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33"/>
  </p:notesMasterIdLst>
  <p:sldIdLst>
    <p:sldId id="257" r:id="rId3"/>
    <p:sldId id="289" r:id="rId4"/>
    <p:sldId id="261" r:id="rId5"/>
    <p:sldId id="260" r:id="rId6"/>
    <p:sldId id="262" r:id="rId7"/>
    <p:sldId id="267" r:id="rId8"/>
    <p:sldId id="259" r:id="rId9"/>
    <p:sldId id="270" r:id="rId10"/>
    <p:sldId id="263" r:id="rId11"/>
    <p:sldId id="292" r:id="rId12"/>
    <p:sldId id="291" r:id="rId13"/>
    <p:sldId id="269" r:id="rId14"/>
    <p:sldId id="293" r:id="rId15"/>
    <p:sldId id="294" r:id="rId16"/>
    <p:sldId id="272" r:id="rId17"/>
    <p:sldId id="295" r:id="rId18"/>
    <p:sldId id="296" r:id="rId19"/>
    <p:sldId id="275" r:id="rId20"/>
    <p:sldId id="297" r:id="rId21"/>
    <p:sldId id="298" r:id="rId22"/>
    <p:sldId id="283" r:id="rId23"/>
    <p:sldId id="302" r:id="rId24"/>
    <p:sldId id="3951" r:id="rId25"/>
    <p:sldId id="3954" r:id="rId26"/>
    <p:sldId id="3955" r:id="rId27"/>
    <p:sldId id="3956" r:id="rId28"/>
    <p:sldId id="3957" r:id="rId29"/>
    <p:sldId id="3958" r:id="rId30"/>
    <p:sldId id="287" r:id="rId31"/>
    <p:sldId id="288" r:id="rId32"/>
  </p:sldIdLst>
  <p:sldSz cx="12192000" cy="6858000"/>
  <p:notesSz cx="6858000" cy="9144000"/>
  <p:embeddedFontLst>
    <p:embeddedFont>
      <p:font typeface="等线" panose="02010600030101010101" pitchFamily="2" charset="-122"/>
      <p:regular r:id="rId34"/>
      <p:bold r:id="rId35"/>
    </p:embeddedFont>
    <p:embeddedFont>
      <p:font typeface="#9Slide07 SVNBeachwood Sans" pitchFamily="2" charset="0"/>
      <p:bold r:id="rId36"/>
    </p:embeddedFont>
    <p:embeddedFont>
      <p:font typeface="#9Slide07 SVNRevolution" panose="02040603050506020204" pitchFamily="18" charset="0"/>
      <p:regular r:id="rId37"/>
    </p:embeddedFont>
    <p:embeddedFont>
      <p:font typeface="iCiel Cadena" panose="02000503000000020004" pitchFamily="2" charset="0"/>
      <p:bold r:id="rId38"/>
    </p:embeddedFont>
    <p:embeddedFont>
      <p:font typeface="iCiel Pony" panose="02000000000000000000" pitchFamily="2" charset="0"/>
      <p:regular r:id="rId39"/>
    </p:embeddedFont>
    <p:embeddedFont>
      <p:font typeface="LNTH-Dinomiko" panose="02000500000000000000" pitchFamily="2" charset="0"/>
      <p:regular r:id="rId40"/>
    </p:embeddedFont>
    <p:embeddedFont>
      <p:font typeface="LNTH-LuoLuoNotangYuanTi 1" pitchFamily="2" charset="-128"/>
      <p:regular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UTM Avo" panose="02040603050506020204" pitchFamily="18" charset="0"/>
      <p:regular r:id="rId46"/>
      <p:bold r:id="rId47"/>
      <p:italic r:id="rId48"/>
      <p:boldItalic r:id="rId49"/>
    </p:embeddedFont>
    <p:embeddedFont>
      <p:font typeface="UTM Duepuntozero" panose="02040603050506020204" pitchFamily="18" charset="0"/>
      <p:regular r:id="rId50"/>
      <p:bold r:id="rId51"/>
    </p:embeddedFont>
    <p:embeddedFont>
      <p:font typeface="UTM Edwardian" panose="02040603050506020204" pitchFamily="18" charset="0"/>
      <p:regular r:id="rId52"/>
      <p:bold r:id="rId53"/>
    </p:embeddedFont>
    <p:embeddedFont>
      <p:font typeface="UTM Showcard" panose="02040603050506020204" pitchFamily="18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9B75BC-6DED-4E45-B8B7-99417948BEED}" v="436" dt="2023-09-06T03:35:26.1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6448" autoAdjust="0"/>
  </p:normalViewPr>
  <p:slideViewPr>
    <p:cSldViewPr snapToGrid="0">
      <p:cViewPr varScale="1">
        <p:scale>
          <a:sx n="49" d="100"/>
          <a:sy n="49" d="100"/>
        </p:scale>
        <p:origin x="15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49906-81F4-4B45-AA33-E6E262FFAFD6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C45A7-1B1D-4B18-ADB4-081D76C91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93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vào dấu mũi tên để quá 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890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vào dấu mũi tên để quá 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011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vào dấu mũi tên để quá 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306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2740BB-3B0F-C135-3385-1B1C8B225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1FADCD1-BD83-A05F-DE67-F93FE65E8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49BC81-C46D-04EC-45E2-00622B545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DB562AA-285F-4C95-F725-708B531A1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626E8-AA14-B047-EA51-2BB4422C5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44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0233DA-2474-3576-F765-D31AA07F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9F6049A-BF80-3C58-C293-3BEB9364B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EBA367-D492-EB89-0BFF-F2E4BDD2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DDA45D2-8F7B-0C6B-A934-3349D8AFD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B2F0F9-8E84-448B-7B32-81678EB36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1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7A6DAE4-09ED-9A92-0569-6A3253BED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1B1D3B3-0946-F4D6-F1A2-C63095622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0137FC-17F6-5248-80A2-3C7FC6F2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470E3B-8481-F64B-6488-89687D338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34B9780-356E-8AE3-7C1D-BDFB2FCD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02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65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9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40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24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9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5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0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2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1E919E-FA17-7C1E-630F-7E55E833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A7CD77-41E8-F912-058D-279D4E887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C643DD-E621-29E3-3EC5-76DBC4C3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CAC185-ED87-F220-0F5B-D3E7C12E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9F3E03-BA2B-8E85-8973-30B7E9E6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52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80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06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49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1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9BEFF4-9801-A7EF-2F6D-B3FFBA04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4535E72-471D-E5CF-DB77-E546128AA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CD39EA6-2ABF-2F0B-A783-7C915A8C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2A2C945-A7D5-62A0-CBC0-4B500BC2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9B6D55-7E1B-AEE3-068A-7260C976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94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5010DA-0949-F488-78E1-B217E118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FDCB26E-94A3-C03D-F093-89489FCFB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3CE3A3F-1427-E827-4832-CE9B08F3E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C42B141-D115-7D12-1421-A8DF8BD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463FD48-0041-4CD0-D289-9324E295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98C5B-506E-0B28-C40A-DE8329CC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96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1E1B14-A0FA-1307-16DD-B03B84F8A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495F96-88D5-6D33-56BB-9A004B640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D04A929-EF16-AC45-652B-F1126A956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FD10B92-6509-E279-313A-E4F3C3854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EAA3A01-81F1-9F5B-F539-AA3D914B4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DDF083E-6333-1E26-4885-0CBDE0B58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46AF8A8-2C5B-6562-4DE4-002EC84C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D4788A0-E0DD-1C27-7A22-4A6E3416C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2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DF405-A28E-ECCA-006D-B629C94B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387E47D-54FF-6A8C-B376-1B31E5E4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5AC068A-D759-5853-303B-5E9C3E66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10BF8DA-4EF9-A5D2-9692-75264B8A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2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7B01F0A-2EF7-D0EC-55B8-5B377271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7698193-7E81-90B9-9A24-96D5DC0EF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7BC3D04-3513-ABDD-7801-065193E1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0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7EC0DF-E2B0-5395-60C7-9DAB798E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9735CD-61E8-164B-3A1A-C3E942155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EE0266-D971-0975-6F0A-17E33DBD8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205D1AD-D152-7E33-8CC0-DDADAA74E0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41EF16B-6309-5D40-0639-CE5F60102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AB18BC0-A436-199B-F83A-45676F5F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0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F1827A-D6CA-5A9A-3758-F955C340D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231567-0EC9-750F-0553-C6ACC4E4F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4001DF2-C46C-EC82-6810-1D1E4F616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592CF41-FA6A-80E9-80A0-BAC95D087C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15/12/2024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582C0F5-980D-E639-59F1-8B44266E8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95C0817-91F9-B979-DC3E-EED6EB825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79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D6473AE-EF54-1B65-D00C-6C38B047EA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2589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1205BBE-8CBE-BD33-A075-F9CA224E555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2EE5880-8C4C-41FF-867A-31F1A54973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9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openxmlformats.org/officeDocument/2006/relationships/image" Target="../media/image23.jpg"/><Relationship Id="rId15" Type="http://schemas.microsoft.com/office/2007/relationships/hdphoto" Target="../media/hdphoto6.wdp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openxmlformats.org/officeDocument/2006/relationships/image" Target="../media/image23.jpg"/><Relationship Id="rId15" Type="http://schemas.microsoft.com/office/2007/relationships/hdphoto" Target="../media/hdphoto6.wdp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openxmlformats.org/officeDocument/2006/relationships/image" Target="../media/image23.jpg"/><Relationship Id="rId15" Type="http://schemas.microsoft.com/office/2007/relationships/hdphoto" Target="../media/hdphoto6.wdp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audio" Target="../media/audio2.wav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jp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jp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1E9A91EB-8CF0-F383-9E92-A1D9E8EE5F16}"/>
              </a:ext>
            </a:extLst>
          </p:cNvPr>
          <p:cNvGrpSpPr/>
          <p:nvPr/>
        </p:nvGrpSpPr>
        <p:grpSpPr>
          <a:xfrm>
            <a:off x="4951722" y="863671"/>
            <a:ext cx="2703182" cy="1200329"/>
            <a:chOff x="4744408" y="720028"/>
            <a:chExt cx="2703182" cy="1200329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1115DBF0-99F3-95BA-62CC-B878ED449819}"/>
                </a:ext>
              </a:extLst>
            </p:cNvPr>
            <p:cNvSpPr txBox="1"/>
            <p:nvPr/>
          </p:nvSpPr>
          <p:spPr>
            <a:xfrm>
              <a:off x="4744409" y="720028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Phần 2</a:t>
              </a:r>
              <a:endParaRPr kumimoji="0" lang="en-US" sz="72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3F31A8BD-0110-D446-3E05-6E31AEA23172}"/>
                </a:ext>
              </a:extLst>
            </p:cNvPr>
            <p:cNvSpPr txBox="1"/>
            <p:nvPr/>
          </p:nvSpPr>
          <p:spPr>
            <a:xfrm>
              <a:off x="4744408" y="720028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 w="0"/>
                  <a:solidFill>
                    <a:srgbClr val="FF0066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Phần 2</a:t>
              </a:r>
              <a:endParaRPr kumimoji="0" lang="en-US" sz="7200" b="0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8" name="Group 13">
            <a:extLst>
              <a:ext uri="{FF2B5EF4-FFF2-40B4-BE49-F238E27FC236}">
                <a16:creationId xmlns:a16="http://schemas.microsoft.com/office/drawing/2014/main" id="{180F21ED-A00E-16F6-9E1C-67B8B33D2238}"/>
              </a:ext>
            </a:extLst>
          </p:cNvPr>
          <p:cNvGrpSpPr/>
          <p:nvPr/>
        </p:nvGrpSpPr>
        <p:grpSpPr>
          <a:xfrm>
            <a:off x="-370258" y="1348331"/>
            <a:ext cx="12932515" cy="1569660"/>
            <a:chOff x="1573927" y="446027"/>
            <a:chExt cx="11172611" cy="275750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239EAE-838C-956E-61E5-6C2C3144E9E5}"/>
                </a:ext>
              </a:extLst>
            </p:cNvPr>
            <p:cNvSpPr txBox="1"/>
            <p:nvPr/>
          </p:nvSpPr>
          <p:spPr>
            <a:xfrm>
              <a:off x="1575311" y="446027"/>
              <a:ext cx="11171227" cy="27575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600" b="1" i="0" u="none" strike="noStrike" kern="1200" cap="none" spc="0" normalizeH="0" baseline="0" noProof="0">
                  <a:ln w="2317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THỦ CÔNG KĨ THUẬT</a:t>
              </a: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202CF13F-B276-38A7-811E-D83A7A897859}"/>
                </a:ext>
              </a:extLst>
            </p:cNvPr>
            <p:cNvSpPr txBox="1"/>
            <p:nvPr/>
          </p:nvSpPr>
          <p:spPr>
            <a:xfrm>
              <a:off x="1573927" y="446027"/>
              <a:ext cx="11171227" cy="27575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Ủ 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Ô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G 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K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Ĩ 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U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Ậ</a:t>
              </a:r>
              <a:r>
                <a:rPr kumimoji="0" lang="sv-SE" sz="9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270934" y="237067"/>
            <a:ext cx="11633200" cy="6383866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D98BB4-6E92-405A-BC80-4BAFAE8BF7D7}"/>
              </a:ext>
            </a:extLst>
          </p:cNvPr>
          <p:cNvGrpSpPr/>
          <p:nvPr/>
        </p:nvGrpSpPr>
        <p:grpSpPr>
          <a:xfrm>
            <a:off x="0" y="237067"/>
            <a:ext cx="6225532" cy="2159600"/>
            <a:chOff x="-2526" y="235462"/>
            <a:chExt cx="6225532" cy="2159600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95829C15-3D13-4A26-D838-6013D6DAD8E3}"/>
                </a:ext>
              </a:extLst>
            </p:cNvPr>
            <p:cNvSpPr txBox="1"/>
            <p:nvPr/>
          </p:nvSpPr>
          <p:spPr>
            <a:xfrm>
              <a:off x="742257" y="579180"/>
              <a:ext cx="548074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ghép các thẻ mô tả chức năng các bộ phận chính trong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hình máy phát điện gió phù hợp với các hình ảnh minh hoạ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bên dưới.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F60D0542-6198-90A1-7033-93B6AF591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526" y="235462"/>
              <a:ext cx="928677" cy="88133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FB6DC84-4C3A-4115-801B-44ACD5D6F6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2"/>
          <a:stretch/>
        </p:blipFill>
        <p:spPr>
          <a:xfrm>
            <a:off x="567090" y="2396667"/>
            <a:ext cx="5836137" cy="3880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7EF563-AA7C-4455-8EE3-B654A48CA5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51" r="48546" b="67013"/>
          <a:stretch/>
        </p:blipFill>
        <p:spPr>
          <a:xfrm>
            <a:off x="6508518" y="3542970"/>
            <a:ext cx="5048410" cy="1321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62A172-F32A-4D77-A592-95892707EF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4" t="1" b="83563"/>
          <a:stretch/>
        </p:blipFill>
        <p:spPr>
          <a:xfrm>
            <a:off x="6576501" y="1892505"/>
            <a:ext cx="5048409" cy="1406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72BA19-8690-48F4-BE8E-250149FA1F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12" t="16551" r="1393" b="68246"/>
          <a:stretch/>
        </p:blipFill>
        <p:spPr>
          <a:xfrm>
            <a:off x="6536458" y="4954881"/>
            <a:ext cx="5048409" cy="13214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7677A7-108D-4342-9D05-FBD32E663B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8546" b="83563"/>
          <a:stretch/>
        </p:blipFill>
        <p:spPr>
          <a:xfrm>
            <a:off x="6431956" y="457507"/>
            <a:ext cx="5104288" cy="133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59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499A7-E387-4F9D-BD42-54FE65014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" y="22911"/>
            <a:ext cx="12124623" cy="683509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597D6885-151B-4606-B3BF-997EC0E1D7D5}"/>
              </a:ext>
            </a:extLst>
          </p:cNvPr>
          <p:cNvSpPr txBox="1"/>
          <p:nvPr/>
        </p:nvSpPr>
        <p:spPr>
          <a:xfrm>
            <a:off x="554541" y="512568"/>
            <a:ext cx="11131042" cy="1472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8000" b="1" i="0" u="none" strike="noStrike" kern="1200" cap="none" spc="0" normalizeH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luận nhóm 4</a:t>
            </a:r>
            <a:endParaRPr kumimoji="0" lang="en-US" sz="8000" b="1" i="0" u="none" strike="noStrike" kern="1200" cap="none" spc="0" normalizeH="0" baseline="0" noProof="0">
              <a:ln w="28575">
                <a:solidFill>
                  <a:srgbClr val="002060"/>
                </a:solidFill>
                <a:prstDash val="solid"/>
              </a:ln>
              <a:solidFill>
                <a:srgbClr val="92D050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197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BED82AF-D5A9-A77A-127D-CB21DF0089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05647" y="4021434"/>
            <a:ext cx="1824962" cy="2813043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46B2E9C-A756-6516-2482-D85D9672CB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20535" y="3953194"/>
            <a:ext cx="1748739" cy="2886501"/>
          </a:xfrm>
          <a:prstGeom prst="rect">
            <a:avLst/>
          </a:prstGeom>
        </p:spPr>
      </p:pic>
      <p:grpSp>
        <p:nvGrpSpPr>
          <p:cNvPr id="5" name="Group 44">
            <a:extLst>
              <a:ext uri="{FF2B5EF4-FFF2-40B4-BE49-F238E27FC236}">
                <a16:creationId xmlns:a16="http://schemas.microsoft.com/office/drawing/2014/main" id="{3D92AE18-E396-7E09-497F-C07DCEB9D7AA}"/>
              </a:ext>
            </a:extLst>
          </p:cNvPr>
          <p:cNvGrpSpPr/>
          <p:nvPr/>
        </p:nvGrpSpPr>
        <p:grpSpPr>
          <a:xfrm>
            <a:off x="3138961" y="2895789"/>
            <a:ext cx="5914077" cy="1066422"/>
            <a:chOff x="6023776" y="2131844"/>
            <a:chExt cx="6041092" cy="1052197"/>
          </a:xfrm>
        </p:grpSpPr>
        <p:pic>
          <p:nvPicPr>
            <p:cNvPr id="7" name="Picture 32">
              <a:extLst>
                <a:ext uri="{FF2B5EF4-FFF2-40B4-BE49-F238E27FC236}">
                  <a16:creationId xmlns:a16="http://schemas.microsoft.com/office/drawing/2014/main" id="{F04640D7-7FB6-04CF-0E03-D1CAEB4B9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23776" y="2131844"/>
              <a:ext cx="3993405" cy="1052197"/>
            </a:xfrm>
            <a:prstGeom prst="rect">
              <a:avLst/>
            </a:prstGeom>
          </p:spPr>
        </p:pic>
        <p:pic>
          <p:nvPicPr>
            <p:cNvPr id="8" name="Picture 43">
              <a:extLst>
                <a:ext uri="{FF2B5EF4-FFF2-40B4-BE49-F238E27FC236}">
                  <a16:creationId xmlns:a16="http://schemas.microsoft.com/office/drawing/2014/main" id="{DFDA7840-E8D3-9B84-78FB-F278FAB51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22470" y="2156991"/>
              <a:ext cx="1942398" cy="1018153"/>
            </a:xfrm>
            <a:prstGeom prst="rect">
              <a:avLst/>
            </a:prstGeom>
          </p:spPr>
        </p:pic>
      </p:grpSp>
      <p:grpSp>
        <p:nvGrpSpPr>
          <p:cNvPr id="9" name="Group 46">
            <a:extLst>
              <a:ext uri="{FF2B5EF4-FFF2-40B4-BE49-F238E27FC236}">
                <a16:creationId xmlns:a16="http://schemas.microsoft.com/office/drawing/2014/main" id="{A62896D5-742A-9873-D9A8-0E36C2096994}"/>
              </a:ext>
            </a:extLst>
          </p:cNvPr>
          <p:cNvGrpSpPr/>
          <p:nvPr/>
        </p:nvGrpSpPr>
        <p:grpSpPr>
          <a:xfrm>
            <a:off x="1424103" y="472723"/>
            <a:ext cx="9343794" cy="2558341"/>
            <a:chOff x="3206234" y="3111183"/>
            <a:chExt cx="5140321" cy="2558341"/>
          </a:xfrm>
        </p:grpSpPr>
        <p:sp>
          <p:nvSpPr>
            <p:cNvPr id="10" name="TextBox 45">
              <a:extLst>
                <a:ext uri="{FF2B5EF4-FFF2-40B4-BE49-F238E27FC236}">
                  <a16:creationId xmlns:a16="http://schemas.microsoft.com/office/drawing/2014/main" id="{482B6E93-DCF8-4F93-9624-3FFDCEE220B6}"/>
                </a:ext>
              </a:extLst>
            </p:cNvPr>
            <p:cNvSpPr txBox="1"/>
            <p:nvPr/>
          </p:nvSpPr>
          <p:spPr>
            <a:xfrm>
              <a:off x="3206234" y="3112990"/>
              <a:ext cx="5140321" cy="2556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0" b="1">
                  <a:ln w="1841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 KIỂM TRA KẾT QUẢ NÀO! </a:t>
              </a:r>
              <a:endParaRPr lang="en-US" sz="10000" b="1" dirty="0">
                <a:ln w="1841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31">
              <a:extLst>
                <a:ext uri="{FF2B5EF4-FFF2-40B4-BE49-F238E27FC236}">
                  <a16:creationId xmlns:a16="http://schemas.microsoft.com/office/drawing/2014/main" id="{462F7C92-7E50-9E74-50A3-DC3EF15D9719}"/>
                </a:ext>
              </a:extLst>
            </p:cNvPr>
            <p:cNvSpPr txBox="1"/>
            <p:nvPr/>
          </p:nvSpPr>
          <p:spPr>
            <a:xfrm>
              <a:off x="3206234" y="3111183"/>
              <a:ext cx="5140321" cy="2556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Ù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 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I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Ể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 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R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A 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Ế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 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Q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U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Ả 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À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O! </a:t>
              </a:r>
              <a:endParaRPr lang="en-US" sz="100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30745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279400" y="214687"/>
            <a:ext cx="11633200" cy="6383866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7EF563-AA7C-4455-8EE3-B654A48CA5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51" r="48546" b="67013"/>
          <a:stretch/>
        </p:blipFill>
        <p:spPr>
          <a:xfrm>
            <a:off x="6508518" y="3542970"/>
            <a:ext cx="5048410" cy="1321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62A172-F32A-4D77-A592-95892707EF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74" t="1" b="83563"/>
          <a:stretch/>
        </p:blipFill>
        <p:spPr>
          <a:xfrm>
            <a:off x="6576501" y="1892505"/>
            <a:ext cx="5048409" cy="1406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72BA19-8690-48F4-BE8E-250149FA1F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12" t="16551" r="1393" b="68246"/>
          <a:stretch/>
        </p:blipFill>
        <p:spPr>
          <a:xfrm>
            <a:off x="6536458" y="4954881"/>
            <a:ext cx="5048409" cy="13214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7677A7-108D-4342-9D05-FBD32E663B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8546" b="83563"/>
          <a:stretch/>
        </p:blipFill>
        <p:spPr>
          <a:xfrm>
            <a:off x="6431956" y="457507"/>
            <a:ext cx="5104288" cy="13360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B1AE635-C02D-4B99-8926-29C3F6118354}"/>
              </a:ext>
            </a:extLst>
          </p:cNvPr>
          <p:cNvGrpSpPr/>
          <p:nvPr/>
        </p:nvGrpSpPr>
        <p:grpSpPr>
          <a:xfrm>
            <a:off x="945529" y="3432877"/>
            <a:ext cx="2963378" cy="1373163"/>
            <a:chOff x="1527816" y="413857"/>
            <a:chExt cx="2963378" cy="13731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7CAE5F-1BA7-429B-90EE-476BB4987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8" t="67168" r="52550" b="8465"/>
            <a:stretch/>
          </p:blipFill>
          <p:spPr>
            <a:xfrm>
              <a:off x="1968127" y="615278"/>
              <a:ext cx="2523067" cy="117174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5D7231E-21C1-4E26-89BB-7CA5241DCCC6}"/>
                </a:ext>
              </a:extLst>
            </p:cNvPr>
            <p:cNvSpPr txBox="1"/>
            <p:nvPr/>
          </p:nvSpPr>
          <p:spPr>
            <a:xfrm>
              <a:off x="1527816" y="413857"/>
              <a:ext cx="9157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A8BE46A-4FCA-48E0-A583-7ABD4BAAE758}"/>
              </a:ext>
            </a:extLst>
          </p:cNvPr>
          <p:cNvGrpSpPr/>
          <p:nvPr/>
        </p:nvGrpSpPr>
        <p:grpSpPr>
          <a:xfrm>
            <a:off x="874436" y="5074741"/>
            <a:ext cx="3034471" cy="1344073"/>
            <a:chOff x="1461218" y="1613129"/>
            <a:chExt cx="3034471" cy="13440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B6DC84-4C3A-4115-801B-44ACD5D6F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42" t="67064" r="5209" b="8569"/>
            <a:stretch/>
          </p:blipFill>
          <p:spPr>
            <a:xfrm>
              <a:off x="1919111" y="1765847"/>
              <a:ext cx="2576578" cy="119135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6A5FC75-3A47-41DC-8444-390E5CCEF3E5}"/>
                </a:ext>
              </a:extLst>
            </p:cNvPr>
            <p:cNvSpPr txBox="1"/>
            <p:nvPr/>
          </p:nvSpPr>
          <p:spPr>
            <a:xfrm>
              <a:off x="1461218" y="1613129"/>
              <a:ext cx="9157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D3501C-4163-40D5-95AA-C5D5BD40250B}"/>
              </a:ext>
            </a:extLst>
          </p:cNvPr>
          <p:cNvGrpSpPr/>
          <p:nvPr/>
        </p:nvGrpSpPr>
        <p:grpSpPr>
          <a:xfrm>
            <a:off x="979098" y="259447"/>
            <a:ext cx="3110463" cy="1375345"/>
            <a:chOff x="411764" y="5474725"/>
            <a:chExt cx="3110463" cy="137534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C8CF6AE-4122-4B3E-8A05-387F63AC0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8" t="34643" r="54837" b="40964"/>
            <a:stretch/>
          </p:blipFill>
          <p:spPr>
            <a:xfrm>
              <a:off x="855740" y="5705558"/>
              <a:ext cx="2666487" cy="114451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385C48-C319-4434-9A3F-5A95A1672BCD}"/>
                </a:ext>
              </a:extLst>
            </p:cNvPr>
            <p:cNvSpPr txBox="1"/>
            <p:nvPr/>
          </p:nvSpPr>
          <p:spPr>
            <a:xfrm>
              <a:off x="411764" y="5474725"/>
              <a:ext cx="9157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FF3270-7182-4E12-B6D4-6C46B5FE2916}"/>
              </a:ext>
            </a:extLst>
          </p:cNvPr>
          <p:cNvGrpSpPr/>
          <p:nvPr/>
        </p:nvGrpSpPr>
        <p:grpSpPr>
          <a:xfrm>
            <a:off x="962813" y="1836213"/>
            <a:ext cx="3055216" cy="1410415"/>
            <a:chOff x="812523" y="3991073"/>
            <a:chExt cx="3055216" cy="141041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8EDAD7-C642-4F99-BA61-6C0F1B25E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01" t="36063" r="5439" b="40774"/>
            <a:stretch/>
          </p:blipFill>
          <p:spPr>
            <a:xfrm>
              <a:off x="1277976" y="4250625"/>
              <a:ext cx="2589763" cy="115086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DB5E79-F5C6-44C6-9CCC-F4E8F82CD7E4}"/>
                </a:ext>
              </a:extLst>
            </p:cNvPr>
            <p:cNvSpPr txBox="1"/>
            <p:nvPr/>
          </p:nvSpPr>
          <p:spPr>
            <a:xfrm>
              <a:off x="812523" y="3991073"/>
              <a:ext cx="9157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b)</a:t>
              </a:r>
            </a:p>
          </p:txBody>
        </p:sp>
      </p:grpSp>
      <p:pic>
        <p:nvPicPr>
          <p:cNvPr id="22" name="Đúng">
            <a:extLst>
              <a:ext uri="{FF2B5EF4-FFF2-40B4-BE49-F238E27FC236}">
                <a16:creationId xmlns:a16="http://schemas.microsoft.com/office/drawing/2014/main" id="{09133744-C566-40BD-ABF9-377F3F77E7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547" y="-88293"/>
            <a:ext cx="1557448" cy="161881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3F44BC2-928E-4B57-AACC-00E752C252C9}"/>
              </a:ext>
            </a:extLst>
          </p:cNvPr>
          <p:cNvCxnSpPr>
            <a:endCxn id="12" idx="1"/>
          </p:cNvCxnSpPr>
          <p:nvPr/>
        </p:nvCxnSpPr>
        <p:spPr>
          <a:xfrm>
            <a:off x="4089561" y="1062536"/>
            <a:ext cx="2486940" cy="15334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B05E524-6A09-42D2-8D17-E9903606491C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018029" y="2671197"/>
            <a:ext cx="2687571" cy="147219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1262150-C350-4ED9-A6E0-DC6B30AED909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3908907" y="4220169"/>
            <a:ext cx="2627551" cy="139541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6491DF3-ED63-49AB-9E77-05A3238A8052}"/>
              </a:ext>
            </a:extLst>
          </p:cNvPr>
          <p:cNvCxnSpPr>
            <a:cxnSpLocks/>
            <a:stCxn id="3" idx="3"/>
            <a:endCxn id="14" idx="1"/>
          </p:cNvCxnSpPr>
          <p:nvPr/>
        </p:nvCxnSpPr>
        <p:spPr>
          <a:xfrm flipV="1">
            <a:off x="3908907" y="1125528"/>
            <a:ext cx="2523049" cy="469760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Đúng">
            <a:extLst>
              <a:ext uri="{FF2B5EF4-FFF2-40B4-BE49-F238E27FC236}">
                <a16:creationId xmlns:a16="http://schemas.microsoft.com/office/drawing/2014/main" id="{F91972A8-6388-409A-9E42-D33367203B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643" y="1786569"/>
            <a:ext cx="1557448" cy="1618810"/>
          </a:xfrm>
          <a:prstGeom prst="rect">
            <a:avLst/>
          </a:prstGeom>
        </p:spPr>
      </p:pic>
      <p:pic>
        <p:nvPicPr>
          <p:cNvPr id="34" name="Đúng">
            <a:extLst>
              <a:ext uri="{FF2B5EF4-FFF2-40B4-BE49-F238E27FC236}">
                <a16:creationId xmlns:a16="http://schemas.microsoft.com/office/drawing/2014/main" id="{FAE69D2A-691A-4F84-B151-B454E2DBD9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643" y="2761037"/>
            <a:ext cx="1557448" cy="1618810"/>
          </a:xfrm>
          <a:prstGeom prst="rect">
            <a:avLst/>
          </a:prstGeom>
        </p:spPr>
      </p:pic>
      <p:pic>
        <p:nvPicPr>
          <p:cNvPr id="35" name="Đúng">
            <a:extLst>
              <a:ext uri="{FF2B5EF4-FFF2-40B4-BE49-F238E27FC236}">
                <a16:creationId xmlns:a16="http://schemas.microsoft.com/office/drawing/2014/main" id="{7A1CC7B2-3601-4CAC-9AEB-CCD37E8B8C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670" y="4054979"/>
            <a:ext cx="1557448" cy="161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58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CC83882-BAF4-4C92-80BF-637119F17ECC}"/>
              </a:ext>
            </a:extLst>
          </p:cNvPr>
          <p:cNvSpPr txBox="1"/>
          <p:nvPr/>
        </p:nvSpPr>
        <p:spPr>
          <a:xfrm>
            <a:off x="673075" y="156969"/>
            <a:ext cx="11131042" cy="2328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6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latin typeface="UTM Showcard" panose="02040603050506020204" pitchFamily="18" charset="0"/>
              </a:rPr>
              <a:t>Hoạt động 2: Tìm hiểu mô hình máy phát điện gió</a:t>
            </a:r>
            <a:endParaRPr kumimoji="0" lang="en-US" sz="6000" b="1" i="0" u="none" strike="noStrike" kern="1200" cap="none" spc="0" normalizeH="0" baseline="0" noProof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095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D96FB42-D6C6-48F1-B473-FB5D3A7F080F}"/>
              </a:ext>
            </a:extLst>
          </p:cNvPr>
          <p:cNvGrpSpPr/>
          <p:nvPr/>
        </p:nvGrpSpPr>
        <p:grpSpPr>
          <a:xfrm>
            <a:off x="250212" y="326556"/>
            <a:ext cx="7139249" cy="6111157"/>
            <a:chOff x="250212" y="326556"/>
            <a:chExt cx="7139249" cy="6111157"/>
          </a:xfrm>
        </p:grpSpPr>
        <p:sp>
          <p:nvSpPr>
            <p:cNvPr id="20" name="Rectangle: Rounded Corners 3">
              <a:extLst>
                <a:ext uri="{FF2B5EF4-FFF2-40B4-BE49-F238E27FC236}">
                  <a16:creationId xmlns:a16="http://schemas.microsoft.com/office/drawing/2014/main" id="{D29C1468-9200-2867-55AF-56A530FFEBF6}"/>
                </a:ext>
              </a:extLst>
            </p:cNvPr>
            <p:cNvSpPr/>
            <p:nvPr/>
          </p:nvSpPr>
          <p:spPr>
            <a:xfrm>
              <a:off x="250212" y="1066800"/>
              <a:ext cx="7139249" cy="5370913"/>
            </a:xfrm>
            <a:prstGeom prst="roundRect">
              <a:avLst>
                <a:gd name="adj" fmla="val 13230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95829C15-3D13-4A26-D838-6013D6DAD8E3}"/>
                </a:ext>
              </a:extLst>
            </p:cNvPr>
            <p:cNvSpPr txBox="1"/>
            <p:nvPr/>
          </p:nvSpPr>
          <p:spPr>
            <a:xfrm>
              <a:off x="514824" y="1359400"/>
              <a:ext cx="6564780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  <a:r>
                <a:rPr lang="vi-VN" sz="3600" b="1">
                  <a:latin typeface="Calibri" panose="020F0502020204030204" pitchFamily="34" charset="0"/>
                  <a:cs typeface="Calibri" panose="020F0502020204030204" pitchFamily="34" charset="0"/>
                </a:rPr>
                <a:t>uan sát </a:t>
              </a:r>
              <a:r>
                <a:rPr lang="en-US" sz="3600" b="1">
                  <a:latin typeface="Calibri" panose="020F0502020204030204" pitchFamily="34" charset="0"/>
                  <a:cs typeface="Calibri" panose="020F0502020204030204" pitchFamily="34" charset="0"/>
                </a:rPr>
                <a:t>hình ảnh sau và </a:t>
              </a:r>
              <a:r>
                <a:rPr lang="vi-VN" sz="3600" b="1">
                  <a:latin typeface="Calibri" panose="020F0502020204030204" pitchFamily="34" charset="0"/>
                  <a:cs typeface="Calibri" panose="020F0502020204030204" pitchFamily="34" charset="0"/>
                </a:rPr>
                <a:t>nêu các bộ phận chính của mô hình máy phát điện gió và sau đó trình bày trước lớp:</a:t>
              </a:r>
            </a:p>
            <a:p>
              <a:pPr algn="just"/>
              <a:r>
                <a:rPr lang="vi-VN" sz="3600">
                  <a:latin typeface="Calibri" panose="020F0502020204030204" pitchFamily="34" charset="0"/>
                  <a:cs typeface="Calibri" panose="020F0502020204030204" pitchFamily="34" charset="0"/>
                </a:rPr>
                <a:t>+ Tên sản phẩm mẫu.</a:t>
              </a:r>
            </a:p>
            <a:p>
              <a:pPr algn="just"/>
              <a:r>
                <a:rPr lang="vi-VN" sz="3600">
                  <a:latin typeface="Calibri" panose="020F0502020204030204" pitchFamily="34" charset="0"/>
                  <a:cs typeface="Calibri" panose="020F0502020204030204" pitchFamily="34" charset="0"/>
                </a:rPr>
                <a:t>+ Các bộ phận chính của mô hình máy phát điện gió.</a:t>
              </a:r>
            </a:p>
            <a:p>
              <a:pPr algn="just"/>
              <a:r>
                <a:rPr lang="vi-VN" sz="3600">
                  <a:latin typeface="Calibri" panose="020F0502020204030204" pitchFamily="34" charset="0"/>
                  <a:cs typeface="Calibri" panose="020F0502020204030204" pitchFamily="34" charset="0"/>
                </a:rPr>
                <a:t>+ Tên các chi tiết để lắp ghép mô hình máy phát điện gió.</a:t>
              </a:r>
            </a:p>
          </p:txBody>
        </p:sp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F60D0542-6198-90A1-7033-93B6AF591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0016" y="326556"/>
              <a:ext cx="1132633" cy="1074894"/>
            </a:xfrm>
            <a:prstGeom prst="rect">
              <a:avLst/>
            </a:prstGeom>
          </p:spPr>
        </p:pic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03937" y="3286522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52436" y="3248876"/>
            <a:ext cx="2097776" cy="3462628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7C142CCB-786D-41BC-9D24-D74B6CD19B55}"/>
              </a:ext>
            </a:extLst>
          </p:cNvPr>
          <p:cNvSpPr txBox="1"/>
          <p:nvPr/>
        </p:nvSpPr>
        <p:spPr>
          <a:xfrm>
            <a:off x="6880210" y="864406"/>
            <a:ext cx="5647454" cy="210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5400" b="1" i="0" u="none" strike="noStrike" kern="1200" cap="none" spc="0" normalizeH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luận nhóm 4</a:t>
            </a:r>
            <a:endParaRPr kumimoji="0" lang="en-US" sz="5400" b="1" i="0" u="none" strike="noStrike" kern="1200" cap="none" spc="0" normalizeH="0" baseline="0" noProof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6112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279400" y="214687"/>
            <a:ext cx="11633200" cy="6383866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817C5A-43CA-45E0-AC45-6675C2061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25" y="422204"/>
            <a:ext cx="6845575" cy="5867233"/>
          </a:xfrm>
          <a:prstGeom prst="rect">
            <a:avLst/>
          </a:prstGeom>
        </p:spPr>
      </p:pic>
      <p:pic>
        <p:nvPicPr>
          <p:cNvPr id="36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6792A10-ED69-44EF-B58D-6A3FF21BA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5" y="1997681"/>
            <a:ext cx="3831810" cy="453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68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BED82AF-D5A9-A77A-127D-CB21DF0089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48800" y="2895789"/>
            <a:ext cx="2431723" cy="374832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46B2E9C-A756-6516-2482-D85D9672CB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1477" y="2718252"/>
            <a:ext cx="2431723" cy="4013847"/>
          </a:xfrm>
          <a:prstGeom prst="rect">
            <a:avLst/>
          </a:prstGeom>
        </p:spPr>
      </p:pic>
      <p:grpSp>
        <p:nvGrpSpPr>
          <p:cNvPr id="5" name="Group 44">
            <a:extLst>
              <a:ext uri="{FF2B5EF4-FFF2-40B4-BE49-F238E27FC236}">
                <a16:creationId xmlns:a16="http://schemas.microsoft.com/office/drawing/2014/main" id="{3D92AE18-E396-7E09-497F-C07DCEB9D7AA}"/>
              </a:ext>
            </a:extLst>
          </p:cNvPr>
          <p:cNvGrpSpPr/>
          <p:nvPr/>
        </p:nvGrpSpPr>
        <p:grpSpPr>
          <a:xfrm>
            <a:off x="3138961" y="2895789"/>
            <a:ext cx="5914077" cy="1066422"/>
            <a:chOff x="6023776" y="2131844"/>
            <a:chExt cx="6041092" cy="1052197"/>
          </a:xfrm>
        </p:grpSpPr>
        <p:pic>
          <p:nvPicPr>
            <p:cNvPr id="7" name="Picture 32">
              <a:extLst>
                <a:ext uri="{FF2B5EF4-FFF2-40B4-BE49-F238E27FC236}">
                  <a16:creationId xmlns:a16="http://schemas.microsoft.com/office/drawing/2014/main" id="{F04640D7-7FB6-04CF-0E03-D1CAEB4B9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23776" y="2131844"/>
              <a:ext cx="3993405" cy="1052197"/>
            </a:xfrm>
            <a:prstGeom prst="rect">
              <a:avLst/>
            </a:prstGeom>
          </p:spPr>
        </p:pic>
        <p:pic>
          <p:nvPicPr>
            <p:cNvPr id="8" name="Picture 43">
              <a:extLst>
                <a:ext uri="{FF2B5EF4-FFF2-40B4-BE49-F238E27FC236}">
                  <a16:creationId xmlns:a16="http://schemas.microsoft.com/office/drawing/2014/main" id="{DFDA7840-E8D3-9B84-78FB-F278FAB51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22470" y="2156991"/>
              <a:ext cx="1942398" cy="1018153"/>
            </a:xfrm>
            <a:prstGeom prst="rect">
              <a:avLst/>
            </a:prstGeom>
          </p:spPr>
        </p:pic>
      </p:grpSp>
      <p:grpSp>
        <p:nvGrpSpPr>
          <p:cNvPr id="9" name="Group 46">
            <a:extLst>
              <a:ext uri="{FF2B5EF4-FFF2-40B4-BE49-F238E27FC236}">
                <a16:creationId xmlns:a16="http://schemas.microsoft.com/office/drawing/2014/main" id="{A62896D5-742A-9873-D9A8-0E36C2096994}"/>
              </a:ext>
            </a:extLst>
          </p:cNvPr>
          <p:cNvGrpSpPr/>
          <p:nvPr/>
        </p:nvGrpSpPr>
        <p:grpSpPr>
          <a:xfrm>
            <a:off x="1320867" y="352217"/>
            <a:ext cx="9343794" cy="3787640"/>
            <a:chOff x="3206234" y="3112990"/>
            <a:chExt cx="5140321" cy="3787640"/>
          </a:xfrm>
        </p:grpSpPr>
        <p:sp>
          <p:nvSpPr>
            <p:cNvPr id="10" name="TextBox 45">
              <a:extLst>
                <a:ext uri="{FF2B5EF4-FFF2-40B4-BE49-F238E27FC236}">
                  <a16:creationId xmlns:a16="http://schemas.microsoft.com/office/drawing/2014/main" id="{482B6E93-DCF8-4F93-9624-3FFDCEE220B6}"/>
                </a:ext>
              </a:extLst>
            </p:cNvPr>
            <p:cNvSpPr txBox="1"/>
            <p:nvPr/>
          </p:nvSpPr>
          <p:spPr>
            <a:xfrm>
              <a:off x="3206234" y="3112990"/>
              <a:ext cx="5140321" cy="3787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>
                  <a:ln w="18415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 CHIA SẺ KẾT QUẢ NÀO!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>
                  <a:ln w="18415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endParaRPr kumimoji="0" lang="en-US" sz="10000" b="1" i="0" u="none" strike="noStrike" kern="1200" cap="none" spc="0" normalizeH="0" baseline="0" noProof="0" dirty="0">
                <a:ln w="18415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1" name="TextBox 31">
              <a:extLst>
                <a:ext uri="{FF2B5EF4-FFF2-40B4-BE49-F238E27FC236}">
                  <a16:creationId xmlns:a16="http://schemas.microsoft.com/office/drawing/2014/main" id="{462F7C92-7E50-9E74-50A3-DC3EF15D9719}"/>
                </a:ext>
              </a:extLst>
            </p:cNvPr>
            <p:cNvSpPr txBox="1"/>
            <p:nvPr/>
          </p:nvSpPr>
          <p:spPr>
            <a:xfrm>
              <a:off x="3206234" y="3112990"/>
              <a:ext cx="5140321" cy="2556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Ù</a:t>
              </a: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 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I</a:t>
              </a: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A </a:t>
              </a: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</a:t>
              </a:r>
              <a:r>
                <a:rPr lang="en-US" sz="100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Ẻ</a:t>
              </a: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</a:t>
              </a: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Ế</a:t>
              </a: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 </a:t>
              </a: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Q</a:t>
              </a: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U</a:t>
              </a: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Ả </a:t>
              </a: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À</a:t>
              </a:r>
              <a:r>
                <a:rPr kumimoji="0" lang="en-US" sz="10000" b="1" i="0" u="none" strike="noStrike" kern="1200" cap="none" spc="0" normalizeH="0" baseline="0" noProof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O! </a:t>
              </a:r>
              <a:endParaRPr kumimoji="0" lang="en-US" sz="100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1643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2159794" y="695657"/>
            <a:ext cx="7629098" cy="556828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872EBAC-3569-4037-C239-CEA10D1E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88892" y="3233364"/>
            <a:ext cx="2237851" cy="344948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31153DF-C03B-748C-94C2-5D0DD6AFD1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411" y="3220217"/>
            <a:ext cx="2097776" cy="3462628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4057F0E5-FD68-8E18-2FA8-F1A91E8C18D3}"/>
              </a:ext>
            </a:extLst>
          </p:cNvPr>
          <p:cNvGrpSpPr/>
          <p:nvPr/>
        </p:nvGrpSpPr>
        <p:grpSpPr>
          <a:xfrm>
            <a:off x="2485625" y="4399120"/>
            <a:ext cx="6239640" cy="1472166"/>
            <a:chOff x="857703" y="2510545"/>
            <a:chExt cx="6239640" cy="1472166"/>
          </a:xfrm>
        </p:grpSpPr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896D3AB3-8608-3CC7-7BE0-A584F676FAB6}"/>
                </a:ext>
              </a:extLst>
            </p:cNvPr>
            <p:cNvSpPr txBox="1"/>
            <p:nvPr/>
          </p:nvSpPr>
          <p:spPr>
            <a:xfrm>
              <a:off x="1376670" y="3267622"/>
              <a:ext cx="5720673" cy="71508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ea typeface="Roboto" panose="02000000000000000000" pitchFamily="2" charset="0"/>
                </a:rPr>
                <a:t>Mô hình máy phát điện gió.</a:t>
              </a:r>
              <a:endParaRPr lang="en-US" sz="3600" b="1" dirty="0">
                <a:solidFill>
                  <a:srgbClr val="002060"/>
                </a:solidFill>
                <a:ea typeface="Roboto" panose="02000000000000000000" pitchFamily="2" charset="0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4CFB0AA7-692D-9910-BF3D-155182219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7703" y="2510545"/>
              <a:ext cx="1141716" cy="107721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ADA94E0-CB60-4DA3-B7F6-1FC0C97B9F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2" t="29618" r="35384" b="31988"/>
          <a:stretch/>
        </p:blipFill>
        <p:spPr>
          <a:xfrm>
            <a:off x="4393646" y="2273031"/>
            <a:ext cx="2387600" cy="2468957"/>
          </a:xfrm>
          <a:prstGeom prst="ellipse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316CB2D-69D3-43B2-9AA6-F0383D417D7C}"/>
              </a:ext>
            </a:extLst>
          </p:cNvPr>
          <p:cNvGrpSpPr/>
          <p:nvPr/>
        </p:nvGrpSpPr>
        <p:grpSpPr>
          <a:xfrm>
            <a:off x="2592145" y="869695"/>
            <a:ext cx="5082712" cy="897321"/>
            <a:chOff x="268408" y="271508"/>
            <a:chExt cx="5082712" cy="897321"/>
          </a:xfrm>
        </p:grpSpPr>
        <p:sp>
          <p:nvSpPr>
            <p:cNvPr id="13" name="Hộp Văn bản 3">
              <a:extLst>
                <a:ext uri="{FF2B5EF4-FFF2-40B4-BE49-F238E27FC236}">
                  <a16:creationId xmlns:a16="http://schemas.microsoft.com/office/drawing/2014/main" id="{5A07172A-CBBE-4E05-8285-070AD916A508}"/>
                </a:ext>
              </a:extLst>
            </p:cNvPr>
            <p:cNvSpPr txBox="1"/>
            <p:nvPr/>
          </p:nvSpPr>
          <p:spPr>
            <a:xfrm>
              <a:off x="1197085" y="522498"/>
              <a:ext cx="41540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>
                  <a:latin typeface="Calibri" panose="020F0502020204030204" pitchFamily="34" charset="0"/>
                  <a:cs typeface="Calibri" panose="020F0502020204030204" pitchFamily="34" charset="0"/>
                </a:rPr>
                <a:t>Tên sản phẩm mẫu.</a:t>
              </a:r>
              <a:endParaRPr lang="en-US" sz="36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0E834D4F-FBC1-4CCF-8E68-9F6C4BFD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8408" y="271508"/>
              <a:ext cx="928677" cy="881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18169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4A75614E-82D3-414D-9BCE-3EEB34595272}"/>
              </a:ext>
            </a:extLst>
          </p:cNvPr>
          <p:cNvSpPr/>
          <p:nvPr/>
        </p:nvSpPr>
        <p:spPr>
          <a:xfrm>
            <a:off x="524934" y="457199"/>
            <a:ext cx="11159067" cy="6022519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E5E7759-C5A3-42B7-821A-F318ADDE7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4798" y="1816164"/>
            <a:ext cx="3154953" cy="482848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A8D4C32-7BFA-4CB2-9EF9-8A5F1295E5EF}"/>
              </a:ext>
            </a:extLst>
          </p:cNvPr>
          <p:cNvGrpSpPr/>
          <p:nvPr/>
        </p:nvGrpSpPr>
        <p:grpSpPr>
          <a:xfrm>
            <a:off x="697906" y="293101"/>
            <a:ext cx="10880854" cy="881335"/>
            <a:chOff x="268408" y="271508"/>
            <a:chExt cx="10880854" cy="881335"/>
          </a:xfrm>
        </p:grpSpPr>
        <p:sp>
          <p:nvSpPr>
            <p:cNvPr id="13" name="Hộp Văn bản 3">
              <a:extLst>
                <a:ext uri="{FF2B5EF4-FFF2-40B4-BE49-F238E27FC236}">
                  <a16:creationId xmlns:a16="http://schemas.microsoft.com/office/drawing/2014/main" id="{9893FAF8-7170-4872-BF6B-B7AD4BB6DBDC}"/>
                </a:ext>
              </a:extLst>
            </p:cNvPr>
            <p:cNvSpPr txBox="1"/>
            <p:nvPr/>
          </p:nvSpPr>
          <p:spPr>
            <a:xfrm>
              <a:off x="1070944" y="506512"/>
              <a:ext cx="100783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>
                  <a:latin typeface="Calibri" panose="020F0502020204030204" pitchFamily="34" charset="0"/>
                  <a:cs typeface="Calibri" panose="020F0502020204030204" pitchFamily="34" charset="0"/>
                </a:rPr>
                <a:t>Các bộ phận chính của mô hình máy phát điện gió.</a:t>
              </a:r>
              <a:endParaRPr lang="en-US" sz="36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71557BE4-D84E-46FB-90C0-14C63A36E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8408" y="271508"/>
              <a:ext cx="928677" cy="88133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E8E6EE-E5E3-4611-B05B-7A42397093E0}"/>
              </a:ext>
            </a:extLst>
          </p:cNvPr>
          <p:cNvGrpSpPr/>
          <p:nvPr/>
        </p:nvGrpSpPr>
        <p:grpSpPr>
          <a:xfrm>
            <a:off x="4720109" y="1120383"/>
            <a:ext cx="2826928" cy="2585650"/>
            <a:chOff x="4278773" y="1318738"/>
            <a:chExt cx="2826928" cy="25856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FE7FF6F-55F3-42A7-A255-CE45406DC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0" r="70233" b="70748"/>
            <a:stretch/>
          </p:blipFill>
          <p:spPr>
            <a:xfrm>
              <a:off x="4278773" y="1318738"/>
              <a:ext cx="2542032" cy="199179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38B384C-D6A2-49DF-8FCA-AF6122AF0EE8}"/>
                </a:ext>
              </a:extLst>
            </p:cNvPr>
            <p:cNvSpPr txBox="1"/>
            <p:nvPr/>
          </p:nvSpPr>
          <p:spPr>
            <a:xfrm>
              <a:off x="4563668" y="3258057"/>
              <a:ext cx="2542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/>
                <a:t>Cánh quạt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9DB396-6CC0-4E00-A58D-C0672827E714}"/>
              </a:ext>
            </a:extLst>
          </p:cNvPr>
          <p:cNvGrpSpPr/>
          <p:nvPr/>
        </p:nvGrpSpPr>
        <p:grpSpPr>
          <a:xfrm>
            <a:off x="7958817" y="1120383"/>
            <a:ext cx="3133196" cy="2563578"/>
            <a:chOff x="8061127" y="1668344"/>
            <a:chExt cx="3133196" cy="256357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77E12BA-4E1A-4CD2-B201-DD16FA3C6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29" t="2155" r="6230" b="70748"/>
            <a:stretch/>
          </p:blipFill>
          <p:spPr>
            <a:xfrm>
              <a:off x="8213427" y="1668344"/>
              <a:ext cx="2542032" cy="199179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622EE81-4FFE-4D59-B0D0-A296193AF007}"/>
                </a:ext>
              </a:extLst>
            </p:cNvPr>
            <p:cNvSpPr txBox="1"/>
            <p:nvPr/>
          </p:nvSpPr>
          <p:spPr>
            <a:xfrm>
              <a:off x="8061127" y="3585591"/>
              <a:ext cx="3133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/>
                <a:t>Máy phát điện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70609B-1759-486C-843A-55A55EC70B18}"/>
              </a:ext>
            </a:extLst>
          </p:cNvPr>
          <p:cNvGrpSpPr/>
          <p:nvPr/>
        </p:nvGrpSpPr>
        <p:grpSpPr>
          <a:xfrm>
            <a:off x="4743056" y="3971121"/>
            <a:ext cx="4231204" cy="2459584"/>
            <a:chOff x="3982446" y="4222981"/>
            <a:chExt cx="4231204" cy="245958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4E140C1-18B9-44ED-A540-C36276A7F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78" r="70233"/>
            <a:stretch/>
          </p:blipFill>
          <p:spPr>
            <a:xfrm>
              <a:off x="3982446" y="4222981"/>
              <a:ext cx="2542032" cy="202173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922FC5-B52F-46F6-AEC1-B5972EDC7C50}"/>
                </a:ext>
              </a:extLst>
            </p:cNvPr>
            <p:cNvSpPr txBox="1"/>
            <p:nvPr/>
          </p:nvSpPr>
          <p:spPr>
            <a:xfrm>
              <a:off x="4556909" y="6036234"/>
              <a:ext cx="36567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/>
                <a:t>Đèn LED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853A44-2CDE-44E7-995D-1E74039C7CCC}"/>
              </a:ext>
            </a:extLst>
          </p:cNvPr>
          <p:cNvGrpSpPr/>
          <p:nvPr/>
        </p:nvGrpSpPr>
        <p:grpSpPr>
          <a:xfrm>
            <a:off x="8055350" y="3918036"/>
            <a:ext cx="4272176" cy="2482765"/>
            <a:chOff x="8368401" y="3924179"/>
            <a:chExt cx="4272176" cy="248276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9676BC9-9C5C-49A3-A3AC-06A13A50B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4" t="72438" r="6786" b="433"/>
            <a:stretch/>
          </p:blipFill>
          <p:spPr>
            <a:xfrm>
              <a:off x="8368401" y="3924179"/>
              <a:ext cx="2542032" cy="202501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3EE3FD-29AF-4EC7-B939-5962E8D763BB}"/>
                </a:ext>
              </a:extLst>
            </p:cNvPr>
            <p:cNvSpPr txBox="1"/>
            <p:nvPr/>
          </p:nvSpPr>
          <p:spPr>
            <a:xfrm>
              <a:off x="8983836" y="5760613"/>
              <a:ext cx="36567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/>
                <a:t>Trụ đỡ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8249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5F0C4B-2EB5-4F23-BF6B-42A40EEF3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775"/>
            <a:ext cx="12192001" cy="6854225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46E49F65-CE46-4B7D-8F01-77E1B65941DF}"/>
              </a:ext>
            </a:extLst>
          </p:cNvPr>
          <p:cNvSpPr/>
          <p:nvPr/>
        </p:nvSpPr>
        <p:spPr>
          <a:xfrm>
            <a:off x="535913" y="549212"/>
            <a:ext cx="10761044" cy="5734419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FE75A01E-917E-4786-BD09-6C54C0B48666}"/>
              </a:ext>
            </a:extLst>
          </p:cNvPr>
          <p:cNvSpPr txBox="1"/>
          <p:nvPr/>
        </p:nvSpPr>
        <p:spPr>
          <a:xfrm>
            <a:off x="2269834" y="612403"/>
            <a:ext cx="72932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Thứ … ngày … tháng … năm …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F75994B0-C360-42F9-A7E9-0A25B3FD89C9}"/>
              </a:ext>
            </a:extLst>
          </p:cNvPr>
          <p:cNvGrpSpPr/>
          <p:nvPr/>
        </p:nvGrpSpPr>
        <p:grpSpPr>
          <a:xfrm>
            <a:off x="4115687" y="1455132"/>
            <a:ext cx="3275823" cy="1119399"/>
            <a:chOff x="7896750" y="715563"/>
            <a:chExt cx="3275823" cy="1119399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B7A601D-5987-4969-B318-52DEB4AB6274}"/>
                </a:ext>
              </a:extLst>
            </p:cNvPr>
            <p:cNvSpPr txBox="1"/>
            <p:nvPr/>
          </p:nvSpPr>
          <p:spPr>
            <a:xfrm>
              <a:off x="7896752" y="715563"/>
              <a:ext cx="32758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srgbClr val="F93B6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eachwood Sans" pitchFamily="2" charset="0"/>
                  <a:ea typeface="LNTH-LuoLuoNotangYuanTi 1" pitchFamily="2" charset="-128"/>
                  <a:cs typeface="LNTH-LuoLuoNotangYuanTi 1" pitchFamily="2" charset="-128"/>
                </a:rPr>
                <a:t>CÔng NGHỆ</a:t>
              </a:r>
              <a:endParaRPr kumimoji="0" lang="en-US" sz="6600" i="0" u="none" strike="noStrike" kern="1200" cap="none" spc="0" normalizeH="0" baseline="0" noProof="0" dirty="0">
                <a:ln w="127000">
                  <a:solidFill>
                    <a:prstClr val="white"/>
                  </a:solidFill>
                </a:ln>
                <a:solidFill>
                  <a:srgbClr val="F93B6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Beachwood Sans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D4329260-AB64-4AC3-8DC4-6815EEE4BBDF}"/>
                </a:ext>
              </a:extLst>
            </p:cNvPr>
            <p:cNvSpPr txBox="1"/>
            <p:nvPr/>
          </p:nvSpPr>
          <p:spPr>
            <a:xfrm>
              <a:off x="7896750" y="726966"/>
              <a:ext cx="32758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i="0" u="none" strike="noStrike" kern="1200" cap="none" spc="0" normalizeH="0" baseline="0" noProof="0">
                  <a:ln>
                    <a:noFill/>
                  </a:ln>
                  <a:solidFill>
                    <a:srgbClr val="F93B6B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CÔng NGHỆ</a:t>
              </a:r>
              <a:endPara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F93B6B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29">
            <a:extLst>
              <a:ext uri="{FF2B5EF4-FFF2-40B4-BE49-F238E27FC236}">
                <a16:creationId xmlns:a16="http://schemas.microsoft.com/office/drawing/2014/main" id="{49ECDBE5-2A2A-4546-95C5-5437ED312CBD}"/>
              </a:ext>
            </a:extLst>
          </p:cNvPr>
          <p:cNvGrpSpPr/>
          <p:nvPr/>
        </p:nvGrpSpPr>
        <p:grpSpPr>
          <a:xfrm>
            <a:off x="433404" y="2659995"/>
            <a:ext cx="4272558" cy="861668"/>
            <a:chOff x="4213011" y="-801054"/>
            <a:chExt cx="3042025" cy="861668"/>
          </a:xfrm>
        </p:grpSpPr>
        <p:sp>
          <p:nvSpPr>
            <p:cNvPr id="10" name="TextBox 27">
              <a:extLst>
                <a:ext uri="{FF2B5EF4-FFF2-40B4-BE49-F238E27FC236}">
                  <a16:creationId xmlns:a16="http://schemas.microsoft.com/office/drawing/2014/main" id="{333EAF90-CDCD-4022-906E-F3434FF02320}"/>
                </a:ext>
              </a:extLst>
            </p:cNvPr>
            <p:cNvSpPr txBox="1"/>
            <p:nvPr/>
          </p:nvSpPr>
          <p:spPr>
            <a:xfrm>
              <a:off x="4213011" y="-770383"/>
              <a:ext cx="304202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Arial" panose="020B0604020202020204" pitchFamily="34" charset="0"/>
                </a:rPr>
                <a:t>Bài 8 – Tiết 1 :</a:t>
              </a:r>
              <a:endParaRPr kumimoji="0" lang="vi-VN" sz="4800" b="1" i="0" u="none" strike="noStrike" kern="1200" cap="none" spc="0" normalizeH="0" baseline="0" noProof="0">
                <a:ln w="1270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1D3D466B-02ED-4A68-8B3B-7E3BCDA0CAC4}"/>
                </a:ext>
              </a:extLst>
            </p:cNvPr>
            <p:cNvSpPr txBox="1"/>
            <p:nvPr/>
          </p:nvSpPr>
          <p:spPr>
            <a:xfrm>
              <a:off x="4213011" y="-801054"/>
              <a:ext cx="304202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Bài 8 – Tiết 1 :</a:t>
              </a:r>
              <a:endPara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Nhóm 28">
            <a:extLst>
              <a:ext uri="{FF2B5EF4-FFF2-40B4-BE49-F238E27FC236}">
                <a16:creationId xmlns:a16="http://schemas.microsoft.com/office/drawing/2014/main" id="{0A53FF62-00B7-4826-947E-8F9616F41392}"/>
              </a:ext>
            </a:extLst>
          </p:cNvPr>
          <p:cNvGrpSpPr/>
          <p:nvPr/>
        </p:nvGrpSpPr>
        <p:grpSpPr>
          <a:xfrm>
            <a:off x="1111758" y="3496361"/>
            <a:ext cx="7894475" cy="1323671"/>
            <a:chOff x="-482521" y="1586507"/>
            <a:chExt cx="13359144" cy="1260119"/>
          </a:xfrm>
        </p:grpSpPr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34E31555-7DDA-43B8-A345-D9CDAA17F819}"/>
                </a:ext>
              </a:extLst>
            </p:cNvPr>
            <p:cNvSpPr txBox="1"/>
            <p:nvPr/>
          </p:nvSpPr>
          <p:spPr>
            <a:xfrm>
              <a:off x="208470" y="1586507"/>
              <a:ext cx="11977164" cy="123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MÔ HÌNH MÁY PHÁT ĐIỆN GIÓ</a:t>
              </a:r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66F13CEA-DB06-49CE-ABB0-98B42B57BFF0}"/>
                </a:ext>
              </a:extLst>
            </p:cNvPr>
            <p:cNvSpPr txBox="1"/>
            <p:nvPr/>
          </p:nvSpPr>
          <p:spPr>
            <a:xfrm>
              <a:off x="-482521" y="1615392"/>
              <a:ext cx="13359144" cy="123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MÔ HÌNH MÁY PHÁT ĐIỆN GIÓ</a:t>
              </a:r>
            </a:p>
          </p:txBody>
        </p:sp>
      </p:grpSp>
      <p:pic>
        <p:nvPicPr>
          <p:cNvPr id="19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42B7FA5F-D50B-44F3-929A-AA8D3BDD4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2284" y="2840194"/>
            <a:ext cx="3153452" cy="373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14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1730BA-3CC1-4B23-8020-493CD6639762}"/>
              </a:ext>
            </a:extLst>
          </p:cNvPr>
          <p:cNvGrpSpPr/>
          <p:nvPr/>
        </p:nvGrpSpPr>
        <p:grpSpPr>
          <a:xfrm>
            <a:off x="220682" y="1121209"/>
            <a:ext cx="7596114" cy="5342922"/>
            <a:chOff x="4514184" y="1298210"/>
            <a:chExt cx="7596114" cy="5342922"/>
          </a:xfrm>
        </p:grpSpPr>
        <p:sp>
          <p:nvSpPr>
            <p:cNvPr id="6" name="Rectangle: Rounded Corners 46">
              <a:extLst>
                <a:ext uri="{FF2B5EF4-FFF2-40B4-BE49-F238E27FC236}">
                  <a16:creationId xmlns:a16="http://schemas.microsoft.com/office/drawing/2014/main" id="{288A850E-FC61-CC60-D4E2-3B3B0ACBC1A4}"/>
                </a:ext>
              </a:extLst>
            </p:cNvPr>
            <p:cNvSpPr/>
            <p:nvPr/>
          </p:nvSpPr>
          <p:spPr>
            <a:xfrm>
              <a:off x="4937222" y="2315191"/>
              <a:ext cx="7173076" cy="4325941"/>
            </a:xfrm>
            <a:custGeom>
              <a:avLst/>
              <a:gdLst>
                <a:gd name="connsiteX0" fmla="*/ 0 w 7173076"/>
                <a:gd name="connsiteY0" fmla="*/ 721005 h 4325941"/>
                <a:gd name="connsiteX1" fmla="*/ 721005 w 7173076"/>
                <a:gd name="connsiteY1" fmla="*/ 0 h 4325941"/>
                <a:gd name="connsiteX2" fmla="*/ 6452071 w 7173076"/>
                <a:gd name="connsiteY2" fmla="*/ 0 h 4325941"/>
                <a:gd name="connsiteX3" fmla="*/ 7173076 w 7173076"/>
                <a:gd name="connsiteY3" fmla="*/ 721005 h 4325941"/>
                <a:gd name="connsiteX4" fmla="*/ 7173076 w 7173076"/>
                <a:gd name="connsiteY4" fmla="*/ 3604936 h 4325941"/>
                <a:gd name="connsiteX5" fmla="*/ 6452071 w 7173076"/>
                <a:gd name="connsiteY5" fmla="*/ 4325941 h 4325941"/>
                <a:gd name="connsiteX6" fmla="*/ 721005 w 7173076"/>
                <a:gd name="connsiteY6" fmla="*/ 4325941 h 4325941"/>
                <a:gd name="connsiteX7" fmla="*/ 0 w 7173076"/>
                <a:gd name="connsiteY7" fmla="*/ 3604936 h 4325941"/>
                <a:gd name="connsiteX8" fmla="*/ 0 w 7173076"/>
                <a:gd name="connsiteY8" fmla="*/ 721005 h 43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3076" h="4325941" fill="none" extrusionOk="0">
                  <a:moveTo>
                    <a:pt x="0" y="721005"/>
                  </a:moveTo>
                  <a:cubicBezTo>
                    <a:pt x="13510" y="300210"/>
                    <a:pt x="284780" y="-31414"/>
                    <a:pt x="721005" y="0"/>
                  </a:cubicBezTo>
                  <a:cubicBezTo>
                    <a:pt x="3044641" y="5363"/>
                    <a:pt x="4356593" y="60305"/>
                    <a:pt x="6452071" y="0"/>
                  </a:cubicBezTo>
                  <a:cubicBezTo>
                    <a:pt x="6823144" y="37512"/>
                    <a:pt x="7173471" y="328508"/>
                    <a:pt x="7173076" y="721005"/>
                  </a:cubicBezTo>
                  <a:cubicBezTo>
                    <a:pt x="7329649" y="1082603"/>
                    <a:pt x="7160886" y="2351446"/>
                    <a:pt x="7173076" y="3604936"/>
                  </a:cubicBezTo>
                  <a:cubicBezTo>
                    <a:pt x="7175173" y="4033070"/>
                    <a:pt x="6815584" y="4264634"/>
                    <a:pt x="6452071" y="4325941"/>
                  </a:cubicBezTo>
                  <a:cubicBezTo>
                    <a:pt x="5812923" y="4196959"/>
                    <a:pt x="1942822" y="4200932"/>
                    <a:pt x="721005" y="4325941"/>
                  </a:cubicBezTo>
                  <a:cubicBezTo>
                    <a:pt x="348669" y="4309291"/>
                    <a:pt x="-47567" y="3966089"/>
                    <a:pt x="0" y="3604936"/>
                  </a:cubicBezTo>
                  <a:cubicBezTo>
                    <a:pt x="98061" y="3035450"/>
                    <a:pt x="-6727" y="1081996"/>
                    <a:pt x="0" y="721005"/>
                  </a:cubicBezTo>
                  <a:close/>
                </a:path>
                <a:path w="7173076" h="4325941" stroke="0" extrusionOk="0">
                  <a:moveTo>
                    <a:pt x="0" y="721005"/>
                  </a:moveTo>
                  <a:cubicBezTo>
                    <a:pt x="18342" y="254799"/>
                    <a:pt x="362748" y="-39428"/>
                    <a:pt x="721005" y="0"/>
                  </a:cubicBezTo>
                  <a:cubicBezTo>
                    <a:pt x="3389232" y="-158158"/>
                    <a:pt x="3966903" y="-164098"/>
                    <a:pt x="6452071" y="0"/>
                  </a:cubicBezTo>
                  <a:cubicBezTo>
                    <a:pt x="6845345" y="42431"/>
                    <a:pt x="7142101" y="285349"/>
                    <a:pt x="7173076" y="721005"/>
                  </a:cubicBezTo>
                  <a:cubicBezTo>
                    <a:pt x="7256955" y="1658971"/>
                    <a:pt x="7223126" y="2605272"/>
                    <a:pt x="7173076" y="3604936"/>
                  </a:cubicBezTo>
                  <a:cubicBezTo>
                    <a:pt x="7239629" y="3997422"/>
                    <a:pt x="6813331" y="4333856"/>
                    <a:pt x="6452071" y="4325941"/>
                  </a:cubicBezTo>
                  <a:cubicBezTo>
                    <a:pt x="5244540" y="4361656"/>
                    <a:pt x="1557994" y="4186931"/>
                    <a:pt x="721005" y="4325941"/>
                  </a:cubicBezTo>
                  <a:cubicBezTo>
                    <a:pt x="303268" y="4305347"/>
                    <a:pt x="-33822" y="3957884"/>
                    <a:pt x="0" y="3604936"/>
                  </a:cubicBezTo>
                  <a:cubicBezTo>
                    <a:pt x="-70351" y="3289390"/>
                    <a:pt x="102181" y="1414714"/>
                    <a:pt x="0" y="721005"/>
                  </a:cubicBezTo>
                  <a:close/>
                </a:path>
              </a:pathLst>
            </a:custGeom>
            <a:solidFill>
              <a:srgbClr val="CCFFFF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2142686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D0136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6E2E559B-C523-FDA2-34E7-4FD0799F2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184" y="1298210"/>
              <a:ext cx="1710266" cy="153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Hộp Văn bản 3">
              <a:extLst>
                <a:ext uri="{FF2B5EF4-FFF2-40B4-BE49-F238E27FC236}">
                  <a16:creationId xmlns:a16="http://schemas.microsoft.com/office/drawing/2014/main" id="{7B3B639A-800C-4A29-898D-EC19C4B393CB}"/>
                </a:ext>
              </a:extLst>
            </p:cNvPr>
            <p:cNvSpPr txBox="1"/>
            <p:nvPr/>
          </p:nvSpPr>
          <p:spPr>
            <a:xfrm>
              <a:off x="5228523" y="2599802"/>
              <a:ext cx="6661642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 các chi tiết: </a:t>
              </a:r>
              <a:r>
                <a:rPr kumimoji="0" lang="vi-VN" sz="36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tấm lớn, tấm nhỏ, thanh chữ L ngắn, thanh chữ L dài, thanh chữ U ngắn, thanh thẳng 3 lỗ, thanh thẳng 5 lỗ, tấm 2 lỗ, cánh quạt, máy phát điện, đèn LED, đầu nối dây, vít ngắn, vít dài, đai ốc, tua – vít, cờ – lê.</a:t>
              </a:r>
              <a:endPara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7C36FD5F-80CA-4205-86A8-D14095E3F8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17468" y="1460209"/>
            <a:ext cx="3363056" cy="51839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DFD7B2-AE45-4233-AB79-A42E8348EF88}"/>
              </a:ext>
            </a:extLst>
          </p:cNvPr>
          <p:cNvGrpSpPr/>
          <p:nvPr/>
        </p:nvGrpSpPr>
        <p:grpSpPr>
          <a:xfrm>
            <a:off x="2141187" y="213891"/>
            <a:ext cx="6980951" cy="1625672"/>
            <a:chOff x="2141187" y="464881"/>
            <a:chExt cx="6980951" cy="1625672"/>
          </a:xfrm>
        </p:grpSpPr>
        <p:sp>
          <p:nvSpPr>
            <p:cNvPr id="16" name="Rectangle: Rounded Corners 3">
              <a:extLst>
                <a:ext uri="{FF2B5EF4-FFF2-40B4-BE49-F238E27FC236}">
                  <a16:creationId xmlns:a16="http://schemas.microsoft.com/office/drawing/2014/main" id="{7FB4F8A9-4A43-4076-B025-36844E64C7D9}"/>
                </a:ext>
              </a:extLst>
            </p:cNvPr>
            <p:cNvSpPr/>
            <p:nvPr/>
          </p:nvSpPr>
          <p:spPr>
            <a:xfrm>
              <a:off x="2472267" y="644858"/>
              <a:ext cx="6649871" cy="1445695"/>
            </a:xfrm>
            <a:prstGeom prst="roundRect">
              <a:avLst>
                <a:gd name="adj" fmla="val 13230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D959B94-B1C9-449C-9842-BEC3D6B2B575}"/>
                </a:ext>
              </a:extLst>
            </p:cNvPr>
            <p:cNvGrpSpPr/>
            <p:nvPr/>
          </p:nvGrpSpPr>
          <p:grpSpPr>
            <a:xfrm>
              <a:off x="2141187" y="464881"/>
              <a:ext cx="6868277" cy="1451319"/>
              <a:chOff x="268408" y="271508"/>
              <a:chExt cx="6868277" cy="1451319"/>
            </a:xfrm>
          </p:grpSpPr>
          <p:sp>
            <p:nvSpPr>
              <p:cNvPr id="12" name="Hộp Văn bản 3">
                <a:extLst>
                  <a:ext uri="{FF2B5EF4-FFF2-40B4-BE49-F238E27FC236}">
                    <a16:creationId xmlns:a16="http://schemas.microsoft.com/office/drawing/2014/main" id="{B784E527-ABED-4E4F-86BE-56C683104A9D}"/>
                  </a:ext>
                </a:extLst>
              </p:cNvPr>
              <p:cNvSpPr txBox="1"/>
              <p:nvPr/>
            </p:nvSpPr>
            <p:spPr>
              <a:xfrm>
                <a:off x="1197085" y="522498"/>
                <a:ext cx="5939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b="1">
                    <a:latin typeface="Calibri" panose="020F0502020204030204" pitchFamily="34" charset="0"/>
                    <a:cs typeface="Calibri" panose="020F0502020204030204" pitchFamily="34" charset="0"/>
                  </a:rPr>
                  <a:t>Tên các chi tiết để lắp ghép mô hình máy phát điện gió.</a:t>
                </a:r>
                <a:endParaRPr lang="en-US" sz="36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3" name="Picture 9">
                <a:extLst>
                  <a:ext uri="{FF2B5EF4-FFF2-40B4-BE49-F238E27FC236}">
                    <a16:creationId xmlns:a16="http://schemas.microsoft.com/office/drawing/2014/main" id="{CE7AE3B0-79D5-420D-860F-E638EABDE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8408" y="271508"/>
                <a:ext cx="928677" cy="8813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3289454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0114D293-B1B1-BFE6-9BB3-1590BCFC4E5F}"/>
              </a:ext>
            </a:extLst>
          </p:cNvPr>
          <p:cNvGrpSpPr/>
          <p:nvPr/>
        </p:nvGrpSpPr>
        <p:grpSpPr>
          <a:xfrm>
            <a:off x="5736803" y="741144"/>
            <a:ext cx="6647702" cy="4105137"/>
            <a:chOff x="1531048" y="446027"/>
            <a:chExt cx="11215490" cy="4152034"/>
          </a:xfrm>
        </p:grpSpPr>
        <p:sp>
          <p:nvSpPr>
            <p:cNvPr id="3" name="TextBox 8">
              <a:extLst>
                <a:ext uri="{FF2B5EF4-FFF2-40B4-BE49-F238E27FC236}">
                  <a16:creationId xmlns:a16="http://schemas.microsoft.com/office/drawing/2014/main" id="{411439C4-6694-7CD8-E28F-73C382EAC81E}"/>
                </a:ext>
              </a:extLst>
            </p:cNvPr>
            <p:cNvSpPr txBox="1"/>
            <p:nvPr/>
          </p:nvSpPr>
          <p:spPr>
            <a:xfrm>
              <a:off x="1575312" y="446027"/>
              <a:ext cx="11171226" cy="415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1500" b="1">
                  <a:ln w="23177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 CỐ</a:t>
              </a:r>
            </a:p>
          </p:txBody>
        </p:sp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A1A39668-A1EC-7E0F-D60C-70D7A9F4E62F}"/>
                </a:ext>
              </a:extLst>
            </p:cNvPr>
            <p:cNvSpPr txBox="1"/>
            <p:nvPr/>
          </p:nvSpPr>
          <p:spPr>
            <a:xfrm>
              <a:off x="1531048" y="446027"/>
              <a:ext cx="11171226" cy="4152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Ủ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 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</a:t>
              </a:r>
              <a:r>
                <a:rPr lang="sv-SE" sz="115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Ố</a:t>
              </a:r>
              <a:endParaRPr lang="sv-SE" sz="115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SVNRevolutio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04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1DF121A-55BA-4C03-B3FE-34211221DCD6}"/>
              </a:ext>
            </a:extLst>
          </p:cNvPr>
          <p:cNvGrpSpPr/>
          <p:nvPr/>
        </p:nvGrpSpPr>
        <p:grpSpPr>
          <a:xfrm>
            <a:off x="-13172" y="-11217"/>
            <a:ext cx="12200781" cy="6862585"/>
            <a:chOff x="0" y="0"/>
            <a:chExt cx="12192000" cy="68580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0293DAB-9AE8-4BD6-856F-FD4DF480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9" name="Rounded Rectangle 15">
              <a:extLst>
                <a:ext uri="{FF2B5EF4-FFF2-40B4-BE49-F238E27FC236}">
                  <a16:creationId xmlns:a16="http://schemas.microsoft.com/office/drawing/2014/main" id="{74A189EB-A322-4F52-854F-65A86FED3243}"/>
                </a:ext>
              </a:extLst>
            </p:cNvPr>
            <p:cNvSpPr/>
            <p:nvPr/>
          </p:nvSpPr>
          <p:spPr>
            <a:xfrm>
              <a:off x="304800" y="173182"/>
              <a:ext cx="11582400" cy="6511636"/>
            </a:xfrm>
            <a:prstGeom prst="roundRect">
              <a:avLst>
                <a:gd name="adj" fmla="val 9705"/>
              </a:avLst>
            </a:prstGeom>
            <a:solidFill>
              <a:schemeClr val="bg1">
                <a:alpha val="88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4C547A1-378D-4B7A-837B-F272F1232286}"/>
              </a:ext>
            </a:extLst>
          </p:cNvPr>
          <p:cNvSpPr/>
          <p:nvPr/>
        </p:nvSpPr>
        <p:spPr>
          <a:xfrm>
            <a:off x="677333" y="429428"/>
            <a:ext cx="10924687" cy="173983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ADF2-2621-427F-A231-4104FB9F6B3A}"/>
              </a:ext>
            </a:extLst>
          </p:cNvPr>
          <p:cNvSpPr txBox="1"/>
          <p:nvPr/>
        </p:nvSpPr>
        <p:spPr>
          <a:xfrm>
            <a:off x="1008841" y="771755"/>
            <a:ext cx="6397665" cy="10464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 w="317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Câu 1 : </a:t>
            </a:r>
            <a:r>
              <a:rPr kumimoji="0" lang="en-US" sz="3400" b="1" i="0" u="none" strike="noStrike" kern="1200" cap="none" spc="0" normalizeH="0" baseline="0" noProof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Quan sát</a:t>
            </a:r>
            <a:r>
              <a:rPr kumimoji="0" lang="en-US" sz="3400" b="1" i="0" u="none" strike="noStrike" kern="1200" cap="none" spc="0" normalizeH="0" noProof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bức ảnh sau và cho biết chức năng của nó là gì ?</a:t>
            </a:r>
            <a:endParaRPr kumimoji="0" lang="en-US" sz="3400" b="1" i="0" u="none" strike="noStrike" kern="1200" cap="none" spc="0" normalizeH="0" baseline="0" noProof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26" name="ĐÚNG">
            <a:extLst>
              <a:ext uri="{FF2B5EF4-FFF2-40B4-BE49-F238E27FC236}">
                <a16:creationId xmlns:a16="http://schemas.microsoft.com/office/drawing/2014/main" id="{80F9AF24-B320-43F6-886D-6C35E401252F}"/>
              </a:ext>
            </a:extLst>
          </p:cNvPr>
          <p:cNvSpPr/>
          <p:nvPr/>
        </p:nvSpPr>
        <p:spPr>
          <a:xfrm>
            <a:off x="1093912" y="2594217"/>
            <a:ext cx="4721080" cy="1600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Có thể tạo ra điện khi trục của nó quay.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SAI">
            <a:extLst>
              <a:ext uri="{FF2B5EF4-FFF2-40B4-BE49-F238E27FC236}">
                <a16:creationId xmlns:a16="http://schemas.microsoft.com/office/drawing/2014/main" id="{98C63B72-E2F8-427C-875E-90A854A48A09}"/>
              </a:ext>
            </a:extLst>
          </p:cNvPr>
          <p:cNvSpPr/>
          <p:nvPr/>
        </p:nvSpPr>
        <p:spPr>
          <a:xfrm>
            <a:off x="1265721" y="4502303"/>
            <a:ext cx="4448034" cy="17189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Cố định và tạo chiều cao thích hợp cho máy phát điện gió.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SAI">
            <a:extLst>
              <a:ext uri="{FF2B5EF4-FFF2-40B4-BE49-F238E27FC236}">
                <a16:creationId xmlns:a16="http://schemas.microsoft.com/office/drawing/2014/main" id="{C807782F-BC22-4E8C-A380-EDBA9EB1C139}"/>
              </a:ext>
            </a:extLst>
          </p:cNvPr>
          <p:cNvSpPr/>
          <p:nvPr/>
        </p:nvSpPr>
        <p:spPr>
          <a:xfrm>
            <a:off x="6630269" y="2594216"/>
            <a:ext cx="4621908" cy="161180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Gắn với trục của máy phát điện và có thể quay khi gió thổi.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2" name="Đúng">
            <a:extLst>
              <a:ext uri="{FF2B5EF4-FFF2-40B4-BE49-F238E27FC236}">
                <a16:creationId xmlns:a16="http://schemas.microsoft.com/office/drawing/2014/main" id="{6502F777-7D53-4973-A038-30EB0290EA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76" y="3223921"/>
            <a:ext cx="1056186" cy="1097799"/>
          </a:xfrm>
          <a:prstGeom prst="rect">
            <a:avLst/>
          </a:prstGeom>
        </p:spPr>
      </p:pic>
      <p:pic>
        <p:nvPicPr>
          <p:cNvPr id="34" name="Sai">
            <a:extLst>
              <a:ext uri="{FF2B5EF4-FFF2-40B4-BE49-F238E27FC236}">
                <a16:creationId xmlns:a16="http://schemas.microsoft.com/office/drawing/2014/main" id="{982497CE-02E0-42F4-8BB7-14328306D7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685" y="3336858"/>
            <a:ext cx="1025905" cy="1000959"/>
          </a:xfrm>
          <a:prstGeom prst="rect">
            <a:avLst/>
          </a:prstGeom>
        </p:spPr>
      </p:pic>
      <p:sp>
        <p:nvSpPr>
          <p:cNvPr id="40" name="SAI">
            <a:extLst>
              <a:ext uri="{FF2B5EF4-FFF2-40B4-BE49-F238E27FC236}">
                <a16:creationId xmlns:a16="http://schemas.microsoft.com/office/drawing/2014/main" id="{AD04B015-6CF3-4D46-8F33-15E53BA5E168}"/>
              </a:ext>
            </a:extLst>
          </p:cNvPr>
          <p:cNvSpPr/>
          <p:nvPr/>
        </p:nvSpPr>
        <p:spPr>
          <a:xfrm>
            <a:off x="6851516" y="4719216"/>
            <a:ext cx="4409291" cy="145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Sử dụng điện do máy phát điện tạo ra để phát sáng. 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1" name="Sai">
            <a:extLst>
              <a:ext uri="{FF2B5EF4-FFF2-40B4-BE49-F238E27FC236}">
                <a16:creationId xmlns:a16="http://schemas.microsoft.com/office/drawing/2014/main" id="{28A3A4AD-015F-4DEA-8215-F83103B606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280" y="5439619"/>
            <a:ext cx="1099706" cy="1072965"/>
          </a:xfrm>
          <a:prstGeom prst="rect">
            <a:avLst/>
          </a:prstGeom>
        </p:spPr>
      </p:pic>
      <p:pic>
        <p:nvPicPr>
          <p:cNvPr id="42" name="A - 9Slide.vn">
            <a:extLst>
              <a:ext uri="{FF2B5EF4-FFF2-40B4-BE49-F238E27FC236}">
                <a16:creationId xmlns:a16="http://schemas.microsoft.com/office/drawing/2014/main" id="{3A6186E6-ABBF-4C5A-BA8B-80A29AD3C8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1" b="89683" l="2105" r="89942">
                        <a14:foregroundMark x1="8304" y1="27778" x2="6433" y2="66270"/>
                        <a14:foregroundMark x1="7018" y1="33333" x2="2105" y2="57937"/>
                        <a14:foregroundMark x1="5380" y1="32540" x2="2105" y2="56349"/>
                        <a14:foregroundMark x1="5380" y1="30556" x2="13333" y2="54762"/>
                        <a14:foregroundMark x1="13333" y1="54762" x2="13450" y2="57143"/>
                        <a14:foregroundMark x1="9123" y1="22222" x2="15088" y2="56349"/>
                        <a14:foregroundMark x1="10994" y1="24206" x2="16140" y2="57937"/>
                        <a14:foregroundMark x1="16140" y1="57937" x2="16140" y2="57937"/>
                        <a14:foregroundMark x1="11345" y1="26984" x2="17544" y2="48810"/>
                        <a14:foregroundMark x1="11579" y1="23413" x2="13918" y2="68651"/>
                        <a14:foregroundMark x1="13918" y1="68651" x2="9123" y2="71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93"/>
          <a:stretch/>
        </p:blipFill>
        <p:spPr>
          <a:xfrm>
            <a:off x="398585" y="2599558"/>
            <a:ext cx="1657964" cy="1536325"/>
          </a:xfrm>
          <a:prstGeom prst="rect">
            <a:avLst/>
          </a:prstGeom>
        </p:spPr>
      </p:pic>
      <p:pic>
        <p:nvPicPr>
          <p:cNvPr id="46" name="D - 9Slide.vn">
            <a:extLst>
              <a:ext uri="{FF2B5EF4-FFF2-40B4-BE49-F238E27FC236}">
                <a16:creationId xmlns:a16="http://schemas.microsoft.com/office/drawing/2014/main" id="{E2400475-746A-4B80-AFD8-D42894D12B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1" b="89683" l="1054" r="89930">
                        <a14:foregroundMark x1="8665" y1="29762" x2="5386" y2="73016"/>
                        <a14:foregroundMark x1="7260" y1="29762" x2="1054" y2="50794"/>
                        <a14:foregroundMark x1="7260" y1="25397" x2="2693" y2="37302"/>
                        <a14:foregroundMark x1="6674" y1="23413" x2="12881" y2="34524"/>
                        <a14:foregroundMark x1="8665" y1="24206" x2="12881" y2="31746"/>
                        <a14:foregroundMark x1="9719" y1="21429" x2="11827" y2="26984"/>
                        <a14:foregroundMark x1="12178" y1="26984" x2="12412" y2="29762"/>
                        <a14:foregroundMark x1="10773" y1="28968" x2="12881" y2="59921"/>
                        <a14:foregroundMark x1="11827" y1="54762" x2="7494" y2="61905"/>
                        <a14:foregroundMark x1="2108" y1="53571" x2="5855" y2="69048"/>
                        <a14:foregroundMark x1="8080" y1="69048" x2="9133" y2="69048"/>
                        <a14:foregroundMark x1="13700" y1="33333" x2="12763" y2="67460"/>
                        <a14:foregroundMark x1="12763" y1="67460" x2="10539" y2="70238"/>
                        <a14:foregroundMark x1="6206" y1="74603" x2="16745" y2="68254"/>
                        <a14:foregroundMark x1="16745" y1="68254" x2="16745" y2="66667"/>
                        <a14:foregroundMark x1="16745" y1="55556" x2="15105" y2="50794"/>
                        <a14:foregroundMark x1="9368" y1="42857" x2="9368" y2="54762"/>
                        <a14:foregroundMark x1="9368" y1="54762" x2="9368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56"/>
          <a:stretch/>
        </p:blipFill>
        <p:spPr>
          <a:xfrm>
            <a:off x="6229733" y="4639697"/>
            <a:ext cx="1657964" cy="1536325"/>
          </a:xfrm>
          <a:prstGeom prst="rect">
            <a:avLst/>
          </a:prstGeom>
        </p:spPr>
      </p:pic>
      <p:pic>
        <p:nvPicPr>
          <p:cNvPr id="47" name="B - 9Slide.vn">
            <a:extLst>
              <a:ext uri="{FF2B5EF4-FFF2-40B4-BE49-F238E27FC236}">
                <a16:creationId xmlns:a16="http://schemas.microsoft.com/office/drawing/2014/main" id="{D28F3C1C-0D81-4B2E-A04A-CA35112A793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21" b="89683" l="234" r="89930">
                        <a14:foregroundMark x1="7494" y1="40476" x2="7963" y2="69841"/>
                        <a14:foregroundMark x1="5621" y1="29365" x2="6089" y2="61508"/>
                        <a14:foregroundMark x1="4801" y1="37698" x2="3747" y2="72619"/>
                        <a14:foregroundMark x1="8314" y1="28571" x2="13466" y2="69048"/>
                        <a14:foregroundMark x1="9368" y1="25000" x2="16159" y2="55952"/>
                        <a14:foregroundMark x1="10187" y1="22222" x2="234" y2="53175"/>
                        <a14:foregroundMark x1="3396" y1="33333" x2="3747" y2="60714"/>
                        <a14:foregroundMark x1="5035" y1="26984" x2="13934" y2="62698"/>
                        <a14:foregroundMark x1="13934" y1="62698" x2="13934" y2="62698"/>
                        <a14:foregroundMark x1="8782" y1="25000" x2="14988" y2="48810"/>
                        <a14:foregroundMark x1="7494" y1="22222" x2="17447" y2="36905"/>
                        <a14:foregroundMark x1="14286" y1="32143" x2="12061" y2="67857"/>
                        <a14:foregroundMark x1="12061" y1="67857" x2="11007" y2="67857"/>
                        <a14:foregroundMark x1="14754" y1="67857" x2="4801" y2="75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56"/>
          <a:stretch/>
        </p:blipFill>
        <p:spPr>
          <a:xfrm>
            <a:off x="6107911" y="2669694"/>
            <a:ext cx="1657964" cy="1536325"/>
          </a:xfrm>
          <a:prstGeom prst="rect">
            <a:avLst/>
          </a:prstGeom>
        </p:spPr>
      </p:pic>
      <p:pic>
        <p:nvPicPr>
          <p:cNvPr id="48" name="C - 9Slide.vn">
            <a:extLst>
              <a:ext uri="{FF2B5EF4-FFF2-40B4-BE49-F238E27FC236}">
                <a16:creationId xmlns:a16="http://schemas.microsoft.com/office/drawing/2014/main" id="{AD1A0DCE-42A3-4C41-8F31-722F33694D6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21" b="89683" l="1988" r="89942">
                        <a14:foregroundMark x1="6316" y1="29365" x2="8187" y2="66667"/>
                        <a14:foregroundMark x1="3860" y1="34921" x2="4211" y2="62302"/>
                        <a14:foregroundMark x1="10409" y1="34921" x2="12515" y2="63889"/>
                        <a14:foregroundMark x1="11462" y1="23016" x2="15556" y2="55952"/>
                        <a14:foregroundMark x1="10643" y1="30159" x2="1988" y2="29365"/>
                        <a14:foregroundMark x1="8187" y1="21825" x2="2339" y2="63889"/>
                        <a14:foregroundMark x1="8772" y1="23810" x2="14386" y2="63095"/>
                        <a14:foregroundMark x1="14386" y1="63095" x2="10643" y2="75000"/>
                        <a14:foregroundMark x1="10409" y1="75000" x2="10409" y2="75000"/>
                        <a14:foregroundMark x1="9357" y1="21825" x2="16257" y2="49603"/>
                        <a14:foregroundMark x1="16257" y1="49603" x2="14386" y2="53968"/>
                        <a14:foregroundMark x1="16023" y1="29365" x2="17427" y2="54762"/>
                        <a14:backgroundMark x1="11696" y1="6349" x2="10643" y2="11111"/>
                        <a14:backgroundMark x1="10643" y1="11111" x2="10643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84" t="279" r="73547" b="-279"/>
          <a:stretch/>
        </p:blipFill>
        <p:spPr>
          <a:xfrm>
            <a:off x="402127" y="4623796"/>
            <a:ext cx="1462897" cy="1536325"/>
          </a:xfrm>
          <a:prstGeom prst="rect">
            <a:avLst/>
          </a:prstGeom>
        </p:spPr>
      </p:pic>
      <p:pic>
        <p:nvPicPr>
          <p:cNvPr id="33" name="Sai">
            <a:extLst>
              <a:ext uri="{FF2B5EF4-FFF2-40B4-BE49-F238E27FC236}">
                <a16:creationId xmlns:a16="http://schemas.microsoft.com/office/drawing/2014/main" id="{62431D45-5DFA-4F8C-9D2A-F4069712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67" y="5650617"/>
            <a:ext cx="1109811" cy="10828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A52550-76EC-4179-A4BF-90DD5C1F7A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5467" y="574629"/>
            <a:ext cx="3410759" cy="149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6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6" grpId="0" animBg="1"/>
      <p:bldP spid="29" grpId="0" animBg="1"/>
      <p:bldP spid="31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1DF121A-55BA-4C03-B3FE-34211221DCD6}"/>
              </a:ext>
            </a:extLst>
          </p:cNvPr>
          <p:cNvGrpSpPr/>
          <p:nvPr/>
        </p:nvGrpSpPr>
        <p:grpSpPr>
          <a:xfrm>
            <a:off x="-13172" y="-11217"/>
            <a:ext cx="12200781" cy="6862585"/>
            <a:chOff x="0" y="0"/>
            <a:chExt cx="12192000" cy="68580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0293DAB-9AE8-4BD6-856F-FD4DF480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9" name="Rounded Rectangle 15">
              <a:extLst>
                <a:ext uri="{FF2B5EF4-FFF2-40B4-BE49-F238E27FC236}">
                  <a16:creationId xmlns:a16="http://schemas.microsoft.com/office/drawing/2014/main" id="{74A189EB-A322-4F52-854F-65A86FED3243}"/>
                </a:ext>
              </a:extLst>
            </p:cNvPr>
            <p:cNvSpPr/>
            <p:nvPr/>
          </p:nvSpPr>
          <p:spPr>
            <a:xfrm>
              <a:off x="304800" y="173182"/>
              <a:ext cx="11582400" cy="6511636"/>
            </a:xfrm>
            <a:prstGeom prst="roundRect">
              <a:avLst>
                <a:gd name="adj" fmla="val 9705"/>
              </a:avLst>
            </a:prstGeom>
            <a:solidFill>
              <a:schemeClr val="bg1">
                <a:alpha val="88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4C547A1-378D-4B7A-837B-F272F1232286}"/>
              </a:ext>
            </a:extLst>
          </p:cNvPr>
          <p:cNvSpPr/>
          <p:nvPr/>
        </p:nvSpPr>
        <p:spPr>
          <a:xfrm>
            <a:off x="694267" y="429428"/>
            <a:ext cx="10837333" cy="173983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ADF2-2621-427F-A231-4104FB9F6B3A}"/>
              </a:ext>
            </a:extLst>
          </p:cNvPr>
          <p:cNvSpPr txBox="1"/>
          <p:nvPr/>
        </p:nvSpPr>
        <p:spPr>
          <a:xfrm>
            <a:off x="838570" y="622238"/>
            <a:ext cx="10444506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en-US" sz="4400" b="1" i="0" u="none" strike="noStrike" kern="1200" cap="none" spc="0" normalizeH="0" baseline="0" noProof="0">
                <a:ln w="317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Câu 2 : </a:t>
            </a:r>
            <a:r>
              <a:rPr lang="en-US" sz="4400" b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Mô hình máy phát điện gió gồm bao nhiêu bộ phận chính ?</a:t>
            </a:r>
            <a:endParaRPr kumimoji="0" lang="en-US" sz="4400" b="1" i="0" u="none" strike="noStrike" kern="1200" cap="none" spc="0" normalizeH="0" baseline="0" noProof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26" name="ĐÚNG">
            <a:extLst>
              <a:ext uri="{FF2B5EF4-FFF2-40B4-BE49-F238E27FC236}">
                <a16:creationId xmlns:a16="http://schemas.microsoft.com/office/drawing/2014/main" id="{80F9AF24-B320-43F6-886D-6C35E401252F}"/>
              </a:ext>
            </a:extLst>
          </p:cNvPr>
          <p:cNvSpPr/>
          <p:nvPr/>
        </p:nvSpPr>
        <p:spPr>
          <a:xfrm>
            <a:off x="908925" y="4779231"/>
            <a:ext cx="4435154" cy="13705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4 bộ phận</a:t>
            </a:r>
          </a:p>
        </p:txBody>
      </p:sp>
      <p:sp>
        <p:nvSpPr>
          <p:cNvPr id="29" name="SAI">
            <a:extLst>
              <a:ext uri="{FF2B5EF4-FFF2-40B4-BE49-F238E27FC236}">
                <a16:creationId xmlns:a16="http://schemas.microsoft.com/office/drawing/2014/main" id="{98C63B72-E2F8-427C-875E-90A854A48A09}"/>
              </a:ext>
            </a:extLst>
          </p:cNvPr>
          <p:cNvSpPr/>
          <p:nvPr/>
        </p:nvSpPr>
        <p:spPr>
          <a:xfrm>
            <a:off x="973359" y="2773942"/>
            <a:ext cx="4370719" cy="14147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5 bộ</a:t>
            </a:r>
            <a:r>
              <a:rPr kumimoji="0" lang="en-US" sz="4400" b="1" i="0" u="none" strike="noStrike" kern="1200" cap="none" spc="0" normalizeH="0" noProof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phận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SAI">
            <a:extLst>
              <a:ext uri="{FF2B5EF4-FFF2-40B4-BE49-F238E27FC236}">
                <a16:creationId xmlns:a16="http://schemas.microsoft.com/office/drawing/2014/main" id="{C807782F-BC22-4E8C-A380-EDBA9EB1C139}"/>
              </a:ext>
            </a:extLst>
          </p:cNvPr>
          <p:cNvSpPr/>
          <p:nvPr/>
        </p:nvSpPr>
        <p:spPr>
          <a:xfrm>
            <a:off x="6614933" y="2876570"/>
            <a:ext cx="4603708" cy="133625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7</a:t>
            </a:r>
            <a:r>
              <a:rPr lang="vi-VN" sz="4400" b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bộ phận</a:t>
            </a:r>
          </a:p>
        </p:txBody>
      </p:sp>
      <p:pic>
        <p:nvPicPr>
          <p:cNvPr id="32" name="Đúng">
            <a:extLst>
              <a:ext uri="{FF2B5EF4-FFF2-40B4-BE49-F238E27FC236}">
                <a16:creationId xmlns:a16="http://schemas.microsoft.com/office/drawing/2014/main" id="{6502F777-7D53-4973-A038-30EB0290EA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250" y="5396951"/>
            <a:ext cx="1056186" cy="1097799"/>
          </a:xfrm>
          <a:prstGeom prst="rect">
            <a:avLst/>
          </a:prstGeom>
        </p:spPr>
      </p:pic>
      <p:pic>
        <p:nvPicPr>
          <p:cNvPr id="34" name="Sai">
            <a:extLst>
              <a:ext uri="{FF2B5EF4-FFF2-40B4-BE49-F238E27FC236}">
                <a16:creationId xmlns:a16="http://schemas.microsoft.com/office/drawing/2014/main" id="{982497CE-02E0-42F4-8BB7-14328306D7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61" y="3341529"/>
            <a:ext cx="1025905" cy="1000959"/>
          </a:xfrm>
          <a:prstGeom prst="rect">
            <a:avLst/>
          </a:prstGeom>
        </p:spPr>
      </p:pic>
      <p:sp>
        <p:nvSpPr>
          <p:cNvPr id="40" name="SAI">
            <a:extLst>
              <a:ext uri="{FF2B5EF4-FFF2-40B4-BE49-F238E27FC236}">
                <a16:creationId xmlns:a16="http://schemas.microsoft.com/office/drawing/2014/main" id="{AD04B015-6CF3-4D46-8F33-15E53BA5E168}"/>
              </a:ext>
            </a:extLst>
          </p:cNvPr>
          <p:cNvSpPr/>
          <p:nvPr/>
        </p:nvSpPr>
        <p:spPr>
          <a:xfrm>
            <a:off x="6956168" y="4765807"/>
            <a:ext cx="4326908" cy="14477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6 </a:t>
            </a:r>
            <a:r>
              <a:rPr lang="vi-VN" sz="4400" b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bộ phận</a:t>
            </a:r>
            <a:r>
              <a:rPr kumimoji="0" lang="en-US" sz="4400" b="1" i="0" u="none" strike="noStrike" kern="1200" cap="none" spc="0" normalizeH="0" baseline="0" noProof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</a:rPr>
              <a:t>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1" name="Sai">
            <a:extLst>
              <a:ext uri="{FF2B5EF4-FFF2-40B4-BE49-F238E27FC236}">
                <a16:creationId xmlns:a16="http://schemas.microsoft.com/office/drawing/2014/main" id="{28A3A4AD-015F-4DEA-8215-F83103B606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394" y="5049791"/>
            <a:ext cx="1099706" cy="1072965"/>
          </a:xfrm>
          <a:prstGeom prst="rect">
            <a:avLst/>
          </a:prstGeom>
        </p:spPr>
      </p:pic>
      <p:pic>
        <p:nvPicPr>
          <p:cNvPr id="42" name="A - 9Slide.vn">
            <a:extLst>
              <a:ext uri="{FF2B5EF4-FFF2-40B4-BE49-F238E27FC236}">
                <a16:creationId xmlns:a16="http://schemas.microsoft.com/office/drawing/2014/main" id="{3A6186E6-ABBF-4C5A-BA8B-80A29AD3C8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1" b="89683" l="2105" r="89942">
                        <a14:foregroundMark x1="8304" y1="27778" x2="6433" y2="66270"/>
                        <a14:foregroundMark x1="7018" y1="33333" x2="2105" y2="57937"/>
                        <a14:foregroundMark x1="5380" y1="32540" x2="2105" y2="56349"/>
                        <a14:foregroundMark x1="5380" y1="30556" x2="13333" y2="54762"/>
                        <a14:foregroundMark x1="13333" y1="54762" x2="13450" y2="57143"/>
                        <a14:foregroundMark x1="9123" y1="22222" x2="15088" y2="56349"/>
                        <a14:foregroundMark x1="10994" y1="24206" x2="16140" y2="57937"/>
                        <a14:foregroundMark x1="16140" y1="57937" x2="16140" y2="57937"/>
                        <a14:foregroundMark x1="11345" y1="26984" x2="17544" y2="48810"/>
                        <a14:foregroundMark x1="11579" y1="23413" x2="13918" y2="68651"/>
                        <a14:foregroundMark x1="13918" y1="68651" x2="9123" y2="71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93"/>
          <a:stretch/>
        </p:blipFill>
        <p:spPr>
          <a:xfrm>
            <a:off x="309410" y="2534734"/>
            <a:ext cx="1657964" cy="1536325"/>
          </a:xfrm>
          <a:prstGeom prst="rect">
            <a:avLst/>
          </a:prstGeom>
        </p:spPr>
      </p:pic>
      <p:pic>
        <p:nvPicPr>
          <p:cNvPr id="46" name="D - 9Slide.vn">
            <a:extLst>
              <a:ext uri="{FF2B5EF4-FFF2-40B4-BE49-F238E27FC236}">
                <a16:creationId xmlns:a16="http://schemas.microsoft.com/office/drawing/2014/main" id="{E2400475-746A-4B80-AFD8-D42894D12B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1" b="89683" l="1054" r="89930">
                        <a14:foregroundMark x1="8665" y1="29762" x2="5386" y2="73016"/>
                        <a14:foregroundMark x1="7260" y1="29762" x2="1054" y2="50794"/>
                        <a14:foregroundMark x1="7260" y1="25397" x2="2693" y2="37302"/>
                        <a14:foregroundMark x1="6674" y1="23413" x2="12881" y2="34524"/>
                        <a14:foregroundMark x1="8665" y1="24206" x2="12881" y2="31746"/>
                        <a14:foregroundMark x1="9719" y1="21429" x2="11827" y2="26984"/>
                        <a14:foregroundMark x1="12178" y1="26984" x2="12412" y2="29762"/>
                        <a14:foregroundMark x1="10773" y1="28968" x2="12881" y2="59921"/>
                        <a14:foregroundMark x1="11827" y1="54762" x2="7494" y2="61905"/>
                        <a14:foregroundMark x1="2108" y1="53571" x2="5855" y2="69048"/>
                        <a14:foregroundMark x1="8080" y1="69048" x2="9133" y2="69048"/>
                        <a14:foregroundMark x1="13700" y1="33333" x2="12763" y2="67460"/>
                        <a14:foregroundMark x1="12763" y1="67460" x2="10539" y2="70238"/>
                        <a14:foregroundMark x1="6206" y1="74603" x2="16745" y2="68254"/>
                        <a14:foregroundMark x1="16745" y1="68254" x2="16745" y2="66667"/>
                        <a14:foregroundMark x1="16745" y1="55556" x2="15105" y2="50794"/>
                        <a14:foregroundMark x1="9368" y1="42857" x2="9368" y2="54762"/>
                        <a14:foregroundMark x1="9368" y1="54762" x2="9368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56"/>
          <a:stretch/>
        </p:blipFill>
        <p:spPr>
          <a:xfrm>
            <a:off x="6292927" y="4636143"/>
            <a:ext cx="1657964" cy="1536325"/>
          </a:xfrm>
          <a:prstGeom prst="rect">
            <a:avLst/>
          </a:prstGeom>
        </p:spPr>
      </p:pic>
      <p:pic>
        <p:nvPicPr>
          <p:cNvPr id="47" name="B - 9Slide.vn">
            <a:extLst>
              <a:ext uri="{FF2B5EF4-FFF2-40B4-BE49-F238E27FC236}">
                <a16:creationId xmlns:a16="http://schemas.microsoft.com/office/drawing/2014/main" id="{D28F3C1C-0D81-4B2E-A04A-CA35112A793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21" b="89683" l="234" r="89930">
                        <a14:foregroundMark x1="7494" y1="40476" x2="7963" y2="69841"/>
                        <a14:foregroundMark x1="5621" y1="29365" x2="6089" y2="61508"/>
                        <a14:foregroundMark x1="4801" y1="37698" x2="3747" y2="72619"/>
                        <a14:foregroundMark x1="8314" y1="28571" x2="13466" y2="69048"/>
                        <a14:foregroundMark x1="9368" y1="25000" x2="16159" y2="55952"/>
                        <a14:foregroundMark x1="10187" y1="22222" x2="234" y2="53175"/>
                        <a14:foregroundMark x1="3396" y1="33333" x2="3747" y2="60714"/>
                        <a14:foregroundMark x1="5035" y1="26984" x2="13934" y2="62698"/>
                        <a14:foregroundMark x1="13934" y1="62698" x2="13934" y2="62698"/>
                        <a14:foregroundMark x1="8782" y1="25000" x2="14988" y2="48810"/>
                        <a14:foregroundMark x1="7494" y1="22222" x2="17447" y2="36905"/>
                        <a14:foregroundMark x1="14286" y1="32143" x2="12061" y2="67857"/>
                        <a14:foregroundMark x1="12061" y1="67857" x2="11007" y2="67857"/>
                        <a14:foregroundMark x1="14754" y1="67857" x2="4801" y2="75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56"/>
          <a:stretch/>
        </p:blipFill>
        <p:spPr>
          <a:xfrm>
            <a:off x="5937626" y="2534734"/>
            <a:ext cx="1657964" cy="1536325"/>
          </a:xfrm>
          <a:prstGeom prst="rect">
            <a:avLst/>
          </a:prstGeom>
        </p:spPr>
      </p:pic>
      <p:pic>
        <p:nvPicPr>
          <p:cNvPr id="48" name="C - 9Slide.vn">
            <a:extLst>
              <a:ext uri="{FF2B5EF4-FFF2-40B4-BE49-F238E27FC236}">
                <a16:creationId xmlns:a16="http://schemas.microsoft.com/office/drawing/2014/main" id="{AD1A0DCE-42A3-4C41-8F31-722F33694D6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21" b="89683" l="1988" r="89942">
                        <a14:foregroundMark x1="6316" y1="29365" x2="8187" y2="66667"/>
                        <a14:foregroundMark x1="3860" y1="34921" x2="4211" y2="62302"/>
                        <a14:foregroundMark x1="10409" y1="34921" x2="12515" y2="63889"/>
                        <a14:foregroundMark x1="11462" y1="23016" x2="15556" y2="55952"/>
                        <a14:foregroundMark x1="10643" y1="30159" x2="1988" y2="29365"/>
                        <a14:foregroundMark x1="8187" y1="21825" x2="2339" y2="63889"/>
                        <a14:foregroundMark x1="8772" y1="23810" x2="14386" y2="63095"/>
                        <a14:foregroundMark x1="14386" y1="63095" x2="10643" y2="75000"/>
                        <a14:foregroundMark x1="10409" y1="75000" x2="10409" y2="75000"/>
                        <a14:foregroundMark x1="9357" y1="21825" x2="16257" y2="49603"/>
                        <a14:foregroundMark x1="16257" y1="49603" x2="14386" y2="53968"/>
                        <a14:foregroundMark x1="16023" y1="29365" x2="17427" y2="54762"/>
                        <a14:backgroundMark x1="11696" y1="6349" x2="10643" y2="11111"/>
                        <a14:backgroundMark x1="10643" y1="11111" x2="10643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84" t="279" r="73547" b="-279"/>
          <a:stretch/>
        </p:blipFill>
        <p:spPr>
          <a:xfrm>
            <a:off x="223250" y="4675734"/>
            <a:ext cx="1462897" cy="1536325"/>
          </a:xfrm>
          <a:prstGeom prst="rect">
            <a:avLst/>
          </a:prstGeom>
        </p:spPr>
      </p:pic>
      <p:pic>
        <p:nvPicPr>
          <p:cNvPr id="33" name="Sai">
            <a:extLst>
              <a:ext uri="{FF2B5EF4-FFF2-40B4-BE49-F238E27FC236}">
                <a16:creationId xmlns:a16="http://schemas.microsoft.com/office/drawing/2014/main" id="{62431D45-5DFA-4F8C-9D2A-F4069712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57" y="3303018"/>
            <a:ext cx="1013849" cy="98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3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6" grpId="0" animBg="1"/>
      <p:bldP spid="29" grpId="0" animBg="1"/>
      <p:bldP spid="31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1DF121A-55BA-4C03-B3FE-34211221DCD6}"/>
              </a:ext>
            </a:extLst>
          </p:cNvPr>
          <p:cNvGrpSpPr/>
          <p:nvPr/>
        </p:nvGrpSpPr>
        <p:grpSpPr>
          <a:xfrm>
            <a:off x="-13172" y="-11217"/>
            <a:ext cx="12200781" cy="6862585"/>
            <a:chOff x="0" y="0"/>
            <a:chExt cx="12192000" cy="68580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0293DAB-9AE8-4BD6-856F-FD4DF480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9" name="Rounded Rectangle 15">
              <a:extLst>
                <a:ext uri="{FF2B5EF4-FFF2-40B4-BE49-F238E27FC236}">
                  <a16:creationId xmlns:a16="http://schemas.microsoft.com/office/drawing/2014/main" id="{74A189EB-A322-4F52-854F-65A86FED3243}"/>
                </a:ext>
              </a:extLst>
            </p:cNvPr>
            <p:cNvSpPr/>
            <p:nvPr/>
          </p:nvSpPr>
          <p:spPr>
            <a:xfrm>
              <a:off x="304800" y="173182"/>
              <a:ext cx="11582400" cy="6511636"/>
            </a:xfrm>
            <a:prstGeom prst="roundRect">
              <a:avLst>
                <a:gd name="adj" fmla="val 9705"/>
              </a:avLst>
            </a:prstGeom>
            <a:solidFill>
              <a:schemeClr val="bg1">
                <a:alpha val="88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4C547A1-378D-4B7A-837B-F272F1232286}"/>
              </a:ext>
            </a:extLst>
          </p:cNvPr>
          <p:cNvSpPr/>
          <p:nvPr/>
        </p:nvSpPr>
        <p:spPr>
          <a:xfrm>
            <a:off x="677333" y="429428"/>
            <a:ext cx="10924687" cy="173983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28ADF2-2621-427F-A231-4104FB9F6B3A}"/>
              </a:ext>
            </a:extLst>
          </p:cNvPr>
          <p:cNvSpPr txBox="1"/>
          <p:nvPr/>
        </p:nvSpPr>
        <p:spPr>
          <a:xfrm>
            <a:off x="1008841" y="771755"/>
            <a:ext cx="6397665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3175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Câu 3 : </a:t>
            </a:r>
            <a:r>
              <a:rPr kumimoji="0" lang="en-US" sz="3600" b="1" i="0" u="none" strike="noStrike" kern="1200" cap="none" spc="0" normalizeH="0" baseline="0" noProof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Quan sát bức ảnh sau và cho biết chức năng của nó là gì ?</a:t>
            </a:r>
          </a:p>
        </p:txBody>
      </p:sp>
      <p:sp>
        <p:nvSpPr>
          <p:cNvPr id="26" name="ĐÚNG">
            <a:extLst>
              <a:ext uri="{FF2B5EF4-FFF2-40B4-BE49-F238E27FC236}">
                <a16:creationId xmlns:a16="http://schemas.microsoft.com/office/drawing/2014/main" id="{80F9AF24-B320-43F6-886D-6C35E401252F}"/>
              </a:ext>
            </a:extLst>
          </p:cNvPr>
          <p:cNvSpPr/>
          <p:nvPr/>
        </p:nvSpPr>
        <p:spPr>
          <a:xfrm>
            <a:off x="1093912" y="2594217"/>
            <a:ext cx="4721080" cy="16002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Có thể tạo ra điện khi trục của nó quay.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SAI">
            <a:extLst>
              <a:ext uri="{FF2B5EF4-FFF2-40B4-BE49-F238E27FC236}">
                <a16:creationId xmlns:a16="http://schemas.microsoft.com/office/drawing/2014/main" id="{98C63B72-E2F8-427C-875E-90A854A48A09}"/>
              </a:ext>
            </a:extLst>
          </p:cNvPr>
          <p:cNvSpPr/>
          <p:nvPr/>
        </p:nvSpPr>
        <p:spPr>
          <a:xfrm>
            <a:off x="1265721" y="4502303"/>
            <a:ext cx="4448034" cy="17189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Cố định và tạo chiều cao thích hợp cho máy phát điện gió.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SAI">
            <a:extLst>
              <a:ext uri="{FF2B5EF4-FFF2-40B4-BE49-F238E27FC236}">
                <a16:creationId xmlns:a16="http://schemas.microsoft.com/office/drawing/2014/main" id="{C807782F-BC22-4E8C-A380-EDBA9EB1C139}"/>
              </a:ext>
            </a:extLst>
          </p:cNvPr>
          <p:cNvSpPr/>
          <p:nvPr/>
        </p:nvSpPr>
        <p:spPr>
          <a:xfrm>
            <a:off x="6630269" y="2594216"/>
            <a:ext cx="4621908" cy="161180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Gắn với trục của máy phát điện và có thể quay khi gió thổi.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2" name="Đúng">
            <a:extLst>
              <a:ext uri="{FF2B5EF4-FFF2-40B4-BE49-F238E27FC236}">
                <a16:creationId xmlns:a16="http://schemas.microsoft.com/office/drawing/2014/main" id="{6502F777-7D53-4973-A038-30EB0290EA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482" y="3191791"/>
            <a:ext cx="1056186" cy="1097799"/>
          </a:xfrm>
          <a:prstGeom prst="rect">
            <a:avLst/>
          </a:prstGeom>
        </p:spPr>
      </p:pic>
      <p:pic>
        <p:nvPicPr>
          <p:cNvPr id="34" name="Sai">
            <a:extLst>
              <a:ext uri="{FF2B5EF4-FFF2-40B4-BE49-F238E27FC236}">
                <a16:creationId xmlns:a16="http://schemas.microsoft.com/office/drawing/2014/main" id="{982497CE-02E0-42F4-8BB7-14328306D7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05" y="3408185"/>
            <a:ext cx="1025905" cy="1000959"/>
          </a:xfrm>
          <a:prstGeom prst="rect">
            <a:avLst/>
          </a:prstGeom>
        </p:spPr>
      </p:pic>
      <p:sp>
        <p:nvSpPr>
          <p:cNvPr id="40" name="SAI">
            <a:extLst>
              <a:ext uri="{FF2B5EF4-FFF2-40B4-BE49-F238E27FC236}">
                <a16:creationId xmlns:a16="http://schemas.microsoft.com/office/drawing/2014/main" id="{AD04B015-6CF3-4D46-8F33-15E53BA5E168}"/>
              </a:ext>
            </a:extLst>
          </p:cNvPr>
          <p:cNvSpPr/>
          <p:nvPr/>
        </p:nvSpPr>
        <p:spPr>
          <a:xfrm>
            <a:off x="6851516" y="4719216"/>
            <a:ext cx="4409291" cy="14594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Sử dụng điện do máy phát điện tạo ra để phát sáng. 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1" name="Sai">
            <a:extLst>
              <a:ext uri="{FF2B5EF4-FFF2-40B4-BE49-F238E27FC236}">
                <a16:creationId xmlns:a16="http://schemas.microsoft.com/office/drawing/2014/main" id="{28A3A4AD-015F-4DEA-8215-F83103B606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280" y="5439619"/>
            <a:ext cx="1099706" cy="1072965"/>
          </a:xfrm>
          <a:prstGeom prst="rect">
            <a:avLst/>
          </a:prstGeom>
        </p:spPr>
      </p:pic>
      <p:pic>
        <p:nvPicPr>
          <p:cNvPr id="42" name="A - 9Slide.vn">
            <a:extLst>
              <a:ext uri="{FF2B5EF4-FFF2-40B4-BE49-F238E27FC236}">
                <a16:creationId xmlns:a16="http://schemas.microsoft.com/office/drawing/2014/main" id="{3A6186E6-ABBF-4C5A-BA8B-80A29AD3C8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1" b="89683" l="2105" r="89942">
                        <a14:foregroundMark x1="8304" y1="27778" x2="6433" y2="66270"/>
                        <a14:foregroundMark x1="7018" y1="33333" x2="2105" y2="57937"/>
                        <a14:foregroundMark x1="5380" y1="32540" x2="2105" y2="56349"/>
                        <a14:foregroundMark x1="5380" y1="30556" x2="13333" y2="54762"/>
                        <a14:foregroundMark x1="13333" y1="54762" x2="13450" y2="57143"/>
                        <a14:foregroundMark x1="9123" y1="22222" x2="15088" y2="56349"/>
                        <a14:foregroundMark x1="10994" y1="24206" x2="16140" y2="57937"/>
                        <a14:foregroundMark x1="16140" y1="57937" x2="16140" y2="57937"/>
                        <a14:foregroundMark x1="11345" y1="26984" x2="17544" y2="48810"/>
                        <a14:foregroundMark x1="11579" y1="23413" x2="13918" y2="68651"/>
                        <a14:foregroundMark x1="13918" y1="68651" x2="9123" y2="71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93"/>
          <a:stretch/>
        </p:blipFill>
        <p:spPr>
          <a:xfrm>
            <a:off x="398585" y="2599558"/>
            <a:ext cx="1657964" cy="1536325"/>
          </a:xfrm>
          <a:prstGeom prst="rect">
            <a:avLst/>
          </a:prstGeom>
        </p:spPr>
      </p:pic>
      <p:pic>
        <p:nvPicPr>
          <p:cNvPr id="46" name="D - 9Slide.vn">
            <a:extLst>
              <a:ext uri="{FF2B5EF4-FFF2-40B4-BE49-F238E27FC236}">
                <a16:creationId xmlns:a16="http://schemas.microsoft.com/office/drawing/2014/main" id="{E2400475-746A-4B80-AFD8-D42894D12B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1" b="89683" l="1054" r="89930">
                        <a14:foregroundMark x1="8665" y1="29762" x2="5386" y2="73016"/>
                        <a14:foregroundMark x1="7260" y1="29762" x2="1054" y2="50794"/>
                        <a14:foregroundMark x1="7260" y1="25397" x2="2693" y2="37302"/>
                        <a14:foregroundMark x1="6674" y1="23413" x2="12881" y2="34524"/>
                        <a14:foregroundMark x1="8665" y1="24206" x2="12881" y2="31746"/>
                        <a14:foregroundMark x1="9719" y1="21429" x2="11827" y2="26984"/>
                        <a14:foregroundMark x1="12178" y1="26984" x2="12412" y2="29762"/>
                        <a14:foregroundMark x1="10773" y1="28968" x2="12881" y2="59921"/>
                        <a14:foregroundMark x1="11827" y1="54762" x2="7494" y2="61905"/>
                        <a14:foregroundMark x1="2108" y1="53571" x2="5855" y2="69048"/>
                        <a14:foregroundMark x1="8080" y1="69048" x2="9133" y2="69048"/>
                        <a14:foregroundMark x1="13700" y1="33333" x2="12763" y2="67460"/>
                        <a14:foregroundMark x1="12763" y1="67460" x2="10539" y2="70238"/>
                        <a14:foregroundMark x1="6206" y1="74603" x2="16745" y2="68254"/>
                        <a14:foregroundMark x1="16745" y1="68254" x2="16745" y2="66667"/>
                        <a14:foregroundMark x1="16745" y1="55556" x2="15105" y2="50794"/>
                        <a14:foregroundMark x1="9368" y1="42857" x2="9368" y2="54762"/>
                        <a14:foregroundMark x1="9368" y1="54762" x2="9368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56"/>
          <a:stretch/>
        </p:blipFill>
        <p:spPr>
          <a:xfrm>
            <a:off x="6229733" y="4639697"/>
            <a:ext cx="1657964" cy="1536325"/>
          </a:xfrm>
          <a:prstGeom prst="rect">
            <a:avLst/>
          </a:prstGeom>
        </p:spPr>
      </p:pic>
      <p:pic>
        <p:nvPicPr>
          <p:cNvPr id="47" name="B - 9Slide.vn">
            <a:extLst>
              <a:ext uri="{FF2B5EF4-FFF2-40B4-BE49-F238E27FC236}">
                <a16:creationId xmlns:a16="http://schemas.microsoft.com/office/drawing/2014/main" id="{D28F3C1C-0D81-4B2E-A04A-CA35112A793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21" b="89683" l="234" r="89930">
                        <a14:foregroundMark x1="7494" y1="40476" x2="7963" y2="69841"/>
                        <a14:foregroundMark x1="5621" y1="29365" x2="6089" y2="61508"/>
                        <a14:foregroundMark x1="4801" y1="37698" x2="3747" y2="72619"/>
                        <a14:foregroundMark x1="8314" y1="28571" x2="13466" y2="69048"/>
                        <a14:foregroundMark x1="9368" y1="25000" x2="16159" y2="55952"/>
                        <a14:foregroundMark x1="10187" y1="22222" x2="234" y2="53175"/>
                        <a14:foregroundMark x1="3396" y1="33333" x2="3747" y2="60714"/>
                        <a14:foregroundMark x1="5035" y1="26984" x2="13934" y2="62698"/>
                        <a14:foregroundMark x1="13934" y1="62698" x2="13934" y2="62698"/>
                        <a14:foregroundMark x1="8782" y1="25000" x2="14988" y2="48810"/>
                        <a14:foregroundMark x1="7494" y1="22222" x2="17447" y2="36905"/>
                        <a14:foregroundMark x1="14286" y1="32143" x2="12061" y2="67857"/>
                        <a14:foregroundMark x1="12061" y1="67857" x2="11007" y2="67857"/>
                        <a14:foregroundMark x1="14754" y1="67857" x2="4801" y2="75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156"/>
          <a:stretch/>
        </p:blipFill>
        <p:spPr>
          <a:xfrm>
            <a:off x="6107911" y="2669694"/>
            <a:ext cx="1657964" cy="1536325"/>
          </a:xfrm>
          <a:prstGeom prst="rect">
            <a:avLst/>
          </a:prstGeom>
        </p:spPr>
      </p:pic>
      <p:pic>
        <p:nvPicPr>
          <p:cNvPr id="48" name="C - 9Slide.vn">
            <a:extLst>
              <a:ext uri="{FF2B5EF4-FFF2-40B4-BE49-F238E27FC236}">
                <a16:creationId xmlns:a16="http://schemas.microsoft.com/office/drawing/2014/main" id="{AD1A0DCE-42A3-4C41-8F31-722F33694D6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21" b="89683" l="1988" r="89942">
                        <a14:foregroundMark x1="6316" y1="29365" x2="8187" y2="66667"/>
                        <a14:foregroundMark x1="3860" y1="34921" x2="4211" y2="62302"/>
                        <a14:foregroundMark x1="10409" y1="34921" x2="12515" y2="63889"/>
                        <a14:foregroundMark x1="11462" y1="23016" x2="15556" y2="55952"/>
                        <a14:foregroundMark x1="10643" y1="30159" x2="1988" y2="29365"/>
                        <a14:foregroundMark x1="8187" y1="21825" x2="2339" y2="63889"/>
                        <a14:foregroundMark x1="8772" y1="23810" x2="14386" y2="63095"/>
                        <a14:foregroundMark x1="14386" y1="63095" x2="10643" y2="75000"/>
                        <a14:foregroundMark x1="10409" y1="75000" x2="10409" y2="75000"/>
                        <a14:foregroundMark x1="9357" y1="21825" x2="16257" y2="49603"/>
                        <a14:foregroundMark x1="16257" y1="49603" x2="14386" y2="53968"/>
                        <a14:foregroundMark x1="16023" y1="29365" x2="17427" y2="54762"/>
                        <a14:backgroundMark x1="11696" y1="6349" x2="10643" y2="11111"/>
                        <a14:backgroundMark x1="10643" y1="11111" x2="10643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84" t="279" r="73547" b="-279"/>
          <a:stretch/>
        </p:blipFill>
        <p:spPr>
          <a:xfrm>
            <a:off x="402127" y="4623796"/>
            <a:ext cx="1462897" cy="1536325"/>
          </a:xfrm>
          <a:prstGeom prst="rect">
            <a:avLst/>
          </a:prstGeom>
        </p:spPr>
      </p:pic>
      <p:pic>
        <p:nvPicPr>
          <p:cNvPr id="33" name="Sai">
            <a:extLst>
              <a:ext uri="{FF2B5EF4-FFF2-40B4-BE49-F238E27FC236}">
                <a16:creationId xmlns:a16="http://schemas.microsoft.com/office/drawing/2014/main" id="{62431D45-5DFA-4F8C-9D2A-F4069712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67" y="5650617"/>
            <a:ext cx="1109811" cy="1082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106925-77C5-4E5F-BDE5-E6156BA551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91098" y="645488"/>
            <a:ext cx="3026330" cy="12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3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6" grpId="0" animBg="1"/>
      <p:bldP spid="29" grpId="0" animBg="1"/>
      <p:bldP spid="31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662531" y="683417"/>
            <a:ext cx="8410433" cy="5546584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4057F0E5-FD68-8E18-2FA8-F1A91E8C18D3}"/>
              </a:ext>
            </a:extLst>
          </p:cNvPr>
          <p:cNvGrpSpPr/>
          <p:nvPr/>
        </p:nvGrpSpPr>
        <p:grpSpPr>
          <a:xfrm>
            <a:off x="1637285" y="4612512"/>
            <a:ext cx="5660982" cy="1331412"/>
            <a:chOff x="857703" y="2510545"/>
            <a:chExt cx="5660982" cy="1331412"/>
          </a:xfrm>
        </p:grpSpPr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896D3AB3-8608-3CC7-7BE0-A584F676FAB6}"/>
                </a:ext>
              </a:extLst>
            </p:cNvPr>
            <p:cNvSpPr txBox="1"/>
            <p:nvPr/>
          </p:nvSpPr>
          <p:spPr>
            <a:xfrm>
              <a:off x="1376670" y="2990660"/>
              <a:ext cx="5142015" cy="851297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Máy phát điện</a:t>
              </a: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4CFB0AA7-692D-9910-BF3D-155182219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7703" y="2510545"/>
              <a:ext cx="1141716" cy="107721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16CB2D-69D3-43B2-9AA6-F0383D417D7C}"/>
              </a:ext>
            </a:extLst>
          </p:cNvPr>
          <p:cNvGrpSpPr/>
          <p:nvPr/>
        </p:nvGrpSpPr>
        <p:grpSpPr>
          <a:xfrm>
            <a:off x="332036" y="442242"/>
            <a:ext cx="8557775" cy="2091114"/>
            <a:chOff x="268408" y="271508"/>
            <a:chExt cx="8557775" cy="2091114"/>
          </a:xfrm>
        </p:grpSpPr>
        <p:sp>
          <p:nvSpPr>
            <p:cNvPr id="13" name="Hộp Văn bản 3">
              <a:extLst>
                <a:ext uri="{FF2B5EF4-FFF2-40B4-BE49-F238E27FC236}">
                  <a16:creationId xmlns:a16="http://schemas.microsoft.com/office/drawing/2014/main" id="{5A07172A-CBBE-4E05-8285-070AD916A508}"/>
                </a:ext>
              </a:extLst>
            </p:cNvPr>
            <p:cNvSpPr txBox="1"/>
            <p:nvPr/>
          </p:nvSpPr>
          <p:spPr>
            <a:xfrm>
              <a:off x="1197085" y="608296"/>
              <a:ext cx="762909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 sát ảnh và cho biết đó là bộ phận gì trong </a:t>
              </a:r>
              <a:r>
                <a:rPr lang="en-US" sz="36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Mô hình máy phát điện gió.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0E834D4F-FBC1-4CCF-8E68-9F6C4BFD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8408" y="271508"/>
              <a:ext cx="928677" cy="881335"/>
            </a:xfrm>
            <a:prstGeom prst="rect">
              <a:avLst/>
            </a:prstGeom>
          </p:spPr>
        </p:pic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4F82925E-DDCD-4390-AF75-2FFFE673FF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889812" y="2034149"/>
            <a:ext cx="2990712" cy="46099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466825-87D9-4E4A-A22E-AD18ACC44B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9" t="2155" r="6230" b="70748"/>
          <a:stretch/>
        </p:blipFill>
        <p:spPr>
          <a:xfrm>
            <a:off x="3109496" y="2080948"/>
            <a:ext cx="3511627" cy="2751521"/>
          </a:xfrm>
          <a:prstGeom prst="rect">
            <a:avLst/>
          </a:prstGeom>
        </p:spPr>
      </p:pic>
      <p:pic>
        <p:nvPicPr>
          <p:cNvPr id="17" name="Đúng">
            <a:extLst>
              <a:ext uri="{FF2B5EF4-FFF2-40B4-BE49-F238E27FC236}">
                <a16:creationId xmlns:a16="http://schemas.microsoft.com/office/drawing/2014/main" id="{BA8D1E11-C85E-44B5-9BA5-3525BEB3CB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213" y="1820191"/>
            <a:ext cx="1056186" cy="10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5731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3168665" y="785017"/>
            <a:ext cx="8410433" cy="5546584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4057F0E5-FD68-8E18-2FA8-F1A91E8C18D3}"/>
              </a:ext>
            </a:extLst>
          </p:cNvPr>
          <p:cNvGrpSpPr/>
          <p:nvPr/>
        </p:nvGrpSpPr>
        <p:grpSpPr>
          <a:xfrm>
            <a:off x="4143419" y="4714112"/>
            <a:ext cx="5660982" cy="1331412"/>
            <a:chOff x="857703" y="2510545"/>
            <a:chExt cx="5660982" cy="1331412"/>
          </a:xfrm>
        </p:grpSpPr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896D3AB3-8608-3CC7-7BE0-A584F676FAB6}"/>
                </a:ext>
              </a:extLst>
            </p:cNvPr>
            <p:cNvSpPr txBox="1"/>
            <p:nvPr/>
          </p:nvSpPr>
          <p:spPr>
            <a:xfrm>
              <a:off x="1376670" y="2990660"/>
              <a:ext cx="5142015" cy="851297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Cánh quạt</a:t>
              </a: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4CFB0AA7-692D-9910-BF3D-155182219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7703" y="2510545"/>
              <a:ext cx="1141716" cy="107721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16CB2D-69D3-43B2-9AA6-F0383D417D7C}"/>
              </a:ext>
            </a:extLst>
          </p:cNvPr>
          <p:cNvGrpSpPr/>
          <p:nvPr/>
        </p:nvGrpSpPr>
        <p:grpSpPr>
          <a:xfrm>
            <a:off x="2838170" y="543842"/>
            <a:ext cx="8557775" cy="2091114"/>
            <a:chOff x="268408" y="271508"/>
            <a:chExt cx="8557775" cy="2091114"/>
          </a:xfrm>
        </p:grpSpPr>
        <p:sp>
          <p:nvSpPr>
            <p:cNvPr id="13" name="Hộp Văn bản 3">
              <a:extLst>
                <a:ext uri="{FF2B5EF4-FFF2-40B4-BE49-F238E27FC236}">
                  <a16:creationId xmlns:a16="http://schemas.microsoft.com/office/drawing/2014/main" id="{5A07172A-CBBE-4E05-8285-070AD916A508}"/>
                </a:ext>
              </a:extLst>
            </p:cNvPr>
            <p:cNvSpPr txBox="1"/>
            <p:nvPr/>
          </p:nvSpPr>
          <p:spPr>
            <a:xfrm>
              <a:off x="1197085" y="608296"/>
              <a:ext cx="762909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 sát ảnh và cho biết đó là bộ phận gì trong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hình máy phát điện gió.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0E834D4F-FBC1-4CCF-8E68-9F6C4BFD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8408" y="271508"/>
              <a:ext cx="928677" cy="881335"/>
            </a:xfrm>
            <a:prstGeom prst="rect">
              <a:avLst/>
            </a:prstGeom>
          </p:spPr>
        </p:pic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D901305-C8F1-428A-8D33-ADAD4027EA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3665" y="1757793"/>
            <a:ext cx="3154953" cy="48284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6B9E43-D260-4CD1-B695-5EFFCA9B75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r="70233" b="70748"/>
          <a:stretch/>
        </p:blipFill>
        <p:spPr>
          <a:xfrm>
            <a:off x="5515975" y="2154706"/>
            <a:ext cx="3154952" cy="2472050"/>
          </a:xfrm>
          <a:prstGeom prst="rect">
            <a:avLst/>
          </a:prstGeom>
        </p:spPr>
      </p:pic>
      <p:pic>
        <p:nvPicPr>
          <p:cNvPr id="18" name="Đúng">
            <a:extLst>
              <a:ext uri="{FF2B5EF4-FFF2-40B4-BE49-F238E27FC236}">
                <a16:creationId xmlns:a16="http://schemas.microsoft.com/office/drawing/2014/main" id="{A629E622-8D0F-4833-AC68-49F1ECD04C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213" y="1820191"/>
            <a:ext cx="1056186" cy="10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30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662531" y="683417"/>
            <a:ext cx="8410433" cy="5546584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4057F0E5-FD68-8E18-2FA8-F1A91E8C18D3}"/>
              </a:ext>
            </a:extLst>
          </p:cNvPr>
          <p:cNvGrpSpPr/>
          <p:nvPr/>
        </p:nvGrpSpPr>
        <p:grpSpPr>
          <a:xfrm>
            <a:off x="1637285" y="4612512"/>
            <a:ext cx="5660982" cy="1399516"/>
            <a:chOff x="857703" y="2510545"/>
            <a:chExt cx="5660982" cy="1399516"/>
          </a:xfrm>
        </p:grpSpPr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896D3AB3-8608-3CC7-7BE0-A584F676FAB6}"/>
                </a:ext>
              </a:extLst>
            </p:cNvPr>
            <p:cNvSpPr txBox="1"/>
            <p:nvPr/>
          </p:nvSpPr>
          <p:spPr>
            <a:xfrm>
              <a:off x="1376670" y="2990660"/>
              <a:ext cx="5142015" cy="919401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Trụ đỡ</a:t>
              </a: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4CFB0AA7-692D-9910-BF3D-155182219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7703" y="2510545"/>
              <a:ext cx="1141716" cy="107721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16CB2D-69D3-43B2-9AA6-F0383D417D7C}"/>
              </a:ext>
            </a:extLst>
          </p:cNvPr>
          <p:cNvGrpSpPr/>
          <p:nvPr/>
        </p:nvGrpSpPr>
        <p:grpSpPr>
          <a:xfrm>
            <a:off x="332036" y="442242"/>
            <a:ext cx="8557775" cy="2091114"/>
            <a:chOff x="268408" y="271508"/>
            <a:chExt cx="8557775" cy="2091114"/>
          </a:xfrm>
        </p:grpSpPr>
        <p:sp>
          <p:nvSpPr>
            <p:cNvPr id="13" name="Hộp Văn bản 3">
              <a:extLst>
                <a:ext uri="{FF2B5EF4-FFF2-40B4-BE49-F238E27FC236}">
                  <a16:creationId xmlns:a16="http://schemas.microsoft.com/office/drawing/2014/main" id="{5A07172A-CBBE-4E05-8285-070AD916A508}"/>
                </a:ext>
              </a:extLst>
            </p:cNvPr>
            <p:cNvSpPr txBox="1"/>
            <p:nvPr/>
          </p:nvSpPr>
          <p:spPr>
            <a:xfrm>
              <a:off x="1197085" y="608296"/>
              <a:ext cx="762909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 sát ảnh và cho biết đó là bộ phận gì trong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hình máy phát điện gió.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0E834D4F-FBC1-4CCF-8E68-9F6C4BFD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8408" y="271508"/>
              <a:ext cx="928677" cy="881335"/>
            </a:xfrm>
            <a:prstGeom prst="rect">
              <a:avLst/>
            </a:prstGeom>
          </p:spPr>
        </p:pic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4F82925E-DDCD-4390-AF75-2FFFE673FF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889812" y="2034149"/>
            <a:ext cx="2990712" cy="4609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244709-0CD5-4717-B407-1601AA7153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4" t="72438" r="6786" b="433"/>
          <a:stretch/>
        </p:blipFill>
        <p:spPr>
          <a:xfrm>
            <a:off x="3109334" y="2145260"/>
            <a:ext cx="3213659" cy="2560035"/>
          </a:xfrm>
          <a:prstGeom prst="rect">
            <a:avLst/>
          </a:prstGeom>
        </p:spPr>
      </p:pic>
      <p:pic>
        <p:nvPicPr>
          <p:cNvPr id="17" name="Đúng">
            <a:extLst>
              <a:ext uri="{FF2B5EF4-FFF2-40B4-BE49-F238E27FC236}">
                <a16:creationId xmlns:a16="http://schemas.microsoft.com/office/drawing/2014/main" id="{62F6ED35-E9DE-422D-A22C-ECD20D44BA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213" y="1820191"/>
            <a:ext cx="1056186" cy="10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22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3168665" y="785017"/>
            <a:ext cx="8410433" cy="5546584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4057F0E5-FD68-8E18-2FA8-F1A91E8C18D3}"/>
              </a:ext>
            </a:extLst>
          </p:cNvPr>
          <p:cNvGrpSpPr/>
          <p:nvPr/>
        </p:nvGrpSpPr>
        <p:grpSpPr>
          <a:xfrm>
            <a:off x="4143419" y="4714112"/>
            <a:ext cx="5660982" cy="1399516"/>
            <a:chOff x="857703" y="2510545"/>
            <a:chExt cx="5660982" cy="1399516"/>
          </a:xfrm>
        </p:grpSpPr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896D3AB3-8608-3CC7-7BE0-A584F676FAB6}"/>
                </a:ext>
              </a:extLst>
            </p:cNvPr>
            <p:cNvSpPr txBox="1"/>
            <p:nvPr/>
          </p:nvSpPr>
          <p:spPr>
            <a:xfrm>
              <a:off x="1376670" y="2990660"/>
              <a:ext cx="5142015" cy="919401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>
                  <a:solidFill>
                    <a:srgbClr val="002060"/>
                  </a:solidFill>
                  <a:latin typeface="Calibri" panose="020F0502020204030204"/>
                  <a:ea typeface="Roboto" panose="02000000000000000000" pitchFamily="2" charset="0"/>
                </a:rPr>
                <a:t>Đèn LED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4CFB0AA7-692D-9910-BF3D-155182219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7703" y="2510545"/>
              <a:ext cx="1141716" cy="107721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16CB2D-69D3-43B2-9AA6-F0383D417D7C}"/>
              </a:ext>
            </a:extLst>
          </p:cNvPr>
          <p:cNvGrpSpPr/>
          <p:nvPr/>
        </p:nvGrpSpPr>
        <p:grpSpPr>
          <a:xfrm>
            <a:off x="2838170" y="543842"/>
            <a:ext cx="8557775" cy="2091114"/>
            <a:chOff x="268408" y="271508"/>
            <a:chExt cx="8557775" cy="2091114"/>
          </a:xfrm>
        </p:grpSpPr>
        <p:sp>
          <p:nvSpPr>
            <p:cNvPr id="13" name="Hộp Văn bản 3">
              <a:extLst>
                <a:ext uri="{FF2B5EF4-FFF2-40B4-BE49-F238E27FC236}">
                  <a16:creationId xmlns:a16="http://schemas.microsoft.com/office/drawing/2014/main" id="{5A07172A-CBBE-4E05-8285-070AD916A508}"/>
                </a:ext>
              </a:extLst>
            </p:cNvPr>
            <p:cNvSpPr txBox="1"/>
            <p:nvPr/>
          </p:nvSpPr>
          <p:spPr>
            <a:xfrm>
              <a:off x="1197085" y="608296"/>
              <a:ext cx="762909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 sát ảnh và cho biết đó là bộ phận gì trong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hình máy phát điện gió.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0E834D4F-FBC1-4CCF-8E68-9F6C4BFD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8408" y="271508"/>
              <a:ext cx="928677" cy="881335"/>
            </a:xfrm>
            <a:prstGeom prst="rect">
              <a:avLst/>
            </a:prstGeom>
          </p:spPr>
        </p:pic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D901305-C8F1-428A-8D33-ADAD4027EA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3665" y="1757793"/>
            <a:ext cx="3154953" cy="48284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96E7F-4294-4A11-A828-01AABA9326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8" r="70233"/>
          <a:stretch/>
        </p:blipFill>
        <p:spPr>
          <a:xfrm>
            <a:off x="5256639" y="2167657"/>
            <a:ext cx="3497079" cy="2781303"/>
          </a:xfrm>
          <a:prstGeom prst="rect">
            <a:avLst/>
          </a:prstGeom>
        </p:spPr>
      </p:pic>
      <p:pic>
        <p:nvPicPr>
          <p:cNvPr id="16" name="Đúng">
            <a:extLst>
              <a:ext uri="{FF2B5EF4-FFF2-40B4-BE49-F238E27FC236}">
                <a16:creationId xmlns:a16="http://schemas.microsoft.com/office/drawing/2014/main" id="{9AFF3B29-F882-4F26-A9D1-F6A76F5CFF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213" y="1820191"/>
            <a:ext cx="1056186" cy="10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46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EBB8DC44-2776-4F1B-BA55-F57F785F2F3C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8163EED-216D-2705-91DE-E4DC94DA3BB9}"/>
              </a:ext>
            </a:extLst>
          </p:cNvPr>
          <p:cNvSpPr txBox="1"/>
          <p:nvPr/>
        </p:nvSpPr>
        <p:spPr>
          <a:xfrm>
            <a:off x="4080918" y="400085"/>
            <a:ext cx="3899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D9E8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latin typeface="iCiel Pony" panose="02000000000000000000" pitchFamily="2" charset="0"/>
                <a:cs typeface="Arial"/>
                <a:sym typeface="Arial"/>
              </a:rPr>
              <a:t>DẶN</a:t>
            </a:r>
            <a:r>
              <a:rPr lang="en-US" sz="80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0368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latin typeface="iCiel Pony" panose="02000000000000000000" pitchFamily="2" charset="0"/>
                <a:cs typeface="Arial"/>
                <a:sym typeface="Arial"/>
              </a:rPr>
              <a:t> </a:t>
            </a:r>
            <a:r>
              <a:rPr lang="en-US" sz="8000" b="1" kern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7DDDFF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latin typeface="iCiel Pony" panose="02000000000000000000" pitchFamily="2" charset="0"/>
                <a:cs typeface="Arial"/>
                <a:sym typeface="Arial"/>
              </a:rPr>
              <a:t>DÒ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6C43816B-1498-707E-409D-FE246755F9A5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2654E542-84CC-62E6-1DB9-6D7E51041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73A5D32C-A201-19FD-315D-41A79722D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B241080B-F29A-5789-D520-23B8C39B7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D9D8AD56-DE81-7D80-C02B-A7859DF15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F36329A6-5F09-593E-C19E-16F510862873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EC9407FC-8769-0D45-2B99-665FF2AD28C0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3108E137-9E2C-D3EC-150A-FFC3A5DD2FB7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</p:spTree>
    <p:extLst>
      <p:ext uri="{BB962C8B-B14F-4D97-AF65-F5344CB8AC3E}">
        <p14:creationId xmlns:p14="http://schemas.microsoft.com/office/powerpoint/2010/main" val="855580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uiExpand="1" build="p"/>
      <p:bldP spid="15" grpId="0" uiExpand="1" build="p"/>
      <p:bldP spid="16" grpId="0" uiExpand="1" build="p"/>
      <p:bldP spid="1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22311644-2153-4114-91F2-7AEFE33E8BAE}"/>
              </a:ext>
            </a:extLst>
          </p:cNvPr>
          <p:cNvSpPr/>
          <p:nvPr/>
        </p:nvSpPr>
        <p:spPr>
          <a:xfrm>
            <a:off x="525278" y="1782963"/>
            <a:ext cx="11141443" cy="4480052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Nhóm 1">
            <a:extLst>
              <a:ext uri="{FF2B5EF4-FFF2-40B4-BE49-F238E27FC236}">
                <a16:creationId xmlns:a16="http://schemas.microsoft.com/office/drawing/2014/main" id="{1A595765-30B8-4C71-88A2-C3D5D04591B1}"/>
              </a:ext>
            </a:extLst>
          </p:cNvPr>
          <p:cNvGrpSpPr/>
          <p:nvPr/>
        </p:nvGrpSpPr>
        <p:grpSpPr>
          <a:xfrm>
            <a:off x="3834369" y="306781"/>
            <a:ext cx="4222632" cy="1362232"/>
            <a:chOff x="2358440" y="438198"/>
            <a:chExt cx="2457159" cy="1047349"/>
          </a:xfrm>
        </p:grpSpPr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D3722411-FE98-4679-9173-BA07953FCC9C}"/>
                </a:ext>
              </a:extLst>
            </p:cNvPr>
            <p:cNvSpPr txBox="1"/>
            <p:nvPr/>
          </p:nvSpPr>
          <p:spPr>
            <a:xfrm>
              <a:off x="2358440" y="468024"/>
              <a:ext cx="2456412" cy="1017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317500"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MỤC TIÊU</a:t>
              </a:r>
            </a:p>
          </p:txBody>
        </p: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03CFD968-BFA0-4A0A-A605-F6288CBE83E2}"/>
                </a:ext>
              </a:extLst>
            </p:cNvPr>
            <p:cNvSpPr txBox="1"/>
            <p:nvPr/>
          </p:nvSpPr>
          <p:spPr>
            <a:xfrm>
              <a:off x="2358440" y="438198"/>
              <a:ext cx="2457159" cy="1017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NTH-Dinomiko" panose="02000500000000000000" pitchFamily="2" charset="0"/>
                  <a:ea typeface="+mn-ea"/>
                  <a:cs typeface="+mn-cs"/>
                </a:rPr>
                <a:t>MỤC TIÊU</a:t>
              </a:r>
            </a:p>
          </p:txBody>
        </p:sp>
      </p:grpSp>
      <p:sp>
        <p:nvSpPr>
          <p:cNvPr id="22" name="Hộp Văn bản 13">
            <a:extLst>
              <a:ext uri="{FF2B5EF4-FFF2-40B4-BE49-F238E27FC236}">
                <a16:creationId xmlns:a16="http://schemas.microsoft.com/office/drawing/2014/main" id="{71B5E482-3418-4970-8630-39A740ACB376}"/>
              </a:ext>
            </a:extLst>
          </p:cNvPr>
          <p:cNvSpPr txBox="1"/>
          <p:nvPr/>
        </p:nvSpPr>
        <p:spPr>
          <a:xfrm>
            <a:off x="890150" y="2129608"/>
            <a:ext cx="1038664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tả được cách tạo ra điện từ gió.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biết và mô tả được các bộ phận chính của mô hình máy</a:t>
            </a: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 điện gió.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Lắp ráp được mô hình máy phát điện gió.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 tra được hoạt động của mô hình với các tốc độ gió khác nhau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E86E832F-7981-2180-37F7-B67CFBDD54CA}"/>
              </a:ext>
            </a:extLst>
          </p:cNvPr>
          <p:cNvGrpSpPr/>
          <p:nvPr/>
        </p:nvGrpSpPr>
        <p:grpSpPr>
          <a:xfrm>
            <a:off x="6294922" y="670913"/>
            <a:ext cx="6068703" cy="3383729"/>
            <a:chOff x="4133327" y="8204395"/>
            <a:chExt cx="7210038" cy="3383729"/>
          </a:xfrm>
        </p:grpSpPr>
        <p:sp>
          <p:nvSpPr>
            <p:cNvPr id="6" name="TextBox 24">
              <a:extLst>
                <a:ext uri="{FF2B5EF4-FFF2-40B4-BE49-F238E27FC236}">
                  <a16:creationId xmlns:a16="http://schemas.microsoft.com/office/drawing/2014/main" id="{3E1820F6-A9DD-45D4-16A3-B9A0E37EE6BF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371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TẠM BIỆT VÀ HẸN GẶP LẠI</a:t>
              </a:r>
            </a:p>
          </p:txBody>
        </p:sp>
        <p:sp>
          <p:nvSpPr>
            <p:cNvPr id="7" name="TextBox 29">
              <a:extLst>
                <a:ext uri="{FF2B5EF4-FFF2-40B4-BE49-F238E27FC236}">
                  <a16:creationId xmlns:a16="http://schemas.microsoft.com/office/drawing/2014/main" id="{4E503B84-43CE-F47C-A7B9-45A779828669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371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T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Ạ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M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B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I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Ệ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T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V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À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H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Ẹ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N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G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Ặ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P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L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Ạ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013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5DE75519-89CD-5D1D-8FB9-2DCCCDA72464}"/>
              </a:ext>
            </a:extLst>
          </p:cNvPr>
          <p:cNvGrpSpPr/>
          <p:nvPr/>
        </p:nvGrpSpPr>
        <p:grpSpPr>
          <a:xfrm>
            <a:off x="5139777" y="561783"/>
            <a:ext cx="8379276" cy="3675288"/>
            <a:chOff x="1575311" y="382738"/>
            <a:chExt cx="11171227" cy="13298257"/>
          </a:xfrm>
        </p:grpSpPr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47911546-6402-4A42-CDC7-7955D08E397F}"/>
                </a:ext>
              </a:extLst>
            </p:cNvPr>
            <p:cNvSpPr txBox="1"/>
            <p:nvPr/>
          </p:nvSpPr>
          <p:spPr>
            <a:xfrm>
              <a:off x="1575311" y="446029"/>
              <a:ext cx="11171227" cy="132349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100" b="1" i="0" u="none" strike="noStrike" kern="1200" cap="none" spc="0" normalizeH="0" baseline="0" noProof="0">
                  <a:ln w="23177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DCBE4DD7-73ED-1F4B-7CBD-A5E53B79C962}"/>
                </a:ext>
              </a:extLst>
            </p:cNvPr>
            <p:cNvSpPr txBox="1"/>
            <p:nvPr/>
          </p:nvSpPr>
          <p:spPr>
            <a:xfrm>
              <a:off x="1575311" y="382738"/>
              <a:ext cx="11171227" cy="1323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0100" b="1" i="0" u="none" strike="noStrike" kern="1200" cap="none" spc="0" normalizeH="0" baseline="0" noProof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</a:t>
              </a:r>
              <a:r>
                <a:rPr kumimoji="0" lang="sv-SE" sz="10100" b="1" i="0" u="none" strike="noStrike" kern="1200" cap="none" spc="0" normalizeH="0" baseline="0" noProof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</a:t>
              </a:r>
              <a:r>
                <a:rPr kumimoji="0" lang="sv-SE" sz="10100" b="1" i="0" u="none" strike="noStrike" kern="1200" cap="none" spc="0" normalizeH="0" baseline="0" noProof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Ở</a:t>
              </a:r>
              <a:r>
                <a:rPr kumimoji="0" lang="sv-SE" sz="10100" b="1" i="0" u="none" strike="noStrike" kern="1200" cap="none" spc="0" normalizeH="0" baseline="0" noProof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I </a:t>
              </a:r>
              <a:r>
                <a:rPr kumimoji="0" lang="sv-SE" sz="10100" b="1" i="0" u="none" strike="noStrike" kern="1200" cap="none" spc="0" normalizeH="0" baseline="0" noProof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</a:t>
              </a:r>
              <a:r>
                <a:rPr kumimoji="0" lang="sv-SE" sz="10100" b="1" i="0" u="none" strike="noStrike" kern="1200" cap="none" spc="0" normalizeH="0" baseline="0" noProof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Ộ</a:t>
              </a:r>
              <a:r>
                <a:rPr kumimoji="0" lang="sv-SE" sz="10100" b="1" i="0" u="none" strike="noStrike" kern="1200" cap="none" spc="0" normalizeH="0" baseline="0" noProof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kumimoji="0" lang="sv-SE" sz="10100" b="1" i="0" u="none" strike="noStrike" kern="1200" cap="none" spc="0" normalizeH="0" baseline="0" noProof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G</a:t>
              </a:r>
              <a:endParaRPr kumimoji="0" lang="sv-SE" sz="10100" b="1" i="0" u="none" strike="noStrike" kern="1200" cap="none" spc="0" normalizeH="0" baseline="0" noProof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7 SVNRevolutio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3E1805-C5F0-4918-AC4C-DE14427411B0}"/>
              </a:ext>
            </a:extLst>
          </p:cNvPr>
          <p:cNvGrpSpPr/>
          <p:nvPr/>
        </p:nvGrpSpPr>
        <p:grpSpPr>
          <a:xfrm>
            <a:off x="565924" y="385011"/>
            <a:ext cx="8991962" cy="1324654"/>
            <a:chOff x="505778" y="703184"/>
            <a:chExt cx="8570845" cy="1558754"/>
          </a:xfrm>
        </p:grpSpPr>
        <p:sp>
          <p:nvSpPr>
            <p:cNvPr id="20" name="Rectangle: Rounded Corners 3">
              <a:extLst>
                <a:ext uri="{FF2B5EF4-FFF2-40B4-BE49-F238E27FC236}">
                  <a16:creationId xmlns:a16="http://schemas.microsoft.com/office/drawing/2014/main" id="{D29C1468-9200-2867-55AF-56A530FFEBF6}"/>
                </a:ext>
              </a:extLst>
            </p:cNvPr>
            <p:cNvSpPr/>
            <p:nvPr/>
          </p:nvSpPr>
          <p:spPr>
            <a:xfrm>
              <a:off x="505778" y="703184"/>
              <a:ext cx="8570845" cy="1558754"/>
            </a:xfrm>
            <a:prstGeom prst="roundRect">
              <a:avLst>
                <a:gd name="adj" fmla="val 13230"/>
              </a:avLst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005A88A4-88BF-D721-B814-11913D06081C}"/>
                </a:ext>
              </a:extLst>
            </p:cNvPr>
            <p:cNvSpPr txBox="1"/>
            <p:nvPr/>
          </p:nvSpPr>
          <p:spPr>
            <a:xfrm>
              <a:off x="684138" y="800156"/>
              <a:ext cx="82141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Quan sát hình ảnh em hãy mô tả nội dung của hình ảnh đó.</a:t>
              </a:r>
              <a:endParaRPr lang="en-US" sz="3600" dirty="0"/>
            </a:p>
          </p:txBody>
        </p:sp>
      </p:grpSp>
      <p:pic>
        <p:nvPicPr>
          <p:cNvPr id="21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5A7AB23-E61F-E6B4-7497-6F566C9CF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7755" y="2188184"/>
            <a:ext cx="3746554" cy="4432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808B52-0FA3-499D-A965-E272EA6CE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68" y="1889090"/>
            <a:ext cx="5576994" cy="47313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64119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A115F70E-0088-C3B0-591B-1984DD476F93}"/>
              </a:ext>
            </a:extLst>
          </p:cNvPr>
          <p:cNvGrpSpPr/>
          <p:nvPr/>
        </p:nvGrpSpPr>
        <p:grpSpPr>
          <a:xfrm>
            <a:off x="6760673" y="432107"/>
            <a:ext cx="5261994" cy="5993786"/>
            <a:chOff x="1575310" y="98454"/>
            <a:chExt cx="11171228" cy="5344079"/>
          </a:xfrm>
        </p:grpSpPr>
        <p:sp>
          <p:nvSpPr>
            <p:cNvPr id="3" name="TextBox 8">
              <a:extLst>
                <a:ext uri="{FF2B5EF4-FFF2-40B4-BE49-F238E27FC236}">
                  <a16:creationId xmlns:a16="http://schemas.microsoft.com/office/drawing/2014/main" id="{1D174324-E3BA-E822-B889-79BF6A8C7828}"/>
                </a:ext>
              </a:extLst>
            </p:cNvPr>
            <p:cNvSpPr txBox="1"/>
            <p:nvPr/>
          </p:nvSpPr>
          <p:spPr>
            <a:xfrm>
              <a:off x="1575310" y="104140"/>
              <a:ext cx="11171228" cy="5338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5400" b="1">
                  <a:ln w="231775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động hình thành kiến thức, kĩ năng mới</a:t>
              </a:r>
            </a:p>
          </p:txBody>
        </p:sp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2FAC84D7-A728-2439-5470-58F9290CE4D9}"/>
                </a:ext>
              </a:extLst>
            </p:cNvPr>
            <p:cNvSpPr txBox="1"/>
            <p:nvPr/>
          </p:nvSpPr>
          <p:spPr>
            <a:xfrm>
              <a:off x="1575310" y="98454"/>
              <a:ext cx="11171228" cy="53383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5400" b="1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7 SVNRevolutio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Hoạt động hình thành kiến thức, kĩ năng mới</a:t>
              </a:r>
              <a:endParaRPr lang="sv-SE" sz="54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SVNRevolutio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96710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CC83882-BAF4-4C92-80BF-637119F17ECC}"/>
              </a:ext>
            </a:extLst>
          </p:cNvPr>
          <p:cNvSpPr txBox="1"/>
          <p:nvPr/>
        </p:nvSpPr>
        <p:spPr>
          <a:xfrm>
            <a:off x="673075" y="156969"/>
            <a:ext cx="11131042" cy="2328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Hoạt động 1: Tìm hiểu cách tạo ra điện từ gió</a:t>
            </a:r>
          </a:p>
        </p:txBody>
      </p:sp>
    </p:spTree>
    <p:extLst>
      <p:ext uri="{BB962C8B-B14F-4D97-AF65-F5344CB8AC3E}">
        <p14:creationId xmlns:p14="http://schemas.microsoft.com/office/powerpoint/2010/main" val="2494519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D29C1468-9200-2867-55AF-56A530FFEBF6}"/>
              </a:ext>
            </a:extLst>
          </p:cNvPr>
          <p:cNvSpPr/>
          <p:nvPr/>
        </p:nvSpPr>
        <p:spPr>
          <a:xfrm>
            <a:off x="270934" y="237067"/>
            <a:ext cx="11633200" cy="6383866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D98BB4-6E92-405A-BC80-4BAFAE8BF7D7}"/>
              </a:ext>
            </a:extLst>
          </p:cNvPr>
          <p:cNvGrpSpPr/>
          <p:nvPr/>
        </p:nvGrpSpPr>
        <p:grpSpPr>
          <a:xfrm>
            <a:off x="389464" y="237067"/>
            <a:ext cx="11076925" cy="1369088"/>
            <a:chOff x="268408" y="271508"/>
            <a:chExt cx="11076925" cy="1369088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95829C15-3D13-4A26-D838-6013D6DAD8E3}"/>
                </a:ext>
              </a:extLst>
            </p:cNvPr>
            <p:cNvSpPr txBox="1"/>
            <p:nvPr/>
          </p:nvSpPr>
          <p:spPr>
            <a:xfrm>
              <a:off x="1197085" y="440267"/>
              <a:ext cx="101482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>
                  <a:latin typeface="Calibri" panose="020F0502020204030204" pitchFamily="34" charset="0"/>
                  <a:cs typeface="Calibri" panose="020F0502020204030204" pitchFamily="34" charset="0"/>
                </a:rPr>
                <a:t>Em hãy quan sát hình ảnh minh hoạ máy phát điện gió dưới đây</a:t>
              </a:r>
              <a:r>
                <a:rPr lang="en-US" sz="3600" b="1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b="1">
                  <a:latin typeface="Calibri" panose="020F0502020204030204" pitchFamily="34" charset="0"/>
                  <a:cs typeface="Calibri" panose="020F0502020204030204" pitchFamily="34" charset="0"/>
                </a:rPr>
                <a:t>và mô tả cách tạo ra điện từ gió.</a:t>
              </a:r>
              <a:endParaRPr lang="en-US" sz="36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F60D0542-6198-90A1-7033-93B6AF591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408" y="271508"/>
              <a:ext cx="928677" cy="88133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92AC191-DE90-4B02-AC93-1E61C74DD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0" y="1787034"/>
            <a:ext cx="8245268" cy="4625993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B9C428E3-9449-405F-A876-C0A070B22C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970879" y="2091455"/>
            <a:ext cx="2933255" cy="45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1682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0">
            <a:extLst>
              <a:ext uri="{FF2B5EF4-FFF2-40B4-BE49-F238E27FC236}">
                <a16:creationId xmlns:a16="http://schemas.microsoft.com/office/drawing/2014/main" id="{59123A10-E188-80E7-7DC8-BB9454C3FA8D}"/>
              </a:ext>
            </a:extLst>
          </p:cNvPr>
          <p:cNvGrpSpPr/>
          <p:nvPr/>
        </p:nvGrpSpPr>
        <p:grpSpPr>
          <a:xfrm>
            <a:off x="656680" y="964459"/>
            <a:ext cx="4280542" cy="1533170"/>
            <a:chOff x="3666356" y="4573200"/>
            <a:chExt cx="4280542" cy="1381473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CDDA1448-DE3E-89F9-210E-EF3BBE33EC2F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b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Kết luận</a:t>
              </a:r>
              <a:endParaRPr lang="en-US" sz="72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5" name="TextBox 67">
              <a:extLst>
                <a:ext uri="{FF2B5EF4-FFF2-40B4-BE49-F238E27FC236}">
                  <a16:creationId xmlns:a16="http://schemas.microsoft.com/office/drawing/2014/main" id="{CF60746C-0591-4271-A783-4EC1EB733648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b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Kết luận</a:t>
              </a:r>
              <a:endParaRPr lang="en-US" sz="7200" b="1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25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47EB32B-A17B-066E-480C-AA19A23A6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81" y="2041117"/>
            <a:ext cx="3793352" cy="44876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730BA-3CC1-4B23-8020-493CD6639762}"/>
              </a:ext>
            </a:extLst>
          </p:cNvPr>
          <p:cNvGrpSpPr/>
          <p:nvPr/>
        </p:nvGrpSpPr>
        <p:grpSpPr>
          <a:xfrm>
            <a:off x="4937222" y="782023"/>
            <a:ext cx="6795233" cy="5514087"/>
            <a:chOff x="4937222" y="782023"/>
            <a:chExt cx="6795233" cy="5514087"/>
          </a:xfrm>
        </p:grpSpPr>
        <p:sp>
          <p:nvSpPr>
            <p:cNvPr id="6" name="Rectangle: Rounded Corners 46">
              <a:extLst>
                <a:ext uri="{FF2B5EF4-FFF2-40B4-BE49-F238E27FC236}">
                  <a16:creationId xmlns:a16="http://schemas.microsoft.com/office/drawing/2014/main" id="{288A850E-FC61-CC60-D4E2-3B3B0ACBC1A4}"/>
                </a:ext>
              </a:extLst>
            </p:cNvPr>
            <p:cNvSpPr/>
            <p:nvPr/>
          </p:nvSpPr>
          <p:spPr>
            <a:xfrm>
              <a:off x="4937222" y="1808468"/>
              <a:ext cx="6795233" cy="4487642"/>
            </a:xfrm>
            <a:custGeom>
              <a:avLst/>
              <a:gdLst>
                <a:gd name="connsiteX0" fmla="*/ 0 w 6795233"/>
                <a:gd name="connsiteY0" fmla="*/ 747955 h 4487642"/>
                <a:gd name="connsiteX1" fmla="*/ 747955 w 6795233"/>
                <a:gd name="connsiteY1" fmla="*/ 0 h 4487642"/>
                <a:gd name="connsiteX2" fmla="*/ 6047278 w 6795233"/>
                <a:gd name="connsiteY2" fmla="*/ 0 h 4487642"/>
                <a:gd name="connsiteX3" fmla="*/ 6795233 w 6795233"/>
                <a:gd name="connsiteY3" fmla="*/ 747955 h 4487642"/>
                <a:gd name="connsiteX4" fmla="*/ 6795233 w 6795233"/>
                <a:gd name="connsiteY4" fmla="*/ 3739687 h 4487642"/>
                <a:gd name="connsiteX5" fmla="*/ 6047278 w 6795233"/>
                <a:gd name="connsiteY5" fmla="*/ 4487642 h 4487642"/>
                <a:gd name="connsiteX6" fmla="*/ 747955 w 6795233"/>
                <a:gd name="connsiteY6" fmla="*/ 4487642 h 4487642"/>
                <a:gd name="connsiteX7" fmla="*/ 0 w 6795233"/>
                <a:gd name="connsiteY7" fmla="*/ 3739687 h 4487642"/>
                <a:gd name="connsiteX8" fmla="*/ 0 w 6795233"/>
                <a:gd name="connsiteY8" fmla="*/ 747955 h 448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95233" h="4487642" fill="none" extrusionOk="0">
                  <a:moveTo>
                    <a:pt x="0" y="747955"/>
                  </a:moveTo>
                  <a:cubicBezTo>
                    <a:pt x="30317" y="284168"/>
                    <a:pt x="295198" y="-32776"/>
                    <a:pt x="747955" y="0"/>
                  </a:cubicBezTo>
                  <a:cubicBezTo>
                    <a:pt x="1660687" y="5363"/>
                    <a:pt x="3548329" y="60305"/>
                    <a:pt x="6047278" y="0"/>
                  </a:cubicBezTo>
                  <a:cubicBezTo>
                    <a:pt x="6435704" y="34098"/>
                    <a:pt x="6800243" y="407246"/>
                    <a:pt x="6795233" y="747955"/>
                  </a:cubicBezTo>
                  <a:cubicBezTo>
                    <a:pt x="6951806" y="1383163"/>
                    <a:pt x="6783043" y="2302938"/>
                    <a:pt x="6795233" y="3739687"/>
                  </a:cubicBezTo>
                  <a:cubicBezTo>
                    <a:pt x="6798785" y="4203481"/>
                    <a:pt x="6438875" y="4449666"/>
                    <a:pt x="6047278" y="4487642"/>
                  </a:cubicBezTo>
                  <a:cubicBezTo>
                    <a:pt x="3685699" y="4358660"/>
                    <a:pt x="1788823" y="4362633"/>
                    <a:pt x="747955" y="4487642"/>
                  </a:cubicBezTo>
                  <a:cubicBezTo>
                    <a:pt x="363543" y="4469184"/>
                    <a:pt x="-50084" y="4113763"/>
                    <a:pt x="0" y="3739687"/>
                  </a:cubicBezTo>
                  <a:cubicBezTo>
                    <a:pt x="98061" y="2662506"/>
                    <a:pt x="-6727" y="2209642"/>
                    <a:pt x="0" y="747955"/>
                  </a:cubicBezTo>
                  <a:close/>
                </a:path>
                <a:path w="6795233" h="4487642" stroke="0" extrusionOk="0">
                  <a:moveTo>
                    <a:pt x="0" y="747955"/>
                  </a:moveTo>
                  <a:cubicBezTo>
                    <a:pt x="16424" y="273975"/>
                    <a:pt x="348218" y="-13175"/>
                    <a:pt x="747955" y="0"/>
                  </a:cubicBezTo>
                  <a:cubicBezTo>
                    <a:pt x="2126998" y="-158158"/>
                    <a:pt x="3727708" y="-164098"/>
                    <a:pt x="6047278" y="0"/>
                  </a:cubicBezTo>
                  <a:cubicBezTo>
                    <a:pt x="6457572" y="24035"/>
                    <a:pt x="6755927" y="287340"/>
                    <a:pt x="6795233" y="747955"/>
                  </a:cubicBezTo>
                  <a:cubicBezTo>
                    <a:pt x="6879112" y="2166510"/>
                    <a:pt x="6845283" y="2566210"/>
                    <a:pt x="6795233" y="3739687"/>
                  </a:cubicBezTo>
                  <a:cubicBezTo>
                    <a:pt x="6825669" y="4150158"/>
                    <a:pt x="6452086" y="4489415"/>
                    <a:pt x="6047278" y="4487642"/>
                  </a:cubicBezTo>
                  <a:cubicBezTo>
                    <a:pt x="4514148" y="4523357"/>
                    <a:pt x="2483929" y="4348632"/>
                    <a:pt x="747955" y="4487642"/>
                  </a:cubicBezTo>
                  <a:cubicBezTo>
                    <a:pt x="306455" y="4457689"/>
                    <a:pt x="-17079" y="4129920"/>
                    <a:pt x="0" y="3739687"/>
                  </a:cubicBezTo>
                  <a:cubicBezTo>
                    <a:pt x="-70351" y="2831437"/>
                    <a:pt x="102181" y="2217520"/>
                    <a:pt x="0" y="747955"/>
                  </a:cubicBezTo>
                  <a:close/>
                </a:path>
              </a:pathLst>
            </a:custGeom>
            <a:solidFill>
              <a:srgbClr val="CCFFFF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82142686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D0136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6E2E559B-C523-FDA2-34E7-4FD0799F2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4780" y="782023"/>
              <a:ext cx="1710266" cy="153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Hộp Văn bản 3">
              <a:extLst>
                <a:ext uri="{FF2B5EF4-FFF2-40B4-BE49-F238E27FC236}">
                  <a16:creationId xmlns:a16="http://schemas.microsoft.com/office/drawing/2014/main" id="{7B3B639A-800C-4A29-898D-EC19C4B393CB}"/>
                </a:ext>
              </a:extLst>
            </p:cNvPr>
            <p:cNvSpPr txBox="1"/>
            <p:nvPr/>
          </p:nvSpPr>
          <p:spPr>
            <a:xfrm>
              <a:off x="5228523" y="2476022"/>
              <a:ext cx="6306797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>
                  <a:latin typeface="Calibri" panose="020F0502020204030204" pitchFamily="34" charset="0"/>
                  <a:cs typeface="Calibri" panose="020F0502020204030204" pitchFamily="34" charset="0"/>
                </a:rPr>
                <a:t>Gió thổi làm quay cánh quạt. Khi cánh quạt quay, trục máy phát điện quay theo, làm máy phát điện tạo ra điện</a:t>
              </a:r>
              <a:endParaRPr lang="en-US" sz="44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443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401</TotalTime>
  <Words>793</Words>
  <Application>Microsoft Office PowerPoint</Application>
  <PresentationFormat>Widescreen</PresentationFormat>
  <Paragraphs>91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UTM Showcard</vt:lpstr>
      <vt:lpstr>iCiel Cadena</vt:lpstr>
      <vt:lpstr>等线</vt:lpstr>
      <vt:lpstr>Calibri Light</vt:lpstr>
      <vt:lpstr>UTM Edwardian</vt:lpstr>
      <vt:lpstr>Arial</vt:lpstr>
      <vt:lpstr>#9Slide07 SVNRevolution</vt:lpstr>
      <vt:lpstr>LNTH-LuoLuoNotangYuanTi 1</vt:lpstr>
      <vt:lpstr>Roboto</vt:lpstr>
      <vt:lpstr>UTM Avo</vt:lpstr>
      <vt:lpstr>LNTH-Dinomiko</vt:lpstr>
      <vt:lpstr>UTM Duepuntozero</vt:lpstr>
      <vt:lpstr>#9Slide07 SVNBeachwood Sans</vt:lpstr>
      <vt:lpstr>Calibri</vt:lpstr>
      <vt:lpstr>iCiel Pony</vt:lpstr>
      <vt:lpstr>1_Chủ đề Office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Hương</cp:lastModifiedBy>
  <cp:revision>6</cp:revision>
  <dcterms:created xsi:type="dcterms:W3CDTF">2023-09-05T15:01:44Z</dcterms:created>
  <dcterms:modified xsi:type="dcterms:W3CDTF">2024-12-15T02:53:43Z</dcterms:modified>
  <cp:category>9Slide.vn</cp:category>
</cp:coreProperties>
</file>