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62" r:id="rId5"/>
    <p:sldId id="263" r:id="rId6"/>
    <p:sldId id="264" r:id="rId7"/>
    <p:sldId id="259" r:id="rId8"/>
    <p:sldId id="295" r:id="rId9"/>
    <p:sldId id="296" r:id="rId10"/>
    <p:sldId id="297" r:id="rId11"/>
    <p:sldId id="298" r:id="rId12"/>
    <p:sldId id="299" r:id="rId13"/>
    <p:sldId id="265" r:id="rId14"/>
    <p:sldId id="29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FF99FF"/>
    <a:srgbClr val="CCECFF"/>
    <a:srgbClr val="66CCFF"/>
    <a:srgbClr val="FFD966"/>
    <a:srgbClr val="CCFF66"/>
    <a:srgbClr val="5F3525"/>
    <a:srgbClr val="6600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610" autoAdjust="0"/>
  </p:normalViewPr>
  <p:slideViewPr>
    <p:cSldViewPr snapToGrid="0">
      <p:cViewPr varScale="1">
        <p:scale>
          <a:sx n="75" d="100"/>
          <a:sy n="75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-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AFD6-DEB3-97E7-2210-06F9A925B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B68A8-FEDB-C6CC-6B5C-07C5E3933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D0A3E-98AD-673E-8FDD-61B31978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ED955-C049-F5EA-40E4-CCC155EB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4E0C-10FA-2837-9E7B-1973087E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8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9648-41F5-9769-384E-4E96CE59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3E226-33FE-B3A2-169C-1A5FABEA4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B2695-21D8-6638-780D-23239DA2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59372-FE7D-88B3-6B09-A58C97D3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211BC-C514-4142-2CED-4D07750D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71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37623-FB9F-D789-9FB8-767FA0415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4A26A-9385-6628-7AB3-4813748F4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84AD9-C4B5-F748-4C72-73AC5F18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3046F-9D10-59EF-7AC4-18BB6AA8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DD54D-BC16-B9E3-2122-8BDEDD84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75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AD02-D2B3-0176-F37F-18D1A4FC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3503-E6CF-EA3E-E782-85D2E16F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8D75-16B9-0715-FD34-B5D2DE41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F97A7-8154-D0AB-1631-10C0C5BB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ED8CD-988E-8C96-DFE4-13F37E11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08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6722-4E18-9CB3-CF78-3B73F041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4B79A-FE35-25B0-4EDF-AD2876FF3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FE71-398A-3D29-366E-D1CE71D0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C3A3E-4597-02E1-E291-D646384B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AF85F-0B86-4347-FD9C-8B60A05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401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FC13-DFE9-E3A2-0BC1-CF3FC792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BE2A-721A-4A19-9D23-72B63E224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F9E8B-0AFE-F424-58A7-EDE5DFB9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8E58E-17E5-31D6-442E-145A4B3B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6D87B-8652-80B3-199A-952FE8A2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8EBEF-DD73-5E0D-78ED-BABC9BBA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5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1AF9-3F64-4D8B-D3B4-E05BDFE3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C8862-B02C-9433-D8C0-B6F9D1B7E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F2184-906C-0165-C7D6-2F8216029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F0513-1C8F-C33C-1DFB-90B75E278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381F4-5505-5F02-28C6-ADE3F6EB8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CDC86-FFE7-769B-E361-90FCD65E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C8710-3643-A4E8-985F-331047DB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7F36D-D4A1-98D2-3490-10808641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87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ABF2-4649-158D-F3D3-983C2F51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CAF1D-F49F-BFDE-EBBF-BDA1339A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F9399-4E58-4259-D556-00950645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5EA31-6969-06BA-FF3E-843B0D0C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11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B8A64-5D8F-30FE-29BE-62E662D8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AB885-7F70-B9BE-B9D2-D6478DB4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9727E-F8E1-D954-173E-895F66CC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527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734B-151E-CA16-3676-50A94662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5BD30-49B6-543D-8E48-44C268FD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E835C-724F-5BDC-5149-D31DE4A5A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80B04-73BD-32D9-7315-418E74D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C02F2-2419-F492-97F5-02FFDBB2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B592A-51C3-EBF4-2878-6853EB66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26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75AC-3508-A8AA-15FE-7C02836D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991A1-4C60-335E-2877-594D8A804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DA524-F865-F97E-E732-EC69E82C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208F5-A8C2-30BE-F1B5-8407831E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8044D-D2EA-1003-9D08-9626A459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B377A-E7AC-F6EA-BD78-C6175592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63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DBEE0E3-3BD3-4292-82C3-D6DE6FD74A1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9338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7071F3-9698-A103-C4CB-C884F4802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4" b="11932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EE5781EE-51A9-BB99-7B55-4F1572306D99}"/>
              </a:ext>
            </a:extLst>
          </p:cNvPr>
          <p:cNvSpPr/>
          <p:nvPr/>
        </p:nvSpPr>
        <p:spPr>
          <a:xfrm>
            <a:off x="415470" y="474522"/>
            <a:ext cx="8465318" cy="4837100"/>
          </a:xfrm>
          <a:custGeom>
            <a:avLst/>
            <a:gdLst>
              <a:gd name="connsiteX0" fmla="*/ 0 w 8465318"/>
              <a:gd name="connsiteY0" fmla="*/ 806199 h 4837100"/>
              <a:gd name="connsiteX1" fmla="*/ 806199 w 8465318"/>
              <a:gd name="connsiteY1" fmla="*/ 0 h 4837100"/>
              <a:gd name="connsiteX2" fmla="*/ 7659119 w 8465318"/>
              <a:gd name="connsiteY2" fmla="*/ 0 h 4837100"/>
              <a:gd name="connsiteX3" fmla="*/ 8465318 w 8465318"/>
              <a:gd name="connsiteY3" fmla="*/ 806199 h 4837100"/>
              <a:gd name="connsiteX4" fmla="*/ 8465318 w 8465318"/>
              <a:gd name="connsiteY4" fmla="*/ 4030901 h 4837100"/>
              <a:gd name="connsiteX5" fmla="*/ 7659119 w 8465318"/>
              <a:gd name="connsiteY5" fmla="*/ 4837100 h 4837100"/>
              <a:gd name="connsiteX6" fmla="*/ 806199 w 8465318"/>
              <a:gd name="connsiteY6" fmla="*/ 4837100 h 4837100"/>
              <a:gd name="connsiteX7" fmla="*/ 0 w 8465318"/>
              <a:gd name="connsiteY7" fmla="*/ 4030901 h 4837100"/>
              <a:gd name="connsiteX8" fmla="*/ 0 w 8465318"/>
              <a:gd name="connsiteY8" fmla="*/ 806199 h 48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837100" fill="none" extrusionOk="0">
                <a:moveTo>
                  <a:pt x="0" y="806199"/>
                </a:moveTo>
                <a:cubicBezTo>
                  <a:pt x="-41584" y="354222"/>
                  <a:pt x="375767" y="12119"/>
                  <a:pt x="806199" y="0"/>
                </a:cubicBezTo>
                <a:cubicBezTo>
                  <a:pt x="3760916" y="130954"/>
                  <a:pt x="4442583" y="43574"/>
                  <a:pt x="7659119" y="0"/>
                </a:cubicBezTo>
                <a:cubicBezTo>
                  <a:pt x="8111006" y="10222"/>
                  <a:pt x="8518907" y="426591"/>
                  <a:pt x="8465318" y="806199"/>
                </a:cubicBezTo>
                <a:cubicBezTo>
                  <a:pt x="8314879" y="1928014"/>
                  <a:pt x="8551197" y="2838243"/>
                  <a:pt x="8465318" y="4030901"/>
                </a:cubicBezTo>
                <a:cubicBezTo>
                  <a:pt x="8435481" y="4481052"/>
                  <a:pt x="8072356" y="4815011"/>
                  <a:pt x="7659119" y="4837100"/>
                </a:cubicBezTo>
                <a:cubicBezTo>
                  <a:pt x="5292986" y="4992297"/>
                  <a:pt x="1985654" y="5000120"/>
                  <a:pt x="806199" y="4837100"/>
                </a:cubicBezTo>
                <a:cubicBezTo>
                  <a:pt x="363656" y="4800466"/>
                  <a:pt x="-40292" y="4499679"/>
                  <a:pt x="0" y="4030901"/>
                </a:cubicBezTo>
                <a:cubicBezTo>
                  <a:pt x="64656" y="3625056"/>
                  <a:pt x="-17807" y="1548478"/>
                  <a:pt x="0" y="806199"/>
                </a:cubicBezTo>
                <a:close/>
              </a:path>
              <a:path w="8465318" h="4837100" stroke="0" extrusionOk="0">
                <a:moveTo>
                  <a:pt x="0" y="806199"/>
                </a:moveTo>
                <a:cubicBezTo>
                  <a:pt x="-26252" y="344755"/>
                  <a:pt x="279738" y="30479"/>
                  <a:pt x="806199" y="0"/>
                </a:cubicBezTo>
                <a:cubicBezTo>
                  <a:pt x="3948730" y="132882"/>
                  <a:pt x="6151979" y="-84951"/>
                  <a:pt x="7659119" y="0"/>
                </a:cubicBezTo>
                <a:cubicBezTo>
                  <a:pt x="8048511" y="54549"/>
                  <a:pt x="8462609" y="375922"/>
                  <a:pt x="8465318" y="806199"/>
                </a:cubicBezTo>
                <a:cubicBezTo>
                  <a:pt x="8485505" y="1173227"/>
                  <a:pt x="8617798" y="2975483"/>
                  <a:pt x="8465318" y="4030901"/>
                </a:cubicBezTo>
                <a:cubicBezTo>
                  <a:pt x="8488161" y="4478862"/>
                  <a:pt x="8113789" y="4817715"/>
                  <a:pt x="7659119" y="4837100"/>
                </a:cubicBezTo>
                <a:cubicBezTo>
                  <a:pt x="5961998" y="4924739"/>
                  <a:pt x="1636009" y="4764421"/>
                  <a:pt x="806199" y="4837100"/>
                </a:cubicBezTo>
                <a:cubicBezTo>
                  <a:pt x="358477" y="4813531"/>
                  <a:pt x="-43943" y="4537221"/>
                  <a:pt x="0" y="4030901"/>
                </a:cubicBezTo>
                <a:cubicBezTo>
                  <a:pt x="-38581" y="3334806"/>
                  <a:pt x="63341" y="1990587"/>
                  <a:pt x="0" y="806199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 w="38100">
            <a:solidFill>
              <a:srgbClr val="002060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22">
            <a:extLst>
              <a:ext uri="{FF2B5EF4-FFF2-40B4-BE49-F238E27FC236}">
                <a16:creationId xmlns:a16="http://schemas.microsoft.com/office/drawing/2014/main" id="{184D209E-C524-5B33-5FEB-D846A8F76D49}"/>
              </a:ext>
            </a:extLst>
          </p:cNvPr>
          <p:cNvSpPr txBox="1"/>
          <p:nvPr/>
        </p:nvSpPr>
        <p:spPr>
          <a:xfrm>
            <a:off x="356102" y="210584"/>
            <a:ext cx="8801138" cy="125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500" b="1" dirty="0">
                <a:ln w="3175">
                  <a:noFill/>
                </a:ln>
                <a:solidFill>
                  <a:srgbClr val="E77D2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Thứ … ngày … tháng … năm 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117B1B-0D71-DC1B-C1B1-2968C42A1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grpSp>
        <p:nvGrpSpPr>
          <p:cNvPr id="19" name="Group 13">
            <a:extLst>
              <a:ext uri="{FF2B5EF4-FFF2-40B4-BE49-F238E27FC236}">
                <a16:creationId xmlns:a16="http://schemas.microsoft.com/office/drawing/2014/main" id="{4FCF9EAF-3EE1-283B-5676-78E3644A7D17}"/>
              </a:ext>
            </a:extLst>
          </p:cNvPr>
          <p:cNvGrpSpPr/>
          <p:nvPr/>
        </p:nvGrpSpPr>
        <p:grpSpPr>
          <a:xfrm>
            <a:off x="781739" y="2684000"/>
            <a:ext cx="7580053" cy="1034312"/>
            <a:chOff x="8853736" y="7395488"/>
            <a:chExt cx="5370407" cy="16099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2DD43C-34DF-3D21-1970-89D809DD3026}"/>
                </a:ext>
              </a:extLst>
            </p:cNvPr>
            <p:cNvSpPr txBox="1"/>
            <p:nvPr/>
          </p:nvSpPr>
          <p:spPr>
            <a:xfrm>
              <a:off x="8853736" y="7395488"/>
              <a:ext cx="5370407" cy="159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algn="ctr">
                <a:lnSpc>
                  <a:spcPct val="150000"/>
                </a:lnSpc>
                <a:defRPr sz="4400" b="1">
                  <a:ln w="2921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sz="5400">
                  <a:ln w="222250">
                    <a:solidFill>
                      <a:schemeClr val="bg1"/>
                    </a:solidFill>
                    <a:prstDash val="solid"/>
                  </a:ln>
                  <a:latin typeface="SVN-ARCO Typography" panose="020B0603050302020204" pitchFamily="34" charset="2"/>
                </a:rPr>
                <a:t>Thực hành và trải nghiệm</a:t>
              </a:r>
              <a:endParaRPr lang="en-US" sz="5400" dirty="0">
                <a:ln w="222250">
                  <a:solidFill>
                    <a:schemeClr val="bg1"/>
                  </a:solidFill>
                  <a:prstDash val="solid"/>
                </a:ln>
                <a:latin typeface="SVN-ARCO Typography" panose="020B0603050302020204" pitchFamily="34" charset="2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75AF4B-C03F-D6DA-8FF4-061182207D83}"/>
                </a:ext>
              </a:extLst>
            </p:cNvPr>
            <p:cNvSpPr txBox="1"/>
            <p:nvPr/>
          </p:nvSpPr>
          <p:spPr>
            <a:xfrm>
              <a:off x="8853736" y="7413038"/>
              <a:ext cx="5370406" cy="159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T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h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ự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c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 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h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à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n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h 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v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à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 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t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r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ả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i 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n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g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h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I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Ệ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m</a:t>
              </a:r>
              <a:r>
                <a:rPr lang="en-US" sz="54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ARCO Typography" panose="020B0603050302020204" pitchFamily="34" charset="2"/>
                </a:rPr>
                <a:t> </a:t>
              </a:r>
              <a:endParaRPr lang="en-US" sz="5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ARCO Typography" panose="020B0603050302020204" pitchFamily="34" charset="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0E4576-4C8C-3A50-1A1C-4B5C7A324199}"/>
              </a:ext>
            </a:extLst>
          </p:cNvPr>
          <p:cNvGrpSpPr/>
          <p:nvPr/>
        </p:nvGrpSpPr>
        <p:grpSpPr>
          <a:xfrm>
            <a:off x="3320197" y="4121185"/>
            <a:ext cx="2503136" cy="775058"/>
            <a:chOff x="3505156" y="3233027"/>
            <a:chExt cx="2503136" cy="7750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1073DD-EE9F-AAC3-7300-BC61D0BAF9AE}"/>
                </a:ext>
              </a:extLst>
            </p:cNvPr>
            <p:cNvSpPr txBox="1"/>
            <p:nvPr/>
          </p:nvSpPr>
          <p:spPr>
            <a:xfrm>
              <a:off x="3505156" y="3233027"/>
              <a:ext cx="250313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0" i="0" u="none" strike="noStrike" kern="0" cap="none" spc="0" normalizeH="0">
                  <a:ln w="146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dist="50800" dir="5400000" algn="ctr" rotWithShape="0">
                      <a:srgbClr val="E25937"/>
                    </a:outerShdw>
                  </a:effectLst>
                  <a:uLnTx/>
                  <a:uFillTx/>
                  <a:latin typeface="MTD Summer Show" pitchFamily="50" charset="0"/>
                  <a:sym typeface="Arial"/>
                </a:rPr>
                <a:t>2 Tiết</a:t>
              </a:r>
              <a:endParaRPr kumimoji="0" lang="en-US" sz="4400" b="0" i="0" u="none" strike="noStrike" kern="0" cap="none" spc="0" normalizeH="0" baseline="0" noProof="0" dirty="0">
                <a:ln w="146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dist="50800" dir="5400000" algn="ctr" rotWithShape="0">
                    <a:srgbClr val="E25937"/>
                  </a:outerShdw>
                </a:effectLst>
                <a:uLnTx/>
                <a:uFillTx/>
                <a:latin typeface="MTD Summer Show" pitchFamily="50" charset="0"/>
                <a:sym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6CCD12-7AFC-5C16-050C-2E7DF293619F}"/>
                </a:ext>
              </a:extLst>
            </p:cNvPr>
            <p:cNvSpPr txBox="1"/>
            <p:nvPr/>
          </p:nvSpPr>
          <p:spPr>
            <a:xfrm>
              <a:off x="3505156" y="3238644"/>
              <a:ext cx="250313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0" i="0" u="none" strike="noStrike" kern="0" cap="none" spc="0" normalizeH="0">
                  <a:ln>
                    <a:noFill/>
                  </a:ln>
                  <a:solidFill>
                    <a:srgbClr val="FA8328"/>
                  </a:solidFill>
                  <a:effectLst/>
                  <a:uLnTx/>
                  <a:uFillTx/>
                  <a:latin typeface="MTD Summer Show" pitchFamily="50" charset="0"/>
                  <a:sym typeface="Arial"/>
                </a:rPr>
                <a:t>2 Tiết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A8328"/>
                </a:solidFill>
                <a:effectLst/>
                <a:uLnTx/>
                <a:uFillTx/>
                <a:latin typeface="MTD Summer Show" pitchFamily="50" charset="0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15F5D2-E269-B16D-DBEE-93F60910A29A}"/>
              </a:ext>
            </a:extLst>
          </p:cNvPr>
          <p:cNvGrpSpPr/>
          <p:nvPr/>
        </p:nvGrpSpPr>
        <p:grpSpPr>
          <a:xfrm>
            <a:off x="2990818" y="1466697"/>
            <a:ext cx="3042171" cy="1820590"/>
            <a:chOff x="4150975" y="575490"/>
            <a:chExt cx="8825118" cy="18205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6033E3-3AB9-4A81-4872-E146EBFF9C87}"/>
                </a:ext>
              </a:extLst>
            </p:cNvPr>
            <p:cNvSpPr txBox="1"/>
            <p:nvPr/>
          </p:nvSpPr>
          <p:spPr>
            <a:xfrm>
              <a:off x="4191002" y="575490"/>
              <a:ext cx="8785091" cy="918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800">
                  <a:ln w="212725">
                    <a:solidFill>
                      <a:schemeClr val="bg1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dist="76200" dir="6000000" algn="ctr" rotWithShape="0">
                      <a:srgbClr val="FF5050"/>
                    </a:outerShdw>
                  </a:effectLst>
                  <a:latin typeface="UTM Mother" panose="02040603050506020204" pitchFamily="18" charset="0"/>
                </a:rPr>
                <a:t>Toán</a:t>
              </a:r>
              <a:endParaRPr lang="vi-VN" sz="4800" dirty="0">
                <a:ln w="2127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76200" dir="6000000" algn="ctr" rotWithShape="0">
                    <a:srgbClr val="FF5050"/>
                  </a:outerShdw>
                </a:effectLst>
                <a:latin typeface="iCiel Pony" panose="02000000000000000000" pitchFamily="2" charset="-93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33F97A-B0DC-DE90-C5D2-BEFBFA6DB61E}"/>
                </a:ext>
              </a:extLst>
            </p:cNvPr>
            <p:cNvSpPr txBox="1"/>
            <p:nvPr/>
          </p:nvSpPr>
          <p:spPr>
            <a:xfrm>
              <a:off x="4150975" y="582185"/>
              <a:ext cx="8785091" cy="181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800">
                  <a:ln w="6600">
                    <a:solidFill>
                      <a:srgbClr val="660033"/>
                    </a:solidFill>
                    <a:prstDash val="solid"/>
                  </a:ln>
                  <a:solidFill>
                    <a:srgbClr val="FF5050"/>
                  </a:solidFill>
                  <a:effectLst>
                    <a:outerShdw dist="25400" dir="5400000" algn="ctr" rotWithShape="0">
                      <a:srgbClr val="E25937"/>
                    </a:outerShdw>
                  </a:effectLst>
                  <a:latin typeface="UTM Mother" panose="02040603050506020204" pitchFamily="18" charset="0"/>
                </a:rPr>
                <a:t>Toán</a:t>
              </a:r>
            </a:p>
            <a:p>
              <a:pPr algn="ctr">
                <a:lnSpc>
                  <a:spcPct val="120000"/>
                </a:lnSpc>
              </a:pPr>
              <a:endParaRPr lang="vi-VN" sz="4800" dirty="0">
                <a:ln w="6600">
                  <a:solidFill>
                    <a:srgbClr val="660033"/>
                  </a:solidFill>
                  <a:prstDash val="solid"/>
                </a:ln>
                <a:solidFill>
                  <a:srgbClr val="FF5050"/>
                </a:solidFill>
                <a:effectLst>
                  <a:outerShdw dist="25400" dir="5400000" algn="ctr" rotWithShape="0">
                    <a:srgbClr val="E25937"/>
                  </a:outerShdw>
                </a:effectLst>
                <a:latin typeface="iCiel Pony" panose="02000000000000000000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6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3BCC3-A0BA-3690-3581-07A9C0D5B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" b="64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AE28E-9B16-4130-BD24-583065DE0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9" y="308239"/>
            <a:ext cx="8982569" cy="62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3BCC3-A0BA-3690-3581-07A9C0D5B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" b="64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43447-C813-47C8-8B78-4BE2C3FDBBD8}"/>
              </a:ext>
            </a:extLst>
          </p:cNvPr>
          <p:cNvSpPr txBox="1"/>
          <p:nvPr/>
        </p:nvSpPr>
        <p:spPr>
          <a:xfrm>
            <a:off x="819397" y="308035"/>
            <a:ext cx="1055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Bước 2: </a:t>
            </a:r>
            <a:r>
              <a:rPr lang="vi-VN" sz="3200"/>
              <a:t>Cắt hình khai triển của hộp bút rồi dán lên tấm bìa sao cho</a:t>
            </a:r>
            <a:r>
              <a:rPr lang="en-US" sz="3200"/>
              <a:t> </a:t>
            </a:r>
            <a:r>
              <a:rPr lang="vi-VN" sz="3200"/>
              <a:t>mặt có màu của giấy thủ công nằm phía trên; vẽ các đường kẻ.</a:t>
            </a:r>
            <a:endParaRPr lang="en-US" sz="3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12F4A-F9EA-46DC-84E9-70803290A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06" y="4638985"/>
            <a:ext cx="8116433" cy="1810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31639F-AFDF-4F7E-A32B-C92E82855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06" y="1805815"/>
            <a:ext cx="8192643" cy="1676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0FFAA9-7F86-48DE-92B1-79CC30FDF8C7}"/>
              </a:ext>
            </a:extLst>
          </p:cNvPr>
          <p:cNvSpPr txBox="1"/>
          <p:nvPr/>
        </p:nvSpPr>
        <p:spPr>
          <a:xfrm>
            <a:off x="819397" y="3275887"/>
            <a:ext cx="1055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Bước 3:</a:t>
            </a:r>
            <a:r>
              <a:rPr lang="vi-VN" sz="3200"/>
              <a:t> Cắt tấm bìa theo hình khai triển của hộp bút. Đặt mép thước trùng với đường kẻ, vuốt tấm bìa theo mép thước để tạo các nếp gấp.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743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3BCC3-A0BA-3690-3581-07A9C0D5B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" b="64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43447-C813-47C8-8B78-4BE2C3FDBBD8}"/>
              </a:ext>
            </a:extLst>
          </p:cNvPr>
          <p:cNvSpPr txBox="1"/>
          <p:nvPr/>
        </p:nvSpPr>
        <p:spPr>
          <a:xfrm>
            <a:off x="819397" y="308035"/>
            <a:ext cx="1055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Bước 4: 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Dán các mép của hình khai triển để được hộp bút.  Dùng băng keo dán vòng xung quanh hộp bút để trang trí và cố định các mặt bên.</a:t>
            </a:r>
            <a:endParaRPr kumimoji="0" lang="en-US" sz="3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ED8A4-55BD-4B38-BA47-312C4DBBA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5" y="1877695"/>
            <a:ext cx="6737222" cy="46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2B6A5-CD1F-1CA7-08BD-F80BD91D6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0" b="21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DF83F7-3CE9-F55F-BB07-A2EE87A9C61F}"/>
              </a:ext>
            </a:extLst>
          </p:cNvPr>
          <p:cNvGrpSpPr/>
          <p:nvPr/>
        </p:nvGrpSpPr>
        <p:grpSpPr>
          <a:xfrm>
            <a:off x="-246611" y="628235"/>
            <a:ext cx="12685222" cy="1343178"/>
            <a:chOff x="3513060" y="7782318"/>
            <a:chExt cx="20924435" cy="19397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9D4D68-B614-B34F-2B0E-41913A6FAA27}"/>
                </a:ext>
              </a:extLst>
            </p:cNvPr>
            <p:cNvSpPr txBox="1"/>
            <p:nvPr/>
          </p:nvSpPr>
          <p:spPr>
            <a:xfrm>
              <a:off x="3684706" y="7782318"/>
              <a:ext cx="20581148" cy="191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Vận dụng, trải nghiệm</a:t>
              </a:r>
              <a:endParaRPr lang="en-US" sz="80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9BFA53-742D-28AB-D766-3251DF66FB69}"/>
                </a:ext>
              </a:extLst>
            </p:cNvPr>
            <p:cNvSpPr txBox="1"/>
            <p:nvPr/>
          </p:nvSpPr>
          <p:spPr>
            <a:xfrm>
              <a:off x="3513060" y="7810824"/>
              <a:ext cx="20924435" cy="1911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V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ậ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 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d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ụ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g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, 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r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ả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i 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g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i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ệ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2B6A5-CD1F-1CA7-08BD-F80BD91D6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0" b="21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524D1-457B-9DC7-6D0E-A8B9BCE58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49" y="111431"/>
            <a:ext cx="4806951" cy="36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40817C5-E631-289C-3E4D-EF291E7BE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19" b="2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71532D6-15E0-10BE-48FD-472718527D88}"/>
              </a:ext>
            </a:extLst>
          </p:cNvPr>
          <p:cNvGrpSpPr/>
          <p:nvPr/>
        </p:nvGrpSpPr>
        <p:grpSpPr>
          <a:xfrm>
            <a:off x="353121" y="763207"/>
            <a:ext cx="11485758" cy="3986923"/>
            <a:chOff x="1184815" y="475217"/>
            <a:chExt cx="9619270" cy="31689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A68F30-5E2A-6B34-687B-FD9D1C5DD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1184815" y="891791"/>
              <a:ext cx="9619270" cy="27523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8A2C77-CC18-EAF6-A4BC-783E346C2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6589" y="475217"/>
              <a:ext cx="5376106" cy="1140893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9B7027E-EBED-7787-8E63-2E2959E3A55C}"/>
              </a:ext>
            </a:extLst>
          </p:cNvPr>
          <p:cNvSpPr txBox="1"/>
          <p:nvPr/>
        </p:nvSpPr>
        <p:spPr>
          <a:xfrm>
            <a:off x="3166947" y="1137532"/>
            <a:ext cx="589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19050">
                  <a:solidFill>
                    <a:srgbClr val="009999"/>
                  </a:solidFill>
                  <a:prstDash val="solid"/>
                </a:ln>
                <a:solidFill>
                  <a:srgbClr val="CCFFFF"/>
                </a:solidFill>
                <a:effectLst>
                  <a:outerShdw dist="38100" dir="2700000" algn="tl" rotWithShape="0">
                    <a:srgbClr val="00B0F0"/>
                  </a:outerShdw>
                </a:effectLst>
                <a:latin typeface="UTM Cookies" panose="02040603050506020204" pitchFamily="18" charset="0"/>
              </a:rPr>
              <a:t>YÊU CẦU CẦN ĐẠT</a:t>
            </a:r>
            <a:endParaRPr lang="vi-VN" sz="5400" b="1" dirty="0">
              <a:ln w="19050">
                <a:solidFill>
                  <a:srgbClr val="009999"/>
                </a:solidFill>
                <a:prstDash val="solid"/>
              </a:ln>
              <a:solidFill>
                <a:srgbClr val="CCFFFF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8B2A64-9767-5BE7-4659-91229F2E798F}"/>
              </a:ext>
            </a:extLst>
          </p:cNvPr>
          <p:cNvGrpSpPr/>
          <p:nvPr/>
        </p:nvGrpSpPr>
        <p:grpSpPr>
          <a:xfrm>
            <a:off x="706598" y="2718784"/>
            <a:ext cx="10659857" cy="1077218"/>
            <a:chOff x="699454" y="1541280"/>
            <a:chExt cx="10659857" cy="10772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F8B72C-360B-A063-FD04-80603B949F7F}"/>
                </a:ext>
              </a:extLst>
            </p:cNvPr>
            <p:cNvSpPr txBox="1"/>
            <p:nvPr/>
          </p:nvSpPr>
          <p:spPr>
            <a:xfrm>
              <a:off x="1344016" y="1541280"/>
              <a:ext cx="10015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251C00"/>
                  </a:solidFill>
                  <a:latin typeface="+mn-lt"/>
                </a:rPr>
                <a:t>Thực hành vẽ hình khai triển của hình hộp chữ nhật, sử dụng hình khai triển làm hộp bút dạng hình hộp chữ nhật.</a:t>
              </a:r>
              <a:endParaRPr lang="en-US" sz="3200" dirty="0">
                <a:solidFill>
                  <a:srgbClr val="251C00"/>
                </a:solidFill>
                <a:latin typeface="+mn-lt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AFE0E1C-73C4-0D79-1F97-2BBC08967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9454" y="1569215"/>
              <a:ext cx="582885" cy="582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3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2B6A5-CD1F-1CA7-08BD-F80BD91D6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0" b="21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87DC135-4638-0439-A1FE-4610A32D1614}"/>
              </a:ext>
            </a:extLst>
          </p:cNvPr>
          <p:cNvGrpSpPr/>
          <p:nvPr/>
        </p:nvGrpSpPr>
        <p:grpSpPr>
          <a:xfrm>
            <a:off x="302658" y="1356466"/>
            <a:ext cx="11586683" cy="2223005"/>
            <a:chOff x="5250002" y="6574932"/>
            <a:chExt cx="13208091" cy="32103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131601-F52A-47BF-A664-C15E5DD94ABE}"/>
                </a:ext>
              </a:extLst>
            </p:cNvPr>
            <p:cNvSpPr txBox="1"/>
            <p:nvPr/>
          </p:nvSpPr>
          <p:spPr>
            <a:xfrm>
              <a:off x="5250006" y="6585061"/>
              <a:ext cx="13208087" cy="320021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38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Khởi động</a:t>
              </a:r>
              <a:endParaRPr lang="en-US" sz="138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F3CA95-E803-0BD1-CE76-DB494251AB1A}"/>
                </a:ext>
              </a:extLst>
            </p:cNvPr>
            <p:cNvSpPr txBox="1"/>
            <p:nvPr/>
          </p:nvSpPr>
          <p:spPr>
            <a:xfrm>
              <a:off x="5250002" y="6574932"/>
              <a:ext cx="13208091" cy="320021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K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ở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i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 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đ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ộ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g</a:t>
              </a:r>
              <a:endParaRPr lang="en-US" sz="13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4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F6033D-366C-FEF1-C6F6-62519EA8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00" b="52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Nhóm 23">
            <a:extLst>
              <a:ext uri="{FF2B5EF4-FFF2-40B4-BE49-F238E27FC236}">
                <a16:creationId xmlns:a16="http://schemas.microsoft.com/office/drawing/2014/main" id="{B027DE87-35F5-17F2-7A03-0FF462D03953}"/>
              </a:ext>
            </a:extLst>
          </p:cNvPr>
          <p:cNvGrpSpPr/>
          <p:nvPr/>
        </p:nvGrpSpPr>
        <p:grpSpPr>
          <a:xfrm>
            <a:off x="947561" y="962559"/>
            <a:ext cx="4289251" cy="1404132"/>
            <a:chOff x="3657647" y="4550541"/>
            <a:chExt cx="4289251" cy="1404132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321D1EF0-69C6-4994-3EE9-149CD5C56FCE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73AA85E2-9837-767D-6E45-E2C7A7DBA4A2}"/>
                </a:ext>
              </a:extLst>
            </p:cNvPr>
            <p:cNvSpPr txBox="1"/>
            <p:nvPr/>
          </p:nvSpPr>
          <p:spPr>
            <a:xfrm>
              <a:off x="3657647" y="455054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0" b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</a:t>
              </a:r>
              <a:r>
                <a:rPr lang="en-US" sz="12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: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ED57511-F96F-41F8-34F1-69AE237F0A44}"/>
              </a:ext>
            </a:extLst>
          </p:cNvPr>
          <p:cNvSpPr/>
          <p:nvPr/>
        </p:nvSpPr>
        <p:spPr>
          <a:xfrm>
            <a:off x="0" y="3946967"/>
            <a:ext cx="12192000" cy="293369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7000"/>
                  <a:lumMod val="41000"/>
                  <a:lumOff val="59000"/>
                </a:schemeClr>
              </a:gs>
              <a:gs pos="100000">
                <a:schemeClr val="bg1">
                  <a:lumMod val="85000"/>
                  <a:alpha val="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695BDE-B6F7-773D-EE6D-BC03E842A62C}"/>
              </a:ext>
            </a:extLst>
          </p:cNvPr>
          <p:cNvGrpSpPr/>
          <p:nvPr/>
        </p:nvGrpSpPr>
        <p:grpSpPr>
          <a:xfrm>
            <a:off x="956270" y="3379125"/>
            <a:ext cx="10432343" cy="3343953"/>
            <a:chOff x="1292810" y="3325067"/>
            <a:chExt cx="10432343" cy="33439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CDC7E0E-E759-1D93-B2B0-FEE9CE0B01EA}"/>
                </a:ext>
              </a:extLst>
            </p:cNvPr>
            <p:cNvGrpSpPr/>
            <p:nvPr/>
          </p:nvGrpSpPr>
          <p:grpSpPr>
            <a:xfrm>
              <a:off x="1292810" y="3325067"/>
              <a:ext cx="10432343" cy="3343953"/>
              <a:chOff x="4091698" y="8187401"/>
              <a:chExt cx="12376289" cy="25079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E768397-B8BD-E550-9DC4-B1BDA444D354}"/>
                  </a:ext>
                </a:extLst>
              </p:cNvPr>
              <p:cNvSpPr txBox="1"/>
              <p:nvPr/>
            </p:nvSpPr>
            <p:spPr>
              <a:xfrm>
                <a:off x="4091698" y="8204395"/>
                <a:ext cx="12376289" cy="249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70000"/>
                  </a:lnSpc>
                  <a:buClrTx/>
                  <a:buFontTx/>
                  <a:buNone/>
                </a:pPr>
                <a:r>
                  <a:rPr lang="en-US" sz="13800" b="1">
                    <a:ln w="317500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TÔ  </a:t>
                </a:r>
                <a:r>
                  <a:rPr lang="en-US" sz="8000" b="1">
                    <a:ln w="317500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 </a:t>
                </a:r>
                <a:r>
                  <a:rPr lang="en-US" sz="13800" b="1">
                    <a:ln w="317500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BẢO</a:t>
                </a:r>
                <a:endParaRPr lang="en-US" sz="13800" b="1" dirty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664A5D-3C54-EF46-66B8-F6AD896D4C0E}"/>
                  </a:ext>
                </a:extLst>
              </p:cNvPr>
              <p:cNvSpPr txBox="1"/>
              <p:nvPr/>
            </p:nvSpPr>
            <p:spPr>
              <a:xfrm>
                <a:off x="4091698" y="8187401"/>
                <a:ext cx="12376289" cy="249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70000"/>
                  </a:lnSpc>
                  <a:buClrTx/>
                  <a:buFontTx/>
                  <a:buNone/>
                </a:pP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99FF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T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FFFF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Ô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  </a:t>
                </a:r>
                <a:r>
                  <a:rPr lang="en-US" sz="8000" b="1">
                    <a:ln w="19050">
                      <a:solidFill>
                        <a:srgbClr val="660033"/>
                      </a:solidFill>
                      <a:prstDash val="solid"/>
                    </a:ln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 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FF758C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B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Ả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FF9933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O</a:t>
                </a:r>
                <a:endParaRPr lang="en-US" sz="138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E35A823-D06D-AC25-5D2F-A4BD63891B56}"/>
                </a:ext>
              </a:extLst>
            </p:cNvPr>
            <p:cNvGrpSpPr/>
            <p:nvPr/>
          </p:nvGrpSpPr>
          <p:grpSpPr>
            <a:xfrm>
              <a:off x="4133973" y="4422679"/>
              <a:ext cx="2170842" cy="2021434"/>
              <a:chOff x="4102139" y="1886888"/>
              <a:chExt cx="1844940" cy="184494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CD51AFC-3BFB-ED9D-8936-5547A3C82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9470514">
                <a:off x="4102139" y="1886888"/>
                <a:ext cx="1844940" cy="184494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/>
                </a:outerShdw>
              </a:effectLst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23BDF1E-B587-A00E-2DB2-4FC173945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470514">
                <a:off x="4201999" y="1899711"/>
                <a:ext cx="1648304" cy="16483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28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88252-BDEC-2032-F6EF-B28F995CC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00" b="52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Nhóm 23">
            <a:extLst>
              <a:ext uri="{FF2B5EF4-FFF2-40B4-BE49-F238E27FC236}">
                <a16:creationId xmlns:a16="http://schemas.microsoft.com/office/drawing/2014/main" id="{63A69BDF-74B8-7552-C047-D2B0BDC085BC}"/>
              </a:ext>
            </a:extLst>
          </p:cNvPr>
          <p:cNvGrpSpPr/>
          <p:nvPr/>
        </p:nvGrpSpPr>
        <p:grpSpPr>
          <a:xfrm>
            <a:off x="487680" y="1028214"/>
            <a:ext cx="5297815" cy="1381474"/>
            <a:chOff x="3665658" y="4573199"/>
            <a:chExt cx="4281240" cy="1381474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46C5BA01-0825-A004-DA44-C5A7243A61B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7300" b="1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LUẬT </a:t>
              </a:r>
              <a:r>
                <a:rPr lang="en-US" sz="173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26133875-AA6C-7D72-8FD3-78DC296DE926}"/>
                </a:ext>
              </a:extLst>
            </p:cNvPr>
            <p:cNvSpPr txBox="1"/>
            <p:nvPr/>
          </p:nvSpPr>
          <p:spPr>
            <a:xfrm>
              <a:off x="3665658" y="4573199"/>
              <a:ext cx="4280542" cy="1381473"/>
            </a:xfrm>
            <a:prstGeom prst="rect">
              <a:avLst/>
            </a:prstGeom>
            <a:noFill/>
          </p:spPr>
          <p:txBody>
            <a:bodyPr spcFirstLastPara="1" wrap="square" numCol="1" rtlCol="0">
              <a:prstTxWarp prst="textArchUp">
                <a:avLst/>
              </a:prstTxWarp>
              <a:spAutoFit/>
            </a:bodyPr>
            <a:lstStyle>
              <a:defPPr>
                <a:defRPr lang="vi-VN"/>
              </a:defPPr>
              <a:lvl1pPr algn="ctr">
                <a:defRPr sz="12000" b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defRPr>
              </a:lvl1pPr>
            </a:lstStyle>
            <a:p>
              <a:r>
                <a:rPr lang="en-US" sz="17300"/>
                <a:t>LUẬT CHƠI</a:t>
              </a:r>
              <a:r>
                <a:rPr lang="en-US" sz="17300" dirty="0"/>
                <a:t>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AFF9BF-B9A3-CF36-287B-A895F3163E7B}"/>
              </a:ext>
            </a:extLst>
          </p:cNvPr>
          <p:cNvGrpSpPr/>
          <p:nvPr/>
        </p:nvGrpSpPr>
        <p:grpSpPr>
          <a:xfrm>
            <a:off x="505968" y="2210358"/>
            <a:ext cx="11180064" cy="4408581"/>
            <a:chOff x="505968" y="2340986"/>
            <a:chExt cx="11180064" cy="440858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843147-06D2-7C9E-D39A-4AB76A9FCEE3}"/>
                </a:ext>
              </a:extLst>
            </p:cNvPr>
            <p:cNvGrpSpPr/>
            <p:nvPr/>
          </p:nvGrpSpPr>
          <p:grpSpPr>
            <a:xfrm>
              <a:off x="505968" y="2340986"/>
              <a:ext cx="11180064" cy="3553724"/>
              <a:chOff x="585216" y="2779775"/>
              <a:chExt cx="11180064" cy="3553724"/>
            </a:xfrm>
          </p:grpSpPr>
          <p:sp>
            <p:nvSpPr>
              <p:cNvPr id="11" name="Rectangle: Rounded Corners 2">
                <a:extLst>
                  <a:ext uri="{FF2B5EF4-FFF2-40B4-BE49-F238E27FC236}">
                    <a16:creationId xmlns:a16="http://schemas.microsoft.com/office/drawing/2014/main" id="{1D665B6E-008C-54C3-4DB7-9E24A5732497}"/>
                  </a:ext>
                </a:extLst>
              </p:cNvPr>
              <p:cNvSpPr/>
              <p:nvPr/>
            </p:nvSpPr>
            <p:spPr>
              <a:xfrm>
                <a:off x="585216" y="2779775"/>
                <a:ext cx="11180064" cy="3553723"/>
              </a:xfrm>
              <a:custGeom>
                <a:avLst/>
                <a:gdLst>
                  <a:gd name="connsiteX0" fmla="*/ 0 w 11180064"/>
                  <a:gd name="connsiteY0" fmla="*/ 592298 h 3553723"/>
                  <a:gd name="connsiteX1" fmla="*/ 1064739 w 11180064"/>
                  <a:gd name="connsiteY1" fmla="*/ 0 h 3553723"/>
                  <a:gd name="connsiteX2" fmla="*/ 10115324 w 11180064"/>
                  <a:gd name="connsiteY2" fmla="*/ 0 h 3553723"/>
                  <a:gd name="connsiteX3" fmla="*/ 11180064 w 11180064"/>
                  <a:gd name="connsiteY3" fmla="*/ 592298 h 3553723"/>
                  <a:gd name="connsiteX4" fmla="*/ 11180064 w 11180064"/>
                  <a:gd name="connsiteY4" fmla="*/ 2961424 h 3553723"/>
                  <a:gd name="connsiteX5" fmla="*/ 10115324 w 11180064"/>
                  <a:gd name="connsiteY5" fmla="*/ 3553723 h 3553723"/>
                  <a:gd name="connsiteX6" fmla="*/ 1064739 w 11180064"/>
                  <a:gd name="connsiteY6" fmla="*/ 3553723 h 3553723"/>
                  <a:gd name="connsiteX7" fmla="*/ 0 w 11180064"/>
                  <a:gd name="connsiteY7" fmla="*/ 2961424 h 3553723"/>
                  <a:gd name="connsiteX8" fmla="*/ 0 w 11180064"/>
                  <a:gd name="connsiteY8" fmla="*/ 592298 h 3553723"/>
                  <a:gd name="connsiteX0" fmla="*/ 0 w 11180064"/>
                  <a:gd name="connsiteY0" fmla="*/ 592298 h 3553723"/>
                  <a:gd name="connsiteX1" fmla="*/ 1064739 w 11180064"/>
                  <a:gd name="connsiteY1" fmla="*/ 0 h 3553723"/>
                  <a:gd name="connsiteX2" fmla="*/ 10115324 w 11180064"/>
                  <a:gd name="connsiteY2" fmla="*/ 0 h 3553723"/>
                  <a:gd name="connsiteX3" fmla="*/ 11180064 w 11180064"/>
                  <a:gd name="connsiteY3" fmla="*/ 592298 h 3553723"/>
                  <a:gd name="connsiteX4" fmla="*/ 11180064 w 11180064"/>
                  <a:gd name="connsiteY4" fmla="*/ 2961424 h 3553723"/>
                  <a:gd name="connsiteX5" fmla="*/ 10115324 w 11180064"/>
                  <a:gd name="connsiteY5" fmla="*/ 3553723 h 3553723"/>
                  <a:gd name="connsiteX6" fmla="*/ 1064739 w 11180064"/>
                  <a:gd name="connsiteY6" fmla="*/ 3553723 h 3553723"/>
                  <a:gd name="connsiteX7" fmla="*/ 0 w 11180064"/>
                  <a:gd name="connsiteY7" fmla="*/ 2961424 h 3553723"/>
                  <a:gd name="connsiteX8" fmla="*/ 0 w 11180064"/>
                  <a:gd name="connsiteY8" fmla="*/ 592298 h 3553723"/>
                  <a:gd name="connsiteX0" fmla="*/ 0 w 11180064"/>
                  <a:gd name="connsiteY0" fmla="*/ 592298 h 3553723"/>
                  <a:gd name="connsiteX1" fmla="*/ 1064739 w 11180064"/>
                  <a:gd name="connsiteY1" fmla="*/ 0 h 3553723"/>
                  <a:gd name="connsiteX2" fmla="*/ 10115324 w 11180064"/>
                  <a:gd name="connsiteY2" fmla="*/ 0 h 3553723"/>
                  <a:gd name="connsiteX3" fmla="*/ 11180064 w 11180064"/>
                  <a:gd name="connsiteY3" fmla="*/ 592298 h 3553723"/>
                  <a:gd name="connsiteX4" fmla="*/ 11180064 w 11180064"/>
                  <a:gd name="connsiteY4" fmla="*/ 2961424 h 3553723"/>
                  <a:gd name="connsiteX5" fmla="*/ 10115324 w 11180064"/>
                  <a:gd name="connsiteY5" fmla="*/ 3553723 h 3553723"/>
                  <a:gd name="connsiteX6" fmla="*/ 1064739 w 11180064"/>
                  <a:gd name="connsiteY6" fmla="*/ 3553723 h 3553723"/>
                  <a:gd name="connsiteX7" fmla="*/ 0 w 11180064"/>
                  <a:gd name="connsiteY7" fmla="*/ 2961424 h 3553723"/>
                  <a:gd name="connsiteX8" fmla="*/ 0 w 11180064"/>
                  <a:gd name="connsiteY8" fmla="*/ 592298 h 355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064" h="3553723" fill="none" extrusionOk="0">
                    <a:moveTo>
                      <a:pt x="0" y="592298"/>
                    </a:moveTo>
                    <a:cubicBezTo>
                      <a:pt x="-97760" y="253310"/>
                      <a:pt x="618998" y="109271"/>
                      <a:pt x="1064739" y="0"/>
                    </a:cubicBezTo>
                    <a:cubicBezTo>
                      <a:pt x="5067426" y="245696"/>
                      <a:pt x="5883197" y="196909"/>
                      <a:pt x="10115324" y="0"/>
                    </a:cubicBezTo>
                    <a:cubicBezTo>
                      <a:pt x="10749370" y="64877"/>
                      <a:pt x="11287026" y="357736"/>
                      <a:pt x="11180064" y="592298"/>
                    </a:cubicBezTo>
                    <a:cubicBezTo>
                      <a:pt x="11088510" y="1322676"/>
                      <a:pt x="11330594" y="1910642"/>
                      <a:pt x="11180064" y="2961424"/>
                    </a:cubicBezTo>
                    <a:cubicBezTo>
                      <a:pt x="11076695" y="3302644"/>
                      <a:pt x="10514353" y="3436254"/>
                      <a:pt x="10115324" y="3553723"/>
                    </a:cubicBezTo>
                    <a:cubicBezTo>
                      <a:pt x="6797651" y="3654061"/>
                      <a:pt x="2491803" y="3407204"/>
                      <a:pt x="1064739" y="3553723"/>
                    </a:cubicBezTo>
                    <a:cubicBezTo>
                      <a:pt x="483417" y="3484317"/>
                      <a:pt x="-113579" y="3341073"/>
                      <a:pt x="0" y="2961424"/>
                    </a:cubicBezTo>
                    <a:cubicBezTo>
                      <a:pt x="57821" y="2712551"/>
                      <a:pt x="89901" y="1221915"/>
                      <a:pt x="0" y="592298"/>
                    </a:cubicBezTo>
                    <a:close/>
                  </a:path>
                  <a:path w="11180064" h="3553723" stroke="0" extrusionOk="0">
                    <a:moveTo>
                      <a:pt x="0" y="592298"/>
                    </a:moveTo>
                    <a:cubicBezTo>
                      <a:pt x="-41452" y="414483"/>
                      <a:pt x="474772" y="-40084"/>
                      <a:pt x="1064739" y="0"/>
                    </a:cubicBezTo>
                    <a:cubicBezTo>
                      <a:pt x="5036287" y="381419"/>
                      <a:pt x="7836014" y="-47010"/>
                      <a:pt x="10115324" y="0"/>
                    </a:cubicBezTo>
                    <a:cubicBezTo>
                      <a:pt x="10654579" y="89552"/>
                      <a:pt x="11159309" y="285241"/>
                      <a:pt x="11180064" y="592298"/>
                    </a:cubicBezTo>
                    <a:cubicBezTo>
                      <a:pt x="11224966" y="757631"/>
                      <a:pt x="11180818" y="2174675"/>
                      <a:pt x="11180064" y="2961424"/>
                    </a:cubicBezTo>
                    <a:cubicBezTo>
                      <a:pt x="11252909" y="3327274"/>
                      <a:pt x="10709042" y="3559896"/>
                      <a:pt x="10115324" y="3553723"/>
                    </a:cubicBezTo>
                    <a:cubicBezTo>
                      <a:pt x="7724477" y="3918179"/>
                      <a:pt x="1950604" y="3221615"/>
                      <a:pt x="1064739" y="3553723"/>
                    </a:cubicBezTo>
                    <a:cubicBezTo>
                      <a:pt x="568739" y="3566267"/>
                      <a:pt x="-60992" y="3272049"/>
                      <a:pt x="0" y="2961424"/>
                    </a:cubicBezTo>
                    <a:cubicBezTo>
                      <a:pt x="52505" y="2515195"/>
                      <a:pt x="-106882" y="1504256"/>
                      <a:pt x="0" y="592298"/>
                    </a:cubicBezTo>
                    <a:close/>
                  </a:path>
                  <a:path w="11180064" h="3553723" fill="none" stroke="0" extrusionOk="0">
                    <a:moveTo>
                      <a:pt x="0" y="592298"/>
                    </a:moveTo>
                    <a:cubicBezTo>
                      <a:pt x="-137841" y="269413"/>
                      <a:pt x="366436" y="-44306"/>
                      <a:pt x="1064739" y="0"/>
                    </a:cubicBezTo>
                    <a:cubicBezTo>
                      <a:pt x="5216727" y="66209"/>
                      <a:pt x="5704713" y="25817"/>
                      <a:pt x="10115324" y="0"/>
                    </a:cubicBezTo>
                    <a:cubicBezTo>
                      <a:pt x="10644422" y="19146"/>
                      <a:pt x="11257643" y="316709"/>
                      <a:pt x="11180064" y="592298"/>
                    </a:cubicBezTo>
                    <a:cubicBezTo>
                      <a:pt x="10948674" y="1423315"/>
                      <a:pt x="11371049" y="2163527"/>
                      <a:pt x="11180064" y="2961424"/>
                    </a:cubicBezTo>
                    <a:cubicBezTo>
                      <a:pt x="11281264" y="3279489"/>
                      <a:pt x="10679168" y="3508095"/>
                      <a:pt x="10115324" y="3553723"/>
                    </a:cubicBezTo>
                    <a:cubicBezTo>
                      <a:pt x="7043930" y="3697990"/>
                      <a:pt x="2354525" y="3723839"/>
                      <a:pt x="1064739" y="3553723"/>
                    </a:cubicBezTo>
                    <a:cubicBezTo>
                      <a:pt x="506671" y="3472434"/>
                      <a:pt x="-52883" y="3380139"/>
                      <a:pt x="0" y="2961424"/>
                    </a:cubicBezTo>
                    <a:cubicBezTo>
                      <a:pt x="211353" y="2746078"/>
                      <a:pt x="92701" y="1241335"/>
                      <a:pt x="0" y="592298"/>
                    </a:cubicBezTo>
                    <a:close/>
                  </a:path>
                  <a:path w="11180064" h="3553723" fill="none" stroke="0" extrusionOk="0">
                    <a:moveTo>
                      <a:pt x="0" y="592298"/>
                    </a:moveTo>
                    <a:cubicBezTo>
                      <a:pt x="-86560" y="251659"/>
                      <a:pt x="457090" y="73466"/>
                      <a:pt x="1064739" y="0"/>
                    </a:cubicBezTo>
                    <a:cubicBezTo>
                      <a:pt x="5202985" y="242864"/>
                      <a:pt x="5729178" y="141168"/>
                      <a:pt x="10115324" y="0"/>
                    </a:cubicBezTo>
                    <a:cubicBezTo>
                      <a:pt x="10704461" y="58057"/>
                      <a:pt x="11258974" y="369995"/>
                      <a:pt x="11180064" y="592298"/>
                    </a:cubicBezTo>
                    <a:cubicBezTo>
                      <a:pt x="10957763" y="1357305"/>
                      <a:pt x="11341568" y="2002458"/>
                      <a:pt x="11180064" y="2961424"/>
                    </a:cubicBezTo>
                    <a:cubicBezTo>
                      <a:pt x="11165173" y="3298031"/>
                      <a:pt x="10610118" y="3425293"/>
                      <a:pt x="10115324" y="3553723"/>
                    </a:cubicBezTo>
                    <a:cubicBezTo>
                      <a:pt x="6810906" y="3651453"/>
                      <a:pt x="2438215" y="3744203"/>
                      <a:pt x="1064739" y="3553723"/>
                    </a:cubicBezTo>
                    <a:cubicBezTo>
                      <a:pt x="481458" y="3490426"/>
                      <a:pt x="-109797" y="3349504"/>
                      <a:pt x="0" y="2961424"/>
                    </a:cubicBezTo>
                    <a:cubicBezTo>
                      <a:pt x="155580" y="2751125"/>
                      <a:pt x="99126" y="1184346"/>
                      <a:pt x="0" y="592298"/>
                    </a:cubicBezTo>
                    <a:close/>
                  </a:path>
                </a:pathLst>
              </a:custGeom>
              <a:solidFill>
                <a:schemeClr val="bg1">
                  <a:alpha val="95000"/>
                </a:schemeClr>
              </a:solidFill>
              <a:ln w="38100">
                <a:solidFill>
                  <a:srgbClr val="E36724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1180064"/>
                          <a:gd name="connsiteY0" fmla="*/ 592298 h 3553723"/>
                          <a:gd name="connsiteX1" fmla="*/ 1064739 w 11180064"/>
                          <a:gd name="connsiteY1" fmla="*/ 0 h 3553723"/>
                          <a:gd name="connsiteX2" fmla="*/ 10115324 w 11180064"/>
                          <a:gd name="connsiteY2" fmla="*/ 0 h 3553723"/>
                          <a:gd name="connsiteX3" fmla="*/ 11180064 w 11180064"/>
                          <a:gd name="connsiteY3" fmla="*/ 592298 h 3553723"/>
                          <a:gd name="connsiteX4" fmla="*/ 11180064 w 11180064"/>
                          <a:gd name="connsiteY4" fmla="*/ 2961424 h 3553723"/>
                          <a:gd name="connsiteX5" fmla="*/ 10115324 w 11180064"/>
                          <a:gd name="connsiteY5" fmla="*/ 3553723 h 3553723"/>
                          <a:gd name="connsiteX6" fmla="*/ 1064739 w 11180064"/>
                          <a:gd name="connsiteY6" fmla="*/ 3553723 h 3553723"/>
                          <a:gd name="connsiteX7" fmla="*/ 0 w 11180064"/>
                          <a:gd name="connsiteY7" fmla="*/ 2961424 h 3553723"/>
                          <a:gd name="connsiteX8" fmla="*/ 0 w 11180064"/>
                          <a:gd name="connsiteY8" fmla="*/ 592298 h 3553723"/>
                          <a:gd name="connsiteX0" fmla="*/ 0 w 11180064"/>
                          <a:gd name="connsiteY0" fmla="*/ 592298 h 3553723"/>
                          <a:gd name="connsiteX1" fmla="*/ 1064739 w 11180064"/>
                          <a:gd name="connsiteY1" fmla="*/ 0 h 3553723"/>
                          <a:gd name="connsiteX2" fmla="*/ 10115324 w 11180064"/>
                          <a:gd name="connsiteY2" fmla="*/ 0 h 3553723"/>
                          <a:gd name="connsiteX3" fmla="*/ 11180064 w 11180064"/>
                          <a:gd name="connsiteY3" fmla="*/ 592298 h 3553723"/>
                          <a:gd name="connsiteX4" fmla="*/ 11180064 w 11180064"/>
                          <a:gd name="connsiteY4" fmla="*/ 2961424 h 3553723"/>
                          <a:gd name="connsiteX5" fmla="*/ 10115324 w 11180064"/>
                          <a:gd name="connsiteY5" fmla="*/ 3553723 h 3553723"/>
                          <a:gd name="connsiteX6" fmla="*/ 1064739 w 11180064"/>
                          <a:gd name="connsiteY6" fmla="*/ 3553723 h 3553723"/>
                          <a:gd name="connsiteX7" fmla="*/ 0 w 11180064"/>
                          <a:gd name="connsiteY7" fmla="*/ 2961424 h 3553723"/>
                          <a:gd name="connsiteX8" fmla="*/ 0 w 11180064"/>
                          <a:gd name="connsiteY8" fmla="*/ 592298 h 3553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1180064" h="3553723" fill="none" extrusionOk="0">
                            <a:moveTo>
                              <a:pt x="0" y="592298"/>
                            </a:moveTo>
                            <a:cubicBezTo>
                              <a:pt x="-78952" y="256352"/>
                              <a:pt x="538058" y="43077"/>
                              <a:pt x="1064739" y="0"/>
                            </a:cubicBezTo>
                            <a:cubicBezTo>
                              <a:pt x="5042881" y="209158"/>
                              <a:pt x="5877360" y="136456"/>
                              <a:pt x="10115324" y="0"/>
                            </a:cubicBezTo>
                            <a:cubicBezTo>
                              <a:pt x="10729236" y="33863"/>
                              <a:pt x="11265879" y="331832"/>
                              <a:pt x="11180064" y="592298"/>
                            </a:cubicBezTo>
                            <a:cubicBezTo>
                              <a:pt x="11013888" y="1388012"/>
                              <a:pt x="11313886" y="1989231"/>
                              <a:pt x="11180064" y="2961424"/>
                            </a:cubicBezTo>
                            <a:cubicBezTo>
                              <a:pt x="11130114" y="3293872"/>
                              <a:pt x="10582084" y="3482987"/>
                              <a:pt x="10115324" y="3553723"/>
                            </a:cubicBezTo>
                            <a:cubicBezTo>
                              <a:pt x="6854109" y="3658069"/>
                              <a:pt x="2587961" y="3603218"/>
                              <a:pt x="1064739" y="3553723"/>
                            </a:cubicBezTo>
                            <a:cubicBezTo>
                              <a:pt x="482342" y="3498857"/>
                              <a:pt x="-96594" y="3331156"/>
                              <a:pt x="0" y="2961424"/>
                            </a:cubicBezTo>
                            <a:cubicBezTo>
                              <a:pt x="64702" y="2700248"/>
                              <a:pt x="10745" y="1163096"/>
                              <a:pt x="0" y="592298"/>
                            </a:cubicBezTo>
                            <a:close/>
                          </a:path>
                          <a:path w="11180064" h="3553723" stroke="0" extrusionOk="0">
                            <a:moveTo>
                              <a:pt x="0" y="592298"/>
                            </a:moveTo>
                            <a:cubicBezTo>
                              <a:pt x="-37742" y="326286"/>
                              <a:pt x="385809" y="12686"/>
                              <a:pt x="1064739" y="0"/>
                            </a:cubicBezTo>
                            <a:cubicBezTo>
                              <a:pt x="5077921" y="315323"/>
                              <a:pt x="8014983" y="-56553"/>
                              <a:pt x="10115324" y="0"/>
                            </a:cubicBezTo>
                            <a:cubicBezTo>
                              <a:pt x="10647488" y="75512"/>
                              <a:pt x="11163742" y="282903"/>
                              <a:pt x="11180064" y="592298"/>
                            </a:cubicBezTo>
                            <a:cubicBezTo>
                              <a:pt x="11211899" y="832353"/>
                              <a:pt x="11333782" y="2183332"/>
                              <a:pt x="11180064" y="2961424"/>
                            </a:cubicBezTo>
                            <a:cubicBezTo>
                              <a:pt x="11246771" y="3321990"/>
                              <a:pt x="10713195" y="3547355"/>
                              <a:pt x="10115324" y="3553723"/>
                            </a:cubicBezTo>
                            <a:cubicBezTo>
                              <a:pt x="7799486" y="3767600"/>
                              <a:pt x="2057453" y="3363387"/>
                              <a:pt x="1064739" y="3553723"/>
                            </a:cubicBezTo>
                            <a:cubicBezTo>
                              <a:pt x="536299" y="3556103"/>
                              <a:pt x="-59407" y="3304947"/>
                              <a:pt x="0" y="2961424"/>
                            </a:cubicBezTo>
                            <a:cubicBezTo>
                              <a:pt x="27534" y="2499463"/>
                              <a:pt x="-13757" y="1483821"/>
                              <a:pt x="0" y="592298"/>
                            </a:cubicBezTo>
                            <a:close/>
                          </a:path>
                          <a:path w="11180064" h="3553723" fill="none" stroke="0" extrusionOk="0">
                            <a:moveTo>
                              <a:pt x="0" y="592298"/>
                            </a:moveTo>
                            <a:cubicBezTo>
                              <a:pt x="-121688" y="219055"/>
                              <a:pt x="395359" y="46777"/>
                              <a:pt x="1064739" y="0"/>
                            </a:cubicBezTo>
                            <a:cubicBezTo>
                              <a:pt x="5130862" y="130705"/>
                              <a:pt x="5698045" y="37393"/>
                              <a:pt x="10115324" y="0"/>
                            </a:cubicBezTo>
                            <a:cubicBezTo>
                              <a:pt x="10684484" y="34504"/>
                              <a:pt x="11248639" y="325563"/>
                              <a:pt x="11180064" y="592298"/>
                            </a:cubicBezTo>
                            <a:cubicBezTo>
                              <a:pt x="10971001" y="1410796"/>
                              <a:pt x="11352559" y="2113428"/>
                              <a:pt x="11180064" y="2961424"/>
                            </a:cubicBezTo>
                            <a:cubicBezTo>
                              <a:pt x="11188757" y="3297847"/>
                              <a:pt x="10683812" y="3490715"/>
                              <a:pt x="10115324" y="3553723"/>
                            </a:cubicBezTo>
                            <a:cubicBezTo>
                              <a:pt x="6879004" y="3650685"/>
                              <a:pt x="2402573" y="3880488"/>
                              <a:pt x="1064739" y="3553723"/>
                            </a:cubicBezTo>
                            <a:cubicBezTo>
                              <a:pt x="474467" y="3471410"/>
                              <a:pt x="-83706" y="3348201"/>
                              <a:pt x="0" y="2961424"/>
                            </a:cubicBezTo>
                            <a:cubicBezTo>
                              <a:pt x="180423" y="2716460"/>
                              <a:pt x="58326" y="1157314"/>
                              <a:pt x="0" y="592298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1024D1-8F6A-5BCB-C92C-9AA724E197CB}"/>
                  </a:ext>
                </a:extLst>
              </p:cNvPr>
              <p:cNvSpPr txBox="1"/>
              <p:nvPr/>
            </p:nvSpPr>
            <p:spPr>
              <a:xfrm>
                <a:off x="968874" y="2917179"/>
                <a:ext cx="1063791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7200">
                    <a:solidFill>
                      <a:srgbClr val="5F3525"/>
                    </a:solidFill>
                  </a:rPr>
                  <a:t>Giáo viên sử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dụng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trò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chơi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để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kiểm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tra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dụng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cụ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học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tập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của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học</a:t>
                </a:r>
                <a:r>
                  <a:rPr lang="en-US" sz="7200" dirty="0">
                    <a:solidFill>
                      <a:srgbClr val="5F3525"/>
                    </a:solidFill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</a:rPr>
                  <a:t>sinh</a:t>
                </a:r>
                <a:r>
                  <a:rPr lang="en-US" sz="7200" dirty="0">
                    <a:solidFill>
                      <a:srgbClr val="5F3525"/>
                    </a:solidFill>
                  </a:rPr>
                  <a:t>.</a:t>
                </a:r>
                <a:endParaRPr lang="vi-VN" sz="7200" dirty="0">
                  <a:solidFill>
                    <a:srgbClr val="5F3525"/>
                  </a:solidFill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7284C58-D857-D4C6-319F-B1E496C7E568}"/>
                </a:ext>
              </a:extLst>
            </p:cNvPr>
            <p:cNvGrpSpPr/>
            <p:nvPr/>
          </p:nvGrpSpPr>
          <p:grpSpPr>
            <a:xfrm>
              <a:off x="7825488" y="4778836"/>
              <a:ext cx="3564379" cy="1970731"/>
              <a:chOff x="7670605" y="4713522"/>
              <a:chExt cx="3564379" cy="197073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CD657D6-230E-FABA-FFF2-B0F4937A1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7670605" y="4713524"/>
                <a:ext cx="1970729" cy="197072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2D37A77-48C1-9F04-409B-1D309BF1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186">
                <a:off x="9264255" y="4713522"/>
                <a:ext cx="1970729" cy="19707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182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ECDB0-651A-0726-06F3-606F54627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00" b="52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D57D3E-A40E-1F74-A18B-5CDB51484BFA}"/>
              </a:ext>
            </a:extLst>
          </p:cNvPr>
          <p:cNvSpPr/>
          <p:nvPr/>
        </p:nvSpPr>
        <p:spPr>
          <a:xfrm>
            <a:off x="0" y="3946967"/>
            <a:ext cx="12192000" cy="293369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7000"/>
                  <a:lumMod val="41000"/>
                  <a:lumOff val="59000"/>
                </a:schemeClr>
              </a:gs>
              <a:gs pos="100000">
                <a:schemeClr val="bg1">
                  <a:lumMod val="85000"/>
                  <a:alpha val="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608396-05F7-C21D-908A-89D38DADC656}"/>
              </a:ext>
            </a:extLst>
          </p:cNvPr>
          <p:cNvGrpSpPr/>
          <p:nvPr/>
        </p:nvGrpSpPr>
        <p:grpSpPr>
          <a:xfrm>
            <a:off x="-635508" y="4553562"/>
            <a:ext cx="13463016" cy="2162687"/>
            <a:chOff x="2454620" y="7454582"/>
            <a:chExt cx="25301505" cy="16220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510018-BBCC-2688-127B-9675C278C289}"/>
                </a:ext>
              </a:extLst>
            </p:cNvPr>
            <p:cNvSpPr txBox="1"/>
            <p:nvPr/>
          </p:nvSpPr>
          <p:spPr>
            <a:xfrm>
              <a:off x="3962476" y="7454582"/>
              <a:ext cx="22285796" cy="1613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buClrTx/>
                <a:buFontTx/>
                <a:buNone/>
              </a:pPr>
              <a:r>
                <a:rPr lang="en-US" sz="8500" b="1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CÙNG CHƠI NÀO!</a:t>
              </a:r>
              <a:endParaRPr lang="en-US" sz="8500" b="1" dirty="0">
                <a:ln w="3175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CAC97D-A162-1956-88B9-EF684E7F43EF}"/>
                </a:ext>
              </a:extLst>
            </p:cNvPr>
            <p:cNvSpPr txBox="1"/>
            <p:nvPr/>
          </p:nvSpPr>
          <p:spPr>
            <a:xfrm>
              <a:off x="2454620" y="7463079"/>
              <a:ext cx="25301505" cy="161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  <a:buClrTx/>
                <a:buFontTx/>
                <a:buNone/>
              </a:pP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99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C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Ù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99FF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N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99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G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 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C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CC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H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Ơ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I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 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758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N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À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99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O</a:t>
              </a:r>
              <a:r>
                <a:rPr lang="en-US" sz="8500" b="1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CCCC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!</a:t>
              </a:r>
              <a:endPara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5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0589B-64CE-EF22-0766-A84C1EF30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5" b="11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C6637C0-5F62-481F-4A7E-2D2D0DF67E63}"/>
              </a:ext>
            </a:extLst>
          </p:cNvPr>
          <p:cNvGrpSpPr/>
          <p:nvPr/>
        </p:nvGrpSpPr>
        <p:grpSpPr>
          <a:xfrm>
            <a:off x="-1518976" y="1342508"/>
            <a:ext cx="15229951" cy="1446550"/>
            <a:chOff x="-1302637" y="7782318"/>
            <a:chExt cx="19899670" cy="20890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EDE5CD-9898-4A9C-339A-1423A062AE1F}"/>
                </a:ext>
              </a:extLst>
            </p:cNvPr>
            <p:cNvSpPr txBox="1"/>
            <p:nvPr/>
          </p:nvSpPr>
          <p:spPr>
            <a:xfrm>
              <a:off x="-1302637" y="7782318"/>
              <a:ext cx="19899670" cy="20890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8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Thực hành, luyện tập</a:t>
              </a:r>
              <a:endParaRPr lang="en-US" sz="88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903505-A261-088D-A541-A994497A4DB3}"/>
                </a:ext>
              </a:extLst>
            </p:cNvPr>
            <p:cNvSpPr txBox="1"/>
            <p:nvPr/>
          </p:nvSpPr>
          <p:spPr>
            <a:xfrm>
              <a:off x="-1302637" y="7782318"/>
              <a:ext cx="19899669" cy="20890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ự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c 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à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h,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 l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u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y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ệ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 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ậ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p</a:t>
              </a:r>
              <a:endParaRPr lang="en-US" sz="8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5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3BCC3-A0BA-3690-3581-07A9C0D5B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" b="64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CBD356-2A5B-AB90-3E5F-DDF3794AAD3A}"/>
              </a:ext>
            </a:extLst>
          </p:cNvPr>
          <p:cNvSpPr txBox="1"/>
          <p:nvPr/>
        </p:nvSpPr>
        <p:spPr>
          <a:xfrm>
            <a:off x="452675" y="653076"/>
            <a:ext cx="115884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>
                <a:solidFill>
                  <a:srgbClr val="FF0000"/>
                </a:solidFill>
                <a:cs typeface="Calibri" panose="020F0502020204030204" pitchFamily="34" charset="0"/>
              </a:rPr>
              <a:t>LÀM HỘP BÚT HÌNH HỘP CHỮ NHẬT</a:t>
            </a:r>
          </a:p>
          <a:p>
            <a:pPr lvl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Nhiệm vụ</a:t>
            </a:r>
          </a:p>
          <a:p>
            <a:pPr lvl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Làm một hộp bút bằng bìa có dạng hình hộp chữ nhật với các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kích thước: chiều dài 20 cm, chiều rộng 4 cm, chiều cao 4 cm.</a:t>
            </a:r>
          </a:p>
          <a:p>
            <a:pPr lvl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Chuẩn bị</a:t>
            </a:r>
          </a:p>
          <a:p>
            <a:pPr lvl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– Một tờ bìa của quyển vở cũ.</a:t>
            </a:r>
          </a:p>
          <a:p>
            <a:pPr lvl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– Một tờ giấy thủ công hình chữ nhật (kích thước bằng hoặc lớn hơn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tờ bìa, một mặt kẻ ô vuông).</a:t>
            </a:r>
          </a:p>
          <a:p>
            <a:pPr lvl="0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– Hồ dán, kéo, thước thẳng, bút chì, băng keo có hình ảnh để trang trí.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3BCC3-A0BA-3690-3581-07A9C0D5B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" b="64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CBD356-2A5B-AB90-3E5F-DDF3794AAD3A}"/>
              </a:ext>
            </a:extLst>
          </p:cNvPr>
          <p:cNvSpPr txBox="1"/>
          <p:nvPr/>
        </p:nvSpPr>
        <p:spPr>
          <a:xfrm>
            <a:off x="452675" y="653076"/>
            <a:ext cx="115884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cs typeface="Calibri" panose="020F0502020204030204" pitchFamily="34" charset="0"/>
              </a:rPr>
              <a:t>	</a:t>
            </a:r>
            <a:r>
              <a:rPr lang="vi-VN" sz="3200" b="1">
                <a:solidFill>
                  <a:srgbClr val="0070C0"/>
                </a:solidFill>
                <a:cs typeface="Calibri" panose="020F0502020204030204" pitchFamily="34" charset="0"/>
              </a:rPr>
              <a:t>3. Thực hiện</a:t>
            </a:r>
          </a:p>
          <a:p>
            <a:pPr lvl="0"/>
            <a:r>
              <a:rPr lang="vi-VN" sz="3200" b="1">
                <a:solidFill>
                  <a:srgbClr val="C00000"/>
                </a:solidFill>
                <a:cs typeface="Calibri" panose="020F0502020204030204" pitchFamily="34" charset="0"/>
              </a:rPr>
              <a:t>a) Hoạt động nhóm: </a:t>
            </a:r>
            <a:r>
              <a:rPr lang="vi-VN" sz="3200">
                <a:cs typeface="Calibri" panose="020F0502020204030204" pitchFamily="34" charset="0"/>
              </a:rPr>
              <a:t>Thảo luận về hình khai triển của hộp bút.</a:t>
            </a:r>
          </a:p>
          <a:p>
            <a:pPr lvl="0"/>
            <a:r>
              <a:rPr lang="vi-VN" sz="3200">
                <a:cs typeface="Calibri" panose="020F0502020204030204" pitchFamily="34" charset="0"/>
              </a:rPr>
              <a:t>– Vẽ phác thảo và ghi chú các kích thước của hình khai triển của hộp bút.</a:t>
            </a:r>
          </a:p>
          <a:p>
            <a:pPr lvl="0"/>
            <a:r>
              <a:rPr lang="vi-VN" sz="3200">
                <a:cs typeface="Calibri" panose="020F0502020204030204" pitchFamily="34" charset="0"/>
              </a:rPr>
              <a:t>– Hình khai triển đó có thể xếp lại để được một hình hộp chữ nhật không?</a:t>
            </a:r>
          </a:p>
          <a:p>
            <a:pPr lvl="0"/>
            <a:r>
              <a:rPr lang="vi-VN" sz="3200">
                <a:cs typeface="Calibri" panose="020F0502020204030204" pitchFamily="34" charset="0"/>
              </a:rPr>
              <a:t>– Các mép dán của hộp sẽ ở các vị trí nào?</a:t>
            </a:r>
          </a:p>
          <a:p>
            <a:pPr lvl="0"/>
            <a:r>
              <a:rPr lang="vi-VN" sz="3200" b="1">
                <a:solidFill>
                  <a:srgbClr val="C00000"/>
                </a:solidFill>
                <a:cs typeface="Calibri" panose="020F0502020204030204" pitchFamily="34" charset="0"/>
              </a:rPr>
              <a:t>b) Hoạt động cá nhân:</a:t>
            </a:r>
          </a:p>
          <a:p>
            <a:pPr lvl="0"/>
            <a:r>
              <a:rPr lang="vi-VN" sz="3200">
                <a:cs typeface="Calibri" panose="020F0502020204030204" pitchFamily="34" charset="0"/>
              </a:rPr>
              <a:t>Bước 1: Vẽ hình khai triển của hộp bút trên giấy thủ công (theo mẫu).</a:t>
            </a:r>
            <a:endParaRPr kumimoji="0" lang="en-US" sz="3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1139</TotalTime>
  <Words>424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LNTH-LuoLuoNotangYuanTi 1</vt:lpstr>
      <vt:lpstr>Arial</vt:lpstr>
      <vt:lpstr>Calibri</vt:lpstr>
      <vt:lpstr>Calibri Light</vt:lpstr>
      <vt:lpstr>iCiel Pony</vt:lpstr>
      <vt:lpstr>MTD Summer Show</vt:lpstr>
      <vt:lpstr>SVN-ARCO Typography</vt:lpstr>
      <vt:lpstr>SVN-Gretoon</vt:lpstr>
      <vt:lpstr>Times New Roman</vt:lpstr>
      <vt:lpstr>UTM Cookies</vt:lpstr>
      <vt:lpstr>UTM Edwardian</vt:lpstr>
      <vt:lpstr>UTM Mother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9Slide</cp:lastModifiedBy>
  <cp:revision>12</cp:revision>
  <dcterms:created xsi:type="dcterms:W3CDTF">2023-07-29T17:42:14Z</dcterms:created>
  <dcterms:modified xsi:type="dcterms:W3CDTF">2024-12-03T07:46:13Z</dcterms:modified>
  <cp:category>9Slide.vn</cp:category>
</cp:coreProperties>
</file>