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96" r:id="rId5"/>
    <p:sldId id="266" r:id="rId6"/>
    <p:sldId id="264" r:id="rId7"/>
    <p:sldId id="257" r:id="rId8"/>
    <p:sldId id="268" r:id="rId9"/>
    <p:sldId id="261" r:id="rId10"/>
    <p:sldId id="267" r:id="rId11"/>
    <p:sldId id="262" r:id="rId12"/>
    <p:sldId id="277" r:id="rId13"/>
    <p:sldId id="272" r:id="rId14"/>
    <p:sldId id="283" r:id="rId15"/>
    <p:sldId id="284" r:id="rId16"/>
    <p:sldId id="286" r:id="rId17"/>
    <p:sldId id="297" r:id="rId18"/>
    <p:sldId id="293"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66FF"/>
    <a:srgbClr val="00CCFF"/>
    <a:srgbClr val="FF6699"/>
    <a:srgbClr val="FF9999"/>
    <a:srgbClr val="CCFF33"/>
    <a:srgbClr val="FF99FF"/>
    <a:srgbClr val="00FFFF"/>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07D5-D526-4D54-A597-98204C6BD1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1C522-A1C3-4AEE-BD04-BE294C435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A7671-17EF-467A-B645-D930EBFE548D}"/>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EA2A14BA-E22F-40D1-BE05-717D5F37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57322-DDF7-43DA-8A29-B50433BE9460}"/>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240772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BB62-DCF7-484F-B313-0900121DEF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E65F75-4D13-494F-A9AF-CEDDEB1D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C4819-7C72-448E-B2D3-D2AAAE436581}"/>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8D950A0B-CFEC-4F89-BC45-7175172A8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714D8-4F0A-4160-B76C-BA85A80805D1}"/>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184361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63F0DD-9EE7-4E56-943C-C36FFABBF9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9AD18F-5092-4C51-8F60-92F61E45EE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EEE32-FBBF-408A-AC2F-F4AAB75FFB2F}"/>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FAF19F19-C0C7-4512-AC2D-72AB5BF4F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790A5-AB0F-4C9C-B1B0-0B6CBDFF0553}"/>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823278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EB91-959F-4DAE-AB25-53656D60B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029A7-E123-4887-A2CA-D2552349DA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93924-8F13-411A-84A2-0CBCA40C165D}"/>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19136815-5E1F-40CD-ABFF-ABF9276B1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D1E18-7642-43DC-810A-A922D669DA4F}"/>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274029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0358-DB64-4439-BF5B-D9652BA384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7FF25-1904-4600-97BC-C64D57DD5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B2CA6B-FAD3-40FA-B85E-6457134E193B}"/>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CCA83DB4-8774-4F16-84D7-7D4CFD322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A0D7C-A0D1-4EB7-B243-DFBA5B467BBA}"/>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284720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80AD-67B6-4A13-AEBA-0A92F71ED7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197941-FE43-4FF2-99A6-AFABB6DC52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A82EC1-E26C-4DE4-9F1E-E36D3E220A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995549-4786-4787-AF25-5E14BB1A6D9B}"/>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6" name="Footer Placeholder 5">
            <a:extLst>
              <a:ext uri="{FF2B5EF4-FFF2-40B4-BE49-F238E27FC236}">
                <a16:creationId xmlns:a16="http://schemas.microsoft.com/office/drawing/2014/main" id="{A37A6926-7A80-4111-BB7C-53081E7F0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D83D5-7675-4410-9681-844716BD206F}"/>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391305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B7BB-69F7-4DEE-9DB9-DDA7E40092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BC5389-6DAA-41A8-9ADE-FBA9E34604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3C632-C3CF-4FAA-9BD8-4EAF159B67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490E09-05E5-40BB-9521-050B4D03B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CD339B-BD0C-4732-AED4-5DDC0E569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572FB6-18D9-4C48-8D44-1A8BBCBC071E}"/>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8" name="Footer Placeholder 7">
            <a:extLst>
              <a:ext uri="{FF2B5EF4-FFF2-40B4-BE49-F238E27FC236}">
                <a16:creationId xmlns:a16="http://schemas.microsoft.com/office/drawing/2014/main" id="{13228E68-462A-4404-8579-BAD52D6D66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228010-8988-4E9B-ADFE-C65E7E57B666}"/>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256572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DF80-410B-4429-A1A6-5C5FFDDE38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892AC-4D54-439E-AB84-2C938A63642F}"/>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4" name="Footer Placeholder 3">
            <a:extLst>
              <a:ext uri="{FF2B5EF4-FFF2-40B4-BE49-F238E27FC236}">
                <a16:creationId xmlns:a16="http://schemas.microsoft.com/office/drawing/2014/main" id="{2565690B-096D-4DC8-8D59-2727EBA537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47CC1F-0A0E-43BA-97A0-99AECEE9DDEC}"/>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31687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F96C2-87DE-4B42-8B92-21EC2D4348F6}"/>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3" name="Footer Placeholder 2">
            <a:extLst>
              <a:ext uri="{FF2B5EF4-FFF2-40B4-BE49-F238E27FC236}">
                <a16:creationId xmlns:a16="http://schemas.microsoft.com/office/drawing/2014/main" id="{5370FF7A-4258-482E-94D5-A13B9F6C3D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48A272-FB03-4B7C-92F9-08D834087FA1}"/>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122461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2C5D-435F-4935-96F5-BB8F21537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0B4B0-5D98-436C-AEAC-AFC402F6C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C68B1-A0C9-4F03-A489-42437B17E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60B00-CB9F-49BA-8398-BE6E2323AC22}"/>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6" name="Footer Placeholder 5">
            <a:extLst>
              <a:ext uri="{FF2B5EF4-FFF2-40B4-BE49-F238E27FC236}">
                <a16:creationId xmlns:a16="http://schemas.microsoft.com/office/drawing/2014/main" id="{D84699E4-445C-454D-951F-7AAFF9DEB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FA863-7DE2-49D7-938C-6915624EB999}"/>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109799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6CA4-93C9-4808-B8BD-E7B164095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623DE-09B9-421B-A3B7-EFA60E618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EE730-AEAF-4F8A-98E0-197CB4AE8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0300B-ED97-487E-91D4-AB21DA8A72F0}"/>
              </a:ext>
            </a:extLst>
          </p:cNvPr>
          <p:cNvSpPr>
            <a:spLocks noGrp="1"/>
          </p:cNvSpPr>
          <p:nvPr>
            <p:ph type="dt" sz="half" idx="10"/>
          </p:nvPr>
        </p:nvSpPr>
        <p:spPr/>
        <p:txBody>
          <a:bodyPr/>
          <a:lstStyle/>
          <a:p>
            <a:fld id="{7BAD824E-623E-4720-AFAE-23185F60E572}" type="datetimeFigureOut">
              <a:rPr lang="en-US" smtClean="0"/>
              <a:t>22/12/2024</a:t>
            </a:fld>
            <a:endParaRPr lang="en-US"/>
          </a:p>
        </p:txBody>
      </p:sp>
      <p:sp>
        <p:nvSpPr>
          <p:cNvPr id="6" name="Footer Placeholder 5">
            <a:extLst>
              <a:ext uri="{FF2B5EF4-FFF2-40B4-BE49-F238E27FC236}">
                <a16:creationId xmlns:a16="http://schemas.microsoft.com/office/drawing/2014/main" id="{69BBB457-B313-4BCD-A3AE-916C24663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8CDD2-3AE4-41E2-9127-2C95B3C4CDAF}"/>
              </a:ext>
            </a:extLst>
          </p:cNvPr>
          <p:cNvSpPr>
            <a:spLocks noGrp="1"/>
          </p:cNvSpPr>
          <p:nvPr>
            <p:ph type="sldNum" sz="quarter" idx="12"/>
          </p:nvPr>
        </p:nvSpPr>
        <p:spPr/>
        <p:txBody>
          <a:bodyPr/>
          <a:lstStyle/>
          <a:p>
            <a:fld id="{4453AB89-8D2A-4E9B-91A6-DEF41FC2641C}" type="slidenum">
              <a:rPr lang="en-US" smtClean="0"/>
              <a:t>‹#›</a:t>
            </a:fld>
            <a:endParaRPr lang="en-US"/>
          </a:p>
        </p:txBody>
      </p:sp>
    </p:spTree>
    <p:extLst>
      <p:ext uri="{BB962C8B-B14F-4D97-AF65-F5344CB8AC3E}">
        <p14:creationId xmlns:p14="http://schemas.microsoft.com/office/powerpoint/2010/main" val="522884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5D00960-1CA9-DC5E-3DFB-73F9073345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1F497E-7921-42B9-9346-00EF7B639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5E2854-8CC5-419E-8332-D5259E9F54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A66C6-C3F2-48DE-B939-1EA093CE01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D824E-623E-4720-AFAE-23185F60E572}" type="datetimeFigureOut">
              <a:rPr lang="en-US" smtClean="0"/>
              <a:t>22/12/2024</a:t>
            </a:fld>
            <a:endParaRPr lang="en-US"/>
          </a:p>
        </p:txBody>
      </p:sp>
      <p:sp>
        <p:nvSpPr>
          <p:cNvPr id="5" name="Footer Placeholder 4">
            <a:extLst>
              <a:ext uri="{FF2B5EF4-FFF2-40B4-BE49-F238E27FC236}">
                <a16:creationId xmlns:a16="http://schemas.microsoft.com/office/drawing/2014/main" id="{9D8B9DCC-63AF-47D5-B189-AF11A9D89C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39B4A8-FA99-4459-9DC2-731484B36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3AB89-8D2A-4E9B-91A6-DEF41FC2641C}" type="slidenum">
              <a:rPr lang="en-US" smtClean="0"/>
              <a:t>‹#›</a:t>
            </a:fld>
            <a:endParaRPr lang="en-US"/>
          </a:p>
        </p:txBody>
      </p:sp>
    </p:spTree>
    <p:extLst>
      <p:ext uri="{BB962C8B-B14F-4D97-AF65-F5344CB8AC3E}">
        <p14:creationId xmlns:p14="http://schemas.microsoft.com/office/powerpoint/2010/main" val="1464211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4.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522E52-49AC-0945-BADF-49DA20A732B1}"/>
              </a:ext>
            </a:extLst>
          </p:cNvPr>
          <p:cNvGrpSpPr/>
          <p:nvPr/>
        </p:nvGrpSpPr>
        <p:grpSpPr>
          <a:xfrm>
            <a:off x="225631" y="3724825"/>
            <a:ext cx="5299431" cy="3046988"/>
            <a:chOff x="7896751" y="429027"/>
            <a:chExt cx="6316929" cy="2874565"/>
          </a:xfrm>
        </p:grpSpPr>
        <p:sp>
          <p:nvSpPr>
            <p:cNvPr id="3" name="TextBox 2">
              <a:extLst>
                <a:ext uri="{FF2B5EF4-FFF2-40B4-BE49-F238E27FC236}">
                  <a16:creationId xmlns:a16="http://schemas.microsoft.com/office/drawing/2014/main" id="{AAFF44FF-1AF8-EEA0-7F04-EC9D82E8B3F4}"/>
                </a:ext>
              </a:extLst>
            </p:cNvPr>
            <p:cNvSpPr txBox="1"/>
            <p:nvPr/>
          </p:nvSpPr>
          <p:spPr>
            <a:xfrm>
              <a:off x="7896751" y="429027"/>
              <a:ext cx="6316929" cy="28745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800">
                  <a:ln w="127000">
                    <a:solidFill>
                      <a:schemeClr val="bg1"/>
                    </a:solidFill>
                  </a:ln>
                  <a:solidFill>
                    <a:srgbClr val="F93B6B"/>
                  </a:solidFill>
                  <a:latin typeface="LNTH-Dinomiko" panose="02000500000000000000" pitchFamily="2" charset="0"/>
                  <a:ea typeface="LNTH-LuoLuoNotangYuanTi 1" pitchFamily="2" charset="-128"/>
                  <a:cs typeface="LNTH-LuoLuoNotangYuanTi 1" pitchFamily="2" charset="-128"/>
                </a:rPr>
                <a:t>TÌM Ý CHO ĐOẠN VĂN THỂ HIỆN TÌNH CẢM, CẢM XÚC TRƯỚC MỘT SỰ VIỆC</a:t>
              </a:r>
            </a:p>
          </p:txBody>
        </p:sp>
        <p:sp>
          <p:nvSpPr>
            <p:cNvPr id="4" name="TextBox 3">
              <a:extLst>
                <a:ext uri="{FF2B5EF4-FFF2-40B4-BE49-F238E27FC236}">
                  <a16:creationId xmlns:a16="http://schemas.microsoft.com/office/drawing/2014/main" id="{3EDF298C-12D0-ECE5-8300-F14A8635D77C}"/>
                </a:ext>
              </a:extLst>
            </p:cNvPr>
            <p:cNvSpPr txBox="1"/>
            <p:nvPr/>
          </p:nvSpPr>
          <p:spPr>
            <a:xfrm>
              <a:off x="7896752" y="429027"/>
              <a:ext cx="6316928" cy="14808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800">
                  <a:solidFill>
                    <a:srgbClr val="E3177A"/>
                  </a:solidFill>
                  <a:effectLst>
                    <a:outerShdw blurRad="38100" dist="38100" dir="2700000" algn="tl">
                      <a:srgbClr val="000000">
                        <a:alpha val="43137"/>
                      </a:srgbClr>
                    </a:outerShdw>
                  </a:effectLst>
                  <a:latin typeface="LNTH-Dinomiko" panose="02000500000000000000" pitchFamily="2" charset="0"/>
                </a:rPr>
                <a:t>TÌM Ý CHO ĐOẠN VĂN THỂ HIỆN TÌNH CẢM, CẢM XÚC TRƯỚC MỘT SỰ VIỆC</a:t>
              </a:r>
              <a:endParaRPr lang="en-US" sz="4800" dirty="0">
                <a:solidFill>
                  <a:srgbClr val="E3177A"/>
                </a:solidFill>
                <a:effectLst>
                  <a:outerShdw blurRad="38100" dist="38100" dir="2700000" algn="tl">
                    <a:srgbClr val="000000">
                      <a:alpha val="43137"/>
                    </a:srgbClr>
                  </a:outerShdw>
                </a:effectLst>
                <a:latin typeface="LNTH-Dinomiko" panose="02000500000000000000" pitchFamily="2" charset="0"/>
              </a:endParaRPr>
            </a:p>
          </p:txBody>
        </p:sp>
      </p:grpSp>
      <p:grpSp>
        <p:nvGrpSpPr>
          <p:cNvPr id="5" name="Group 4">
            <a:extLst>
              <a:ext uri="{FF2B5EF4-FFF2-40B4-BE49-F238E27FC236}">
                <a16:creationId xmlns:a16="http://schemas.microsoft.com/office/drawing/2014/main" id="{A0CE0B8A-F21B-6079-2180-323A1713BBA5}"/>
              </a:ext>
            </a:extLst>
          </p:cNvPr>
          <p:cNvGrpSpPr/>
          <p:nvPr/>
        </p:nvGrpSpPr>
        <p:grpSpPr>
          <a:xfrm>
            <a:off x="1588232" y="1707943"/>
            <a:ext cx="3115992" cy="831899"/>
            <a:chOff x="0" y="851152"/>
            <a:chExt cx="3115992" cy="831899"/>
          </a:xfrm>
        </p:grpSpPr>
        <p:sp>
          <p:nvSpPr>
            <p:cNvPr id="6" name="TextBox 5">
              <a:extLst>
                <a:ext uri="{FF2B5EF4-FFF2-40B4-BE49-F238E27FC236}">
                  <a16:creationId xmlns:a16="http://schemas.microsoft.com/office/drawing/2014/main" id="{166E692E-035A-81FA-82E5-21821B1EFADA}"/>
                </a:ext>
              </a:extLst>
            </p:cNvPr>
            <p:cNvSpPr txBox="1"/>
            <p:nvPr/>
          </p:nvSpPr>
          <p:spPr>
            <a:xfrm>
              <a:off x="0" y="852054"/>
              <a:ext cx="3096490" cy="830997"/>
            </a:xfrm>
            <a:prstGeom prst="rect">
              <a:avLst/>
            </a:prstGeom>
            <a:noFill/>
          </p:spPr>
          <p:txBody>
            <a:bodyPr wrap="square" rtlCol="0">
              <a:prstTxWarp prst="textArchUp">
                <a:avLst>
                  <a:gd name="adj" fmla="val 10481125"/>
                </a:avLst>
              </a:prstTxWarp>
              <a:spAutoFit/>
            </a:bodyPr>
            <a:lstStyle/>
            <a:p>
              <a:pPr algn="ctr"/>
              <a:r>
                <a:rPr lang="vi-VN" sz="4800" dirty="0">
                  <a:ln w="190500">
                    <a:solidFill>
                      <a:schemeClr val="bg1"/>
                    </a:solidFill>
                  </a:ln>
                  <a:gradFill flip="none" rotWithShape="1">
                    <a:gsLst>
                      <a:gs pos="43000">
                        <a:schemeClr val="accent5"/>
                      </a:gs>
                      <a:gs pos="93000">
                        <a:srgbClr val="FF0066"/>
                      </a:gs>
                      <a:gs pos="87000">
                        <a:srgbClr val="FF3399"/>
                      </a:gs>
                      <a:gs pos="29000">
                        <a:srgbClr val="FF6699"/>
                      </a:gs>
                      <a:gs pos="14000">
                        <a:srgbClr val="FF66CC"/>
                      </a:gs>
                      <a:gs pos="0">
                        <a:srgbClr val="FFCCFF"/>
                      </a:gs>
                    </a:gsLst>
                    <a:lin ang="2700000" scaled="1"/>
                    <a:tileRect/>
                  </a:gradFill>
                  <a:latin typeface="UTM Mother" panose="02040603050506020204" pitchFamily="18" charset="0"/>
                </a:rPr>
                <a:t>Chủ điểm</a:t>
              </a:r>
              <a:endParaRPr lang="en-US" sz="4800" dirty="0">
                <a:ln w="190500">
                  <a:solidFill>
                    <a:schemeClr val="bg1"/>
                  </a:solidFill>
                </a:ln>
                <a:gradFill flip="none" rotWithShape="1">
                  <a:gsLst>
                    <a:gs pos="43000">
                      <a:schemeClr val="accent5"/>
                    </a:gs>
                    <a:gs pos="93000">
                      <a:srgbClr val="FF0066"/>
                    </a:gs>
                    <a:gs pos="87000">
                      <a:srgbClr val="FF3399"/>
                    </a:gs>
                    <a:gs pos="29000">
                      <a:srgbClr val="FF6699"/>
                    </a:gs>
                    <a:gs pos="14000">
                      <a:srgbClr val="FF66CC"/>
                    </a:gs>
                    <a:gs pos="0">
                      <a:srgbClr val="FFCCFF"/>
                    </a:gs>
                  </a:gsLst>
                  <a:lin ang="2700000" scaled="1"/>
                  <a:tileRect/>
                </a:gradFill>
                <a:latin typeface="UTM Mother" panose="02040603050506020204" pitchFamily="18" charset="0"/>
              </a:endParaRPr>
            </a:p>
          </p:txBody>
        </p:sp>
        <p:sp>
          <p:nvSpPr>
            <p:cNvPr id="7" name="TextBox 6">
              <a:extLst>
                <a:ext uri="{FF2B5EF4-FFF2-40B4-BE49-F238E27FC236}">
                  <a16:creationId xmlns:a16="http://schemas.microsoft.com/office/drawing/2014/main" id="{744FDD7E-741D-AA27-C039-FC7FD8101AE3}"/>
                </a:ext>
              </a:extLst>
            </p:cNvPr>
            <p:cNvSpPr txBox="1"/>
            <p:nvPr/>
          </p:nvSpPr>
          <p:spPr>
            <a:xfrm>
              <a:off x="19502" y="851152"/>
              <a:ext cx="3096490" cy="830997"/>
            </a:xfrm>
            <a:prstGeom prst="rect">
              <a:avLst/>
            </a:prstGeom>
            <a:noFill/>
          </p:spPr>
          <p:txBody>
            <a:bodyPr wrap="square" rtlCol="0">
              <a:prstTxWarp prst="textArchUp">
                <a:avLst>
                  <a:gd name="adj" fmla="val 10481125"/>
                </a:avLst>
              </a:prstTxWarp>
              <a:spAutoFit/>
            </a:bodyPr>
            <a:lstStyle/>
            <a:p>
              <a:pPr algn="ctr"/>
              <a:r>
                <a:rPr lang="vi-VN" sz="4800" b="1" dirty="0">
                  <a:gradFill flip="none" rotWithShape="1">
                    <a:gsLst>
                      <a:gs pos="43000">
                        <a:schemeClr val="accent5"/>
                      </a:gs>
                      <a:gs pos="93000">
                        <a:srgbClr val="FF0066"/>
                      </a:gs>
                      <a:gs pos="87000">
                        <a:srgbClr val="FF3399"/>
                      </a:gs>
                      <a:gs pos="29000">
                        <a:srgbClr val="FF6699"/>
                      </a:gs>
                      <a:gs pos="14000">
                        <a:srgbClr val="FF66CC"/>
                      </a:gs>
                      <a:gs pos="0">
                        <a:srgbClr val="FFCCFF"/>
                      </a:gs>
                    </a:gsLst>
                    <a:lin ang="2700000" scaled="1"/>
                    <a:tileRect/>
                  </a:gradFill>
                  <a:latin typeface="UTM Mother" panose="02040603050506020204" pitchFamily="18" charset="0"/>
                </a:rPr>
                <a:t>Chủ điểm</a:t>
              </a:r>
              <a:endParaRPr lang="en-US" sz="4800" b="1" dirty="0">
                <a:gradFill flip="none" rotWithShape="1">
                  <a:gsLst>
                    <a:gs pos="43000">
                      <a:schemeClr val="accent5"/>
                    </a:gs>
                    <a:gs pos="93000">
                      <a:srgbClr val="FF0066"/>
                    </a:gs>
                    <a:gs pos="87000">
                      <a:srgbClr val="FF3399"/>
                    </a:gs>
                    <a:gs pos="29000">
                      <a:srgbClr val="FF6699"/>
                    </a:gs>
                    <a:gs pos="14000">
                      <a:srgbClr val="FF66CC"/>
                    </a:gs>
                    <a:gs pos="0">
                      <a:srgbClr val="FFCCFF"/>
                    </a:gs>
                  </a:gsLst>
                  <a:lin ang="2700000" scaled="1"/>
                  <a:tileRect/>
                </a:gradFill>
                <a:latin typeface="UTM Mother" panose="02040603050506020204" pitchFamily="18" charset="0"/>
              </a:endParaRPr>
            </a:p>
          </p:txBody>
        </p:sp>
      </p:grpSp>
      <p:sp>
        <p:nvSpPr>
          <p:cNvPr id="8" name="Hộp Văn bản 22">
            <a:extLst>
              <a:ext uri="{FF2B5EF4-FFF2-40B4-BE49-F238E27FC236}">
                <a16:creationId xmlns:a16="http://schemas.microsoft.com/office/drawing/2014/main" id="{026AE188-2DA9-8FD5-6A01-A3790A4D94D8}"/>
              </a:ext>
            </a:extLst>
          </p:cNvPr>
          <p:cNvSpPr txBox="1"/>
          <p:nvPr/>
        </p:nvSpPr>
        <p:spPr>
          <a:xfrm>
            <a:off x="-2725854" y="1990091"/>
            <a:ext cx="11763666" cy="1314912"/>
          </a:xfrm>
          <a:prstGeom prst="rect">
            <a:avLst/>
          </a:prstGeom>
          <a:noFill/>
        </p:spPr>
        <p:txBody>
          <a:bodyPr wrap="square">
            <a:spAutoFit/>
          </a:bodyPr>
          <a:lstStyle/>
          <a:p>
            <a:pPr algn="ctr">
              <a:lnSpc>
                <a:spcPct val="150000"/>
              </a:lnSpc>
            </a:pPr>
            <a:r>
              <a:rPr lang="en-US" altLang="zh-CN" sz="6000">
                <a:ln w="25400">
                  <a:solidFill>
                    <a:sysClr val="windowText" lastClr="000000"/>
                  </a:solidFill>
                </a:ln>
                <a:gradFill>
                  <a:gsLst>
                    <a:gs pos="63000">
                      <a:srgbClr val="FFFF00"/>
                    </a:gs>
                    <a:gs pos="39000">
                      <a:srgbClr val="66FFCC"/>
                    </a:gs>
                  </a:gsLst>
                  <a:lin ang="5400000" scaled="1"/>
                </a:gradFill>
                <a:latin typeface="SVN-Apple" panose="02040603050506020204" pitchFamily="18" charset="0"/>
                <a:ea typeface="微软雅黑" panose="020B0503020204020204" pitchFamily="34" charset="-122"/>
              </a:rPr>
              <a:t>ĐẤT NƯỚC NGÀN NĂM</a:t>
            </a:r>
            <a:endParaRPr lang="en-US" altLang="zh-CN" sz="6000" dirty="0">
              <a:ln w="25400">
                <a:solidFill>
                  <a:sysClr val="windowText" lastClr="000000"/>
                </a:solidFill>
              </a:ln>
              <a:gradFill>
                <a:gsLst>
                  <a:gs pos="63000">
                    <a:srgbClr val="FFFF00"/>
                  </a:gs>
                  <a:gs pos="39000">
                    <a:srgbClr val="66FFCC"/>
                  </a:gs>
                </a:gsLst>
                <a:lin ang="5400000" scaled="1"/>
              </a:gradFill>
              <a:latin typeface="SVN-Apple" panose="02040603050506020204" pitchFamily="18" charset="0"/>
              <a:ea typeface="微软雅黑" panose="020B0503020204020204" pitchFamily="34" charset="-122"/>
            </a:endParaRPr>
          </a:p>
        </p:txBody>
      </p:sp>
      <p:pic>
        <p:nvPicPr>
          <p:cNvPr id="9" name="Picture 8"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823" y="3446728"/>
            <a:ext cx="2662048" cy="3411272"/>
          </a:xfrm>
          <a:prstGeom prst="rect">
            <a:avLst/>
          </a:prstGeom>
        </p:spPr>
      </p:pic>
    </p:spTree>
    <p:extLst>
      <p:ext uri="{BB962C8B-B14F-4D97-AF65-F5344CB8AC3E}">
        <p14:creationId xmlns:p14="http://schemas.microsoft.com/office/powerpoint/2010/main" val="73559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4" fill="hold" nodeType="withEffect" p14:presetBounceEnd="4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fill="hold" nodeType="withEffect">
                                      <p:stCondLst>
                                        <p:cond delay="0"/>
                                      </p:stCondLst>
                                      <p:childTnLst>
                                        <p:animRot by="120000">
                                          <p:cBhvr>
                                            <p:cTn id="30" dur="160" fill="hold">
                                              <p:stCondLst>
                                                <p:cond delay="0"/>
                                              </p:stCondLst>
                                            </p:cTn>
                                            <p:tgtEl>
                                              <p:spTgt spid="9"/>
                                            </p:tgtEl>
                                            <p:attrNameLst>
                                              <p:attrName>r</p:attrName>
                                            </p:attrNameLst>
                                          </p:cBhvr>
                                        </p:animRot>
                                        <p:animRot by="-240000">
                                          <p:cBhvr>
                                            <p:cTn id="31" dur="320" fill="hold">
                                              <p:stCondLst>
                                                <p:cond delay="320"/>
                                              </p:stCondLst>
                                            </p:cTn>
                                            <p:tgtEl>
                                              <p:spTgt spid="9"/>
                                            </p:tgtEl>
                                            <p:attrNameLst>
                                              <p:attrName>r</p:attrName>
                                            </p:attrNameLst>
                                          </p:cBhvr>
                                        </p:animRot>
                                        <p:animRot by="240000">
                                          <p:cBhvr>
                                            <p:cTn id="32" dur="320" fill="hold">
                                              <p:stCondLst>
                                                <p:cond delay="640"/>
                                              </p:stCondLst>
                                            </p:cTn>
                                            <p:tgtEl>
                                              <p:spTgt spid="9"/>
                                            </p:tgtEl>
                                            <p:attrNameLst>
                                              <p:attrName>r</p:attrName>
                                            </p:attrNameLst>
                                          </p:cBhvr>
                                        </p:animRot>
                                        <p:animRot by="-240000">
                                          <p:cBhvr>
                                            <p:cTn id="33" dur="320" fill="hold">
                                              <p:stCondLst>
                                                <p:cond delay="960"/>
                                              </p:stCondLst>
                                            </p:cTn>
                                            <p:tgtEl>
                                              <p:spTgt spid="9"/>
                                            </p:tgtEl>
                                            <p:attrNameLst>
                                              <p:attrName>r</p:attrName>
                                            </p:attrNameLst>
                                          </p:cBhvr>
                                        </p:animRot>
                                        <p:animRot by="120000">
                                          <p:cBhvr>
                                            <p:cTn id="34" dur="320" fill="hold">
                                              <p:stCondLst>
                                                <p:cond delay="128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50" fill="hold"/>
                                            <p:tgtEl>
                                              <p:spTgt spid="9"/>
                                            </p:tgtEl>
                                            <p:attrNameLst>
                                              <p:attrName>ppt_x</p:attrName>
                                            </p:attrNameLst>
                                          </p:cBhvr>
                                          <p:tavLst>
                                            <p:tav tm="0">
                                              <p:val>
                                                <p:strVal val="#ppt_x"/>
                                              </p:val>
                                            </p:tav>
                                            <p:tav tm="100000">
                                              <p:val>
                                                <p:strVal val="#ppt_x"/>
                                              </p:val>
                                            </p:tav>
                                          </p:tavLst>
                                        </p:anim>
                                        <p:anim calcmode="lin" valueType="num">
                                          <p:cBhvr additive="base">
                                            <p:cTn id="2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fill="hold" nodeType="withEffect">
                                      <p:stCondLst>
                                        <p:cond delay="0"/>
                                      </p:stCondLst>
                                      <p:childTnLst>
                                        <p:animRot by="120000">
                                          <p:cBhvr>
                                            <p:cTn id="30" dur="160" fill="hold">
                                              <p:stCondLst>
                                                <p:cond delay="0"/>
                                              </p:stCondLst>
                                            </p:cTn>
                                            <p:tgtEl>
                                              <p:spTgt spid="9"/>
                                            </p:tgtEl>
                                            <p:attrNameLst>
                                              <p:attrName>r</p:attrName>
                                            </p:attrNameLst>
                                          </p:cBhvr>
                                        </p:animRot>
                                        <p:animRot by="-240000">
                                          <p:cBhvr>
                                            <p:cTn id="31" dur="320" fill="hold">
                                              <p:stCondLst>
                                                <p:cond delay="320"/>
                                              </p:stCondLst>
                                            </p:cTn>
                                            <p:tgtEl>
                                              <p:spTgt spid="9"/>
                                            </p:tgtEl>
                                            <p:attrNameLst>
                                              <p:attrName>r</p:attrName>
                                            </p:attrNameLst>
                                          </p:cBhvr>
                                        </p:animRot>
                                        <p:animRot by="240000">
                                          <p:cBhvr>
                                            <p:cTn id="32" dur="320" fill="hold">
                                              <p:stCondLst>
                                                <p:cond delay="640"/>
                                              </p:stCondLst>
                                            </p:cTn>
                                            <p:tgtEl>
                                              <p:spTgt spid="9"/>
                                            </p:tgtEl>
                                            <p:attrNameLst>
                                              <p:attrName>r</p:attrName>
                                            </p:attrNameLst>
                                          </p:cBhvr>
                                        </p:animRot>
                                        <p:animRot by="-240000">
                                          <p:cBhvr>
                                            <p:cTn id="33" dur="320" fill="hold">
                                              <p:stCondLst>
                                                <p:cond delay="960"/>
                                              </p:stCondLst>
                                            </p:cTn>
                                            <p:tgtEl>
                                              <p:spTgt spid="9"/>
                                            </p:tgtEl>
                                            <p:attrNameLst>
                                              <p:attrName>r</p:attrName>
                                            </p:attrNameLst>
                                          </p:cBhvr>
                                        </p:animRot>
                                        <p:animRot by="120000">
                                          <p:cBhvr>
                                            <p:cTn id="34" dur="320" fill="hold">
                                              <p:stCondLst>
                                                <p:cond delay="128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7000"/>
          </a:stretch>
        </a:blipFill>
        <a:effectLst/>
      </p:bgPr>
    </p:bg>
    <p:spTree>
      <p:nvGrpSpPr>
        <p:cNvPr id="1" name=""/>
        <p:cNvGrpSpPr/>
        <p:nvPr/>
      </p:nvGrpSpPr>
      <p:grpSpPr>
        <a:xfrm>
          <a:off x="0" y="0"/>
          <a:ext cx="0" cy="0"/>
          <a:chOff x="0" y="0"/>
          <a:chExt cx="0" cy="0"/>
        </a:xfrm>
      </p:grpSpPr>
      <p:sp>
        <p:nvSpPr>
          <p:cNvPr id="3" name="Rectangle: Rounded Corners 20">
            <a:extLst>
              <a:ext uri="{FF2B5EF4-FFF2-40B4-BE49-F238E27FC236}">
                <a16:creationId xmlns:a16="http://schemas.microsoft.com/office/drawing/2014/main" id="{D61655B5-B58E-5193-40C8-FF7E60E0087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C1C1992F-2DF9-408E-8B2B-246F76CCC6D3}"/>
              </a:ext>
            </a:extLst>
          </p:cNvPr>
          <p:cNvPicPr>
            <a:picLocks noChangeAspect="1"/>
          </p:cNvPicPr>
          <p:nvPr/>
        </p:nvPicPr>
        <p:blipFill>
          <a:blip r:embed="rId3"/>
          <a:stretch>
            <a:fillRect/>
          </a:stretch>
        </p:blipFill>
        <p:spPr>
          <a:xfrm>
            <a:off x="276403" y="203772"/>
            <a:ext cx="6054059" cy="853503"/>
          </a:xfrm>
          <a:prstGeom prst="rect">
            <a:avLst/>
          </a:prstGeom>
        </p:spPr>
      </p:pic>
      <p:sp>
        <p:nvSpPr>
          <p:cNvPr id="10" name="Title 1">
            <a:extLst>
              <a:ext uri="{FF2B5EF4-FFF2-40B4-BE49-F238E27FC236}">
                <a16:creationId xmlns:a16="http://schemas.microsoft.com/office/drawing/2014/main" id="{2F9379F3-4E9E-40DD-9A33-0E4A5EF8B29B}"/>
              </a:ext>
            </a:extLst>
          </p:cNvPr>
          <p:cNvSpPr txBox="1">
            <a:spLocks/>
          </p:cNvSpPr>
          <p:nvPr/>
        </p:nvSpPr>
        <p:spPr>
          <a:xfrm>
            <a:off x="461723" y="-166936"/>
            <a:ext cx="5683417"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rPr>
              <a:t>Gợi ý</a:t>
            </a:r>
            <a:endParaRPr lang="en-US" sz="48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endParaRPr>
          </a:p>
        </p:txBody>
      </p:sp>
      <p:pic>
        <p:nvPicPr>
          <p:cNvPr id="4" name="Picture 3">
            <a:extLst>
              <a:ext uri="{FF2B5EF4-FFF2-40B4-BE49-F238E27FC236}">
                <a16:creationId xmlns:a16="http://schemas.microsoft.com/office/drawing/2014/main" id="{9EC272AC-5B7B-48C0-9AD7-D003EEAA7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9250" y="279000"/>
            <a:ext cx="9765224" cy="6014922"/>
          </a:xfrm>
          <a:prstGeom prst="rect">
            <a:avLst/>
          </a:prstGeom>
        </p:spPr>
      </p:pic>
    </p:spTree>
    <p:extLst>
      <p:ext uri="{BB962C8B-B14F-4D97-AF65-F5344CB8AC3E}">
        <p14:creationId xmlns:p14="http://schemas.microsoft.com/office/powerpoint/2010/main" val="256856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5000"/>
          </a:stretch>
        </a:blipFill>
        <a:effectLst/>
      </p:bgPr>
    </p:bg>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D61655B5-B58E-5193-40C8-FF7E60E00879}"/>
              </a:ext>
            </a:extLst>
          </p:cNvPr>
          <p:cNvSpPr/>
          <p:nvPr/>
        </p:nvSpPr>
        <p:spPr>
          <a:xfrm>
            <a:off x="336000" y="279000"/>
            <a:ext cx="11856000" cy="6300000"/>
          </a:xfrm>
          <a:custGeom>
            <a:avLst/>
            <a:gdLst>
              <a:gd name="connsiteX0" fmla="*/ 0 w 11856000"/>
              <a:gd name="connsiteY0" fmla="*/ 626409 h 6300000"/>
              <a:gd name="connsiteX1" fmla="*/ 626409 w 11856000"/>
              <a:gd name="connsiteY1" fmla="*/ 0 h 6300000"/>
              <a:gd name="connsiteX2" fmla="*/ 11229591 w 11856000"/>
              <a:gd name="connsiteY2" fmla="*/ 0 h 6300000"/>
              <a:gd name="connsiteX3" fmla="*/ 11856000 w 11856000"/>
              <a:gd name="connsiteY3" fmla="*/ 626409 h 6300000"/>
              <a:gd name="connsiteX4" fmla="*/ 11856000 w 11856000"/>
              <a:gd name="connsiteY4" fmla="*/ 5673591 h 6300000"/>
              <a:gd name="connsiteX5" fmla="*/ 11229591 w 11856000"/>
              <a:gd name="connsiteY5" fmla="*/ 6300000 h 6300000"/>
              <a:gd name="connsiteX6" fmla="*/ 626409 w 11856000"/>
              <a:gd name="connsiteY6" fmla="*/ 6300000 h 6300000"/>
              <a:gd name="connsiteX7" fmla="*/ 0 w 11856000"/>
              <a:gd name="connsiteY7" fmla="*/ 5673591 h 6300000"/>
              <a:gd name="connsiteX8" fmla="*/ 0 w 11856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6000" h="6300000" fill="none" extrusionOk="0">
                <a:moveTo>
                  <a:pt x="0" y="626409"/>
                </a:moveTo>
                <a:cubicBezTo>
                  <a:pt x="-45425" y="273106"/>
                  <a:pt x="331555" y="41792"/>
                  <a:pt x="626409" y="0"/>
                </a:cubicBezTo>
                <a:cubicBezTo>
                  <a:pt x="5440475" y="130954"/>
                  <a:pt x="7502316" y="43574"/>
                  <a:pt x="11229591" y="0"/>
                </a:cubicBezTo>
                <a:cubicBezTo>
                  <a:pt x="11593110" y="27053"/>
                  <a:pt x="11875543" y="304391"/>
                  <a:pt x="11856000" y="626409"/>
                </a:cubicBezTo>
                <a:cubicBezTo>
                  <a:pt x="11705561" y="2197990"/>
                  <a:pt x="11941879" y="4218971"/>
                  <a:pt x="11856000" y="5673591"/>
                </a:cubicBezTo>
                <a:cubicBezTo>
                  <a:pt x="11842898" y="6021699"/>
                  <a:pt x="11556833" y="6287088"/>
                  <a:pt x="11229591" y="6300000"/>
                </a:cubicBezTo>
                <a:cubicBezTo>
                  <a:pt x="7801140" y="6455197"/>
                  <a:pt x="5680002" y="6463020"/>
                  <a:pt x="626409" y="6300000"/>
                </a:cubicBezTo>
                <a:cubicBezTo>
                  <a:pt x="284457" y="6245844"/>
                  <a:pt x="-52976" y="6050480"/>
                  <a:pt x="0" y="5673591"/>
                </a:cubicBezTo>
                <a:cubicBezTo>
                  <a:pt x="64656" y="3527023"/>
                  <a:pt x="-17807" y="2257436"/>
                  <a:pt x="0" y="626409"/>
                </a:cubicBezTo>
                <a:close/>
              </a:path>
              <a:path w="11856000" h="6300000" stroke="0" extrusionOk="0">
                <a:moveTo>
                  <a:pt x="0" y="626409"/>
                </a:moveTo>
                <a:cubicBezTo>
                  <a:pt x="-58320" y="244480"/>
                  <a:pt x="239568" y="15345"/>
                  <a:pt x="626409" y="0"/>
                </a:cubicBezTo>
                <a:cubicBezTo>
                  <a:pt x="5040288" y="132882"/>
                  <a:pt x="8871098" y="-84951"/>
                  <a:pt x="11229591" y="0"/>
                </a:cubicBezTo>
                <a:cubicBezTo>
                  <a:pt x="11562353" y="12885"/>
                  <a:pt x="11849444" y="316690"/>
                  <a:pt x="11856000" y="626409"/>
                </a:cubicBezTo>
                <a:cubicBezTo>
                  <a:pt x="11876187" y="1394856"/>
                  <a:pt x="12008480" y="3501445"/>
                  <a:pt x="11856000" y="5673591"/>
                </a:cubicBezTo>
                <a:cubicBezTo>
                  <a:pt x="11864983" y="6020613"/>
                  <a:pt x="11581699" y="6287340"/>
                  <a:pt x="11229591" y="6300000"/>
                </a:cubicBezTo>
                <a:cubicBezTo>
                  <a:pt x="7429862" y="6387639"/>
                  <a:pt x="3961837"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ộp Văn bản 3">
            <a:extLst>
              <a:ext uri="{FF2B5EF4-FFF2-40B4-BE49-F238E27FC236}">
                <a16:creationId xmlns:a16="http://schemas.microsoft.com/office/drawing/2014/main" id="{18C897CC-B855-0ECC-3CAE-9249DB9DB5D3}"/>
              </a:ext>
            </a:extLst>
          </p:cNvPr>
          <p:cNvSpPr txBox="1"/>
          <p:nvPr/>
        </p:nvSpPr>
        <p:spPr>
          <a:xfrm>
            <a:off x="698561" y="593253"/>
            <a:ext cx="11157439" cy="1938992"/>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2. Viết 1 – 2 câu giới thiệu và nêu cảm nhận chung về một việc làm</a:t>
            </a:r>
            <a:r>
              <a:rPr lang="en-US" sz="4000">
                <a:latin typeface="Calibri" panose="020F0502020204030204" pitchFamily="34" charset="0"/>
                <a:cs typeface="Calibri" panose="020F0502020204030204" pitchFamily="34" charset="0"/>
              </a:rPr>
              <a:t>  </a:t>
            </a:r>
            <a:r>
              <a:rPr lang="vi-VN" sz="4000">
                <a:latin typeface="Calibri" panose="020F0502020204030204" pitchFamily="34" charset="0"/>
                <a:cs typeface="Calibri" panose="020F0502020204030204" pitchFamily="34" charset="0"/>
              </a:rPr>
              <a:t>góp phần bảo vệ môi trường mà em đã chứng kiến hoặc tham gia.</a:t>
            </a:r>
            <a:endParaRPr lang="en-US" sz="40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8842221-9122-A3D0-AF50-AA4D52960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61" y="2846498"/>
            <a:ext cx="11157439" cy="2766811"/>
          </a:xfrm>
          <a:prstGeom prst="rect">
            <a:avLst/>
          </a:prstGeom>
        </p:spPr>
      </p:pic>
    </p:spTree>
    <p:extLst>
      <p:ext uri="{BB962C8B-B14F-4D97-AF65-F5344CB8AC3E}">
        <p14:creationId xmlns:p14="http://schemas.microsoft.com/office/powerpoint/2010/main" val="1647787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9766B5-560D-A662-406C-4F76BD35C609}"/>
              </a:ext>
            </a:extLst>
          </p:cNvPr>
          <p:cNvGrpSpPr/>
          <p:nvPr/>
        </p:nvGrpSpPr>
        <p:grpSpPr>
          <a:xfrm>
            <a:off x="2019234" y="253902"/>
            <a:ext cx="7870884" cy="782587"/>
            <a:chOff x="4091700" y="8204395"/>
            <a:chExt cx="6536995" cy="782587"/>
          </a:xfrm>
        </p:grpSpPr>
        <p:sp>
          <p:nvSpPr>
            <p:cNvPr id="6" name="TextBox 5">
              <a:extLst>
                <a:ext uri="{FF2B5EF4-FFF2-40B4-BE49-F238E27FC236}">
                  <a16:creationId xmlns:a16="http://schemas.microsoft.com/office/drawing/2014/main" id="{781F36B7-DB70-0E81-912E-7095B1E40828}"/>
                </a:ext>
              </a:extLst>
            </p:cNvPr>
            <p:cNvSpPr txBox="1"/>
            <p:nvPr/>
          </p:nvSpPr>
          <p:spPr>
            <a:xfrm>
              <a:off x="4091700" y="8204395"/>
              <a:ext cx="6536995" cy="782587"/>
            </a:xfrm>
            <a:prstGeom prst="rect">
              <a:avLst/>
            </a:prstGeom>
            <a:noFill/>
          </p:spPr>
          <p:txBody>
            <a:bodyPr wrap="square" rtlCol="0">
              <a:spAutoFit/>
            </a:bodyPr>
            <a:lstStyle/>
            <a:p>
              <a:pPr algn="ctr">
                <a:lnSpc>
                  <a:spcPct val="130000"/>
                </a:lnSpc>
                <a:buClrTx/>
                <a:buFontTx/>
                <a:buNone/>
              </a:pPr>
              <a:r>
                <a:rPr lang="vi-VN" sz="4000" b="1">
                  <a:ln w="190500">
                    <a:solidFill>
                      <a:prstClr val="white"/>
                    </a:solidFill>
                    <a:prstDash val="solid"/>
                  </a:ln>
                  <a:gradFill flip="none" rotWithShape="1">
                    <a:gsLst>
                      <a:gs pos="59000">
                        <a:srgbClr val="00B0F0"/>
                      </a:gs>
                      <a:gs pos="38000">
                        <a:srgbClr val="FFCCFF"/>
                      </a:gs>
                    </a:gsLst>
                    <a:lin ang="16200000" scaled="1"/>
                    <a:tileRect/>
                  </a:gradFill>
                  <a:effectLst>
                    <a:outerShdw blurRad="12700" dist="38100" dir="2700000" algn="tl" rotWithShape="0">
                      <a:srgbClr val="5B9BD5">
                        <a:lumMod val="60000"/>
                        <a:lumOff val="40000"/>
                      </a:srgbClr>
                    </a:outerShdw>
                  </a:effectLst>
                  <a:latin typeface="UTM Showcard" panose="02040603050506020204" pitchFamily="18" charset="0"/>
                </a:rPr>
                <a:t>MẪU</a:t>
              </a:r>
              <a:endParaRPr lang="vi-VN" sz="4000" b="1" dirty="0">
                <a:ln w="190500">
                  <a:solidFill>
                    <a:prstClr val="white"/>
                  </a:solidFill>
                  <a:prstDash val="solid"/>
                </a:ln>
                <a:gradFill flip="none" rotWithShape="1">
                  <a:gsLst>
                    <a:gs pos="59000">
                      <a:srgbClr val="00B0F0"/>
                    </a:gs>
                    <a:gs pos="38000">
                      <a:srgbClr val="FFCCFF"/>
                    </a:gs>
                  </a:gsLst>
                  <a:lin ang="16200000" scaled="1"/>
                  <a:tileRect/>
                </a:gradFill>
                <a:effectLst>
                  <a:outerShdw blurRad="12700" dist="38100" dir="2700000" algn="tl" rotWithShape="0">
                    <a:srgbClr val="5B9BD5">
                      <a:lumMod val="60000"/>
                      <a:lumOff val="40000"/>
                    </a:srgbClr>
                  </a:outerShdw>
                </a:effectLst>
                <a:latin typeface="UTM Showcard" panose="02040603050506020204" pitchFamily="18" charset="0"/>
              </a:endParaRPr>
            </a:p>
          </p:txBody>
        </p:sp>
        <p:sp>
          <p:nvSpPr>
            <p:cNvPr id="7" name="TextBox 6">
              <a:extLst>
                <a:ext uri="{FF2B5EF4-FFF2-40B4-BE49-F238E27FC236}">
                  <a16:creationId xmlns:a16="http://schemas.microsoft.com/office/drawing/2014/main" id="{778DDDC9-0081-F6C6-CC82-791C21914A54}"/>
                </a:ext>
              </a:extLst>
            </p:cNvPr>
            <p:cNvSpPr txBox="1"/>
            <p:nvPr/>
          </p:nvSpPr>
          <p:spPr>
            <a:xfrm>
              <a:off x="6123269" y="8204395"/>
              <a:ext cx="2473856" cy="782587"/>
            </a:xfrm>
            <a:prstGeom prst="rect">
              <a:avLst/>
            </a:prstGeom>
            <a:noFill/>
          </p:spPr>
          <p:txBody>
            <a:bodyPr wrap="square" rtlCol="0">
              <a:spAutoFit/>
            </a:bodyPr>
            <a:lstStyle/>
            <a:p>
              <a:pPr algn="ctr">
                <a:lnSpc>
                  <a:spcPct val="130000"/>
                </a:lnSpc>
                <a:buClrTx/>
                <a:buFontTx/>
                <a:buNone/>
              </a:pPr>
              <a:r>
                <a:rPr lang="en-US" sz="4000" b="1">
                  <a:ln w="19050">
                    <a:solidFill>
                      <a:srgbClr val="002060"/>
                    </a:solidFill>
                    <a:prstDash val="solid"/>
                  </a:ln>
                  <a:gradFill flip="none" rotWithShape="1">
                    <a:gsLst>
                      <a:gs pos="59000">
                        <a:srgbClr val="00B0F0"/>
                      </a:gs>
                      <a:gs pos="38000">
                        <a:srgbClr val="FFCCFF"/>
                      </a:gs>
                    </a:gsLst>
                    <a:lin ang="16200000" scaled="1"/>
                    <a:tileRect/>
                  </a:gradFill>
                  <a:effectLst>
                    <a:outerShdw blurRad="12700" dist="38100" dir="2700000" algn="tl" rotWithShape="0">
                      <a:srgbClr val="5B9BD5">
                        <a:lumMod val="60000"/>
                        <a:lumOff val="40000"/>
                      </a:srgbClr>
                    </a:outerShdw>
                  </a:effectLst>
                  <a:latin typeface="UTM Showcard" panose="02040603050506020204" pitchFamily="18" charset="0"/>
                </a:rPr>
                <a:t>MẪU</a:t>
              </a:r>
              <a:endParaRPr lang="en-US" sz="4000" b="1" dirty="0">
                <a:ln w="19050">
                  <a:solidFill>
                    <a:srgbClr val="002060"/>
                  </a:solidFill>
                  <a:prstDash val="solid"/>
                </a:ln>
                <a:gradFill flip="none" rotWithShape="1">
                  <a:gsLst>
                    <a:gs pos="59000">
                      <a:srgbClr val="00B0F0"/>
                    </a:gs>
                    <a:gs pos="38000">
                      <a:srgbClr val="FFCCFF"/>
                    </a:gs>
                  </a:gsLst>
                  <a:lin ang="16200000" scaled="1"/>
                  <a:tileRect/>
                </a:gradFill>
                <a:effectLst>
                  <a:outerShdw blurRad="12700" dist="38100" dir="2700000" algn="tl" rotWithShape="0">
                    <a:srgbClr val="5B9BD5">
                      <a:lumMod val="60000"/>
                      <a:lumOff val="40000"/>
                    </a:srgbClr>
                  </a:outerShdw>
                </a:effectLst>
                <a:latin typeface="UTM Showcard" panose="02040603050506020204" pitchFamily="18" charset="0"/>
              </a:endParaRPr>
            </a:p>
          </p:txBody>
        </p:sp>
      </p:grpSp>
      <p:sp>
        <p:nvSpPr>
          <p:cNvPr id="13" name="Hộp Văn bản 3">
            <a:extLst>
              <a:ext uri="{FF2B5EF4-FFF2-40B4-BE49-F238E27FC236}">
                <a16:creationId xmlns:a16="http://schemas.microsoft.com/office/drawing/2014/main" id="{18C897CC-B855-0ECC-3CAE-9249DB9DB5D3}"/>
              </a:ext>
            </a:extLst>
          </p:cNvPr>
          <p:cNvSpPr txBox="1"/>
          <p:nvPr/>
        </p:nvSpPr>
        <p:spPr>
          <a:xfrm>
            <a:off x="2019234" y="2404567"/>
            <a:ext cx="8598876" cy="3046988"/>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Một hoạt động bảo vệ môi trường mà em tham gia là cuộc dọn dẹp bãi biển cùng các bạn trong lớp. Em đã cảm nhận được sự hứng khởi và tự hào khi đóng góp vào việc làm này, và nhận thấy rằng mỗi hành động nhỏ của chúng ta đều có ý nghĩa lớn trong việc bảo vệ môi trường.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310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1992F-2DF9-408E-8B2B-246F76CCC6D3}"/>
              </a:ext>
            </a:extLst>
          </p:cNvPr>
          <p:cNvPicPr>
            <a:picLocks noChangeAspect="1"/>
          </p:cNvPicPr>
          <p:nvPr/>
        </p:nvPicPr>
        <p:blipFill>
          <a:blip r:embed="rId3"/>
          <a:stretch>
            <a:fillRect/>
          </a:stretch>
        </p:blipFill>
        <p:spPr>
          <a:xfrm>
            <a:off x="276404" y="203772"/>
            <a:ext cx="6273866" cy="1053528"/>
          </a:xfrm>
          <a:prstGeom prst="rect">
            <a:avLst/>
          </a:prstGeom>
        </p:spPr>
      </p:pic>
      <p:sp>
        <p:nvSpPr>
          <p:cNvPr id="5" name="Title 1">
            <a:extLst>
              <a:ext uri="{FF2B5EF4-FFF2-40B4-BE49-F238E27FC236}">
                <a16:creationId xmlns:a16="http://schemas.microsoft.com/office/drawing/2014/main" id="{2F9379F3-4E9E-40DD-9A33-0E4A5EF8B29B}"/>
              </a:ext>
            </a:extLst>
          </p:cNvPr>
          <p:cNvSpPr txBox="1">
            <a:spLocks/>
          </p:cNvSpPr>
          <p:nvPr/>
        </p:nvSpPr>
        <p:spPr>
          <a:xfrm>
            <a:off x="497575" y="-66923"/>
            <a:ext cx="6307671"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rPr>
              <a:t>Trình bày trước lớp</a:t>
            </a:r>
            <a:endParaRPr lang="en-US"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endParaRPr>
          </a:p>
        </p:txBody>
      </p:sp>
      <p:grpSp>
        <p:nvGrpSpPr>
          <p:cNvPr id="6" name="Group 5">
            <a:extLst>
              <a:ext uri="{FF2B5EF4-FFF2-40B4-BE49-F238E27FC236}">
                <a16:creationId xmlns:a16="http://schemas.microsoft.com/office/drawing/2014/main" id="{0F554618-32F6-DA54-AB13-746DAC634B55}"/>
              </a:ext>
            </a:extLst>
          </p:cNvPr>
          <p:cNvGrpSpPr/>
          <p:nvPr/>
        </p:nvGrpSpPr>
        <p:grpSpPr>
          <a:xfrm>
            <a:off x="7693313" y="367663"/>
            <a:ext cx="3172408" cy="1636095"/>
            <a:chOff x="139959" y="1387023"/>
            <a:chExt cx="3172408" cy="1636095"/>
          </a:xfrm>
        </p:grpSpPr>
        <p:sp>
          <p:nvSpPr>
            <p:cNvPr id="7"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8" name="Picture 7">
              <a:extLst>
                <a:ext uri="{FF2B5EF4-FFF2-40B4-BE49-F238E27FC236}">
                  <a16:creationId xmlns:a16="http://schemas.microsoft.com/office/drawing/2014/main" id="{C2BCD185-37D1-7AEC-597D-4E76533EA5A1}"/>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C386C39F-C9F8-1B74-0771-C548F54987A7}"/>
              </a:ext>
            </a:extLst>
          </p:cNvPr>
          <p:cNvGrpSpPr/>
          <p:nvPr/>
        </p:nvGrpSpPr>
        <p:grpSpPr>
          <a:xfrm>
            <a:off x="7468287" y="2403238"/>
            <a:ext cx="3397434" cy="1559458"/>
            <a:chOff x="4424729" y="3902060"/>
            <a:chExt cx="3397434" cy="1559458"/>
          </a:xfrm>
        </p:grpSpPr>
        <p:sp>
          <p:nvSpPr>
            <p:cNvPr id="10"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3882A604-40F1-1E3D-7482-70E1501E2927}"/>
                </a:ext>
              </a:extLst>
            </p:cNvPr>
            <p:cNvPicPr>
              <a:picLocks noChangeAspect="1"/>
            </p:cNvPicPr>
            <p:nvPr/>
          </p:nvPicPr>
          <p:blipFill>
            <a:blip r:embed="rId5"/>
            <a:stretch>
              <a:fillRect/>
            </a:stretch>
          </p:blipFill>
          <p:spPr>
            <a:xfrm>
              <a:off x="4424729" y="3902060"/>
              <a:ext cx="1083597" cy="1083597"/>
            </a:xfrm>
            <a:prstGeom prst="rect">
              <a:avLst/>
            </a:prstGeom>
          </p:spPr>
        </p:pic>
      </p:grpSp>
    </p:spTree>
    <p:extLst>
      <p:ext uri="{BB962C8B-B14F-4D97-AF65-F5344CB8AC3E}">
        <p14:creationId xmlns:p14="http://schemas.microsoft.com/office/powerpoint/2010/main" val="1018807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2" presetClass="entr" presetSubtype="4" fill="hold" nodeType="withEffect" p14:presetBounceEnd="66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66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6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66000">
                                          <p:cBhvr additive="base">
                                            <p:cTn id="23"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000"/>
          </a:stretch>
        </a:blipFill>
        <a:effectLst/>
      </p:bgPr>
    </p:bg>
    <p:spTree>
      <p:nvGrpSpPr>
        <p:cNvPr id="1" name=""/>
        <p:cNvGrpSpPr/>
        <p:nvPr/>
      </p:nvGrpSpPr>
      <p:grpSpPr>
        <a:xfrm>
          <a:off x="0" y="0"/>
          <a:ext cx="0" cy="0"/>
          <a:chOff x="0" y="0"/>
          <a:chExt cx="0" cy="0"/>
        </a:xfrm>
      </p:grpSpPr>
      <p:sp>
        <p:nvSpPr>
          <p:cNvPr id="2" name="Oval 1"/>
          <p:cNvSpPr/>
          <p:nvPr/>
        </p:nvSpPr>
        <p:spPr>
          <a:xfrm>
            <a:off x="3147647" y="2206869"/>
            <a:ext cx="4053253" cy="2505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754923" y="2570284"/>
            <a:ext cx="4053253"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700095" y="2933699"/>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72402" y="2659672"/>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F834C0-89D3-42E1-DFBE-D9280FE76233}"/>
              </a:ext>
            </a:extLst>
          </p:cNvPr>
          <p:cNvGrpSpPr/>
          <p:nvPr/>
        </p:nvGrpSpPr>
        <p:grpSpPr>
          <a:xfrm>
            <a:off x="2288012" y="3152493"/>
            <a:ext cx="6535984" cy="1232266"/>
            <a:chOff x="236216" y="2394752"/>
            <a:chExt cx="7704861" cy="1232266"/>
          </a:xfrm>
        </p:grpSpPr>
        <p:sp>
          <p:nvSpPr>
            <p:cNvPr id="8" name="TextBox 7">
              <a:extLst>
                <a:ext uri="{FF2B5EF4-FFF2-40B4-BE49-F238E27FC236}">
                  <a16:creationId xmlns:a16="http://schemas.microsoft.com/office/drawing/2014/main" id="{03957ADD-A30C-0932-0CF7-5AD5FAA4F2E3}"/>
                </a:ext>
              </a:extLst>
            </p:cNvPr>
            <p:cNvSpPr txBox="1"/>
            <p:nvPr/>
          </p:nvSpPr>
          <p:spPr>
            <a:xfrm>
              <a:off x="236216" y="2394752"/>
              <a:ext cx="7704861" cy="120032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Vận dụng</a:t>
              </a:r>
              <a:endParaRPr lang="sv-SE"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F81FF52-3B4D-9D31-E1B9-76AD4DA6AE78}"/>
                </a:ext>
              </a:extLst>
            </p:cNvPr>
            <p:cNvSpPr txBox="1"/>
            <p:nvPr/>
          </p:nvSpPr>
          <p:spPr>
            <a:xfrm>
              <a:off x="236216" y="2426689"/>
              <a:ext cx="7704861" cy="120032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7200" dirty="0">
                  <a:solidFill>
                    <a:srgbClr val="CCFF33"/>
                  </a:solidFill>
                  <a:latin typeface="UTM Showcard" panose="02040603050506020204" pitchFamily="18" charset="0"/>
                  <a:cs typeface="Arial" panose="020B0604020202020204" pitchFamily="34" charset="0"/>
                </a:rPr>
                <a:t>V</a:t>
              </a:r>
              <a:r>
                <a:rPr lang="vi-VN" sz="7200" dirty="0">
                  <a:solidFill>
                    <a:srgbClr val="FF6699"/>
                  </a:solidFill>
                  <a:latin typeface="UTM Showcard" panose="02040603050506020204" pitchFamily="18" charset="0"/>
                  <a:cs typeface="Arial" panose="020B0604020202020204" pitchFamily="34" charset="0"/>
                </a:rPr>
                <a:t>Ậ</a:t>
              </a:r>
              <a:r>
                <a:rPr lang="vi-VN" sz="7200" dirty="0">
                  <a:solidFill>
                    <a:srgbClr val="00CCFF"/>
                  </a:solidFill>
                  <a:latin typeface="UTM Showcard" panose="02040603050506020204" pitchFamily="18" charset="0"/>
                  <a:cs typeface="Arial" panose="020B0604020202020204" pitchFamily="34" charset="0"/>
                </a:rPr>
                <a:t>N</a:t>
              </a:r>
              <a:r>
                <a:rPr lang="vi-VN" sz="7200" dirty="0">
                  <a:solidFill>
                    <a:srgbClr val="CCFF33"/>
                  </a:solidFill>
                  <a:latin typeface="UTM Showcard" panose="02040603050506020204" pitchFamily="18" charset="0"/>
                  <a:cs typeface="Arial" panose="020B0604020202020204" pitchFamily="34" charset="0"/>
                </a:rPr>
                <a:t> </a:t>
              </a:r>
              <a:r>
                <a:rPr lang="vi-VN" sz="7200" dirty="0">
                  <a:solidFill>
                    <a:srgbClr val="FFC000"/>
                  </a:solidFill>
                  <a:latin typeface="UTM Showcard" panose="02040603050506020204" pitchFamily="18" charset="0"/>
                  <a:cs typeface="Arial" panose="020B0604020202020204" pitchFamily="34" charset="0"/>
                </a:rPr>
                <a:t>D</a:t>
              </a:r>
              <a:r>
                <a:rPr lang="vi-VN" sz="7200" dirty="0">
                  <a:solidFill>
                    <a:schemeClr val="accent2">
                      <a:lumMod val="75000"/>
                    </a:schemeClr>
                  </a:solidFill>
                  <a:latin typeface="UTM Showcard" panose="02040603050506020204" pitchFamily="18" charset="0"/>
                  <a:cs typeface="Arial" panose="020B0604020202020204" pitchFamily="34" charset="0"/>
                </a:rPr>
                <a:t>Ụ</a:t>
              </a:r>
              <a:r>
                <a:rPr lang="vi-VN" sz="7200" dirty="0">
                  <a:solidFill>
                    <a:srgbClr val="FF66FF"/>
                  </a:solidFill>
                  <a:latin typeface="UTM Showcard" panose="02040603050506020204" pitchFamily="18" charset="0"/>
                  <a:cs typeface="Arial" panose="020B0604020202020204" pitchFamily="34" charset="0"/>
                </a:rPr>
                <a:t>N</a:t>
              </a:r>
              <a:r>
                <a:rPr lang="vi-VN" sz="7200" dirty="0">
                  <a:solidFill>
                    <a:srgbClr val="CCFF33"/>
                  </a:solidFill>
                  <a:latin typeface="UTM Showcard" panose="02040603050506020204" pitchFamily="18" charset="0"/>
                  <a:cs typeface="Arial" panose="020B0604020202020204" pitchFamily="34" charset="0"/>
                </a:rPr>
                <a:t>G</a:t>
              </a:r>
              <a:endParaRPr lang="sv-SE" sz="7200" dirty="0">
                <a:solidFill>
                  <a:srgbClr val="CCFF33"/>
                </a:solidFill>
                <a:latin typeface="UTM Showcard"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4068663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6" presetClass="emph" presetSubtype="0" fill="hold" nodeType="withEffect">
                                      <p:stCondLst>
                                        <p:cond delay="500"/>
                                      </p:stCondLst>
                                      <p:childTnLst>
                                        <p:animScale>
                                          <p:cBhvr>
                                            <p:cTn id="11"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Hộp Văn bản 3">
            <a:extLst>
              <a:ext uri="{FF2B5EF4-FFF2-40B4-BE49-F238E27FC236}">
                <a16:creationId xmlns:a16="http://schemas.microsoft.com/office/drawing/2014/main" id="{18C897CC-B855-0ECC-3CAE-9249DB9DB5D3}"/>
              </a:ext>
            </a:extLst>
          </p:cNvPr>
          <p:cNvSpPr txBox="1"/>
          <p:nvPr/>
        </p:nvSpPr>
        <p:spPr>
          <a:xfrm>
            <a:off x="3094269" y="1331655"/>
            <a:ext cx="6003462" cy="2554545"/>
          </a:xfrm>
          <a:prstGeom prst="rect">
            <a:avLst/>
          </a:prstGeom>
          <a:noFill/>
        </p:spPr>
        <p:txBody>
          <a:bodyPr wrap="square" rtlCol="0">
            <a:spAutoFit/>
          </a:bodyPr>
          <a:lstStyle/>
          <a:p>
            <a:pPr algn="ctr"/>
            <a:r>
              <a:rPr lang="vi-VN" sz="4000" b="1">
                <a:latin typeface="Calibri" panose="020F0502020204030204" pitchFamily="34" charset="0"/>
                <a:cs typeface="Calibri" panose="020F0502020204030204" pitchFamily="34" charset="0"/>
              </a:rPr>
              <a:t>Chia sẻ với bạn bè hoặc người thân cảm xúc của em về bức tranh toàn cảnh Chiến dịch Điện Biên Phủ.</a:t>
            </a:r>
            <a:endParaRPr lang="en-US" sz="4000" b="1" dirty="0">
              <a:latin typeface="Calibri" panose="020F0502020204030204" pitchFamily="34" charset="0"/>
              <a:cs typeface="Calibri" panose="020F0502020204030204" pitchFamily="34" charset="0"/>
            </a:endParaRPr>
          </a:p>
        </p:txBody>
      </p:sp>
      <p:pic>
        <p:nvPicPr>
          <p:cNvPr id="9" name="Graphic 15">
            <a:extLst>
              <a:ext uri="{FF2B5EF4-FFF2-40B4-BE49-F238E27FC236}">
                <a16:creationId xmlns:a16="http://schemas.microsoft.com/office/drawing/2014/main" id="{FC27827F-35C5-7A2D-423C-3320F5E87F41}"/>
              </a:ext>
            </a:extLst>
          </p:cNvPr>
          <p:cNvPicPr>
            <a:picLocks noChangeAspect="1"/>
          </p:cNvPicPr>
          <p:nvPr/>
        </p:nvPicPr>
        <p:blipFill>
          <a:blip r:embed="rId3"/>
          <a:stretch>
            <a:fillRect/>
          </a:stretch>
        </p:blipFill>
        <p:spPr>
          <a:xfrm flipH="1">
            <a:off x="8196668" y="3886200"/>
            <a:ext cx="2780720" cy="2971800"/>
          </a:xfrm>
          <a:prstGeom prst="rect">
            <a:avLst/>
          </a:prstGeom>
        </p:spPr>
      </p:pic>
    </p:spTree>
    <p:extLst>
      <p:ext uri="{BB962C8B-B14F-4D97-AF65-F5344CB8AC3E}">
        <p14:creationId xmlns:p14="http://schemas.microsoft.com/office/powerpoint/2010/main" val="3530031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5000"/>
          </a:stretch>
        </a:blipFill>
        <a:effectLst/>
      </p:bgPr>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1207594-4B14-6B67-A429-BC2F054B8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3194" y="3094269"/>
            <a:ext cx="5007005" cy="3611881"/>
          </a:xfrm>
          <a:prstGeom prst="rect">
            <a:avLst/>
          </a:prstGeom>
        </p:spPr>
      </p:pic>
      <p:sp>
        <p:nvSpPr>
          <p:cNvPr id="3" name="Rounded Rectangle 2"/>
          <p:cNvSpPr/>
          <p:nvPr/>
        </p:nvSpPr>
        <p:spPr>
          <a:xfrm rot="21199834">
            <a:off x="306474" y="2777037"/>
            <a:ext cx="1591056" cy="299202"/>
          </a:xfrm>
          <a:prstGeom prst="round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84774" y="3386636"/>
            <a:ext cx="1591056" cy="299202"/>
          </a:xfrm>
          <a:prstGeom prst="round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3A9F03-EB01-01BF-D120-F1A7F7E108A9}"/>
              </a:ext>
            </a:extLst>
          </p:cNvPr>
          <p:cNvSpPr txBox="1"/>
          <p:nvPr/>
        </p:nvSpPr>
        <p:spPr>
          <a:xfrm>
            <a:off x="1652955" y="194724"/>
            <a:ext cx="8759609" cy="2899545"/>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6000" dirty="0">
              <a:solidFill>
                <a:srgbClr val="FF0000"/>
              </a:solidFill>
            </a:endParaRPr>
          </a:p>
        </p:txBody>
      </p:sp>
      <p:sp>
        <p:nvSpPr>
          <p:cNvPr id="14" name="Hộp Văn bản 3">
            <a:extLst>
              <a:ext uri="{FF2B5EF4-FFF2-40B4-BE49-F238E27FC236}">
                <a16:creationId xmlns:a16="http://schemas.microsoft.com/office/drawing/2014/main" id="{18C897CC-B855-0ECC-3CAE-9249DB9DB5D3}"/>
              </a:ext>
            </a:extLst>
          </p:cNvPr>
          <p:cNvSpPr txBox="1"/>
          <p:nvPr/>
        </p:nvSpPr>
        <p:spPr>
          <a:xfrm>
            <a:off x="1975830" y="806884"/>
            <a:ext cx="8291146" cy="707886"/>
          </a:xfrm>
          <a:prstGeom prst="rect">
            <a:avLst/>
          </a:prstGeom>
          <a:noFill/>
        </p:spPr>
        <p:txBody>
          <a:bodyPr wrap="square" rtlCol="0">
            <a:spAutoFit/>
          </a:bodyPr>
          <a:lstStyle/>
          <a:p>
            <a:pPr algn="ctr"/>
            <a:r>
              <a:rPr lang="vi-VN" sz="4000" dirty="0">
                <a:latin typeface="Calibri" panose="020F0502020204030204" pitchFamily="34" charset="0"/>
                <a:cs typeface="Calibri" panose="020F0502020204030204" pitchFamily="34" charset="0"/>
              </a:rPr>
              <a:t>Hoạt động </a:t>
            </a:r>
            <a:r>
              <a:rPr lang="vi-VN" sz="4000">
                <a:latin typeface="Calibri" panose="020F0502020204030204" pitchFamily="34" charset="0"/>
                <a:cs typeface="Calibri" panose="020F0502020204030204" pitchFamily="34" charset="0"/>
              </a:rPr>
              <a:t>nhóm 4</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42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3)">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5000"/>
          </a:stretch>
        </a:blipFill>
        <a:effectLst/>
      </p:bgPr>
    </p:bg>
    <p:spTree>
      <p:nvGrpSpPr>
        <p:cNvPr id="1" name="">
          <a:extLst>
            <a:ext uri="{FF2B5EF4-FFF2-40B4-BE49-F238E27FC236}">
              <a16:creationId xmlns:a16="http://schemas.microsoft.com/office/drawing/2014/main" id="{F1E09AB1-098D-1653-A3BA-48841B09CC31}"/>
            </a:ext>
          </a:extLst>
        </p:cNvPr>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F99949B2-89DC-F386-5DF6-C8FB7DFACECD}"/>
              </a:ext>
            </a:extLst>
          </p:cNvPr>
          <p:cNvSpPr/>
          <p:nvPr/>
        </p:nvSpPr>
        <p:spPr>
          <a:xfrm>
            <a:off x="336000" y="279000"/>
            <a:ext cx="11856000" cy="6300000"/>
          </a:xfrm>
          <a:custGeom>
            <a:avLst/>
            <a:gdLst>
              <a:gd name="connsiteX0" fmla="*/ 0 w 11856000"/>
              <a:gd name="connsiteY0" fmla="*/ 626409 h 6300000"/>
              <a:gd name="connsiteX1" fmla="*/ 626409 w 11856000"/>
              <a:gd name="connsiteY1" fmla="*/ 0 h 6300000"/>
              <a:gd name="connsiteX2" fmla="*/ 11229591 w 11856000"/>
              <a:gd name="connsiteY2" fmla="*/ 0 h 6300000"/>
              <a:gd name="connsiteX3" fmla="*/ 11856000 w 11856000"/>
              <a:gd name="connsiteY3" fmla="*/ 626409 h 6300000"/>
              <a:gd name="connsiteX4" fmla="*/ 11856000 w 11856000"/>
              <a:gd name="connsiteY4" fmla="*/ 5673591 h 6300000"/>
              <a:gd name="connsiteX5" fmla="*/ 11229591 w 11856000"/>
              <a:gd name="connsiteY5" fmla="*/ 6300000 h 6300000"/>
              <a:gd name="connsiteX6" fmla="*/ 626409 w 11856000"/>
              <a:gd name="connsiteY6" fmla="*/ 6300000 h 6300000"/>
              <a:gd name="connsiteX7" fmla="*/ 0 w 11856000"/>
              <a:gd name="connsiteY7" fmla="*/ 5673591 h 6300000"/>
              <a:gd name="connsiteX8" fmla="*/ 0 w 11856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6000" h="6300000" fill="none" extrusionOk="0">
                <a:moveTo>
                  <a:pt x="0" y="626409"/>
                </a:moveTo>
                <a:cubicBezTo>
                  <a:pt x="-45425" y="273106"/>
                  <a:pt x="331555" y="41792"/>
                  <a:pt x="626409" y="0"/>
                </a:cubicBezTo>
                <a:cubicBezTo>
                  <a:pt x="5440475" y="130954"/>
                  <a:pt x="7502316" y="43574"/>
                  <a:pt x="11229591" y="0"/>
                </a:cubicBezTo>
                <a:cubicBezTo>
                  <a:pt x="11593110" y="27053"/>
                  <a:pt x="11875543" y="304391"/>
                  <a:pt x="11856000" y="626409"/>
                </a:cubicBezTo>
                <a:cubicBezTo>
                  <a:pt x="11705561" y="2197990"/>
                  <a:pt x="11941879" y="4218971"/>
                  <a:pt x="11856000" y="5673591"/>
                </a:cubicBezTo>
                <a:cubicBezTo>
                  <a:pt x="11842898" y="6021699"/>
                  <a:pt x="11556833" y="6287088"/>
                  <a:pt x="11229591" y="6300000"/>
                </a:cubicBezTo>
                <a:cubicBezTo>
                  <a:pt x="7801140" y="6455197"/>
                  <a:pt x="5680002" y="6463020"/>
                  <a:pt x="626409" y="6300000"/>
                </a:cubicBezTo>
                <a:cubicBezTo>
                  <a:pt x="284457" y="6245844"/>
                  <a:pt x="-52976" y="6050480"/>
                  <a:pt x="0" y="5673591"/>
                </a:cubicBezTo>
                <a:cubicBezTo>
                  <a:pt x="64656" y="3527023"/>
                  <a:pt x="-17807" y="2257436"/>
                  <a:pt x="0" y="626409"/>
                </a:cubicBezTo>
                <a:close/>
              </a:path>
              <a:path w="11856000" h="6300000" stroke="0" extrusionOk="0">
                <a:moveTo>
                  <a:pt x="0" y="626409"/>
                </a:moveTo>
                <a:cubicBezTo>
                  <a:pt x="-58320" y="244480"/>
                  <a:pt x="239568" y="15345"/>
                  <a:pt x="626409" y="0"/>
                </a:cubicBezTo>
                <a:cubicBezTo>
                  <a:pt x="5040288" y="132882"/>
                  <a:pt x="8871098" y="-84951"/>
                  <a:pt x="11229591" y="0"/>
                </a:cubicBezTo>
                <a:cubicBezTo>
                  <a:pt x="11562353" y="12885"/>
                  <a:pt x="11849444" y="316690"/>
                  <a:pt x="11856000" y="626409"/>
                </a:cubicBezTo>
                <a:cubicBezTo>
                  <a:pt x="11876187" y="1394856"/>
                  <a:pt x="12008480" y="3501445"/>
                  <a:pt x="11856000" y="5673591"/>
                </a:cubicBezTo>
                <a:cubicBezTo>
                  <a:pt x="11864983" y="6020613"/>
                  <a:pt x="11581699" y="6287340"/>
                  <a:pt x="11229591" y="6300000"/>
                </a:cubicBezTo>
                <a:cubicBezTo>
                  <a:pt x="7429862" y="6387639"/>
                  <a:pt x="3961837"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ộp Văn bản 3">
            <a:extLst>
              <a:ext uri="{FF2B5EF4-FFF2-40B4-BE49-F238E27FC236}">
                <a16:creationId xmlns:a16="http://schemas.microsoft.com/office/drawing/2014/main" id="{21C50043-56EB-9A53-543F-60605E2BB09E}"/>
              </a:ext>
            </a:extLst>
          </p:cNvPr>
          <p:cNvSpPr txBox="1"/>
          <p:nvPr/>
        </p:nvSpPr>
        <p:spPr>
          <a:xfrm>
            <a:off x="630621" y="593253"/>
            <a:ext cx="11445765" cy="5632311"/>
          </a:xfrm>
          <a:prstGeom prst="rect">
            <a:avLst/>
          </a:prstGeom>
          <a:noFill/>
        </p:spPr>
        <p:txBody>
          <a:bodyPr wrap="square" rtlCol="0">
            <a:spAutoFit/>
          </a:bodyPr>
          <a:lstStyle/>
          <a:p>
            <a:pPr lvl="0" algn="just"/>
            <a:r>
              <a:rPr lang="en-US" sz="4000">
                <a:solidFill>
                  <a:srgbClr val="FF0000"/>
                </a:solidFill>
                <a:latin typeface="Calibri" panose="020F0502020204030204" pitchFamily="34" charset="0"/>
                <a:cs typeface="Calibri" panose="020F0502020204030204" pitchFamily="34" charset="0"/>
              </a:rPr>
              <a:t>MẪU: </a:t>
            </a:r>
            <a:r>
              <a:rPr lang="vi-VN" sz="4000">
                <a:solidFill>
                  <a:prstClr val="black"/>
                </a:solidFill>
                <a:latin typeface="Calibri" panose="020F0502020204030204" pitchFamily="34" charset="0"/>
                <a:cs typeface="Calibri" panose="020F0502020204030204" pitchFamily="34" charset="0"/>
              </a:rPr>
              <a:t>Em đã rất ấn tượng khi chiêm ngưỡng bức tranh toàn cảnh về Chiến dịch Điện Biên Phủ. Bức tranh không chỉ tái hiện lại những trận đánh lịch sử mà còn thể hiện sự hy sinh, dũng cảm của quân dân ta. Nhìn vào đó, em không chỉ cảm nhận được sự vĩ đại của chiến công mà còn nhớ mãi hình ảnh các anh hùng, các chiến sĩ đã hi sinh để bảo vệ chủ quyền đất nước. Đó thực sự là một trải nghiệm đầy ý nghĩa và sâu sắc về lịch sử và lòng dũng cảm của dân tộc Việt Nam.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3130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5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0" name="TextBox 9">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2" name="TextBox 11">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4" name="TextBox 13">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6" name="TextBox 15">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8" name="Group 17">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9" name="TextBox 18">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20" name="TextBox 19">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pic>
        <p:nvPicPr>
          <p:cNvPr id="21" name="Graphic 15">
            <a:extLst>
              <a:ext uri="{FF2B5EF4-FFF2-40B4-BE49-F238E27FC236}">
                <a16:creationId xmlns:a16="http://schemas.microsoft.com/office/drawing/2014/main" id="{055743BB-526E-310E-2112-B0E1EE4F0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7258" y="46681"/>
            <a:ext cx="1738467" cy="1857928"/>
          </a:xfrm>
          <a:prstGeom prst="rect">
            <a:avLst/>
          </a:prstGeom>
        </p:spPr>
      </p:pic>
    </p:spTree>
    <p:extLst>
      <p:ext uri="{BB962C8B-B14F-4D97-AF65-F5344CB8AC3E}">
        <p14:creationId xmlns:p14="http://schemas.microsoft.com/office/powerpoint/2010/main" val="37241021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522E52-49AC-0945-BADF-49DA20A732B1}"/>
              </a:ext>
            </a:extLst>
          </p:cNvPr>
          <p:cNvGrpSpPr/>
          <p:nvPr/>
        </p:nvGrpSpPr>
        <p:grpSpPr>
          <a:xfrm>
            <a:off x="0" y="4073689"/>
            <a:ext cx="5520072" cy="1323443"/>
            <a:chOff x="7896752" y="429024"/>
            <a:chExt cx="3275824" cy="1248552"/>
          </a:xfrm>
        </p:grpSpPr>
        <p:sp>
          <p:nvSpPr>
            <p:cNvPr id="3" name="TextBox 2">
              <a:extLst>
                <a:ext uri="{FF2B5EF4-FFF2-40B4-BE49-F238E27FC236}">
                  <a16:creationId xmlns:a16="http://schemas.microsoft.com/office/drawing/2014/main" id="{AAFF44FF-1AF8-EEA0-7F04-EC9D82E8B3F4}"/>
                </a:ext>
              </a:extLst>
            </p:cNvPr>
            <p:cNvSpPr txBox="1"/>
            <p:nvPr/>
          </p:nvSpPr>
          <p:spPr>
            <a:xfrm>
              <a:off x="7896752" y="429027"/>
              <a:ext cx="3275821" cy="1248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a:ln w="127000">
                    <a:solidFill>
                      <a:schemeClr val="bg1"/>
                    </a:solidFill>
                  </a:ln>
                  <a:solidFill>
                    <a:srgbClr val="F93B6B"/>
                  </a:solidFill>
                  <a:latin typeface="LNTH-Dinomiko" panose="02000500000000000000" pitchFamily="2" charset="0"/>
                  <a:ea typeface="LNTH-LuoLuoNotangYuanTi 1" pitchFamily="2" charset="-128"/>
                  <a:cs typeface="LNTH-LuoLuoNotangYuanTi 1" pitchFamily="2" charset="-128"/>
                </a:rPr>
                <a:t>TIẾNG VIỆT</a:t>
              </a:r>
              <a:endParaRPr lang="en-US" sz="8000" dirty="0">
                <a:ln w="127000">
                  <a:solidFill>
                    <a:schemeClr val="bg1"/>
                  </a:solidFill>
                </a:ln>
                <a:solidFill>
                  <a:srgbClr val="F93B6B"/>
                </a:solidFill>
                <a:latin typeface="LNTH-Dinomiko" panose="02000500000000000000" pitchFamily="2" charset="0"/>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3EDF298C-12D0-ECE5-8300-F14A8635D77C}"/>
                </a:ext>
              </a:extLst>
            </p:cNvPr>
            <p:cNvSpPr txBox="1"/>
            <p:nvPr/>
          </p:nvSpPr>
          <p:spPr>
            <a:xfrm>
              <a:off x="7896753" y="429024"/>
              <a:ext cx="3275823" cy="12485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E3177A"/>
                  </a:solidFill>
                  <a:effectLst>
                    <a:outerShdw blurRad="38100" dist="38100" dir="2700000" algn="tl">
                      <a:srgbClr val="000000">
                        <a:alpha val="43137"/>
                      </a:srgbClr>
                    </a:outerShdw>
                  </a:effectLst>
                  <a:latin typeface="LNTH-Dinomiko" panose="02000500000000000000" pitchFamily="2" charset="0"/>
                </a:rPr>
                <a:t>TIẾNG VIỆT</a:t>
              </a:r>
            </a:p>
          </p:txBody>
        </p:sp>
      </p:grpSp>
      <p:pic>
        <p:nvPicPr>
          <p:cNvPr id="9" name="Picture 8"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052" y="3132403"/>
            <a:ext cx="2662048" cy="3411272"/>
          </a:xfrm>
          <a:prstGeom prst="rect">
            <a:avLst/>
          </a:prstGeom>
        </p:spPr>
      </p:pic>
      <p:grpSp>
        <p:nvGrpSpPr>
          <p:cNvPr id="10" name="Group 9">
            <a:extLst>
              <a:ext uri="{FF2B5EF4-FFF2-40B4-BE49-F238E27FC236}">
                <a16:creationId xmlns:a16="http://schemas.microsoft.com/office/drawing/2014/main" id="{09F834C0-89D3-42E1-DFBE-D9280FE76233}"/>
              </a:ext>
            </a:extLst>
          </p:cNvPr>
          <p:cNvGrpSpPr/>
          <p:nvPr/>
        </p:nvGrpSpPr>
        <p:grpSpPr>
          <a:xfrm>
            <a:off x="650894" y="1298292"/>
            <a:ext cx="11723985" cy="1241149"/>
            <a:chOff x="236215" y="2353932"/>
            <a:chExt cx="7704862" cy="1241149"/>
          </a:xfrm>
        </p:grpSpPr>
        <p:sp>
          <p:nvSpPr>
            <p:cNvPr id="11" name="TextBox 10">
              <a:extLst>
                <a:ext uri="{FF2B5EF4-FFF2-40B4-BE49-F238E27FC236}">
                  <a16:creationId xmlns:a16="http://schemas.microsoft.com/office/drawing/2014/main" id="{03957ADD-A30C-0932-0CF7-5AD5FAA4F2E3}"/>
                </a:ext>
              </a:extLst>
            </p:cNvPr>
            <p:cNvSpPr txBox="1"/>
            <p:nvPr/>
          </p:nvSpPr>
          <p:spPr>
            <a:xfrm>
              <a:off x="236216" y="2394752"/>
              <a:ext cx="7704861" cy="1200329"/>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7200" dirty="0">
                  <a:ln w="127000">
                    <a:solidFill>
                      <a:schemeClr val="bg1"/>
                    </a:solidFill>
                  </a:ln>
                  <a:gradFill>
                    <a:gsLst>
                      <a:gs pos="90000">
                        <a:srgbClr val="FFFF00"/>
                      </a:gs>
                      <a:gs pos="66000">
                        <a:srgbClr val="00B0F0"/>
                      </a:gs>
                      <a:gs pos="0">
                        <a:srgbClr val="FF0066"/>
                      </a:gs>
                      <a:gs pos="32000">
                        <a:srgbClr val="FFC000"/>
                      </a:gs>
                      <a:gs pos="53000">
                        <a:srgbClr val="FF66FF"/>
                      </a:gs>
                      <a:gs pos="18000">
                        <a:srgbClr val="FF3399"/>
                      </a:gs>
                    </a:gsLst>
                    <a:path path="circle">
                      <a:fillToRect l="50000" t="50000" r="50000" b="50000"/>
                    </a:path>
                  </a:gra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TẠM BIỆT VÀ HẸN GẶP LẠI</a:t>
              </a:r>
              <a:endParaRPr lang="sv-SE" sz="7200" dirty="0">
                <a:ln w="127000">
                  <a:solidFill>
                    <a:schemeClr val="bg1"/>
                  </a:solidFill>
                </a:ln>
                <a:gradFill>
                  <a:gsLst>
                    <a:gs pos="90000">
                      <a:srgbClr val="FFFF00"/>
                    </a:gs>
                    <a:gs pos="66000">
                      <a:srgbClr val="00B0F0"/>
                    </a:gs>
                    <a:gs pos="0">
                      <a:srgbClr val="FF0066"/>
                    </a:gs>
                    <a:gs pos="32000">
                      <a:srgbClr val="FFC000"/>
                    </a:gs>
                    <a:gs pos="53000">
                      <a:srgbClr val="FF66FF"/>
                    </a:gs>
                    <a:gs pos="18000">
                      <a:srgbClr val="FF3399"/>
                    </a:gs>
                  </a:gsLst>
                  <a:path path="circle">
                    <a:fillToRect l="50000" t="50000" r="50000" b="50000"/>
                  </a:path>
                </a:gra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5F81FF52-3B4D-9D31-E1B9-76AD4DA6AE78}"/>
                </a:ext>
              </a:extLst>
            </p:cNvPr>
            <p:cNvSpPr txBox="1"/>
            <p:nvPr/>
          </p:nvSpPr>
          <p:spPr>
            <a:xfrm>
              <a:off x="236215" y="2353932"/>
              <a:ext cx="7704861" cy="1200329"/>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7200" dirty="0">
                  <a:gradFill>
                    <a:gsLst>
                      <a:gs pos="90000">
                        <a:srgbClr val="FFFF00"/>
                      </a:gs>
                      <a:gs pos="66000">
                        <a:srgbClr val="00B0F0"/>
                      </a:gs>
                      <a:gs pos="0">
                        <a:srgbClr val="FF0066"/>
                      </a:gs>
                      <a:gs pos="32000">
                        <a:srgbClr val="FFC000"/>
                      </a:gs>
                      <a:gs pos="53000">
                        <a:srgbClr val="FF66FF"/>
                      </a:gs>
                      <a:gs pos="18000">
                        <a:srgbClr val="FF3399"/>
                      </a:gs>
                    </a:gsLst>
                    <a:path path="circle">
                      <a:fillToRect l="50000" t="50000" r="50000" b="50000"/>
                    </a:path>
                  </a:gradFill>
                  <a:latin typeface="UTM Showcard" panose="02040603050506020204" pitchFamily="18" charset="0"/>
                  <a:cs typeface="Arial" panose="020B0604020202020204" pitchFamily="34" charset="0"/>
                </a:rPr>
                <a:t>TẠM BIỆT VÀ HẸN GẶP LẠI</a:t>
              </a:r>
              <a:endParaRPr lang="sv-SE" sz="7200" dirty="0">
                <a:gradFill>
                  <a:gsLst>
                    <a:gs pos="90000">
                      <a:srgbClr val="FFFF00"/>
                    </a:gs>
                    <a:gs pos="66000">
                      <a:srgbClr val="00B0F0"/>
                    </a:gs>
                    <a:gs pos="0">
                      <a:srgbClr val="FF0066"/>
                    </a:gs>
                    <a:gs pos="32000">
                      <a:srgbClr val="FFC000"/>
                    </a:gs>
                    <a:gs pos="53000">
                      <a:srgbClr val="FF66FF"/>
                    </a:gs>
                    <a:gs pos="18000">
                      <a:srgbClr val="FF3399"/>
                    </a:gs>
                  </a:gsLst>
                  <a:path path="circle">
                    <a:fillToRect l="50000" t="50000" r="50000" b="50000"/>
                  </a:path>
                </a:gradFill>
                <a:latin typeface="UTM Showcard"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978324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4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40000">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4" presetID="32" presetClass="emph" presetSubtype="0" fill="hold" nodeType="withEffect">
                                      <p:stCondLst>
                                        <p:cond delay="0"/>
                                      </p:stCondLst>
                                      <p:childTnLst>
                                        <p:animRot by="120000">
                                          <p:cBhvr>
                                            <p:cTn id="15" dur="160" fill="hold">
                                              <p:stCondLst>
                                                <p:cond delay="0"/>
                                              </p:stCondLst>
                                            </p:cTn>
                                            <p:tgtEl>
                                              <p:spTgt spid="9"/>
                                            </p:tgtEl>
                                            <p:attrNameLst>
                                              <p:attrName>r</p:attrName>
                                            </p:attrNameLst>
                                          </p:cBhvr>
                                        </p:animRot>
                                        <p:animRot by="-240000">
                                          <p:cBhvr>
                                            <p:cTn id="16" dur="320" fill="hold">
                                              <p:stCondLst>
                                                <p:cond delay="320"/>
                                              </p:stCondLst>
                                            </p:cTn>
                                            <p:tgtEl>
                                              <p:spTgt spid="9"/>
                                            </p:tgtEl>
                                            <p:attrNameLst>
                                              <p:attrName>r</p:attrName>
                                            </p:attrNameLst>
                                          </p:cBhvr>
                                        </p:animRot>
                                        <p:animRot by="240000">
                                          <p:cBhvr>
                                            <p:cTn id="17" dur="320" fill="hold">
                                              <p:stCondLst>
                                                <p:cond delay="640"/>
                                              </p:stCondLst>
                                            </p:cTn>
                                            <p:tgtEl>
                                              <p:spTgt spid="9"/>
                                            </p:tgtEl>
                                            <p:attrNameLst>
                                              <p:attrName>r</p:attrName>
                                            </p:attrNameLst>
                                          </p:cBhvr>
                                        </p:animRot>
                                        <p:animRot by="-240000">
                                          <p:cBhvr>
                                            <p:cTn id="18" dur="320" fill="hold">
                                              <p:stCondLst>
                                                <p:cond delay="960"/>
                                              </p:stCondLst>
                                            </p:cTn>
                                            <p:tgtEl>
                                              <p:spTgt spid="9"/>
                                            </p:tgtEl>
                                            <p:attrNameLst>
                                              <p:attrName>r</p:attrName>
                                            </p:attrNameLst>
                                          </p:cBhvr>
                                        </p:animRot>
                                        <p:animRot by="120000">
                                          <p:cBhvr>
                                            <p:cTn id="19" dur="320" fill="hold">
                                              <p:stCondLst>
                                                <p:cond delay="1280"/>
                                              </p:stCondLst>
                                            </p:cTn>
                                            <p:tgtEl>
                                              <p:spTgt spid="9"/>
                                            </p:tgtEl>
                                            <p:attrNameLst>
                                              <p:attrName>r</p:attrName>
                                            </p:attrNameLst>
                                          </p:cBhvr>
                                        </p:animRo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50" fill="hold"/>
                                            <p:tgtEl>
                                              <p:spTgt spid="10"/>
                                            </p:tgtEl>
                                            <p:attrNameLst>
                                              <p:attrName>ppt_w</p:attrName>
                                            </p:attrNameLst>
                                          </p:cBhvr>
                                          <p:tavLst>
                                            <p:tav tm="0">
                                              <p:val>
                                                <p:fltVal val="0"/>
                                              </p:val>
                                            </p:tav>
                                            <p:tav tm="100000">
                                              <p:val>
                                                <p:strVal val="#ppt_w"/>
                                              </p:val>
                                            </p:tav>
                                          </p:tavLst>
                                        </p:anim>
                                        <p:anim calcmode="lin" valueType="num">
                                          <p:cBhvr>
                                            <p:cTn id="23" dur="250" fill="hold"/>
                                            <p:tgtEl>
                                              <p:spTgt spid="10"/>
                                            </p:tgtEl>
                                            <p:attrNameLst>
                                              <p:attrName>ppt_h</p:attrName>
                                            </p:attrNameLst>
                                          </p:cBhvr>
                                          <p:tavLst>
                                            <p:tav tm="0">
                                              <p:val>
                                                <p:fltVal val="0"/>
                                              </p:val>
                                            </p:tav>
                                            <p:tav tm="100000">
                                              <p:val>
                                                <p:strVal val="#ppt_h"/>
                                              </p:val>
                                            </p:tav>
                                          </p:tavLst>
                                        </p:anim>
                                        <p:animEffect transition="in" filter="fade">
                                          <p:cBhvr>
                                            <p:cTn id="24" dur="25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5" presetID="6" presetClass="emph" presetSubtype="0" fill="hold" nodeType="withEffect" p14:presetBounceEnd="98000">
                                      <p:stCondLst>
                                        <p:cond delay="500"/>
                                      </p:stCondLst>
                                      <p:childTnLst>
                                        <p:animScale p14:bounceEnd="98000">
                                          <p:cBhvr>
                                            <p:cTn id="26"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Trò-chơi-chíu.wav"/>
                                            </p:tgtEl>
                                          </p:cMediaNode>
                                        </p:audio>
                                      </p:subTnLst>
                                    </p:cTn>
                                  </p:par>
                                  <p:par>
                                    <p:cTn id="14" presetID="32" presetClass="emph" presetSubtype="0" fill="hold" nodeType="withEffect">
                                      <p:stCondLst>
                                        <p:cond delay="0"/>
                                      </p:stCondLst>
                                      <p:childTnLst>
                                        <p:animRot by="120000">
                                          <p:cBhvr>
                                            <p:cTn id="15" dur="160" fill="hold">
                                              <p:stCondLst>
                                                <p:cond delay="0"/>
                                              </p:stCondLst>
                                            </p:cTn>
                                            <p:tgtEl>
                                              <p:spTgt spid="9"/>
                                            </p:tgtEl>
                                            <p:attrNameLst>
                                              <p:attrName>r</p:attrName>
                                            </p:attrNameLst>
                                          </p:cBhvr>
                                        </p:animRot>
                                        <p:animRot by="-240000">
                                          <p:cBhvr>
                                            <p:cTn id="16" dur="320" fill="hold">
                                              <p:stCondLst>
                                                <p:cond delay="320"/>
                                              </p:stCondLst>
                                            </p:cTn>
                                            <p:tgtEl>
                                              <p:spTgt spid="9"/>
                                            </p:tgtEl>
                                            <p:attrNameLst>
                                              <p:attrName>r</p:attrName>
                                            </p:attrNameLst>
                                          </p:cBhvr>
                                        </p:animRot>
                                        <p:animRot by="240000">
                                          <p:cBhvr>
                                            <p:cTn id="17" dur="320" fill="hold">
                                              <p:stCondLst>
                                                <p:cond delay="640"/>
                                              </p:stCondLst>
                                            </p:cTn>
                                            <p:tgtEl>
                                              <p:spTgt spid="9"/>
                                            </p:tgtEl>
                                            <p:attrNameLst>
                                              <p:attrName>r</p:attrName>
                                            </p:attrNameLst>
                                          </p:cBhvr>
                                        </p:animRot>
                                        <p:animRot by="-240000">
                                          <p:cBhvr>
                                            <p:cTn id="18" dur="320" fill="hold">
                                              <p:stCondLst>
                                                <p:cond delay="960"/>
                                              </p:stCondLst>
                                            </p:cTn>
                                            <p:tgtEl>
                                              <p:spTgt spid="9"/>
                                            </p:tgtEl>
                                            <p:attrNameLst>
                                              <p:attrName>r</p:attrName>
                                            </p:attrNameLst>
                                          </p:cBhvr>
                                        </p:animRot>
                                        <p:animRot by="120000">
                                          <p:cBhvr>
                                            <p:cTn id="19" dur="320" fill="hold">
                                              <p:stCondLst>
                                                <p:cond delay="1280"/>
                                              </p:stCondLst>
                                            </p:cTn>
                                            <p:tgtEl>
                                              <p:spTgt spid="9"/>
                                            </p:tgtEl>
                                            <p:attrNameLst>
                                              <p:attrName>r</p:attrName>
                                            </p:attrNameLst>
                                          </p:cBhvr>
                                        </p:animRo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50" fill="hold"/>
                                            <p:tgtEl>
                                              <p:spTgt spid="10"/>
                                            </p:tgtEl>
                                            <p:attrNameLst>
                                              <p:attrName>ppt_w</p:attrName>
                                            </p:attrNameLst>
                                          </p:cBhvr>
                                          <p:tavLst>
                                            <p:tav tm="0">
                                              <p:val>
                                                <p:fltVal val="0"/>
                                              </p:val>
                                            </p:tav>
                                            <p:tav tm="100000">
                                              <p:val>
                                                <p:strVal val="#ppt_w"/>
                                              </p:val>
                                            </p:tav>
                                          </p:tavLst>
                                        </p:anim>
                                        <p:anim calcmode="lin" valueType="num">
                                          <p:cBhvr>
                                            <p:cTn id="23" dur="250" fill="hold"/>
                                            <p:tgtEl>
                                              <p:spTgt spid="10"/>
                                            </p:tgtEl>
                                            <p:attrNameLst>
                                              <p:attrName>ppt_h</p:attrName>
                                            </p:attrNameLst>
                                          </p:cBhvr>
                                          <p:tavLst>
                                            <p:tav tm="0">
                                              <p:val>
                                                <p:fltVal val="0"/>
                                              </p:val>
                                            </p:tav>
                                            <p:tav tm="100000">
                                              <p:val>
                                                <p:strVal val="#ppt_h"/>
                                              </p:val>
                                            </p:tav>
                                          </p:tavLst>
                                        </p:anim>
                                        <p:animEffect transition="in" filter="fade">
                                          <p:cBhvr>
                                            <p:cTn id="24" dur="25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par>
                                    <p:cTn id="25" presetID="6" presetClass="emph" presetSubtype="0" fill="hold" nodeType="withEffect">
                                      <p:stCondLst>
                                        <p:cond delay="500"/>
                                      </p:stCondLst>
                                      <p:childTnLst>
                                        <p:animScale>
                                          <p:cBhvr>
                                            <p:cTn id="26"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3000"/>
          </a:stretch>
        </a:blip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7251A9F-16A2-3230-0B2B-18D70C8CD994}"/>
              </a:ext>
            </a:extLst>
          </p:cNvPr>
          <p:cNvSpPr/>
          <p:nvPr/>
        </p:nvSpPr>
        <p:spPr>
          <a:xfrm>
            <a:off x="519526" y="645279"/>
            <a:ext cx="11166506" cy="5831953"/>
          </a:xfrm>
          <a:prstGeom prst="round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H_Number_1"/>
          <p:cNvSpPr/>
          <p:nvPr>
            <p:custDataLst>
              <p:tags r:id="rId1"/>
            </p:custDataLst>
          </p:nvPr>
        </p:nvSpPr>
        <p:spPr>
          <a:xfrm>
            <a:off x="-18000" y="1864828"/>
            <a:ext cx="948738" cy="986844"/>
          </a:xfrm>
          <a:prstGeom prst="ellipse">
            <a:avLst/>
          </a:prstGeom>
          <a:solidFill>
            <a:srgbClr val="FF000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rPr>
              <a:t>01</a:t>
            </a:r>
            <a:endParaRPr lang="zh-CN" altLang="en-US"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7" name="MH_Number_1"/>
          <p:cNvSpPr/>
          <p:nvPr>
            <p:custDataLst>
              <p:tags r:id="rId2"/>
            </p:custDataLst>
          </p:nvPr>
        </p:nvSpPr>
        <p:spPr>
          <a:xfrm>
            <a:off x="0" y="3740683"/>
            <a:ext cx="948738" cy="986844"/>
          </a:xfrm>
          <a:prstGeom prst="ellipse">
            <a:avLst/>
          </a:prstGeom>
          <a:solidFill>
            <a:srgbClr val="FFC00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vi-VN" altLang="zh-CN"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rPr>
              <a:t>02</a:t>
            </a:r>
            <a:endParaRPr lang="zh-CN" altLang="en-US"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8" name="Hộp Văn bản 3">
            <a:extLst>
              <a:ext uri="{FF2B5EF4-FFF2-40B4-BE49-F238E27FC236}">
                <a16:creationId xmlns:a16="http://schemas.microsoft.com/office/drawing/2014/main" id="{18C897CC-B855-0ECC-3CAE-9249DB9DB5D3}"/>
              </a:ext>
            </a:extLst>
          </p:cNvPr>
          <p:cNvSpPr txBox="1"/>
          <p:nvPr/>
        </p:nvSpPr>
        <p:spPr>
          <a:xfrm>
            <a:off x="1064811" y="1628350"/>
            <a:ext cx="10621221" cy="1569660"/>
          </a:xfrm>
          <a:prstGeom prst="rect">
            <a:avLst/>
          </a:prstGeom>
          <a:noFill/>
        </p:spPr>
        <p:txBody>
          <a:bodyPr wrap="square" rtlCol="0">
            <a:spAutoFit/>
          </a:bodyPr>
          <a:lstStyle/>
          <a:p>
            <a:pPr algn="just"/>
            <a:r>
              <a:rPr lang="vi-VN" sz="4800">
                <a:latin typeface="Calibri" panose="020F0502020204030204" pitchFamily="34" charset="0"/>
                <a:cs typeface="Calibri" panose="020F0502020204030204" pitchFamily="34" charset="0"/>
              </a:rPr>
              <a:t>Tìm được ý cho đoạn văn thể hiện tình cảm, cảm xúc trước một sự việc.</a:t>
            </a:r>
          </a:p>
        </p:txBody>
      </p:sp>
      <p:sp>
        <p:nvSpPr>
          <p:cNvPr id="9" name="Hộp Văn bản 3">
            <a:extLst>
              <a:ext uri="{FF2B5EF4-FFF2-40B4-BE49-F238E27FC236}">
                <a16:creationId xmlns:a16="http://schemas.microsoft.com/office/drawing/2014/main" id="{18C897CC-B855-0ECC-3CAE-9249DB9DB5D3}"/>
              </a:ext>
            </a:extLst>
          </p:cNvPr>
          <p:cNvSpPr txBox="1"/>
          <p:nvPr/>
        </p:nvSpPr>
        <p:spPr>
          <a:xfrm>
            <a:off x="1064811" y="3449275"/>
            <a:ext cx="10621221" cy="2308324"/>
          </a:xfrm>
          <a:prstGeom prst="rect">
            <a:avLst/>
          </a:prstGeom>
          <a:noFill/>
        </p:spPr>
        <p:txBody>
          <a:bodyPr wrap="square" rtlCol="0">
            <a:spAutoFit/>
          </a:bodyPr>
          <a:lstStyle/>
          <a:p>
            <a:pPr algn="just"/>
            <a:r>
              <a:rPr lang="vi-VN" sz="4800">
                <a:latin typeface="Calibri" panose="020F0502020204030204" pitchFamily="34" charset="0"/>
                <a:cs typeface="Calibri" panose="020F0502020204030204" pitchFamily="34" charset="0"/>
              </a:rPr>
              <a:t>Chia sẻ được với bạn bè hoặc người thân cảm xúc của em về bức tranh toàn cảnh Chiến dịch Điện Biên Phủ.</a:t>
            </a:r>
            <a:endParaRPr lang="en-US" sz="48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CDCD219-14B9-4C06-A3BF-9FD34B09F010}"/>
              </a:ext>
            </a:extLst>
          </p:cNvPr>
          <p:cNvPicPr>
            <a:picLocks noChangeAspect="1"/>
          </p:cNvPicPr>
          <p:nvPr/>
        </p:nvPicPr>
        <p:blipFill>
          <a:blip r:embed="rId5"/>
          <a:stretch>
            <a:fillRect/>
          </a:stretch>
        </p:blipFill>
        <p:spPr>
          <a:xfrm>
            <a:off x="1588322" y="183473"/>
            <a:ext cx="8279086" cy="1444877"/>
          </a:xfrm>
          <a:prstGeom prst="rect">
            <a:avLst/>
          </a:prstGeom>
        </p:spPr>
      </p:pic>
    </p:spTree>
    <p:extLst>
      <p:ext uri="{BB962C8B-B14F-4D97-AF65-F5344CB8AC3E}">
        <p14:creationId xmlns:p14="http://schemas.microsoft.com/office/powerpoint/2010/main" val="18625923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000"/>
          </a:stretch>
        </a:blipFill>
        <a:effectLst/>
      </p:bgPr>
    </p:bg>
    <p:spTree>
      <p:nvGrpSpPr>
        <p:cNvPr id="1" name=""/>
        <p:cNvGrpSpPr/>
        <p:nvPr/>
      </p:nvGrpSpPr>
      <p:grpSpPr>
        <a:xfrm>
          <a:off x="0" y="0"/>
          <a:ext cx="0" cy="0"/>
          <a:chOff x="0" y="0"/>
          <a:chExt cx="0" cy="0"/>
        </a:xfrm>
      </p:grpSpPr>
      <p:sp>
        <p:nvSpPr>
          <p:cNvPr id="2" name="Oval 1"/>
          <p:cNvSpPr/>
          <p:nvPr/>
        </p:nvSpPr>
        <p:spPr>
          <a:xfrm>
            <a:off x="3147647" y="2206869"/>
            <a:ext cx="4053253" cy="2505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754923" y="2570284"/>
            <a:ext cx="4053253"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700095" y="2933699"/>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72402" y="2659672"/>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F834C0-89D3-42E1-DFBE-D9280FE76233}"/>
              </a:ext>
            </a:extLst>
          </p:cNvPr>
          <p:cNvGrpSpPr/>
          <p:nvPr/>
        </p:nvGrpSpPr>
        <p:grpSpPr>
          <a:xfrm>
            <a:off x="2998357" y="3264345"/>
            <a:ext cx="6535984" cy="2311252"/>
            <a:chOff x="236216" y="2391824"/>
            <a:chExt cx="7704861" cy="2311252"/>
          </a:xfrm>
        </p:grpSpPr>
        <p:sp>
          <p:nvSpPr>
            <p:cNvPr id="8" name="TextBox 7">
              <a:extLst>
                <a:ext uri="{FF2B5EF4-FFF2-40B4-BE49-F238E27FC236}">
                  <a16:creationId xmlns:a16="http://schemas.microsoft.com/office/drawing/2014/main" id="{03957ADD-A30C-0932-0CF7-5AD5FAA4F2E3}"/>
                </a:ext>
              </a:extLst>
            </p:cNvPr>
            <p:cNvSpPr txBox="1"/>
            <p:nvPr/>
          </p:nvSpPr>
          <p:spPr>
            <a:xfrm>
              <a:off x="236216" y="2394752"/>
              <a:ext cx="7704861" cy="2308324"/>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KHỞI  ĐỘNG</a:t>
              </a:r>
              <a:endParaRPr lang="sv-SE"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F81FF52-3B4D-9D31-E1B9-76AD4DA6AE78}"/>
                </a:ext>
              </a:extLst>
            </p:cNvPr>
            <p:cNvSpPr txBox="1"/>
            <p:nvPr/>
          </p:nvSpPr>
          <p:spPr>
            <a:xfrm>
              <a:off x="236216" y="2391824"/>
              <a:ext cx="7704861" cy="1200329"/>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dirty="0">
                  <a:solidFill>
                    <a:srgbClr val="0070C0"/>
                  </a:solidFill>
                  <a:latin typeface="UTM Showcard" panose="02040603050506020204" pitchFamily="18" charset="0"/>
                  <a:cs typeface="Arial" panose="020B0604020202020204" pitchFamily="34" charset="0"/>
                </a:rPr>
                <a:t>K</a:t>
              </a:r>
              <a:r>
                <a:rPr lang="sv-SE" sz="7200" dirty="0">
                  <a:solidFill>
                    <a:srgbClr val="FF6699"/>
                  </a:solidFill>
                  <a:latin typeface="UTM Showcard" panose="02040603050506020204" pitchFamily="18" charset="0"/>
                  <a:cs typeface="Arial" panose="020B0604020202020204" pitchFamily="34" charset="0"/>
                </a:rPr>
                <a:t>H</a:t>
              </a:r>
              <a:r>
                <a:rPr lang="sv-SE" sz="7200" dirty="0">
                  <a:solidFill>
                    <a:srgbClr val="00B0F0"/>
                  </a:solidFill>
                  <a:latin typeface="UTM Showcard" panose="02040603050506020204" pitchFamily="18" charset="0"/>
                  <a:cs typeface="Arial" panose="020B0604020202020204" pitchFamily="34" charset="0"/>
                </a:rPr>
                <a:t>Ở</a:t>
              </a:r>
              <a:r>
                <a:rPr lang="sv-SE" sz="7200" dirty="0">
                  <a:solidFill>
                    <a:srgbClr val="77D460"/>
                  </a:solidFill>
                  <a:latin typeface="UTM Showcard" panose="02040603050506020204" pitchFamily="18" charset="0"/>
                  <a:cs typeface="Arial" panose="020B0604020202020204" pitchFamily="34" charset="0"/>
                </a:rPr>
                <a:t>I</a:t>
              </a:r>
              <a:r>
                <a:rPr lang="sv-SE" sz="7200" dirty="0">
                  <a:latin typeface="UTM Showcard" panose="02040603050506020204" pitchFamily="18" charset="0"/>
                  <a:cs typeface="Arial" panose="020B0604020202020204" pitchFamily="34" charset="0"/>
                </a:rPr>
                <a:t>  </a:t>
              </a:r>
              <a:r>
                <a:rPr lang="sv-SE" sz="7200" dirty="0">
                  <a:solidFill>
                    <a:srgbClr val="FFC000"/>
                  </a:solidFill>
                  <a:latin typeface="UTM Showcard" panose="02040603050506020204" pitchFamily="18" charset="0"/>
                  <a:cs typeface="Arial" panose="020B0604020202020204" pitchFamily="34" charset="0"/>
                </a:rPr>
                <a:t>Đ</a:t>
              </a:r>
              <a:r>
                <a:rPr lang="sv-SE" sz="7200" dirty="0">
                  <a:solidFill>
                    <a:srgbClr val="99FF66"/>
                  </a:solidFill>
                  <a:latin typeface="UTM Showcard" panose="02040603050506020204" pitchFamily="18" charset="0"/>
                  <a:cs typeface="Arial" panose="020B0604020202020204" pitchFamily="34" charset="0"/>
                </a:rPr>
                <a:t>Ộ</a:t>
              </a:r>
              <a:r>
                <a:rPr lang="sv-SE" sz="7200" dirty="0">
                  <a:solidFill>
                    <a:srgbClr val="FF66FF"/>
                  </a:solidFill>
                  <a:latin typeface="UTM Showcard" panose="02040603050506020204" pitchFamily="18" charset="0"/>
                  <a:cs typeface="Arial" panose="020B0604020202020204" pitchFamily="34" charset="0"/>
                </a:rPr>
                <a:t>N</a:t>
              </a:r>
              <a:r>
                <a:rPr lang="sv-SE" sz="7200" dirty="0">
                  <a:solidFill>
                    <a:srgbClr val="FF6600"/>
                  </a:solidFill>
                  <a:latin typeface="UTM Showcard" panose="02040603050506020204" pitchFamily="18" charset="0"/>
                  <a:cs typeface="Arial" panose="020B0604020202020204" pitchFamily="34" charset="0"/>
                </a:rPr>
                <a:t>G</a:t>
              </a:r>
            </a:p>
          </p:txBody>
        </p:sp>
      </p:grpSp>
    </p:spTree>
    <p:extLst>
      <p:ext uri="{BB962C8B-B14F-4D97-AF65-F5344CB8AC3E}">
        <p14:creationId xmlns:p14="http://schemas.microsoft.com/office/powerpoint/2010/main" val="855840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6" presetClass="emph" presetSubtype="0" fill="hold" nodeType="withEffect">
                                      <p:stCondLst>
                                        <p:cond delay="500"/>
                                      </p:stCondLst>
                                      <p:childTnLst>
                                        <p:animScale>
                                          <p:cBhvr>
                                            <p:cTn id="11" dur="2000" fill="hold"/>
                                            <p:tgtEl>
                                              <p:spTgt spid="7"/>
                                            </p:tgtEl>
                                          </p:cBhvr>
                                          <p:by x="101000" y="101000"/>
                                        </p:animScale>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sp>
        <p:nvSpPr>
          <p:cNvPr id="9" name="Hộp Văn bản 3">
            <a:extLst>
              <a:ext uri="{FF2B5EF4-FFF2-40B4-BE49-F238E27FC236}">
                <a16:creationId xmlns:a16="http://schemas.microsoft.com/office/drawing/2014/main" id="{18C897CC-B855-0ECC-3CAE-9249DB9DB5D3}"/>
              </a:ext>
            </a:extLst>
          </p:cNvPr>
          <p:cNvSpPr txBox="1"/>
          <p:nvPr/>
        </p:nvSpPr>
        <p:spPr>
          <a:xfrm>
            <a:off x="3420706" y="2740675"/>
            <a:ext cx="5350588" cy="2308324"/>
          </a:xfrm>
          <a:prstGeom prst="rect">
            <a:avLst/>
          </a:prstGeom>
          <a:noFill/>
        </p:spPr>
        <p:txBody>
          <a:bodyPr wrap="square" rtlCol="0">
            <a:spAutoFit/>
          </a:bodyPr>
          <a:lstStyle/>
          <a:p>
            <a:pPr algn="ctr"/>
            <a:r>
              <a:rPr lang="en-US" sz="4800" b="1">
                <a:solidFill>
                  <a:srgbClr val="002060"/>
                </a:solidFill>
                <a:latin typeface="Calibri" panose="020F0502020204030204" pitchFamily="34" charset="0"/>
                <a:cs typeface="Calibri" panose="020F0502020204030204" pitchFamily="34" charset="0"/>
              </a:rPr>
              <a:t>K</a:t>
            </a:r>
            <a:r>
              <a:rPr lang="vi-VN" sz="4800" b="1">
                <a:solidFill>
                  <a:srgbClr val="002060"/>
                </a:solidFill>
                <a:latin typeface="Calibri" panose="020F0502020204030204" pitchFamily="34" charset="0"/>
                <a:cs typeface="Calibri" panose="020F0502020204030204" pitchFamily="34" charset="0"/>
              </a:rPr>
              <a:t>ể một số việc đã làm góp phần bảo vệ môi trường?</a:t>
            </a:r>
            <a:endParaRPr lang="vi-VN"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33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000"/>
          </a:stretch>
        </a:blipFill>
        <a:effectLst/>
      </p:bgPr>
    </p:bg>
    <p:spTree>
      <p:nvGrpSpPr>
        <p:cNvPr id="1" name=""/>
        <p:cNvGrpSpPr/>
        <p:nvPr/>
      </p:nvGrpSpPr>
      <p:grpSpPr>
        <a:xfrm>
          <a:off x="0" y="0"/>
          <a:ext cx="0" cy="0"/>
          <a:chOff x="0" y="0"/>
          <a:chExt cx="0" cy="0"/>
        </a:xfrm>
      </p:grpSpPr>
      <p:sp>
        <p:nvSpPr>
          <p:cNvPr id="2" name="Oval 1"/>
          <p:cNvSpPr/>
          <p:nvPr/>
        </p:nvSpPr>
        <p:spPr>
          <a:xfrm>
            <a:off x="3147647" y="2206869"/>
            <a:ext cx="4053253" cy="2505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754923" y="2570284"/>
            <a:ext cx="4053253"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700095" y="2933699"/>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72402" y="2659672"/>
            <a:ext cx="3711819" cy="232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F834C0-89D3-42E1-DFBE-D9280FE76233}"/>
              </a:ext>
            </a:extLst>
          </p:cNvPr>
          <p:cNvGrpSpPr/>
          <p:nvPr/>
        </p:nvGrpSpPr>
        <p:grpSpPr>
          <a:xfrm>
            <a:off x="2288012" y="3152493"/>
            <a:ext cx="6535984" cy="1224761"/>
            <a:chOff x="236216" y="2394752"/>
            <a:chExt cx="7704861" cy="1224761"/>
          </a:xfrm>
        </p:grpSpPr>
        <p:sp>
          <p:nvSpPr>
            <p:cNvPr id="8" name="TextBox 7">
              <a:extLst>
                <a:ext uri="{FF2B5EF4-FFF2-40B4-BE49-F238E27FC236}">
                  <a16:creationId xmlns:a16="http://schemas.microsoft.com/office/drawing/2014/main" id="{03957ADD-A30C-0932-0CF7-5AD5FAA4F2E3}"/>
                </a:ext>
              </a:extLst>
            </p:cNvPr>
            <p:cNvSpPr txBox="1"/>
            <p:nvPr/>
          </p:nvSpPr>
          <p:spPr>
            <a:xfrm>
              <a:off x="236216" y="2394752"/>
              <a:ext cx="7704861" cy="120032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KHÁM PHÁ</a:t>
              </a:r>
              <a:endParaRPr lang="sv-SE" sz="72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F81FF52-3B4D-9D31-E1B9-76AD4DA6AE78}"/>
                </a:ext>
              </a:extLst>
            </p:cNvPr>
            <p:cNvSpPr txBox="1"/>
            <p:nvPr/>
          </p:nvSpPr>
          <p:spPr>
            <a:xfrm>
              <a:off x="236216" y="2419184"/>
              <a:ext cx="7704861" cy="120032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7200" dirty="0">
                  <a:solidFill>
                    <a:srgbClr val="FFFF00"/>
                  </a:solidFill>
                  <a:latin typeface="UTM Showcard" panose="02040603050506020204" pitchFamily="18" charset="0"/>
                  <a:cs typeface="Arial" panose="020B0604020202020204" pitchFamily="34" charset="0"/>
                </a:rPr>
                <a:t>K</a:t>
              </a:r>
              <a:r>
                <a:rPr lang="vi-VN" sz="7200" dirty="0">
                  <a:solidFill>
                    <a:srgbClr val="92D050"/>
                  </a:solidFill>
                  <a:latin typeface="UTM Showcard" panose="02040603050506020204" pitchFamily="18" charset="0"/>
                  <a:cs typeface="Arial" panose="020B0604020202020204" pitchFamily="34" charset="0"/>
                </a:rPr>
                <a:t>H</a:t>
              </a:r>
              <a:r>
                <a:rPr lang="vi-VN" sz="7200" dirty="0">
                  <a:solidFill>
                    <a:srgbClr val="00FFFF"/>
                  </a:solidFill>
                  <a:latin typeface="UTM Showcard" panose="02040603050506020204" pitchFamily="18" charset="0"/>
                  <a:cs typeface="Arial" panose="020B0604020202020204" pitchFamily="34" charset="0"/>
                </a:rPr>
                <a:t>Á</a:t>
              </a:r>
              <a:r>
                <a:rPr lang="vi-VN" sz="7200" dirty="0">
                  <a:solidFill>
                    <a:srgbClr val="FF99FF"/>
                  </a:solidFill>
                  <a:latin typeface="UTM Showcard" panose="02040603050506020204" pitchFamily="18" charset="0"/>
                  <a:cs typeface="Arial" panose="020B0604020202020204" pitchFamily="34" charset="0"/>
                </a:rPr>
                <a:t>M</a:t>
              </a:r>
              <a:r>
                <a:rPr lang="vi-VN" sz="7200" dirty="0">
                  <a:solidFill>
                    <a:srgbClr val="0070C0"/>
                  </a:solidFill>
                  <a:latin typeface="UTM Showcard" panose="02040603050506020204" pitchFamily="18" charset="0"/>
                  <a:cs typeface="Arial" panose="020B0604020202020204" pitchFamily="34" charset="0"/>
                </a:rPr>
                <a:t> </a:t>
              </a:r>
              <a:r>
                <a:rPr lang="vi-VN" sz="7200" dirty="0">
                  <a:solidFill>
                    <a:schemeClr val="accent4">
                      <a:lumMod val="60000"/>
                      <a:lumOff val="40000"/>
                    </a:schemeClr>
                  </a:solidFill>
                  <a:latin typeface="UTM Showcard" panose="02040603050506020204" pitchFamily="18" charset="0"/>
                  <a:cs typeface="Arial" panose="020B0604020202020204" pitchFamily="34" charset="0"/>
                </a:rPr>
                <a:t>P</a:t>
              </a:r>
              <a:r>
                <a:rPr lang="vi-VN" sz="7200" dirty="0">
                  <a:solidFill>
                    <a:srgbClr val="FF6699"/>
                  </a:solidFill>
                  <a:latin typeface="UTM Showcard" panose="02040603050506020204" pitchFamily="18" charset="0"/>
                  <a:cs typeface="Arial" panose="020B0604020202020204" pitchFamily="34" charset="0"/>
                </a:rPr>
                <a:t>H</a:t>
              </a:r>
              <a:r>
                <a:rPr lang="vi-VN" sz="7200" dirty="0">
                  <a:solidFill>
                    <a:srgbClr val="CCFF33"/>
                  </a:solidFill>
                  <a:latin typeface="UTM Showcard" panose="02040603050506020204" pitchFamily="18" charset="0"/>
                  <a:cs typeface="Arial" panose="020B0604020202020204" pitchFamily="34" charset="0"/>
                </a:rPr>
                <a:t>Á</a:t>
              </a:r>
              <a:endParaRPr lang="sv-SE" sz="7200" dirty="0">
                <a:solidFill>
                  <a:srgbClr val="CCFF33"/>
                </a:solidFill>
                <a:latin typeface="UTM Showcard"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338010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6" presetClass="emph" presetSubtype="0" fill="hold" nodeType="withEffect">
                                      <p:stCondLst>
                                        <p:cond delay="500"/>
                                      </p:stCondLst>
                                      <p:childTnLst>
                                        <p:animScale>
                                          <p:cBhvr>
                                            <p:cTn id="11"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a:stretch>
        </a:blipFill>
        <a:effectLst/>
      </p:bgPr>
    </p:bg>
    <p:spTree>
      <p:nvGrpSpPr>
        <p:cNvPr id="1" name=""/>
        <p:cNvGrpSpPr/>
        <p:nvPr/>
      </p:nvGrpSpPr>
      <p:grpSpPr>
        <a:xfrm>
          <a:off x="0" y="0"/>
          <a:ext cx="0" cy="0"/>
          <a:chOff x="0" y="0"/>
          <a:chExt cx="0" cy="0"/>
        </a:xfrm>
      </p:grpSpPr>
      <p:sp>
        <p:nvSpPr>
          <p:cNvPr id="2" name="Rectangle 1"/>
          <p:cNvSpPr/>
          <p:nvPr/>
        </p:nvSpPr>
        <p:spPr>
          <a:xfrm>
            <a:off x="2095500" y="1200150"/>
            <a:ext cx="8086725"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CEF925-DB5C-D1AB-1B7E-DB0F3BD39125}"/>
              </a:ext>
            </a:extLst>
          </p:cNvPr>
          <p:cNvSpPr txBox="1"/>
          <p:nvPr/>
        </p:nvSpPr>
        <p:spPr>
          <a:xfrm>
            <a:off x="1851025" y="1323340"/>
            <a:ext cx="8331200" cy="769441"/>
          </a:xfrm>
          <a:prstGeom prst="rect">
            <a:avLst/>
          </a:prstGeom>
          <a:noFill/>
        </p:spPr>
        <p:txBody>
          <a:bodyPr wrap="square">
            <a:spAutoFit/>
          </a:bodyPr>
          <a:lstStyle/>
          <a:p>
            <a:pPr algn="ctr"/>
            <a:r>
              <a:rPr lang="en-US" sz="4400" b="1" i="0" u="sng" dirty="0">
                <a:solidFill>
                  <a:srgbClr val="FF0000"/>
                </a:solidFill>
                <a:effectLst/>
                <a:ea typeface="Open Sans" panose="020B0606030504020204" pitchFamily="34" charset="0"/>
                <a:cs typeface="Open Sans" panose="020B0606030504020204" pitchFamily="34" charset="0"/>
              </a:rPr>
              <a:t>ĐỀ BÀI</a:t>
            </a:r>
          </a:p>
        </p:txBody>
      </p:sp>
      <p:sp>
        <p:nvSpPr>
          <p:cNvPr id="4" name="TextBox 3">
            <a:extLst>
              <a:ext uri="{FF2B5EF4-FFF2-40B4-BE49-F238E27FC236}">
                <a16:creationId xmlns:a16="http://schemas.microsoft.com/office/drawing/2014/main" id="{2DDCE523-E72C-F493-D1EA-469C4F1DAA8D}"/>
              </a:ext>
            </a:extLst>
          </p:cNvPr>
          <p:cNvSpPr txBox="1"/>
          <p:nvPr/>
        </p:nvSpPr>
        <p:spPr>
          <a:xfrm>
            <a:off x="2283401" y="2092781"/>
            <a:ext cx="7710921" cy="3416320"/>
          </a:xfrm>
          <a:prstGeom prst="rect">
            <a:avLst/>
          </a:prstGeom>
          <a:noFill/>
        </p:spPr>
        <p:txBody>
          <a:bodyPr wrap="square">
            <a:spAutoFit/>
          </a:bodyPr>
          <a:lstStyle/>
          <a:p>
            <a:pPr algn="just"/>
            <a:r>
              <a:rPr lang="vi-VN" sz="5400">
                <a:solidFill>
                  <a:srgbClr val="002060"/>
                </a:solidFill>
                <a:latin typeface="Calibri" panose="020F0502020204030204" pitchFamily="34" charset="0"/>
                <a:ea typeface="Calibri" panose="020F0502020204030204" pitchFamily="34" charset="0"/>
                <a:cs typeface="Calibri" panose="020F0502020204030204" pitchFamily="34" charset="0"/>
              </a:rPr>
              <a:t>Viết đoạn văn thể hiện tình cảm, cảm xúc của em về một</a:t>
            </a:r>
            <a:r>
              <a:rPr lang="en-US" sz="54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5400">
                <a:solidFill>
                  <a:srgbClr val="002060"/>
                </a:solidFill>
                <a:latin typeface="Calibri" panose="020F0502020204030204" pitchFamily="34" charset="0"/>
                <a:ea typeface="Calibri" panose="020F0502020204030204" pitchFamily="34" charset="0"/>
                <a:cs typeface="Calibri" panose="020F0502020204030204" pitchFamily="34" charset="0"/>
              </a:rPr>
              <a:t>việc làm góp phần bảo vệ môi trường.</a:t>
            </a:r>
            <a:endParaRPr lang="vi-VN" sz="5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6"/>
          <a:stretch>
            <a:fillRect/>
          </a:stretch>
        </p:blipFill>
        <p:spPr>
          <a:xfrm>
            <a:off x="-487363" y="4220845"/>
            <a:ext cx="487363" cy="487363"/>
          </a:xfrm>
          <a:prstGeom prst="rect">
            <a:avLst/>
          </a:prstGeom>
        </p:spPr>
      </p:pic>
    </p:spTree>
    <p:extLst>
      <p:ext uri="{BB962C8B-B14F-4D97-AF65-F5344CB8AC3E}">
        <p14:creationId xmlns:p14="http://schemas.microsoft.com/office/powerpoint/2010/main" val="719228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10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70229" y="3282894"/>
            <a:ext cx="2540758" cy="3756081"/>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3DA9F1F-0F55-A584-E30B-30082F652EAF}"/>
              </a:ext>
            </a:extLst>
          </p:cNvPr>
          <p:cNvPicPr>
            <a:picLocks noChangeAspect="1"/>
          </p:cNvPicPr>
          <p:nvPr/>
        </p:nvPicPr>
        <p:blipFill>
          <a:blip r:embed="rId6"/>
          <a:stretch>
            <a:fillRect/>
          </a:stretch>
        </p:blipFill>
        <p:spPr>
          <a:xfrm>
            <a:off x="9525493" y="3197837"/>
            <a:ext cx="2799365" cy="3660163"/>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C1C1992F-2DF9-408E-8B2B-246F76CCC6D3}"/>
              </a:ext>
            </a:extLst>
          </p:cNvPr>
          <p:cNvPicPr>
            <a:picLocks noChangeAspect="1"/>
          </p:cNvPicPr>
          <p:nvPr/>
        </p:nvPicPr>
        <p:blipFill>
          <a:blip r:embed="rId7"/>
          <a:stretch>
            <a:fillRect/>
          </a:stretch>
        </p:blipFill>
        <p:spPr>
          <a:xfrm>
            <a:off x="276403" y="203772"/>
            <a:ext cx="4181297" cy="853503"/>
          </a:xfrm>
          <a:prstGeom prst="rect">
            <a:avLst/>
          </a:prstGeom>
        </p:spPr>
      </p:pic>
      <p:sp>
        <p:nvSpPr>
          <p:cNvPr id="6" name="Title 1">
            <a:extLst>
              <a:ext uri="{FF2B5EF4-FFF2-40B4-BE49-F238E27FC236}">
                <a16:creationId xmlns:a16="http://schemas.microsoft.com/office/drawing/2014/main" id="{2F9379F3-4E9E-40DD-9A33-0E4A5EF8B29B}"/>
              </a:ext>
            </a:extLst>
          </p:cNvPr>
          <p:cNvSpPr txBox="1">
            <a:spLocks/>
          </p:cNvSpPr>
          <p:nvPr/>
        </p:nvSpPr>
        <p:spPr>
          <a:xfrm>
            <a:off x="497575" y="-166936"/>
            <a:ext cx="3960125"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rPr>
              <a:t>Tìm hiểu đề</a:t>
            </a:r>
            <a:endParaRPr lang="en-US"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endParaRPr>
          </a:p>
        </p:txBody>
      </p:sp>
      <p:sp>
        <p:nvSpPr>
          <p:cNvPr id="7" name="TextBox 6">
            <a:extLst>
              <a:ext uri="{FF2B5EF4-FFF2-40B4-BE49-F238E27FC236}">
                <a16:creationId xmlns:a16="http://schemas.microsoft.com/office/drawing/2014/main" id="{2DDCE523-E72C-F493-D1EA-469C4F1DAA8D}"/>
              </a:ext>
            </a:extLst>
          </p:cNvPr>
          <p:cNvSpPr txBox="1"/>
          <p:nvPr/>
        </p:nvSpPr>
        <p:spPr>
          <a:xfrm>
            <a:off x="2742215" y="1713234"/>
            <a:ext cx="6810868" cy="1569660"/>
          </a:xfrm>
          <a:prstGeom prst="rect">
            <a:avLst/>
          </a:prstGeom>
          <a:noFill/>
        </p:spPr>
        <p:txBody>
          <a:bodyPr wrap="square">
            <a:spAutoFit/>
          </a:bodyPr>
          <a:lstStyle/>
          <a:p>
            <a:pPr algn="just"/>
            <a:r>
              <a:rPr lang="vi-VN" sz="4800" dirty="0">
                <a:solidFill>
                  <a:srgbClr val="002060"/>
                </a:solidFill>
                <a:latin typeface="Calibri" panose="020F0502020204030204" pitchFamily="34" charset="0"/>
                <a:ea typeface="Calibri" panose="020F0502020204030204" pitchFamily="34" charset="0"/>
                <a:cs typeface="Calibri" panose="020F0502020204030204" pitchFamily="34" charset="0"/>
              </a:rPr>
              <a:t>Đề bài yêu cầu </a:t>
            </a:r>
            <a:r>
              <a:rPr lang="vi-VN" sz="480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4800">
                <a:solidFill>
                  <a:srgbClr val="002060"/>
                </a:solidFill>
                <a:latin typeface="Calibri" panose="020F0502020204030204" pitchFamily="34" charset="0"/>
                <a:ea typeface="Calibri" panose="020F0502020204030204" pitchFamily="34" charset="0"/>
                <a:cs typeface="Calibri" panose="020F0502020204030204" pitchFamily="34" charset="0"/>
              </a:rPr>
              <a:t>đoạn </a:t>
            </a:r>
            <a:r>
              <a:rPr lang="vi-VN" sz="4800">
                <a:solidFill>
                  <a:srgbClr val="002060"/>
                </a:solidFill>
                <a:latin typeface="Calibri" panose="020F0502020204030204" pitchFamily="34" charset="0"/>
                <a:ea typeface="Calibri" panose="020F0502020204030204" pitchFamily="34" charset="0"/>
                <a:cs typeface="Calibri" panose="020F0502020204030204" pitchFamily="34" charset="0"/>
              </a:rPr>
              <a:t>văn </a:t>
            </a:r>
            <a:r>
              <a:rPr lang="vi-VN" sz="4800" dirty="0">
                <a:solidFill>
                  <a:srgbClr val="002060"/>
                </a:solidFill>
                <a:latin typeface="Calibri" panose="020F0502020204030204" pitchFamily="34" charset="0"/>
                <a:ea typeface="Calibri" panose="020F0502020204030204" pitchFamily="34" charset="0"/>
                <a:cs typeface="Calibri" panose="020F0502020204030204" pitchFamily="34" charset="0"/>
              </a:rPr>
              <a:t>thuộc thể loại nào?</a:t>
            </a:r>
          </a:p>
        </p:txBody>
      </p:sp>
      <p:sp>
        <p:nvSpPr>
          <p:cNvPr id="8" name="TextBox 7">
            <a:extLst>
              <a:ext uri="{FF2B5EF4-FFF2-40B4-BE49-F238E27FC236}">
                <a16:creationId xmlns:a16="http://schemas.microsoft.com/office/drawing/2014/main" id="{2DDCE523-E72C-F493-D1EA-469C4F1DAA8D}"/>
              </a:ext>
            </a:extLst>
          </p:cNvPr>
          <p:cNvSpPr txBox="1"/>
          <p:nvPr/>
        </p:nvSpPr>
        <p:spPr>
          <a:xfrm>
            <a:off x="3207141" y="3437906"/>
            <a:ext cx="5777718" cy="2123658"/>
          </a:xfrm>
          <a:prstGeom prst="rect">
            <a:avLst/>
          </a:prstGeom>
          <a:noFill/>
        </p:spPr>
        <p:txBody>
          <a:bodyPr wrap="square">
            <a:spAutoFit/>
          </a:bodyPr>
          <a:lstStyle/>
          <a:p>
            <a:pPr algn="ctr"/>
            <a:r>
              <a:rPr lang="en-US" sz="660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6600">
                <a:solidFill>
                  <a:srgbClr val="FF0000"/>
                </a:solidFill>
                <a:latin typeface="Calibri" panose="020F0502020204030204" pitchFamily="34" charset="0"/>
                <a:ea typeface="Calibri" panose="020F0502020204030204" pitchFamily="34" charset="0"/>
                <a:cs typeface="Calibri" panose="020F0502020204030204" pitchFamily="34" charset="0"/>
              </a:rPr>
              <a:t>hể hiện tình cảm, cảm xúc</a:t>
            </a:r>
            <a:endParaRPr lang="vi-VN" sz="6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628858" y="5152351"/>
            <a:ext cx="609600" cy="609600"/>
          </a:xfrm>
          <a:prstGeom prst="rect">
            <a:avLst/>
          </a:prstGeom>
        </p:spPr>
      </p:pic>
    </p:spTree>
    <p:extLst>
      <p:ext uri="{BB962C8B-B14F-4D97-AF65-F5344CB8AC3E}">
        <p14:creationId xmlns:p14="http://schemas.microsoft.com/office/powerpoint/2010/main" val="313706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36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70229" y="3282894"/>
            <a:ext cx="2540758" cy="3756081"/>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3DA9F1F-0F55-A584-E30B-30082F652EAF}"/>
              </a:ext>
            </a:extLst>
          </p:cNvPr>
          <p:cNvPicPr>
            <a:picLocks noChangeAspect="1"/>
          </p:cNvPicPr>
          <p:nvPr/>
        </p:nvPicPr>
        <p:blipFill>
          <a:blip r:embed="rId6"/>
          <a:stretch>
            <a:fillRect/>
          </a:stretch>
        </p:blipFill>
        <p:spPr>
          <a:xfrm>
            <a:off x="9525493" y="3197837"/>
            <a:ext cx="2799365" cy="3660163"/>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C1C1992F-2DF9-408E-8B2B-246F76CCC6D3}"/>
              </a:ext>
            </a:extLst>
          </p:cNvPr>
          <p:cNvPicPr>
            <a:picLocks noChangeAspect="1"/>
          </p:cNvPicPr>
          <p:nvPr/>
        </p:nvPicPr>
        <p:blipFill>
          <a:blip r:embed="rId7"/>
          <a:stretch>
            <a:fillRect/>
          </a:stretch>
        </p:blipFill>
        <p:spPr>
          <a:xfrm>
            <a:off x="276403" y="203772"/>
            <a:ext cx="4181297" cy="853503"/>
          </a:xfrm>
          <a:prstGeom prst="rect">
            <a:avLst/>
          </a:prstGeom>
        </p:spPr>
      </p:pic>
      <p:sp>
        <p:nvSpPr>
          <p:cNvPr id="6" name="Title 1">
            <a:extLst>
              <a:ext uri="{FF2B5EF4-FFF2-40B4-BE49-F238E27FC236}">
                <a16:creationId xmlns:a16="http://schemas.microsoft.com/office/drawing/2014/main" id="{2F9379F3-4E9E-40DD-9A33-0E4A5EF8B29B}"/>
              </a:ext>
            </a:extLst>
          </p:cNvPr>
          <p:cNvSpPr txBox="1">
            <a:spLocks/>
          </p:cNvSpPr>
          <p:nvPr/>
        </p:nvSpPr>
        <p:spPr>
          <a:xfrm>
            <a:off x="497575" y="-166936"/>
            <a:ext cx="3960125" cy="15949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rPr>
              <a:t>Tìm hiểu đề</a:t>
            </a:r>
            <a:endParaRPr lang="en-US" sz="6600" b="1" dirty="0">
              <a:ln w="22225">
                <a:solidFill>
                  <a:schemeClr val="tx1">
                    <a:lumMod val="95000"/>
                    <a:lumOff val="5000"/>
                  </a:schemeClr>
                </a:solidFill>
                <a:prstDash val="solid"/>
              </a:ln>
              <a:gradFill flip="none" rotWithShape="1">
                <a:gsLst>
                  <a:gs pos="51000">
                    <a:srgbClr val="FFFF00"/>
                  </a:gs>
                  <a:gs pos="20000">
                    <a:srgbClr val="FF0000"/>
                  </a:gs>
                </a:gsLst>
                <a:lin ang="5400000" scaled="1"/>
                <a:tileRect/>
              </a:gradFill>
              <a:effectLst>
                <a:outerShdw blurRad="38100" dist="38100" dir="2700000" algn="tl">
                  <a:srgbClr val="000000">
                    <a:alpha val="43137"/>
                  </a:srgbClr>
                </a:outerShdw>
              </a:effectLst>
              <a:latin typeface="#9Slide05 SVNClementine" panose="020F0502020204030203" pitchFamily="34" charset="0"/>
            </a:endParaRPr>
          </a:p>
        </p:txBody>
      </p:sp>
      <p:sp>
        <p:nvSpPr>
          <p:cNvPr id="7" name="TextBox 6">
            <a:extLst>
              <a:ext uri="{FF2B5EF4-FFF2-40B4-BE49-F238E27FC236}">
                <a16:creationId xmlns:a16="http://schemas.microsoft.com/office/drawing/2014/main" id="{2DDCE523-E72C-F493-D1EA-469C4F1DAA8D}"/>
              </a:ext>
            </a:extLst>
          </p:cNvPr>
          <p:cNvSpPr txBox="1"/>
          <p:nvPr/>
        </p:nvSpPr>
        <p:spPr>
          <a:xfrm>
            <a:off x="2867518" y="1611273"/>
            <a:ext cx="6533411" cy="2123658"/>
          </a:xfrm>
          <a:prstGeom prst="rect">
            <a:avLst/>
          </a:prstGeom>
          <a:noFill/>
        </p:spPr>
        <p:txBody>
          <a:bodyPr wrap="square">
            <a:spAutoFit/>
          </a:bodyPr>
          <a:lstStyle/>
          <a:p>
            <a:pPr algn="just"/>
            <a:r>
              <a:rPr lang="vi-VN" sz="4400" dirty="0">
                <a:solidFill>
                  <a:srgbClr val="002060"/>
                </a:solidFill>
                <a:latin typeface="Calibri" panose="020F0502020204030204" pitchFamily="34" charset="0"/>
                <a:ea typeface="Calibri" panose="020F0502020204030204" pitchFamily="34" charset="0"/>
                <a:cs typeface="Calibri" panose="020F0502020204030204" pitchFamily="34" charset="0"/>
              </a:rPr>
              <a:t>Đề bài yêu cầu </a:t>
            </a:r>
            <a:r>
              <a:rPr lang="vi-VN" sz="4400">
                <a:solidFill>
                  <a:srgbClr val="002060"/>
                </a:solidFill>
                <a:latin typeface="Calibri" panose="020F0502020204030204" pitchFamily="34" charset="0"/>
                <a:ea typeface="Calibri" panose="020F0502020204030204" pitchFamily="34" charset="0"/>
                <a:cs typeface="Calibri" panose="020F0502020204030204" pitchFamily="34" charset="0"/>
              </a:rPr>
              <a:t>em </a:t>
            </a:r>
            <a:r>
              <a:rPr lang="en-US" sz="4400">
                <a:solidFill>
                  <a:srgbClr val="002060"/>
                </a:solidFill>
                <a:latin typeface="Calibri" panose="020F0502020204030204" pitchFamily="34" charset="0"/>
                <a:ea typeface="Calibri" panose="020F0502020204030204" pitchFamily="34" charset="0"/>
                <a:cs typeface="Calibri" panose="020F0502020204030204" pitchFamily="34" charset="0"/>
              </a:rPr>
              <a:t>viết đoạn văn thể hiện tình cảm, cảm xúc về việc làm gì?</a:t>
            </a:r>
            <a:endParaRPr lang="vi-VN" sz="4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DDCE523-E72C-F493-D1EA-469C4F1DAA8D}"/>
              </a:ext>
            </a:extLst>
          </p:cNvPr>
          <p:cNvSpPr txBox="1"/>
          <p:nvPr/>
        </p:nvSpPr>
        <p:spPr>
          <a:xfrm>
            <a:off x="2867518" y="3751835"/>
            <a:ext cx="6657975" cy="1569660"/>
          </a:xfrm>
          <a:prstGeom prst="rect">
            <a:avLst/>
          </a:prstGeom>
          <a:noFill/>
        </p:spPr>
        <p:txBody>
          <a:bodyPr wrap="square">
            <a:spAutoFit/>
          </a:bodyPr>
          <a:lstStyle/>
          <a:p>
            <a:pPr algn="just"/>
            <a:r>
              <a:rPr lang="en-US" sz="4800">
                <a:solidFill>
                  <a:srgbClr val="FF0000"/>
                </a:solidFill>
                <a:latin typeface="Calibri" panose="020F0502020204030204" pitchFamily="34" charset="0"/>
                <a:ea typeface="Calibri" panose="020F0502020204030204" pitchFamily="34" charset="0"/>
                <a:cs typeface="Calibri" panose="020F0502020204030204" pitchFamily="34" charset="0"/>
              </a:rPr>
              <a:t>V</a:t>
            </a:r>
            <a:r>
              <a:rPr lang="vi-VN" sz="4800">
                <a:solidFill>
                  <a:srgbClr val="FF0000"/>
                </a:solidFill>
                <a:latin typeface="Calibri" panose="020F0502020204030204" pitchFamily="34" charset="0"/>
                <a:ea typeface="Calibri" panose="020F0502020204030204" pitchFamily="34" charset="0"/>
                <a:cs typeface="Calibri" panose="020F0502020204030204" pitchFamily="34" charset="0"/>
              </a:rPr>
              <a:t>ề một việc làm góp phần bảo vệ môi trường.</a:t>
            </a:r>
            <a:endParaRPr lang="vi-VN"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628858" y="5152351"/>
            <a:ext cx="609600" cy="609600"/>
          </a:xfrm>
          <a:prstGeom prst="rect">
            <a:avLst/>
          </a:prstGeom>
        </p:spPr>
      </p:pic>
    </p:spTree>
    <p:extLst>
      <p:ext uri="{BB962C8B-B14F-4D97-AF65-F5344CB8AC3E}">
        <p14:creationId xmlns:p14="http://schemas.microsoft.com/office/powerpoint/2010/main" val="407027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36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
        <p:cNvGrpSpPr/>
        <p:nvPr/>
      </p:nvGrpSpPr>
      <p:grpSpPr>
        <a:xfrm>
          <a:off x="0" y="0"/>
          <a:ext cx="0" cy="0"/>
          <a:chOff x="0" y="0"/>
          <a:chExt cx="0" cy="0"/>
        </a:xfrm>
      </p:grpSpPr>
      <p:sp>
        <p:nvSpPr>
          <p:cNvPr id="6" name="MH_Number_1"/>
          <p:cNvSpPr/>
          <p:nvPr>
            <p:custDataLst>
              <p:tags r:id="rId1"/>
            </p:custDataLst>
          </p:nvPr>
        </p:nvSpPr>
        <p:spPr>
          <a:xfrm>
            <a:off x="2325150" y="378928"/>
            <a:ext cx="948738" cy="986844"/>
          </a:xfrm>
          <a:prstGeom prst="ellipse">
            <a:avLst/>
          </a:prstGeom>
          <a:solidFill>
            <a:srgbClr val="FF000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rPr>
              <a:t>01</a:t>
            </a:r>
            <a:endParaRPr lang="zh-CN" altLang="en-US" sz="4400" dirty="0">
              <a:solidFill>
                <a:schemeClr val="bg1"/>
              </a:solidFill>
              <a:latin typeface="SVN-Poky's" panose="020B0606040200020203"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7" name="Hộp Văn bản 3">
            <a:extLst>
              <a:ext uri="{FF2B5EF4-FFF2-40B4-BE49-F238E27FC236}">
                <a16:creationId xmlns:a16="http://schemas.microsoft.com/office/drawing/2014/main" id="{18C897CC-B855-0ECC-3CAE-9249DB9DB5D3}"/>
              </a:ext>
            </a:extLst>
          </p:cNvPr>
          <p:cNvSpPr txBox="1"/>
          <p:nvPr/>
        </p:nvSpPr>
        <p:spPr>
          <a:xfrm>
            <a:off x="3273888" y="1365772"/>
            <a:ext cx="6003462" cy="2585323"/>
          </a:xfrm>
          <a:prstGeom prst="rect">
            <a:avLst/>
          </a:prstGeom>
          <a:noFill/>
        </p:spPr>
        <p:txBody>
          <a:bodyPr wrap="square" rtlCol="0">
            <a:spAutoFit/>
          </a:bodyPr>
          <a:lstStyle/>
          <a:p>
            <a:pPr algn="just"/>
            <a:r>
              <a:rPr lang="vi-VN" sz="5400">
                <a:latin typeface="Calibri" panose="020F0502020204030204" pitchFamily="34" charset="0"/>
                <a:cs typeface="Calibri" panose="020F0502020204030204" pitchFamily="34" charset="0"/>
              </a:rPr>
              <a:t>Tìm, sắp xếp và ghi lại những ý chính cho đoạn văn.</a:t>
            </a:r>
            <a:endParaRPr lang="en-US" sz="5400" dirty="0">
              <a:latin typeface="Calibri" panose="020F0502020204030204" pitchFamily="34" charset="0"/>
              <a:cs typeface="Calibri" panose="020F0502020204030204" pitchFamily="34" charset="0"/>
            </a:endParaRPr>
          </a:p>
        </p:txBody>
      </p:sp>
      <p:pic>
        <p:nvPicPr>
          <p:cNvPr id="8" name="Am-thanh-nay-ra-y-tuong-www_tiengdong_com">
            <a:hlinkClick r:id="" action="ppaction://media"/>
          </p:cNvPr>
          <p:cNvPicPr>
            <a:picLocks noChangeAspect="1"/>
          </p:cNvPicPr>
          <p:nvPr>
            <a:audioFile r:link="rId2"/>
            <p:extLst>
              <p:ext uri="{DAA4B4D4-6D71-4841-9C94-3DE7FCFB9230}">
                <p14:media xmlns:p14="http://schemas.microsoft.com/office/powerpoint/2010/main" r:embed="rId3">
                  <p14:trim st="660" end="27134.1666"/>
                </p14:media>
              </p:ext>
            </p:extLst>
          </p:nvPr>
        </p:nvPicPr>
        <p:blipFill>
          <a:blip r:embed="rId6"/>
          <a:stretch>
            <a:fillRect/>
          </a:stretch>
        </p:blipFill>
        <p:spPr>
          <a:xfrm>
            <a:off x="-487363" y="4220845"/>
            <a:ext cx="487363" cy="487363"/>
          </a:xfrm>
          <a:prstGeom prst="rect">
            <a:avLst/>
          </a:prstGeom>
        </p:spPr>
      </p:pic>
      <p:pic>
        <p:nvPicPr>
          <p:cNvPr id="9" name="Graphic 15">
            <a:extLst>
              <a:ext uri="{FF2B5EF4-FFF2-40B4-BE49-F238E27FC236}">
                <a16:creationId xmlns:a16="http://schemas.microsoft.com/office/drawing/2014/main" id="{FC27827F-35C5-7A2D-423C-3320F5E87F41}"/>
              </a:ext>
            </a:extLst>
          </p:cNvPr>
          <p:cNvPicPr>
            <a:picLocks noChangeAspect="1"/>
          </p:cNvPicPr>
          <p:nvPr/>
        </p:nvPicPr>
        <p:blipFill>
          <a:blip r:embed="rId7"/>
          <a:stretch>
            <a:fillRect/>
          </a:stretch>
        </p:blipFill>
        <p:spPr>
          <a:xfrm flipH="1">
            <a:off x="8383406" y="3904488"/>
            <a:ext cx="2685393" cy="2869922"/>
          </a:xfrm>
          <a:prstGeom prst="rect">
            <a:avLst/>
          </a:prstGeom>
        </p:spPr>
      </p:pic>
    </p:spTree>
    <p:extLst>
      <p:ext uri="{BB962C8B-B14F-4D97-AF65-F5344CB8AC3E}">
        <p14:creationId xmlns:p14="http://schemas.microsoft.com/office/powerpoint/2010/main" val="1203481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0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6" grpId="0" bldLvl="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721</TotalTime>
  <Words>495</Words>
  <Application>Microsoft Office PowerPoint</Application>
  <PresentationFormat>Widescreen</PresentationFormat>
  <Paragraphs>47</Paragraphs>
  <Slides>19</Slides>
  <Notes>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#9Slide05 SVNClementine</vt:lpstr>
      <vt:lpstr>Arial</vt:lpstr>
      <vt:lpstr>Calibri</vt:lpstr>
      <vt:lpstr>Calibri Light</vt:lpstr>
      <vt:lpstr>LNTH-Dinomiko</vt:lpstr>
      <vt:lpstr>Open Sans</vt:lpstr>
      <vt:lpstr>SVN-Apple</vt:lpstr>
      <vt:lpstr>SVN-Poky's</vt:lpstr>
      <vt:lpstr>UTM Mother</vt:lpstr>
      <vt:lpstr>UTM Showcard</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58</cp:revision>
  <dcterms:created xsi:type="dcterms:W3CDTF">2023-08-30T12:53:32Z</dcterms:created>
  <dcterms:modified xsi:type="dcterms:W3CDTF">2024-12-22T08:17:16Z</dcterms:modified>
  <cp:category>9Slide.vn</cp:category>
</cp:coreProperties>
</file>