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6" r:id="rId3"/>
    <p:sldMasterId id="2147483698" r:id="rId4"/>
    <p:sldMasterId id="2147483710" r:id="rId5"/>
    <p:sldMasterId id="2147483722" r:id="rId6"/>
    <p:sldMasterId id="2147483734" r:id="rId7"/>
  </p:sldMasterIdLst>
  <p:notesMasterIdLst>
    <p:notesMasterId r:id="rId54"/>
  </p:notesMasterIdLst>
  <p:sldIdLst>
    <p:sldId id="257" r:id="rId8"/>
    <p:sldId id="258" r:id="rId9"/>
    <p:sldId id="259" r:id="rId10"/>
    <p:sldId id="315" r:id="rId11"/>
    <p:sldId id="316" r:id="rId12"/>
    <p:sldId id="268" r:id="rId13"/>
    <p:sldId id="262" r:id="rId14"/>
    <p:sldId id="263" r:id="rId15"/>
    <p:sldId id="317" r:id="rId16"/>
    <p:sldId id="318" r:id="rId17"/>
    <p:sldId id="319" r:id="rId18"/>
    <p:sldId id="620" r:id="rId19"/>
    <p:sldId id="621" r:id="rId20"/>
    <p:sldId id="622" r:id="rId21"/>
    <p:sldId id="623" r:id="rId22"/>
    <p:sldId id="624" r:id="rId23"/>
    <p:sldId id="626" r:id="rId24"/>
    <p:sldId id="278" r:id="rId25"/>
    <p:sldId id="293" r:id="rId26"/>
    <p:sldId id="627" r:id="rId27"/>
    <p:sldId id="628" r:id="rId28"/>
    <p:sldId id="280" r:id="rId29"/>
    <p:sldId id="629" r:id="rId30"/>
    <p:sldId id="637" r:id="rId31"/>
    <p:sldId id="630" r:id="rId32"/>
    <p:sldId id="631" r:id="rId33"/>
    <p:sldId id="632" r:id="rId34"/>
    <p:sldId id="636" r:id="rId35"/>
    <p:sldId id="633" r:id="rId36"/>
    <p:sldId id="634" r:id="rId37"/>
    <p:sldId id="635" r:id="rId38"/>
    <p:sldId id="545" r:id="rId39"/>
    <p:sldId id="292" r:id="rId40"/>
    <p:sldId id="638" r:id="rId41"/>
    <p:sldId id="641" r:id="rId42"/>
    <p:sldId id="639" r:id="rId43"/>
    <p:sldId id="640" r:id="rId44"/>
    <p:sldId id="307" r:id="rId45"/>
    <p:sldId id="308" r:id="rId46"/>
    <p:sldId id="642" r:id="rId47"/>
    <p:sldId id="643" r:id="rId48"/>
    <p:sldId id="312" r:id="rId49"/>
    <p:sldId id="644" r:id="rId50"/>
    <p:sldId id="313" r:id="rId51"/>
    <p:sldId id="2631" r:id="rId52"/>
    <p:sldId id="263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ECEC"/>
    <a:srgbClr val="FD7BB3"/>
    <a:srgbClr val="FEF200"/>
    <a:srgbClr val="FA6A89"/>
    <a:srgbClr val="B8CE36"/>
    <a:srgbClr val="E151F9"/>
    <a:srgbClr val="EB1C24"/>
    <a:srgbClr val="FFFFFF"/>
    <a:srgbClr val="99823A"/>
    <a:srgbClr val="A30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87302" autoAdjust="0"/>
  </p:normalViewPr>
  <p:slideViewPr>
    <p:cSldViewPr snapToGrid="0">
      <p:cViewPr>
        <p:scale>
          <a:sx n="25" d="100"/>
          <a:sy n="25" d="100"/>
        </p:scale>
        <p:origin x="181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262CD-0558-43A3-AA35-35BE4F187FB8}" type="datetimeFigureOut">
              <a:rPr lang="en-US" smtClean="0"/>
              <a:t>22/12/2024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586B8-8D49-442A-A9C6-E90D928CB244}" type="slidenum">
              <a:rPr lang="en-US" smtClean="0"/>
              <a:t>‹#›</a:t>
            </a:fld>
            <a:endParaRPr lang="en-US"/>
          </a:p>
        </p:txBody>
      </p:sp>
    </p:spTree>
    <p:extLst>
      <p:ext uri="{BB962C8B-B14F-4D97-AF65-F5344CB8AC3E}">
        <p14:creationId xmlns:p14="http://schemas.microsoft.com/office/powerpoint/2010/main" val="24559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3</a:t>
            </a:fld>
            <a:endParaRPr lang="en-US"/>
          </a:p>
        </p:txBody>
      </p:sp>
    </p:spTree>
    <p:extLst>
      <p:ext uri="{BB962C8B-B14F-4D97-AF65-F5344CB8AC3E}">
        <p14:creationId xmlns:p14="http://schemas.microsoft.com/office/powerpoint/2010/main" val="1319130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F197-EA91-18EB-150C-3B07E65BB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49342-6992-A05D-B6C7-EE7D701F6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D27B0-51A2-BCED-6A68-706F88CE68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9F08B6-C792-A350-6F3B-63D4A96CE8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8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A2053-BA6B-4756-FCB4-5717A77E1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07007-29C3-C8E1-02F4-EF32108C8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FA62D-26E1-CD8C-ABD3-DFC3DA751B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E847F6-0041-92C0-BB0F-026E4DC9F9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C833D-5FF3-132B-4898-4C00A45EA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BE186-411A-5C72-F7BB-634E71E03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0FF38-EA86-B49E-CD77-4D233731F7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620CDB-C138-C37A-DF77-95918C8545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55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FC3E9-FC91-247F-878B-DD9402ECC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E2277-0D82-1A6E-1200-C1F7E8A8A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D0E51-5333-97B3-17CA-5F647B5EC6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E32500-761F-248A-189A-4320FFEEC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8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061E-3A13-C63C-0CC2-E5E09722E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AD1BB-22BB-E08F-BFD2-1AD9ED5B1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A0B7C-7691-C6D6-AB27-B8B32D52D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17B948-1F68-36C7-1D85-8BDD09FB5A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89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19</a:t>
            </a:fld>
            <a:endParaRPr lang="en-US"/>
          </a:p>
        </p:txBody>
      </p:sp>
    </p:spTree>
    <p:extLst>
      <p:ext uri="{BB962C8B-B14F-4D97-AF65-F5344CB8AC3E}">
        <p14:creationId xmlns:p14="http://schemas.microsoft.com/office/powerpoint/2010/main" val="63222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2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DED-4D46-D5D8-7959-581AD30A6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DA729-6E60-1E47-B79A-2BE1279EB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F75BD-1DBA-215A-86CC-47761F50CA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F18119-4B60-6292-5E5D-F773F77C2F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3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22</a:t>
            </a:fld>
            <a:endParaRPr lang="en-US"/>
          </a:p>
        </p:txBody>
      </p:sp>
    </p:spTree>
    <p:extLst>
      <p:ext uri="{BB962C8B-B14F-4D97-AF65-F5344CB8AC3E}">
        <p14:creationId xmlns:p14="http://schemas.microsoft.com/office/powerpoint/2010/main" val="188111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F7F0-5C4B-FD75-9AFF-8D6C66195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FA30A-AFCF-B94F-EEC7-7ADB92575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CCF9D-5131-3878-AA11-FE8E50D04A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2E984D-5458-A93A-C50C-D531305406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17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3501E-19C4-6261-4842-1D47A2D68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1D5BF-5A7E-3884-262C-29D0C4BC3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D9534-41BA-0BBA-069C-65B8DA5711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9FEA63-F6E6-3E17-F588-61271F91F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654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2A10-A5C6-1421-0414-9437A64FA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FD0FA-A73F-CCD4-728C-7407BD9D2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D484B-A6CE-EFAB-2185-0B54FA6296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908F8-FDB0-1281-4BBD-BB2E3F52A6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468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217F-90F5-6B2F-4D61-DCC7D16D8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91C6E-97F2-B0C3-CC9F-FC569DC99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263E8-5F30-635B-2230-A6220B6B9C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997B4F-A1EE-2BD0-58E5-11CCF7E9FB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0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4D25-9094-028B-4BFE-40F07700C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36FBC-8333-6641-627B-843F055D2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AD9B2-79D6-D578-FDD8-480AC1D98B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C9003-688E-CCC9-AC1B-BB2E625897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2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257A-C77B-137D-08AC-D77783EFC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2F7C2-B8F2-57B8-DAF3-D5A2203D0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8EFAC-8336-B690-1CA5-4B3C515F3D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086DF9-9C3B-26AB-187A-35AF1B8CA8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2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EFECB-61C5-136E-5B81-D39D00571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F69EF-4333-D137-8C05-DE50C2746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C83D5-6922-7D22-92C5-A26E86DF46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678B3-AACC-EB17-A690-B386C77BF4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28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B10A-34AB-E014-7C2B-4517B7386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888B8-C160-050E-E5A3-E019B3B71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3B098-21F8-103A-A211-AA13D5BEF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C36ECA-6A1D-8C0D-E05A-3EEDAF1840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773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E0B4F-2047-5B45-875A-7509FE0E6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B3068-9ED0-97D8-DEE1-A1A05EE7F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6D9BA-61F5-804E-D8C5-7060A72488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D8B053-5C45-9065-5E35-5865841B45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251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39</a:t>
            </a:fld>
            <a:endParaRPr lang="en-US"/>
          </a:p>
        </p:txBody>
      </p:sp>
    </p:spTree>
    <p:extLst>
      <p:ext uri="{BB962C8B-B14F-4D97-AF65-F5344CB8AC3E}">
        <p14:creationId xmlns:p14="http://schemas.microsoft.com/office/powerpoint/2010/main" val="396607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4640-6A7B-0576-5F9E-C0D8ED404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E089D-51A0-924D-EE2D-1EE9C99BD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22A39-E4B0-C613-8EAB-34A35FECB9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a:extLst>
              <a:ext uri="{FF2B5EF4-FFF2-40B4-BE49-F238E27FC236}">
                <a16:creationId xmlns:a16="http://schemas.microsoft.com/office/drawing/2014/main" id="{5465F30E-F404-64CA-FD7F-EEE000ECC3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49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8144D-1483-C2B4-9C3A-E21F8707B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A2484-F112-FD4D-8AA2-CEDE65E6C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8E984-B9D0-D783-2875-A2E3D01F2F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a:extLst>
              <a:ext uri="{FF2B5EF4-FFF2-40B4-BE49-F238E27FC236}">
                <a16:creationId xmlns:a16="http://schemas.microsoft.com/office/drawing/2014/main" id="{F56E4C63-A1A3-F1D8-1222-25BE03324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57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872B4-9B09-99AB-C52E-F35160A8C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2963C-6821-536A-0B73-266139C26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9D516-D6BB-EEDD-195C-54A13A8304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175284-91B3-1AE4-64BC-84EF625B20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6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6</a:t>
            </a:fld>
            <a:endParaRPr lang="en-US"/>
          </a:p>
        </p:txBody>
      </p:sp>
    </p:spTree>
    <p:extLst>
      <p:ext uri="{BB962C8B-B14F-4D97-AF65-F5344CB8AC3E}">
        <p14:creationId xmlns:p14="http://schemas.microsoft.com/office/powerpoint/2010/main" val="232828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7</a:t>
            </a:fld>
            <a:endParaRPr lang="en-US"/>
          </a:p>
        </p:txBody>
      </p:sp>
    </p:spTree>
    <p:extLst>
      <p:ext uri="{BB962C8B-B14F-4D97-AF65-F5344CB8AC3E}">
        <p14:creationId xmlns:p14="http://schemas.microsoft.com/office/powerpoint/2010/main" val="352735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94D6-D8D1-101F-6FDC-0CE2D3D21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0F37D-0C06-3582-71E4-5B25C6266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B25E3-A157-48E6-461F-9378260CC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B4714-D760-5D69-AD92-FCFB0384A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40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0CE02-DFE6-9B4B-A7B0-246EED1B1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E8612-B8FC-BFC7-BFB8-82B9FBC1F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619B4-5D19-FEB4-B372-5FB17D0787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C1B5B7-63EC-2AF2-4C76-E55D18D9A8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8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821D0-8C88-07C0-88CD-E5649FF82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8C240-F1D1-47B9-E4D4-9C7C1AA59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6742C-0B11-8207-41C1-E74D1C042B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959F4A-101C-409D-97B8-16109E737D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0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874D2-87BB-6B8E-08BC-317A4F178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78A58-18D6-6E1F-3BC3-A1BB258C2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77E01-C8FA-AACD-712E-E2B902F19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0CC1B-BC9C-337A-50F8-E10C9E856B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29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303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56657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625426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7201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923689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923781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437782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8778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70077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1723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32004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66799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9534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24952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013072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802276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38322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55492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396274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04979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810245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4223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198211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070769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769430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53857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77131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905499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828761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688138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02788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667562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26223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21449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03519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755435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765985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150113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75797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425468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842906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838619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568795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821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063738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146604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346210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221770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674663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503221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186075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844145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182408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365503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050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00440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688852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13482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64817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01372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546811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207725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48049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30513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87217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3698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2E42C-76A4-1D10-73DE-D947DE709F09}"/>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3" name="Footer Placeholder 2">
            <a:extLst>
              <a:ext uri="{FF2B5EF4-FFF2-40B4-BE49-F238E27FC236}">
                <a16:creationId xmlns:a16="http://schemas.microsoft.com/office/drawing/2014/main" id="{E9EE9D8D-2181-B9DB-8AFB-DFC7F6B67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F18B2C-1AAF-AE4C-C8DE-C28CA37F518D}"/>
              </a:ext>
            </a:extLst>
          </p:cNvPr>
          <p:cNvSpPr>
            <a:spLocks noGrp="1"/>
          </p:cNvSpPr>
          <p:nvPr>
            <p:ph type="sldNum" sz="quarter" idx="12"/>
          </p:nvPr>
        </p:nvSpPr>
        <p:spPr/>
        <p:txBody>
          <a:bodyPr/>
          <a:lstStyle/>
          <a:p>
            <a:fld id="{147C7B17-77FE-4F76-A7AE-62B6CE4DAB84}" type="slidenum">
              <a:rPr lang="en-US" smtClean="0"/>
              <a:t>‹#›</a:t>
            </a:fld>
            <a:endParaRPr lang="en-US"/>
          </a:p>
        </p:txBody>
      </p:sp>
      <p:pic>
        <p:nvPicPr>
          <p:cNvPr id="5" name="Picture 4">
            <a:extLst>
              <a:ext uri="{FF2B5EF4-FFF2-40B4-BE49-F238E27FC236}">
                <a16:creationId xmlns:a16="http://schemas.microsoft.com/office/drawing/2014/main" id="{EC9AEEE3-2F49-8472-EF35-B7CF976EDD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6" name="Picture 5">
            <a:extLst>
              <a:ext uri="{FF2B5EF4-FFF2-40B4-BE49-F238E27FC236}">
                <a16:creationId xmlns:a16="http://schemas.microsoft.com/office/drawing/2014/main" id="{DD58B4E5-CC14-0635-00C9-949B10635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2857168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65852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90513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82213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28724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47264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198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9225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369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36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02841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p:txBody>
          <a:bodyPr/>
          <a:lstStyle/>
          <a:p>
            <a:fld id="{D0A251BF-DF5A-437B-8D25-5F1AC582348D}" type="datetimeFigureOut">
              <a:rPr lang="en-US" smtClean="0"/>
              <a:t>22/12/2024</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4987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884C9AF0-A51B-6B05-D262-5622CC5107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7C5F5A-7DA4-CBDA-3C2E-FBF198E76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083E8-4578-6A49-4166-40D17165D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83866-ADB8-8F4C-13CC-E2D626CF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A251BF-DF5A-437B-8D25-5F1AC582348D}" type="datetimeFigureOut">
              <a:rPr lang="en-US" smtClean="0"/>
              <a:t>22/12/2024</a:t>
            </a:fld>
            <a:endParaRPr lang="en-US"/>
          </a:p>
        </p:txBody>
      </p:sp>
      <p:sp>
        <p:nvSpPr>
          <p:cNvPr id="5" name="Footer Placeholder 4">
            <a:extLst>
              <a:ext uri="{FF2B5EF4-FFF2-40B4-BE49-F238E27FC236}">
                <a16:creationId xmlns:a16="http://schemas.microsoft.com/office/drawing/2014/main" id="{C518A603-0813-A3E5-09D0-C3717601A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08525F-7524-4FDE-A6C9-9893EE7A9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7C7B17-77FE-4F76-A7AE-62B6CE4DAB84}" type="slidenum">
              <a:rPr lang="en-US" smtClean="0"/>
              <a:t>‹#›</a:t>
            </a:fld>
            <a:endParaRPr lang="en-US"/>
          </a:p>
        </p:txBody>
      </p:sp>
      <p:pic>
        <p:nvPicPr>
          <p:cNvPr id="28" name="Picture 27">
            <a:extLst>
              <a:ext uri="{FF2B5EF4-FFF2-40B4-BE49-F238E27FC236}">
                <a16:creationId xmlns:a16="http://schemas.microsoft.com/office/drawing/2014/main" id="{5BBC93DD-62FA-E566-646A-D0EFE5255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29" name="Picture 28">
            <a:extLst>
              <a:ext uri="{FF2B5EF4-FFF2-40B4-BE49-F238E27FC236}">
                <a16:creationId xmlns:a16="http://schemas.microsoft.com/office/drawing/2014/main" id="{475FC177-7F9B-6868-38F6-76C7F020204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14684465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4A768B4-8527-C504-BA09-799480D1A0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36E4B3ED-EEDD-8288-2AEF-DB6F49F396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21" name="Picture 20">
            <a:extLst>
              <a:ext uri="{FF2B5EF4-FFF2-40B4-BE49-F238E27FC236}">
                <a16:creationId xmlns:a16="http://schemas.microsoft.com/office/drawing/2014/main" id="{194AE4CE-B95A-75B2-065B-332BDD13C57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24754620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F964DE64-3D82-CEB7-2CAA-1B16690B18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42BFCD7C-4253-D338-C2FC-7EC1E121494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19" name="Picture 18">
            <a:extLst>
              <a:ext uri="{FF2B5EF4-FFF2-40B4-BE49-F238E27FC236}">
                <a16:creationId xmlns:a16="http://schemas.microsoft.com/office/drawing/2014/main" id="{CD665D9A-BEC5-B86D-18B2-1598AD3186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12791885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7851CD74-5F8C-2FB5-C2DA-7CE3F44E3F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33979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E32D7666-FE96-365A-5DCE-A7F55680FD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1162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4B76718-7AD2-4A49-8B79-8E09DCB321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22/12/2024</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7680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A7A1C0-06D6-8EB9-0D40-124FD0A56AE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22/12/2024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3072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1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1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6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6.sv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73.xml"/><Relationship Id="rId5" Type="http://schemas.microsoft.com/office/2007/relationships/hdphoto" Target="../media/hdphoto3.wdp"/><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73.xml"/><Relationship Id="rId6" Type="http://schemas.openxmlformats.org/officeDocument/2006/relationships/image" Target="../media/image63.jpg"/><Relationship Id="rId5" Type="http://schemas.microsoft.com/office/2007/relationships/hdphoto" Target="../media/hdphoto3.wdp"/><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a:off x="-156754" y="-222070"/>
            <a:ext cx="3631474" cy="7630576"/>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flipH="1">
            <a:off x="8599713" y="-222070"/>
            <a:ext cx="3631474" cy="7630576"/>
          </a:xfrm>
          <a:prstGeom prst="rect">
            <a:avLst/>
          </a:prstGeom>
        </p:spPr>
      </p:pic>
      <p:sp>
        <p:nvSpPr>
          <p:cNvPr id="18" name="Rectangle: Rounded Corners 11">
            <a:extLst>
              <a:ext uri="{FF2B5EF4-FFF2-40B4-BE49-F238E27FC236}">
                <a16:creationId xmlns:a16="http://schemas.microsoft.com/office/drawing/2014/main" id="{9AA8EA79-A9A5-DA5D-AE31-BB3228627C9B}"/>
              </a:ext>
            </a:extLst>
          </p:cNvPr>
          <p:cNvSpPr/>
          <p:nvPr/>
        </p:nvSpPr>
        <p:spPr>
          <a:xfrm>
            <a:off x="1047537" y="1090080"/>
            <a:ext cx="10096925" cy="4941101"/>
          </a:xfrm>
          <a:custGeom>
            <a:avLst/>
            <a:gdLst>
              <a:gd name="connsiteX0" fmla="*/ 0 w 10096925"/>
              <a:gd name="connsiteY0" fmla="*/ 492727 h 4941101"/>
              <a:gd name="connsiteX1" fmla="*/ 492727 w 10096925"/>
              <a:gd name="connsiteY1" fmla="*/ 0 h 4941101"/>
              <a:gd name="connsiteX2" fmla="*/ 9604198 w 10096925"/>
              <a:gd name="connsiteY2" fmla="*/ 0 h 4941101"/>
              <a:gd name="connsiteX3" fmla="*/ 10096925 w 10096925"/>
              <a:gd name="connsiteY3" fmla="*/ 492727 h 4941101"/>
              <a:gd name="connsiteX4" fmla="*/ 10096925 w 10096925"/>
              <a:gd name="connsiteY4" fmla="*/ 4448374 h 4941101"/>
              <a:gd name="connsiteX5" fmla="*/ 9604198 w 10096925"/>
              <a:gd name="connsiteY5" fmla="*/ 4941101 h 4941101"/>
              <a:gd name="connsiteX6" fmla="*/ 492727 w 10096925"/>
              <a:gd name="connsiteY6" fmla="*/ 4941101 h 4941101"/>
              <a:gd name="connsiteX7" fmla="*/ 0 w 10096925"/>
              <a:gd name="connsiteY7" fmla="*/ 4448374 h 4941101"/>
              <a:gd name="connsiteX8" fmla="*/ 0 w 10096925"/>
              <a:gd name="connsiteY8" fmla="*/ 492727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925" h="4941101" fill="none" extrusionOk="0">
                <a:moveTo>
                  <a:pt x="0" y="492727"/>
                </a:moveTo>
                <a:cubicBezTo>
                  <a:pt x="559" y="235744"/>
                  <a:pt x="234504" y="23334"/>
                  <a:pt x="492727" y="0"/>
                </a:cubicBezTo>
                <a:cubicBezTo>
                  <a:pt x="1604050" y="72427"/>
                  <a:pt x="8585640" y="61419"/>
                  <a:pt x="9604198" y="0"/>
                </a:cubicBezTo>
                <a:cubicBezTo>
                  <a:pt x="9874563" y="-12121"/>
                  <a:pt x="10050173" y="206460"/>
                  <a:pt x="10096925" y="492727"/>
                </a:cubicBezTo>
                <a:cubicBezTo>
                  <a:pt x="10197801" y="2316132"/>
                  <a:pt x="9989612" y="3882187"/>
                  <a:pt x="10096925" y="4448374"/>
                </a:cubicBezTo>
                <a:cubicBezTo>
                  <a:pt x="10107323" y="4667730"/>
                  <a:pt x="9871528" y="4935724"/>
                  <a:pt x="9604198" y="4941101"/>
                </a:cubicBezTo>
                <a:cubicBezTo>
                  <a:pt x="7990660" y="4970928"/>
                  <a:pt x="3785922" y="4861795"/>
                  <a:pt x="492727" y="4941101"/>
                </a:cubicBezTo>
                <a:cubicBezTo>
                  <a:pt x="264037" y="4936191"/>
                  <a:pt x="-47707" y="4729934"/>
                  <a:pt x="0" y="4448374"/>
                </a:cubicBezTo>
                <a:cubicBezTo>
                  <a:pt x="50037" y="3183722"/>
                  <a:pt x="770" y="1196880"/>
                  <a:pt x="0" y="492727"/>
                </a:cubicBezTo>
                <a:close/>
              </a:path>
              <a:path w="10096925" h="4941101" stroke="0" extrusionOk="0">
                <a:moveTo>
                  <a:pt x="0" y="492727"/>
                </a:moveTo>
                <a:cubicBezTo>
                  <a:pt x="8431" y="222899"/>
                  <a:pt x="240576" y="41618"/>
                  <a:pt x="492727" y="0"/>
                </a:cubicBezTo>
                <a:cubicBezTo>
                  <a:pt x="4334285" y="123000"/>
                  <a:pt x="6779727" y="-96860"/>
                  <a:pt x="9604198" y="0"/>
                </a:cubicBezTo>
                <a:cubicBezTo>
                  <a:pt x="9833497" y="-32640"/>
                  <a:pt x="10109322" y="195609"/>
                  <a:pt x="10096925" y="492727"/>
                </a:cubicBezTo>
                <a:cubicBezTo>
                  <a:pt x="10100098" y="2289666"/>
                  <a:pt x="10191192" y="2788503"/>
                  <a:pt x="10096925" y="4448374"/>
                </a:cubicBezTo>
                <a:cubicBezTo>
                  <a:pt x="10079101" y="4726957"/>
                  <a:pt x="9861582" y="4938688"/>
                  <a:pt x="9604198" y="4941101"/>
                </a:cubicBezTo>
                <a:cubicBezTo>
                  <a:pt x="6015897" y="4780394"/>
                  <a:pt x="4979142" y="4980768"/>
                  <a:pt x="492727" y="4941101"/>
                </a:cubicBezTo>
                <a:cubicBezTo>
                  <a:pt x="213581" y="4939683"/>
                  <a:pt x="-11883" y="4715117"/>
                  <a:pt x="0" y="4448374"/>
                </a:cubicBezTo>
                <a:cubicBezTo>
                  <a:pt x="32216" y="3541398"/>
                  <a:pt x="57206" y="2091981"/>
                  <a:pt x="0" y="492727"/>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19" name="Nhóm 4">
            <a:extLst>
              <a:ext uri="{FF2B5EF4-FFF2-40B4-BE49-F238E27FC236}">
                <a16:creationId xmlns:a16="http://schemas.microsoft.com/office/drawing/2014/main" id="{D611B45D-057B-7189-BD16-8194E8297568}"/>
              </a:ext>
            </a:extLst>
          </p:cNvPr>
          <p:cNvGrpSpPr/>
          <p:nvPr/>
        </p:nvGrpSpPr>
        <p:grpSpPr>
          <a:xfrm>
            <a:off x="900097" y="1309268"/>
            <a:ext cx="10986589" cy="3243636"/>
            <a:chOff x="675072" y="909378"/>
            <a:chExt cx="8239942" cy="2432727"/>
          </a:xfrm>
        </p:grpSpPr>
        <p:sp>
          <p:nvSpPr>
            <p:cNvPr id="20"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sp>
          <p:nvSpPr>
            <p:cNvPr id="21" name="Rectangle 13">
              <a:extLst>
                <a:ext uri="{FF2B5EF4-FFF2-40B4-BE49-F238E27FC236}">
                  <a16:creationId xmlns:a16="http://schemas.microsoft.com/office/drawing/2014/main" id="{BB180B6D-E377-4CA4-6EAF-023DA0FF2190}"/>
                </a:ext>
              </a:extLst>
            </p:cNvPr>
            <p:cNvSpPr/>
            <p:nvPr/>
          </p:nvSpPr>
          <p:spPr>
            <a:xfrm>
              <a:off x="3245802" y="2842015"/>
              <a:ext cx="2523490" cy="50009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733" b="1" err="1">
                  <a:solidFill>
                    <a:srgbClr val="00B050"/>
                  </a:solidFill>
                  <a:latin typeface="#9Slide05 SVNClementine" panose="020F0502020204030203" pitchFamily="34" charset="0"/>
                  <a:ea typeface="LNTH-LuoLuoNotangYuanTi 1" panose="020B0604020202020204" charset="-128"/>
                  <a:cs typeface="LNTH-LuoLuoNotangYuanTi 1" panose="020B0604020202020204" charset="-128"/>
                  <a:sym typeface="Arial"/>
                </a:rPr>
                <a:t>Bài</a:t>
              </a:r>
              <a:r>
                <a:rPr lang="en-US" sz="3733" b="1">
                  <a:solidFill>
                    <a:srgbClr val="00B050"/>
                  </a:solidFill>
                  <a:latin typeface="#9Slide05 SVNClementine" panose="020F0502020204030203" pitchFamily="34" charset="0"/>
                  <a:ea typeface="LNTH-LuoLuoNotangYuanTi 1" panose="020B0604020202020204" charset="-128"/>
                  <a:cs typeface="LNTH-LuoLuoNotangYuanTi 1" panose="020B0604020202020204" charset="-128"/>
                  <a:sym typeface="Arial"/>
                </a:rPr>
                <a:t> 6 </a:t>
              </a:r>
              <a:r>
                <a:rPr lang="en-US" sz="3733" b="1" dirty="0">
                  <a:solidFill>
                    <a:srgbClr val="00B050"/>
                  </a:solidFill>
                  <a:latin typeface="#9Slide05 SVNClementine" panose="020F0502020204030203" pitchFamily="34" charset="0"/>
                  <a:ea typeface="LNTH-LuoLuoNotangYuanTi 1" panose="020B0604020202020204" charset="-128"/>
                  <a:cs typeface="LNTH-LuoLuoNotangYuanTi 1" panose="020B0604020202020204" charset="-128"/>
                  <a:sym typeface="Arial"/>
                </a:rPr>
                <a:t>– </a:t>
              </a:r>
              <a:r>
                <a:rPr lang="en-US" sz="3733" b="1" dirty="0" err="1">
                  <a:solidFill>
                    <a:srgbClr val="00B050"/>
                  </a:solidFill>
                  <a:latin typeface="#9Slide05 SVNClementine" panose="020F0502020204030203" pitchFamily="34" charset="0"/>
                  <a:ea typeface="LNTH-LuoLuoNotangYuanTi 1" panose="020B0604020202020204" charset="-128"/>
                  <a:cs typeface="LNTH-LuoLuoNotangYuanTi 1" panose="020B0604020202020204" charset="-128"/>
                  <a:sym typeface="Arial"/>
                </a:rPr>
                <a:t>Tiết</a:t>
              </a:r>
              <a:r>
                <a:rPr lang="en-US" sz="3733" b="1" dirty="0">
                  <a:solidFill>
                    <a:srgbClr val="00B050"/>
                  </a:solidFill>
                  <a:latin typeface="#9Slide05 SVNClementine" panose="020F0502020204030203" pitchFamily="34" charset="0"/>
                  <a:ea typeface="LNTH-LuoLuoNotangYuanTi 1" panose="020B0604020202020204" charset="-128"/>
                  <a:cs typeface="LNTH-LuoLuoNotangYuanTi 1" panose="020B0604020202020204" charset="-128"/>
                  <a:sym typeface="Arial"/>
                </a:rPr>
                <a:t> 1</a:t>
              </a:r>
            </a:p>
          </p:txBody>
        </p:sp>
        <p:pic>
          <p:nvPicPr>
            <p:cNvPr id="22"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nvGrpSpPr>
            <p:cNvPr id="23" name="Nhóm 8">
              <a:extLst>
                <a:ext uri="{FF2B5EF4-FFF2-40B4-BE49-F238E27FC236}">
                  <a16:creationId xmlns:a16="http://schemas.microsoft.com/office/drawing/2014/main" id="{A469C393-E3A6-4A0E-B35F-47DA4A666BBE}"/>
                </a:ext>
              </a:extLst>
            </p:cNvPr>
            <p:cNvGrpSpPr/>
            <p:nvPr/>
          </p:nvGrpSpPr>
          <p:grpSpPr>
            <a:xfrm>
              <a:off x="675072" y="1697703"/>
              <a:ext cx="8239942" cy="1082042"/>
              <a:chOff x="428081" y="1706652"/>
              <a:chExt cx="8239942" cy="1082042"/>
            </a:xfrm>
          </p:grpSpPr>
          <p:sp>
            <p:nvSpPr>
              <p:cNvPr id="25" name="TextBox 24">
                <a:extLst>
                  <a:ext uri="{FF2B5EF4-FFF2-40B4-BE49-F238E27FC236}">
                    <a16:creationId xmlns:a16="http://schemas.microsoft.com/office/drawing/2014/main" id="{EFD1A734-8D0F-B471-5BD9-A7983F239772}"/>
                  </a:ext>
                </a:extLst>
              </p:cNvPr>
              <p:cNvSpPr txBox="1"/>
              <p:nvPr/>
            </p:nvSpPr>
            <p:spPr>
              <a:xfrm>
                <a:off x="428081" y="1706652"/>
                <a:ext cx="2244451" cy="58689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3733" b="1" kern="0" dirty="0" err="1">
                    <a:ln w="12700" cmpd="sng">
                      <a:solidFill>
                        <a:srgbClr val="CC427C"/>
                      </a:solidFill>
                      <a:prstDash val="solid"/>
                    </a:ln>
                    <a:gradFill>
                      <a:gsLst>
                        <a:gs pos="0">
                          <a:srgbClr val="CC427C"/>
                        </a:gs>
                        <a:gs pos="4000">
                          <a:srgbClr val="CC427C">
                            <a:lumMod val="60000"/>
                            <a:lumOff val="40000"/>
                          </a:srgbClr>
                        </a:gs>
                        <a:gs pos="87000">
                          <a:srgbClr val="CC427C">
                            <a:lumMod val="20000"/>
                            <a:lumOff val="80000"/>
                          </a:srgbClr>
                        </a:gs>
                      </a:gsLst>
                      <a:lin ang="5400000"/>
                    </a:gradFill>
                    <a:latin typeface="UTM Cooper Black" panose="02040603050506020204" pitchFamily="18" charset="0"/>
                    <a:sym typeface="Arial"/>
                  </a:rPr>
                  <a:t>Chủ</a:t>
                </a:r>
                <a:r>
                  <a:rPr lang="en-US" sz="3733" b="1" kern="0" dirty="0">
                    <a:ln w="12700" cmpd="sng">
                      <a:solidFill>
                        <a:srgbClr val="CC427C"/>
                      </a:solidFill>
                      <a:prstDash val="solid"/>
                    </a:ln>
                    <a:gradFill>
                      <a:gsLst>
                        <a:gs pos="0">
                          <a:srgbClr val="CC427C"/>
                        </a:gs>
                        <a:gs pos="4000">
                          <a:srgbClr val="CC427C">
                            <a:lumMod val="60000"/>
                            <a:lumOff val="40000"/>
                          </a:srgbClr>
                        </a:gs>
                        <a:gs pos="87000">
                          <a:srgbClr val="CC427C">
                            <a:lumMod val="20000"/>
                            <a:lumOff val="80000"/>
                          </a:srgbClr>
                        </a:gs>
                      </a:gsLst>
                      <a:lin ang="5400000"/>
                    </a:gradFill>
                    <a:latin typeface="UTM Cooper Black" panose="02040603050506020204" pitchFamily="18" charset="0"/>
                    <a:sym typeface="Arial"/>
                  </a:rPr>
                  <a:t> </a:t>
                </a:r>
                <a:r>
                  <a:rPr lang="en-US" sz="3733" b="1" kern="0" dirty="0" err="1">
                    <a:ln w="12700" cmpd="sng">
                      <a:solidFill>
                        <a:srgbClr val="CC427C"/>
                      </a:solidFill>
                      <a:prstDash val="solid"/>
                    </a:ln>
                    <a:gradFill>
                      <a:gsLst>
                        <a:gs pos="0">
                          <a:srgbClr val="CC427C"/>
                        </a:gs>
                        <a:gs pos="4000">
                          <a:srgbClr val="CC427C">
                            <a:lumMod val="60000"/>
                            <a:lumOff val="40000"/>
                          </a:srgbClr>
                        </a:gs>
                        <a:gs pos="87000">
                          <a:srgbClr val="CC427C">
                            <a:lumMod val="20000"/>
                            <a:lumOff val="80000"/>
                          </a:srgbClr>
                        </a:gs>
                      </a:gsLst>
                      <a:lin ang="5400000"/>
                    </a:gradFill>
                    <a:latin typeface="UTM Cooper Black" panose="02040603050506020204" pitchFamily="18" charset="0"/>
                    <a:sym typeface="Arial"/>
                  </a:rPr>
                  <a:t>đề</a:t>
                </a:r>
                <a:r>
                  <a:rPr lang="en-US" sz="3733" b="1" kern="0" dirty="0">
                    <a:ln w="12700" cmpd="sng">
                      <a:solidFill>
                        <a:srgbClr val="CC427C"/>
                      </a:solidFill>
                      <a:prstDash val="solid"/>
                    </a:ln>
                    <a:gradFill>
                      <a:gsLst>
                        <a:gs pos="0">
                          <a:srgbClr val="CC427C"/>
                        </a:gs>
                        <a:gs pos="4000">
                          <a:srgbClr val="CC427C">
                            <a:lumMod val="60000"/>
                            <a:lumOff val="40000"/>
                          </a:srgbClr>
                        </a:gs>
                        <a:gs pos="87000">
                          <a:srgbClr val="CC427C">
                            <a:lumMod val="20000"/>
                            <a:lumOff val="80000"/>
                          </a:srgbClr>
                        </a:gs>
                      </a:gsLst>
                      <a:lin ang="5400000"/>
                    </a:gradFill>
                    <a:latin typeface="UTM Cooper Black" panose="02040603050506020204" pitchFamily="18" charset="0"/>
                    <a:sym typeface="Arial"/>
                  </a:rPr>
                  <a:t>:</a:t>
                </a:r>
              </a:p>
            </p:txBody>
          </p:sp>
          <p:sp>
            <p:nvSpPr>
              <p:cNvPr id="26" name="TextBox 9">
                <a:extLst>
                  <a:ext uri="{FF2B5EF4-FFF2-40B4-BE49-F238E27FC236}">
                    <a16:creationId xmlns:a16="http://schemas.microsoft.com/office/drawing/2014/main" id="{1A51FAC5-18C9-BDD4-9944-0517928DB17E}"/>
                  </a:ext>
                </a:extLst>
              </p:cNvPr>
              <p:cNvSpPr txBox="1"/>
              <p:nvPr/>
            </p:nvSpPr>
            <p:spPr>
              <a:xfrm>
                <a:off x="1442815" y="2103939"/>
                <a:ext cx="7225208" cy="68475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vi-VN" sz="5333" b="1" kern="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vi-VN" sz="5333" b="1" kern="0" dirty="0">
                    <a:ln w="28575">
                      <a:solidFill>
                        <a:srgbClr val="002060"/>
                      </a:solidFill>
                      <a:prstDash val="solid"/>
                    </a:ln>
                    <a:solidFill>
                      <a:srgbClr val="9DFA71"/>
                    </a:solidFill>
                    <a:effectLst>
                      <a:outerShdw blurRad="12700" dist="38100" dir="2700000" algn="tl" rotWithShape="0">
                        <a:srgbClr val="5B9BD5">
                          <a:lumMod val="60000"/>
                          <a:lumOff val="40000"/>
                        </a:srgbClr>
                      </a:outerShdw>
                    </a:effectLst>
                    <a:latin typeface="SVN-Poky's" panose="020B0606040200020203" pitchFamily="34" charset="0"/>
                    <a:sym typeface="Arial"/>
                  </a:rPr>
                  <a:t>Ấ</a:t>
                </a:r>
                <a:r>
                  <a:rPr lang="vi-VN" sz="53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T </a:t>
                </a:r>
                <a:r>
                  <a:rPr lang="vi-VN" sz="5333" b="1" kern="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vi-VN" sz="5333" b="1" kern="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Ư</a:t>
                </a:r>
                <a:r>
                  <a:rPr lang="vi-VN" sz="5333" b="1" kern="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Ớ</a:t>
                </a:r>
                <a:r>
                  <a:rPr lang="vi-VN" sz="5333" b="1" kern="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C</a:t>
                </a:r>
                <a:r>
                  <a:rPr lang="en-US" sz="5333" b="1" kern="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r>
                  <a:rPr lang="en-US" sz="5333" b="1" kern="0">
                    <a:ln w="28575">
                      <a:solidFill>
                        <a:srgbClr val="002060"/>
                      </a:solidFill>
                      <a:prstDash val="solid"/>
                    </a:ln>
                    <a:solidFill>
                      <a:srgbClr val="FFC000">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5333" b="1" kern="0">
                    <a:ln w="28575">
                      <a:solidFill>
                        <a:srgbClr val="002060"/>
                      </a:solidFill>
                      <a:prstDash val="solid"/>
                    </a:ln>
                    <a:solidFill>
                      <a:srgbClr val="70AD47">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r>
                  <a:rPr lang="en-US" sz="5333" b="1" kern="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5333" b="1" kern="0">
                    <a:ln w="28575">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SVN-Poky's" panose="020B0606040200020203" pitchFamily="34" charset="0"/>
                    <a:sym typeface="Arial"/>
                  </a:rPr>
                  <a:t>À</a:t>
                </a:r>
                <a:r>
                  <a:rPr lang="en-US" sz="5333" b="1" kern="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vi-VN" sz="5333" b="1" kern="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r>
                  <a:rPr lang="en-US" sz="5333" b="1" kern="0">
                    <a:ln w="28575">
                      <a:solidFill>
                        <a:srgbClr val="002060"/>
                      </a:solidFill>
                      <a:prstDash val="solid"/>
                    </a:ln>
                    <a:solidFill>
                      <a:srgbClr val="FF9966"/>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5333" b="1" kern="0">
                    <a:ln w="28575">
                      <a:solidFill>
                        <a:srgbClr val="002060"/>
                      </a:solidFill>
                      <a:prstDash val="solid"/>
                    </a:ln>
                    <a:solidFill>
                      <a:srgbClr val="5B9BD5">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Ă</a:t>
                </a:r>
                <a:r>
                  <a:rPr lang="en-US" sz="5333" b="1" kern="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sym typeface="Arial"/>
                  </a:rPr>
                  <a:t>M</a:t>
                </a:r>
                <a:endParaRPr lang="en-US" sz="53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grpSp>
      </p:grpSp>
      <p:sp>
        <p:nvSpPr>
          <p:cNvPr id="27" name="TextBox 22">
            <a:extLst>
              <a:ext uri="{FF2B5EF4-FFF2-40B4-BE49-F238E27FC236}">
                <a16:creationId xmlns:a16="http://schemas.microsoft.com/office/drawing/2014/main" id="{1F7690C9-B889-4201-7BF9-199D5B79D442}"/>
              </a:ext>
            </a:extLst>
          </p:cNvPr>
          <p:cNvSpPr txBox="1"/>
          <p:nvPr/>
        </p:nvSpPr>
        <p:spPr>
          <a:xfrm>
            <a:off x="2010716" y="5068543"/>
            <a:ext cx="8540901" cy="665567"/>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ts val="3380"/>
              </a:lnSpc>
              <a:spcBef>
                <a:spcPct val="0"/>
              </a:spcBef>
              <a:defRPr/>
            </a:pPr>
            <a:r>
              <a:rPr lang="vi-VN" sz="8800" kern="0">
                <a:ln w="0"/>
                <a:solidFill>
                  <a:srgbClr val="FF0000"/>
                </a:solidFill>
                <a:effectLst>
                  <a:outerShdw blurRad="38100" dist="25400" dir="5400000" algn="ctr" rotWithShape="0">
                    <a:srgbClr val="6E747A">
                      <a:alpha val="43000"/>
                    </a:srgbClr>
                  </a:outerShdw>
                  <a:reflection blurRad="6350" stA="60000" endA="900" endPos="58000" dir="5400000" sy="-100000" algn="bl" rotWithShape="0"/>
                </a:effectLst>
                <a:latin typeface="LNTH-Hoa Nho LNTH" pitchFamily="2" charset="0"/>
                <a:sym typeface="Arial"/>
              </a:rPr>
              <a:t>MỘT BẢN HÙNG CA </a:t>
            </a:r>
            <a:endParaRPr lang="en-US" sz="8800" kern="0" dirty="0">
              <a:ln w="0"/>
              <a:solidFill>
                <a:srgbClr val="FF0000"/>
              </a:solidFill>
              <a:effectLst>
                <a:outerShdw blurRad="38100" dist="25400" dir="5400000" algn="ctr" rotWithShape="0">
                  <a:srgbClr val="6E747A">
                    <a:alpha val="43000"/>
                  </a:srgbClr>
                </a:outerShdw>
                <a:reflection blurRad="6350" stA="60000" endA="900" endPos="58000" dir="5400000" sy="-100000" algn="bl" rotWithShape="0"/>
              </a:effectLst>
              <a:latin typeface="LNTH-Hoa Nho LNTH" pitchFamily="2" charset="0"/>
              <a:sym typeface="Arial"/>
            </a:endParaRPr>
          </a:p>
        </p:txBody>
      </p:sp>
      <p:pic>
        <p:nvPicPr>
          <p:cNvPr id="29" name="Picture 28">
            <a:extLst>
              <a:ext uri="{FF2B5EF4-FFF2-40B4-BE49-F238E27FC236}">
                <a16:creationId xmlns:a16="http://schemas.microsoft.com/office/drawing/2014/main" id="{B9EA212D-3766-3935-43E9-3E47DEE2C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30" name="Picture 29">
            <a:extLst>
              <a:ext uri="{FF2B5EF4-FFF2-40B4-BE49-F238E27FC236}">
                <a16:creationId xmlns:a16="http://schemas.microsoft.com/office/drawing/2014/main" id="{A183FB4E-B440-EBE1-1AE2-5A1C489CD9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726433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887E6-6E6E-2F37-0A01-DDB9CEB9B4D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2FFA2A0-5630-4983-4E0B-231B32E0AFA7}"/>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BF9AD710-E99F-039C-9F09-979281E6F152}"/>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D6557403-6F6E-2748-21A8-C1053A03109F}"/>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8" name="Picture 7">
            <a:extLst>
              <a:ext uri="{FF2B5EF4-FFF2-40B4-BE49-F238E27FC236}">
                <a16:creationId xmlns:a16="http://schemas.microsoft.com/office/drawing/2014/main" id="{591D4B68-06E7-140A-D345-EAF54E333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94" y="470877"/>
            <a:ext cx="10640732" cy="5916246"/>
          </a:xfrm>
          <a:prstGeom prst="rect">
            <a:avLst/>
          </a:prstGeom>
        </p:spPr>
      </p:pic>
    </p:spTree>
    <p:extLst>
      <p:ext uri="{BB962C8B-B14F-4D97-AF65-F5344CB8AC3E}">
        <p14:creationId xmlns:p14="http://schemas.microsoft.com/office/powerpoint/2010/main" val="3528929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44856-19A7-E3ED-6155-98239544241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8E2571C-2FF9-31FE-E7C9-92476EEFF424}"/>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616D227E-4B59-BF30-D06B-2193DFD91B4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4A98FC48-F3E2-59BA-92ED-497435AF8D62}"/>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5" name="Picture 4">
            <a:extLst>
              <a:ext uri="{FF2B5EF4-FFF2-40B4-BE49-F238E27FC236}">
                <a16:creationId xmlns:a16="http://schemas.microsoft.com/office/drawing/2014/main" id="{42B85CD5-055B-5C57-78BC-8AF3E8C463A3}"/>
              </a:ext>
            </a:extLst>
          </p:cNvPr>
          <p:cNvPicPr>
            <a:picLocks noChangeAspect="1"/>
          </p:cNvPicPr>
          <p:nvPr/>
        </p:nvPicPr>
        <p:blipFill>
          <a:blip r:embed="rId5" cstate="print">
            <a:extLst>
              <a:ext uri="{28A0092B-C50C-407E-A947-70E740481C1C}">
                <a14:useLocalDpi xmlns:a14="http://schemas.microsoft.com/office/drawing/2010/main" val="0"/>
              </a:ext>
            </a:extLst>
          </a:blip>
          <a:srcRect t="7651" b="43937"/>
          <a:stretch/>
        </p:blipFill>
        <p:spPr>
          <a:xfrm>
            <a:off x="1857629" y="191847"/>
            <a:ext cx="7910485" cy="5332755"/>
          </a:xfrm>
          <a:prstGeom prst="rect">
            <a:avLst/>
          </a:prstGeom>
        </p:spPr>
      </p:pic>
      <p:sp>
        <p:nvSpPr>
          <p:cNvPr id="2" name="TextBox 1">
            <a:extLst>
              <a:ext uri="{FF2B5EF4-FFF2-40B4-BE49-F238E27FC236}">
                <a16:creationId xmlns:a16="http://schemas.microsoft.com/office/drawing/2014/main" id="{705A28F6-46B6-63CB-944C-9A19328E4022}"/>
              </a:ext>
            </a:extLst>
          </p:cNvPr>
          <p:cNvSpPr txBox="1"/>
          <p:nvPr/>
        </p:nvSpPr>
        <p:spPr>
          <a:xfrm>
            <a:off x="972457" y="5187437"/>
            <a:ext cx="10522857" cy="1815882"/>
          </a:xfrm>
          <a:prstGeom prst="rect">
            <a:avLst/>
          </a:prstGeom>
          <a:noFill/>
        </p:spPr>
        <p:txBody>
          <a:bodyPr wrap="square" rtlCol="0">
            <a:spAutoFit/>
          </a:bodyPr>
          <a:lstStyle/>
          <a:p>
            <a:pPr lvl="0" algn="just"/>
            <a:r>
              <a:rPr lang="en-US" sz="2800"/>
              <a:t>	Bức tranh chính là bản hùng ca về chiến tranh, tái hiện sống động và đầy đủ chiến dịch 56 ngày đêm chiến đấu của quân và dân ta, làm nên chiến thắng lừng lẫy năm châu, chấn động địa cầu. </a:t>
            </a:r>
          </a:p>
          <a:p>
            <a:pPr lvl="0" algn="just"/>
            <a:r>
              <a:rPr kumimoji="0" lang="en-US" sz="2800" b="0" i="1" u="none" strike="noStrike" kern="1200" cap="none" spc="0" normalizeH="0" baseline="0" noProof="0">
                <a:ln>
                  <a:noFill/>
                </a:ln>
                <a:effectLst/>
                <a:uLnTx/>
                <a:uFillTx/>
                <a:latin typeface="Aptos" panose="02110004020202020204"/>
                <a:ea typeface="+mn-ea"/>
                <a:cs typeface="+mn-cs"/>
              </a:rPr>
              <a:t>				</a:t>
            </a:r>
          </a:p>
        </p:txBody>
      </p:sp>
    </p:spTree>
    <p:extLst>
      <p:ext uri="{BB962C8B-B14F-4D97-AF65-F5344CB8AC3E}">
        <p14:creationId xmlns:p14="http://schemas.microsoft.com/office/powerpoint/2010/main" val="4175003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70A5B-FD21-5609-CF17-DD566BEBF968}"/>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AA83E19-0225-5C21-56BE-5FAF2CC527E0}"/>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41FD81BD-92C3-3BCA-E986-46F5EB0E6562}"/>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DF765024-1C01-F13B-51EC-CCAE00630A81}"/>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7652A57D-7A62-614D-805B-3B2BA91B70A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4311E17B-3265-F2EE-43C0-58DB2F112F43}"/>
              </a:ext>
            </a:extLst>
          </p:cNvPr>
          <p:cNvSpPr txBox="1"/>
          <p:nvPr/>
        </p:nvSpPr>
        <p:spPr>
          <a:xfrm>
            <a:off x="303049" y="2609499"/>
            <a:ext cx="7926551" cy="3554819"/>
          </a:xfrm>
          <a:prstGeom prst="rect">
            <a:avLst/>
          </a:prstGeom>
          <a:noFill/>
        </p:spPr>
        <p:txBody>
          <a:bodyPr wrap="square">
            <a:spAutoFit/>
          </a:bodyPr>
          <a:lstStyle/>
          <a:p>
            <a:pPr marL="685800" lvl="0" indent="-685800" algn="just">
              <a:buFont typeface="Wingdings" panose="05000000000000000000" pitchFamily="2" charset="2"/>
              <a:buChar char="Ø"/>
            </a:pPr>
            <a:r>
              <a:rPr lang="vi-VN" sz="4500" b="1">
                <a:solidFill>
                  <a:srgbClr val="002060"/>
                </a:solidFill>
                <a:latin typeface="Calibri" panose="020F0502020204030204" pitchFamily="34" charset="0"/>
                <a:ea typeface="Calibri" panose="020F0502020204030204" pitchFamily="34" charset="0"/>
                <a:cs typeface="Calibri" panose="020F0502020204030204" pitchFamily="34" charset="0"/>
              </a:rPr>
              <a:t>Toàn bài đọc với giọng thong thả, rõ ràng, rành mạch.</a:t>
            </a:r>
          </a:p>
          <a:p>
            <a:pPr marL="685800" lvl="0" indent="-685800" algn="just">
              <a:buFont typeface="Wingdings" panose="05000000000000000000" pitchFamily="2" charset="2"/>
              <a:buChar char="Ø"/>
            </a:pPr>
            <a:r>
              <a:rPr lang="vi-VN" sz="4500" b="1">
                <a:solidFill>
                  <a:srgbClr val="002060"/>
                </a:solidFill>
                <a:latin typeface="Calibri" panose="020F0502020204030204" pitchFamily="34" charset="0"/>
                <a:ea typeface="Calibri" panose="020F0502020204030204" pitchFamily="34" charset="0"/>
                <a:cs typeface="Calibri" panose="020F0502020204030204" pitchFamily="34" charset="0"/>
              </a:rPr>
              <a:t>Nhấn giọng ở những từ ngữ chỉ nội dung của các trường đoạn.</a:t>
            </a:r>
          </a:p>
        </p:txBody>
      </p:sp>
      <p:pic>
        <p:nvPicPr>
          <p:cNvPr id="8" name="Picture 7">
            <a:extLst>
              <a:ext uri="{FF2B5EF4-FFF2-40B4-BE49-F238E27FC236}">
                <a16:creationId xmlns:a16="http://schemas.microsoft.com/office/drawing/2014/main" id="{AD43F264-26CB-DBEC-83AD-5E46DA2C5763}"/>
              </a:ext>
            </a:extLst>
          </p:cNvPr>
          <p:cNvPicPr>
            <a:picLocks noChangeAspect="1"/>
          </p:cNvPicPr>
          <p:nvPr/>
        </p:nvPicPr>
        <p:blipFill>
          <a:blip r:embed="rId7"/>
          <a:stretch>
            <a:fillRect/>
          </a:stretch>
        </p:blipFill>
        <p:spPr>
          <a:xfrm>
            <a:off x="1204077" y="1152429"/>
            <a:ext cx="6754953" cy="1457070"/>
          </a:xfrm>
          <a:prstGeom prst="rect">
            <a:avLst/>
          </a:prstGeom>
        </p:spPr>
      </p:pic>
    </p:spTree>
    <p:extLst>
      <p:ext uri="{BB962C8B-B14F-4D97-AF65-F5344CB8AC3E}">
        <p14:creationId xmlns:p14="http://schemas.microsoft.com/office/powerpoint/2010/main" val="2863201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BC36-4903-05AC-B9C9-7641C304AED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8522F0B-C084-E9E7-03C5-6620CB3ABD59}"/>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0A85A334-89BC-F8A6-B6E5-E919DFACAC6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4314B329-3805-71ED-58C7-7239A7E53E33}"/>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65168B93-8FCE-57CE-456A-63A39BC1A1E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F740D4F2-82F1-B72F-FFF0-FF29554F1642}"/>
              </a:ext>
            </a:extLst>
          </p:cNvPr>
          <p:cNvSpPr txBox="1"/>
          <p:nvPr/>
        </p:nvSpPr>
        <p:spPr>
          <a:xfrm>
            <a:off x="1848069" y="2436394"/>
            <a:ext cx="5057228" cy="3703001"/>
          </a:xfrm>
          <a:prstGeom prst="rect">
            <a:avLst/>
          </a:prstGeom>
          <a:noFill/>
        </p:spPr>
        <p:txBody>
          <a:bodyPr wrap="square">
            <a:spAutoFit/>
          </a:bodyPr>
          <a:lstStyle/>
          <a:p>
            <a:pPr marL="685800" lvl="0" indent="-685800" algn="just">
              <a:lnSpc>
                <a:spcPct val="150000"/>
              </a:lnSpc>
              <a:buFont typeface="Wingdings" panose="05000000000000000000" pitchFamily="2" charset="2"/>
              <a:buChar char="Ø"/>
            </a:pPr>
            <a:r>
              <a:rPr lang="en-US" sz="5400" b="1">
                <a:solidFill>
                  <a:srgbClr val="002060"/>
                </a:solidFill>
                <a:latin typeface="Calibri" panose="020F0502020204030204" pitchFamily="34" charset="0"/>
                <a:ea typeface="Calibri" panose="020F0502020204030204" pitchFamily="34" charset="0"/>
                <a:cs typeface="Calibri" panose="020F0502020204030204" pitchFamily="34" charset="0"/>
              </a:rPr>
              <a:t>T</a:t>
            </a:r>
            <a:r>
              <a:rPr lang="vi-VN" sz="5400" b="1">
                <a:solidFill>
                  <a:srgbClr val="002060"/>
                </a:solidFill>
                <a:latin typeface="Calibri" panose="020F0502020204030204" pitchFamily="34" charset="0"/>
                <a:ea typeface="Calibri" panose="020F0502020204030204" pitchFamily="34" charset="0"/>
                <a:cs typeface="Calibri" panose="020F0502020204030204" pitchFamily="34" charset="0"/>
              </a:rPr>
              <a:t>iền tuyến </a:t>
            </a:r>
            <a:endParaRPr lang="en-US" sz="54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685800" lvl="0" indent="-685800" algn="just">
              <a:lnSpc>
                <a:spcPct val="150000"/>
              </a:lnSpc>
              <a:buFont typeface="Wingdings" panose="05000000000000000000" pitchFamily="2" charset="2"/>
              <a:buChar char="Ø"/>
            </a:pPr>
            <a:r>
              <a:rPr lang="en-US" sz="5400" b="1">
                <a:solidFill>
                  <a:srgbClr val="002060"/>
                </a:solidFill>
                <a:latin typeface="Calibri" panose="020F0502020204030204" pitchFamily="34" charset="0"/>
                <a:ea typeface="Calibri" panose="020F0502020204030204" pitchFamily="34" charset="0"/>
                <a:cs typeface="Calibri" panose="020F0502020204030204" pitchFamily="34" charset="0"/>
              </a:rPr>
              <a:t>K</a:t>
            </a:r>
            <a:r>
              <a:rPr lang="vi-VN" sz="5400" b="1">
                <a:solidFill>
                  <a:srgbClr val="002060"/>
                </a:solidFill>
                <a:latin typeface="Calibri" panose="020F0502020204030204" pitchFamily="34" charset="0"/>
                <a:ea typeface="Calibri" panose="020F0502020204030204" pitchFamily="34" charset="0"/>
                <a:cs typeface="Calibri" panose="020F0502020204030204" pitchFamily="34" charset="0"/>
              </a:rPr>
              <a:t>hốc liệt</a:t>
            </a:r>
            <a:endParaRPr lang="en-US" sz="54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685800" lvl="0" indent="-685800" algn="just">
              <a:lnSpc>
                <a:spcPct val="150000"/>
              </a:lnSpc>
              <a:buFont typeface="Wingdings" panose="05000000000000000000" pitchFamily="2" charset="2"/>
              <a:buChar char="Ø"/>
            </a:pPr>
            <a:r>
              <a:rPr lang="vi-VN" sz="5400" b="1">
                <a:solidFill>
                  <a:srgbClr val="002060"/>
                </a:solidFill>
                <a:latin typeface="Calibri" panose="020F0502020204030204" pitchFamily="34" charset="0"/>
                <a:ea typeface="Calibri" panose="020F0502020204030204" pitchFamily="34" charset="0"/>
                <a:cs typeface="Calibri" panose="020F0502020204030204" pitchFamily="34" charset="0"/>
              </a:rPr>
              <a:t>Đờ Ca-xtơ-ri</a:t>
            </a:r>
            <a:endParaRPr kumimoji="0" lang="vi-VN" sz="5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58569D-D3CF-ABFD-46EE-CE1D8CDBF53F}"/>
              </a:ext>
            </a:extLst>
          </p:cNvPr>
          <p:cNvPicPr>
            <a:picLocks noChangeAspect="1"/>
          </p:cNvPicPr>
          <p:nvPr/>
        </p:nvPicPr>
        <p:blipFill>
          <a:blip r:embed="rId7"/>
          <a:stretch>
            <a:fillRect/>
          </a:stretch>
        </p:blipFill>
        <p:spPr>
          <a:xfrm>
            <a:off x="973367" y="936400"/>
            <a:ext cx="6846401" cy="1463167"/>
          </a:xfrm>
          <a:prstGeom prst="rect">
            <a:avLst/>
          </a:prstGeom>
        </p:spPr>
      </p:pic>
    </p:spTree>
    <p:extLst>
      <p:ext uri="{BB962C8B-B14F-4D97-AF65-F5344CB8AC3E}">
        <p14:creationId xmlns:p14="http://schemas.microsoft.com/office/powerpoint/2010/main" val="2595820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79DD4-CC25-AAE9-DFA9-19B5939B4D34}"/>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BC23F98-B5DB-058C-CA0C-CBBD9D66CCD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D457AB53-82F5-F1E7-EB90-788B4DCAD826}"/>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6C5A277E-D5A5-1AB5-67F7-82CA39F2E239}"/>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7CA2B4E6-9F61-8C2D-119F-8409BCD6FD2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50C9C910-C826-0FF2-C1AB-A2500C9FD25C}"/>
              </a:ext>
            </a:extLst>
          </p:cNvPr>
          <p:cNvSpPr txBox="1"/>
          <p:nvPr/>
        </p:nvSpPr>
        <p:spPr>
          <a:xfrm>
            <a:off x="488732" y="2281930"/>
            <a:ext cx="7914290" cy="3785652"/>
          </a:xfrm>
          <a:prstGeom prst="rect">
            <a:avLst/>
          </a:prstGeom>
          <a:noFill/>
        </p:spPr>
        <p:txBody>
          <a:bodyPr wrap="square">
            <a:spAutoFit/>
          </a:bodyPr>
          <a:lstStyle/>
          <a:p>
            <a:pPr lvl="0" algn="just"/>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Bức tranh toàn cảnh Chiến dịch Điện Biên Phủ</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tại Bảo tàng Chiến thắng Điện Biên</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 được vẽ bằng chất liệu sơn dầu</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 theo một vòng tròn với đường kính 42 mét,</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 chiều dài 132 mét,</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 chiều cao 20,5 mét.</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5" name="Group 4">
            <a:extLst>
              <a:ext uri="{FF2B5EF4-FFF2-40B4-BE49-F238E27FC236}">
                <a16:creationId xmlns:a16="http://schemas.microsoft.com/office/drawing/2014/main" id="{A053625F-62A3-BE5C-8171-1A37CB158AB5}"/>
              </a:ext>
            </a:extLst>
          </p:cNvPr>
          <p:cNvGrpSpPr/>
          <p:nvPr/>
        </p:nvGrpSpPr>
        <p:grpSpPr>
          <a:xfrm>
            <a:off x="909295" y="571437"/>
            <a:ext cx="6974545" cy="1479503"/>
            <a:chOff x="-1348506" y="186909"/>
            <a:chExt cx="11766079" cy="1342591"/>
          </a:xfrm>
        </p:grpSpPr>
        <p:pic>
          <p:nvPicPr>
            <p:cNvPr id="8" name="Picture 7">
              <a:extLst>
                <a:ext uri="{FF2B5EF4-FFF2-40B4-BE49-F238E27FC236}">
                  <a16:creationId xmlns:a16="http://schemas.microsoft.com/office/drawing/2014/main" id="{21A60F1C-DB48-6960-FDA7-ABD9620956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9" name="TextBox 8">
              <a:extLst>
                <a:ext uri="{FF2B5EF4-FFF2-40B4-BE49-F238E27FC236}">
                  <a16:creationId xmlns:a16="http://schemas.microsoft.com/office/drawing/2014/main" id="{EB229425-3181-98AA-E4E5-24C6389A9127}"/>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2684718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D3B9B-A6DE-1686-CC8B-5BD9A67B551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5DBD443-4581-3739-9A0B-619849DF1ADA}"/>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14F77425-26D5-B19B-0EFE-07139E2939B8}"/>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483E5483-1E85-F308-48AE-3B3641BFCB4C}"/>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25E970B4-A8C1-380B-7FCC-7DDABE4C98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16A8A74F-6513-C930-BF2D-42EF776C530A}"/>
              </a:ext>
            </a:extLst>
          </p:cNvPr>
          <p:cNvSpPr txBox="1"/>
          <p:nvPr/>
        </p:nvSpPr>
        <p:spPr>
          <a:xfrm>
            <a:off x="559496" y="2920694"/>
            <a:ext cx="7914290" cy="2554545"/>
          </a:xfrm>
          <a:prstGeom prst="rect">
            <a:avLst/>
          </a:prstGeom>
          <a:noFill/>
        </p:spPr>
        <p:txBody>
          <a:bodyPr wrap="square">
            <a:spAutoFit/>
          </a:bodyPr>
          <a:lstStyle/>
          <a:p>
            <a:pPr lvl="0" algn="just"/>
            <a:r>
              <a:rPr lang="en-US" sz="40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Vòng ngoài</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là bầu trời bom đạn rực lửa</a:t>
            </a: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 tái hiện liên hoàn</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bốn trường đoạn lịch sử của chiến dịch:</a:t>
            </a: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12099A4-E5CA-D9B9-D718-DE7E9E35E691}"/>
              </a:ext>
            </a:extLst>
          </p:cNvPr>
          <p:cNvGrpSpPr/>
          <p:nvPr/>
        </p:nvGrpSpPr>
        <p:grpSpPr>
          <a:xfrm>
            <a:off x="909295" y="571437"/>
            <a:ext cx="6974545" cy="1479503"/>
            <a:chOff x="-1348506" y="186909"/>
            <a:chExt cx="11766079" cy="1342591"/>
          </a:xfrm>
        </p:grpSpPr>
        <p:pic>
          <p:nvPicPr>
            <p:cNvPr id="8" name="Picture 7">
              <a:extLst>
                <a:ext uri="{FF2B5EF4-FFF2-40B4-BE49-F238E27FC236}">
                  <a16:creationId xmlns:a16="http://schemas.microsoft.com/office/drawing/2014/main" id="{CA8F3531-0C15-44BE-2005-C19EED30FB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9" name="TextBox 8">
              <a:extLst>
                <a:ext uri="{FF2B5EF4-FFF2-40B4-BE49-F238E27FC236}">
                  <a16:creationId xmlns:a16="http://schemas.microsoft.com/office/drawing/2014/main" id="{E5755665-B730-F8A4-2020-31183FBDFB46}"/>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2104184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8098-B465-6D11-72E0-7343756D24B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9924E20-272E-6C40-1FCB-4CE9FF330832}"/>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25EF1B1E-DF34-5A4F-DD23-D4CA6E8A52E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BD436306-9E76-ECD8-3A61-2CB134726191}"/>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6014034C-89B4-F41D-CBC1-D3F5CB7217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DCAC87F5-16CE-86F8-45AE-0942C05D6742}"/>
              </a:ext>
            </a:extLst>
          </p:cNvPr>
          <p:cNvSpPr txBox="1"/>
          <p:nvPr/>
        </p:nvSpPr>
        <p:spPr>
          <a:xfrm>
            <a:off x="559496" y="2673974"/>
            <a:ext cx="7339028" cy="3170099"/>
          </a:xfrm>
          <a:prstGeom prst="rect">
            <a:avLst/>
          </a:prstGeom>
          <a:noFill/>
        </p:spPr>
        <p:txBody>
          <a:bodyPr wrap="square">
            <a:spAutoFit/>
          </a:bodyPr>
          <a:lstStyle/>
          <a:p>
            <a:pPr lvl="0" algn="just"/>
            <a:r>
              <a:rPr lang="en-US" sz="4000" b="1">
                <a:solidFill>
                  <a:srgbClr val="FF0000"/>
                </a:solidFill>
                <a:latin typeface="Calibri" panose="020F0502020204030204" pitchFamily="34" charset="0"/>
                <a:ea typeface="Calibri" panose="020F0502020204030204" pitchFamily="34" charset="0"/>
                <a:cs typeface="Calibri" panose="020F0502020204030204" pitchFamily="34" charset="0"/>
              </a:rPr>
              <a:t>• Đoạn 1: Từ đầu đến “chiều cao 20,5 mét”.</a:t>
            </a:r>
          </a:p>
          <a:p>
            <a:pPr lvl="0" algn="just"/>
            <a:r>
              <a:rPr lang="en-US" sz="4000" b="1">
                <a:solidFill>
                  <a:srgbClr val="00B050"/>
                </a:solidFill>
                <a:latin typeface="Calibri" panose="020F0502020204030204" pitchFamily="34" charset="0"/>
                <a:ea typeface="Calibri" panose="020F0502020204030204" pitchFamily="34" charset="0"/>
                <a:cs typeface="Calibri" panose="020F0502020204030204" pitchFamily="34" charset="0"/>
              </a:rPr>
              <a:t>• Đoạn 2: Tiếp theo đến “quân và dân ta”.</a:t>
            </a:r>
          </a:p>
          <a:p>
            <a:pPr lvl="0" algn="just"/>
            <a:r>
              <a:rPr lang="en-US" sz="4000" b="1">
                <a:solidFill>
                  <a:srgbClr val="7030A0"/>
                </a:solidFill>
                <a:latin typeface="Calibri" panose="020F0502020204030204" pitchFamily="34" charset="0"/>
                <a:ea typeface="Calibri" panose="020F0502020204030204" pitchFamily="34" charset="0"/>
                <a:cs typeface="Calibri" panose="020F0502020204030204" pitchFamily="34" charset="0"/>
              </a:rPr>
              <a:t>• Đoạn 3: Còn lại.</a:t>
            </a:r>
          </a:p>
        </p:txBody>
      </p:sp>
      <p:grpSp>
        <p:nvGrpSpPr>
          <p:cNvPr id="2" name="Group 1">
            <a:extLst>
              <a:ext uri="{FF2B5EF4-FFF2-40B4-BE49-F238E27FC236}">
                <a16:creationId xmlns:a16="http://schemas.microsoft.com/office/drawing/2014/main" id="{D0DA8027-AA36-D705-CA71-B22E3B7700B3}"/>
              </a:ext>
            </a:extLst>
          </p:cNvPr>
          <p:cNvGrpSpPr/>
          <p:nvPr/>
        </p:nvGrpSpPr>
        <p:grpSpPr>
          <a:xfrm>
            <a:off x="1311662" y="802427"/>
            <a:ext cx="9908007" cy="1479503"/>
            <a:chOff x="-1348506" y="186909"/>
            <a:chExt cx="16714839" cy="1342591"/>
          </a:xfrm>
        </p:grpSpPr>
        <p:pic>
          <p:nvPicPr>
            <p:cNvPr id="10" name="Picture 9">
              <a:extLst>
                <a:ext uri="{FF2B5EF4-FFF2-40B4-BE49-F238E27FC236}">
                  <a16:creationId xmlns:a16="http://schemas.microsoft.com/office/drawing/2014/main" id="{4FE76C51-74E1-688C-9913-CF1D67E27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6714839" cy="1342591"/>
            </a:xfrm>
            <a:prstGeom prst="rect">
              <a:avLst/>
            </a:prstGeom>
          </p:spPr>
        </p:pic>
        <p:sp>
          <p:nvSpPr>
            <p:cNvPr id="11" name="TextBox 10">
              <a:extLst>
                <a:ext uri="{FF2B5EF4-FFF2-40B4-BE49-F238E27FC236}">
                  <a16:creationId xmlns:a16="http://schemas.microsoft.com/office/drawing/2014/main" id="{2206A617-9D5A-E752-C04C-C84644DE4D85}"/>
                </a:ext>
              </a:extLst>
            </p:cNvPr>
            <p:cNvSpPr txBox="1"/>
            <p:nvPr/>
          </p:nvSpPr>
          <p:spPr>
            <a:xfrm flipH="1">
              <a:off x="-527843" y="542674"/>
              <a:ext cx="15373461" cy="642379"/>
            </a:xfrm>
            <a:prstGeom prst="rect">
              <a:avLst/>
            </a:prstGeom>
            <a:noFill/>
          </p:spPr>
          <p:txBody>
            <a:bodyPr wrap="square" rtlCol="0">
              <a:spAutoFit/>
            </a:bodyPr>
            <a:lstStyle/>
            <a:p>
              <a:pPr algn="just"/>
              <a:r>
                <a:rPr lang="vi-VN" sz="4000" b="1" spc="-150">
                  <a:ln w="12700">
                    <a:solidFill>
                      <a:srgbClr val="C00000"/>
                    </a:solidFill>
                  </a:ln>
                  <a:solidFill>
                    <a:srgbClr val="C00000"/>
                  </a:solidFill>
                  <a:cs typeface="Pattaya" panose="00000500000000000000" pitchFamily="2" charset="-34"/>
                </a:rPr>
                <a:t>Bài văn này được chia làm mấy đoạn ?</a:t>
              </a:r>
              <a:endParaRPr lang="en-US" sz="4000" b="1" spc="-150" dirty="0">
                <a:ln w="12700">
                  <a:solidFill>
                    <a:srgbClr val="C00000"/>
                  </a:solidFill>
                </a:ln>
                <a:solidFill>
                  <a:srgbClr val="C00000"/>
                </a:solidFill>
                <a:cs typeface="Pattaya" panose="00000500000000000000" pitchFamily="2" charset="-34"/>
              </a:endParaRPr>
            </a:p>
          </p:txBody>
        </p:sp>
      </p:grpSp>
    </p:spTree>
    <p:extLst>
      <p:ext uri="{BB962C8B-B14F-4D97-AF65-F5344CB8AC3E}">
        <p14:creationId xmlns:p14="http://schemas.microsoft.com/office/powerpoint/2010/main" val="528677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1823B-D3A0-5AF8-68D9-973B96FC5BA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4145023-8723-0EB6-988F-503B64996E49}"/>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A941D0A8-8485-518B-3A93-A7ADF360286B}"/>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1A73DC13-25E9-0D6A-A887-D48F82F00B4D}"/>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C7F17761-93D8-CF19-1B95-0986D02E9A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pic>
        <p:nvPicPr>
          <p:cNvPr id="5" name="Picture 4">
            <a:extLst>
              <a:ext uri="{FF2B5EF4-FFF2-40B4-BE49-F238E27FC236}">
                <a16:creationId xmlns:a16="http://schemas.microsoft.com/office/drawing/2014/main" id="{6B0CD795-07EC-2905-CBBF-E66EFD63328C}"/>
              </a:ext>
            </a:extLst>
          </p:cNvPr>
          <p:cNvPicPr>
            <a:picLocks noChangeAspect="1"/>
          </p:cNvPicPr>
          <p:nvPr/>
        </p:nvPicPr>
        <p:blipFill>
          <a:blip r:embed="rId7"/>
          <a:stretch>
            <a:fillRect/>
          </a:stretch>
        </p:blipFill>
        <p:spPr>
          <a:xfrm>
            <a:off x="978687" y="2439201"/>
            <a:ext cx="7210304" cy="4112189"/>
          </a:xfrm>
          <a:prstGeom prst="rect">
            <a:avLst/>
          </a:prstGeom>
        </p:spPr>
      </p:pic>
      <p:pic>
        <p:nvPicPr>
          <p:cNvPr id="8" name="Picture 7">
            <a:extLst>
              <a:ext uri="{FF2B5EF4-FFF2-40B4-BE49-F238E27FC236}">
                <a16:creationId xmlns:a16="http://schemas.microsoft.com/office/drawing/2014/main" id="{6962C479-3CFA-6F9F-CCAD-7A0BA17D9D56}"/>
              </a:ext>
            </a:extLst>
          </p:cNvPr>
          <p:cNvPicPr>
            <a:picLocks noChangeAspect="1"/>
          </p:cNvPicPr>
          <p:nvPr/>
        </p:nvPicPr>
        <p:blipFill>
          <a:blip r:embed="rId8"/>
          <a:stretch>
            <a:fillRect/>
          </a:stretch>
        </p:blipFill>
        <p:spPr>
          <a:xfrm>
            <a:off x="1287572" y="933611"/>
            <a:ext cx="7882204" cy="1505590"/>
          </a:xfrm>
          <a:prstGeom prst="rect">
            <a:avLst/>
          </a:prstGeom>
        </p:spPr>
      </p:pic>
    </p:spTree>
    <p:extLst>
      <p:ext uri="{BB962C8B-B14F-4D97-AF65-F5344CB8AC3E}">
        <p14:creationId xmlns:p14="http://schemas.microsoft.com/office/powerpoint/2010/main" val="1615447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640" r="1" b="17738"/>
          <a:stretch/>
        </p:blipFill>
        <p:spPr>
          <a:xfrm>
            <a:off x="-411876" y="211420"/>
            <a:ext cx="8406847" cy="613964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587" r="28673" b="-1"/>
          <a:stretch/>
        </p:blipFill>
        <p:spPr>
          <a:xfrm>
            <a:off x="1030992" y="1647874"/>
            <a:ext cx="9062494" cy="5961511"/>
          </a:xfrm>
          <a:prstGeom prst="rect">
            <a:avLst/>
          </a:prstGeom>
        </p:spPr>
      </p:pic>
      <p:pic>
        <p:nvPicPr>
          <p:cNvPr id="6" name="Picture 5">
            <a:extLst>
              <a:ext uri="{FF2B5EF4-FFF2-40B4-BE49-F238E27FC236}">
                <a16:creationId xmlns:a16="http://schemas.microsoft.com/office/drawing/2014/main" id="{07CB82A3-7BEB-2CD4-7D9E-081674F78038}"/>
              </a:ext>
            </a:extLst>
          </p:cNvPr>
          <p:cNvPicPr>
            <a:picLocks noChangeAspect="1"/>
          </p:cNvPicPr>
          <p:nvPr/>
        </p:nvPicPr>
        <p:blipFill>
          <a:blip r:embed="rId5"/>
          <a:stretch>
            <a:fillRect/>
          </a:stretch>
        </p:blipFill>
        <p:spPr>
          <a:xfrm>
            <a:off x="115305" y="211420"/>
            <a:ext cx="11961389" cy="2017951"/>
          </a:xfrm>
          <a:prstGeom prst="rect">
            <a:avLst/>
          </a:prstGeom>
        </p:spPr>
      </p:pic>
    </p:spTree>
    <p:extLst>
      <p:ext uri="{BB962C8B-B14F-4D97-AF65-F5344CB8AC3E}">
        <p14:creationId xmlns:p14="http://schemas.microsoft.com/office/powerpoint/2010/main" val="34456066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grpSp>
        <p:nvGrpSpPr>
          <p:cNvPr id="5" name="Group 4">
            <a:extLst>
              <a:ext uri="{FF2B5EF4-FFF2-40B4-BE49-F238E27FC236}">
                <a16:creationId xmlns:a16="http://schemas.microsoft.com/office/drawing/2014/main" id="{A6C744FA-0701-494A-8413-E8C2DA872FFC}"/>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DD653E05-D592-DF3C-C8D4-CAB0FDF7F78D}"/>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solidFill>
                  <a:schemeClr val="accent6">
                    <a:lumMod val="50000"/>
                  </a:schemeClr>
                </a:solidFill>
              </a:endParaRPr>
            </a:p>
          </p:txBody>
        </p:sp>
        <p:sp>
          <p:nvSpPr>
            <p:cNvPr id="7" name="TextBox 6">
              <a:extLst>
                <a:ext uri="{FF2B5EF4-FFF2-40B4-BE49-F238E27FC236}">
                  <a16:creationId xmlns:a16="http://schemas.microsoft.com/office/drawing/2014/main" id="{F5A1A7D1-159F-9019-0FEF-22364C072F9C}"/>
                </a:ext>
              </a:extLst>
            </p:cNvPr>
            <p:cNvSpPr txBox="1"/>
            <p:nvPr/>
          </p:nvSpPr>
          <p:spPr>
            <a:xfrm>
              <a:off x="2191001" y="1246352"/>
              <a:ext cx="4927058" cy="4872384"/>
            </a:xfrm>
            <a:prstGeom prst="rect">
              <a:avLst/>
            </a:prstGeom>
            <a:noFill/>
          </p:spPr>
          <p:txBody>
            <a:bodyPr wrap="square" rtlCol="0">
              <a:spAutoFit/>
            </a:bodyPr>
            <a:lstStyle/>
            <a:p>
              <a:pPr algn="just"/>
              <a:r>
                <a:rPr lang="vi-VN" sz="4400">
                  <a:solidFill>
                    <a:srgbClr val="FF0000"/>
                  </a:solidFill>
                </a:rPr>
                <a:t>Trường đoạn: </a:t>
              </a:r>
              <a:r>
                <a:rPr lang="vi-VN" sz="4400">
                  <a:solidFill>
                    <a:schemeClr val="accent6">
                      <a:lumMod val="50000"/>
                    </a:schemeClr>
                  </a:solidFill>
                </a:rPr>
                <a:t>một phần của tác phẩm nghệ thuật có kết cấu tương đối hoàn chỉnh và độc lập, thể hiện một vấn đề của nội dung tác phẩm.</a:t>
              </a:r>
              <a:endParaRPr lang="vi-VN" sz="4400" dirty="0">
                <a:solidFill>
                  <a:schemeClr val="accent6">
                    <a:lumMod val="50000"/>
                  </a:schemeClr>
                </a:solidFill>
              </a:endParaRPr>
            </a:p>
          </p:txBody>
        </p:sp>
      </p:grpSp>
    </p:spTree>
    <p:extLst>
      <p:ext uri="{BB962C8B-B14F-4D97-AF65-F5344CB8AC3E}">
        <p14:creationId xmlns:p14="http://schemas.microsoft.com/office/powerpoint/2010/main" val="3467657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659" t="56190" r="29071" b="11428"/>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7F54ECF-4DFC-F3E4-2529-3B3720BD8B24}"/>
              </a:ext>
            </a:extLst>
          </p:cNvPr>
          <p:cNvPicPr>
            <a:picLocks noChangeAspect="1"/>
          </p:cNvPicPr>
          <p:nvPr/>
        </p:nvPicPr>
        <p:blipFill>
          <a:blip r:embed="rId3"/>
          <a:stretch>
            <a:fillRect/>
          </a:stretch>
        </p:blipFill>
        <p:spPr>
          <a:xfrm>
            <a:off x="4682359" y="1119720"/>
            <a:ext cx="7872248" cy="2784928"/>
          </a:xfrm>
          <a:prstGeom prst="rect">
            <a:avLst/>
          </a:prstGeom>
        </p:spPr>
      </p:pic>
    </p:spTree>
    <p:extLst>
      <p:ext uri="{BB962C8B-B14F-4D97-AF65-F5344CB8AC3E}">
        <p14:creationId xmlns:p14="http://schemas.microsoft.com/office/powerpoint/2010/main" val="302060379"/>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a:extLst>
              <a:ext uri="{FF2B5EF4-FFF2-40B4-BE49-F238E27FC236}">
                <a16:creationId xmlns:a16="http://schemas.microsoft.com/office/drawing/2014/main" id="{B7751FE2-7989-5747-211A-52B4E7BCC7F9}"/>
              </a:ext>
            </a:extLst>
          </p:cNvPr>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4078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Him Lam </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mn-cs"/>
                </a:rPr>
                <a:t>(nơi đặt căn cứ của quân Pháp, nhằm bảo vệ cho cứ điểm Điện Biên Phủ) </a:t>
              </a:r>
              <a:endParaRPr kumimoji="0" lang="vi-VN" sz="4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2050" name="Picture 2" descr="Khám phá &quot;cánh cửa thép&quot; của quân đội Pháp tại Chiến trường Điện Biên Phủ">
            <a:extLst>
              <a:ext uri="{FF2B5EF4-FFF2-40B4-BE49-F238E27FC236}">
                <a16:creationId xmlns:a16="http://schemas.microsoft.com/office/drawing/2014/main" id="{7F190324-2E79-DAF4-A8D4-40FAEFC456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1464" y="3796176"/>
            <a:ext cx="3152346" cy="177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96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9BEB1-2302-14F6-42A5-AC1F854BD66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9742092-8449-4CE8-07A2-833D185C1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249BC40-2FE6-C40E-B1AB-9886875CDF4C}"/>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a:extLst>
              <a:ext uri="{FF2B5EF4-FFF2-40B4-BE49-F238E27FC236}">
                <a16:creationId xmlns:a16="http://schemas.microsoft.com/office/drawing/2014/main" id="{4BC5E0D4-2057-7A40-CCD3-D26810992E7F}"/>
              </a:ext>
            </a:extLst>
          </p:cNvPr>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grpSp>
        <p:nvGrpSpPr>
          <p:cNvPr id="5" name="Group 4">
            <a:extLst>
              <a:ext uri="{FF2B5EF4-FFF2-40B4-BE49-F238E27FC236}">
                <a16:creationId xmlns:a16="http://schemas.microsoft.com/office/drawing/2014/main" id="{4A966DFA-D789-E080-16D2-F671E5EB08FE}"/>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EB9D6FCE-225E-890F-D795-77EB7CD7CD3B}"/>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0FA4964-F42A-BBCF-C2F1-8AB424FE95E1}"/>
                </a:ext>
              </a:extLst>
            </p:cNvPr>
            <p:cNvSpPr txBox="1"/>
            <p:nvPr/>
          </p:nvSpPr>
          <p:spPr>
            <a:xfrm>
              <a:off x="2347680" y="1579130"/>
              <a:ext cx="2860285" cy="4078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Đờ Ca-xtơ-ri </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Arial" panose="020B0604020202020204" pitchFamily="34" charset="0"/>
                  <a:ea typeface="+mn-ea"/>
                  <a:cs typeface="+mn-cs"/>
                </a:rPr>
                <a:t>(tên tướng chỉ huy quân đội Pháp ở Điện Biên Phủ)</a:t>
              </a:r>
              <a:endParaRPr kumimoji="0" lang="vi-VN" sz="44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026" name="Picture 2" descr="Christian de Castries – Wikipedia tiếng Việt">
            <a:extLst>
              <a:ext uri="{FF2B5EF4-FFF2-40B4-BE49-F238E27FC236}">
                <a16:creationId xmlns:a16="http://schemas.microsoft.com/office/drawing/2014/main" id="{F9974BD4-F557-1F3F-DAC6-0A4C0A8CC4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9956" y="2166575"/>
            <a:ext cx="2280810" cy="28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129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sp>
        <p:nvSpPr>
          <p:cNvPr id="4" name="Plaque 3">
            <a:extLst>
              <a:ext uri="{FF2B5EF4-FFF2-40B4-BE49-F238E27FC236}">
                <a16:creationId xmlns:a16="http://schemas.microsoft.com/office/drawing/2014/main" id="{25AD49C9-B50A-FE13-ED44-1BF559E1105D}"/>
              </a:ext>
            </a:extLst>
          </p:cNvPr>
          <p:cNvSpPr/>
          <p:nvPr/>
        </p:nvSpPr>
        <p:spPr>
          <a:xfrm>
            <a:off x="254876" y="603552"/>
            <a:ext cx="11682248"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12" name="Picture 11">
            <a:extLst>
              <a:ext uri="{FF2B5EF4-FFF2-40B4-BE49-F238E27FC236}">
                <a16:creationId xmlns:a16="http://schemas.microsoft.com/office/drawing/2014/main" id="{9B9D013C-0AD8-13B3-BED9-3A9EB4690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43" y="1575480"/>
            <a:ext cx="11602869" cy="3973982"/>
          </a:xfrm>
          <a:prstGeom prst="rect">
            <a:avLst/>
          </a:prstGeom>
        </p:spPr>
      </p:pic>
    </p:spTree>
    <p:extLst>
      <p:ext uri="{BB962C8B-B14F-4D97-AF65-F5344CB8AC3E}">
        <p14:creationId xmlns:p14="http://schemas.microsoft.com/office/powerpoint/2010/main" val="342084032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B618C-ADFB-9D73-5848-80909052A94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A9D693E-FABE-5754-067F-9888142D80D6}"/>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61D28364-7C14-DAFE-9E19-2858287171C0}"/>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A4E8CA48-E319-1004-DB6A-89F1B19251B0}"/>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D226FB6C-0F3D-C8DA-E786-AE3AF2969D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E47178DC-6134-7CD1-846D-35D0E9F5C7F2}"/>
              </a:ext>
            </a:extLst>
          </p:cNvPr>
          <p:cNvSpPr txBox="1"/>
          <p:nvPr/>
        </p:nvSpPr>
        <p:spPr>
          <a:xfrm>
            <a:off x="1355575" y="804754"/>
            <a:ext cx="6081986" cy="1754326"/>
          </a:xfrm>
          <a:prstGeom prst="rect">
            <a:avLst/>
          </a:prstGeom>
          <a:noFill/>
        </p:spPr>
        <p:txBody>
          <a:bodyPr wrap="square">
            <a:spAutoFit/>
          </a:bodyPr>
          <a:lstStyle/>
          <a:p>
            <a:pPr lvl="0" algn="just"/>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1. Nêu những thông tin chung về bức tranh toàn cảnh Chiến dịch Điện Biên Phủ. </a:t>
            </a:r>
            <a:endParaRPr kumimoji="0" lang="vi-VN" sz="36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1E8C6D8-E3E4-75C6-7AB9-CA6A418BBFB0}"/>
              </a:ext>
            </a:extLst>
          </p:cNvPr>
          <p:cNvSpPr txBox="1"/>
          <p:nvPr/>
        </p:nvSpPr>
        <p:spPr>
          <a:xfrm>
            <a:off x="578495" y="3015773"/>
            <a:ext cx="7901624" cy="3416320"/>
          </a:xfrm>
          <a:prstGeom prst="rect">
            <a:avLst/>
          </a:prstGeom>
          <a:noFill/>
        </p:spPr>
        <p:txBody>
          <a:bodyPr wrap="square">
            <a:spAutoFit/>
          </a:bodyPr>
          <a:lstStyle/>
          <a:p>
            <a:pPr marL="571500" lvl="0" indent="-571500" algn="just">
              <a:buFont typeface="Wingdings" panose="05000000000000000000" pitchFamily="2" charset="2"/>
              <a:buChar char="Ø"/>
            </a:pP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Chất liệu:</a:t>
            </a:r>
            <a:r>
              <a:rPr lang="vi-VN" sz="3600" b="1">
                <a:solidFill>
                  <a:srgbClr val="002060"/>
                </a:solidFill>
                <a:latin typeface="Calibri" panose="020F0502020204030204" pitchFamily="34" charset="0"/>
                <a:ea typeface="Calibri" panose="020F0502020204030204" pitchFamily="34" charset="0"/>
                <a:cs typeface="Calibri" panose="020F0502020204030204" pitchFamily="34" charset="0"/>
              </a:rPr>
              <a:t> sơn dầu </a:t>
            </a:r>
            <a:endParaRPr lang="en-US" sz="36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Wingdings" panose="05000000000000000000" pitchFamily="2" charset="2"/>
              <a:buChar char="Ø"/>
            </a:pP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B</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ố cục: </a:t>
            </a:r>
            <a:r>
              <a:rPr lang="vi-VN" sz="3600" b="1">
                <a:solidFill>
                  <a:srgbClr val="002060"/>
                </a:solidFill>
                <a:latin typeface="Calibri" panose="020F0502020204030204" pitchFamily="34" charset="0"/>
                <a:ea typeface="Calibri" panose="020F0502020204030204" pitchFamily="34" charset="0"/>
                <a:cs typeface="Calibri" panose="020F0502020204030204" pitchFamily="34" charset="0"/>
              </a:rPr>
              <a:t>vòng tròn</a:t>
            </a:r>
            <a:endParaRPr lang="en-US" sz="36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Wingdings" panose="05000000000000000000" pitchFamily="2" charset="2"/>
              <a:buChar char="Ø"/>
            </a:pP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K</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ích thước: </a:t>
            </a:r>
            <a:r>
              <a:rPr lang="vi-VN" sz="3600" b="1">
                <a:solidFill>
                  <a:srgbClr val="002060"/>
                </a:solidFill>
                <a:latin typeface="Calibri" panose="020F0502020204030204" pitchFamily="34" charset="0"/>
                <a:ea typeface="Calibri" panose="020F0502020204030204" pitchFamily="34" charset="0"/>
                <a:cs typeface="Calibri" panose="020F0502020204030204" pitchFamily="34" charset="0"/>
              </a:rPr>
              <a:t>chiều dài 132 mét, chiều cao 20,5 mét và đường kính 42 mét; bức tranh được đặt tại Bảo tàng Chiến thắng Điện Biên Phủ.</a:t>
            </a:r>
            <a:endPar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8830123-5C79-44F3-812D-286EA3841B1B}"/>
              </a:ext>
            </a:extLst>
          </p:cNvPr>
          <p:cNvPicPr>
            <a:picLocks noChangeAspect="1"/>
          </p:cNvPicPr>
          <p:nvPr/>
        </p:nvPicPr>
        <p:blipFill>
          <a:blip r:embed="rId7" cstate="print">
            <a:extLst>
              <a:ext uri="{28A0092B-C50C-407E-A947-70E740481C1C}">
                <a14:useLocalDpi xmlns:a14="http://schemas.microsoft.com/office/drawing/2010/main" val="0"/>
              </a:ext>
            </a:extLst>
          </a:blip>
          <a:srcRect l="12857" t="17400" r="7281" b="57672"/>
          <a:stretch/>
        </p:blipFill>
        <p:spPr>
          <a:xfrm>
            <a:off x="1752600" y="2472626"/>
            <a:ext cx="5889449" cy="629601"/>
          </a:xfrm>
          <a:prstGeom prst="rect">
            <a:avLst/>
          </a:prstGeom>
        </p:spPr>
      </p:pic>
    </p:spTree>
    <p:extLst>
      <p:ext uri="{BB962C8B-B14F-4D97-AF65-F5344CB8AC3E}">
        <p14:creationId xmlns:p14="http://schemas.microsoft.com/office/powerpoint/2010/main" val="3605135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1AB5-A803-A293-F1D3-ED147FEB459A}"/>
            </a:ext>
          </a:extLst>
        </p:cNvPr>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C8094B6-1063-0EEB-3B25-3F06CD3F7ECF}"/>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0C50A8B-484B-9A60-B3A6-AEC9CEC908D3}"/>
              </a:ext>
            </a:extLst>
          </p:cNvPr>
          <p:cNvSpPr txBox="1"/>
          <p:nvPr/>
        </p:nvSpPr>
        <p:spPr>
          <a:xfrm>
            <a:off x="5337856" y="1123658"/>
            <a:ext cx="629652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Ý của đoạn </a:t>
            </a:r>
            <a:r>
              <a:rPr kumimoji="0" lang="en-US"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1</a:t>
            </a:r>
            <a:endParaRPr kumimoji="0" lang="en-US" sz="7200" b="1" i="0" u="none" strike="noStrike" kern="1200" cap="none" spc="0" normalizeH="0" baseline="0" noProof="0" dirty="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8F01F23D-BF36-3A0A-4FAF-D6A311C66E3F}"/>
              </a:ext>
            </a:extLst>
          </p:cNvPr>
          <p:cNvSpPr txBox="1"/>
          <p:nvPr/>
        </p:nvSpPr>
        <p:spPr>
          <a:xfrm>
            <a:off x="4084371" y="2314444"/>
            <a:ext cx="67550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ysClr val="windowText" lastClr="000000"/>
                  </a:solidFill>
                </a:ln>
                <a:solidFill>
                  <a:prstClr val="black"/>
                </a:solidFill>
                <a:effectLst/>
                <a:uLnTx/>
                <a:uFillTx/>
                <a:latin typeface="Arial" panose="020B0604020202020204" pitchFamily="34" charset="0"/>
                <a:ea typeface="+mn-ea"/>
                <a:cs typeface="Calibri" panose="020F0502020204030204" pitchFamily="34" charset="0"/>
              </a:rPr>
              <a:t>Chất liệu, bố cục và kích thước của bức tranh.</a:t>
            </a:r>
          </a:p>
        </p:txBody>
      </p:sp>
      <p:pic>
        <p:nvPicPr>
          <p:cNvPr id="5" name="Picture 4">
            <a:extLst>
              <a:ext uri="{FF2B5EF4-FFF2-40B4-BE49-F238E27FC236}">
                <a16:creationId xmlns:a16="http://schemas.microsoft.com/office/drawing/2014/main" id="{32B99638-66AF-9784-E2D8-88A0599225C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471943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ED60B-6873-2814-F430-AE0A234C011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FA96BF8-5D35-D774-18BE-F58A9E6D73E0}"/>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9061B7BF-0DCA-EDED-28D2-4B6EECDBBED6}"/>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BF3FC7B4-94AC-A442-D31D-F1564AB4AAB6}"/>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55079758-BFCF-E91C-7803-F4FBD547E7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F35B1BB2-1C35-5D53-C2A4-0ED2D6FBA5C3}"/>
              </a:ext>
            </a:extLst>
          </p:cNvPr>
          <p:cNvSpPr txBox="1"/>
          <p:nvPr/>
        </p:nvSpPr>
        <p:spPr>
          <a:xfrm>
            <a:off x="825924" y="1317288"/>
            <a:ext cx="715820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 Hình ảnh bầu trời trong xanh ở vòng trong mái nhà vòm của bức tranh thể hiện điều gì?</a:t>
            </a:r>
          </a:p>
        </p:txBody>
      </p:sp>
      <p:sp>
        <p:nvSpPr>
          <p:cNvPr id="5" name="TextBox 4">
            <a:extLst>
              <a:ext uri="{FF2B5EF4-FFF2-40B4-BE49-F238E27FC236}">
                <a16:creationId xmlns:a16="http://schemas.microsoft.com/office/drawing/2014/main" id="{0FCE5F32-060A-8ABE-B576-2F6C5AA0FE53}"/>
              </a:ext>
            </a:extLst>
          </p:cNvPr>
          <p:cNvSpPr txBox="1"/>
          <p:nvPr/>
        </p:nvSpPr>
        <p:spPr>
          <a:xfrm>
            <a:off x="403535" y="3632927"/>
            <a:ext cx="7803505" cy="1323439"/>
          </a:xfrm>
          <a:prstGeom prst="rect">
            <a:avLst/>
          </a:prstGeom>
          <a:noFill/>
        </p:spPr>
        <p:txBody>
          <a:bodyPr wrap="square">
            <a:spAutoFit/>
          </a:bodyPr>
          <a:lstStyle/>
          <a:p>
            <a:pPr marL="571500" lvl="0" indent="-571500" algn="ctr">
              <a:buFont typeface="Wingdings" panose="05000000000000000000" pitchFamily="2" charset="2"/>
              <a:buChar char="Ø"/>
            </a:pP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Hình ảnh bầu trời trong xanh thể hiện cho khát vọng hoà bình.</a:t>
            </a:r>
            <a:endPar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343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F7F47-CCB8-CDE0-CC54-FD5A36975E5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C062C2C-F5E5-D0EB-0801-166C75394BAE}"/>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202CB755-0AE3-EA82-DDBC-535E29518C60}"/>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A374D67A-7AF1-4D45-7DF7-13CAE4774F04}"/>
              </a:ext>
            </a:extLst>
          </p:cNvPr>
          <p:cNvSpPr/>
          <p:nvPr/>
        </p:nvSpPr>
        <p:spPr>
          <a:xfrm>
            <a:off x="110359" y="2228851"/>
            <a:ext cx="8572419" cy="2952750"/>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1B8C482C-7EDE-73D5-3176-D2AFBB4DDCC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CFF6CD12-F066-0426-DA35-7B6699DA7AEC}"/>
              </a:ext>
            </a:extLst>
          </p:cNvPr>
          <p:cNvSpPr txBox="1"/>
          <p:nvPr/>
        </p:nvSpPr>
        <p:spPr>
          <a:xfrm>
            <a:off x="710542" y="2910592"/>
            <a:ext cx="71582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3.</a:t>
            </a:r>
            <a:r>
              <a:rPr kumimoji="0" lang="en-US" sz="4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Giới thiệu một trường đoạn của bức tranh mà em thích.</a:t>
            </a:r>
          </a:p>
        </p:txBody>
      </p:sp>
    </p:spTree>
    <p:extLst>
      <p:ext uri="{BB962C8B-B14F-4D97-AF65-F5344CB8AC3E}">
        <p14:creationId xmlns:p14="http://schemas.microsoft.com/office/powerpoint/2010/main" val="1916525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5CE32-D30F-F062-595C-3DBF018D98A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BF406A4-C224-2008-ED30-A6F924B4AC1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D71DA7BD-FF51-40C1-0212-C999F08CB92C}"/>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D3A8ADC0-9352-CC26-0562-6AD127EAB8E0}"/>
              </a:ext>
            </a:extLst>
          </p:cNvPr>
          <p:cNvSpPr/>
          <p:nvPr/>
        </p:nvSpPr>
        <p:spPr>
          <a:xfrm>
            <a:off x="110359" y="693682"/>
            <a:ext cx="11778592"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5" name="TextBox 4">
            <a:extLst>
              <a:ext uri="{FF2B5EF4-FFF2-40B4-BE49-F238E27FC236}">
                <a16:creationId xmlns:a16="http://schemas.microsoft.com/office/drawing/2014/main" id="{5ACEB243-34E8-03EC-FB77-B16A7F78CF5D}"/>
              </a:ext>
            </a:extLst>
          </p:cNvPr>
          <p:cNvSpPr txBox="1"/>
          <p:nvPr/>
        </p:nvSpPr>
        <p:spPr>
          <a:xfrm>
            <a:off x="494815" y="894548"/>
            <a:ext cx="10935185"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Trường đoạn “Toàn dân ra trận”ghi lại hình ảnh từng đoàn dân, quân thồ hàng cung cấp lương thực cho tiền tuyến; Trường đoạn “Khúc dạo đầu hùng tráng” với điểm nhấn là trận Him Lam mở màn Chiến dịch Điện Biên Phủ; Trường đoạn “Cuộc đối đầu lịch sử” tái hiện lại sự khốc liệt của chiến trường năm xưa,…; Trường đoạn “Chiến thắng Điện Biên” tái hiện hình ảnh bộ đội cắm cờ đỏ sao vàng trên nóc hầm tướng Đờ Ca-xtơ-ri,...</a:t>
            </a:r>
          </a:p>
        </p:txBody>
      </p:sp>
    </p:spTree>
    <p:extLst>
      <p:ext uri="{BB962C8B-B14F-4D97-AF65-F5344CB8AC3E}">
        <p14:creationId xmlns:p14="http://schemas.microsoft.com/office/powerpoint/2010/main" val="319258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96995-B595-2C8E-3AC8-61FC101E3A48}"/>
            </a:ext>
          </a:extLst>
        </p:cNvPr>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C8AD617-310B-2816-14A7-A60A9A5D6C48}"/>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1BC34B-81AE-9AF2-BCE7-6E7904692D0C}"/>
              </a:ext>
            </a:extLst>
          </p:cNvPr>
          <p:cNvSpPr txBox="1"/>
          <p:nvPr/>
        </p:nvSpPr>
        <p:spPr>
          <a:xfrm>
            <a:off x="5337856" y="1123658"/>
            <a:ext cx="629652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Ý của đoạn </a:t>
            </a:r>
            <a:r>
              <a:rPr kumimoji="0" lang="en-US"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2</a:t>
            </a:r>
            <a:endParaRPr kumimoji="0" lang="en-US" sz="7200" b="1" i="0" u="none" strike="noStrike" kern="1200" cap="none" spc="0" normalizeH="0" baseline="0" noProof="0" dirty="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21A091EA-A761-9743-B877-B598519CEBE3}"/>
              </a:ext>
            </a:extLst>
          </p:cNvPr>
          <p:cNvSpPr txBox="1"/>
          <p:nvPr/>
        </p:nvSpPr>
        <p:spPr>
          <a:xfrm>
            <a:off x="4084371" y="2314444"/>
            <a:ext cx="67550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ysClr val="windowText" lastClr="000000"/>
                  </a:solidFill>
                </a:ln>
                <a:solidFill>
                  <a:prstClr val="black"/>
                </a:solidFill>
                <a:effectLst/>
                <a:uLnTx/>
                <a:uFillTx/>
                <a:latin typeface="Arial" panose="020B0604020202020204" pitchFamily="34" charset="0"/>
                <a:ea typeface="+mn-ea"/>
                <a:cs typeface="Calibri" panose="020F0502020204030204" pitchFamily="34" charset="0"/>
              </a:rPr>
              <a:t>Giới thiệu bốn trường đoạn trong bức tranh.</a:t>
            </a:r>
          </a:p>
        </p:txBody>
      </p:sp>
      <p:pic>
        <p:nvPicPr>
          <p:cNvPr id="5" name="Picture 4">
            <a:extLst>
              <a:ext uri="{FF2B5EF4-FFF2-40B4-BE49-F238E27FC236}">
                <a16:creationId xmlns:a16="http://schemas.microsoft.com/office/drawing/2014/main" id="{D21E12F3-443C-C016-2F84-4AC8F238C8F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0080444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5B19-7796-6642-6B7A-5CDC3789E13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974D00E-F76C-A475-79F8-CC29C9F1658E}"/>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CC5F395C-2D0B-654B-D686-1AE2389F345F}"/>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B7E8CD8D-87DF-C238-64FC-1F93C9BE235D}"/>
              </a:ext>
            </a:extLst>
          </p:cNvPr>
          <p:cNvSpPr/>
          <p:nvPr/>
        </p:nvSpPr>
        <p:spPr>
          <a:xfrm>
            <a:off x="110359" y="2228851"/>
            <a:ext cx="8572419" cy="2952750"/>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16958CF9-4D1E-6B8F-42B5-8191F428166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9CF1838A-05F6-2081-573D-11285DAF9544}"/>
              </a:ext>
            </a:extLst>
          </p:cNvPr>
          <p:cNvSpPr txBox="1"/>
          <p:nvPr/>
        </p:nvSpPr>
        <p:spPr>
          <a:xfrm>
            <a:off x="710542" y="2555393"/>
            <a:ext cx="715820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4. </a:t>
            </a:r>
            <a:r>
              <a:rPr kumimoji="0" lang="vi-VN" sz="4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Qua bài đọc, em thấy Chiến dịch Điện Biên Phủ có giá trị và ý nghĩa như thế nào đối với dân tộc Việt Nam?</a:t>
            </a:r>
          </a:p>
        </p:txBody>
      </p:sp>
    </p:spTree>
    <p:extLst>
      <p:ext uri="{BB962C8B-B14F-4D97-AF65-F5344CB8AC3E}">
        <p14:creationId xmlns:p14="http://schemas.microsoft.com/office/powerpoint/2010/main" val="408748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4" name="Plaque 3">
            <a:extLst>
              <a:ext uri="{FF2B5EF4-FFF2-40B4-BE49-F238E27FC236}">
                <a16:creationId xmlns:a16="http://schemas.microsoft.com/office/drawing/2014/main" id="{BDE5E3E8-4985-E631-7B5F-AFAFFE4D4AA8}"/>
              </a:ext>
            </a:extLst>
          </p:cNvPr>
          <p:cNvSpPr/>
          <p:nvPr/>
        </p:nvSpPr>
        <p:spPr>
          <a:xfrm>
            <a:off x="303049" y="191847"/>
            <a:ext cx="8754549"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dirty="0">
              <a:solidFill>
                <a:srgbClr val="99CC00"/>
              </a:solidFill>
              <a:cs typeface="Calibri" panose="020F0502020204030204" pitchFamily="34" charset="0"/>
            </a:endParaRPr>
          </a:p>
        </p:txBody>
      </p:sp>
      <p:sp>
        <p:nvSpPr>
          <p:cNvPr id="7" name="TextBox 6">
            <a:extLst>
              <a:ext uri="{FF2B5EF4-FFF2-40B4-BE49-F238E27FC236}">
                <a16:creationId xmlns:a16="http://schemas.microsoft.com/office/drawing/2014/main" id="{9A6D55A3-6E60-69FA-8746-81A87ED509FA}"/>
              </a:ext>
            </a:extLst>
          </p:cNvPr>
          <p:cNvSpPr txBox="1"/>
          <p:nvPr/>
        </p:nvSpPr>
        <p:spPr>
          <a:xfrm>
            <a:off x="1431107" y="787901"/>
            <a:ext cx="6148552" cy="1323439"/>
          </a:xfrm>
          <a:prstGeom prst="rect">
            <a:avLst/>
          </a:prstGeom>
          <a:noFill/>
        </p:spPr>
        <p:txBody>
          <a:bodyPr wrap="square" rtlCol="0">
            <a:spAutoFit/>
          </a:bodyPr>
          <a:lstStyle/>
          <a:p>
            <a:pPr algn="ctr"/>
            <a:r>
              <a:rPr lang="vi-VN" sz="4000"/>
              <a:t>Bày tỏ suy nghĩ của em khi đọc câu thơ sau:</a:t>
            </a:r>
            <a:endParaRPr lang="en-US" sz="4000"/>
          </a:p>
        </p:txBody>
      </p:sp>
      <p:sp>
        <p:nvSpPr>
          <p:cNvPr id="9" name="TextBox 8">
            <a:extLst>
              <a:ext uri="{FF2B5EF4-FFF2-40B4-BE49-F238E27FC236}">
                <a16:creationId xmlns:a16="http://schemas.microsoft.com/office/drawing/2014/main" id="{F870CA44-5A03-690D-AC42-0D48C79AFE3C}"/>
              </a:ext>
            </a:extLst>
          </p:cNvPr>
          <p:cNvSpPr txBox="1"/>
          <p:nvPr/>
        </p:nvSpPr>
        <p:spPr>
          <a:xfrm>
            <a:off x="303049" y="2767280"/>
            <a:ext cx="8754549" cy="1938992"/>
          </a:xfrm>
          <a:prstGeom prst="rect">
            <a:avLst/>
          </a:prstGeom>
          <a:noFill/>
        </p:spPr>
        <p:txBody>
          <a:bodyPr wrap="square" rtlCol="0">
            <a:spAutoFit/>
          </a:bodyPr>
          <a:lstStyle/>
          <a:p>
            <a:pPr algn="ctr"/>
            <a:r>
              <a:rPr lang="vi-VN" sz="4000">
                <a:solidFill>
                  <a:srgbClr val="0070C0"/>
                </a:solidFill>
              </a:rPr>
              <a:t>Chín năm làm một Điện Biên,     </a:t>
            </a:r>
            <a:endParaRPr lang="en-US" sz="4000">
              <a:solidFill>
                <a:srgbClr val="0070C0"/>
              </a:solidFill>
            </a:endParaRPr>
          </a:p>
          <a:p>
            <a:pPr algn="ctr"/>
            <a:r>
              <a:rPr lang="vi-VN" sz="4000">
                <a:solidFill>
                  <a:srgbClr val="0070C0"/>
                </a:solidFill>
              </a:rPr>
              <a:t> Nên vành hoa đỏ, nên thiên sử vàng.</a:t>
            </a:r>
            <a:endParaRPr lang="en-US" sz="4000">
              <a:solidFill>
                <a:srgbClr val="0070C0"/>
              </a:solidFill>
            </a:endParaRPr>
          </a:p>
          <a:p>
            <a:pPr algn="ctr"/>
            <a:r>
              <a:rPr lang="en-US" sz="4000" i="1">
                <a:solidFill>
                  <a:srgbClr val="0070C0"/>
                </a:solidFill>
              </a:rPr>
              <a:t>			Tố Hữu</a:t>
            </a:r>
          </a:p>
        </p:txBody>
      </p:sp>
    </p:spTree>
    <p:extLst>
      <p:ext uri="{BB962C8B-B14F-4D97-AF65-F5344CB8AC3E}">
        <p14:creationId xmlns:p14="http://schemas.microsoft.com/office/powerpoint/2010/main" val="1143631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45335-13A1-03F7-BB27-89A7D72D993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7E208783-E1CE-4ECD-B863-F1348E0B1520}"/>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DF1B5DA8-94B1-2780-4367-B990720E6C51}"/>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71569D15-5AAE-E85E-3496-89A21BCD8C8D}"/>
              </a:ext>
            </a:extLst>
          </p:cNvPr>
          <p:cNvSpPr/>
          <p:nvPr/>
        </p:nvSpPr>
        <p:spPr>
          <a:xfrm>
            <a:off x="110359" y="693682"/>
            <a:ext cx="11778592"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5" name="TextBox 4">
            <a:extLst>
              <a:ext uri="{FF2B5EF4-FFF2-40B4-BE49-F238E27FC236}">
                <a16:creationId xmlns:a16="http://schemas.microsoft.com/office/drawing/2014/main" id="{BA39B860-555A-C032-A079-C4CB3260EB64}"/>
              </a:ext>
            </a:extLst>
          </p:cNvPr>
          <p:cNvSpPr txBox="1"/>
          <p:nvPr/>
        </p:nvSpPr>
        <p:spPr>
          <a:xfrm>
            <a:off x="610478" y="1147560"/>
            <a:ext cx="10935185"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Chiến dịch Điện Biên Phủ là sự kiện cách mạng có giá trị và ý nghĩa rất lớn với dân tộc Việt Nam. Thắng lợi của chiến dịch đã ghi một dấu ấn to lớn vào lịch sử trong nước và ngoài nước, còn được gọi là “chiến thắng lừng lẫy năm châu, chấn động địa cầu”, trở thành biểu tượng của cuộc đấu tranh chống thực dân giải phóng dân tộc và chứng minh sức mạnh của dân tộc Việt Nam.</a:t>
            </a:r>
          </a:p>
        </p:txBody>
      </p:sp>
    </p:spTree>
    <p:extLst>
      <p:ext uri="{BB962C8B-B14F-4D97-AF65-F5344CB8AC3E}">
        <p14:creationId xmlns:p14="http://schemas.microsoft.com/office/powerpoint/2010/main" val="1342716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7E5DCD9D-EDFE-EA04-E256-0621B7F7270C}"/>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5D8ECB4-87A3-9E10-4D5B-467A95654A0B}"/>
              </a:ext>
            </a:extLst>
          </p:cNvPr>
          <p:cNvSpPr txBox="1"/>
          <p:nvPr/>
        </p:nvSpPr>
        <p:spPr>
          <a:xfrm>
            <a:off x="5337856" y="1123658"/>
            <a:ext cx="629652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Ý của đoạn </a:t>
            </a:r>
            <a:r>
              <a:rPr kumimoji="0" lang="en-US"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3</a:t>
            </a:r>
            <a:endParaRPr kumimoji="0" lang="en-US" sz="7200" b="1" i="0" u="none" strike="noStrike" kern="1200" cap="none" spc="0" normalizeH="0" baseline="0" noProof="0" dirty="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F0B5AA92-D94E-3F0A-80C7-CA868CF80D6A}"/>
              </a:ext>
            </a:extLst>
          </p:cNvPr>
          <p:cNvSpPr txBox="1"/>
          <p:nvPr/>
        </p:nvSpPr>
        <p:spPr>
          <a:xfrm>
            <a:off x="4084371" y="2314444"/>
            <a:ext cx="675508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ysClr val="windowText" lastClr="000000"/>
                  </a:solidFill>
                </a:ln>
                <a:solidFill>
                  <a:prstClr val="black"/>
                </a:solidFill>
                <a:effectLst/>
                <a:uLnTx/>
                <a:uFillTx/>
                <a:latin typeface="Arial" panose="020B0604020202020204" pitchFamily="34" charset="0"/>
                <a:ea typeface="+mn-ea"/>
                <a:cs typeface="Calibri" panose="020F0502020204030204" pitchFamily="34" charset="0"/>
              </a:rPr>
              <a:t>Ý nghĩa của bức tranh.</a:t>
            </a:r>
          </a:p>
        </p:txBody>
      </p:sp>
      <p:pic>
        <p:nvPicPr>
          <p:cNvPr id="5" name="Picture 4">
            <a:extLst>
              <a:ext uri="{FF2B5EF4-FFF2-40B4-BE49-F238E27FC236}">
                <a16:creationId xmlns:a16="http://schemas.microsoft.com/office/drawing/2014/main" id="{FB096C32-DCBE-DAA9-E0DC-F7F22927CE5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907675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391F3335-C61D-C17A-7296-09944529A5BA}"/>
              </a:ext>
            </a:extLst>
          </p:cNvPr>
          <p:cNvGrpSpPr/>
          <p:nvPr/>
        </p:nvGrpSpPr>
        <p:grpSpPr>
          <a:xfrm>
            <a:off x="1656764" y="2241349"/>
            <a:ext cx="9277936" cy="4216601"/>
            <a:chOff x="692006" y="116442"/>
            <a:chExt cx="11176173" cy="2919244"/>
          </a:xfrm>
        </p:grpSpPr>
        <p:sp>
          <p:nvSpPr>
            <p:cNvPr id="5" name="矩形 16">
              <a:extLst>
                <a:ext uri="{FF2B5EF4-FFF2-40B4-BE49-F238E27FC236}">
                  <a16:creationId xmlns:a16="http://schemas.microsoft.com/office/drawing/2014/main" id="{E51C3984-1023-1827-E22E-CCE28412C74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9CF26B13-72A6-801C-4202-DFC425A933B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72CCC1A4-843D-13B4-1C6D-84F5B7826E51}"/>
              </a:ext>
            </a:extLst>
          </p:cNvPr>
          <p:cNvSpPr txBox="1"/>
          <p:nvPr/>
        </p:nvSpPr>
        <p:spPr>
          <a:xfrm>
            <a:off x="2160504" y="2805148"/>
            <a:ext cx="8429392" cy="3477875"/>
          </a:xfrm>
          <a:prstGeom prst="rect">
            <a:avLst/>
          </a:prstGeom>
          <a:noFill/>
        </p:spPr>
        <p:txBody>
          <a:bodyPr wrap="square">
            <a:spAutoFit/>
          </a:bodyPr>
          <a:lstStyle/>
          <a:p>
            <a:pPr lvl="0" algn="ctr"/>
            <a:r>
              <a:rPr lang="vi-VN" sz="4400" b="1">
                <a:solidFill>
                  <a:srgbClr val="202124"/>
                </a:solidFill>
              </a:rPr>
              <a:t>Bức tranh toàn cảnh Chiến dịch Điện Biên Phủ đã tái hiện lại không khí hào hùng và chiến thắng vẻ vang của quân và dân ta.</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15516E9B-D561-7714-8F00-4F57B5D25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071" y="0"/>
            <a:ext cx="10473836" cy="2536156"/>
          </a:xfrm>
          <a:prstGeom prst="rect">
            <a:avLst/>
          </a:prstGeom>
        </p:spPr>
      </p:pic>
    </p:spTree>
    <p:extLst>
      <p:ext uri="{BB962C8B-B14F-4D97-AF65-F5344CB8AC3E}">
        <p14:creationId xmlns:p14="http://schemas.microsoft.com/office/powerpoint/2010/main" val="97460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36" t="18587" r="2304" b="-768"/>
          <a:stretch/>
        </p:blipFill>
        <p:spPr>
          <a:xfrm>
            <a:off x="-39189" y="-65314"/>
            <a:ext cx="12266023" cy="69886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93" y="1098588"/>
            <a:ext cx="13517881" cy="7603809"/>
          </a:xfrm>
          <a:prstGeom prst="rect">
            <a:avLst/>
          </a:prstGeom>
        </p:spPr>
      </p:pic>
      <p:pic>
        <p:nvPicPr>
          <p:cNvPr id="2" name="Picture 1">
            <a:extLst>
              <a:ext uri="{FF2B5EF4-FFF2-40B4-BE49-F238E27FC236}">
                <a16:creationId xmlns:a16="http://schemas.microsoft.com/office/drawing/2014/main" id="{BA9C151A-6586-5D65-AC72-C3CDE2CF2875}"/>
              </a:ext>
            </a:extLst>
          </p:cNvPr>
          <p:cNvPicPr>
            <a:picLocks noChangeAspect="1"/>
          </p:cNvPicPr>
          <p:nvPr/>
        </p:nvPicPr>
        <p:blipFill>
          <a:blip r:embed="rId4"/>
          <a:stretch>
            <a:fillRect/>
          </a:stretch>
        </p:blipFill>
        <p:spPr>
          <a:xfrm>
            <a:off x="0" y="1277024"/>
            <a:ext cx="11961389" cy="2017951"/>
          </a:xfrm>
          <a:prstGeom prst="rect">
            <a:avLst/>
          </a:prstGeom>
        </p:spPr>
      </p:pic>
    </p:spTree>
    <p:extLst>
      <p:ext uri="{BB962C8B-B14F-4D97-AF65-F5344CB8AC3E}">
        <p14:creationId xmlns:p14="http://schemas.microsoft.com/office/powerpoint/2010/main" val="3274855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E342-F1DE-98D8-8D1E-9102A735429F}"/>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97CD4FA-5DF5-CE45-8D90-27BC281660CE}"/>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18D2A5FB-4751-AE58-9267-FC1B633AFF0A}"/>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4160C37C-CB20-6A4B-F0B6-115D55CAA286}"/>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id="{E44728BB-7D66-B432-6DBA-852147E5AD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id="{AC7C70EE-1551-7610-EBF0-E04117C6E2AB}"/>
              </a:ext>
            </a:extLst>
          </p:cNvPr>
          <p:cNvSpPr txBox="1"/>
          <p:nvPr/>
        </p:nvSpPr>
        <p:spPr>
          <a:xfrm>
            <a:off x="303049" y="2609499"/>
            <a:ext cx="7926551" cy="3554819"/>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5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thong thả, rõ ràng, rành mạch.</a:t>
            </a:r>
          </a:p>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5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chỉ nội dung của các trường đoạn.</a:t>
            </a:r>
          </a:p>
        </p:txBody>
      </p:sp>
      <p:pic>
        <p:nvPicPr>
          <p:cNvPr id="8" name="Picture 7">
            <a:extLst>
              <a:ext uri="{FF2B5EF4-FFF2-40B4-BE49-F238E27FC236}">
                <a16:creationId xmlns:a16="http://schemas.microsoft.com/office/drawing/2014/main" id="{AA62A888-A86D-2425-691D-A10131ACAD10}"/>
              </a:ext>
            </a:extLst>
          </p:cNvPr>
          <p:cNvPicPr>
            <a:picLocks noChangeAspect="1"/>
          </p:cNvPicPr>
          <p:nvPr/>
        </p:nvPicPr>
        <p:blipFill>
          <a:blip r:embed="rId7"/>
          <a:stretch>
            <a:fillRect/>
          </a:stretch>
        </p:blipFill>
        <p:spPr>
          <a:xfrm>
            <a:off x="1204077" y="1152429"/>
            <a:ext cx="6754953" cy="1457070"/>
          </a:xfrm>
          <a:prstGeom prst="rect">
            <a:avLst/>
          </a:prstGeom>
        </p:spPr>
      </p:pic>
    </p:spTree>
    <p:extLst>
      <p:ext uri="{BB962C8B-B14F-4D97-AF65-F5344CB8AC3E}">
        <p14:creationId xmlns:p14="http://schemas.microsoft.com/office/powerpoint/2010/main" val="226399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C18A-2BE1-72B2-DD12-84EDAD22DB0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7EC6428-2A48-24C5-B1EF-AAD5833A1DDC}"/>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65E0FF68-3A56-83BE-FADC-280E4C3EE36D}"/>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AFE5DB38-5C16-C1B7-2B50-EFBD5B8C6CB4}"/>
              </a:ext>
            </a:extLst>
          </p:cNvPr>
          <p:cNvSpPr/>
          <p:nvPr/>
        </p:nvSpPr>
        <p:spPr>
          <a:xfrm>
            <a:off x="110359" y="693682"/>
            <a:ext cx="11778592"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5" name="TextBox 4">
            <a:extLst>
              <a:ext uri="{FF2B5EF4-FFF2-40B4-BE49-F238E27FC236}">
                <a16:creationId xmlns:a16="http://schemas.microsoft.com/office/drawing/2014/main" id="{FCBEACF3-5E13-0DF0-A2B4-C5CF1C10084A}"/>
              </a:ext>
            </a:extLst>
          </p:cNvPr>
          <p:cNvSpPr txBox="1"/>
          <p:nvPr/>
        </p:nvSpPr>
        <p:spPr>
          <a:xfrm>
            <a:off x="742950" y="1147560"/>
            <a:ext cx="10972800" cy="5155066"/>
          </a:xfrm>
          <a:prstGeom prst="rect">
            <a:avLst/>
          </a:prstGeom>
          <a:noFill/>
        </p:spPr>
        <p:txBody>
          <a:bodyPr wrap="square">
            <a:spAutoFit/>
          </a:bodyPr>
          <a:lstStyle/>
          <a:p>
            <a:pPr indent="90170">
              <a:lnSpc>
                <a:spcPct val="115000"/>
              </a:lnSpc>
            </a:pPr>
            <a:r>
              <a:rPr lang="vi-VN" sz="2400" i="1">
                <a:solidFill>
                  <a:srgbClr val="000000"/>
                </a:solidFill>
                <a:effectLst/>
                <a:latin typeface="Times New Roman" panose="02020603050405020304" pitchFamily="18" charset="0"/>
                <a:ea typeface="Calibri" panose="020F0502020204030204" pitchFamily="34" charset="0"/>
              </a:rPr>
              <a:t>Thiết kế mái </a:t>
            </a:r>
            <a:r>
              <a:rPr lang="vi-VN" sz="2400" i="1" u="sng">
                <a:solidFill>
                  <a:srgbClr val="000000"/>
                </a:solidFill>
                <a:effectLst/>
                <a:latin typeface="Times New Roman" panose="02020603050405020304" pitchFamily="18" charset="0"/>
                <a:ea typeface="Calibri" panose="020F0502020204030204" pitchFamily="34" charset="0"/>
              </a:rPr>
              <a:t>nhà vòm</a:t>
            </a:r>
            <a:r>
              <a:rPr lang="vi-VN" sz="2400" i="1">
                <a:solidFill>
                  <a:srgbClr val="000000"/>
                </a:solidFill>
                <a:effectLst/>
                <a:latin typeface="Times New Roman" panose="02020603050405020304" pitchFamily="18" charset="0"/>
                <a:ea typeface="Calibri" panose="020F0502020204030204" pitchFamily="34" charset="0"/>
              </a:rPr>
              <a:t> của bức tranh/ là </a:t>
            </a:r>
            <a:r>
              <a:rPr lang="vi-VN" sz="2400" i="1" u="sng">
                <a:solidFill>
                  <a:srgbClr val="000000"/>
                </a:solidFill>
                <a:effectLst/>
                <a:latin typeface="Times New Roman" panose="02020603050405020304" pitchFamily="18" charset="0"/>
                <a:ea typeface="Calibri" panose="020F0502020204030204" pitchFamily="34" charset="0"/>
              </a:rPr>
              <a:t>hai bầu trời</a:t>
            </a:r>
            <a:r>
              <a:rPr lang="vi-VN" sz="2400" i="1">
                <a:solidFill>
                  <a:srgbClr val="000000"/>
                </a:solidFill>
                <a:effectLst/>
                <a:latin typeface="Times New Roman" panose="02020603050405020304" pitchFamily="18" charset="0"/>
                <a:ea typeface="Calibri" panose="020F0502020204030204" pitchFamily="34" charset="0"/>
              </a:rPr>
              <a:t>.// Vòng trong là </a:t>
            </a:r>
            <a:r>
              <a:rPr lang="vi-VN" sz="2400" i="1" u="sng">
                <a:solidFill>
                  <a:srgbClr val="000000"/>
                </a:solidFill>
                <a:effectLst/>
                <a:latin typeface="Times New Roman" panose="02020603050405020304" pitchFamily="18" charset="0"/>
                <a:ea typeface="Calibri" panose="020F0502020204030204" pitchFamily="34" charset="0"/>
              </a:rPr>
              <a:t>bầu trời</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trong xanh</a:t>
            </a:r>
            <a:r>
              <a:rPr lang="vi-VN" sz="2400" i="1">
                <a:solidFill>
                  <a:srgbClr val="000000"/>
                </a:solidFill>
                <a:effectLst/>
                <a:latin typeface="Times New Roman" panose="02020603050405020304" pitchFamily="18" charset="0"/>
                <a:ea typeface="Calibri" panose="020F0502020204030204" pitchFamily="34" charset="0"/>
              </a:rPr>
              <a:t>/ thể hiện </a:t>
            </a:r>
            <a:r>
              <a:rPr lang="vi-VN" sz="2400" i="1" u="sng">
                <a:solidFill>
                  <a:srgbClr val="000000"/>
                </a:solidFill>
                <a:effectLst/>
                <a:latin typeface="Times New Roman" panose="02020603050405020304" pitchFamily="18" charset="0"/>
                <a:ea typeface="Calibri" panose="020F0502020204030204" pitchFamily="34" charset="0"/>
              </a:rPr>
              <a:t>khát vọng hoà bình</a:t>
            </a:r>
            <a:r>
              <a:rPr lang="vi-VN" sz="2400" i="1">
                <a:solidFill>
                  <a:srgbClr val="000000"/>
                </a:solidFill>
                <a:effectLst/>
                <a:latin typeface="Times New Roman" panose="02020603050405020304" pitchFamily="18" charset="0"/>
                <a:ea typeface="Calibri" panose="020F0502020204030204" pitchFamily="34" charset="0"/>
              </a:rPr>
              <a:t>.// Vòng ngoài là </a:t>
            </a:r>
            <a:r>
              <a:rPr lang="vi-VN" sz="2400" i="1" u="sng">
                <a:solidFill>
                  <a:srgbClr val="000000"/>
                </a:solidFill>
                <a:effectLst/>
                <a:latin typeface="Times New Roman" panose="02020603050405020304" pitchFamily="18" charset="0"/>
                <a:ea typeface="Calibri" panose="020F0502020204030204" pitchFamily="34" charset="0"/>
              </a:rPr>
              <a:t>bầu trời</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bom đạn rực lửa</a:t>
            </a:r>
            <a:r>
              <a:rPr lang="vi-VN" sz="2400" i="1">
                <a:solidFill>
                  <a:srgbClr val="000000"/>
                </a:solidFill>
                <a:effectLst/>
                <a:latin typeface="Times New Roman" panose="02020603050405020304" pitchFamily="18" charset="0"/>
                <a:ea typeface="Calibri" panose="020F0502020204030204" pitchFamily="34" charset="0"/>
              </a:rPr>
              <a:t>,/ tái hiện liên hoàn </a:t>
            </a:r>
            <a:r>
              <a:rPr lang="vi-VN" sz="2400" i="1" u="sng">
                <a:solidFill>
                  <a:srgbClr val="000000"/>
                </a:solidFill>
                <a:effectLst/>
                <a:latin typeface="Times New Roman" panose="02020603050405020304" pitchFamily="18" charset="0"/>
                <a:ea typeface="Calibri" panose="020F0502020204030204" pitchFamily="34" charset="0"/>
              </a:rPr>
              <a:t>bốn trường đoạn</a:t>
            </a:r>
            <a:r>
              <a:rPr lang="vi-VN" sz="2400" i="1">
                <a:solidFill>
                  <a:srgbClr val="000000"/>
                </a:solidFill>
                <a:effectLst/>
                <a:latin typeface="Times New Roman" panose="02020603050405020304" pitchFamily="18" charset="0"/>
                <a:ea typeface="Calibri" panose="020F0502020204030204" pitchFamily="34" charset="0"/>
              </a:rPr>
              <a:t> lịch sử của chiến dịch:// </a:t>
            </a:r>
            <a:endParaRPr lang="en-US" sz="2400">
              <a:effectLst/>
              <a:latin typeface="Times New Roman" panose="02020603050405020304" pitchFamily="18" charset="0"/>
              <a:ea typeface="Calibri" panose="020F0502020204030204" pitchFamily="34" charset="0"/>
            </a:endParaRPr>
          </a:p>
          <a:p>
            <a:pPr indent="90170">
              <a:lnSpc>
                <a:spcPct val="115000"/>
              </a:lnSpc>
            </a:pPr>
            <a:r>
              <a:rPr lang="vi-VN" sz="2400" i="1">
                <a:solidFill>
                  <a:srgbClr val="000000"/>
                </a:solidFill>
                <a:effectLst/>
                <a:latin typeface="Times New Roman" panose="02020603050405020304" pitchFamily="18" charset="0"/>
                <a:ea typeface="Calibri" panose="020F0502020204030204" pitchFamily="34" charset="0"/>
              </a:rPr>
              <a:t>Trường đoạn “</a:t>
            </a:r>
            <a:r>
              <a:rPr lang="vi-VN" sz="2400" i="1" u="sng">
                <a:solidFill>
                  <a:srgbClr val="000000"/>
                </a:solidFill>
                <a:effectLst/>
                <a:latin typeface="Times New Roman" panose="02020603050405020304" pitchFamily="18" charset="0"/>
                <a:ea typeface="Calibri" panose="020F0502020204030204" pitchFamily="34" charset="0"/>
              </a:rPr>
              <a:t>Toàn dân ra trận</a:t>
            </a:r>
            <a:r>
              <a:rPr lang="vi-VN" sz="2400" i="1">
                <a:solidFill>
                  <a:srgbClr val="000000"/>
                </a:solidFill>
                <a:effectLst/>
                <a:latin typeface="Times New Roman" panose="02020603050405020304" pitchFamily="18" charset="0"/>
                <a:ea typeface="Calibri" panose="020F0502020204030204" pitchFamily="34" charset="0"/>
              </a:rPr>
              <a:t>”/ với hình ảnh từng </a:t>
            </a:r>
            <a:r>
              <a:rPr lang="vi-VN" sz="2400" i="1" u="sng">
                <a:solidFill>
                  <a:srgbClr val="000000"/>
                </a:solidFill>
                <a:effectLst/>
                <a:latin typeface="Times New Roman" panose="02020603050405020304" pitchFamily="18" charset="0"/>
                <a:ea typeface="Calibri" panose="020F0502020204030204" pitchFamily="34" charset="0"/>
              </a:rPr>
              <a:t>đoàn dân</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quân thồ hàng</a:t>
            </a:r>
            <a:r>
              <a:rPr lang="vi-VN" sz="2400" i="1">
                <a:solidFill>
                  <a:srgbClr val="000000"/>
                </a:solidFill>
                <a:effectLst/>
                <a:latin typeface="Times New Roman" panose="02020603050405020304" pitchFamily="18" charset="0"/>
                <a:ea typeface="Calibri" panose="020F0502020204030204" pitchFamily="34" charset="0"/>
              </a:rPr>
              <a:t>,/ trèo non lội suối/ </a:t>
            </a:r>
            <a:r>
              <a:rPr lang="vi-VN" sz="2400" i="1" u="sng">
                <a:solidFill>
                  <a:srgbClr val="000000"/>
                </a:solidFill>
                <a:effectLst/>
                <a:latin typeface="Times New Roman" panose="02020603050405020304" pitchFamily="18" charset="0"/>
                <a:ea typeface="Calibri" panose="020F0502020204030204" pitchFamily="34" charset="0"/>
              </a:rPr>
              <a:t>cung cấp</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lương thực</a:t>
            </a:r>
            <a:r>
              <a:rPr lang="vi-VN" sz="2400" i="1">
                <a:solidFill>
                  <a:srgbClr val="000000"/>
                </a:solidFill>
                <a:effectLst/>
                <a:latin typeface="Times New Roman" panose="02020603050405020304" pitchFamily="18" charset="0"/>
                <a:ea typeface="Calibri" panose="020F0502020204030204" pitchFamily="34" charset="0"/>
              </a:rPr>
              <a:t> cho tiền tuyến.// </a:t>
            </a:r>
            <a:endParaRPr lang="en-US" sz="2400">
              <a:effectLst/>
              <a:latin typeface="Times New Roman" panose="02020603050405020304" pitchFamily="18" charset="0"/>
              <a:ea typeface="Calibri" panose="020F0502020204030204" pitchFamily="34" charset="0"/>
            </a:endParaRPr>
          </a:p>
          <a:p>
            <a:pPr indent="90170">
              <a:lnSpc>
                <a:spcPct val="115000"/>
              </a:lnSpc>
            </a:pPr>
            <a:r>
              <a:rPr lang="vi-VN" sz="2400" i="1">
                <a:solidFill>
                  <a:srgbClr val="000000"/>
                </a:solidFill>
                <a:effectLst/>
                <a:latin typeface="Times New Roman" panose="02020603050405020304" pitchFamily="18" charset="0"/>
                <a:ea typeface="Calibri" panose="020F0502020204030204" pitchFamily="34" charset="0"/>
              </a:rPr>
              <a:t>Trường đoạn “</a:t>
            </a:r>
            <a:r>
              <a:rPr lang="vi-VN" sz="2400" i="1" u="sng">
                <a:solidFill>
                  <a:srgbClr val="000000"/>
                </a:solidFill>
                <a:effectLst/>
                <a:latin typeface="Times New Roman" panose="02020603050405020304" pitchFamily="18" charset="0"/>
                <a:ea typeface="Calibri" panose="020F0502020204030204" pitchFamily="34" charset="0"/>
              </a:rPr>
              <a:t>Khúc dạo đầu hùng tráng</a:t>
            </a:r>
            <a:r>
              <a:rPr lang="vi-VN" sz="2400" i="1">
                <a:solidFill>
                  <a:srgbClr val="000000"/>
                </a:solidFill>
                <a:effectLst/>
                <a:latin typeface="Times New Roman" panose="02020603050405020304" pitchFamily="18" charset="0"/>
                <a:ea typeface="Calibri" panose="020F0502020204030204" pitchFamily="34" charset="0"/>
              </a:rPr>
              <a:t>”/ với điểm nhấn là </a:t>
            </a:r>
            <a:r>
              <a:rPr lang="vi-VN" sz="2400" i="1" u="sng">
                <a:solidFill>
                  <a:srgbClr val="000000"/>
                </a:solidFill>
                <a:effectLst/>
                <a:latin typeface="Times New Roman" panose="02020603050405020304" pitchFamily="18" charset="0"/>
                <a:ea typeface="Calibri" panose="020F0502020204030204" pitchFamily="34" charset="0"/>
              </a:rPr>
              <a:t>trận Him Lam</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mở màn</a:t>
            </a:r>
            <a:r>
              <a:rPr lang="vi-VN" sz="2400" i="1">
                <a:solidFill>
                  <a:srgbClr val="000000"/>
                </a:solidFill>
                <a:effectLst/>
                <a:latin typeface="Times New Roman" panose="02020603050405020304" pitchFamily="18" charset="0"/>
                <a:ea typeface="Calibri" panose="020F0502020204030204" pitchFamily="34" charset="0"/>
              </a:rPr>
              <a:t> Chiến dịch Điện Biên Phủ.// </a:t>
            </a:r>
            <a:endParaRPr lang="en-US" sz="2400">
              <a:effectLst/>
              <a:latin typeface="Times New Roman" panose="02020603050405020304" pitchFamily="18" charset="0"/>
              <a:ea typeface="Calibri" panose="020F0502020204030204" pitchFamily="34" charset="0"/>
            </a:endParaRPr>
          </a:p>
          <a:p>
            <a:pPr indent="90170">
              <a:lnSpc>
                <a:spcPct val="115000"/>
              </a:lnSpc>
            </a:pPr>
            <a:r>
              <a:rPr lang="vi-VN" sz="2400" i="1">
                <a:solidFill>
                  <a:srgbClr val="000000"/>
                </a:solidFill>
                <a:effectLst/>
                <a:latin typeface="Times New Roman" panose="02020603050405020304" pitchFamily="18" charset="0"/>
                <a:ea typeface="Calibri" panose="020F0502020204030204" pitchFamily="34" charset="0"/>
              </a:rPr>
              <a:t>Trường đoạn “</a:t>
            </a:r>
            <a:r>
              <a:rPr lang="vi-VN" sz="2400" i="1" u="sng">
                <a:solidFill>
                  <a:srgbClr val="000000"/>
                </a:solidFill>
                <a:effectLst/>
                <a:latin typeface="Times New Roman" panose="02020603050405020304" pitchFamily="18" charset="0"/>
                <a:ea typeface="Calibri" panose="020F0502020204030204" pitchFamily="34" charset="0"/>
              </a:rPr>
              <a:t>Cuộc đối đầu lịch sử</a:t>
            </a:r>
            <a:r>
              <a:rPr lang="vi-VN" sz="2400" i="1">
                <a:solidFill>
                  <a:srgbClr val="000000"/>
                </a:solidFill>
                <a:effectLst/>
                <a:latin typeface="Times New Roman" panose="02020603050405020304" pitchFamily="18" charset="0"/>
                <a:ea typeface="Calibri" panose="020F0502020204030204" pitchFamily="34" charset="0"/>
              </a:rPr>
              <a:t>”/ cho thấy sự </a:t>
            </a:r>
            <a:r>
              <a:rPr lang="vi-VN" sz="2400" i="1" u="sng">
                <a:solidFill>
                  <a:srgbClr val="000000"/>
                </a:solidFill>
                <a:effectLst/>
                <a:latin typeface="Times New Roman" panose="02020603050405020304" pitchFamily="18" charset="0"/>
                <a:ea typeface="Calibri" panose="020F0502020204030204" pitchFamily="34" charset="0"/>
              </a:rPr>
              <a:t>khốc liệt</a:t>
            </a:r>
            <a:r>
              <a:rPr lang="vi-VN" sz="2400" i="1">
                <a:solidFill>
                  <a:srgbClr val="000000"/>
                </a:solidFill>
                <a:effectLst/>
                <a:latin typeface="Times New Roman" panose="02020603050405020304" pitchFamily="18" charset="0"/>
                <a:ea typeface="Calibri" panose="020F0502020204030204" pitchFamily="34" charset="0"/>
              </a:rPr>
              <a:t> của </a:t>
            </a:r>
            <a:r>
              <a:rPr lang="vi-VN" sz="2400" i="1" u="sng">
                <a:solidFill>
                  <a:srgbClr val="000000"/>
                </a:solidFill>
                <a:effectLst/>
                <a:latin typeface="Times New Roman" panose="02020603050405020304" pitchFamily="18" charset="0"/>
                <a:ea typeface="Calibri" panose="020F0502020204030204" pitchFamily="34" charset="0"/>
              </a:rPr>
              <a:t>chiến trường</a:t>
            </a:r>
            <a:r>
              <a:rPr lang="vi-VN" sz="2400" i="1">
                <a:solidFill>
                  <a:srgbClr val="000000"/>
                </a:solidFill>
                <a:effectLst/>
                <a:latin typeface="Times New Roman" panose="02020603050405020304" pitchFamily="18" charset="0"/>
                <a:ea typeface="Calibri" panose="020F0502020204030204" pitchFamily="34" charset="0"/>
              </a:rPr>
              <a:t> năm xưa/ với hình ảnh </a:t>
            </a:r>
            <a:r>
              <a:rPr lang="vi-VN" sz="2400" i="1" u="sng">
                <a:solidFill>
                  <a:srgbClr val="000000"/>
                </a:solidFill>
                <a:effectLst/>
                <a:latin typeface="Times New Roman" panose="02020603050405020304" pitchFamily="18" charset="0"/>
                <a:ea typeface="Calibri" panose="020F0502020204030204" pitchFamily="34" charset="0"/>
              </a:rPr>
              <a:t>hầm hào</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dây thép</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gai</a:t>
            </a:r>
            <a:r>
              <a:rPr lang="vi-VN" sz="2400" i="1">
                <a:solidFill>
                  <a:srgbClr val="000000"/>
                </a:solidFill>
                <a:effectLst/>
                <a:latin typeface="Times New Roman" panose="02020603050405020304" pitchFamily="18" charset="0"/>
                <a:ea typeface="Calibri" panose="020F0502020204030204" pitchFamily="34" charset="0"/>
              </a:rPr>
              <a:t>/ và hình ảnh quả </a:t>
            </a:r>
            <a:r>
              <a:rPr lang="vi-VN" sz="2400" i="1" u="sng">
                <a:solidFill>
                  <a:srgbClr val="000000"/>
                </a:solidFill>
                <a:effectLst/>
                <a:latin typeface="Times New Roman" panose="02020603050405020304" pitchFamily="18" charset="0"/>
                <a:ea typeface="Calibri" panose="020F0502020204030204" pitchFamily="34" charset="0"/>
              </a:rPr>
              <a:t>bộc phá</a:t>
            </a:r>
            <a:r>
              <a:rPr lang="vi-VN" sz="2400" i="1">
                <a:solidFill>
                  <a:srgbClr val="000000"/>
                </a:solidFill>
                <a:effectLst/>
                <a:latin typeface="Times New Roman" panose="02020603050405020304" pitchFamily="18" charset="0"/>
                <a:ea typeface="Calibri" panose="020F0502020204030204" pitchFamily="34" charset="0"/>
              </a:rPr>
              <a:t> phát nổ trên </a:t>
            </a:r>
            <a:r>
              <a:rPr lang="vi-VN" sz="2400" i="1" u="sng">
                <a:solidFill>
                  <a:srgbClr val="000000"/>
                </a:solidFill>
                <a:effectLst/>
                <a:latin typeface="Times New Roman" panose="02020603050405020304" pitchFamily="18" charset="0"/>
                <a:ea typeface="Calibri" panose="020F0502020204030204" pitchFamily="34" charset="0"/>
              </a:rPr>
              <a:t>đồi A1</a:t>
            </a:r>
            <a:r>
              <a:rPr lang="vi-VN" sz="2400" i="1">
                <a:solidFill>
                  <a:srgbClr val="000000"/>
                </a:solidFill>
                <a:effectLst/>
                <a:latin typeface="Times New Roman" panose="02020603050405020304" pitchFamily="18" charset="0"/>
                <a:ea typeface="Calibri" panose="020F0502020204030204" pitchFamily="34" charset="0"/>
              </a:rPr>
              <a:t>.// </a:t>
            </a:r>
            <a:endParaRPr lang="en-US" sz="2400">
              <a:effectLst/>
              <a:latin typeface="Times New Roman" panose="02020603050405020304" pitchFamily="18" charset="0"/>
              <a:ea typeface="Calibri" panose="020F0502020204030204" pitchFamily="34" charset="0"/>
            </a:endParaRPr>
          </a:p>
          <a:p>
            <a:pPr indent="90170">
              <a:lnSpc>
                <a:spcPct val="115000"/>
              </a:lnSpc>
            </a:pPr>
            <a:r>
              <a:rPr lang="vi-VN" sz="2400" i="1">
                <a:solidFill>
                  <a:srgbClr val="000000"/>
                </a:solidFill>
                <a:effectLst/>
                <a:latin typeface="Times New Roman" panose="02020603050405020304" pitchFamily="18" charset="0"/>
                <a:ea typeface="Calibri" panose="020F0502020204030204" pitchFamily="34" charset="0"/>
              </a:rPr>
              <a:t>Trường đoạn “</a:t>
            </a:r>
            <a:r>
              <a:rPr lang="vi-VN" sz="2400" i="1" u="sng">
                <a:solidFill>
                  <a:srgbClr val="000000"/>
                </a:solidFill>
                <a:effectLst/>
                <a:latin typeface="Times New Roman" panose="02020603050405020304" pitchFamily="18" charset="0"/>
                <a:ea typeface="Calibri" panose="020F0502020204030204" pitchFamily="34" charset="0"/>
              </a:rPr>
              <a:t>Chiến thắng Điện Biên</a:t>
            </a:r>
            <a:r>
              <a:rPr lang="vi-VN" sz="2400" i="1">
                <a:solidFill>
                  <a:srgbClr val="000000"/>
                </a:solidFill>
                <a:effectLst/>
                <a:latin typeface="Times New Roman" panose="02020603050405020304" pitchFamily="18" charset="0"/>
                <a:ea typeface="Calibri" panose="020F0502020204030204" pitchFamily="34" charset="0"/>
              </a:rPr>
              <a:t>”/ tái hiện hình ảnh bộ đội </a:t>
            </a:r>
            <a:r>
              <a:rPr lang="vi-VN" sz="2400" i="1" u="sng">
                <a:solidFill>
                  <a:srgbClr val="000000"/>
                </a:solidFill>
                <a:effectLst/>
                <a:latin typeface="Times New Roman" panose="02020603050405020304" pitchFamily="18" charset="0"/>
                <a:ea typeface="Calibri" panose="020F0502020204030204" pitchFamily="34" charset="0"/>
              </a:rPr>
              <a:t>cắm cờ đỏ sao vàng</a:t>
            </a:r>
            <a:r>
              <a:rPr lang="vi-VN" sz="2400" i="1">
                <a:solidFill>
                  <a:srgbClr val="000000"/>
                </a:solidFill>
                <a:effectLst/>
                <a:latin typeface="Times New Roman" panose="02020603050405020304" pitchFamily="18" charset="0"/>
                <a:ea typeface="Calibri" panose="020F0502020204030204" pitchFamily="34" charset="0"/>
              </a:rPr>
              <a:t>/ trên nóc hầm </a:t>
            </a:r>
            <a:r>
              <a:rPr lang="vi-VN" sz="2400" i="1" u="sng">
                <a:solidFill>
                  <a:srgbClr val="000000"/>
                </a:solidFill>
                <a:effectLst/>
                <a:latin typeface="Times New Roman" panose="02020603050405020304" pitchFamily="18" charset="0"/>
                <a:ea typeface="Calibri" panose="020F0502020204030204" pitchFamily="34" charset="0"/>
              </a:rPr>
              <a:t>tướng Đờ Ca-xtơ-ri</a:t>
            </a:r>
            <a:r>
              <a:rPr lang="vi-VN" sz="2400" i="1">
                <a:solidFill>
                  <a:srgbClr val="000000"/>
                </a:solidFill>
                <a:effectLst/>
                <a:latin typeface="Times New Roman" panose="02020603050405020304" pitchFamily="18" charset="0"/>
                <a:ea typeface="Calibri" panose="020F0502020204030204" pitchFamily="34" charset="0"/>
              </a:rPr>
              <a:t>/ </a:t>
            </a:r>
            <a:r>
              <a:rPr lang="vi-VN" sz="2400" i="1" u="sng">
                <a:solidFill>
                  <a:srgbClr val="000000"/>
                </a:solidFill>
                <a:effectLst/>
                <a:latin typeface="Times New Roman" panose="02020603050405020304" pitchFamily="18" charset="0"/>
                <a:ea typeface="Calibri" panose="020F0502020204030204" pitchFamily="34" charset="0"/>
              </a:rPr>
              <a:t>khẳng định chủ quyền</a:t>
            </a:r>
            <a:r>
              <a:rPr lang="vi-VN" sz="2400" i="1">
                <a:solidFill>
                  <a:srgbClr val="000000"/>
                </a:solidFill>
                <a:effectLst/>
                <a:latin typeface="Times New Roman" panose="02020603050405020304" pitchFamily="18" charset="0"/>
                <a:ea typeface="Calibri" panose="020F0502020204030204" pitchFamily="34" charset="0"/>
              </a:rPr>
              <a:t>/ và </a:t>
            </a:r>
            <a:r>
              <a:rPr lang="vi-VN" sz="2400" i="1" u="sng">
                <a:solidFill>
                  <a:srgbClr val="000000"/>
                </a:solidFill>
                <a:effectLst/>
                <a:latin typeface="Times New Roman" panose="02020603050405020304" pitchFamily="18" charset="0"/>
                <a:ea typeface="Calibri" panose="020F0502020204030204" pitchFamily="34" charset="0"/>
              </a:rPr>
              <a:t>chiến thắng vẻ vang</a:t>
            </a:r>
            <a:r>
              <a:rPr lang="vi-VN" sz="2400" i="1">
                <a:solidFill>
                  <a:srgbClr val="000000"/>
                </a:solidFill>
                <a:effectLst/>
                <a:latin typeface="Times New Roman" panose="02020603050405020304" pitchFamily="18" charset="0"/>
                <a:ea typeface="Calibri" panose="020F0502020204030204" pitchFamily="34" charset="0"/>
              </a:rPr>
              <a:t>/ của quân và dân ta.//</a:t>
            </a:r>
            <a:endParaRPr lang="en-US"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7169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078D8AD-7651-9157-FCA9-E308CC5765A0}"/>
              </a:ext>
            </a:extLst>
          </p:cNvPr>
          <p:cNvGrpSpPr/>
          <p:nvPr/>
        </p:nvGrpSpPr>
        <p:grpSpPr>
          <a:xfrm>
            <a:off x="2089266" y="2440459"/>
            <a:ext cx="7681587" cy="3682646"/>
            <a:chOff x="4222866" y="2542059"/>
            <a:chExt cx="7681587" cy="3682646"/>
          </a:xfrm>
        </p:grpSpPr>
        <p:grpSp>
          <p:nvGrpSpPr>
            <p:cNvPr id="6" name="Group 5">
              <a:extLst>
                <a:ext uri="{FF2B5EF4-FFF2-40B4-BE49-F238E27FC236}">
                  <a16:creationId xmlns:a16="http://schemas.microsoft.com/office/drawing/2014/main" id="{9521D7EF-7BA0-2AEC-FFBA-C2CC6B422BA8}"/>
                </a:ext>
              </a:extLst>
            </p:cNvPr>
            <p:cNvGrpSpPr/>
            <p:nvPr/>
          </p:nvGrpSpPr>
          <p:grpSpPr>
            <a:xfrm>
              <a:off x="4222866" y="2542059"/>
              <a:ext cx="7681587" cy="3682646"/>
              <a:chOff x="4841104" y="3804755"/>
              <a:chExt cx="5956331" cy="2855537"/>
            </a:xfrm>
          </p:grpSpPr>
          <p:grpSp>
            <p:nvGrpSpPr>
              <p:cNvPr id="10" name="Group 9">
                <a:extLst>
                  <a:ext uri="{FF2B5EF4-FFF2-40B4-BE49-F238E27FC236}">
                    <a16:creationId xmlns:a16="http://schemas.microsoft.com/office/drawing/2014/main" id="{0FCCED75-E9EE-96B8-5106-99C03F03C271}"/>
                  </a:ext>
                </a:extLst>
              </p:cNvPr>
              <p:cNvGrpSpPr/>
              <p:nvPr/>
            </p:nvGrpSpPr>
            <p:grpSpPr>
              <a:xfrm>
                <a:off x="4841104" y="3804755"/>
                <a:ext cx="5956331" cy="2855537"/>
                <a:chOff x="2975204" y="1242806"/>
                <a:chExt cx="5956331" cy="2855537"/>
              </a:xfrm>
            </p:grpSpPr>
            <p:sp>
              <p:nvSpPr>
                <p:cNvPr id="17" name="Rectangle: Rounded Corners 12">
                  <a:extLst>
                    <a:ext uri="{FF2B5EF4-FFF2-40B4-BE49-F238E27FC236}">
                      <a16:creationId xmlns:a16="http://schemas.microsoft.com/office/drawing/2014/main" id="{E6E176C4-77AD-3947-C08F-400449FC9079}"/>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nhịp.</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C9AAC702-EAF2-BCA3-323C-84D896FF90CF}"/>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D8C5E245-CF27-3E0B-8B54-A7B6A9662B31}"/>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285D99FA-BAF5-9F3B-3D77-9F47E04D138B}"/>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7ADEF9C4-EE66-7148-C93D-CC5DFFED69CE}"/>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2A9BB0EA-86F5-9100-CBED-39921B55B908}"/>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09D25820-7D4F-2B1C-F902-3B818193A762}"/>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F7139E56-696A-92E4-71F1-40BB0F5129A9}"/>
                  </a:ext>
                </a:extLst>
              </p:cNvPr>
              <p:cNvPicPr>
                <a:picLocks noChangeAspect="1"/>
              </p:cNvPicPr>
              <p:nvPr/>
            </p:nvPicPr>
            <p:blipFill>
              <a:blip r:embed="rId4"/>
              <a:stretch>
                <a:fillRect/>
              </a:stretch>
            </p:blipFill>
            <p:spPr>
              <a:xfrm>
                <a:off x="8320980" y="5501619"/>
                <a:ext cx="469963" cy="469963"/>
              </a:xfrm>
              <a:prstGeom prst="rect">
                <a:avLst/>
              </a:prstGeom>
            </p:spPr>
          </p:pic>
        </p:grpSp>
        <p:pic>
          <p:nvPicPr>
            <p:cNvPr id="7" name="Picture 6">
              <a:extLst>
                <a:ext uri="{FF2B5EF4-FFF2-40B4-BE49-F238E27FC236}">
                  <a16:creationId xmlns:a16="http://schemas.microsoft.com/office/drawing/2014/main" id="{8A33769A-6935-F687-0867-41B44E3865F6}"/>
                </a:ext>
              </a:extLst>
            </p:cNvPr>
            <p:cNvPicPr>
              <a:picLocks noChangeAspect="1"/>
            </p:cNvPicPr>
            <p:nvPr/>
          </p:nvPicPr>
          <p:blipFill>
            <a:blip r:embed="rId2"/>
            <a:stretch>
              <a:fillRect/>
            </a:stretch>
          </p:blipFill>
          <p:spPr>
            <a:xfrm>
              <a:off x="9975232" y="5477563"/>
              <a:ext cx="606088" cy="606088"/>
            </a:xfrm>
            <a:prstGeom prst="rect">
              <a:avLst/>
            </a:prstGeom>
          </p:spPr>
        </p:pic>
        <p:pic>
          <p:nvPicPr>
            <p:cNvPr id="8" name="Picture 7">
              <a:extLst>
                <a:ext uri="{FF2B5EF4-FFF2-40B4-BE49-F238E27FC236}">
                  <a16:creationId xmlns:a16="http://schemas.microsoft.com/office/drawing/2014/main" id="{6DA6855D-EE34-86D8-64C5-B9C3AF776CD7}"/>
                </a:ext>
              </a:extLst>
            </p:cNvPr>
            <p:cNvPicPr>
              <a:picLocks noChangeAspect="1"/>
            </p:cNvPicPr>
            <p:nvPr/>
          </p:nvPicPr>
          <p:blipFill>
            <a:blip r:embed="rId3"/>
            <a:stretch>
              <a:fillRect/>
            </a:stretch>
          </p:blipFill>
          <p:spPr>
            <a:xfrm>
              <a:off x="9257315" y="5477563"/>
              <a:ext cx="606088" cy="606088"/>
            </a:xfrm>
            <a:prstGeom prst="rect">
              <a:avLst/>
            </a:prstGeom>
          </p:spPr>
        </p:pic>
        <p:pic>
          <p:nvPicPr>
            <p:cNvPr id="9" name="Picture 8">
              <a:extLst>
                <a:ext uri="{FF2B5EF4-FFF2-40B4-BE49-F238E27FC236}">
                  <a16:creationId xmlns:a16="http://schemas.microsoft.com/office/drawing/2014/main" id="{181D2F56-0004-F3D3-1724-EE4AF8D471D1}"/>
                </a:ext>
              </a:extLst>
            </p:cNvPr>
            <p:cNvPicPr>
              <a:picLocks noChangeAspect="1"/>
            </p:cNvPicPr>
            <p:nvPr/>
          </p:nvPicPr>
          <p:blipFill>
            <a:blip r:embed="rId4"/>
            <a:stretch>
              <a:fillRect/>
            </a:stretch>
          </p:blipFill>
          <p:spPr>
            <a:xfrm>
              <a:off x="10693147" y="5477563"/>
              <a:ext cx="606088" cy="606088"/>
            </a:xfrm>
            <a:prstGeom prst="rect">
              <a:avLst/>
            </a:prstGeom>
          </p:spPr>
        </p:pic>
      </p:grpSp>
      <p:pic>
        <p:nvPicPr>
          <p:cNvPr id="19" name="Picture 19">
            <a:extLst>
              <a:ext uri="{FF2B5EF4-FFF2-40B4-BE49-F238E27FC236}">
                <a16:creationId xmlns:a16="http://schemas.microsoft.com/office/drawing/2014/main" id="{0F82660C-F7CA-337A-58F2-178E8537E7FA}"/>
              </a:ext>
            </a:extLst>
          </p:cNvPr>
          <p:cNvPicPr>
            <a:picLocks noChangeAspect="1"/>
          </p:cNvPicPr>
          <p:nvPr/>
        </p:nvPicPr>
        <p:blipFill>
          <a:blip r:embed="rId5"/>
          <a:srcRect/>
          <a:stretch>
            <a:fillRect/>
          </a:stretch>
        </p:blipFill>
        <p:spPr>
          <a:xfrm>
            <a:off x="9292166" y="2072686"/>
            <a:ext cx="2204714" cy="4666061"/>
          </a:xfrm>
          <a:prstGeom prst="rect">
            <a:avLst/>
          </a:prstGeom>
        </p:spPr>
      </p:pic>
      <p:pic>
        <p:nvPicPr>
          <p:cNvPr id="20" name="Picture 20">
            <a:extLst>
              <a:ext uri="{FF2B5EF4-FFF2-40B4-BE49-F238E27FC236}">
                <a16:creationId xmlns:a16="http://schemas.microsoft.com/office/drawing/2014/main" id="{24A69C92-80C2-5110-B66B-1DB08965FD29}"/>
              </a:ext>
            </a:extLst>
          </p:cNvPr>
          <p:cNvPicPr>
            <a:picLocks noChangeAspect="1"/>
          </p:cNvPicPr>
          <p:nvPr/>
        </p:nvPicPr>
        <p:blipFill>
          <a:blip r:embed="rId6"/>
          <a:srcRect/>
          <a:stretch>
            <a:fillRect/>
          </a:stretch>
        </p:blipFill>
        <p:spPr>
          <a:xfrm>
            <a:off x="367009" y="2009960"/>
            <a:ext cx="1856049" cy="4728787"/>
          </a:xfrm>
          <a:prstGeom prst="rect">
            <a:avLst/>
          </a:prstGeom>
        </p:spPr>
      </p:pic>
      <p:pic>
        <p:nvPicPr>
          <p:cNvPr id="21" name="Picture 20">
            <a:extLst>
              <a:ext uri="{FF2B5EF4-FFF2-40B4-BE49-F238E27FC236}">
                <a16:creationId xmlns:a16="http://schemas.microsoft.com/office/drawing/2014/main" id="{AC1630E7-B7C2-6479-E45E-7839DF7AFE95}"/>
              </a:ext>
            </a:extLst>
          </p:cNvPr>
          <p:cNvPicPr>
            <a:picLocks noChangeAspect="1"/>
          </p:cNvPicPr>
          <p:nvPr/>
        </p:nvPicPr>
        <p:blipFill>
          <a:blip r:embed="rId7"/>
          <a:stretch>
            <a:fillRect/>
          </a:stretch>
        </p:blipFill>
        <p:spPr>
          <a:xfrm>
            <a:off x="481091" y="320139"/>
            <a:ext cx="12192000" cy="1832928"/>
          </a:xfrm>
          <a:prstGeom prst="rect">
            <a:avLst/>
          </a:prstGeom>
        </p:spPr>
      </p:pic>
    </p:spTree>
    <p:extLst>
      <p:ext uri="{BB962C8B-B14F-4D97-AF65-F5344CB8AC3E}">
        <p14:creationId xmlns:p14="http://schemas.microsoft.com/office/powerpoint/2010/main" val="223508363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282B52-2529-11E7-820F-8F1049845221}"/>
              </a:ext>
            </a:extLst>
          </p:cNvPr>
          <p:cNvGrpSpPr/>
          <p:nvPr/>
        </p:nvGrpSpPr>
        <p:grpSpPr>
          <a:xfrm>
            <a:off x="2025766" y="2451798"/>
            <a:ext cx="7681587" cy="3682646"/>
            <a:chOff x="4222866" y="2542059"/>
            <a:chExt cx="7681587" cy="3682646"/>
          </a:xfrm>
        </p:grpSpPr>
        <p:grpSp>
          <p:nvGrpSpPr>
            <p:cNvPr id="6" name="Group 5">
              <a:extLst>
                <a:ext uri="{FF2B5EF4-FFF2-40B4-BE49-F238E27FC236}">
                  <a16:creationId xmlns:a16="http://schemas.microsoft.com/office/drawing/2014/main" id="{96F3FA43-1908-A20A-2EC6-B04F779AED05}"/>
                </a:ext>
              </a:extLst>
            </p:cNvPr>
            <p:cNvGrpSpPr/>
            <p:nvPr/>
          </p:nvGrpSpPr>
          <p:grpSpPr>
            <a:xfrm>
              <a:off x="4222866" y="2542059"/>
              <a:ext cx="7681587" cy="3682646"/>
              <a:chOff x="4841104" y="3804755"/>
              <a:chExt cx="5956331" cy="2855537"/>
            </a:xfrm>
          </p:grpSpPr>
          <p:grpSp>
            <p:nvGrpSpPr>
              <p:cNvPr id="10" name="Group 9">
                <a:extLst>
                  <a:ext uri="{FF2B5EF4-FFF2-40B4-BE49-F238E27FC236}">
                    <a16:creationId xmlns:a16="http://schemas.microsoft.com/office/drawing/2014/main" id="{CE1EB479-4496-7074-49D9-4988812E9C8F}"/>
                  </a:ext>
                </a:extLst>
              </p:cNvPr>
              <p:cNvGrpSpPr/>
              <p:nvPr/>
            </p:nvGrpSpPr>
            <p:grpSpPr>
              <a:xfrm>
                <a:off x="4841104" y="3804755"/>
                <a:ext cx="5956331" cy="2855537"/>
                <a:chOff x="2975204" y="1242806"/>
                <a:chExt cx="5956331" cy="2855537"/>
              </a:xfrm>
            </p:grpSpPr>
            <p:sp>
              <p:nvSpPr>
                <p:cNvPr id="17" name="Rectangle: Rounded Corners 12">
                  <a:extLst>
                    <a:ext uri="{FF2B5EF4-FFF2-40B4-BE49-F238E27FC236}">
                      <a16:creationId xmlns:a16="http://schemas.microsoft.com/office/drawing/2014/main" id="{D9FF9556-D6B7-41B2-CEAA-0E2CA5CFB615}"/>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nhịp.</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2579294C-97FE-3A7E-085F-106E16CBF572}"/>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BFD86C1E-E530-93D3-F781-340EFB0D8BC1}"/>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9C00C2CB-ED5B-4BAD-F40B-F7C183300E1D}"/>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6DA42C1A-4F3C-FB1A-7738-50AFFC53607F}"/>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CEBFF50F-D05F-11B8-7C03-874CDCB700FF}"/>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C9723D3F-1AFF-91FA-55AA-374841C1787C}"/>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EAABB71E-7768-E78B-54FC-DDA2062A18A7}"/>
                  </a:ext>
                </a:extLst>
              </p:cNvPr>
              <p:cNvPicPr>
                <a:picLocks noChangeAspect="1"/>
              </p:cNvPicPr>
              <p:nvPr/>
            </p:nvPicPr>
            <p:blipFill>
              <a:blip r:embed="rId4"/>
              <a:stretch>
                <a:fillRect/>
              </a:stretch>
            </p:blipFill>
            <p:spPr>
              <a:xfrm>
                <a:off x="8320980" y="5501619"/>
                <a:ext cx="469963" cy="469963"/>
              </a:xfrm>
              <a:prstGeom prst="rect">
                <a:avLst/>
              </a:prstGeom>
            </p:spPr>
          </p:pic>
        </p:grpSp>
        <p:pic>
          <p:nvPicPr>
            <p:cNvPr id="7" name="Picture 6">
              <a:extLst>
                <a:ext uri="{FF2B5EF4-FFF2-40B4-BE49-F238E27FC236}">
                  <a16:creationId xmlns:a16="http://schemas.microsoft.com/office/drawing/2014/main" id="{2E0677F9-05EA-1F76-6112-3754031D6F29}"/>
                </a:ext>
              </a:extLst>
            </p:cNvPr>
            <p:cNvPicPr>
              <a:picLocks noChangeAspect="1"/>
            </p:cNvPicPr>
            <p:nvPr/>
          </p:nvPicPr>
          <p:blipFill>
            <a:blip r:embed="rId2"/>
            <a:stretch>
              <a:fillRect/>
            </a:stretch>
          </p:blipFill>
          <p:spPr>
            <a:xfrm>
              <a:off x="9975232" y="5477563"/>
              <a:ext cx="606088" cy="606088"/>
            </a:xfrm>
            <a:prstGeom prst="rect">
              <a:avLst/>
            </a:prstGeom>
          </p:spPr>
        </p:pic>
        <p:pic>
          <p:nvPicPr>
            <p:cNvPr id="8" name="Picture 7">
              <a:extLst>
                <a:ext uri="{FF2B5EF4-FFF2-40B4-BE49-F238E27FC236}">
                  <a16:creationId xmlns:a16="http://schemas.microsoft.com/office/drawing/2014/main" id="{7682D889-BD9A-CE72-0062-96379D0047A7}"/>
                </a:ext>
              </a:extLst>
            </p:cNvPr>
            <p:cNvPicPr>
              <a:picLocks noChangeAspect="1"/>
            </p:cNvPicPr>
            <p:nvPr/>
          </p:nvPicPr>
          <p:blipFill>
            <a:blip r:embed="rId3"/>
            <a:stretch>
              <a:fillRect/>
            </a:stretch>
          </p:blipFill>
          <p:spPr>
            <a:xfrm>
              <a:off x="9257315" y="5477563"/>
              <a:ext cx="606088" cy="606088"/>
            </a:xfrm>
            <a:prstGeom prst="rect">
              <a:avLst/>
            </a:prstGeom>
          </p:spPr>
        </p:pic>
        <p:pic>
          <p:nvPicPr>
            <p:cNvPr id="9" name="Picture 8">
              <a:extLst>
                <a:ext uri="{FF2B5EF4-FFF2-40B4-BE49-F238E27FC236}">
                  <a16:creationId xmlns:a16="http://schemas.microsoft.com/office/drawing/2014/main" id="{4F2AA41A-E3B8-D6B1-AE8B-AED9F884ACE9}"/>
                </a:ext>
              </a:extLst>
            </p:cNvPr>
            <p:cNvPicPr>
              <a:picLocks noChangeAspect="1"/>
            </p:cNvPicPr>
            <p:nvPr/>
          </p:nvPicPr>
          <p:blipFill>
            <a:blip r:embed="rId4"/>
            <a:stretch>
              <a:fillRect/>
            </a:stretch>
          </p:blipFill>
          <p:spPr>
            <a:xfrm>
              <a:off x="10693147" y="5477563"/>
              <a:ext cx="606088" cy="606088"/>
            </a:xfrm>
            <a:prstGeom prst="rect">
              <a:avLst/>
            </a:prstGeom>
          </p:spPr>
        </p:pic>
      </p:grpSp>
      <p:pic>
        <p:nvPicPr>
          <p:cNvPr id="19" name="Picture 19">
            <a:extLst>
              <a:ext uri="{FF2B5EF4-FFF2-40B4-BE49-F238E27FC236}">
                <a16:creationId xmlns:a16="http://schemas.microsoft.com/office/drawing/2014/main" id="{8FE24E33-4704-E8A7-8A5C-0E77B91B268D}"/>
              </a:ext>
            </a:extLst>
          </p:cNvPr>
          <p:cNvPicPr>
            <a:picLocks noChangeAspect="1"/>
          </p:cNvPicPr>
          <p:nvPr/>
        </p:nvPicPr>
        <p:blipFill>
          <a:blip r:embed="rId5"/>
          <a:srcRect/>
          <a:stretch>
            <a:fillRect/>
          </a:stretch>
        </p:blipFill>
        <p:spPr>
          <a:xfrm>
            <a:off x="9292166" y="2072686"/>
            <a:ext cx="2204714" cy="4666061"/>
          </a:xfrm>
          <a:prstGeom prst="rect">
            <a:avLst/>
          </a:prstGeom>
        </p:spPr>
      </p:pic>
      <p:pic>
        <p:nvPicPr>
          <p:cNvPr id="20" name="Picture 20">
            <a:extLst>
              <a:ext uri="{FF2B5EF4-FFF2-40B4-BE49-F238E27FC236}">
                <a16:creationId xmlns:a16="http://schemas.microsoft.com/office/drawing/2014/main" id="{D9B36A94-5757-9D06-5F72-D8FC9B346AD6}"/>
              </a:ext>
            </a:extLst>
          </p:cNvPr>
          <p:cNvPicPr>
            <a:picLocks noChangeAspect="1"/>
          </p:cNvPicPr>
          <p:nvPr/>
        </p:nvPicPr>
        <p:blipFill>
          <a:blip r:embed="rId6"/>
          <a:srcRect/>
          <a:stretch>
            <a:fillRect/>
          </a:stretch>
        </p:blipFill>
        <p:spPr>
          <a:xfrm>
            <a:off x="367009" y="2009960"/>
            <a:ext cx="1856049" cy="4728787"/>
          </a:xfrm>
          <a:prstGeom prst="rect">
            <a:avLst/>
          </a:prstGeom>
        </p:spPr>
      </p:pic>
      <p:pic>
        <p:nvPicPr>
          <p:cNvPr id="21" name="Picture 20">
            <a:extLst>
              <a:ext uri="{FF2B5EF4-FFF2-40B4-BE49-F238E27FC236}">
                <a16:creationId xmlns:a16="http://schemas.microsoft.com/office/drawing/2014/main" id="{E22F8F1E-9AA9-B163-7F04-9112A6BDEE02}"/>
              </a:ext>
            </a:extLst>
          </p:cNvPr>
          <p:cNvPicPr>
            <a:picLocks noChangeAspect="1"/>
          </p:cNvPicPr>
          <p:nvPr/>
        </p:nvPicPr>
        <p:blipFill>
          <a:blip r:embed="rId7"/>
          <a:stretch>
            <a:fillRect/>
          </a:stretch>
        </p:blipFill>
        <p:spPr>
          <a:xfrm>
            <a:off x="1570303" y="416832"/>
            <a:ext cx="12192000" cy="1748485"/>
          </a:xfrm>
          <a:prstGeom prst="rect">
            <a:avLst/>
          </a:prstGeom>
        </p:spPr>
      </p:pic>
    </p:spTree>
    <p:extLst>
      <p:ext uri="{BB962C8B-B14F-4D97-AF65-F5344CB8AC3E}">
        <p14:creationId xmlns:p14="http://schemas.microsoft.com/office/powerpoint/2010/main" val="76127141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38" t="10614" r="1601" b="2902"/>
          <a:stretch/>
        </p:blipFill>
        <p:spPr>
          <a:xfrm>
            <a:off x="-39189" y="-1"/>
            <a:ext cx="12239898" cy="7210697"/>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endParaRPr lang="en-US"/>
            </a:p>
          </p:txBody>
        </p:sp>
      </p:gr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90" t="25127" r="-626" b="23307"/>
          <a:stretch/>
        </p:blipFill>
        <p:spPr>
          <a:xfrm>
            <a:off x="-1138421" y="499"/>
            <a:ext cx="13465897" cy="3866606"/>
          </a:xfrm>
          <a:prstGeom prst="rect">
            <a:avLst/>
          </a:prstGeom>
        </p:spPr>
      </p:pic>
      <p:sp>
        <p:nvSpPr>
          <p:cNvPr id="23" name="Rectangle: Rounded Corners 17">
            <a:extLst>
              <a:ext uri="{FF2B5EF4-FFF2-40B4-BE49-F238E27FC236}">
                <a16:creationId xmlns:a16="http://schemas.microsoft.com/office/drawing/2014/main" id="{97046FAF-E77A-A0AF-7BAC-2C506C07D079}"/>
              </a:ext>
            </a:extLst>
          </p:cNvPr>
          <p:cNvSpPr/>
          <p:nvPr/>
        </p:nvSpPr>
        <p:spPr>
          <a:xfrm>
            <a:off x="5660260" y="2776755"/>
            <a:ext cx="5568551" cy="3838171"/>
          </a:xfrm>
          <a:prstGeom prst="wedgeRoundRectCallout">
            <a:avLst>
              <a:gd name="adj1" fmla="val -61885"/>
              <a:gd name="adj2" fmla="val 19277"/>
              <a:gd name="adj3" fmla="val 16667"/>
            </a:avLst>
          </a:prstGeom>
          <a:solidFill>
            <a:schemeClr val="bg1"/>
          </a:solidFill>
          <a:ln w="76200">
            <a:solidFill>
              <a:srgbClr val="0070C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3550" algn="just"/>
            <a:r>
              <a:rPr lang="en-US" sz="4500" dirty="0">
                <a:solidFill>
                  <a:srgbClr val="002060"/>
                </a:solidFill>
                <a:latin typeface="UTM Duepuntozero" panose="02040603050506020204" pitchFamily="18" charset="0"/>
              </a:rPr>
              <a:t>Các </a:t>
            </a:r>
            <a:r>
              <a:rPr lang="en-US" sz="4500" dirty="0" err="1">
                <a:solidFill>
                  <a:srgbClr val="002060"/>
                </a:solidFill>
                <a:latin typeface="UTM Duepuntozero" panose="02040603050506020204" pitchFamily="18" charset="0"/>
              </a:rPr>
              <a:t>bạn</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hãy</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vượt</a:t>
            </a:r>
            <a:r>
              <a:rPr lang="en-US" sz="4500" dirty="0">
                <a:solidFill>
                  <a:srgbClr val="002060"/>
                </a:solidFill>
                <a:latin typeface="UTM Duepuntozero" panose="02040603050506020204" pitchFamily="18" charset="0"/>
              </a:rPr>
              <a:t> qua </a:t>
            </a:r>
            <a:r>
              <a:rPr lang="en-US" sz="4500" dirty="0" err="1">
                <a:solidFill>
                  <a:srgbClr val="002060"/>
                </a:solidFill>
                <a:latin typeface="UTM Duepuntozero" panose="02040603050506020204" pitchFamily="18" charset="0"/>
              </a:rPr>
              <a:t>thử</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thách</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để</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có</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thể</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lắng</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nghe</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phần</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trình</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diễn</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văn</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nghệ</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của</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mình</a:t>
            </a:r>
            <a:r>
              <a:rPr lang="en-US" sz="4500" dirty="0">
                <a:solidFill>
                  <a:srgbClr val="002060"/>
                </a:solidFill>
                <a:latin typeface="UTM Duepuntozero" panose="02040603050506020204" pitchFamily="18" charset="0"/>
              </a:rPr>
              <a:t> </a:t>
            </a:r>
            <a:r>
              <a:rPr lang="en-US" sz="4500" dirty="0" err="1">
                <a:solidFill>
                  <a:srgbClr val="002060"/>
                </a:solidFill>
                <a:latin typeface="UTM Duepuntozero" panose="02040603050506020204" pitchFamily="18" charset="0"/>
              </a:rPr>
              <a:t>nhé</a:t>
            </a:r>
            <a:r>
              <a:rPr lang="en-US" sz="4500" dirty="0">
                <a:solidFill>
                  <a:srgbClr val="002060"/>
                </a:solidFill>
                <a:latin typeface="UTM Duepuntozero" panose="02040603050506020204" pitchFamily="18" charset="0"/>
              </a:rPr>
              <a:t>!</a:t>
            </a:r>
          </a:p>
        </p:txBody>
      </p:sp>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8117" t="1125" r="63981" b="38755"/>
          <a:stretch/>
        </p:blipFill>
        <p:spPr>
          <a:xfrm>
            <a:off x="813426" y="1320103"/>
            <a:ext cx="4846834" cy="5874322"/>
          </a:xfrm>
          <a:prstGeom prst="rect">
            <a:avLst/>
          </a:prstGeom>
        </p:spPr>
      </p:pic>
    </p:spTree>
    <p:extLst>
      <p:ext uri="{BB962C8B-B14F-4D97-AF65-F5344CB8AC3E}">
        <p14:creationId xmlns:p14="http://schemas.microsoft.com/office/powerpoint/2010/main" val="11295279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32" presetClass="emph" presetSubtype="0" fill="hold" nodeType="withEffect">
                                  <p:stCondLst>
                                    <p:cond delay="0"/>
                                  </p:stCondLst>
                                  <p:childTnLst>
                                    <p:animRot by="120000">
                                      <p:cBhvr>
                                        <p:cTn id="16" dur="100" fill="hold">
                                          <p:stCondLst>
                                            <p:cond delay="0"/>
                                          </p:stCondLst>
                                        </p:cTn>
                                        <p:tgtEl>
                                          <p:spTgt spid="28"/>
                                        </p:tgtEl>
                                        <p:attrNameLst>
                                          <p:attrName>r</p:attrName>
                                        </p:attrNameLst>
                                      </p:cBhvr>
                                    </p:animRot>
                                    <p:animRot by="-240000">
                                      <p:cBhvr>
                                        <p:cTn id="17" dur="200" fill="hold">
                                          <p:stCondLst>
                                            <p:cond delay="200"/>
                                          </p:stCondLst>
                                        </p:cTn>
                                        <p:tgtEl>
                                          <p:spTgt spid="28"/>
                                        </p:tgtEl>
                                        <p:attrNameLst>
                                          <p:attrName>r</p:attrName>
                                        </p:attrNameLst>
                                      </p:cBhvr>
                                    </p:animRot>
                                    <p:animRot by="240000">
                                      <p:cBhvr>
                                        <p:cTn id="18" dur="200" fill="hold">
                                          <p:stCondLst>
                                            <p:cond delay="400"/>
                                          </p:stCondLst>
                                        </p:cTn>
                                        <p:tgtEl>
                                          <p:spTgt spid="28"/>
                                        </p:tgtEl>
                                        <p:attrNameLst>
                                          <p:attrName>r</p:attrName>
                                        </p:attrNameLst>
                                      </p:cBhvr>
                                    </p:animRot>
                                    <p:animRot by="-240000">
                                      <p:cBhvr>
                                        <p:cTn id="19" dur="200" fill="hold">
                                          <p:stCondLst>
                                            <p:cond delay="600"/>
                                          </p:stCondLst>
                                        </p:cTn>
                                        <p:tgtEl>
                                          <p:spTgt spid="28"/>
                                        </p:tgtEl>
                                        <p:attrNameLst>
                                          <p:attrName>r</p:attrName>
                                        </p:attrNameLst>
                                      </p:cBhvr>
                                    </p:animRot>
                                    <p:animRot by="120000">
                                      <p:cBhvr>
                                        <p:cTn id="20" dur="200" fill="hold">
                                          <p:stCondLst>
                                            <p:cond delay="800"/>
                                          </p:stCondLst>
                                        </p:cTn>
                                        <p:tgtEl>
                                          <p:spTgt spid="28"/>
                                        </p:tgtEl>
                                        <p:attrNameLst>
                                          <p:attrName>r</p:attrName>
                                        </p:attrNameLst>
                                      </p:cBhvr>
                                    </p:animRot>
                                  </p:childTnLst>
                                </p:cTn>
                              </p:par>
                              <p:par>
                                <p:cTn id="21" presetID="10" presetClass="entr" presetSubtype="0" fill="hold" grpId="0" nodeType="withEffect">
                                  <p:stCondLst>
                                    <p:cond delay="5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rPr>
              <a:t>Hôm nay các em học bài đọc gì?</a:t>
            </a:r>
            <a:endParaRPr lang="en-US" sz="5000" b="1" dirty="0">
              <a:solidFill>
                <a:schemeClr val="tx1"/>
              </a:solidFill>
            </a:endParaRPr>
          </a:p>
        </p:txBody>
      </p:sp>
      <p:sp>
        <p:nvSpPr>
          <p:cNvPr id="20" name="a">
            <a:extLst>
              <a:ext uri="{FF2B5EF4-FFF2-40B4-BE49-F238E27FC236}">
                <a16:creationId xmlns:a16="http://schemas.microsoft.com/office/drawing/2014/main" id="{6600A28F-5409-D4B1-63B2-1750A30FE1F3}"/>
              </a:ext>
            </a:extLst>
          </p:cNvPr>
          <p:cNvSpPr/>
          <p:nvPr/>
        </p:nvSpPr>
        <p:spPr>
          <a:xfrm>
            <a:off x="2399576" y="3429000"/>
            <a:ext cx="7106374" cy="1015574"/>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rPr>
              <a:t>B</a:t>
            </a:r>
            <a:r>
              <a:rPr lang="en-US" sz="4000" b="1">
                <a:solidFill>
                  <a:srgbClr val="002060"/>
                </a:solidFill>
              </a:rPr>
              <a:t>. </a:t>
            </a:r>
            <a:r>
              <a:rPr lang="en-US" sz="4000" b="1">
                <a:solidFill>
                  <a:srgbClr val="002060"/>
                </a:solidFill>
                <a:latin typeface="Calibri" panose="020F0502020204030204" pitchFamily="34" charset="0"/>
                <a:cs typeface="Calibri" panose="020F0502020204030204" pitchFamily="34" charset="0"/>
              </a:rPr>
              <a:t>Bản hùng ca tráng lệ</a:t>
            </a:r>
            <a:endParaRPr lang="en-US" sz="4000" b="1" dirty="0">
              <a:solidFill>
                <a:srgbClr val="002060"/>
              </a:solidFill>
              <a:latin typeface="Calibri" panose="020F0502020204030204" pitchFamily="34" charset="0"/>
              <a:cs typeface="Calibri" panose="020F0502020204030204" pitchFamily="34" charset="0"/>
            </a:endParaRPr>
          </a:p>
        </p:txBody>
      </p:sp>
      <p:sp>
        <p:nvSpPr>
          <p:cNvPr id="21" name="b">
            <a:extLst>
              <a:ext uri="{FF2B5EF4-FFF2-40B4-BE49-F238E27FC236}">
                <a16:creationId xmlns:a16="http://schemas.microsoft.com/office/drawing/2014/main" id="{07F1868A-5821-D3E3-1D73-346F2CAC5304}"/>
              </a:ext>
            </a:extLst>
          </p:cNvPr>
          <p:cNvSpPr/>
          <p:nvPr/>
        </p:nvSpPr>
        <p:spPr>
          <a:xfrm>
            <a:off x="2399576" y="4589194"/>
            <a:ext cx="7106374" cy="1084687"/>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a:ln>
                  <a:noFill/>
                </a:ln>
                <a:solidFill>
                  <a:srgbClr val="002060"/>
                </a:solidFill>
                <a:effectLst/>
                <a:uLnTx/>
                <a:uFillTx/>
                <a:latin typeface="Calibri" panose="020F0502020204030204"/>
              </a:rPr>
              <a:t>C. Một</a:t>
            </a:r>
            <a:r>
              <a:rPr kumimoji="0" lang="en-US" sz="4000" b="1" i="0" u="none" strike="noStrike" kern="1200" cap="none" spc="0" normalizeH="0" noProof="0">
                <a:ln>
                  <a:noFill/>
                </a:ln>
                <a:solidFill>
                  <a:srgbClr val="002060"/>
                </a:solidFill>
                <a:effectLst/>
                <a:uLnTx/>
                <a:uFillTx/>
                <a:latin typeface="Calibri" panose="020F0502020204030204"/>
              </a:rPr>
              <a:t> bản hùng ca</a:t>
            </a:r>
            <a:endParaRPr lang="en-US" sz="4000" b="1" dirty="0">
              <a:solidFill>
                <a:srgbClr val="002060"/>
              </a:solidFill>
              <a:latin typeface="Calibri" panose="020F0502020204030204"/>
            </a:endParaRPr>
          </a:p>
        </p:txBody>
      </p:sp>
      <p:pic>
        <p:nvPicPr>
          <p:cNvPr id="24" name="Tieng-tinh-tinh-www_nhacchuongvui_com">
            <a:hlinkClick r:id="" action="ppaction://media"/>
            <a:extLst>
              <a:ext uri="{FF2B5EF4-FFF2-40B4-BE49-F238E27FC236}">
                <a16:creationId xmlns:a16="http://schemas.microsoft.com/office/drawing/2014/main" id="{90F43717-36D9-C1F9-E313-6E9F1BB7E1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681" y="-126372"/>
            <a:ext cx="487363" cy="487363"/>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2399576" y="2285686"/>
            <a:ext cx="7106374" cy="97171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rPr>
              <a:t>A</a:t>
            </a:r>
            <a:r>
              <a:rPr lang="en-US" sz="4000" b="1">
                <a:solidFill>
                  <a:srgbClr val="002060"/>
                </a:solidFill>
              </a:rPr>
              <a:t>. Chiến thắng Điện Biên Phủ</a:t>
            </a:r>
            <a:endParaRPr lang="en-US" sz="4000" b="1" dirty="0">
              <a:solidFill>
                <a:srgbClr val="002060"/>
              </a:solidFill>
            </a:endParaRPr>
          </a:p>
        </p:txBody>
      </p:sp>
      <p:sp>
        <p:nvSpPr>
          <p:cNvPr id="2" name="c">
            <a:extLst>
              <a:ext uri="{FF2B5EF4-FFF2-40B4-BE49-F238E27FC236}">
                <a16:creationId xmlns:a16="http://schemas.microsoft.com/office/drawing/2014/main" id="{AF986B1B-701B-DA8A-5E8C-0C7E82A4D4CD}"/>
              </a:ext>
            </a:extLst>
          </p:cNvPr>
          <p:cNvSpPr/>
          <p:nvPr/>
        </p:nvSpPr>
        <p:spPr>
          <a:xfrm>
            <a:off x="2399576" y="5815578"/>
            <a:ext cx="7106374" cy="97171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a:solidFill>
                  <a:srgbClr val="002060"/>
                </a:solidFill>
              </a:rPr>
              <a:t>D. Chiến dịch hùng ca</a:t>
            </a:r>
            <a:endParaRPr lang="en-US" sz="4000" b="1" dirty="0">
              <a:solidFill>
                <a:srgbClr val="002060"/>
              </a:solidFill>
            </a:endParaRPr>
          </a:p>
        </p:txBody>
      </p:sp>
    </p:spTree>
    <p:extLst>
      <p:ext uri="{BB962C8B-B14F-4D97-AF65-F5344CB8AC3E}">
        <p14:creationId xmlns:p14="http://schemas.microsoft.com/office/powerpoint/2010/main" val="3083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44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4"/>
                </p:tgtEl>
              </p:cMediaNode>
            </p:audio>
          </p:childTnLst>
        </p:cTn>
      </p:par>
    </p:tnLst>
    <p:bldLst>
      <p:bldP spid="20" grpId="0" animBg="1"/>
      <p:bldP spid="2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C912-0C0A-363B-CC98-9EFF7B3A6EA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D01DA0A-C14E-EBC8-EBB9-796F1BCE5773}"/>
              </a:ext>
            </a:extLst>
          </p:cNvPr>
          <p:cNvPicPr>
            <a:picLocks noChangeAspect="1"/>
          </p:cNvPicPr>
          <p:nvPr/>
        </p:nvPicPr>
        <p:blipFill rotWithShape="1">
          <a:blip r:embed="rId5">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F440934A-CC6F-506D-6DE0-8CCAF155B878}"/>
              </a:ext>
            </a:extLst>
          </p:cNvPr>
          <p:cNvPicPr>
            <a:picLocks noChangeAspect="1"/>
          </p:cNvPicPr>
          <p:nvPr/>
        </p:nvPicPr>
        <p:blipFill rotWithShape="1">
          <a:blip r:embed="rId6">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pic>
        <p:nvPicPr>
          <p:cNvPr id="8" name="Picture 7">
            <a:extLst>
              <a:ext uri="{FF2B5EF4-FFF2-40B4-BE49-F238E27FC236}">
                <a16:creationId xmlns:a16="http://schemas.microsoft.com/office/drawing/2014/main" id="{00BDFCA7-B7D2-E0EA-BEAF-B88F578951F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4" name="Plaque 3">
            <a:extLst>
              <a:ext uri="{FF2B5EF4-FFF2-40B4-BE49-F238E27FC236}">
                <a16:creationId xmlns:a16="http://schemas.microsoft.com/office/drawing/2014/main" id="{9D883999-9649-19B8-4856-8572D7F8E121}"/>
              </a:ext>
            </a:extLst>
          </p:cNvPr>
          <p:cNvSpPr/>
          <p:nvPr/>
        </p:nvSpPr>
        <p:spPr>
          <a:xfrm>
            <a:off x="303049" y="191847"/>
            <a:ext cx="8754549"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2" name="'Chín năm làm một Điện Biên 🇻🇳 Nên vành hoa đỏ, nên thiên sử vàng.'_2">
            <a:hlinkClick r:id="" action="ppaction://media"/>
            <a:extLst>
              <a:ext uri="{FF2B5EF4-FFF2-40B4-BE49-F238E27FC236}">
                <a16:creationId xmlns:a16="http://schemas.microsoft.com/office/drawing/2014/main" id="{EB3EFDB2-07CF-D68E-E1DA-1D1A70ED3B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72908" y="191847"/>
            <a:ext cx="3592757" cy="6387123"/>
          </a:xfrm>
          <a:prstGeom prst="rect">
            <a:avLst/>
          </a:prstGeom>
        </p:spPr>
      </p:pic>
    </p:spTree>
    <p:extLst>
      <p:ext uri="{BB962C8B-B14F-4D97-AF65-F5344CB8AC3E}">
        <p14:creationId xmlns:p14="http://schemas.microsoft.com/office/powerpoint/2010/main" val="4275923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B745-02DE-B53B-5859-9402D831C5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EE9E47-D061-46BF-DA5F-AF04C2EFB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DF565535-62CC-8303-73A4-DBBEE4C103A9}"/>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ptos" panose="02110004020202020204"/>
                <a:ea typeface="+mn-ea"/>
                <a:cs typeface="+mn-cs"/>
              </a:rPr>
              <a:t>Bài đọc </a:t>
            </a:r>
            <a:r>
              <a:rPr kumimoji="0" lang="en-US" sz="5000" b="1" i="0" u="none" strike="noStrike" kern="1200" cap="none" spc="0" normalizeH="0" baseline="0" noProof="0">
                <a:ln>
                  <a:noFill/>
                </a:ln>
                <a:solidFill>
                  <a:srgbClr val="FF0000"/>
                </a:solidFill>
                <a:effectLst/>
                <a:uLnTx/>
                <a:uFillTx/>
                <a:latin typeface="Aptos" panose="02110004020202020204"/>
                <a:ea typeface="+mn-ea"/>
                <a:cs typeface="+mn-cs"/>
              </a:rPr>
              <a:t>Một bản hùng 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ptos" panose="02110004020202020204"/>
                <a:ea typeface="+mn-ea"/>
                <a:cs typeface="+mn-cs"/>
              </a:rPr>
              <a:t>có mấy đoạn?</a:t>
            </a:r>
            <a:endParaRPr kumimoji="0" lang="en-US" sz="5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a">
            <a:extLst>
              <a:ext uri="{FF2B5EF4-FFF2-40B4-BE49-F238E27FC236}">
                <a16:creationId xmlns:a16="http://schemas.microsoft.com/office/drawing/2014/main" id="{C92E1865-C7B4-8B26-A754-28F16E4283DE}"/>
              </a:ext>
            </a:extLst>
          </p:cNvPr>
          <p:cNvSpPr/>
          <p:nvPr/>
        </p:nvSpPr>
        <p:spPr>
          <a:xfrm>
            <a:off x="2399576" y="3429000"/>
            <a:ext cx="7106374" cy="1015574"/>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panose="02110004020202020204"/>
                <a:ea typeface="+mn-ea"/>
                <a:cs typeface="+mn-cs"/>
              </a:rPr>
              <a:t>B</a:t>
            </a:r>
            <a:r>
              <a:rPr kumimoji="0" lang="en-US" sz="40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đoạn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1" name="b">
            <a:extLst>
              <a:ext uri="{FF2B5EF4-FFF2-40B4-BE49-F238E27FC236}">
                <a16:creationId xmlns:a16="http://schemas.microsoft.com/office/drawing/2014/main" id="{F60CB682-DEFD-E31F-9288-8A847475EED1}"/>
              </a:ext>
            </a:extLst>
          </p:cNvPr>
          <p:cNvSpPr/>
          <p:nvPr/>
        </p:nvSpPr>
        <p:spPr>
          <a:xfrm>
            <a:off x="2399576" y="2105913"/>
            <a:ext cx="7106374" cy="1084687"/>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A. 3</a:t>
            </a:r>
            <a:r>
              <a:rPr kumimoji="0" lang="en-US" sz="4000" b="1" i="0" u="none" strike="noStrike" kern="1200" cap="none" spc="0" normalizeH="0" noProof="0">
                <a:ln>
                  <a:noFill/>
                </a:ln>
                <a:solidFill>
                  <a:srgbClr val="002060"/>
                </a:solidFill>
                <a:effectLst/>
                <a:uLnTx/>
                <a:uFillTx/>
                <a:latin typeface="Calibri" panose="020F0502020204030204"/>
                <a:ea typeface="+mn-ea"/>
                <a:cs typeface="+mn-cs"/>
              </a:rPr>
              <a:t> đoạn</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4" name="Tieng-tinh-tinh-www_nhacchuongvui_com">
            <a:hlinkClick r:id="" action="ppaction://media"/>
            <a:extLst>
              <a:ext uri="{FF2B5EF4-FFF2-40B4-BE49-F238E27FC236}">
                <a16:creationId xmlns:a16="http://schemas.microsoft.com/office/drawing/2014/main" id="{46385F6C-9BF4-8F7A-D9FB-DCC03ECD0E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681" y="-126372"/>
            <a:ext cx="487363" cy="487363"/>
          </a:xfrm>
          <a:prstGeom prst="rect">
            <a:avLst/>
          </a:prstGeom>
        </p:spPr>
      </p:pic>
      <p:sp>
        <p:nvSpPr>
          <p:cNvPr id="27" name="c">
            <a:extLst>
              <a:ext uri="{FF2B5EF4-FFF2-40B4-BE49-F238E27FC236}">
                <a16:creationId xmlns:a16="http://schemas.microsoft.com/office/drawing/2014/main" id="{50EFC9FC-8C0F-D062-2C1F-D61FD1BD581B}"/>
              </a:ext>
            </a:extLst>
          </p:cNvPr>
          <p:cNvSpPr/>
          <p:nvPr/>
        </p:nvSpPr>
        <p:spPr>
          <a:xfrm>
            <a:off x="2399576" y="4748303"/>
            <a:ext cx="7106374" cy="97171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ptos" panose="02110004020202020204"/>
                <a:ea typeface="+mn-ea"/>
                <a:cs typeface="+mn-cs"/>
              </a:rPr>
              <a:t>C. 4 đoạn</a:t>
            </a:r>
            <a:endParaRPr kumimoji="0" lang="en-US" sz="4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2" name="c">
            <a:extLst>
              <a:ext uri="{FF2B5EF4-FFF2-40B4-BE49-F238E27FC236}">
                <a16:creationId xmlns:a16="http://schemas.microsoft.com/office/drawing/2014/main" id="{46A3C8EF-BE9E-4EDB-811E-3403182B6D89}"/>
              </a:ext>
            </a:extLst>
          </p:cNvPr>
          <p:cNvSpPr/>
          <p:nvPr/>
        </p:nvSpPr>
        <p:spPr>
          <a:xfrm>
            <a:off x="2399576" y="5815578"/>
            <a:ext cx="7106374" cy="97171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ptos" panose="02110004020202020204"/>
                <a:ea typeface="+mn-ea"/>
                <a:cs typeface="+mn-cs"/>
              </a:rPr>
              <a:t>D. 5 đoạn</a:t>
            </a:r>
            <a:endParaRPr kumimoji="0" lang="en-US" sz="4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2236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344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4"/>
                </p:tgtEl>
              </p:cMediaNode>
            </p:audio>
          </p:childTnLst>
        </p:cTn>
      </p:par>
    </p:tnLst>
    <p:bldLst>
      <p:bldP spid="20" grpId="0" animBg="1"/>
      <p:bldP spid="27"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8D0A2-ADCF-2B4E-F73C-F9BBD99A06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F2687B-A36A-45CD-0F0E-19280871F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43D29AE6-2F99-44AC-47CC-33BCF4314C6D}"/>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ptos" panose="02110004020202020204"/>
                <a:ea typeface="+mn-ea"/>
                <a:cs typeface="+mn-cs"/>
              </a:rPr>
              <a:t>Nêu lại nội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ptos" panose="02110004020202020204"/>
                <a:ea typeface="+mn-ea"/>
                <a:cs typeface="+mn-cs"/>
              </a:rPr>
              <a:t>Bài đọc </a:t>
            </a:r>
            <a:r>
              <a:rPr kumimoji="0" lang="en-US" sz="5000" b="1" i="0" u="none" strike="noStrike" kern="1200" cap="none" spc="0" normalizeH="0" baseline="0" noProof="0">
                <a:ln>
                  <a:noFill/>
                </a:ln>
                <a:solidFill>
                  <a:srgbClr val="FF0000"/>
                </a:solidFill>
                <a:effectLst/>
                <a:uLnTx/>
                <a:uFillTx/>
                <a:latin typeface="Aptos" panose="02110004020202020204"/>
                <a:ea typeface="+mn-ea"/>
                <a:cs typeface="+mn-cs"/>
              </a:rPr>
              <a:t>Một bản hùng ca </a:t>
            </a:r>
          </a:p>
        </p:txBody>
      </p:sp>
      <p:pic>
        <p:nvPicPr>
          <p:cNvPr id="24" name="Tieng-tinh-tinh-www_nhacchuongvui_com">
            <a:hlinkClick r:id="" action="ppaction://media"/>
            <a:extLst>
              <a:ext uri="{FF2B5EF4-FFF2-40B4-BE49-F238E27FC236}">
                <a16:creationId xmlns:a16="http://schemas.microsoft.com/office/drawing/2014/main" id="{32B02057-DD30-3FC4-6FB6-BDEFD3423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681" y="-126372"/>
            <a:ext cx="487363" cy="487363"/>
          </a:xfrm>
          <a:prstGeom prst="rect">
            <a:avLst/>
          </a:prstGeom>
        </p:spPr>
      </p:pic>
      <p:sp>
        <p:nvSpPr>
          <p:cNvPr id="2" name="c">
            <a:extLst>
              <a:ext uri="{FF2B5EF4-FFF2-40B4-BE49-F238E27FC236}">
                <a16:creationId xmlns:a16="http://schemas.microsoft.com/office/drawing/2014/main" id="{689D115B-D1E4-4C5D-830A-33328D41496C}"/>
              </a:ext>
            </a:extLst>
          </p:cNvPr>
          <p:cNvSpPr/>
          <p:nvPr/>
        </p:nvSpPr>
        <p:spPr>
          <a:xfrm>
            <a:off x="1656626" y="2653278"/>
            <a:ext cx="9316174" cy="3461772"/>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a:solidFill>
                  <a:srgbClr val="002060"/>
                </a:solidFill>
              </a:rPr>
              <a:t>Bức tranh toàn cảnh Chiến dịch Điện Biên Phủ đã tái hiện lại không khí hào hùng và chiến thắng vẻ vang của quân và dân ta.</a:t>
            </a:r>
          </a:p>
        </p:txBody>
      </p:sp>
    </p:spTree>
    <p:extLst>
      <p:ext uri="{BB962C8B-B14F-4D97-AF65-F5344CB8AC3E}">
        <p14:creationId xmlns:p14="http://schemas.microsoft.com/office/powerpoint/2010/main" val="882196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4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4"/>
                </p:tgtEl>
              </p:cMediaNode>
            </p:audio>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9" y="-143692"/>
            <a:ext cx="12755252" cy="7174829"/>
          </a:xfrm>
          <a:prstGeom prst="rect">
            <a:avLst/>
          </a:prstGeom>
        </p:spPr>
      </p:pic>
      <p:pic>
        <p:nvPicPr>
          <p:cNvPr id="27" name="Picture 11">
            <a:extLst>
              <a:ext uri="{FF2B5EF4-FFF2-40B4-BE49-F238E27FC236}">
                <a16:creationId xmlns:a16="http://schemas.microsoft.com/office/drawing/2014/main" id="{C0D475AE-0286-CFD3-F151-5F483776DF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98336" y="-1050659"/>
            <a:ext cx="7185923" cy="2395307"/>
          </a:xfrm>
          <a:prstGeom prst="rect">
            <a:avLst/>
          </a:prstGeom>
        </p:spPr>
      </p:pic>
      <p:pic>
        <p:nvPicPr>
          <p:cNvPr id="28" name="Picture 11">
            <a:extLst>
              <a:ext uri="{FF2B5EF4-FFF2-40B4-BE49-F238E27FC236}">
                <a16:creationId xmlns:a16="http://schemas.microsoft.com/office/drawing/2014/main" id="{B0404F03-9897-AD9C-F3DD-F8D4F3970B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047" y="-886678"/>
            <a:ext cx="7185923" cy="2395307"/>
          </a:xfrm>
          <a:prstGeom prst="rect">
            <a:avLst/>
          </a:prstGeom>
        </p:spPr>
      </p:pic>
      <p:pic>
        <p:nvPicPr>
          <p:cNvPr id="6" name="Picture 5"/>
          <p:cNvPicPr>
            <a:picLocks noChangeAspect="1"/>
          </p:cNvPicPr>
          <p:nvPr/>
        </p:nvPicPr>
        <p:blipFill>
          <a:blip r:embed="rId6"/>
          <a:stretch>
            <a:fillRect/>
          </a:stretch>
        </p:blipFill>
        <p:spPr>
          <a:xfrm>
            <a:off x="3090884" y="713224"/>
            <a:ext cx="5281582" cy="1669071"/>
          </a:xfrm>
          <a:prstGeom prst="rect">
            <a:avLst/>
          </a:prstGeom>
        </p:spPr>
      </p:pic>
    </p:spTree>
    <p:extLst>
      <p:ext uri="{BB962C8B-B14F-4D97-AF65-F5344CB8AC3E}">
        <p14:creationId xmlns:p14="http://schemas.microsoft.com/office/powerpoint/2010/main" val="1095668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ến Thắng Điện Biên (Thu thanh cuối thập niên 50) - Hà Nội Vi Vu">
            <a:hlinkClick r:id="" action="ppaction://media"/>
            <a:extLst>
              <a:ext uri="{FF2B5EF4-FFF2-40B4-BE49-F238E27FC236}">
                <a16:creationId xmlns:a16="http://schemas.microsoft.com/office/drawing/2014/main" id="{07E20BCE-83D2-F1C3-97C2-12C81364F1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6479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1">
            <a:extLst>
              <a:ext uri="{FF2B5EF4-FFF2-40B4-BE49-F238E27FC236}">
                <a16:creationId xmlns:a16="http://schemas.microsoft.com/office/drawing/2014/main" id="{C0D475AE-0286-CFD3-F151-5F483776DF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98336" y="-1050659"/>
            <a:ext cx="7185923" cy="2395307"/>
          </a:xfrm>
          <a:prstGeom prst="rect">
            <a:avLst/>
          </a:prstGeom>
        </p:spPr>
      </p:pic>
      <p:pic>
        <p:nvPicPr>
          <p:cNvPr id="21" name="Picture 11">
            <a:extLst>
              <a:ext uri="{FF2B5EF4-FFF2-40B4-BE49-F238E27FC236}">
                <a16:creationId xmlns:a16="http://schemas.microsoft.com/office/drawing/2014/main" id="{B0404F03-9897-AD9C-F3DD-F8D4F3970B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047" y="-886678"/>
            <a:ext cx="7185923" cy="23953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025">
            <a:off x="10272882" y="4212341"/>
            <a:ext cx="2278967" cy="265510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22975" flipH="1">
            <a:off x="-408524" y="4186466"/>
            <a:ext cx="2449008" cy="285321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743" y="220295"/>
            <a:ext cx="11408727" cy="6417409"/>
          </a:xfrm>
          <a:prstGeom prst="rect">
            <a:avLst/>
          </a:prstGeom>
        </p:spPr>
      </p:pic>
      <p:grpSp>
        <p:nvGrpSpPr>
          <p:cNvPr id="12" name="Group 13">
            <a:extLst>
              <a:ext uri="{FF2B5EF4-FFF2-40B4-BE49-F238E27FC236}">
                <a16:creationId xmlns:a16="http://schemas.microsoft.com/office/drawing/2014/main" id="{301656F5-16F9-DB65-E562-7F765D6CBCE9}"/>
              </a:ext>
            </a:extLst>
          </p:cNvPr>
          <p:cNvGrpSpPr/>
          <p:nvPr/>
        </p:nvGrpSpPr>
        <p:grpSpPr>
          <a:xfrm>
            <a:off x="984518" y="3574165"/>
            <a:ext cx="10364367" cy="2737160"/>
            <a:chOff x="4149463" y="8204395"/>
            <a:chExt cx="7287992" cy="2737160"/>
          </a:xfrm>
        </p:grpSpPr>
        <p:sp>
          <p:nvSpPr>
            <p:cNvPr id="13" name="TextBox 12">
              <a:extLst>
                <a:ext uri="{FF2B5EF4-FFF2-40B4-BE49-F238E27FC236}">
                  <a16:creationId xmlns:a16="http://schemas.microsoft.com/office/drawing/2014/main" id="{B55AA3F5-C4FB-70ED-8C94-C8E64BCDAE25}"/>
                </a:ext>
              </a:extLst>
            </p:cNvPr>
            <p:cNvSpPr txBox="1"/>
            <p:nvPr/>
          </p:nvSpPr>
          <p:spPr>
            <a:xfrm>
              <a:off x="4149463" y="8204395"/>
              <a:ext cx="7193902" cy="2737160"/>
            </a:xfrm>
            <a:prstGeom prst="rect">
              <a:avLst/>
            </a:prstGeom>
            <a:noFill/>
          </p:spPr>
          <p:txBody>
            <a:bodyPr wrap="square" rtlCol="0">
              <a:prstTxWarp prst="textArchDown">
                <a:avLst/>
              </a:prstTxWarp>
              <a:spAutoFit/>
            </a:bodyPr>
            <a:lstStyle/>
            <a:p>
              <a:pPr algn="ctr">
                <a:lnSpc>
                  <a:spcPct val="130000"/>
                </a:lnSpc>
              </a:pPr>
              <a:r>
                <a:rPr lang="en-US" sz="7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4" name="TextBox 13">
              <a:extLst>
                <a:ext uri="{FF2B5EF4-FFF2-40B4-BE49-F238E27FC236}">
                  <a16:creationId xmlns:a16="http://schemas.microsoft.com/office/drawing/2014/main" id="{9B1286A7-6E0B-B245-E4B8-3BB61263C926}"/>
                </a:ext>
              </a:extLst>
            </p:cNvPr>
            <p:cNvSpPr txBox="1"/>
            <p:nvPr/>
          </p:nvSpPr>
          <p:spPr>
            <a:xfrm>
              <a:off x="4243553" y="8204395"/>
              <a:ext cx="7193902" cy="2737160"/>
            </a:xfrm>
            <a:prstGeom prst="rect">
              <a:avLst/>
            </a:prstGeom>
            <a:noFill/>
          </p:spPr>
          <p:txBody>
            <a:bodyPr wrap="square" rtlCol="0">
              <a:prstTxWarp prst="textArchDown">
                <a:avLst/>
              </a:prstTxWarp>
              <a:spAutoFit/>
            </a:bodyPr>
            <a:lstStyle/>
            <a:p>
              <a:pPr algn="ctr">
                <a:lnSpc>
                  <a:spcPct val="130000"/>
                </a:lnSpc>
              </a:pP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8367405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6" presetClass="emph" presetSubtype="0" repeatCount="indefinite" fill="hold" nodeType="with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D27CA-6B6F-9B6C-F895-F5807810E1A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8725C507-FA90-9D3D-F319-2A6828EFF0B8}"/>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6B5AE46D-1CB5-C89E-1583-CD2542B2825F}"/>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pic>
        <p:nvPicPr>
          <p:cNvPr id="8" name="Picture 7">
            <a:extLst>
              <a:ext uri="{FF2B5EF4-FFF2-40B4-BE49-F238E27FC236}">
                <a16:creationId xmlns:a16="http://schemas.microsoft.com/office/drawing/2014/main" id="{1C234903-E29D-B24E-90C1-28D0ABBF486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4" name="Plaque 3">
            <a:extLst>
              <a:ext uri="{FF2B5EF4-FFF2-40B4-BE49-F238E27FC236}">
                <a16:creationId xmlns:a16="http://schemas.microsoft.com/office/drawing/2014/main" id="{82A72070-961F-9F5E-843B-84F9E51BFB5B}"/>
              </a:ext>
            </a:extLst>
          </p:cNvPr>
          <p:cNvSpPr/>
          <p:nvPr/>
        </p:nvSpPr>
        <p:spPr>
          <a:xfrm>
            <a:off x="303049" y="191847"/>
            <a:ext cx="8754549"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Box 6">
            <a:extLst>
              <a:ext uri="{FF2B5EF4-FFF2-40B4-BE49-F238E27FC236}">
                <a16:creationId xmlns:a16="http://schemas.microsoft.com/office/drawing/2014/main" id="{0468B31E-30B4-0067-F733-AEE673B55C66}"/>
              </a:ext>
            </a:extLst>
          </p:cNvPr>
          <p:cNvSpPr txBox="1"/>
          <p:nvPr/>
        </p:nvSpPr>
        <p:spPr>
          <a:xfrm>
            <a:off x="497210" y="2692332"/>
            <a:ext cx="85603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Sau những năm tháng chiến đấu đầy gian khổ, chiến thắng Điện Biên Phủ được xem là một mốc son chói lọi, rất đáng tự hào của dân tộc ta. </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50BBFBA-41C5-A80A-BEB9-BD23EDDCA81F}"/>
              </a:ext>
            </a:extLst>
          </p:cNvPr>
          <p:cNvSpPr txBox="1"/>
          <p:nvPr/>
        </p:nvSpPr>
        <p:spPr>
          <a:xfrm>
            <a:off x="400129" y="753340"/>
            <a:ext cx="875454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Arial" panose="020B0604020202020204" pitchFamily="34" charset="0"/>
                <a:ea typeface="+mn-ea"/>
                <a:cs typeface="+mn-cs"/>
              </a:rPr>
              <a:t>Chín năm làm một Điện Biên,     </a:t>
            </a:r>
            <a:endParaRPr kumimoji="0" lang="en-US" sz="4000" b="0" i="0" u="none" strike="noStrike" kern="1200" cap="none" spc="0" normalizeH="0" baseline="0" noProof="0">
              <a:ln>
                <a:noFill/>
              </a:ln>
              <a:solidFill>
                <a:srgbClr val="0070C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Nên vành hoa đỏ, nên thiên sử vàng.</a:t>
            </a:r>
            <a:endParaRPr kumimoji="0" lang="en-US" sz="4000" b="0" i="0" u="none" strike="noStrike" kern="1200" cap="none" spc="0" normalizeH="0" baseline="0" noProof="0">
              <a:ln>
                <a:noFill/>
              </a:ln>
              <a:solidFill>
                <a:srgbClr val="0070C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0070C0"/>
                </a:solidFill>
                <a:effectLst/>
                <a:uLnTx/>
                <a:uFillTx/>
                <a:latin typeface="Aptos" panose="02110004020202020204"/>
                <a:ea typeface="+mn-ea"/>
                <a:cs typeface="+mn-cs"/>
              </a:rPr>
              <a:t>			Tố Hữu</a:t>
            </a:r>
          </a:p>
        </p:txBody>
      </p:sp>
    </p:spTree>
    <p:extLst>
      <p:ext uri="{BB962C8B-B14F-4D97-AF65-F5344CB8AC3E}">
        <p14:creationId xmlns:p14="http://schemas.microsoft.com/office/powerpoint/2010/main" val="3400798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pic>
        <p:nvPicPr>
          <p:cNvPr id="2" name="Picture 1">
            <a:extLst>
              <a:ext uri="{FF2B5EF4-FFF2-40B4-BE49-F238E27FC236}">
                <a16:creationId xmlns:a16="http://schemas.microsoft.com/office/drawing/2014/main" id="{10938926-9C5A-655C-5BCB-896F6630558A}"/>
              </a:ext>
            </a:extLst>
          </p:cNvPr>
          <p:cNvPicPr>
            <a:picLocks noChangeAspect="1"/>
          </p:cNvPicPr>
          <p:nvPr/>
        </p:nvPicPr>
        <p:blipFill>
          <a:blip r:embed="rId5"/>
          <a:stretch>
            <a:fillRect/>
          </a:stretch>
        </p:blipFill>
        <p:spPr>
          <a:xfrm>
            <a:off x="4324442" y="883013"/>
            <a:ext cx="7867558" cy="5091974"/>
          </a:xfrm>
          <a:prstGeom prst="rect">
            <a:avLst/>
          </a:prstGeom>
        </p:spPr>
      </p:pic>
    </p:spTree>
    <p:extLst>
      <p:ext uri="{BB962C8B-B14F-4D97-AF65-F5344CB8AC3E}">
        <p14:creationId xmlns:p14="http://schemas.microsoft.com/office/powerpoint/2010/main" val="2080523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4415" r="29740" b="10881"/>
          <a:stretch/>
        </p:blipFill>
        <p:spPr>
          <a:xfrm>
            <a:off x="3644221" y="-451113"/>
            <a:ext cx="5157130" cy="563924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3414029" y="1970953"/>
            <a:ext cx="4887707" cy="4887047"/>
          </a:xfrm>
          <a:prstGeom prst="rect">
            <a:avLst/>
          </a:prstGeom>
        </p:spPr>
      </p:pic>
      <p:pic>
        <p:nvPicPr>
          <p:cNvPr id="4" name="Picture 3">
            <a:extLst>
              <a:ext uri="{FF2B5EF4-FFF2-40B4-BE49-F238E27FC236}">
                <a16:creationId xmlns:a16="http://schemas.microsoft.com/office/drawing/2014/main" id="{E24AE305-6309-A298-0133-8C309ED2FEE0}"/>
              </a:ext>
            </a:extLst>
          </p:cNvPr>
          <p:cNvPicPr>
            <a:picLocks noChangeAspect="1"/>
          </p:cNvPicPr>
          <p:nvPr/>
        </p:nvPicPr>
        <p:blipFill>
          <a:blip r:embed="rId5"/>
          <a:stretch>
            <a:fillRect/>
          </a:stretch>
        </p:blipFill>
        <p:spPr>
          <a:xfrm>
            <a:off x="3644221" y="540605"/>
            <a:ext cx="4726531" cy="2258535"/>
          </a:xfrm>
          <a:prstGeom prst="rect">
            <a:avLst/>
          </a:prstGeom>
        </p:spPr>
      </p:pic>
    </p:spTree>
    <p:extLst>
      <p:ext uri="{BB962C8B-B14F-4D97-AF65-F5344CB8AC3E}">
        <p14:creationId xmlns:p14="http://schemas.microsoft.com/office/powerpoint/2010/main" val="3278718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899" t="26806" r="1028" b="142"/>
          <a:stretch/>
        </p:blipFill>
        <p:spPr>
          <a:xfrm>
            <a:off x="-94129" y="-80682"/>
            <a:ext cx="12344400" cy="692523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15" name="5-Point Star 14"/>
          <p:cNvSpPr/>
          <p:nvPr/>
        </p:nvSpPr>
        <p:spPr>
          <a:xfrm rot="1938639">
            <a:off x="5257" y="-520"/>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4512" t="924" r="57014" b="58844"/>
          <a:stretch/>
        </p:blipFill>
        <p:spPr>
          <a:xfrm>
            <a:off x="-117566" y="3863302"/>
            <a:ext cx="2864114" cy="2276242"/>
          </a:xfrm>
          <a:prstGeom prst="rect">
            <a:avLst/>
          </a:prstGeom>
        </p:spPr>
      </p:pic>
      <p:sp>
        <p:nvSpPr>
          <p:cNvPr id="11" name="5-Point Star 10"/>
          <p:cNvSpPr/>
          <p:nvPr/>
        </p:nvSpPr>
        <p:spPr>
          <a:xfrm rot="863378">
            <a:off x="3573548" y="1123405"/>
            <a:ext cx="1789612" cy="165898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99A0733-7C2B-D8B1-3A75-45150C9A0A95}"/>
              </a:ext>
            </a:extLst>
          </p:cNvPr>
          <p:cNvPicPr>
            <a:picLocks noChangeAspect="1"/>
          </p:cNvPicPr>
          <p:nvPr/>
        </p:nvPicPr>
        <p:blipFill rotWithShape="1">
          <a:blip r:embed="rId5"/>
          <a:srcRect t="-54110" r="53812" b="1"/>
          <a:stretch/>
        </p:blipFill>
        <p:spPr>
          <a:xfrm>
            <a:off x="-94129" y="2761449"/>
            <a:ext cx="5903616" cy="1240971"/>
          </a:xfrm>
          <a:prstGeom prst="rect">
            <a:avLst/>
          </a:prstGeom>
        </p:spPr>
      </p:pic>
      <p:sp>
        <p:nvSpPr>
          <p:cNvPr id="13" name="5-Point Star 12"/>
          <p:cNvSpPr/>
          <p:nvPr/>
        </p:nvSpPr>
        <p:spPr>
          <a:xfrm rot="19966155">
            <a:off x="1418787" y="4341350"/>
            <a:ext cx="987893" cy="9418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681" t="924" r="57014" b="60219"/>
          <a:stretch/>
        </p:blipFill>
        <p:spPr>
          <a:xfrm>
            <a:off x="8758862" y="3841064"/>
            <a:ext cx="3756069" cy="1940491"/>
          </a:xfrm>
          <a:prstGeom prst="rect">
            <a:avLst/>
          </a:prstGeom>
        </p:spPr>
      </p:pic>
      <p:sp>
        <p:nvSpPr>
          <p:cNvPr id="14" name="5-Point Star 13"/>
          <p:cNvSpPr/>
          <p:nvPr/>
        </p:nvSpPr>
        <p:spPr>
          <a:xfrm rot="1938639">
            <a:off x="5873474" y="4325935"/>
            <a:ext cx="819975" cy="7844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rot="1938639">
            <a:off x="7603843" y="5236978"/>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55">
            <a:extLst>
              <a:ext uri="{FF2B5EF4-FFF2-40B4-BE49-F238E27FC236}">
                <a16:creationId xmlns:a16="http://schemas.microsoft.com/office/drawing/2014/main" id="{97337251-0497-8772-81AA-3A1D4D61923A}"/>
              </a:ext>
            </a:extLst>
          </p:cNvPr>
          <p:cNvSpPr txBox="1"/>
          <p:nvPr/>
        </p:nvSpPr>
        <p:spPr>
          <a:xfrm rot="21618">
            <a:off x="3381616" y="116811"/>
            <a:ext cx="5497800" cy="995209"/>
          </a:xfrm>
          <a:prstGeom prst="rect">
            <a:avLst/>
          </a:prstGeom>
          <a:noFill/>
        </p:spPr>
        <p:txBody>
          <a:bodyPr wrap="square" rtlCol="0">
            <a:spAutoFit/>
          </a:bodyPr>
          <a:lstStyle/>
          <a:p>
            <a:pPr algn="ctr" defTabSz="1219170">
              <a:buClr>
                <a:srgbClr val="000000"/>
              </a:buClr>
            </a:pPr>
            <a:r>
              <a:rPr lang="vi-VN" sz="5867" kern="0" dirty="0">
                <a:solidFill>
                  <a:srgbClr val="0070C0"/>
                </a:solidFill>
                <a:latin typeface="+mj-lt"/>
                <a:cs typeface="Arial"/>
                <a:sym typeface="Arial"/>
              </a:rPr>
              <a:t>Đọc</a:t>
            </a:r>
            <a:r>
              <a:rPr lang="en-US" sz="5867" kern="0" dirty="0">
                <a:solidFill>
                  <a:srgbClr val="0070C0"/>
                </a:solidFill>
                <a:latin typeface="SVN-Poky's"/>
                <a:cs typeface="Arial"/>
                <a:sym typeface="Arial"/>
              </a:rPr>
              <a:t> </a:t>
            </a:r>
            <a:r>
              <a:rPr lang="vi-VN" sz="5867" kern="0" dirty="0">
                <a:solidFill>
                  <a:srgbClr val="0070C0"/>
                </a:solidFill>
                <a:latin typeface="+mj-lt"/>
                <a:cs typeface="Arial"/>
                <a:sym typeface="Arial"/>
              </a:rPr>
              <a:t>Mẫu</a:t>
            </a:r>
            <a:endParaRPr lang="en-US" sz="5867" kern="0" dirty="0">
              <a:solidFill>
                <a:srgbClr val="0070C0"/>
              </a:solidFill>
              <a:latin typeface="SVN-Poky's"/>
              <a:cs typeface="Arial"/>
              <a:sym typeface="Arial"/>
            </a:endParaRPr>
          </a:p>
        </p:txBody>
      </p:sp>
      <p:grpSp>
        <p:nvGrpSpPr>
          <p:cNvPr id="3"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12" name="Picture 5">
              <a:extLst>
                <a:ext uri="{FF2B5EF4-FFF2-40B4-BE49-F238E27FC236}">
                  <a16:creationId xmlns:a16="http://schemas.microsoft.com/office/drawing/2014/main" id="{E6C39EEC-FA94-BCCF-D147-E71C29469AD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2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22" name="Picture 18">
              <a:extLst>
                <a:ext uri="{FF2B5EF4-FFF2-40B4-BE49-F238E27FC236}">
                  <a16:creationId xmlns:a16="http://schemas.microsoft.com/office/drawing/2014/main" id="{B2644545-BBCC-1D0F-94A2-4D2B7F921041}"/>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2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25" name="Picture 29">
              <a:extLst>
                <a:ext uri="{FF2B5EF4-FFF2-40B4-BE49-F238E27FC236}">
                  <a16:creationId xmlns:a16="http://schemas.microsoft.com/office/drawing/2014/main" id="{4FC94C79-EB67-5A6E-EEB0-B794FD40A735}"/>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9"/>
          <a:stretch>
            <a:fillRect/>
          </a:stretch>
        </p:blipFill>
        <p:spPr>
          <a:xfrm>
            <a:off x="292310" y="1897992"/>
            <a:ext cx="5105633" cy="4875829"/>
          </a:xfrm>
          <a:prstGeom prst="rect">
            <a:avLst/>
          </a:prstGeom>
        </p:spPr>
      </p:pic>
    </p:spTree>
    <p:extLst>
      <p:ext uri="{BB962C8B-B14F-4D97-AF65-F5344CB8AC3E}">
        <p14:creationId xmlns:p14="http://schemas.microsoft.com/office/powerpoint/2010/main" val="3701724874"/>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0041D-9AC3-DEE9-B148-0D24BA2BBB1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954D040-D3A9-AB4A-B2EE-34905D4FE1C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id="{8F7D3585-B976-6DA0-6ABA-A6068E18D3BE}"/>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id="{807F3C21-D0D6-ED0C-52F9-CE2351BC632D}"/>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9" name="TextBox 8">
            <a:extLst>
              <a:ext uri="{FF2B5EF4-FFF2-40B4-BE49-F238E27FC236}">
                <a16:creationId xmlns:a16="http://schemas.microsoft.com/office/drawing/2014/main" id="{DB1744B1-DEB3-F8F4-BBEC-945A13070E7B}"/>
              </a:ext>
            </a:extLst>
          </p:cNvPr>
          <p:cNvSpPr txBox="1"/>
          <p:nvPr/>
        </p:nvSpPr>
        <p:spPr>
          <a:xfrm>
            <a:off x="1498735" y="382074"/>
            <a:ext cx="8754549" cy="707886"/>
          </a:xfrm>
          <a:prstGeom prst="rect">
            <a:avLst/>
          </a:prstGeom>
          <a:noFill/>
        </p:spPr>
        <p:txBody>
          <a:bodyPr wrap="square" rtlCol="0">
            <a:spAutoFit/>
          </a:bodyPr>
          <a:lstStyle/>
          <a:p>
            <a:pPr lvl="0" algn="ctr"/>
            <a:r>
              <a:rPr lang="vi-VN" sz="4000">
                <a:solidFill>
                  <a:srgbClr val="0070C0"/>
                </a:solidFill>
              </a:rPr>
              <a:t>Một bản hùng ca </a:t>
            </a:r>
            <a:endParaRPr kumimoji="0" lang="en-US" sz="4000" b="0" i="1" u="none" strike="noStrike" kern="1200" cap="none" spc="0" normalizeH="0" baseline="0" noProof="0">
              <a:ln>
                <a:noFill/>
              </a:ln>
              <a:solidFill>
                <a:srgbClr val="0070C0"/>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C74A4F41-F911-2DEA-A7E8-56E881784BC6}"/>
              </a:ext>
            </a:extLst>
          </p:cNvPr>
          <p:cNvSpPr txBox="1"/>
          <p:nvPr/>
        </p:nvSpPr>
        <p:spPr>
          <a:xfrm>
            <a:off x="687947" y="1202913"/>
            <a:ext cx="10816105" cy="5078313"/>
          </a:xfrm>
          <a:prstGeom prst="rect">
            <a:avLst/>
          </a:prstGeom>
          <a:noFill/>
        </p:spPr>
        <p:txBody>
          <a:bodyPr wrap="square" rtlCol="0">
            <a:spAutoFit/>
          </a:bodyPr>
          <a:lstStyle/>
          <a:p>
            <a:pPr lvl="0" algn="just"/>
            <a:r>
              <a:rPr lang="en-US" sz="3600"/>
              <a:t>	</a:t>
            </a:r>
            <a:r>
              <a:rPr lang="vi-VN" sz="3600"/>
              <a:t>Bức tranh toàn cảnh Chiến dịch Điện Biên Phủ tại Bảo tàng Chiến thắng Điện Biên được vẽ bằng chất liệu sơn dầu theo một vòng tròn với đường kính 42 mét, chiều dài 132 mét, chiều cao 20,5 mét.</a:t>
            </a:r>
          </a:p>
          <a:p>
            <a:pPr lvl="0" algn="just"/>
            <a:r>
              <a:rPr lang="en-US" sz="3600"/>
              <a:t>	</a:t>
            </a:r>
            <a:r>
              <a:rPr lang="vi-VN" sz="3600"/>
              <a:t>Thiết kế mái nhà vòm của bức tranh là hai bầu trời. Vòng trong là bầu trời trong xanh thể hiện khát vọng hoà bình. Vòng ngoài là bầu trời bom đạn rực lửa, tái hiện liên hoàn bốn trường đoạn lịch sử của chiến dịch: </a:t>
            </a:r>
            <a:endParaRPr kumimoji="0" lang="en-US" sz="3600" b="0" i="1" u="none" strike="noStrike" kern="1200" cap="none" spc="0" normalizeH="0" baseline="0" noProof="0">
              <a:ln>
                <a:noFill/>
              </a:ln>
              <a:effectLst/>
              <a:uLnTx/>
              <a:uFillTx/>
              <a:latin typeface="Aptos" panose="02110004020202020204"/>
              <a:ea typeface="+mn-ea"/>
              <a:cs typeface="+mn-cs"/>
            </a:endParaRPr>
          </a:p>
        </p:txBody>
      </p:sp>
    </p:spTree>
    <p:extLst>
      <p:ext uri="{BB962C8B-B14F-4D97-AF65-F5344CB8AC3E}">
        <p14:creationId xmlns:p14="http://schemas.microsoft.com/office/powerpoint/2010/main" val="1230811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737</TotalTime>
  <Words>1504</Words>
  <Application>Microsoft Office PowerPoint</Application>
  <PresentationFormat>Widescreen</PresentationFormat>
  <Paragraphs>132</Paragraphs>
  <Slides>46</Slides>
  <Notes>31</Notes>
  <HiddenSlides>0</HiddenSlides>
  <MMClips>5</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46</vt:i4>
      </vt:variant>
    </vt:vector>
  </HeadingPairs>
  <TitlesOfParts>
    <vt:vector size="68" baseType="lpstr">
      <vt:lpstr>等线</vt:lpstr>
      <vt:lpstr>#9Slide05 SVNClementine</vt:lpstr>
      <vt:lpstr>Aptos</vt:lpstr>
      <vt:lpstr>Aptos Display</vt:lpstr>
      <vt:lpstr>Arial</vt:lpstr>
      <vt:lpstr>Calibri</vt:lpstr>
      <vt:lpstr>LNTH-Hoa Nho LNTH</vt:lpstr>
      <vt:lpstr>Pattaya</vt:lpstr>
      <vt:lpstr>SVN-Poky's</vt:lpstr>
      <vt:lpstr>Times New Roman</vt:lpstr>
      <vt:lpstr>UTM Cooper Black</vt:lpstr>
      <vt:lpstr>UTM Duepuntozero</vt:lpstr>
      <vt:lpstr>UTM Isadora</vt:lpstr>
      <vt:lpstr>UVN Banh Mi</vt:lpstr>
      <vt:lpstr>Wingdings</vt:lpstr>
      <vt:lpstr>Custom Design</vt:lpstr>
      <vt:lpstr>1_Custom Design</vt:lpstr>
      <vt:lpstr>2_Custom Design</vt:lpstr>
      <vt:lpstr>3_Custom Design</vt:lpstr>
      <vt:lpstr>4_Custom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144</cp:revision>
  <dcterms:created xsi:type="dcterms:W3CDTF">2023-04-16T05:14:08Z</dcterms:created>
  <dcterms:modified xsi:type="dcterms:W3CDTF">2024-12-22T08:58:49Z</dcterms:modified>
  <cp:category>9Slide.vn</cp:category>
</cp:coreProperties>
</file>