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1" r:id="rId6"/>
    <p:sldId id="260" r:id="rId7"/>
    <p:sldId id="262" r:id="rId8"/>
    <p:sldId id="267" r:id="rId9"/>
    <p:sldId id="268" r:id="rId10"/>
    <p:sldId id="269" r:id="rId11"/>
    <p:sldId id="270" r:id="rId12"/>
    <p:sldId id="271" r:id="rId13"/>
    <p:sldId id="264" r:id="rId14"/>
    <p:sldId id="272" r:id="rId15"/>
    <p:sldId id="273" r:id="rId16"/>
    <p:sldId id="263" r:id="rId17"/>
    <p:sldId id="274" r:id="rId18"/>
    <p:sldId id="275" r:id="rId19"/>
    <p:sldId id="276" r:id="rId20"/>
    <p:sldId id="278" r:id="rId21"/>
    <p:sldId id="277" r:id="rId22"/>
    <p:sldId id="279" r:id="rId23"/>
    <p:sldId id="265" r:id="rId24"/>
    <p:sldId id="26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936"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2126F-5312-6417-318D-A73F66554F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B520CF-645A-7E3E-29B7-57889E079B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CBA11A-30BA-78B5-2C26-FBA5F2D88340}"/>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5" name="Footer Placeholder 4">
            <a:extLst>
              <a:ext uri="{FF2B5EF4-FFF2-40B4-BE49-F238E27FC236}">
                <a16:creationId xmlns:a16="http://schemas.microsoft.com/office/drawing/2014/main" id="{8E582261-F8B0-F5AC-8F64-D9C956742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62EFE-581D-733E-B3F9-A01EFCEAED52}"/>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164664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C54BE-1CEB-9B1F-04DA-015A59FFFA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39573F-435D-9535-92F1-923DF43509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B361E-57D4-0A39-9F22-0D8CF90E2244}"/>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5" name="Footer Placeholder 4">
            <a:extLst>
              <a:ext uri="{FF2B5EF4-FFF2-40B4-BE49-F238E27FC236}">
                <a16:creationId xmlns:a16="http://schemas.microsoft.com/office/drawing/2014/main" id="{0B0963FC-5B06-FCD8-60CC-3FE2449342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7269CA-0F9C-A0ED-1267-F4BBDBFF57F9}"/>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987807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45ED1-E738-80D6-84C7-A55ACD71F9B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156D0B-9E82-6827-B068-405B6B390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B6D6A-5E98-2E04-1CB4-70E6D1962A23}"/>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5" name="Footer Placeholder 4">
            <a:extLst>
              <a:ext uri="{FF2B5EF4-FFF2-40B4-BE49-F238E27FC236}">
                <a16:creationId xmlns:a16="http://schemas.microsoft.com/office/drawing/2014/main" id="{7A8DBD36-11FC-879D-B79F-C310D51BE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6AF9A-A1B5-D97E-D08F-8B43C989FFBD}"/>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1715991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8935-CAFA-CA11-1E25-01E17C7F0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753DE6-2527-D53F-F7A7-32A3C6E1FB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92F2-AB1D-31C8-971D-F9BC3BFA7B3C}"/>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5" name="Footer Placeholder 4">
            <a:extLst>
              <a:ext uri="{FF2B5EF4-FFF2-40B4-BE49-F238E27FC236}">
                <a16:creationId xmlns:a16="http://schemas.microsoft.com/office/drawing/2014/main" id="{91181D9D-D062-7742-929D-29AE38BD4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A95217-FC7B-0D65-73BA-97ADA87C58B7}"/>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57249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7E94-F208-027B-C6B1-550E0EA29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21A1B0-F041-12A4-87D0-B6039C2FAB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2DFFD-69A2-F550-E201-D2D57C8B56DE}"/>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5" name="Footer Placeholder 4">
            <a:extLst>
              <a:ext uri="{FF2B5EF4-FFF2-40B4-BE49-F238E27FC236}">
                <a16:creationId xmlns:a16="http://schemas.microsoft.com/office/drawing/2014/main" id="{265FA849-593A-A820-56DA-79D339B49C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EBBFB-A7FD-523B-814D-46C1B620B7DA}"/>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01778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3C987-3C0B-DDDA-A92F-A01D884C2D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4A698-C67A-1FFD-A896-4B6AB6B37F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2F72C8-2987-A38F-FD70-A342993FA1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0BF47F-2571-AC5B-D6CB-8B6E235D8A6C}"/>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6" name="Footer Placeholder 5">
            <a:extLst>
              <a:ext uri="{FF2B5EF4-FFF2-40B4-BE49-F238E27FC236}">
                <a16:creationId xmlns:a16="http://schemas.microsoft.com/office/drawing/2014/main" id="{7065D6B9-595D-03F3-E864-369799264E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1D914-3AAE-7F22-9EC5-83E55E431DBD}"/>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758915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FD694-76B9-5CE1-121D-F2BD57E99C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F6EE71-A47E-C341-4569-EF74A527F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7A621-ED6B-E66B-AA24-03AB9B521E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AFF475-CE0E-2A01-E89F-63A623299A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822B2B-8FE7-0FE5-9184-64194C9697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F0E91C-3E71-45C7-6D96-708BB962330A}"/>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8" name="Footer Placeholder 7">
            <a:extLst>
              <a:ext uri="{FF2B5EF4-FFF2-40B4-BE49-F238E27FC236}">
                <a16:creationId xmlns:a16="http://schemas.microsoft.com/office/drawing/2014/main" id="{F71036C9-B9A6-10B2-2DDE-AA2F9A1BE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47C1D3-775B-1BCF-8DE2-053B3429774E}"/>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2951904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AED37-57E7-50F0-C30D-FB2BC02D97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4D77BE-6A97-4D1A-4011-7D6FABC1FE9F}"/>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4" name="Footer Placeholder 3">
            <a:extLst>
              <a:ext uri="{FF2B5EF4-FFF2-40B4-BE49-F238E27FC236}">
                <a16:creationId xmlns:a16="http://schemas.microsoft.com/office/drawing/2014/main" id="{4C2B6662-0FF3-6602-9FA5-FF32F0AE75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207D17-4BC2-C473-02D2-F7AF212A0DD3}"/>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44638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351CAA-8999-7254-27E2-DDC49FA98794}"/>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3" name="Footer Placeholder 2">
            <a:extLst>
              <a:ext uri="{FF2B5EF4-FFF2-40B4-BE49-F238E27FC236}">
                <a16:creationId xmlns:a16="http://schemas.microsoft.com/office/drawing/2014/main" id="{B897C164-4276-E74D-C0AE-C963A55DE5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FD032A-6DD5-53C2-99F0-D38FF462E4FF}"/>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180164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A9D2D-0BBB-D5D5-60F9-44FD32D1C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101925-321C-C21D-D7F9-81A091C89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0BDE59-79EE-8D56-BD2C-1FB46EB8EC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D7F4AE-61A5-EEC2-5674-D57C3E94F66C}"/>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6" name="Footer Placeholder 5">
            <a:extLst>
              <a:ext uri="{FF2B5EF4-FFF2-40B4-BE49-F238E27FC236}">
                <a16:creationId xmlns:a16="http://schemas.microsoft.com/office/drawing/2014/main" id="{4415E4A1-0530-EB11-2BA4-5CEA40435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2D6E5-CCB7-2980-E0E5-2EBEF33CFE8A}"/>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424389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C691-69C4-1C89-FC3F-571D21FB8B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EAE9BE-6B1F-36E9-B047-CC5AD75233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101DF2-BEB6-5AFB-02AB-94BE7A2D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DF4DA-796F-0158-0BA2-99D5428AC125}"/>
              </a:ext>
            </a:extLst>
          </p:cNvPr>
          <p:cNvSpPr>
            <a:spLocks noGrp="1"/>
          </p:cNvSpPr>
          <p:nvPr>
            <p:ph type="dt" sz="half" idx="10"/>
          </p:nvPr>
        </p:nvSpPr>
        <p:spPr/>
        <p:txBody>
          <a:bodyPr/>
          <a:lstStyle/>
          <a:p>
            <a:fld id="{2B503E4B-3D96-4DBA-A798-5EE9D14089E5}" type="datetimeFigureOut">
              <a:rPr lang="en-US" smtClean="0"/>
              <a:t>04/10/2024</a:t>
            </a:fld>
            <a:endParaRPr lang="en-US"/>
          </a:p>
        </p:txBody>
      </p:sp>
      <p:sp>
        <p:nvSpPr>
          <p:cNvPr id="6" name="Footer Placeholder 5">
            <a:extLst>
              <a:ext uri="{FF2B5EF4-FFF2-40B4-BE49-F238E27FC236}">
                <a16:creationId xmlns:a16="http://schemas.microsoft.com/office/drawing/2014/main" id="{49CC4612-EEF5-A4E1-EF4E-D601AA8F5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0892DD-7C0E-C809-6FF5-8392FAB1B79B}"/>
              </a:ext>
            </a:extLst>
          </p:cNvPr>
          <p:cNvSpPr>
            <a:spLocks noGrp="1"/>
          </p:cNvSpPr>
          <p:nvPr>
            <p:ph type="sldNum" sz="quarter" idx="12"/>
          </p:nvPr>
        </p:nvSpPr>
        <p:spPr/>
        <p:txBody>
          <a:bodyPr/>
          <a:lstStyle/>
          <a:p>
            <a:fld id="{1685C10E-0250-4111-B4F0-411166BE6263}" type="slidenum">
              <a:rPr lang="en-US" smtClean="0"/>
              <a:t>‹#›</a:t>
            </a:fld>
            <a:endParaRPr lang="en-US"/>
          </a:p>
        </p:txBody>
      </p:sp>
    </p:spTree>
    <p:extLst>
      <p:ext uri="{BB962C8B-B14F-4D97-AF65-F5344CB8AC3E}">
        <p14:creationId xmlns:p14="http://schemas.microsoft.com/office/powerpoint/2010/main" val="3343328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29FC1694-58C5-428C-8696-C17CE5C9FB1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B69526D-E8E0-C719-44C2-28243CF7E5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592C8F-1974-E43B-0A14-E5B085588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CF8BA4-42F7-BD24-E45E-7428878D08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03E4B-3D96-4DBA-A798-5EE9D14089E5}" type="datetimeFigureOut">
              <a:rPr lang="en-US" smtClean="0"/>
              <a:t>04/10/2024</a:t>
            </a:fld>
            <a:endParaRPr lang="en-US"/>
          </a:p>
        </p:txBody>
      </p:sp>
      <p:sp>
        <p:nvSpPr>
          <p:cNvPr id="5" name="Footer Placeholder 4">
            <a:extLst>
              <a:ext uri="{FF2B5EF4-FFF2-40B4-BE49-F238E27FC236}">
                <a16:creationId xmlns:a16="http://schemas.microsoft.com/office/drawing/2014/main" id="{3FCAFB1E-0D74-A466-6A21-2A14F992D4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410935-E6D4-7C19-65E9-811667B9F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5C10E-0250-4111-B4F0-411166BE6263}" type="slidenum">
              <a:rPr lang="en-US" smtClean="0"/>
              <a:t>‹#›</a:t>
            </a:fld>
            <a:endParaRPr lang="en-US"/>
          </a:p>
        </p:txBody>
      </p:sp>
    </p:spTree>
    <p:extLst>
      <p:ext uri="{BB962C8B-B14F-4D97-AF65-F5344CB8AC3E}">
        <p14:creationId xmlns:p14="http://schemas.microsoft.com/office/powerpoint/2010/main" val="1591922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7F73-3054-D36D-94D4-C8CEAC92FB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5AADDB-0D72-9946-745A-F975BA5034FC}"/>
              </a:ext>
            </a:extLst>
          </p:cNvPr>
          <p:cNvSpPr>
            <a:spLocks noGrp="1"/>
          </p:cNvSpPr>
          <p:nvPr>
            <p:ph type="subTitle" idx="1"/>
          </p:nvPr>
        </p:nvSpPr>
        <p:spPr/>
        <p:txBody>
          <a:bodyPr/>
          <a:lstStyle/>
          <a:p>
            <a:endParaRPr lang="en-US"/>
          </a:p>
        </p:txBody>
      </p:sp>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pic>
        <p:nvPicPr>
          <p:cNvPr id="10" name="Picture 9">
            <a:extLst>
              <a:ext uri="{FF2B5EF4-FFF2-40B4-BE49-F238E27FC236}">
                <a16:creationId xmlns:a16="http://schemas.microsoft.com/office/drawing/2014/main" id="{66EDA896-7B99-ED77-17FF-45D5F451A07E}"/>
              </a:ext>
            </a:extLst>
          </p:cNvPr>
          <p:cNvPicPr>
            <a:picLocks noChangeAspect="1"/>
          </p:cNvPicPr>
          <p:nvPr/>
        </p:nvPicPr>
        <p:blipFill>
          <a:blip r:embed="rId3"/>
          <a:stretch>
            <a:fillRect/>
          </a:stretch>
        </p:blipFill>
        <p:spPr>
          <a:xfrm>
            <a:off x="7696695" y="168065"/>
            <a:ext cx="4102015" cy="2555438"/>
          </a:xfrm>
          <a:prstGeom prst="rect">
            <a:avLst/>
          </a:prstGeom>
        </p:spPr>
      </p:pic>
      <p:grpSp>
        <p:nvGrpSpPr>
          <p:cNvPr id="12" name="Group 11">
            <a:extLst>
              <a:ext uri="{FF2B5EF4-FFF2-40B4-BE49-F238E27FC236}">
                <a16:creationId xmlns:a16="http://schemas.microsoft.com/office/drawing/2014/main" id="{6B173E44-DC58-3A24-9E53-3D06D483B2D3}"/>
              </a:ext>
            </a:extLst>
          </p:cNvPr>
          <p:cNvGrpSpPr/>
          <p:nvPr/>
        </p:nvGrpSpPr>
        <p:grpSpPr>
          <a:xfrm>
            <a:off x="1524000" y="1122363"/>
            <a:ext cx="8945676" cy="2585324"/>
            <a:chOff x="1523999" y="1570970"/>
            <a:chExt cx="8945676" cy="2585324"/>
          </a:xfrm>
        </p:grpSpPr>
        <p:sp>
          <p:nvSpPr>
            <p:cNvPr id="9" name="TextBox 8">
              <a:extLst>
                <a:ext uri="{FF2B5EF4-FFF2-40B4-BE49-F238E27FC236}">
                  <a16:creationId xmlns:a16="http://schemas.microsoft.com/office/drawing/2014/main" id="{F54003B9-9214-54D8-DA7F-F466914A3696}"/>
                </a:ext>
              </a:extLst>
            </p:cNvPr>
            <p:cNvSpPr txBox="1"/>
            <p:nvPr/>
          </p:nvSpPr>
          <p:spPr>
            <a:xfrm>
              <a:off x="1524000" y="1570971"/>
              <a:ext cx="8945675" cy="2585323"/>
            </a:xfrm>
            <a:prstGeom prst="rect">
              <a:avLst/>
            </a:prstGeom>
            <a:noFill/>
          </p:spPr>
          <p:txBody>
            <a:bodyPr wrap="square" rtlCol="0">
              <a:spAutoFit/>
            </a:bodyPr>
            <a:lstStyle/>
            <a:p>
              <a:pPr algn="ctr"/>
              <a:r>
                <a:rPr lang="vi-VN" sz="5400">
                  <a:ln w="139700">
                    <a:solidFill>
                      <a:schemeClr val="bg1"/>
                    </a:solidFill>
                  </a:ln>
                  <a:effectLst>
                    <a:outerShdw blurRad="50800" dist="38100" dir="5400000" algn="t" rotWithShape="0">
                      <a:schemeClr val="tx1">
                        <a:alpha val="40000"/>
                      </a:schemeClr>
                    </a:outerShdw>
                  </a:effectLst>
                  <a:latin typeface="SVN-Every Movie Every Night" panose="02000500000000000000" pitchFamily="2" charset="0"/>
                </a:rPr>
                <a:t>Đoạn văn</a:t>
              </a:r>
            </a:p>
            <a:p>
              <a:pPr algn="ctr"/>
              <a:r>
                <a:rPr lang="vi-VN" sz="5400">
                  <a:ln w="139700">
                    <a:solidFill>
                      <a:schemeClr val="bg1"/>
                    </a:solidFill>
                  </a:ln>
                  <a:effectLst>
                    <a:outerShdw blurRad="50800" dist="38100" dir="5400000" algn="t" rotWithShape="0">
                      <a:schemeClr val="tx1">
                        <a:alpha val="40000"/>
                      </a:schemeClr>
                    </a:outerShdw>
                  </a:effectLst>
                  <a:latin typeface="SVN-Every Movie Every Night" panose="02000500000000000000" pitchFamily="2" charset="0"/>
                </a:rPr>
                <a:t>thể hiện tình cảm, cảm xúc trước một sự việc</a:t>
              </a:r>
            </a:p>
          </p:txBody>
        </p:sp>
        <p:sp>
          <p:nvSpPr>
            <p:cNvPr id="11" name="TextBox 10">
              <a:extLst>
                <a:ext uri="{FF2B5EF4-FFF2-40B4-BE49-F238E27FC236}">
                  <a16:creationId xmlns:a16="http://schemas.microsoft.com/office/drawing/2014/main" id="{3D401C0D-6AE4-4536-4E51-3F19794D238D}"/>
                </a:ext>
              </a:extLst>
            </p:cNvPr>
            <p:cNvSpPr txBox="1"/>
            <p:nvPr/>
          </p:nvSpPr>
          <p:spPr>
            <a:xfrm>
              <a:off x="1523999" y="1570970"/>
              <a:ext cx="8945675" cy="2585323"/>
            </a:xfrm>
            <a:prstGeom prst="rect">
              <a:avLst/>
            </a:prstGeom>
            <a:noFill/>
          </p:spPr>
          <p:txBody>
            <a:bodyPr wrap="square" rtlCol="0">
              <a:spAutoFit/>
            </a:bodyPr>
            <a:lstStyle/>
            <a:p>
              <a:pPr algn="ctr"/>
              <a:r>
                <a:rPr lang="vi-VN" sz="5400">
                  <a:gradFill>
                    <a:gsLst>
                      <a:gs pos="0">
                        <a:srgbClr val="FF33CC"/>
                      </a:gs>
                      <a:gs pos="100000">
                        <a:srgbClr val="FF0000"/>
                      </a:gs>
                      <a:gs pos="100000">
                        <a:schemeClr val="accent1">
                          <a:lumMod val="30000"/>
                          <a:lumOff val="70000"/>
                        </a:schemeClr>
                      </a:gs>
                    </a:gsLst>
                    <a:lin ang="5400000" scaled="1"/>
                  </a:gradFill>
                  <a:latin typeface="SVN-Every Movie Every Night" panose="02000500000000000000" pitchFamily="2" charset="0"/>
                </a:rPr>
                <a:t>Đoạn văn</a:t>
              </a:r>
            </a:p>
            <a:p>
              <a:pPr algn="ctr"/>
              <a:r>
                <a:rPr lang="vi-VN" sz="5400">
                  <a:gradFill>
                    <a:gsLst>
                      <a:gs pos="0">
                        <a:srgbClr val="FF33CC"/>
                      </a:gs>
                      <a:gs pos="100000">
                        <a:srgbClr val="FF0000"/>
                      </a:gs>
                      <a:gs pos="100000">
                        <a:schemeClr val="accent1">
                          <a:lumMod val="30000"/>
                          <a:lumOff val="70000"/>
                        </a:schemeClr>
                      </a:gs>
                    </a:gsLst>
                    <a:lin ang="5400000" scaled="1"/>
                  </a:gradFill>
                  <a:latin typeface="SVN-Every Movie Every Night" panose="02000500000000000000" pitchFamily="2" charset="0"/>
                </a:rPr>
                <a:t>thể hiện tình cảm, cảm xúc trước một sự việc</a:t>
              </a:r>
              <a:endParaRPr lang="en-US" sz="5400">
                <a:gradFill>
                  <a:gsLst>
                    <a:gs pos="0">
                      <a:srgbClr val="FF33CC"/>
                    </a:gs>
                    <a:gs pos="100000">
                      <a:srgbClr val="FF0000"/>
                    </a:gs>
                    <a:gs pos="100000">
                      <a:schemeClr val="accent1">
                        <a:lumMod val="30000"/>
                        <a:lumOff val="70000"/>
                      </a:schemeClr>
                    </a:gs>
                  </a:gsLst>
                  <a:lin ang="5400000" scaled="1"/>
                </a:gradFill>
                <a:latin typeface="SVN-Every Movie Every Night" panose="02000500000000000000" pitchFamily="2" charset="0"/>
              </a:endParaRPr>
            </a:p>
          </p:txBody>
        </p:sp>
      </p:grpSp>
    </p:spTree>
    <p:extLst>
      <p:ext uri="{BB962C8B-B14F-4D97-AF65-F5344CB8AC3E}">
        <p14:creationId xmlns:p14="http://schemas.microsoft.com/office/powerpoint/2010/main" val="842727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916584" y="526915"/>
            <a:ext cx="10358831"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sáng nay.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Khuôn mặt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riêng.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57C6E3-79A1-42C5-9770-658B67FF51BA}"/>
              </a:ext>
            </a:extLst>
          </p:cNvPr>
          <p:cNvSpPr txBox="1"/>
          <p:nvPr/>
        </p:nvSpPr>
        <p:spPr>
          <a:xfrm>
            <a:off x="1555498" y="5376978"/>
            <a:ext cx="10254136" cy="954107"/>
          </a:xfrm>
          <a:prstGeom prst="rect">
            <a:avLst/>
          </a:prstGeom>
          <a:noFill/>
        </p:spPr>
        <p:txBody>
          <a:bodyPr wrap="square" rtlCol="0">
            <a:spAutoFit/>
          </a:bodyPr>
          <a:lstStyle/>
          <a:p>
            <a:pPr lvl="0">
              <a:defRPr/>
            </a:pPr>
            <a:r>
              <a:rPr lang="vi-VN" sz="2800">
                <a:solidFill>
                  <a:srgbClr val="FF0000"/>
                </a:solidFill>
              </a:rPr>
              <a:t>b.</a:t>
            </a:r>
            <a:r>
              <a:rPr lang="vi-VN" sz="2800">
                <a:solidFill>
                  <a:prstClr val="black"/>
                </a:solidFill>
              </a:rPr>
              <a:t> </a:t>
            </a:r>
            <a:r>
              <a:rPr lang="vi-VN" sz="2800">
                <a:solidFill>
                  <a:srgbClr val="7030A0"/>
                </a:solidFill>
              </a:rPr>
              <a:t>Tìm các câu văn:</a:t>
            </a:r>
          </a:p>
          <a:p>
            <a:pPr lvl="0">
              <a:defRPr/>
            </a:pPr>
            <a:r>
              <a:rPr lang="vi-VN" sz="2800">
                <a:solidFill>
                  <a:srgbClr val="0070C0"/>
                </a:solidFill>
              </a:rPr>
              <a:t>– Thể hiện cảm xúc của các bạn khi tham gia sự việc.</a:t>
            </a:r>
          </a:p>
        </p:txBody>
      </p:sp>
      <p:sp>
        <p:nvSpPr>
          <p:cNvPr id="10" name="TextBox 9">
            <a:extLst>
              <a:ext uri="{FF2B5EF4-FFF2-40B4-BE49-F238E27FC236}">
                <a16:creationId xmlns:a16="http://schemas.microsoft.com/office/drawing/2014/main" id="{7D0934A7-FC56-4FFE-A3B4-2B7FACBD9688}"/>
              </a:ext>
            </a:extLst>
          </p:cNvPr>
          <p:cNvSpPr txBox="1"/>
          <p:nvPr/>
        </p:nvSpPr>
        <p:spPr>
          <a:xfrm>
            <a:off x="916583" y="539049"/>
            <a:ext cx="10358831" cy="48936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sáng nay.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Khuôn mặt</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riêng.</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93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916584" y="526915"/>
            <a:ext cx="10358831"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sáng nay.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Khuôn mặt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riêng.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57C6E3-79A1-42C5-9770-658B67FF51BA}"/>
              </a:ext>
            </a:extLst>
          </p:cNvPr>
          <p:cNvSpPr txBox="1"/>
          <p:nvPr/>
        </p:nvSpPr>
        <p:spPr>
          <a:xfrm>
            <a:off x="1555498" y="5376978"/>
            <a:ext cx="1025413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800" b="0" i="0" u="none" strike="noStrike" kern="1200" cap="none" spc="0" normalizeH="0" baseline="0" noProof="0">
                <a:ln>
                  <a:noFill/>
                </a:ln>
                <a:solidFill>
                  <a:srgbClr val="7030A0"/>
                </a:solidFill>
                <a:effectLst/>
                <a:uLnTx/>
                <a:uFillTx/>
                <a:latin typeface="Arial" panose="020B0604020202020204" pitchFamily="34" charset="0"/>
                <a:ea typeface="+mn-ea"/>
                <a:cs typeface="+mn-cs"/>
              </a:rPr>
              <a:t>Tìm các câu văn: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 Nói về niềm vui, ý nghĩa của sự việc đó đối với các bạn.</a:t>
            </a:r>
          </a:p>
        </p:txBody>
      </p:sp>
      <p:sp>
        <p:nvSpPr>
          <p:cNvPr id="10" name="TextBox 9">
            <a:extLst>
              <a:ext uri="{FF2B5EF4-FFF2-40B4-BE49-F238E27FC236}">
                <a16:creationId xmlns:a16="http://schemas.microsoft.com/office/drawing/2014/main" id="{7D0934A7-FC56-4FFE-A3B4-2B7FACBD9688}"/>
              </a:ext>
            </a:extLst>
          </p:cNvPr>
          <p:cNvSpPr txBox="1"/>
          <p:nvPr/>
        </p:nvSpPr>
        <p:spPr>
          <a:xfrm>
            <a:off x="916583" y="608031"/>
            <a:ext cx="10358831" cy="48936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sáng nay.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a:t>
            </a:r>
            <a:r>
              <a:rPr kumimoji="0" lang="vi-VN" sz="2400" b="0" i="0" u="none" strike="noStrike" kern="1200" cap="none" spc="0" normalizeH="0" baseline="0" noProof="0">
                <a:ln>
                  <a:noFill/>
                </a:ln>
                <a:effectLst/>
                <a:uLnTx/>
                <a:uFillTx/>
                <a:latin typeface="Arial" panose="020B0604020202020204" pitchFamily="34" charset="0"/>
                <a:ea typeface="+mn-ea"/>
                <a:cs typeface="+mn-cs"/>
              </a:rPr>
              <a:t>Khuôn mặt</a:t>
            </a:r>
            <a:r>
              <a:rPr kumimoji="0" lang="en-US" sz="2400" b="0" i="0" u="none" strike="noStrike" kern="1200" cap="none" spc="0" normalizeH="0" baseline="0" noProof="0">
                <a:ln>
                  <a:noFill/>
                </a:ln>
                <a:effectLst/>
                <a:uLnTx/>
                <a:uFillTx/>
                <a:latin typeface="Arial" panose="020B0604020202020204" pitchFamily="34" charset="0"/>
                <a:ea typeface="+mn-ea"/>
                <a:cs typeface="+mn-cs"/>
              </a:rPr>
              <a:t> </a:t>
            </a:r>
            <a:r>
              <a:rPr kumimoji="0" lang="vi-VN" sz="2400" b="0" i="0" u="none" strike="noStrike" kern="1200" cap="none" spc="0" normalizeH="0" baseline="0" noProof="0">
                <a:ln>
                  <a:noFill/>
                </a:ln>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effectLst/>
                <a:uLnTx/>
                <a:uFillTx/>
                <a:latin typeface="Arial" panose="020B0604020202020204" pitchFamily="34" charset="0"/>
                <a:ea typeface="+mn-ea"/>
                <a:cs typeface="+mn-cs"/>
              </a:rPr>
              <a:t> </a:t>
            </a:r>
            <a:r>
              <a:rPr kumimoji="0" lang="vi-VN" sz="2400" b="0" i="0" u="none" strike="noStrike" kern="1200" cap="none" spc="0" normalizeH="0" baseline="0" noProof="0">
                <a:ln>
                  <a:noFill/>
                </a:ln>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effectLst/>
                <a:uLnTx/>
                <a:uFillTx/>
                <a:latin typeface="Arial" panose="020B0604020202020204" pitchFamily="34" charset="0"/>
                <a:ea typeface="+mn-ea"/>
                <a:cs typeface="+mn-cs"/>
              </a:rPr>
              <a:t> </a:t>
            </a:r>
            <a:r>
              <a:rPr kumimoji="0" lang="vi-VN" sz="2400" b="0" i="0" u="none" strike="noStrike" kern="1200" cap="none" spc="0" normalizeH="0" baseline="0" noProof="0">
                <a:ln>
                  <a:noFill/>
                </a:ln>
                <a:effectLst/>
                <a:uLnTx/>
                <a:uFillTx/>
                <a:latin typeface="Arial" panose="020B0604020202020204" pitchFamily="34" charset="0"/>
                <a:ea typeface="+mn-ea"/>
                <a:cs typeface="+mn-cs"/>
              </a:rPr>
              <a:t>riêng.</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Vui vì thực hiện được một hoạt động có ý</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836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916584" y="633793"/>
            <a:ext cx="10358831"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sáng nay.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Khuôn mặt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riêng.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4C5917E-3715-4BCD-9DB0-1B1D3055571B}"/>
              </a:ext>
            </a:extLst>
          </p:cNvPr>
          <p:cNvSpPr txBox="1"/>
          <p:nvPr/>
        </p:nvSpPr>
        <p:spPr>
          <a:xfrm>
            <a:off x="916583" y="633792"/>
            <a:ext cx="10358831" cy="48936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effectLst/>
                <a:uLnTx/>
                <a:uFillTx/>
                <a:latin typeface="Arial" panose="020B0604020202020204" pitchFamily="34" charset="0"/>
                <a:ea typeface="+mn-ea"/>
                <a:cs typeface="+mn-cs"/>
              </a:rPr>
              <a:t> </a:t>
            </a:r>
            <a:r>
              <a:rPr kumimoji="0" lang="vi-VN" sz="2400" b="0" i="0" u="none" strike="noStrike" kern="1200" cap="none" spc="0" normalizeH="0" baseline="0" noProof="0">
                <a:ln>
                  <a:noFill/>
                </a:ln>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effectLst/>
                <a:uLnTx/>
                <a:uFillTx/>
                <a:latin typeface="Arial" panose="020B0604020202020204" pitchFamily="34" charset="0"/>
                <a:ea typeface="+mn-ea"/>
                <a:cs typeface="+mn-cs"/>
              </a:rPr>
              <a:t> </a:t>
            </a:r>
            <a:r>
              <a:rPr kumimoji="0" lang="vi-VN" sz="2400" b="0" i="0" u="none" strike="noStrike" kern="1200" cap="none" spc="0" normalizeH="0" baseline="0" noProof="0">
                <a:ln>
                  <a:noFill/>
                </a:ln>
                <a:effectLst/>
                <a:uLnTx/>
                <a:uFillTx/>
                <a:latin typeface="Arial" panose="020B0604020202020204" pitchFamily="34" charset="0"/>
                <a:ea typeface="+mn-ea"/>
                <a:cs typeface="+mn-cs"/>
              </a:rPr>
              <a:t>trường sáng nay.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Khuôn mặt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riêng.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Và những cây ấy</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57C6E3-79A1-42C5-9770-658B67FF51BA}"/>
              </a:ext>
            </a:extLst>
          </p:cNvPr>
          <p:cNvSpPr txBox="1"/>
          <p:nvPr/>
        </p:nvSpPr>
        <p:spPr>
          <a:xfrm>
            <a:off x="1735505" y="5674497"/>
            <a:ext cx="9539909" cy="707886"/>
          </a:xfrm>
          <a:prstGeom prst="rect">
            <a:avLst/>
          </a:prstGeom>
          <a:noFill/>
        </p:spPr>
        <p:txBody>
          <a:bodyPr wrap="square" rtlCol="0">
            <a:spAutoFit/>
          </a:bodyPr>
          <a:lstStyle/>
          <a:p>
            <a:pPr lvl="0">
              <a:defRPr/>
            </a:pPr>
            <a:r>
              <a:rPr lang="vi-VN" sz="4000">
                <a:solidFill>
                  <a:srgbClr val="FF0000"/>
                </a:solidFill>
              </a:rPr>
              <a:t>c.</a:t>
            </a:r>
            <a:r>
              <a:rPr lang="vi-VN" sz="4000">
                <a:solidFill>
                  <a:prstClr val="black"/>
                </a:solidFill>
              </a:rPr>
              <a:t> Câu cuối đoạn văn nói về điều gì?</a:t>
            </a:r>
            <a:endParaRPr lang="vi-VN" sz="4000">
              <a:solidFill>
                <a:srgbClr val="FF0000"/>
              </a:solidFill>
            </a:endParaRPr>
          </a:p>
        </p:txBody>
      </p:sp>
      <p:sp>
        <p:nvSpPr>
          <p:cNvPr id="11" name="TextBox 10">
            <a:extLst>
              <a:ext uri="{FF2B5EF4-FFF2-40B4-BE49-F238E27FC236}">
                <a16:creationId xmlns:a16="http://schemas.microsoft.com/office/drawing/2014/main" id="{C71094B7-C10B-4359-8EA3-1E82688B2645}"/>
              </a:ext>
            </a:extLst>
          </p:cNvPr>
          <p:cNvSpPr txBox="1"/>
          <p:nvPr/>
        </p:nvSpPr>
        <p:spPr>
          <a:xfrm>
            <a:off x="1735504" y="5489831"/>
            <a:ext cx="8720991" cy="1077218"/>
          </a:xfrm>
          <a:prstGeom prst="rect">
            <a:avLst/>
          </a:prstGeom>
          <a:solidFill>
            <a:schemeClr val="bg1"/>
          </a:solidFill>
        </p:spPr>
        <p:txBody>
          <a:bodyPr wrap="square" rtlCol="0">
            <a:spAutoFit/>
          </a:bodyPr>
          <a:lstStyle/>
          <a:p>
            <a:pPr lvl="0" algn="just"/>
            <a:r>
              <a:rPr lang="en-US" sz="3200">
                <a:solidFill>
                  <a:srgbClr val="FF0000"/>
                </a:solidFill>
                <a:latin typeface="Arial" panose="020B0604020202020204" pitchFamily="34" charset="0"/>
                <a:cs typeface="Arial" panose="020B0604020202020204" pitchFamily="34" charset="0"/>
              </a:rPr>
              <a:t>c. </a:t>
            </a:r>
            <a:r>
              <a:rPr lang="vi-VN" sz="3200">
                <a:solidFill>
                  <a:srgbClr val="FF0000"/>
                </a:solidFill>
              </a:rPr>
              <a:t>Câu cuối đoạn văn nói về ý nghĩa của việc trồng cây trong tương lai</a:t>
            </a:r>
            <a:endParaRPr kumimoji="0" lang="vi-VN" sz="3200" b="0" i="0" u="none" strike="noStrike" kern="1200" cap="none" spc="0" normalizeH="0" baseline="0" noProof="0">
              <a:ln>
                <a:noFill/>
              </a:ln>
              <a:solidFill>
                <a:srgbClr val="FF0000"/>
              </a:solidFill>
              <a:effectLst/>
              <a:uLnTx/>
              <a:uFillTx/>
              <a:latin typeface="Arial" panose="020B0604020202020204" pitchFamily="34" charset="0"/>
            </a:endParaRPr>
          </a:p>
        </p:txBody>
      </p:sp>
    </p:spTree>
    <p:extLst>
      <p:ext uri="{BB962C8B-B14F-4D97-AF65-F5344CB8AC3E}">
        <p14:creationId xmlns:p14="http://schemas.microsoft.com/office/powerpoint/2010/main" val="18560232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0B35-B82D-B2C4-AAA8-9AC852650B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FEA824-A7AD-1EAD-9E6C-71185ED2938A}"/>
              </a:ext>
            </a:extLst>
          </p:cNvPr>
          <p:cNvSpPr>
            <a:spLocks noGrp="1"/>
          </p:cNvSpPr>
          <p:nvPr>
            <p:ph idx="1"/>
          </p:nvPr>
        </p:nvSpPr>
        <p:spPr/>
        <p:txBody>
          <a:bodyPr/>
          <a:lstStyle/>
          <a:p>
            <a:endParaRPr lang="en-US"/>
          </a:p>
        </p:txBody>
      </p:sp>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61A91A1-EDEB-E0D7-53EC-8F7CA1BA079F}"/>
              </a:ext>
            </a:extLst>
          </p:cNvPr>
          <p:cNvSpPr/>
          <p:nvPr/>
        </p:nvSpPr>
        <p:spPr>
          <a:xfrm>
            <a:off x="4009263" y="610111"/>
            <a:ext cx="3274142" cy="800101"/>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GHI NHỚ</a:t>
            </a:r>
          </a:p>
        </p:txBody>
      </p:sp>
      <p:sp>
        <p:nvSpPr>
          <p:cNvPr id="9" name="TextBox 8">
            <a:extLst>
              <a:ext uri="{FF2B5EF4-FFF2-40B4-BE49-F238E27FC236}">
                <a16:creationId xmlns:a16="http://schemas.microsoft.com/office/drawing/2014/main" id="{EF573F7F-BEA0-A91B-6E0A-F37AF43EC78C}"/>
              </a:ext>
            </a:extLst>
          </p:cNvPr>
          <p:cNvSpPr txBox="1"/>
          <p:nvPr/>
        </p:nvSpPr>
        <p:spPr>
          <a:xfrm>
            <a:off x="1079089" y="1546506"/>
            <a:ext cx="10274711" cy="4524315"/>
          </a:xfrm>
          <a:prstGeom prst="rect">
            <a:avLst/>
          </a:prstGeom>
          <a:noFill/>
          <a:ln w="57150">
            <a:solidFill>
              <a:schemeClr val="accent1"/>
            </a:solidFill>
          </a:ln>
        </p:spPr>
        <p:txBody>
          <a:bodyPr wrap="square">
            <a:spAutoFit/>
          </a:bodyPr>
          <a:lstStyle/>
          <a:p>
            <a:r>
              <a:rPr lang="en-US" sz="3200" b="1">
                <a:latin typeface="Arial-BoldMT"/>
              </a:rPr>
              <a:t>	</a:t>
            </a:r>
            <a:r>
              <a:rPr lang="vi-VN" sz="3200" b="1">
                <a:latin typeface="Arial-BoldMT"/>
              </a:rPr>
              <a:t>Đoạn văn thể hiện tình cảm, cảm xúc </a:t>
            </a:r>
            <a:r>
              <a:rPr lang="vi-VN" sz="3200">
                <a:latin typeface="ArialMT"/>
              </a:rPr>
              <a:t>của bản thân trước một sự việc</a:t>
            </a:r>
            <a:r>
              <a:rPr lang="en-US" sz="3200">
                <a:latin typeface="ArialMT"/>
              </a:rPr>
              <a:t> </a:t>
            </a:r>
            <a:r>
              <a:rPr lang="vi-VN" sz="3200">
                <a:latin typeface="ArialMT"/>
              </a:rPr>
              <a:t>thường có:</a:t>
            </a:r>
          </a:p>
          <a:p>
            <a:r>
              <a:rPr lang="vi-VN" sz="3200">
                <a:latin typeface="ArialMT"/>
              </a:rPr>
              <a:t>– </a:t>
            </a:r>
            <a:r>
              <a:rPr lang="vi-VN" sz="3200" b="1" i="1">
                <a:latin typeface="Arial-BoldItalicMT"/>
              </a:rPr>
              <a:t>Câu mở đầu</a:t>
            </a:r>
            <a:r>
              <a:rPr lang="vi-VN" sz="3200">
                <a:latin typeface="ArialMT"/>
              </a:rPr>
              <a:t>: Giới thiệu và nêu ấn tượng về sự việc.</a:t>
            </a:r>
          </a:p>
          <a:p>
            <a:r>
              <a:rPr lang="en-US" sz="3200">
                <a:latin typeface="ArialMT"/>
              </a:rPr>
              <a:t>– </a:t>
            </a:r>
            <a:r>
              <a:rPr lang="en-US" sz="3200" b="1" i="1">
                <a:latin typeface="Arial-BoldItalicMT"/>
              </a:rPr>
              <a:t>Các câu tiếp theo</a:t>
            </a:r>
            <a:r>
              <a:rPr lang="en-US" sz="3200">
                <a:latin typeface="ArialMT"/>
              </a:rPr>
              <a:t>: Thể hiện tình cảm, cảm xúc:</a:t>
            </a:r>
          </a:p>
          <a:p>
            <a:r>
              <a:rPr lang="vi-VN" sz="3200">
                <a:latin typeface="ArialMT"/>
              </a:rPr>
              <a:t>+ Về công việc, thái độ,... của mọi người.</a:t>
            </a:r>
          </a:p>
          <a:p>
            <a:r>
              <a:rPr lang="en-US" sz="3200">
                <a:latin typeface="ArialMT"/>
              </a:rPr>
              <a:t>+ Về kết quả hoặc ý nghĩa của sự việc.</a:t>
            </a:r>
          </a:p>
          <a:p>
            <a:r>
              <a:rPr lang="en-US" sz="3200">
                <a:latin typeface="ArialMT"/>
              </a:rPr>
              <a:t>+ ?</a:t>
            </a:r>
          </a:p>
          <a:p>
            <a:r>
              <a:rPr lang="en-US" sz="3200">
                <a:latin typeface="ArialMT"/>
              </a:rPr>
              <a:t>– </a:t>
            </a:r>
            <a:r>
              <a:rPr lang="en-US" sz="3200" b="1" i="1">
                <a:latin typeface="Arial-BoldItalicMT"/>
              </a:rPr>
              <a:t>Câu kết thúc</a:t>
            </a:r>
            <a:r>
              <a:rPr lang="en-US" sz="3200">
                <a:latin typeface="ArialMT"/>
              </a:rPr>
              <a:t>: Khẳng định tình cảm, cảm xúc hoặc bày tỏ hi vọng, mong muốn,... đối với sự việc.</a:t>
            </a:r>
            <a:endParaRPr lang="en-US" sz="32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5531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1029605" y="538791"/>
            <a:ext cx="10061948"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2. Chia sẻ với bạn tình cảm, cảm xúc của</a:t>
            </a: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 khi chứng kiến hoặc</a:t>
            </a: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tham gia một việc làm góp phần bảo vệ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effectLst/>
                <a:uLnTx/>
                <a:uFillTx/>
                <a:latin typeface="Arial" panose="020B0604020202020204" pitchFamily="34" charset="0"/>
                <a:ea typeface="+mn-ea"/>
                <a:cs typeface="+mn-cs"/>
              </a:rPr>
              <a:t>Gợi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effectLst/>
                <a:uLnTx/>
                <a:uFillTx/>
                <a:latin typeface="Arial" panose="020B0604020202020204" pitchFamily="34" charset="0"/>
                <a:ea typeface="+mn-ea"/>
                <a:cs typeface="+mn-cs"/>
              </a:rPr>
              <a:t>a. Em đã chứng kiến hoặc tham gia việc làm nào góp phần bảo vệ môi</a:t>
            </a:r>
            <a:r>
              <a:rPr kumimoji="0" lang="en-US" sz="2400" b="1" i="0" u="none" strike="noStrike" kern="1200" cap="none" spc="0" normalizeH="0" baseline="0" noProof="0">
                <a:ln>
                  <a:noFill/>
                </a:ln>
                <a:effectLst/>
                <a:uLnTx/>
                <a:uFillTx/>
                <a:latin typeface="Arial" panose="020B0604020202020204" pitchFamily="34" charset="0"/>
                <a:ea typeface="+mn-ea"/>
                <a:cs typeface="+mn-cs"/>
              </a:rPr>
              <a:t> </a:t>
            </a:r>
            <a:r>
              <a:rPr kumimoji="0" lang="vi-VN" sz="2400" b="1" i="0" u="none" strike="noStrike" kern="1200" cap="none" spc="0" normalizeH="0" baseline="0" noProof="0">
                <a:ln>
                  <a:noFill/>
                </a:ln>
                <a:effectLst/>
                <a:uLnTx/>
                <a:uFillTx/>
                <a:latin typeface="Arial" panose="020B0604020202020204" pitchFamily="34" charset="0"/>
                <a:ea typeface="+mn-ea"/>
                <a:cs typeface="+mn-cs"/>
              </a:rPr>
              <a:t>trường?</a:t>
            </a:r>
            <a:endParaRPr kumimoji="0" lang="en-US" sz="2000" b="0" i="1" u="none" strike="noStrike" kern="1200" cap="none" spc="0" normalizeH="0" baseline="0" noProof="0">
              <a:ln>
                <a:noFill/>
              </a:ln>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A372F86-310A-4F0C-82EE-218E7ACCED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7394" y="2477783"/>
            <a:ext cx="9456307" cy="1378571"/>
          </a:xfrm>
          <a:prstGeom prst="rect">
            <a:avLst/>
          </a:prstGeom>
        </p:spPr>
      </p:pic>
      <p:pic>
        <p:nvPicPr>
          <p:cNvPr id="11" name="Picture 10">
            <a:extLst>
              <a:ext uri="{FF2B5EF4-FFF2-40B4-BE49-F238E27FC236}">
                <a16:creationId xmlns:a16="http://schemas.microsoft.com/office/drawing/2014/main" id="{BC3FF687-F1E1-4E83-9263-D6E0DC6EF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7394" y="4416775"/>
            <a:ext cx="9912444" cy="1540156"/>
          </a:xfrm>
          <a:prstGeom prst="rect">
            <a:avLst/>
          </a:prstGeom>
        </p:spPr>
      </p:pic>
      <p:sp>
        <p:nvSpPr>
          <p:cNvPr id="12" name="TextBox 11">
            <a:extLst>
              <a:ext uri="{FF2B5EF4-FFF2-40B4-BE49-F238E27FC236}">
                <a16:creationId xmlns:a16="http://schemas.microsoft.com/office/drawing/2014/main" id="{EA5B4519-E86D-42C5-9859-6837CCD7B512}"/>
              </a:ext>
            </a:extLst>
          </p:cNvPr>
          <p:cNvSpPr txBox="1"/>
          <p:nvPr/>
        </p:nvSpPr>
        <p:spPr>
          <a:xfrm>
            <a:off x="1077890" y="3781585"/>
            <a:ext cx="1006194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effectLst/>
                <a:uLnTx/>
                <a:uFillTx/>
                <a:latin typeface="Arial" panose="020B0604020202020204" pitchFamily="34" charset="0"/>
                <a:ea typeface="+mn-ea"/>
                <a:cs typeface="+mn-cs"/>
              </a:rPr>
              <a:t>b. Em có những suy nghĩ, cảm xúc gì khi chứng kiến hoặc tham gia việc</a:t>
            </a:r>
            <a:r>
              <a:rPr kumimoji="0" lang="en-US" sz="2400" b="1" i="0" u="none" strike="noStrike" kern="1200" cap="none" spc="0" normalizeH="0" baseline="0" noProof="0">
                <a:ln>
                  <a:noFill/>
                </a:ln>
                <a:effectLst/>
                <a:uLnTx/>
                <a:uFillTx/>
                <a:latin typeface="Arial" panose="020B0604020202020204" pitchFamily="34" charset="0"/>
                <a:ea typeface="+mn-ea"/>
                <a:cs typeface="+mn-cs"/>
              </a:rPr>
              <a:t> </a:t>
            </a:r>
            <a:r>
              <a:rPr kumimoji="0" lang="vi-VN" sz="2400" b="1" i="0" u="none" strike="noStrike" kern="1200" cap="none" spc="0" normalizeH="0" baseline="0" noProof="0">
                <a:ln>
                  <a:noFill/>
                </a:ln>
                <a:effectLst/>
                <a:uLnTx/>
                <a:uFillTx/>
                <a:latin typeface="Arial" panose="020B0604020202020204" pitchFamily="34" charset="0"/>
                <a:ea typeface="+mn-ea"/>
                <a:cs typeface="+mn-cs"/>
              </a:rPr>
              <a:t>làm đó?</a:t>
            </a:r>
            <a:endParaRPr kumimoji="0" lang="en-US" sz="2000" b="0" i="1" u="none" strike="noStrike" kern="1200" cap="none" spc="0" normalizeH="0" baseline="0" noProof="0">
              <a:ln>
                <a:noFill/>
              </a:ln>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1B63E3-FB7D-41A1-9852-C619CCE21EE8}"/>
              </a:ext>
            </a:extLst>
          </p:cNvPr>
          <p:cNvSpPr txBox="1"/>
          <p:nvPr/>
        </p:nvSpPr>
        <p:spPr>
          <a:xfrm>
            <a:off x="1227394" y="5740739"/>
            <a:ext cx="10061948"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effectLst/>
                <a:uLnTx/>
                <a:uFillTx/>
                <a:latin typeface="Arial" panose="020B0604020202020204" pitchFamily="34" charset="0"/>
                <a:ea typeface="+mn-ea"/>
                <a:cs typeface="+mn-cs"/>
              </a:rPr>
              <a:t>c. Bày tỏ mong muốn hoặc hi vọng khi chứng kiến hoặc tham gia việc</a:t>
            </a:r>
            <a:r>
              <a:rPr kumimoji="0" lang="en-US" sz="2400" b="1" i="0" u="none" strike="noStrike" kern="1200" cap="none" spc="0" normalizeH="0" baseline="0" noProof="0">
                <a:ln>
                  <a:noFill/>
                </a:ln>
                <a:effectLst/>
                <a:uLnTx/>
                <a:uFillTx/>
                <a:latin typeface="Arial" panose="020B0604020202020204" pitchFamily="34" charset="0"/>
                <a:ea typeface="+mn-ea"/>
                <a:cs typeface="+mn-cs"/>
              </a:rPr>
              <a:t> </a:t>
            </a:r>
            <a:r>
              <a:rPr kumimoji="0" lang="vi-VN" sz="2400" b="1" i="0" u="none" strike="noStrike" kern="1200" cap="none" spc="0" normalizeH="0" baseline="0" noProof="0">
                <a:ln>
                  <a:noFill/>
                </a:ln>
                <a:effectLst/>
                <a:uLnTx/>
                <a:uFillTx/>
                <a:latin typeface="Arial" panose="020B0604020202020204" pitchFamily="34" charset="0"/>
                <a:ea typeface="+mn-ea"/>
                <a:cs typeface="+mn-cs"/>
              </a:rPr>
              <a:t>làm đó.</a:t>
            </a:r>
            <a:endParaRPr kumimoji="0" lang="en-US" sz="2000" b="0" i="1" u="none" strike="noStrike" kern="1200" cap="none" spc="0" normalizeH="0" baseline="0" noProof="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378301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7" dur="500"/>
                                        <p:tgtEl>
                                          <p:spTgt spid="5">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0" dur="500"/>
                                        <p:tgtEl>
                                          <p:spTgt spid="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332509" y="221226"/>
            <a:ext cx="11685320" cy="6474542"/>
          </a:xfrm>
          <a:prstGeom prst="roundRect">
            <a:avLst>
              <a:gd name="adj" fmla="val 107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605641" y="83124"/>
            <a:ext cx="11079677"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latin typeface="Arial" panose="020B0604020202020204" pitchFamily="34" charset="0"/>
              </a:rPr>
              <a:t>						MẪU: </a:t>
            </a:r>
            <a:endParaRPr kumimoji="0" lang="vi-VN" sz="2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lvl="0" algn="just"/>
            <a:r>
              <a:rPr lang="en-US" sz="2400" b="1">
                <a:solidFill>
                  <a:srgbClr val="0070C0"/>
                </a:solidFill>
              </a:rPr>
              <a:t>a. </a:t>
            </a:r>
            <a:r>
              <a:rPr lang="vi-VN" sz="2400" b="1">
                <a:solidFill>
                  <a:srgbClr val="0070C0"/>
                </a:solidFill>
              </a:rPr>
              <a:t>Em đã tham gia việc tắt đèn để hưởng ứng "Giờ Trái Đất" và cũng đã tham gia cuộc vận động "Sử dụng sản phẩm thân thiện với môi trường" bằng cách lựa chọn sử dụng các sản phẩm có tác động nhỏ hơn đến môi trường.</a:t>
            </a:r>
            <a:endParaRPr kumimoji="0" lang="en-US" sz="2000" b="0" i="1" u="none" strike="noStrike" kern="1200" cap="none" spc="0" normalizeH="0" baseline="0" noProof="0">
              <a:ln>
                <a:noFill/>
              </a:ln>
              <a:solidFill>
                <a:srgbClr val="0070C0"/>
              </a:solidFill>
              <a:effectLst/>
              <a:uLnTx/>
              <a:uFillTx/>
              <a:latin typeface="Calibri" panose="020F0502020204030204"/>
            </a:endParaRPr>
          </a:p>
        </p:txBody>
      </p:sp>
      <p:sp>
        <p:nvSpPr>
          <p:cNvPr id="9" name="TextBox 8">
            <a:extLst>
              <a:ext uri="{FF2B5EF4-FFF2-40B4-BE49-F238E27FC236}">
                <a16:creationId xmlns:a16="http://schemas.microsoft.com/office/drawing/2014/main" id="{3A841E95-4447-40A5-8258-94F1E55BEA12}"/>
              </a:ext>
            </a:extLst>
          </p:cNvPr>
          <p:cNvSpPr txBox="1"/>
          <p:nvPr/>
        </p:nvSpPr>
        <p:spPr>
          <a:xfrm>
            <a:off x="605641" y="1905506"/>
            <a:ext cx="11253849" cy="3046988"/>
          </a:xfrm>
          <a:prstGeom prst="rect">
            <a:avLst/>
          </a:prstGeom>
          <a:noFill/>
        </p:spPr>
        <p:txBody>
          <a:bodyPr wrap="square" rtlCol="0">
            <a:spAutoFit/>
          </a:bodyPr>
          <a:lstStyle/>
          <a:p>
            <a:pPr lvl="0" algn="just"/>
            <a:r>
              <a:rPr lang="en-US" sz="2400" b="1">
                <a:solidFill>
                  <a:srgbClr val="C00000"/>
                </a:solidFill>
              </a:rPr>
              <a:t>b. </a:t>
            </a:r>
            <a:r>
              <a:rPr lang="vi-VN" sz="2400" b="1">
                <a:solidFill>
                  <a:srgbClr val="C00000"/>
                </a:solidFill>
              </a:rPr>
              <a:t>Cảm xúc của em khi tham gia các hoạt động bảo vệ môi trường là hạnh phúc và tự hào. Em cảm thấy vui mừng khi nhìn thấy mọi người cùng hưởng ứng và biết rằng mình đang làm phần nhỏ để bảo vệ môi trường. Em cảm thấy khâm phục và tôn trọng những người tham gia hoạt động này, vì họ đều có ý thức và trách nhiệm với môi trường xung quanh. Khi nhìn thấy những kết quả tích cực từ các hoạt động này, như sự giảm lượng rác thải, tiết kiệm năng lượng,... em cảm thấy hạnh phúc và hi vọng tương lai sẽ ngày càng sạch đẹp hơn.</a:t>
            </a:r>
            <a:endParaRPr kumimoji="0" lang="en-US" sz="2000" b="0" i="1" u="none" strike="noStrike" kern="1200" cap="none" spc="0" normalizeH="0" baseline="0" noProof="0">
              <a:ln>
                <a:noFill/>
              </a:ln>
              <a:solidFill>
                <a:srgbClr val="C00000"/>
              </a:solidFill>
              <a:effectLst/>
              <a:uLnTx/>
              <a:uFillTx/>
              <a:latin typeface="Calibri" panose="020F0502020204030204"/>
            </a:endParaRPr>
          </a:p>
        </p:txBody>
      </p:sp>
      <p:sp>
        <p:nvSpPr>
          <p:cNvPr id="10" name="TextBox 9">
            <a:extLst>
              <a:ext uri="{FF2B5EF4-FFF2-40B4-BE49-F238E27FC236}">
                <a16:creationId xmlns:a16="http://schemas.microsoft.com/office/drawing/2014/main" id="{D9897178-0EDE-461D-8967-C2D16385E2BF}"/>
              </a:ext>
            </a:extLst>
          </p:cNvPr>
          <p:cNvSpPr txBox="1"/>
          <p:nvPr/>
        </p:nvSpPr>
        <p:spPr>
          <a:xfrm>
            <a:off x="684810" y="4809757"/>
            <a:ext cx="11253849" cy="1938992"/>
          </a:xfrm>
          <a:prstGeom prst="rect">
            <a:avLst/>
          </a:prstGeom>
          <a:noFill/>
        </p:spPr>
        <p:txBody>
          <a:bodyPr wrap="square" rtlCol="0">
            <a:spAutoFit/>
          </a:bodyPr>
          <a:lstStyle/>
          <a:p>
            <a:pPr lvl="0" algn="just"/>
            <a:r>
              <a:rPr lang="en-US" sz="2400" b="1">
                <a:solidFill>
                  <a:srgbClr val="002060"/>
                </a:solidFill>
              </a:rPr>
              <a:t>c. </a:t>
            </a:r>
            <a:r>
              <a:rPr lang="vi-VN" sz="2400" b="1">
                <a:solidFill>
                  <a:srgbClr val="002060"/>
                </a:solidFill>
              </a:rPr>
              <a:t>Em hy vọng rằng các hoạt động bảo vệ môi trường sẽ được tổ chức thường xuyên hơn và có sự tham gia tích cực từ cộng đồng. Em mong muốn mọi người sẽ hiểu rõ hơn về tầm quan trọng của việc bảo vệ môi trường và thực hiện những hành động nhỏ để góp phần làm cho hành tinh chúng ta trở nên tốt đẹp hơn.</a:t>
            </a:r>
            <a:endParaRPr kumimoji="0" lang="en-US" sz="2000" b="0" i="1" u="none" strike="noStrike" kern="1200" cap="none" spc="0" normalizeH="0" baseline="0" noProof="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170855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charRg st="6" end="380"/>
                                            </p:txEl>
                                          </p:spTgt>
                                        </p:tgtEl>
                                        <p:attrNameLst>
                                          <p:attrName>style.visibility</p:attrName>
                                        </p:attrNameLst>
                                      </p:cBhvr>
                                      <p:to>
                                        <p:strVal val="visible"/>
                                      </p:to>
                                    </p:set>
                                    <p:animEffect transition="in" filter="randombar(horizontal)">
                                      <p:cBhvr>
                                        <p:cTn id="7" dur="500"/>
                                        <p:tgtEl>
                                          <p:spTgt spid="5">
                                            <p:txEl>
                                              <p:charRg st="6" end="38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4">
            <a:extLst>
              <a:ext uri="{FF2B5EF4-FFF2-40B4-BE49-F238E27FC236}">
                <a16:creationId xmlns:a16="http://schemas.microsoft.com/office/drawing/2014/main" id="{41BA1B23-2CCE-AA23-EF95-B346FEA554EF}"/>
              </a:ext>
            </a:extLst>
          </p:cNvPr>
          <p:cNvPicPr>
            <a:picLocks noChangeAspect="1"/>
          </p:cNvPicPr>
          <p:nvPr/>
        </p:nvPicPr>
        <p:blipFill>
          <a:blip r:embed="rId3"/>
          <a:srcRect/>
          <a:stretch>
            <a:fillRect/>
          </a:stretch>
        </p:blipFill>
        <p:spPr>
          <a:xfrm>
            <a:off x="8938691" y="1531759"/>
            <a:ext cx="2553990" cy="5044919"/>
          </a:xfrm>
          <a:prstGeom prst="rect">
            <a:avLst/>
          </a:prstGeom>
        </p:spPr>
      </p:pic>
      <p:sp>
        <p:nvSpPr>
          <p:cNvPr id="5" name="Speech Bubble: Oval 4">
            <a:extLst>
              <a:ext uri="{FF2B5EF4-FFF2-40B4-BE49-F238E27FC236}">
                <a16:creationId xmlns:a16="http://schemas.microsoft.com/office/drawing/2014/main" id="{1AA7E53E-22C9-43E1-4E19-AA216423F127}"/>
              </a:ext>
            </a:extLst>
          </p:cNvPr>
          <p:cNvSpPr/>
          <p:nvPr/>
        </p:nvSpPr>
        <p:spPr>
          <a:xfrm>
            <a:off x="817714" y="918245"/>
            <a:ext cx="7873535" cy="1796427"/>
          </a:xfrm>
          <a:prstGeom prst="wedgeEllipseCallout">
            <a:avLst>
              <a:gd name="adj1" fmla="val 58670"/>
              <a:gd name="adj2" fmla="val 6766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Chia sẻ trước lớp</a:t>
            </a:r>
          </a:p>
        </p:txBody>
      </p:sp>
    </p:spTree>
    <p:extLst>
      <p:ext uri="{BB962C8B-B14F-4D97-AF65-F5344CB8AC3E}">
        <p14:creationId xmlns:p14="http://schemas.microsoft.com/office/powerpoint/2010/main" val="324472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artoon of kids jumping next to a blank notebook&#10;&#10;Description automatically generated">
            <a:extLst>
              <a:ext uri="{FF2B5EF4-FFF2-40B4-BE49-F238E27FC236}">
                <a16:creationId xmlns:a16="http://schemas.microsoft.com/office/drawing/2014/main" id="{28A048DC-2BD3-BD39-CC62-10C9D38BB339}"/>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0773" b="8914"/>
          <a:stretch/>
        </p:blipFill>
        <p:spPr>
          <a:xfrm>
            <a:off x="0" y="0"/>
            <a:ext cx="12192000" cy="6858000"/>
          </a:xfrm>
          <a:prstGeom prst="rect">
            <a:avLst/>
          </a:prstGeom>
        </p:spPr>
      </p:pic>
      <p:sp>
        <p:nvSpPr>
          <p:cNvPr id="14" name="TextBox 13">
            <a:extLst>
              <a:ext uri="{FF2B5EF4-FFF2-40B4-BE49-F238E27FC236}">
                <a16:creationId xmlns:a16="http://schemas.microsoft.com/office/drawing/2014/main" id="{DD2F89E0-3221-B2E1-2C26-4D89A963FBC2}"/>
              </a:ext>
            </a:extLst>
          </p:cNvPr>
          <p:cNvSpPr txBox="1"/>
          <p:nvPr/>
        </p:nvSpPr>
        <p:spPr>
          <a:xfrm>
            <a:off x="3608438" y="1002890"/>
            <a:ext cx="4975124"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B0F0"/>
                </a:solidFill>
                <a:effectLst/>
                <a:uLnTx/>
                <a:uFillTx/>
                <a:latin typeface="SVN-Every Movie Every Night" panose="02000500000000000000" pitchFamily="2" charset="0"/>
                <a:ea typeface="+mn-ea"/>
                <a:cs typeface="+mn-cs"/>
              </a:rPr>
              <a:t>VẬN</a:t>
            </a:r>
            <a:r>
              <a:rPr kumimoji="0" lang="en-US" sz="9600" b="0" i="0" u="none" strike="noStrike" kern="1200" cap="none" spc="0" normalizeH="0" noProof="0">
                <a:ln>
                  <a:noFill/>
                </a:ln>
                <a:solidFill>
                  <a:srgbClr val="00B0F0"/>
                </a:solidFill>
                <a:effectLst/>
                <a:uLnTx/>
                <a:uFillTx/>
                <a:latin typeface="SVN-Every Movie Every Night" panose="02000500000000000000" pitchFamily="2" charset="0"/>
                <a:ea typeface="+mn-ea"/>
                <a:cs typeface="+mn-cs"/>
              </a:rPr>
              <a:t> DỤNG</a:t>
            </a:r>
            <a:endParaRPr kumimoji="0" lang="en-US" sz="9600" b="0" i="0" u="none" strike="noStrike" kern="1200" cap="none" spc="0" normalizeH="0" baseline="0" noProof="0">
              <a:ln>
                <a:noFill/>
              </a:ln>
              <a:solidFill>
                <a:srgbClr val="00B0F0"/>
              </a:solidFill>
              <a:effectLst/>
              <a:uLnTx/>
              <a:uFillTx/>
              <a:latin typeface="SVN-Every Movie Every Night" panose="02000500000000000000" pitchFamily="2" charset="0"/>
              <a:ea typeface="+mn-ea"/>
              <a:cs typeface="+mn-cs"/>
            </a:endParaRPr>
          </a:p>
        </p:txBody>
      </p:sp>
    </p:spTree>
    <p:extLst>
      <p:ext uri="{BB962C8B-B14F-4D97-AF65-F5344CB8AC3E}">
        <p14:creationId xmlns:p14="http://schemas.microsoft.com/office/powerpoint/2010/main" val="3850019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1029605" y="538791"/>
            <a:ext cx="10061948" cy="954107"/>
          </a:xfrm>
          <a:prstGeom prst="rect">
            <a:avLst/>
          </a:prstGeom>
          <a:noFill/>
        </p:spPr>
        <p:txBody>
          <a:bodyPr wrap="square" rtlCol="0">
            <a:spAutoFit/>
          </a:bodyPr>
          <a:lstStyle/>
          <a:p>
            <a:pPr lvl="0" algn="just"/>
            <a:r>
              <a:rPr lang="vi-VN" sz="2800" b="1">
                <a:solidFill>
                  <a:srgbClr val="002060"/>
                </a:solidFill>
              </a:rPr>
              <a:t>1. Tìm đọc truyện về một vị trạng nguyên của nước ta.</a:t>
            </a:r>
          </a:p>
          <a:p>
            <a:pPr lvl="0" algn="just"/>
            <a:r>
              <a:rPr lang="vi-VN" sz="2800" b="1">
                <a:solidFill>
                  <a:srgbClr val="002060"/>
                </a:solidFill>
              </a:rPr>
              <a:t>2. Chia sẻ suy nghĩ của em về vị trạng nguyên đó.</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ÔNG TRẠNG THẢ DIỀU | TRUYỆN CỔ TÍCH | KHOẢNH KHẮC KỲ DIỆU | PHIM HOẠT HÌNH  HAY NHẤT 2024">
            <a:extLst>
              <a:ext uri="{FF2B5EF4-FFF2-40B4-BE49-F238E27FC236}">
                <a16:creationId xmlns:a16="http://schemas.microsoft.com/office/drawing/2014/main" id="{E7554485-175A-4673-A5A6-861D019D0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016" y="1648231"/>
            <a:ext cx="8252123" cy="4641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0240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yện kể Ông Trạng Thả Diều">
            <a:hlinkClick r:id="" action="ppaction://media"/>
            <a:extLst>
              <a:ext uri="{FF2B5EF4-FFF2-40B4-BE49-F238E27FC236}">
                <a16:creationId xmlns:a16="http://schemas.microsoft.com/office/drawing/2014/main" id="{682EEE54-8C8D-4B15-A0B0-319B47BB0A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5129" y="97229"/>
            <a:ext cx="8921742" cy="6663542"/>
          </a:xfrm>
          <a:prstGeom prst="rect">
            <a:avLst/>
          </a:prstGeom>
        </p:spPr>
      </p:pic>
    </p:spTree>
    <p:extLst>
      <p:ext uri="{BB962C8B-B14F-4D97-AF65-F5344CB8AC3E}">
        <p14:creationId xmlns:p14="http://schemas.microsoft.com/office/powerpoint/2010/main" val="1728153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61A91A1-EDEB-E0D7-53EC-8F7CA1BA079F}"/>
              </a:ext>
            </a:extLst>
          </p:cNvPr>
          <p:cNvSpPr/>
          <p:nvPr/>
        </p:nvSpPr>
        <p:spPr>
          <a:xfrm>
            <a:off x="3234429" y="730173"/>
            <a:ext cx="5042672" cy="1027984"/>
          </a:xfrm>
          <a:prstGeom prst="roundRect">
            <a:avLst/>
          </a:prstGeom>
          <a:solidFill>
            <a:srgbClr val="FF33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mn-cs"/>
              </a:rPr>
              <a:t>YÊU CẦU CẦN ĐẠT.</a:t>
            </a:r>
            <a:endParaRPr kumimoji="0" lang="en-US"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B6E31C4-FED9-4763-9A4C-20A6651CD1BF}"/>
              </a:ext>
            </a:extLst>
          </p:cNvPr>
          <p:cNvSpPr txBox="1"/>
          <p:nvPr/>
        </p:nvSpPr>
        <p:spPr>
          <a:xfrm>
            <a:off x="616974" y="2017354"/>
            <a:ext cx="10736826"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Viết được đoạn văn thể hiện tình cảm, cảm xúc trước một sự việc.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Tìm đọc được truyện về một vị trạng nguyên của nước ta và chia sẻ được suy nghĩ về vị trạng nguyên đó.</a:t>
            </a:r>
          </a:p>
        </p:txBody>
      </p:sp>
    </p:spTree>
    <p:extLst>
      <p:ext uri="{BB962C8B-B14F-4D97-AF65-F5344CB8AC3E}">
        <p14:creationId xmlns:p14="http://schemas.microsoft.com/office/powerpoint/2010/main" val="2476791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1132114" y="3594196"/>
            <a:ext cx="9927770" cy="30469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Trạng Nguyên Nguyễn Hiền trong câu chuyện là một ví dụ rõ ràng về sức mạnh của lòng quyết tâm và nỗ lực vượt qua khó khăn. Dù sinh ra trong hoàn cảnh nghèo khó, nhưng Nguyễn Hiền không bao giờ từ bỏ ước mơ của mình. Cuối cùng, việc Nguyễn Hiền đỗ Trạng Nguyên ở tuổi 13 là minh chứng cho việc bất kỳ ai cũng có thể vượt qua mọi khó khăn nếu họ có đủ ý chí và nỗ lực. Điều này làm cho </a:t>
            </a: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em</a:t>
            </a: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cảm thấy khâm phục và cảm động trước sự kiên trì và tinh thần bất khuất của vị Trạng Nguyên này.</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ÔNG TRẠNG THẢ DIỀU | TRUYỆN CỔ TÍCH | KHOẢNH KHẮC KỲ DIỆU | PHIM HOẠT HÌNH  HAY NHẤT 2024">
            <a:extLst>
              <a:ext uri="{FF2B5EF4-FFF2-40B4-BE49-F238E27FC236}">
                <a16:creationId xmlns:a16="http://schemas.microsoft.com/office/drawing/2014/main" id="{E7554485-175A-4673-A5A6-861D019D0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2622" y="633313"/>
            <a:ext cx="5166755" cy="290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517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54316026">
            <a:hlinkClick r:id="" action="ppaction://media"/>
            <a:extLst>
              <a:ext uri="{FF2B5EF4-FFF2-40B4-BE49-F238E27FC236}">
                <a16:creationId xmlns:a16="http://schemas.microsoft.com/office/drawing/2014/main" id="{22F8B3EA-0E9B-4816-A946-42C97E0D525B}"/>
              </a:ext>
            </a:extLst>
          </p:cNvPr>
          <p:cNvPicPr>
            <a:picLocks noChangeAspect="1"/>
          </p:cNvPicPr>
          <p:nvPr>
            <a:videoFile r:link="rId1"/>
            <p:extLst>
              <p:ext uri="{DAA4B4D4-6D71-4841-9C94-3DE7FCFB9230}">
                <p14:media xmlns:p14="http://schemas.microsoft.com/office/powerpoint/2010/main" r:embed="rId2">
                  <p14:trim st="963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746238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977735" y="1092789"/>
            <a:ext cx="992777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a:t>
            </a: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Mạc Đĩnh Chi là người thông minh, chăm chỉ. Người có đức, có tài hết lòng vì đất nước nên luôn được nể trọng và ngưỡng mộ. Tuy ngoại hình xấu xí hay hoàn cảnh gia đình không khá giả nhưng ông vẫn luôn chăm chỉ học tập. Nhân vật Mạc Đĩnh Chi là một ví dụ cho em thấy rõ sự quan trọng của nỗ lực và ý chí trong cuộc sống. Em rất ngưỡng mộ ý chí, nghị lực cũng như tài năng của ông.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2060"/>
                </a:solidFill>
                <a:effectLst/>
                <a:uLnTx/>
                <a:uFillTx/>
                <a:latin typeface="Arial" panose="020B0604020202020204" pitchFamily="34" charset="0"/>
                <a:ea typeface="+mn-ea"/>
                <a:cs typeface="+mn-cs"/>
              </a:rPr>
              <a:t>         Nhân vật này dạy cho em rằng nếu em cố gắng học hành và rèn luyện, dù trong hoàn cảnh khó khăn thế nào đi nữa, em cũng có thể đạt được mục tiêu của mình. Qua câu chuyện trên em học được bài học về sự cố gắng trong học tập và rèn luyện. Em sẽ cố gắng học tập thật tốt để sau này giúp sức cho gia đình và đất nước.</a:t>
            </a:r>
            <a:endParaRPr kumimoji="0" lang="en-US" sz="2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5393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artoon of kids jumping next to a blank notebook&#10;&#10;Description automatically generated">
            <a:extLst>
              <a:ext uri="{FF2B5EF4-FFF2-40B4-BE49-F238E27FC236}">
                <a16:creationId xmlns:a16="http://schemas.microsoft.com/office/drawing/2014/main" id="{28A048DC-2BD3-BD39-CC62-10C9D38BB3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73" b="8914"/>
          <a:stretch/>
        </p:blipFill>
        <p:spPr>
          <a:xfrm>
            <a:off x="20" y="1"/>
            <a:ext cx="12191979" cy="6858000"/>
          </a:xfrm>
          <a:prstGeom prst="rect">
            <a:avLst/>
          </a:prstGeom>
        </p:spPr>
      </p:pic>
      <p:grpSp>
        <p:nvGrpSpPr>
          <p:cNvPr id="17" name="Group 16">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8" name="Rectangle 17">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DD2F89E0-3221-B2E1-2C26-4D89A963FBC2}"/>
              </a:ext>
            </a:extLst>
          </p:cNvPr>
          <p:cNvSpPr txBox="1"/>
          <p:nvPr/>
        </p:nvSpPr>
        <p:spPr>
          <a:xfrm>
            <a:off x="3409750" y="1641731"/>
            <a:ext cx="497512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F0"/>
                </a:solidFill>
                <a:effectLst/>
                <a:uLnTx/>
                <a:uFillTx/>
                <a:latin typeface="SVN-Every Movie Every Night" panose="02000500000000000000" pitchFamily="2" charset="0"/>
                <a:ea typeface="+mn-ea"/>
                <a:cs typeface="+mn-cs"/>
              </a:rPr>
              <a:t>Dặn dò</a:t>
            </a:r>
          </a:p>
        </p:txBody>
      </p:sp>
    </p:spTree>
    <p:extLst>
      <p:ext uri="{BB962C8B-B14F-4D97-AF65-F5344CB8AC3E}">
        <p14:creationId xmlns:p14="http://schemas.microsoft.com/office/powerpoint/2010/main" val="1891093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7F73-3054-D36D-94D4-C8CEAC92FB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5AADDB-0D72-9946-745A-F975BA5034FC}"/>
              </a:ext>
            </a:extLst>
          </p:cNvPr>
          <p:cNvSpPr>
            <a:spLocks noGrp="1"/>
          </p:cNvSpPr>
          <p:nvPr>
            <p:ph type="subTitle" idx="1"/>
          </p:nvPr>
        </p:nvSpPr>
        <p:spPr/>
        <p:txBody>
          <a:bodyPr/>
          <a:lstStyle/>
          <a:p>
            <a:endParaRPr lang="en-US"/>
          </a:p>
        </p:txBody>
      </p:sp>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pic>
        <p:nvPicPr>
          <p:cNvPr id="4" name="Picture 3">
            <a:extLst>
              <a:ext uri="{FF2B5EF4-FFF2-40B4-BE49-F238E27FC236}">
                <a16:creationId xmlns:a16="http://schemas.microsoft.com/office/drawing/2014/main" id="{336DEA4E-A99F-091D-6E81-8F594855E602}"/>
              </a:ext>
            </a:extLst>
          </p:cNvPr>
          <p:cNvPicPr>
            <a:picLocks noChangeAspect="1"/>
          </p:cNvPicPr>
          <p:nvPr/>
        </p:nvPicPr>
        <p:blipFill>
          <a:blip r:embed="rId3"/>
          <a:stretch>
            <a:fillRect/>
          </a:stretch>
        </p:blipFill>
        <p:spPr>
          <a:xfrm>
            <a:off x="-570271" y="1488282"/>
            <a:ext cx="12989318" cy="1655762"/>
          </a:xfrm>
          <a:prstGeom prst="rect">
            <a:avLst/>
          </a:prstGeom>
        </p:spPr>
      </p:pic>
    </p:spTree>
    <p:extLst>
      <p:ext uri="{BB962C8B-B14F-4D97-AF65-F5344CB8AC3E}">
        <p14:creationId xmlns:p14="http://schemas.microsoft.com/office/powerpoint/2010/main" val="35029919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artoon of kids jumping next to a blank notebook&#10;&#10;Description automatically generated">
            <a:extLst>
              <a:ext uri="{FF2B5EF4-FFF2-40B4-BE49-F238E27FC236}">
                <a16:creationId xmlns:a16="http://schemas.microsoft.com/office/drawing/2014/main" id="{28A048DC-2BD3-BD39-CC62-10C9D38BB3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73" b="8914"/>
          <a:stretch/>
        </p:blipFill>
        <p:spPr>
          <a:xfrm>
            <a:off x="20" y="1"/>
            <a:ext cx="12191979" cy="6858000"/>
          </a:xfrm>
          <a:prstGeom prst="rect">
            <a:avLst/>
          </a:prstGeom>
        </p:spPr>
      </p:pic>
      <p:grpSp>
        <p:nvGrpSpPr>
          <p:cNvPr id="17" name="Group 16">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8" name="Rectangle 17">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DD2F89E0-3221-B2E1-2C26-4D89A963FBC2}"/>
              </a:ext>
            </a:extLst>
          </p:cNvPr>
          <p:cNvSpPr txBox="1"/>
          <p:nvPr/>
        </p:nvSpPr>
        <p:spPr>
          <a:xfrm>
            <a:off x="3608438" y="176980"/>
            <a:ext cx="4975124" cy="3631763"/>
          </a:xfrm>
          <a:prstGeom prst="rect">
            <a:avLst/>
          </a:prstGeom>
          <a:noFill/>
        </p:spPr>
        <p:txBody>
          <a:bodyPr wrap="square">
            <a:spAutoFit/>
          </a:bodyPr>
          <a:lstStyle/>
          <a:p>
            <a:pPr algn="ctr"/>
            <a:r>
              <a:rPr lang="vi-VN" sz="11500" b="1">
                <a:solidFill>
                  <a:srgbClr val="00B0F0"/>
                </a:solidFill>
                <a:effectLst/>
                <a:latin typeface="SVN-Every Movie Every Night" panose="02000500000000000000" pitchFamily="2" charset="0"/>
                <a:ea typeface="Calibri" panose="020F0502020204030204" pitchFamily="34" charset="0"/>
                <a:cs typeface="Times New Roman" panose="02020603050405020304" pitchFamily="18" charset="0"/>
              </a:rPr>
              <a:t>KHỞI ĐỘNG</a:t>
            </a:r>
            <a:endParaRPr lang="en-US" sz="19900">
              <a:solidFill>
                <a:srgbClr val="00B0F0"/>
              </a:solidFill>
              <a:latin typeface="SVN-Every Movie Every Night" panose="02000500000000000000" pitchFamily="2" charset="0"/>
            </a:endParaRPr>
          </a:p>
        </p:txBody>
      </p:sp>
    </p:spTree>
    <p:extLst>
      <p:ext uri="{BB962C8B-B14F-4D97-AF65-F5344CB8AC3E}">
        <p14:creationId xmlns:p14="http://schemas.microsoft.com/office/powerpoint/2010/main" val="1494572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artoon of kids jumping next to a blank notebook&#10;&#10;Description automatically generated">
            <a:extLst>
              <a:ext uri="{FF2B5EF4-FFF2-40B4-BE49-F238E27FC236}">
                <a16:creationId xmlns:a16="http://schemas.microsoft.com/office/drawing/2014/main" id="{28A048DC-2BD3-BD39-CC62-10C9D38BB3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73" b="8914"/>
          <a:stretch/>
        </p:blipFill>
        <p:spPr>
          <a:xfrm>
            <a:off x="20" y="1"/>
            <a:ext cx="12191979" cy="6858000"/>
          </a:xfrm>
          <a:prstGeom prst="rect">
            <a:avLst/>
          </a:prstGeom>
        </p:spPr>
      </p:pic>
      <p:grpSp>
        <p:nvGrpSpPr>
          <p:cNvPr id="17" name="Group 16">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8" name="Rectangle 17">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9505A93-4E2B-BC66-300F-253C9E9CE103}"/>
              </a:ext>
            </a:extLst>
          </p:cNvPr>
          <p:cNvSpPr txBox="1"/>
          <p:nvPr/>
        </p:nvSpPr>
        <p:spPr>
          <a:xfrm>
            <a:off x="3598606" y="662089"/>
            <a:ext cx="5225386" cy="2766911"/>
          </a:xfrm>
          <a:prstGeom prst="rect">
            <a:avLst/>
          </a:prstGeom>
          <a:noFill/>
        </p:spPr>
        <p:txBody>
          <a:bodyPr wrap="square">
            <a:spAutoFit/>
          </a:bodyPr>
          <a:lstStyle/>
          <a:p>
            <a:pPr algn="ctr">
              <a:lnSpc>
                <a:spcPct val="150000"/>
              </a:lnSpc>
              <a:spcBef>
                <a:spcPts val="240"/>
              </a:spcBef>
              <a:spcAft>
                <a:spcPts val="240"/>
              </a:spcAft>
            </a:pPr>
            <a:r>
              <a:rPr lang="en-US" sz="4000">
                <a:solidFill>
                  <a:srgbClr val="000000"/>
                </a:solidFill>
                <a:latin typeface="Calibri" panose="020F0502020204030204" pitchFamily="34" charset="0"/>
                <a:ea typeface="Calibri" panose="020F0502020204030204" pitchFamily="34" charset="0"/>
                <a:cs typeface="Times New Roman" panose="02020603050405020304" pitchFamily="18" charset="0"/>
              </a:rPr>
              <a:t>N</a:t>
            </a:r>
            <a:r>
              <a:rPr lang="vi-VN" sz="4000">
                <a:solidFill>
                  <a:srgbClr val="000000"/>
                </a:solidFill>
                <a:latin typeface="Calibri" panose="020F0502020204030204" pitchFamily="34" charset="0"/>
                <a:ea typeface="Calibri" panose="020F0502020204030204" pitchFamily="34" charset="0"/>
                <a:cs typeface="Times New Roman" panose="02020603050405020304" pitchFamily="18" charset="0"/>
              </a:rPr>
              <a:t>hắc lại về bố cục thông thường của 1 đoạn văn mà các em đã học?</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2246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7F73-3054-D36D-94D4-C8CEAC92FBE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F5AADDB-0D72-9946-745A-F975BA5034FC}"/>
              </a:ext>
            </a:extLst>
          </p:cNvPr>
          <p:cNvSpPr>
            <a:spLocks noGrp="1"/>
          </p:cNvSpPr>
          <p:nvPr>
            <p:ph type="subTitle" idx="1"/>
          </p:nvPr>
        </p:nvSpPr>
        <p:spPr/>
        <p:txBody>
          <a:bodyPr/>
          <a:lstStyle/>
          <a:p>
            <a:endParaRPr lang="en-US"/>
          </a:p>
        </p:txBody>
      </p:sp>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9CDBCB3D-F6D9-2A78-2F03-F75BE6D5413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428686-945D-4885-AABC-95E579ABE355}"/>
              </a:ext>
            </a:extLst>
          </p:cNvPr>
          <p:cNvSpPr txBox="1"/>
          <p:nvPr/>
        </p:nvSpPr>
        <p:spPr>
          <a:xfrm>
            <a:off x="1270660" y="1484416"/>
            <a:ext cx="7588332" cy="3046988"/>
          </a:xfrm>
          <a:prstGeom prst="rect">
            <a:avLst/>
          </a:prstGeom>
          <a:noFill/>
        </p:spPr>
        <p:txBody>
          <a:bodyPr wrap="square" rtlCol="0">
            <a:spAutoFit/>
          </a:bodyPr>
          <a:lstStyle/>
          <a:p>
            <a:r>
              <a:rPr lang="vi-VN" sz="4800"/>
              <a:t>1 đoạn văn thường có: </a:t>
            </a:r>
            <a:endParaRPr lang="en-US" sz="4800"/>
          </a:p>
          <a:p>
            <a:r>
              <a:rPr lang="vi-VN" sz="4800">
                <a:solidFill>
                  <a:srgbClr val="FF0000"/>
                </a:solidFill>
              </a:rPr>
              <a:t>+ Câu mở đầu;</a:t>
            </a:r>
          </a:p>
          <a:p>
            <a:r>
              <a:rPr lang="vi-VN" sz="4800">
                <a:solidFill>
                  <a:srgbClr val="FF0000"/>
                </a:solidFill>
              </a:rPr>
              <a:t>+ Câu tiếp theo; </a:t>
            </a:r>
          </a:p>
          <a:p>
            <a:r>
              <a:rPr lang="vi-VN" sz="4800">
                <a:solidFill>
                  <a:srgbClr val="FF0000"/>
                </a:solidFill>
              </a:rPr>
              <a:t>+ Câu kết thúc.</a:t>
            </a:r>
          </a:p>
        </p:txBody>
      </p:sp>
      <p:pic>
        <p:nvPicPr>
          <p:cNvPr id="8" name="Picture 24">
            <a:extLst>
              <a:ext uri="{FF2B5EF4-FFF2-40B4-BE49-F238E27FC236}">
                <a16:creationId xmlns:a16="http://schemas.microsoft.com/office/drawing/2014/main" id="{A451F9B0-1BD2-4132-B4E0-0DB5B6C27E68}"/>
              </a:ext>
            </a:extLst>
          </p:cNvPr>
          <p:cNvPicPr>
            <a:picLocks noChangeAspect="1"/>
          </p:cNvPicPr>
          <p:nvPr/>
        </p:nvPicPr>
        <p:blipFill>
          <a:blip r:embed="rId3"/>
          <a:srcRect/>
          <a:stretch>
            <a:fillRect/>
          </a:stretch>
        </p:blipFill>
        <p:spPr>
          <a:xfrm>
            <a:off x="7773971" y="383458"/>
            <a:ext cx="3310582" cy="6539422"/>
          </a:xfrm>
          <a:prstGeom prst="rect">
            <a:avLst/>
          </a:prstGeom>
        </p:spPr>
      </p:pic>
    </p:spTree>
    <p:extLst>
      <p:ext uri="{BB962C8B-B14F-4D97-AF65-F5344CB8AC3E}">
        <p14:creationId xmlns:p14="http://schemas.microsoft.com/office/powerpoint/2010/main" val="3134405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artoon of kids jumping next to a blank notebook&#10;&#10;Description automatically generated">
            <a:extLst>
              <a:ext uri="{FF2B5EF4-FFF2-40B4-BE49-F238E27FC236}">
                <a16:creationId xmlns:a16="http://schemas.microsoft.com/office/drawing/2014/main" id="{28A048DC-2BD3-BD39-CC62-10C9D38BB3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773" b="8914"/>
          <a:stretch/>
        </p:blipFill>
        <p:spPr>
          <a:xfrm>
            <a:off x="20" y="1"/>
            <a:ext cx="12191979" cy="6858000"/>
          </a:xfrm>
          <a:prstGeom prst="rect">
            <a:avLst/>
          </a:prstGeom>
        </p:spPr>
      </p:pic>
      <p:grpSp>
        <p:nvGrpSpPr>
          <p:cNvPr id="17" name="Group 16">
            <a:extLst>
              <a:ext uri="{FF2B5EF4-FFF2-40B4-BE49-F238E27FC236}">
                <a16:creationId xmlns:a16="http://schemas.microsoft.com/office/drawing/2014/main" id="{28BE0C02-CBCA-69B2-5D32-1D724544D1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8" name="Rectangle 17">
              <a:extLst>
                <a:ext uri="{FF2B5EF4-FFF2-40B4-BE49-F238E27FC236}">
                  <a16:creationId xmlns:a16="http://schemas.microsoft.com/office/drawing/2014/main" id="{0F793C6E-5AED-C496-FD41-BC65B3CA26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9DD26186-5427-98BC-4961-B55B6026B5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DD2F89E0-3221-B2E1-2C26-4D89A963FBC2}"/>
              </a:ext>
            </a:extLst>
          </p:cNvPr>
          <p:cNvSpPr txBox="1"/>
          <p:nvPr/>
        </p:nvSpPr>
        <p:spPr>
          <a:xfrm>
            <a:off x="3608438" y="1002890"/>
            <a:ext cx="4975124"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00B0F0"/>
                </a:solidFill>
                <a:effectLst/>
                <a:uLnTx/>
                <a:uFillTx/>
                <a:latin typeface="SVN-Every Movie Every Night" panose="02000500000000000000" pitchFamily="2" charset="0"/>
                <a:ea typeface="+mn-ea"/>
                <a:cs typeface="+mn-cs"/>
              </a:rPr>
              <a:t>KHÁM PHÁ</a:t>
            </a:r>
          </a:p>
        </p:txBody>
      </p:sp>
    </p:spTree>
    <p:extLst>
      <p:ext uri="{BB962C8B-B14F-4D97-AF65-F5344CB8AC3E}">
        <p14:creationId xmlns:p14="http://schemas.microsoft.com/office/powerpoint/2010/main" val="794633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60B35-B82D-B2C4-AAA8-9AC852650B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9FEA824-A7AD-1EAD-9E6C-71185ED2938A}"/>
              </a:ext>
            </a:extLst>
          </p:cNvPr>
          <p:cNvSpPr>
            <a:spLocks noGrp="1"/>
          </p:cNvSpPr>
          <p:nvPr>
            <p:ph idx="1"/>
          </p:nvPr>
        </p:nvSpPr>
        <p:spPr/>
        <p:txBody>
          <a:bodyPr/>
          <a:lstStyle/>
          <a:p>
            <a:endParaRPr lang="en-US"/>
          </a:p>
        </p:txBody>
      </p:sp>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0E157C-D4B8-42AA-BEED-1E5573D7B490}"/>
              </a:ext>
            </a:extLst>
          </p:cNvPr>
          <p:cNvSpPr txBox="1"/>
          <p:nvPr/>
        </p:nvSpPr>
        <p:spPr>
          <a:xfrm>
            <a:off x="1029605" y="538791"/>
            <a:ext cx="6614556" cy="6001643"/>
          </a:xfrm>
          <a:prstGeom prst="rect">
            <a:avLst/>
          </a:prstGeom>
          <a:noFill/>
        </p:spPr>
        <p:txBody>
          <a:bodyPr wrap="square" rtlCol="0">
            <a:spAutoFit/>
          </a:bodyPr>
          <a:lstStyle/>
          <a:p>
            <a:pPr algn="just"/>
            <a:r>
              <a:rPr lang="vi-VN" sz="2400" b="1">
                <a:solidFill>
                  <a:srgbClr val="002060"/>
                </a:solidFill>
              </a:rPr>
              <a:t>1. Đọc đoạn văn sau và thực hiện yêu cầu:</a:t>
            </a:r>
          </a:p>
          <a:p>
            <a:pPr algn="just"/>
            <a:r>
              <a:rPr lang="en-US" sz="2000"/>
              <a:t>      </a:t>
            </a:r>
            <a:r>
              <a:rPr lang="vi-VN" sz="2000"/>
              <a:t>Em cảm thấy thật vui khi được cùng cô Tổng phụ</a:t>
            </a:r>
          </a:p>
          <a:p>
            <a:pPr algn="just"/>
            <a:r>
              <a:rPr lang="vi-VN" sz="2000"/>
              <a:t>trách và các bạn tham gia “Ngày hội trồng cây” ở</a:t>
            </a:r>
          </a:p>
          <a:p>
            <a:pPr algn="just"/>
            <a:r>
              <a:rPr lang="vi-VN" sz="2000"/>
              <a:t>trường sáng nay. Từ sáng sớm, vườn trường đã</a:t>
            </a:r>
          </a:p>
          <a:p>
            <a:pPr algn="just"/>
            <a:r>
              <a:rPr lang="vi-VN" sz="2000"/>
              <a:t>rộn rã tiếng nói cười. Dưới sự hướng dẫn của cô</a:t>
            </a:r>
          </a:p>
          <a:p>
            <a:pPr algn="just"/>
            <a:r>
              <a:rPr lang="vi-VN" sz="2000"/>
              <a:t>Tổng phụ trách, mỗi nhóm tự trồng một cây con.</a:t>
            </a:r>
          </a:p>
          <a:p>
            <a:pPr algn="just"/>
            <a:r>
              <a:rPr lang="vi-VN" sz="2000"/>
              <a:t>Có nhóm trồng cây hoa, có nhóm trồng cây thuốc,</a:t>
            </a:r>
          </a:p>
          <a:p>
            <a:pPr algn="just"/>
            <a:r>
              <a:rPr lang="vi-VN" sz="2000"/>
              <a:t>cũng có nhóm trồng cây ăn quả,... Cô chỉ cho chúng</a:t>
            </a:r>
          </a:p>
          <a:p>
            <a:pPr algn="just"/>
            <a:r>
              <a:rPr lang="vi-VN" sz="2000"/>
              <a:t>em cách đào hố, làm rào bảo vệ cây. Khuôn mặt</a:t>
            </a:r>
          </a:p>
          <a:p>
            <a:pPr algn="just"/>
            <a:r>
              <a:rPr lang="vi-VN" sz="2000"/>
              <a:t>các bạn ửng hồng, mồ hôi lấm tấm nhưng không</a:t>
            </a:r>
          </a:p>
          <a:p>
            <a:pPr algn="just"/>
            <a:r>
              <a:rPr lang="vi-VN" sz="2000"/>
              <a:t>ai thấy mệt. Có lẽ, mỗi bạn đều có những niềm vui</a:t>
            </a:r>
          </a:p>
          <a:p>
            <a:pPr algn="just"/>
            <a:r>
              <a:rPr lang="vi-VN" sz="2000"/>
              <a:t>riêng. Vui vì thực hiện được một hoạt động có ý</a:t>
            </a:r>
          </a:p>
          <a:p>
            <a:pPr algn="just"/>
            <a:r>
              <a:rPr lang="vi-VN" sz="2000"/>
              <a:t>nghĩa. Vui vì có thêm một kỉ niệm đẹp với cô giáo và</a:t>
            </a:r>
          </a:p>
          <a:p>
            <a:pPr algn="just"/>
            <a:r>
              <a:rPr lang="vi-VN" sz="2000"/>
              <a:t>bạn bè. Chắc hẳn, nhiều bạn cũng như em, vui khi</a:t>
            </a:r>
          </a:p>
          <a:p>
            <a:pPr algn="just"/>
            <a:r>
              <a:rPr lang="vi-VN" sz="2000"/>
              <a:t>nghĩ đến ngày những cây con được vun trồng hôm</a:t>
            </a:r>
          </a:p>
          <a:p>
            <a:pPr algn="just"/>
            <a:r>
              <a:rPr lang="vi-VN" sz="2000"/>
              <a:t>nay sẽ lớn, toả bóng ngát xanh. Và những cây ấy</a:t>
            </a:r>
          </a:p>
          <a:p>
            <a:pPr algn="just"/>
            <a:r>
              <a:rPr lang="vi-VN" sz="2000"/>
              <a:t>sẽ rì rào kể biết bao điều thân thương của chúng</a:t>
            </a:r>
          </a:p>
          <a:p>
            <a:pPr algn="just"/>
            <a:r>
              <a:rPr lang="vi-VN" sz="2000"/>
              <a:t>em dưới mái trường mến yêu này.</a:t>
            </a:r>
          </a:p>
          <a:p>
            <a:pPr algn="just"/>
            <a:r>
              <a:rPr lang="en-US" sz="2000"/>
              <a:t>					</a:t>
            </a:r>
            <a:r>
              <a:rPr lang="vi-VN" sz="2000" i="1"/>
              <a:t>Ngân Anh</a:t>
            </a:r>
            <a:endParaRPr lang="en-US" sz="2000" i="1"/>
          </a:p>
        </p:txBody>
      </p:sp>
      <p:pic>
        <p:nvPicPr>
          <p:cNvPr id="10" name="Picture 9">
            <a:extLst>
              <a:ext uri="{FF2B5EF4-FFF2-40B4-BE49-F238E27FC236}">
                <a16:creationId xmlns:a16="http://schemas.microsoft.com/office/drawing/2014/main" id="{0C4CF873-9ACC-4144-B604-24CFB838207D}"/>
              </a:ext>
            </a:extLst>
          </p:cNvPr>
          <p:cNvPicPr>
            <a:picLocks noChangeAspect="1"/>
          </p:cNvPicPr>
          <p:nvPr/>
        </p:nvPicPr>
        <p:blipFill>
          <a:blip r:embed="rId3"/>
          <a:stretch>
            <a:fillRect/>
          </a:stretch>
        </p:blipFill>
        <p:spPr>
          <a:xfrm>
            <a:off x="7037867" y="1105342"/>
            <a:ext cx="4124528" cy="5071621"/>
          </a:xfrm>
          <a:prstGeom prst="rect">
            <a:avLst/>
          </a:prstGeom>
        </p:spPr>
      </p:pic>
    </p:spTree>
    <p:extLst>
      <p:ext uri="{BB962C8B-B14F-4D97-AF65-F5344CB8AC3E}">
        <p14:creationId xmlns:p14="http://schemas.microsoft.com/office/powerpoint/2010/main" val="15649899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kids running&#10;&#10;Description automatically generated">
            <a:extLst>
              <a:ext uri="{FF2B5EF4-FFF2-40B4-BE49-F238E27FC236}">
                <a16:creationId xmlns:a16="http://schemas.microsoft.com/office/drawing/2014/main" id="{E22E6672-E4E2-111B-0B81-815E47C45CC9}"/>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9CDBCB3D-F6D9-2A78-2F03-F75BE6D5413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3428686-945D-4885-AABC-95E579ABE355}"/>
              </a:ext>
            </a:extLst>
          </p:cNvPr>
          <p:cNvSpPr txBox="1"/>
          <p:nvPr/>
        </p:nvSpPr>
        <p:spPr>
          <a:xfrm>
            <a:off x="1013037" y="837013"/>
            <a:ext cx="7261352"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Câu văn mở đầu khẳng định điều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b.</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Tìm các câu văn: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Thể hiện cảm xúc của các bạn khi tham gia sự việc.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Nói về niềm vui, ý nghĩa của sự việc đó đối với các bạn.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Câu cuối đoạn văn nói về điều gì?</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8" name="Picture 24">
            <a:extLst>
              <a:ext uri="{FF2B5EF4-FFF2-40B4-BE49-F238E27FC236}">
                <a16:creationId xmlns:a16="http://schemas.microsoft.com/office/drawing/2014/main" id="{A451F9B0-1BD2-4132-B4E0-0DB5B6C27E68}"/>
              </a:ext>
            </a:extLst>
          </p:cNvPr>
          <p:cNvPicPr>
            <a:picLocks noChangeAspect="1"/>
          </p:cNvPicPr>
          <p:nvPr/>
        </p:nvPicPr>
        <p:blipFill>
          <a:blip r:embed="rId3"/>
          <a:srcRect/>
          <a:stretch>
            <a:fillRect/>
          </a:stretch>
        </p:blipFill>
        <p:spPr>
          <a:xfrm>
            <a:off x="7773971" y="383458"/>
            <a:ext cx="3310582" cy="6539422"/>
          </a:xfrm>
          <a:prstGeom prst="rect">
            <a:avLst/>
          </a:prstGeom>
        </p:spPr>
      </p:pic>
    </p:spTree>
    <p:extLst>
      <p:ext uri="{BB962C8B-B14F-4D97-AF65-F5344CB8AC3E}">
        <p14:creationId xmlns:p14="http://schemas.microsoft.com/office/powerpoint/2010/main" val="4278352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kids running&#10;&#10;Description automatically generated">
            <a:extLst>
              <a:ext uri="{FF2B5EF4-FFF2-40B4-BE49-F238E27FC236}">
                <a16:creationId xmlns:a16="http://schemas.microsoft.com/office/drawing/2014/main" id="{054596BD-906A-7CDD-9228-CDACB040F843}"/>
              </a:ext>
            </a:extLst>
          </p:cNvPr>
          <p:cNvPicPr>
            <a:picLocks noChangeAspect="1"/>
          </p:cNvPicPr>
          <p:nvPr/>
        </p:nvPicPr>
        <p:blipFill rotWithShape="1">
          <a:blip r:embed="rId2">
            <a:extLst>
              <a:ext uri="{28A0092B-C50C-407E-A947-70E740481C1C}">
                <a14:useLocalDpi xmlns:a14="http://schemas.microsoft.com/office/drawing/2010/main" val="0"/>
              </a:ext>
            </a:extLst>
          </a:blip>
          <a:srcRect b="7957"/>
          <a:stretch/>
        </p:blipFill>
        <p:spPr>
          <a:xfrm>
            <a:off x="1" y="0"/>
            <a:ext cx="12192000" cy="6858000"/>
          </a:xfrm>
          <a:prstGeom prst="rect">
            <a:avLst/>
          </a:prstGeom>
        </p:spPr>
      </p:pic>
      <p:sp>
        <p:nvSpPr>
          <p:cNvPr id="7" name="Rectangle: Rounded Corners 6">
            <a:extLst>
              <a:ext uri="{FF2B5EF4-FFF2-40B4-BE49-F238E27FC236}">
                <a16:creationId xmlns:a16="http://schemas.microsoft.com/office/drawing/2014/main" id="{27F6B116-A5DC-7AE8-BE1A-C1B89BB8B660}"/>
              </a:ext>
            </a:extLst>
          </p:cNvPr>
          <p:cNvSpPr/>
          <p:nvPr/>
        </p:nvSpPr>
        <p:spPr>
          <a:xfrm>
            <a:off x="570271" y="383458"/>
            <a:ext cx="11061290" cy="631231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E0E157C-D4B8-42AA-BEED-1E5573D7B490}"/>
              </a:ext>
            </a:extLst>
          </p:cNvPr>
          <p:cNvSpPr txBox="1"/>
          <p:nvPr/>
        </p:nvSpPr>
        <p:spPr>
          <a:xfrm>
            <a:off x="916584" y="633793"/>
            <a:ext cx="10358831"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trường sáng nay.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Khuôn mặt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riêng.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4C5917E-3715-4BCD-9DB0-1B1D3055571B}"/>
              </a:ext>
            </a:extLst>
          </p:cNvPr>
          <p:cNvSpPr txBox="1"/>
          <p:nvPr/>
        </p:nvSpPr>
        <p:spPr>
          <a:xfrm>
            <a:off x="916583" y="714909"/>
            <a:ext cx="10358831" cy="4893647"/>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Em cảm thấy thật vui khi được cùng cô Tổng phụ</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trách và các bạn tham gia “Ngày hội trồng cây” ở</a:t>
            </a:r>
            <a:r>
              <a:rPr kumimoji="0" lang="en-US"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srgbClr val="FF0000"/>
                </a:solidFill>
                <a:effectLst/>
                <a:uLnTx/>
                <a:uFillTx/>
                <a:latin typeface="Arial" panose="020B0604020202020204" pitchFamily="34" charset="0"/>
                <a:ea typeface="+mn-ea"/>
                <a:cs typeface="+mn-cs"/>
              </a:rPr>
              <a:t>trường sáng nay.</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Từ sáng sớm, vườn trường đã</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rộn rã tiếng nói cười. Dưới sự hướng dẫn của cô</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Tổng phụ trách, mỗi nhóm tự trồng một cây con.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Có nhóm trồng cây hoa, có nhóm trồng cây thuốc,</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cũng có nhóm trồng cây ăn quả,... Cô chỉ cho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cách đào hố, làm rào bảo vệ cây. Khuôn mặt</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ửng hồng, mồ hôi lấm tấm nhưng không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ai thấy mệt. Có lẽ, mỗi bạn đều có những niềm vui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riêng. Vui vì thực hiện được một hoạt động có ý</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nghĩa. Vui vì có thêm một kỉ niệm đẹp với cô giáo và</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bạn bè. Chắc hẳn, nhiều bạn cũng như em, vui khi</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nghĩ đến ngày những cây con được vun trồng hôm</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nay sẽ lớn, toả bóng ngát xanh. Và những cây ấy</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sẽ rì rào kể biết bao điều thân thương của chúng</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em dưới mái trường mến yêu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1" u="none" strike="noStrike" kern="1200" cap="none" spc="0" normalizeH="0" baseline="0" noProof="0">
                <a:ln>
                  <a:noFill/>
                </a:ln>
                <a:solidFill>
                  <a:prstClr val="black"/>
                </a:solidFill>
                <a:effectLst/>
                <a:uLnTx/>
                <a:uFillTx/>
                <a:latin typeface="Arial" panose="020B0604020202020204" pitchFamily="34" charset="0"/>
                <a:ea typeface="+mn-ea"/>
                <a:cs typeface="+mn-cs"/>
              </a:rPr>
              <a:t>Ngân Anh</a:t>
            </a:r>
            <a:endParaRPr kumimoji="0" lang="en-US" sz="2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57C6E3-79A1-42C5-9770-658B67FF51BA}"/>
              </a:ext>
            </a:extLst>
          </p:cNvPr>
          <p:cNvSpPr txBox="1"/>
          <p:nvPr/>
        </p:nvSpPr>
        <p:spPr>
          <a:xfrm>
            <a:off x="1735505" y="5674497"/>
            <a:ext cx="95399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Câu văn mở đầu khẳng định điều gì?</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C71094B7-C10B-4359-8EA3-1E82688B2645}"/>
              </a:ext>
            </a:extLst>
          </p:cNvPr>
          <p:cNvSpPr txBox="1"/>
          <p:nvPr/>
        </p:nvSpPr>
        <p:spPr>
          <a:xfrm>
            <a:off x="1379358" y="5507956"/>
            <a:ext cx="9670538"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 </a:t>
            </a:r>
            <a:r>
              <a:rPr kumimoji="0" lang="vi-VN" sz="28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Câu văn mở đầu khẳng định cảm xúc của bạn Ngân Anh về việc được tham “Ngày hội trồng cây” ở trường. </a:t>
            </a:r>
          </a:p>
        </p:txBody>
      </p:sp>
    </p:spTree>
    <p:extLst>
      <p:ext uri="{BB962C8B-B14F-4D97-AF65-F5344CB8AC3E}">
        <p14:creationId xmlns:p14="http://schemas.microsoft.com/office/powerpoint/2010/main" val="29325929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62</TotalTime>
  <Words>3000</Words>
  <Application>Microsoft Office PowerPoint</Application>
  <PresentationFormat>Widescreen</PresentationFormat>
  <Paragraphs>87</Paragraphs>
  <Slides>24</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ArialMT</vt:lpstr>
      <vt:lpstr>SVN-Every Movie Every Night</vt:lpstr>
      <vt:lpstr>Arial-BoldMT</vt:lpstr>
      <vt:lpstr>Calibri Light</vt:lpstr>
      <vt:lpstr>Arial-BoldItalicMT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9Slide</cp:lastModifiedBy>
  <cp:revision>3</cp:revision>
  <dcterms:created xsi:type="dcterms:W3CDTF">2023-08-30T12:21:48Z</dcterms:created>
  <dcterms:modified xsi:type="dcterms:W3CDTF">2024-10-04T08:50:13Z</dcterms:modified>
  <cp:category>9Slide.vn</cp:category>
</cp:coreProperties>
</file>