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6" r:id="rId4"/>
    <p:sldId id="3777" r:id="rId5"/>
    <p:sldId id="258" r:id="rId6"/>
    <p:sldId id="3763" r:id="rId7"/>
    <p:sldId id="3764" r:id="rId8"/>
    <p:sldId id="3765" r:id="rId9"/>
    <p:sldId id="3772" r:id="rId10"/>
    <p:sldId id="3767" r:id="rId11"/>
    <p:sldId id="261" r:id="rId12"/>
    <p:sldId id="262" r:id="rId13"/>
    <p:sldId id="263" r:id="rId14"/>
    <p:sldId id="3778" r:id="rId15"/>
    <p:sldId id="3779" r:id="rId16"/>
    <p:sldId id="3780" r:id="rId17"/>
    <p:sldId id="3781" r:id="rId18"/>
    <p:sldId id="266" r:id="rId19"/>
    <p:sldId id="3782" r:id="rId20"/>
    <p:sldId id="3783" r:id="rId21"/>
    <p:sldId id="3784" r:id="rId22"/>
    <p:sldId id="3785" r:id="rId23"/>
    <p:sldId id="271"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677"/>
    <a:srgbClr val="71B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39" autoAdjust="0"/>
  </p:normalViewPr>
  <p:slideViewPr>
    <p:cSldViewPr snapToGrid="0">
      <p:cViewPr varScale="1">
        <p:scale>
          <a:sx n="53" d="100"/>
          <a:sy n="53" d="100"/>
        </p:scale>
        <p:origin x="1404"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29761-5413-4122-9052-C266644B9992}" type="datetimeFigureOut">
              <a:rPr lang="en-US" smtClean="0"/>
              <a:t>22/12/2024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39F7E-2FDF-442A-8784-378ABCD16071}" type="slidenum">
              <a:rPr lang="en-US" smtClean="0"/>
              <a:t>‹#›</a:t>
            </a:fld>
            <a:endParaRPr lang="en-US"/>
          </a:p>
        </p:txBody>
      </p:sp>
    </p:spTree>
    <p:extLst>
      <p:ext uri="{BB962C8B-B14F-4D97-AF65-F5344CB8AC3E}">
        <p14:creationId xmlns:p14="http://schemas.microsoft.com/office/powerpoint/2010/main" val="338982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A7B43-E8E0-422D-A86B-091E50CF29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69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A7B43-E8E0-422D-A86B-091E50CF29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03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A7B43-E8E0-422D-A86B-091E50CF29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268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A7B43-E8E0-422D-A86B-091E50CF29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706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A7B43-E8E0-422D-A86B-091E50CF29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31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DB1-780E-6E07-04F7-9D5CF08288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0CAC4DB-FF1A-6457-1D9D-AAC325D37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8ADECED-B5B9-25B8-3266-228B7AC237A3}"/>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5" name="Footer Placeholder 4">
            <a:extLst>
              <a:ext uri="{FF2B5EF4-FFF2-40B4-BE49-F238E27FC236}">
                <a16:creationId xmlns:a16="http://schemas.microsoft.com/office/drawing/2014/main" id="{70013107-7845-642C-0E0E-D1BFAD53CD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36C9CD4-6E04-BBBD-1ABB-D90CDD56371E}"/>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879095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3382-3FD1-2769-ED5C-077894C716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E651811-F6AB-44F5-1364-A803FB5A5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1EAF55-03F1-31D8-C3C6-A90DFBDB5227}"/>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5" name="Footer Placeholder 4">
            <a:extLst>
              <a:ext uri="{FF2B5EF4-FFF2-40B4-BE49-F238E27FC236}">
                <a16:creationId xmlns:a16="http://schemas.microsoft.com/office/drawing/2014/main" id="{653D58A6-823D-9C03-7288-BBBDA11C17E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540FDC-FB2D-91CF-5DC0-F5078F0A9506}"/>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4217577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C7B21B-F28A-3952-2041-B6B1C7F593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B7AFC4-C97D-E0FF-2846-574FACC69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A2D3B1C-BDF2-C63F-1044-253EB634F439}"/>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5" name="Footer Placeholder 4">
            <a:extLst>
              <a:ext uri="{FF2B5EF4-FFF2-40B4-BE49-F238E27FC236}">
                <a16:creationId xmlns:a16="http://schemas.microsoft.com/office/drawing/2014/main" id="{BCE10FC5-D2DA-94A8-C12C-EF5240CCD1B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B7588E-E5AB-1CD1-7D5B-2880130161DC}"/>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893780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4391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523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04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363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198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4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105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575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E304-ACD9-EDA3-F9DF-404740A01E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5915579-13C3-FC70-5FAE-ED064081F4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80CAE8-2200-766B-661D-493501D63FC0}"/>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5" name="Footer Placeholder 4">
            <a:extLst>
              <a:ext uri="{FF2B5EF4-FFF2-40B4-BE49-F238E27FC236}">
                <a16:creationId xmlns:a16="http://schemas.microsoft.com/office/drawing/2014/main" id="{D55FD76F-94A9-4498-385B-EF71BD6731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D4C2CA-8291-A64C-C066-942C295264FD}"/>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327989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616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3940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744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1765-1C8D-3DCF-7270-2AAE94F289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31DBDE-EDF2-E425-D658-00D1200AC3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9CCD6C-E7CF-472C-9452-759D36513B42}"/>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5" name="Footer Placeholder 4">
            <a:extLst>
              <a:ext uri="{FF2B5EF4-FFF2-40B4-BE49-F238E27FC236}">
                <a16:creationId xmlns:a16="http://schemas.microsoft.com/office/drawing/2014/main" id="{2632EC3E-3857-8B6F-A3CC-7B12F8114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450A2-83A4-D2DF-B2E6-428186BFA62D}"/>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2108055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0726-9B5A-DB4A-E95A-94D14424B0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C51E1-C5D8-5B82-EDC9-854A3BA59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86801-9256-97B1-9071-6A57D1409430}"/>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5" name="Footer Placeholder 4">
            <a:extLst>
              <a:ext uri="{FF2B5EF4-FFF2-40B4-BE49-F238E27FC236}">
                <a16:creationId xmlns:a16="http://schemas.microsoft.com/office/drawing/2014/main" id="{59770AF6-944A-58EF-E0F2-C57D2004D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26C02-B18F-F346-4B7D-C7E161A38ABC}"/>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3619930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4FE9-40F1-B744-C1C7-4685352BCF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540764-4E25-431C-6177-4C4708DEB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6EA629-66DD-B130-D4D8-96BE7F6AE053}"/>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5" name="Footer Placeholder 4">
            <a:extLst>
              <a:ext uri="{FF2B5EF4-FFF2-40B4-BE49-F238E27FC236}">
                <a16:creationId xmlns:a16="http://schemas.microsoft.com/office/drawing/2014/main" id="{41DE8411-6F61-9CA9-45B3-DE5B72797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6820A-D4C2-ACA4-4E16-BBA589E81000}"/>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2612511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397F-4926-7BBF-D35B-A8B3D8A7A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AE54C-632A-7FCB-6F9E-6EC037ADFA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1EE318-0BA7-F7F5-DB61-481B963838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46133-2C0A-5618-C531-FADA5EC8E7F5}"/>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6" name="Footer Placeholder 5">
            <a:extLst>
              <a:ext uri="{FF2B5EF4-FFF2-40B4-BE49-F238E27FC236}">
                <a16:creationId xmlns:a16="http://schemas.microsoft.com/office/drawing/2014/main" id="{FA676C13-2836-69B7-5CB7-E43748EE1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874D6-736C-D078-F12A-7009B94587D6}"/>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1343758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AA6C-1E87-84E4-8A2D-43621D0109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F5E522-7574-25EA-608F-0659035E1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4E74F-4291-9174-267A-82A08567EE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D846EC-38FB-AA58-D331-F1368AA46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CEB7F5-2FC9-71E1-EEE5-3E3A57E20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98EB9D-A085-D811-8DB4-D2F725F70ECC}"/>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8" name="Footer Placeholder 7">
            <a:extLst>
              <a:ext uri="{FF2B5EF4-FFF2-40B4-BE49-F238E27FC236}">
                <a16:creationId xmlns:a16="http://schemas.microsoft.com/office/drawing/2014/main" id="{3516E7CD-BE7C-E39C-5563-AA2570A24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32EB99-BAE3-56BC-00AB-3DCB24CCAB62}"/>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2566237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7419-374A-089E-BC56-BA2BBF0E3B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9C33CA-DA58-D878-6656-45761A75C618}"/>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4" name="Footer Placeholder 3">
            <a:extLst>
              <a:ext uri="{FF2B5EF4-FFF2-40B4-BE49-F238E27FC236}">
                <a16:creationId xmlns:a16="http://schemas.microsoft.com/office/drawing/2014/main" id="{DB33D8E2-331B-E3FE-3F4E-616D08023B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F8F300-BCF9-9CF6-F81E-093961C2C193}"/>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4072440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35E802-3F37-0E83-0CBA-4F560E62A731}"/>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3" name="Footer Placeholder 2">
            <a:extLst>
              <a:ext uri="{FF2B5EF4-FFF2-40B4-BE49-F238E27FC236}">
                <a16:creationId xmlns:a16="http://schemas.microsoft.com/office/drawing/2014/main" id="{97E4BC7F-0BFF-EB11-DB17-839D24D4F9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F8B850-0B21-48E7-8178-6F62E711A3AF}"/>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98378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DE71-A2E1-5B73-0279-41D4861408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3CA7727-D51D-DAB4-CFE2-4D5A22A74E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A566DA-8FD8-6754-0CB5-072AE1F25B66}"/>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5" name="Footer Placeholder 4">
            <a:extLst>
              <a:ext uri="{FF2B5EF4-FFF2-40B4-BE49-F238E27FC236}">
                <a16:creationId xmlns:a16="http://schemas.microsoft.com/office/drawing/2014/main" id="{ED61D4A2-AF20-22B5-0F18-9392A5BB69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A7C4AB-3307-EF3C-158C-B7F8C2DEAA57}"/>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77891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7BFA-CC12-4F40-FEBE-4FD075DF8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6A37C-B97A-4DB5-7A35-59D582876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B49B82-3279-7682-E3E3-7AA7AA6CC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27C25-CDD8-94F0-C939-7A6A942D3A29}"/>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6" name="Footer Placeholder 5">
            <a:extLst>
              <a:ext uri="{FF2B5EF4-FFF2-40B4-BE49-F238E27FC236}">
                <a16:creationId xmlns:a16="http://schemas.microsoft.com/office/drawing/2014/main" id="{9032781F-E835-D0A8-A839-65EABC2CD9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96AE7-26EA-40B7-F7E4-866EDF36A447}"/>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1464905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39D9-CC69-8151-63A0-58F7D4028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C915C9-2D5D-071D-6EFB-127A6E02C5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E239D-4EA7-3168-DB95-A49E51FF8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33EF5-7E42-BEE9-BE05-87BEF601B04A}"/>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6" name="Footer Placeholder 5">
            <a:extLst>
              <a:ext uri="{FF2B5EF4-FFF2-40B4-BE49-F238E27FC236}">
                <a16:creationId xmlns:a16="http://schemas.microsoft.com/office/drawing/2014/main" id="{AFD98956-C16E-9E3D-3B56-3900EB379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262A7-0095-BCD1-821C-7CFF4D76ACFD}"/>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387965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C9A0B-4897-A6AC-39F7-CC919BCCE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0C2164-5190-DA6A-657A-1322C276D8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6D447-4671-99DD-529B-85D9FC83CBB2}"/>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5" name="Footer Placeholder 4">
            <a:extLst>
              <a:ext uri="{FF2B5EF4-FFF2-40B4-BE49-F238E27FC236}">
                <a16:creationId xmlns:a16="http://schemas.microsoft.com/office/drawing/2014/main" id="{5B30E5F3-31AA-7488-9116-0559FBA74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DF285-2C6E-9DF1-AFBD-8540C3ECB454}"/>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675508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9988E-C655-DFBB-8DC9-85AB932814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07BE2-950C-2CC2-ED27-BB3AB6AC7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CD89D-6F42-BE09-12F7-0DE44D4F17D0}"/>
              </a:ext>
            </a:extLst>
          </p:cNvPr>
          <p:cNvSpPr>
            <a:spLocks noGrp="1"/>
          </p:cNvSpPr>
          <p:nvPr>
            <p:ph type="dt" sz="half" idx="10"/>
          </p:nvPr>
        </p:nvSpPr>
        <p:spPr/>
        <p:txBody>
          <a:bodyPr/>
          <a:lstStyle/>
          <a:p>
            <a:fld id="{DD37A469-C8FB-4E49-A234-AB886164BB85}" type="datetimeFigureOut">
              <a:rPr lang="en-US" smtClean="0"/>
              <a:t>22/12/2024</a:t>
            </a:fld>
            <a:endParaRPr lang="en-US"/>
          </a:p>
        </p:txBody>
      </p:sp>
      <p:sp>
        <p:nvSpPr>
          <p:cNvPr id="5" name="Footer Placeholder 4">
            <a:extLst>
              <a:ext uri="{FF2B5EF4-FFF2-40B4-BE49-F238E27FC236}">
                <a16:creationId xmlns:a16="http://schemas.microsoft.com/office/drawing/2014/main" id="{CFC8A13A-7D51-A53F-646A-331B63104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3A943-9D9C-3D42-BA71-B2C2B83F77C7}"/>
              </a:ext>
            </a:extLst>
          </p:cNvPr>
          <p:cNvSpPr>
            <a:spLocks noGrp="1"/>
          </p:cNvSpPr>
          <p:nvPr>
            <p:ph type="sldNum" sz="quarter" idx="12"/>
          </p:nvPr>
        </p:nvSpPr>
        <p:spPr/>
        <p:txBody>
          <a:bodyPr/>
          <a:lstStyle/>
          <a:p>
            <a:fld id="{561940A3-7F93-49A2-A664-F5D275738EC0}" type="slidenum">
              <a:rPr lang="en-US" smtClean="0"/>
              <a:t>‹#›</a:t>
            </a:fld>
            <a:endParaRPr lang="en-US"/>
          </a:p>
        </p:txBody>
      </p:sp>
    </p:spTree>
    <p:extLst>
      <p:ext uri="{BB962C8B-B14F-4D97-AF65-F5344CB8AC3E}">
        <p14:creationId xmlns:p14="http://schemas.microsoft.com/office/powerpoint/2010/main" val="274677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94B0-73A5-4827-E84D-DD69EB36C07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6753C61-DEF5-44BD-1165-E71BEE560B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74B718D-7D58-48F1-7411-1E16595546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677595B-105B-51EF-E6F4-F2E3F1F16A75}"/>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6" name="Footer Placeholder 5">
            <a:extLst>
              <a:ext uri="{FF2B5EF4-FFF2-40B4-BE49-F238E27FC236}">
                <a16:creationId xmlns:a16="http://schemas.microsoft.com/office/drawing/2014/main" id="{81FC1D29-8464-B959-6457-03D65E9D448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2DBEB6-AB1A-6F96-0F6B-F7AE24BC6CDC}"/>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534503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E744-2DD0-C8FE-50F7-B8FE0895F08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4E87A2-4C13-AE3D-6C3E-323D09E7C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F4888F-5D4C-2791-EA52-5114319CB0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BC87CBC-065D-087E-5A99-4D3E709F3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1FBA8F-A281-76C1-B633-BB1FE8735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ED84BC3-B359-C8E7-B910-B6966E1F8024}"/>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8" name="Footer Placeholder 7">
            <a:extLst>
              <a:ext uri="{FF2B5EF4-FFF2-40B4-BE49-F238E27FC236}">
                <a16:creationId xmlns:a16="http://schemas.microsoft.com/office/drawing/2014/main" id="{9A990BA4-D408-D86F-F01C-13ACD7C44BB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1F42FD-0A00-2C0F-C289-27960D6DF256}"/>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187995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951B-D72E-6281-84A6-36E794CB937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80C3E63-8C78-78E6-E58E-A642BE235803}"/>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4" name="Footer Placeholder 3">
            <a:extLst>
              <a:ext uri="{FF2B5EF4-FFF2-40B4-BE49-F238E27FC236}">
                <a16:creationId xmlns:a16="http://schemas.microsoft.com/office/drawing/2014/main" id="{B0E7C3AA-DF37-4060-72BC-7A53E1FB76C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36473ED-F80B-2015-2F8F-A2DEEB1F0DA1}"/>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171889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8093D-74EC-794E-3289-F309048F9508}"/>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3" name="Footer Placeholder 2">
            <a:extLst>
              <a:ext uri="{FF2B5EF4-FFF2-40B4-BE49-F238E27FC236}">
                <a16:creationId xmlns:a16="http://schemas.microsoft.com/office/drawing/2014/main" id="{C303FA74-41EB-D6FD-BD6C-F2FB1C1272F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1852BD0-E375-1A8E-83EC-894A5A236B5F}"/>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229577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AA37-9099-9C97-F621-CFAB1873C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475F297-835F-2B26-8002-7A420D12BE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317EE8-DFD3-FEB1-CA1D-BFB6661A3F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75D38-46BF-7964-F704-2608C531A899}"/>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6" name="Footer Placeholder 5">
            <a:extLst>
              <a:ext uri="{FF2B5EF4-FFF2-40B4-BE49-F238E27FC236}">
                <a16:creationId xmlns:a16="http://schemas.microsoft.com/office/drawing/2014/main" id="{CE1E910C-1801-3815-B6E2-E401A4AF239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78A9C42-63B6-207C-71C5-EBB64578B929}"/>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2255318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54DE-48B7-0036-808E-358A0EE51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03F1FD8-27A3-57F6-A232-44BB990757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65B7CAE-91FF-62EF-5D10-623325D2CB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00CE3-D220-4630-ED58-CD0570400442}"/>
              </a:ext>
            </a:extLst>
          </p:cNvPr>
          <p:cNvSpPr>
            <a:spLocks noGrp="1"/>
          </p:cNvSpPr>
          <p:nvPr>
            <p:ph type="dt" sz="half" idx="10"/>
          </p:nvPr>
        </p:nvSpPr>
        <p:spPr/>
        <p:txBody>
          <a:bodyPr/>
          <a:lstStyle/>
          <a:p>
            <a:fld id="{734106BF-2D93-4A32-A985-F0BB86B21356}" type="datetimeFigureOut">
              <a:rPr lang="vi-VN" smtClean="0"/>
              <a:t>22/12/2024</a:t>
            </a:fld>
            <a:endParaRPr lang="vi-VN"/>
          </a:p>
        </p:txBody>
      </p:sp>
      <p:sp>
        <p:nvSpPr>
          <p:cNvPr id="6" name="Footer Placeholder 5">
            <a:extLst>
              <a:ext uri="{FF2B5EF4-FFF2-40B4-BE49-F238E27FC236}">
                <a16:creationId xmlns:a16="http://schemas.microsoft.com/office/drawing/2014/main" id="{274ACB06-069A-2E02-D310-D0C83487C3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88ED439-9936-AF3F-86FC-60DB56DBC09C}"/>
              </a:ext>
            </a:extLst>
          </p:cNvPr>
          <p:cNvSpPr>
            <a:spLocks noGrp="1"/>
          </p:cNvSpPr>
          <p:nvPr>
            <p:ph type="sldNum" sz="quarter" idx="12"/>
          </p:nvPr>
        </p:nvSpPr>
        <p:spPr/>
        <p:txBody>
          <a:bodyPr/>
          <a:lstStyle/>
          <a:p>
            <a:fld id="{F4A856F5-B0E6-46B3-A323-378A1AC4CB30}" type="slidenum">
              <a:rPr lang="vi-VN" smtClean="0"/>
              <a:t>‹#›</a:t>
            </a:fld>
            <a:endParaRPr lang="vi-VN"/>
          </a:p>
        </p:txBody>
      </p:sp>
    </p:spTree>
    <p:extLst>
      <p:ext uri="{BB962C8B-B14F-4D97-AF65-F5344CB8AC3E}">
        <p14:creationId xmlns:p14="http://schemas.microsoft.com/office/powerpoint/2010/main" val="3182556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9FF7E76-E60F-525C-015D-DF218EF242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EE80687-A875-F35E-7DE1-BBBF027F0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63F784-8631-B0C8-9B0C-48D62FFEF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D7DD3E-6C3F-02B4-98F2-345B07396D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4106BF-2D93-4A32-A985-F0BB86B21356}" type="datetimeFigureOut">
              <a:rPr lang="vi-VN" smtClean="0"/>
              <a:t>22/12/2024</a:t>
            </a:fld>
            <a:endParaRPr lang="vi-VN"/>
          </a:p>
        </p:txBody>
      </p:sp>
      <p:sp>
        <p:nvSpPr>
          <p:cNvPr id="5" name="Footer Placeholder 4">
            <a:extLst>
              <a:ext uri="{FF2B5EF4-FFF2-40B4-BE49-F238E27FC236}">
                <a16:creationId xmlns:a16="http://schemas.microsoft.com/office/drawing/2014/main" id="{AEAFD162-FFD4-2F70-4483-5CC9286BF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02E0EE88-5295-A867-B2A8-65F53FE7D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A856F5-B0E6-46B3-A323-378A1AC4CB30}" type="slidenum">
              <a:rPr lang="vi-VN" smtClean="0"/>
              <a:t>‹#›</a:t>
            </a:fld>
            <a:endParaRPr lang="vi-VN"/>
          </a:p>
        </p:txBody>
      </p:sp>
    </p:spTree>
    <p:extLst>
      <p:ext uri="{BB962C8B-B14F-4D97-AF65-F5344CB8AC3E}">
        <p14:creationId xmlns:p14="http://schemas.microsoft.com/office/powerpoint/2010/main" val="2487803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76EE8F8-C499-C1F5-8B98-7FA18E6C7E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67176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76D1841-4B12-D702-9B09-5DF5D782E6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65540B6-B739-5AF9-CA49-1D0B6F4C84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35F34A-5750-2A97-B68D-09BA1F7F38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F7D55-7B2C-169F-6E75-332D5C6201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7A469-C8FB-4E49-A234-AB886164BB85}" type="datetimeFigureOut">
              <a:rPr lang="en-US" smtClean="0"/>
              <a:t>22/12/2024</a:t>
            </a:fld>
            <a:endParaRPr lang="en-US"/>
          </a:p>
        </p:txBody>
      </p:sp>
      <p:sp>
        <p:nvSpPr>
          <p:cNvPr id="5" name="Footer Placeholder 4">
            <a:extLst>
              <a:ext uri="{FF2B5EF4-FFF2-40B4-BE49-F238E27FC236}">
                <a16:creationId xmlns:a16="http://schemas.microsoft.com/office/drawing/2014/main" id="{794B9494-1FA7-FA40-023A-6EC1EA9DEC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FE40C6-B3F0-74DE-1D9F-17EFCAAE0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940A3-7F93-49A2-A664-F5D275738EC0}" type="slidenum">
              <a:rPr lang="en-US" smtClean="0"/>
              <a:t>‹#›</a:t>
            </a:fld>
            <a:endParaRPr lang="en-US"/>
          </a:p>
        </p:txBody>
      </p:sp>
    </p:spTree>
    <p:extLst>
      <p:ext uri="{BB962C8B-B14F-4D97-AF65-F5344CB8AC3E}">
        <p14:creationId xmlns:p14="http://schemas.microsoft.com/office/powerpoint/2010/main" val="357463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43.sv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2.emf"/></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9.svg"/><Relationship Id="rId2" Type="http://schemas.openxmlformats.org/officeDocument/2006/relationships/image" Target="../media/image42.png"/><Relationship Id="rId16"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9.svg"/><Relationship Id="rId2" Type="http://schemas.openxmlformats.org/officeDocument/2006/relationships/image" Target="../media/image42.png"/><Relationship Id="rId16"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image" Target="../media/image43.sv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24" Type="http://schemas.openxmlformats.org/officeDocument/2006/relationships/image" Target="../media/image65.pn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64.pn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3.emf"/></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60.png"/><Relationship Id="rId3" Type="http://schemas.openxmlformats.org/officeDocument/2006/relationships/image" Target="../media/image43.svg"/><Relationship Id="rId21" Type="http://schemas.openxmlformats.org/officeDocument/2006/relationships/image" Target="../media/image65.pn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9.svg"/><Relationship Id="rId2" Type="http://schemas.openxmlformats.org/officeDocument/2006/relationships/image" Target="../media/image42.png"/><Relationship Id="rId16" Type="http://schemas.openxmlformats.org/officeDocument/2006/relationships/image" Target="../media/image58.png"/><Relationship Id="rId20"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61.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9.svg"/><Relationship Id="rId2" Type="http://schemas.openxmlformats.org/officeDocument/2006/relationships/image" Target="../media/image42.png"/><Relationship Id="rId16"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gif"/><Relationship Id="rId3" Type="http://schemas.openxmlformats.org/officeDocument/2006/relationships/audio" Target="../media/media1.mp3"/><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notesSlide" Target="../notesSlides/notesSlide1.xml"/><Relationship Id="rId10" Type="http://schemas.openxmlformats.org/officeDocument/2006/relationships/image" Target="../media/image22.png"/><Relationship Id="rId4" Type="http://schemas.openxmlformats.org/officeDocument/2006/relationships/slideLayout" Target="../slideLayouts/slideLayout29.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notesSlide" Target="../notesSlides/notesSlide2.xml"/><Relationship Id="rId7" Type="http://schemas.openxmlformats.org/officeDocument/2006/relationships/image" Target="../media/image28.png"/><Relationship Id="rId12" Type="http://schemas.openxmlformats.org/officeDocument/2006/relationships/image" Target="../media/image22.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27.png"/><Relationship Id="rId11" Type="http://schemas.openxmlformats.org/officeDocument/2006/relationships/image" Target="../media/image20.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27.png"/><Relationship Id="rId12" Type="http://schemas.openxmlformats.org/officeDocument/2006/relationships/slide" Target="slide7.xml"/><Relationship Id="rId17" Type="http://schemas.openxmlformats.org/officeDocument/2006/relationships/image" Target="../media/image32.png"/><Relationship Id="rId2" Type="http://schemas.openxmlformats.org/officeDocument/2006/relationships/slideLayout" Target="../slideLayouts/slideLayout29.xml"/><Relationship Id="rId16" Type="http://schemas.openxmlformats.org/officeDocument/2006/relationships/slide" Target="slide9.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34.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37.gif"/><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slide" Target="slide6.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gif"/><Relationship Id="rId3" Type="http://schemas.openxmlformats.org/officeDocument/2006/relationships/notesSlide" Target="../notesSlides/notesSlide5.xml"/><Relationship Id="rId7" Type="http://schemas.openxmlformats.org/officeDocument/2006/relationships/image" Target="../media/image35.png"/><Relationship Id="rId12" Type="http://schemas.openxmlformats.org/officeDocument/2006/relationships/slide" Target="slide6.xml"/><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audio" Target="../media/audio4.wav"/><Relationship Id="rId11" Type="http://schemas.openxmlformats.org/officeDocument/2006/relationships/image" Target="../media/image40.png"/><Relationship Id="rId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5DA9-94C6-DA6C-B04A-E4D918F583B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6062A38E-ED34-E361-64CE-F0799D1F1450}"/>
              </a:ext>
            </a:extLst>
          </p:cNvPr>
          <p:cNvSpPr>
            <a:spLocks noGrp="1"/>
          </p:cNvSpPr>
          <p:nvPr>
            <p:ph type="subTitle" idx="1"/>
          </p:nvPr>
        </p:nvSpPr>
        <p:spPr/>
        <p:txBody>
          <a:bodyPr/>
          <a:lstStyle/>
          <a:p>
            <a:endParaRPr lang="vi-VN"/>
          </a:p>
        </p:txBody>
      </p:sp>
      <p:pic>
        <p:nvPicPr>
          <p:cNvPr id="5" name="Picture 4" descr="A child and child with butterflies and a net in a field of sunflowers&#10;&#10;Description automatically generated">
            <a:extLst>
              <a:ext uri="{FF2B5EF4-FFF2-40B4-BE49-F238E27FC236}">
                <a16:creationId xmlns:a16="http://schemas.microsoft.com/office/drawing/2014/main" id="{AA734CF2-9565-FEBF-D37E-92D13F3A6BCC}"/>
              </a:ext>
            </a:extLst>
          </p:cNvPr>
          <p:cNvPicPr>
            <a:picLocks noChangeAspect="1"/>
          </p:cNvPicPr>
          <p:nvPr/>
        </p:nvPicPr>
        <p:blipFill rotWithShape="1">
          <a:blip r:embed="rId2">
            <a:extLst>
              <a:ext uri="{28A0092B-C50C-407E-A947-70E740481C1C}">
                <a14:useLocalDpi xmlns:a14="http://schemas.microsoft.com/office/drawing/2010/main" val="0"/>
              </a:ext>
            </a:extLst>
          </a:blip>
          <a:srcRect t="22013"/>
          <a:stretch/>
        </p:blipFill>
        <p:spPr>
          <a:xfrm>
            <a:off x="0" y="1"/>
            <a:ext cx="12192000" cy="6857999"/>
          </a:xfrm>
          <a:prstGeom prst="rect">
            <a:avLst/>
          </a:prstGeom>
        </p:spPr>
      </p:pic>
      <p:sp>
        <p:nvSpPr>
          <p:cNvPr id="6" name="Rectangle: Rounded Corners 5">
            <a:extLst>
              <a:ext uri="{FF2B5EF4-FFF2-40B4-BE49-F238E27FC236}">
                <a16:creationId xmlns:a16="http://schemas.microsoft.com/office/drawing/2014/main" id="{C2D605B1-1430-5323-E1B4-B7F79AFD4750}"/>
              </a:ext>
            </a:extLst>
          </p:cNvPr>
          <p:cNvSpPr/>
          <p:nvPr/>
        </p:nvSpPr>
        <p:spPr>
          <a:xfrm>
            <a:off x="4418162" y="679511"/>
            <a:ext cx="3355676" cy="793630"/>
          </a:xfrm>
          <a:prstGeom prst="roundRect">
            <a:avLst>
              <a:gd name="adj" fmla="val 49276"/>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39B677"/>
                </a:solidFill>
                <a:latin typeface="#9Slide05 SVNUT Triumph" panose="00000500000000000000" pitchFamily="2" charset="0"/>
              </a:rPr>
              <a:t>Tiếng</a:t>
            </a:r>
            <a:r>
              <a:rPr lang="en-US" sz="4400" dirty="0">
                <a:solidFill>
                  <a:srgbClr val="39B677"/>
                </a:solidFill>
                <a:latin typeface="#9Slide05 SVNUT Triumph" panose="00000500000000000000" pitchFamily="2" charset="0"/>
              </a:rPr>
              <a:t> </a:t>
            </a:r>
            <a:r>
              <a:rPr lang="en-US" sz="4400" dirty="0" err="1">
                <a:solidFill>
                  <a:srgbClr val="39B677"/>
                </a:solidFill>
                <a:latin typeface="#9Slide05 SVNUT Triumph" panose="00000500000000000000" pitchFamily="2" charset="0"/>
              </a:rPr>
              <a:t>Việt</a:t>
            </a:r>
            <a:endParaRPr lang="vi-VN" sz="4400" dirty="0">
              <a:solidFill>
                <a:srgbClr val="39B677"/>
              </a:solidFill>
            </a:endParaRPr>
          </a:p>
        </p:txBody>
      </p:sp>
      <p:grpSp>
        <p:nvGrpSpPr>
          <p:cNvPr id="10" name="Group 9">
            <a:extLst>
              <a:ext uri="{FF2B5EF4-FFF2-40B4-BE49-F238E27FC236}">
                <a16:creationId xmlns:a16="http://schemas.microsoft.com/office/drawing/2014/main" id="{10CD501F-CF7A-9AE1-EC3C-2DCC5B7A82D8}"/>
              </a:ext>
            </a:extLst>
          </p:cNvPr>
          <p:cNvGrpSpPr/>
          <p:nvPr/>
        </p:nvGrpSpPr>
        <p:grpSpPr>
          <a:xfrm>
            <a:off x="3365020" y="4392794"/>
            <a:ext cx="7302980" cy="2308324"/>
            <a:chOff x="2444509" y="4195713"/>
            <a:chExt cx="7302980" cy="2308324"/>
          </a:xfrm>
        </p:grpSpPr>
        <p:sp>
          <p:nvSpPr>
            <p:cNvPr id="8" name="TextBox 7">
              <a:extLst>
                <a:ext uri="{FF2B5EF4-FFF2-40B4-BE49-F238E27FC236}">
                  <a16:creationId xmlns:a16="http://schemas.microsoft.com/office/drawing/2014/main" id="{D079EFDD-C3BB-FC52-B8D4-8E9A4A54AF5F}"/>
                </a:ext>
              </a:extLst>
            </p:cNvPr>
            <p:cNvSpPr txBox="1"/>
            <p:nvPr/>
          </p:nvSpPr>
          <p:spPr>
            <a:xfrm>
              <a:off x="2444510" y="4195713"/>
              <a:ext cx="7302979" cy="2308324"/>
            </a:xfrm>
            <a:prstGeom prst="rect">
              <a:avLst/>
            </a:prstGeom>
            <a:noFill/>
          </p:spPr>
          <p:txBody>
            <a:bodyPr wrap="square">
              <a:spAutoFit/>
            </a:bodyPr>
            <a:lstStyle/>
            <a:p>
              <a:pPr algn="ctr"/>
              <a:r>
                <a:rPr kumimoji="0" lang="vi-VN" sz="7200" b="1" i="0" u="none" strike="noStrike" kern="0" cap="none" spc="0" normalizeH="0" baseline="0" noProof="0">
                  <a:ln w="219075">
                    <a:solidFill>
                      <a:schemeClr val="bg1"/>
                    </a:solidFill>
                  </a:ln>
                  <a:solidFill>
                    <a:srgbClr val="FF0000"/>
                  </a:solidFill>
                  <a:effectLst>
                    <a:outerShdw blurRad="50800" dist="38100" dir="2700000" algn="tl" rotWithShape="0">
                      <a:prstClr val="black">
                        <a:alpha val="40000"/>
                      </a:prstClr>
                    </a:outerShdw>
                  </a:effectLst>
                  <a:uLnTx/>
                  <a:uFillTx/>
                  <a:latin typeface="#9Slide03 SVNNew Athletic M54" panose="02000500000000000000" pitchFamily="2" charset="-93"/>
                  <a:cs typeface="Arial" panose="020B0604020202020204" pitchFamily="34" charset="0"/>
                  <a:sym typeface="Calibri"/>
                </a:rPr>
                <a:t>Luyện tập về</a:t>
              </a:r>
            </a:p>
            <a:p>
              <a:pPr algn="ctr"/>
              <a:r>
                <a:rPr kumimoji="0" lang="vi-VN" sz="7200" b="1" i="0" u="none" strike="noStrike" kern="0" cap="none" spc="0" normalizeH="0" baseline="0" noProof="0">
                  <a:ln w="219075">
                    <a:solidFill>
                      <a:schemeClr val="bg1"/>
                    </a:solidFill>
                  </a:ln>
                  <a:solidFill>
                    <a:srgbClr val="FF0000"/>
                  </a:solidFill>
                  <a:effectLst>
                    <a:outerShdw blurRad="50800" dist="38100" dir="2700000" algn="tl" rotWithShape="0">
                      <a:prstClr val="black">
                        <a:alpha val="40000"/>
                      </a:prstClr>
                    </a:outerShdw>
                  </a:effectLst>
                  <a:uLnTx/>
                  <a:uFillTx/>
                  <a:latin typeface="#9Slide03 SVNNew Athletic M54" panose="02000500000000000000" pitchFamily="2" charset="-93"/>
                  <a:cs typeface="Arial" panose="020B0604020202020204" pitchFamily="34" charset="0"/>
                  <a:sym typeface="Calibri"/>
                </a:rPr>
                <a:t> ĐIỆP TỪ, ĐIỆP NGỮ</a:t>
              </a:r>
              <a:endParaRPr kumimoji="0" lang="vi-VN" sz="7200" b="1" i="0" u="none" strike="noStrike" kern="0" cap="none" spc="0" normalizeH="0" baseline="0" noProof="0" dirty="0">
                <a:ln w="219075">
                  <a:solidFill>
                    <a:schemeClr val="bg1"/>
                  </a:solidFill>
                </a:ln>
                <a:solidFill>
                  <a:srgbClr val="FF0000"/>
                </a:solidFill>
                <a:effectLst>
                  <a:outerShdw blurRad="50800" dist="38100" dir="2700000" algn="tl" rotWithShape="0">
                    <a:prstClr val="black">
                      <a:alpha val="40000"/>
                    </a:prstClr>
                  </a:outerShdw>
                </a:effectLst>
                <a:uLnTx/>
                <a:uFillTx/>
                <a:latin typeface="#9Slide03 SVNNew Athletic M54" panose="02000500000000000000" pitchFamily="2" charset="-93"/>
                <a:cs typeface="Arial" panose="020B0604020202020204" pitchFamily="34" charset="0"/>
                <a:sym typeface="Calibri"/>
              </a:endParaRPr>
            </a:p>
          </p:txBody>
        </p:sp>
        <p:sp>
          <p:nvSpPr>
            <p:cNvPr id="9" name="TextBox 8">
              <a:extLst>
                <a:ext uri="{FF2B5EF4-FFF2-40B4-BE49-F238E27FC236}">
                  <a16:creationId xmlns:a16="http://schemas.microsoft.com/office/drawing/2014/main" id="{F75FFD8D-93E6-06B4-3FC8-AB9272ABFFAE}"/>
                </a:ext>
              </a:extLst>
            </p:cNvPr>
            <p:cNvSpPr txBox="1"/>
            <p:nvPr/>
          </p:nvSpPr>
          <p:spPr>
            <a:xfrm>
              <a:off x="2444509" y="4195713"/>
              <a:ext cx="7302979" cy="2308324"/>
            </a:xfrm>
            <a:prstGeom prst="rect">
              <a:avLst/>
            </a:prstGeom>
            <a:noFill/>
          </p:spPr>
          <p:txBody>
            <a:bodyPr wrap="square">
              <a:spAutoFit/>
            </a:bodyPr>
            <a:lstStyle/>
            <a:p>
              <a:pPr algn="ctr"/>
              <a:r>
                <a:rPr kumimoji="0" lang="vi-VN" sz="7200" b="1" i="0" u="none" strike="noStrike" kern="0" cap="none" spc="0" normalizeH="0" baseline="0" noProof="0" dirty="0">
                  <a:ln>
                    <a:noFill/>
                  </a:ln>
                  <a:solidFill>
                    <a:srgbClr val="FF0000"/>
                  </a:solidFill>
                  <a:effectLst/>
                  <a:uLnTx/>
                  <a:uFillTx/>
                  <a:latin typeface="#9Slide03 SVNNew Athletic M54" panose="02000500000000000000" pitchFamily="2" charset="-93"/>
                  <a:cs typeface="Arial" panose="020B0604020202020204" pitchFamily="34" charset="0"/>
                  <a:sym typeface="Calibri"/>
                </a:rPr>
                <a:t>Luyện </a:t>
              </a:r>
              <a:r>
                <a:rPr kumimoji="0" lang="vi-VN" sz="7200" b="1" i="0" u="none" strike="noStrike" kern="0" cap="none" spc="0" normalizeH="0" baseline="0" noProof="0">
                  <a:ln>
                    <a:noFill/>
                  </a:ln>
                  <a:solidFill>
                    <a:srgbClr val="FF0000"/>
                  </a:solidFill>
                  <a:effectLst/>
                  <a:uLnTx/>
                  <a:uFillTx/>
                  <a:latin typeface="#9Slide03 SVNNew Athletic M54" panose="02000500000000000000" pitchFamily="2" charset="-93"/>
                  <a:cs typeface="Arial" panose="020B0604020202020204" pitchFamily="34" charset="0"/>
                  <a:sym typeface="Calibri"/>
                </a:rPr>
                <a:t>tập về</a:t>
              </a:r>
              <a:endParaRPr kumimoji="0" lang="en-US" sz="7200" b="1" i="0" u="none" strike="noStrike" kern="0" cap="none" spc="0" normalizeH="0" baseline="0" noProof="0">
                <a:ln>
                  <a:noFill/>
                </a:ln>
                <a:solidFill>
                  <a:srgbClr val="FF0000"/>
                </a:solidFill>
                <a:effectLst/>
                <a:uLnTx/>
                <a:uFillTx/>
                <a:latin typeface="#9Slide03 SVNNew Athletic M54" panose="02000500000000000000" pitchFamily="2" charset="-93"/>
                <a:cs typeface="Arial" panose="020B0604020202020204" pitchFamily="34" charset="0"/>
                <a:sym typeface="Calibri"/>
              </a:endParaRPr>
            </a:p>
            <a:p>
              <a:pPr algn="ctr"/>
              <a:r>
                <a:rPr kumimoji="0" lang="vi-VN" sz="7200" b="1" i="0" u="none" strike="noStrike" kern="0" cap="none" spc="0" normalizeH="0" baseline="0" noProof="0">
                  <a:ln>
                    <a:noFill/>
                  </a:ln>
                  <a:solidFill>
                    <a:srgbClr val="FF0000"/>
                  </a:solidFill>
                  <a:effectLst/>
                  <a:uLnTx/>
                  <a:uFillTx/>
                  <a:latin typeface="#9Slide03 SVNNew Athletic M54" panose="02000500000000000000" pitchFamily="2" charset="-93"/>
                  <a:cs typeface="Arial" panose="020B0604020202020204" pitchFamily="34" charset="0"/>
                  <a:sym typeface="Calibri"/>
                </a:rPr>
                <a:t> </a:t>
              </a:r>
              <a:r>
                <a:rPr lang="en-US" sz="7200" b="1" kern="0">
                  <a:solidFill>
                    <a:srgbClr val="FF0000"/>
                  </a:solidFill>
                  <a:latin typeface="#9Slide03 SVNNew Athletic M54" panose="02000500000000000000" pitchFamily="2" charset="-93"/>
                  <a:cs typeface="Arial" panose="020B0604020202020204" pitchFamily="34" charset="0"/>
                  <a:sym typeface="Calibri"/>
                </a:rPr>
                <a:t>ĐIỆP TỪ, ĐIỆP NGỮ</a:t>
              </a:r>
              <a:endParaRPr lang="vi-VN" sz="3200" dirty="0">
                <a:latin typeface="#9Slide03 SVNNew Athletic M54" panose="02000500000000000000" pitchFamily="2" charset="-93"/>
              </a:endParaRPr>
            </a:p>
          </p:txBody>
        </p:sp>
      </p:grpSp>
      <p:grpSp>
        <p:nvGrpSpPr>
          <p:cNvPr id="11" name="Group 10">
            <a:extLst>
              <a:ext uri="{FF2B5EF4-FFF2-40B4-BE49-F238E27FC236}">
                <a16:creationId xmlns:a16="http://schemas.microsoft.com/office/drawing/2014/main" id="{BA4D8AE8-93CF-4511-9C6B-EE3D4E5F2401}"/>
              </a:ext>
            </a:extLst>
          </p:cNvPr>
          <p:cNvGrpSpPr/>
          <p:nvPr/>
        </p:nvGrpSpPr>
        <p:grpSpPr>
          <a:xfrm>
            <a:off x="-746726" y="3229590"/>
            <a:ext cx="7302980" cy="1015663"/>
            <a:chOff x="2444509" y="4195713"/>
            <a:chExt cx="7302980" cy="1015663"/>
          </a:xfrm>
        </p:grpSpPr>
        <p:sp>
          <p:nvSpPr>
            <p:cNvPr id="12" name="TextBox 11">
              <a:extLst>
                <a:ext uri="{FF2B5EF4-FFF2-40B4-BE49-F238E27FC236}">
                  <a16:creationId xmlns:a16="http://schemas.microsoft.com/office/drawing/2014/main" id="{8B72979A-EB7D-4F85-8C4D-5DF07135AEFD}"/>
                </a:ext>
              </a:extLst>
            </p:cNvPr>
            <p:cNvSpPr txBox="1"/>
            <p:nvPr/>
          </p:nvSpPr>
          <p:spPr>
            <a:xfrm>
              <a:off x="2444510" y="4195713"/>
              <a:ext cx="7302979" cy="1015663"/>
            </a:xfrm>
            <a:prstGeom prst="rect">
              <a:avLst/>
            </a:prstGeom>
            <a:noFill/>
          </p:spPr>
          <p:txBody>
            <a:bodyPr wrap="square">
              <a:spAutoFit/>
            </a:bodyPr>
            <a:lstStyle/>
            <a:p>
              <a:pPr algn="ctr"/>
              <a:r>
                <a:rPr kumimoji="0" lang="vi-VN" sz="6000" b="1" i="0" u="none" strike="noStrike" kern="0" cap="none" spc="0" normalizeH="0" baseline="0" noProof="0">
                  <a:ln w="219075">
                    <a:solidFill>
                      <a:schemeClr val="bg1"/>
                    </a:solidFill>
                  </a:ln>
                  <a:solidFill>
                    <a:srgbClr val="0070C0"/>
                  </a:solidFill>
                  <a:effectLst>
                    <a:outerShdw blurRad="50800" dist="38100" dir="2700000" algn="tl" rotWithShape="0">
                      <a:prstClr val="black">
                        <a:alpha val="40000"/>
                      </a:prstClr>
                    </a:outerShdw>
                  </a:effectLst>
                  <a:uLnTx/>
                  <a:uFillTx/>
                  <a:latin typeface="#9Slide03 SVNNew Athletic M54" panose="02000500000000000000" pitchFamily="2" charset="-93"/>
                  <a:cs typeface="Arial" panose="020B0604020202020204" pitchFamily="34" charset="0"/>
                  <a:sym typeface="Calibri"/>
                </a:rPr>
                <a:t>Bài 5 - Tiết 3</a:t>
              </a:r>
            </a:p>
          </p:txBody>
        </p:sp>
        <p:sp>
          <p:nvSpPr>
            <p:cNvPr id="13" name="TextBox 12">
              <a:extLst>
                <a:ext uri="{FF2B5EF4-FFF2-40B4-BE49-F238E27FC236}">
                  <a16:creationId xmlns:a16="http://schemas.microsoft.com/office/drawing/2014/main" id="{8DBA03F2-484F-4942-97A8-839033325DA5}"/>
                </a:ext>
              </a:extLst>
            </p:cNvPr>
            <p:cNvSpPr txBox="1"/>
            <p:nvPr/>
          </p:nvSpPr>
          <p:spPr>
            <a:xfrm>
              <a:off x="2444509" y="4195713"/>
              <a:ext cx="7302979" cy="1015663"/>
            </a:xfrm>
            <a:prstGeom prst="rect">
              <a:avLst/>
            </a:prstGeom>
            <a:noFill/>
          </p:spPr>
          <p:txBody>
            <a:bodyPr wrap="square">
              <a:spAutoFit/>
            </a:bodyPr>
            <a:lstStyle/>
            <a:p>
              <a:pPr algn="ctr"/>
              <a:r>
                <a:rPr kumimoji="0" lang="en-US" sz="6000" b="1" i="0" u="none" strike="noStrike" kern="0" cap="none" spc="0" normalizeH="0" baseline="0" noProof="0">
                  <a:ln>
                    <a:noFill/>
                  </a:ln>
                  <a:solidFill>
                    <a:srgbClr val="0070C0"/>
                  </a:solidFill>
                  <a:effectLst/>
                  <a:uLnTx/>
                  <a:uFillTx/>
                  <a:latin typeface="#9Slide03 SVNNew Athletic M54" panose="02000500000000000000" pitchFamily="2" charset="-93"/>
                  <a:cs typeface="Arial" panose="020B0604020202020204" pitchFamily="34" charset="0"/>
                  <a:sym typeface="Calibri"/>
                </a:rPr>
                <a:t>Bài 5 - Tiết 3</a:t>
              </a:r>
              <a:endParaRPr lang="vi-VN" sz="2400" dirty="0">
                <a:solidFill>
                  <a:srgbClr val="0070C0"/>
                </a:solidFill>
                <a:latin typeface="#9Slide03 SVNNew Athletic M54" panose="02000500000000000000" pitchFamily="2" charset="-93"/>
              </a:endParaRPr>
            </a:p>
          </p:txBody>
        </p:sp>
      </p:grpSp>
    </p:spTree>
    <p:extLst>
      <p:ext uri="{BB962C8B-B14F-4D97-AF65-F5344CB8AC3E}">
        <p14:creationId xmlns:p14="http://schemas.microsoft.com/office/powerpoint/2010/main" val="763515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Google Shape;118;p6">
            <a:extLst>
              <a:ext uri="{FF2B5EF4-FFF2-40B4-BE49-F238E27FC236}">
                <a16:creationId xmlns:a16="http://schemas.microsoft.com/office/drawing/2014/main" id="{DB262ED3-20A8-6636-DFF6-494C26192A4B}"/>
              </a:ext>
            </a:extLst>
          </p:cNvPr>
          <p:cNvSpPr/>
          <p:nvPr/>
        </p:nvSpPr>
        <p:spPr>
          <a:xfrm>
            <a:off x="546208" y="394267"/>
            <a:ext cx="11371970" cy="819169"/>
          </a:xfrm>
          <a:prstGeom prst="roundRect">
            <a:avLst>
              <a:gd name="adj" fmla="val 0"/>
            </a:avLst>
          </a:prstGeom>
          <a:noFill/>
          <a:ln>
            <a:noFill/>
          </a:ln>
        </p:spPr>
        <p:txBody>
          <a:bodyPr spcFirstLastPara="1" wrap="square" lIns="60950" tIns="30467" rIns="60950" bIns="30467" anchor="ctr" anchorCtr="0">
            <a:noAutofit/>
          </a:bodyPr>
          <a:lstStyle/>
          <a:p>
            <a:pPr algn="ctr">
              <a:buClr>
                <a:srgbClr val="000000"/>
              </a:buClr>
              <a:buFont typeface="Arial"/>
              <a:buNone/>
            </a:pPr>
            <a:r>
              <a:rPr lang="en-US" sz="2400" b="1" kern="0">
                <a:solidFill>
                  <a:srgbClr val="C00000"/>
                </a:solidFill>
                <a:latin typeface="UTM Avo" panose="02040603050506020204" pitchFamily="18" charset="0"/>
                <a:cs typeface="Arial"/>
                <a:sym typeface="Arial"/>
              </a:rPr>
              <a:t>1. </a:t>
            </a:r>
            <a:r>
              <a:rPr lang="vi-VN" sz="2400" b="1" kern="0">
                <a:solidFill>
                  <a:srgbClr val="C00000"/>
                </a:solidFill>
                <a:latin typeface="UTM Avo" panose="02040603050506020204" pitchFamily="18" charset="0"/>
                <a:cs typeface="Arial"/>
                <a:sym typeface="Arial"/>
              </a:rPr>
              <a:t>Xác định và nêu tác dụng của điệp từ, điệp ngữ trong bài thơ sau:</a:t>
            </a:r>
            <a:endParaRPr lang="vi-VN" sz="2400" b="1" kern="0" dirty="0">
              <a:solidFill>
                <a:srgbClr val="C00000"/>
              </a:solidFill>
              <a:latin typeface="UTM Avo" panose="02040603050506020204" pitchFamily="18" charset="0"/>
              <a:cs typeface="Arial"/>
              <a:sym typeface="Arial"/>
            </a:endParaRPr>
          </a:p>
        </p:txBody>
      </p:sp>
      <p:sp>
        <p:nvSpPr>
          <p:cNvPr id="20" name="Google Shape;120;p6">
            <a:extLst>
              <a:ext uri="{FF2B5EF4-FFF2-40B4-BE49-F238E27FC236}">
                <a16:creationId xmlns:a16="http://schemas.microsoft.com/office/drawing/2014/main" id="{6BC4DC48-ACB9-EE53-A506-FCA534245ED8}"/>
              </a:ext>
            </a:extLst>
          </p:cNvPr>
          <p:cNvSpPr/>
          <p:nvPr/>
        </p:nvSpPr>
        <p:spPr>
          <a:xfrm>
            <a:off x="1355136" y="1058598"/>
            <a:ext cx="6578600" cy="5140460"/>
          </a:xfrm>
          <a:prstGeom prst="roundRect">
            <a:avLst>
              <a:gd name="adj" fmla="val 4076"/>
            </a:avLst>
          </a:prstGeom>
          <a:solidFill>
            <a:srgbClr val="FFFFFF"/>
          </a:solidFill>
          <a:ln w="38100" cap="flat" cmpd="sng">
            <a:noFill/>
            <a:prstDash val="dash"/>
            <a:round/>
            <a:headEnd type="none" w="sm" len="sm"/>
            <a:tailEnd type="none" w="sm" len="sm"/>
          </a:ln>
        </p:spPr>
        <p:txBody>
          <a:bodyPr spcFirstLastPara="1" wrap="square" lIns="60950" tIns="30467" rIns="60950" bIns="30467" anchor="ctr" anchorCtr="0">
            <a:noAutofit/>
          </a:bodyPr>
          <a:lstStyle/>
          <a:p>
            <a:pPr algn="ctr">
              <a:buClr>
                <a:srgbClr val="000000"/>
              </a:buClr>
            </a:pPr>
            <a:r>
              <a:rPr lang="vi-VN" sz="2400" b="1" kern="0">
                <a:solidFill>
                  <a:srgbClr val="0070C0"/>
                </a:solidFill>
                <a:latin typeface="UTM Avo" panose="02040603050506020204" pitchFamily="18" charset="0"/>
                <a:cs typeface="Arial"/>
                <a:sym typeface="Arial"/>
              </a:rPr>
              <a:t>Em yêu nhà em</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Chẳng đâu bằng chính nhà em</a:t>
            </a:r>
          </a:p>
          <a:p>
            <a:pPr algn="just">
              <a:buClr>
                <a:srgbClr val="000000"/>
              </a:buClr>
            </a:pPr>
            <a:r>
              <a:rPr lang="vi-VN" sz="2400" kern="0">
                <a:solidFill>
                  <a:srgbClr val="000000"/>
                </a:solidFill>
                <a:latin typeface="UTM Avo" panose="02040603050506020204" pitchFamily="18" charset="0"/>
                <a:cs typeface="Arial"/>
                <a:sym typeface="Arial"/>
              </a:rPr>
              <a:t>Có đàn chim sẻ bên thềm líu lo</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nàng gà mái hoa mơ</a:t>
            </a:r>
          </a:p>
          <a:p>
            <a:pPr algn="just">
              <a:buClr>
                <a:srgbClr val="000000"/>
              </a:buClr>
            </a:pPr>
            <a:r>
              <a:rPr lang="vi-VN" sz="2400" kern="0">
                <a:solidFill>
                  <a:srgbClr val="000000"/>
                </a:solidFill>
                <a:latin typeface="UTM Avo" panose="02040603050506020204" pitchFamily="18" charset="0"/>
                <a:cs typeface="Arial"/>
                <a:sym typeface="Arial"/>
              </a:rPr>
              <a:t>Cục ta, cục tác khi vừa đẻ xong</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bà chuối mật lưng ong.</a:t>
            </a:r>
          </a:p>
          <a:p>
            <a:pPr algn="just">
              <a:buClr>
                <a:srgbClr val="000000"/>
              </a:buClr>
            </a:pPr>
            <a:r>
              <a:rPr lang="vi-VN" sz="2400" kern="0">
                <a:solidFill>
                  <a:srgbClr val="000000"/>
                </a:solidFill>
                <a:latin typeface="UTM Avo" panose="02040603050506020204" pitchFamily="18" charset="0"/>
                <a:cs typeface="Arial"/>
                <a:sym typeface="Arial"/>
              </a:rPr>
              <a:t>Có ông ngô bắp râu hồng như tơ</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ao muống với cá cờ</a:t>
            </a:r>
          </a:p>
          <a:p>
            <a:pPr algn="just">
              <a:buClr>
                <a:srgbClr val="000000"/>
              </a:buClr>
            </a:pPr>
            <a:r>
              <a:rPr lang="vi-VN" sz="2400" kern="0">
                <a:solidFill>
                  <a:srgbClr val="000000"/>
                </a:solidFill>
                <a:latin typeface="UTM Avo" panose="02040603050506020204" pitchFamily="18" charset="0"/>
                <a:cs typeface="Arial"/>
                <a:sym typeface="Arial"/>
              </a:rPr>
              <a:t>Em là chị Tấm đợi chờ bống lên</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đầm ngào ngạt hoa sen</a:t>
            </a:r>
          </a:p>
          <a:p>
            <a:pPr algn="just">
              <a:buClr>
                <a:srgbClr val="000000"/>
              </a:buClr>
            </a:pPr>
            <a:r>
              <a:rPr lang="vi-VN" sz="2400" kern="0">
                <a:solidFill>
                  <a:srgbClr val="000000"/>
                </a:solidFill>
                <a:latin typeface="UTM Avo" panose="02040603050506020204" pitchFamily="18" charset="0"/>
                <a:cs typeface="Arial"/>
                <a:sym typeface="Arial"/>
              </a:rPr>
              <a:t>Ếch con học nhạc, dế mèn ngâm thơ</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Dù đi xa thật là xa</a:t>
            </a:r>
          </a:p>
          <a:p>
            <a:pPr algn="just">
              <a:buClr>
                <a:srgbClr val="000000"/>
              </a:buClr>
            </a:pPr>
            <a:r>
              <a:rPr lang="vi-VN" sz="2400" kern="0">
                <a:solidFill>
                  <a:srgbClr val="000000"/>
                </a:solidFill>
                <a:latin typeface="UTM Avo" panose="02040603050506020204" pitchFamily="18" charset="0"/>
                <a:cs typeface="Arial"/>
                <a:sym typeface="Arial"/>
              </a:rPr>
              <a:t>Chẳng đâu vui được như nhà của em.</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i="1" kern="0">
                <a:solidFill>
                  <a:srgbClr val="000000"/>
                </a:solidFill>
                <a:latin typeface="UTM Avo" panose="02040603050506020204" pitchFamily="18" charset="0"/>
                <a:cs typeface="Arial"/>
                <a:sym typeface="Arial"/>
              </a:rPr>
              <a:t>Đoàn Thị Lam Luyến</a:t>
            </a:r>
            <a:endParaRPr lang="en-US" sz="2400" i="1" kern="0" dirty="0">
              <a:solidFill>
                <a:srgbClr val="000000"/>
              </a:solidFill>
              <a:latin typeface="UTM Avo" panose="02040603050506020204" pitchFamily="18" charset="0"/>
              <a:cs typeface="Arial"/>
              <a:sym typeface="Arial"/>
            </a:endParaRPr>
          </a:p>
        </p:txBody>
      </p:sp>
      <p:pic>
        <p:nvPicPr>
          <p:cNvPr id="16" name="Picture 15">
            <a:extLst>
              <a:ext uri="{FF2B5EF4-FFF2-40B4-BE49-F238E27FC236}">
                <a16:creationId xmlns:a16="http://schemas.microsoft.com/office/drawing/2014/main" id="{27C93C86-08D1-4846-90B3-DB71A8E1163F}"/>
              </a:ext>
            </a:extLst>
          </p:cNvPr>
          <p:cNvPicPr>
            <a:picLocks noChangeAspect="1"/>
          </p:cNvPicPr>
          <p:nvPr/>
        </p:nvPicPr>
        <p:blipFill rotWithShape="1">
          <a:blip r:embed="rId22"/>
          <a:srcRect r="2583"/>
          <a:stretch/>
        </p:blipFill>
        <p:spPr>
          <a:xfrm>
            <a:off x="7421502" y="1368031"/>
            <a:ext cx="3767622" cy="4717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Google Shape;129;p7">
            <a:extLst>
              <a:ext uri="{FF2B5EF4-FFF2-40B4-BE49-F238E27FC236}">
                <a16:creationId xmlns:a16="http://schemas.microsoft.com/office/drawing/2014/main" id="{2C9FDFBF-F091-A7E7-B057-360310C0C2C5}"/>
              </a:ext>
            </a:extLst>
          </p:cNvPr>
          <p:cNvSpPr/>
          <p:nvPr/>
        </p:nvSpPr>
        <p:spPr>
          <a:xfrm>
            <a:off x="177286" y="161771"/>
            <a:ext cx="2781300" cy="711200"/>
          </a:xfrm>
          <a:prstGeom prst="homePlate">
            <a:avLst>
              <a:gd name="adj" fmla="val 50000"/>
            </a:avLst>
          </a:prstGeom>
          <a:solidFill>
            <a:srgbClr val="C00000"/>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en-US" sz="2800" b="1" kern="0">
                <a:solidFill>
                  <a:srgbClr val="FFFFFF"/>
                </a:solidFill>
                <a:latin typeface="UTM Avo" panose="02040603050506020204" pitchFamily="18" charset="0"/>
                <a:cs typeface="Arial"/>
                <a:sym typeface="Arial"/>
              </a:rPr>
              <a:t>Đáp án</a:t>
            </a:r>
            <a:endParaRPr lang="en-US" sz="2800" b="1" kern="0" dirty="0">
              <a:solidFill>
                <a:srgbClr val="FFFFFF"/>
              </a:solidFill>
              <a:latin typeface="UTM Avo" panose="02040603050506020204" pitchFamily="18" charset="0"/>
              <a:cs typeface="Arial"/>
              <a:sym typeface="Arial"/>
            </a:endParaRPr>
          </a:p>
        </p:txBody>
      </p:sp>
      <p:sp>
        <p:nvSpPr>
          <p:cNvPr id="17" name="Google Shape;120;p6">
            <a:extLst>
              <a:ext uri="{FF2B5EF4-FFF2-40B4-BE49-F238E27FC236}">
                <a16:creationId xmlns:a16="http://schemas.microsoft.com/office/drawing/2014/main" id="{3550C576-6F4A-494A-922D-AEB31E0B58F6}"/>
              </a:ext>
            </a:extLst>
          </p:cNvPr>
          <p:cNvSpPr/>
          <p:nvPr/>
        </p:nvSpPr>
        <p:spPr>
          <a:xfrm>
            <a:off x="1266715" y="901815"/>
            <a:ext cx="6578600" cy="5140460"/>
          </a:xfrm>
          <a:prstGeom prst="roundRect">
            <a:avLst>
              <a:gd name="adj" fmla="val 4076"/>
            </a:avLst>
          </a:prstGeom>
          <a:solidFill>
            <a:srgbClr val="FFFFFF"/>
          </a:solidFill>
          <a:ln w="38100" cap="flat" cmpd="sng">
            <a:noFill/>
            <a:prstDash val="dash"/>
            <a:round/>
            <a:headEnd type="none" w="sm" len="sm"/>
            <a:tailEnd type="none" w="sm" len="sm"/>
          </a:ln>
        </p:spPr>
        <p:txBody>
          <a:bodyPr spcFirstLastPara="1" wrap="square" lIns="60950" tIns="30467" rIns="60950" bIns="30467" anchor="ctr" anchorCtr="0">
            <a:noAutofit/>
          </a:bodyPr>
          <a:lstStyle/>
          <a:p>
            <a:pPr algn="ctr">
              <a:buClr>
                <a:srgbClr val="000000"/>
              </a:buClr>
            </a:pPr>
            <a:r>
              <a:rPr lang="vi-VN" sz="2400" b="1" kern="0">
                <a:solidFill>
                  <a:srgbClr val="0070C0"/>
                </a:solidFill>
                <a:latin typeface="UTM Avo" panose="02040603050506020204" pitchFamily="18" charset="0"/>
                <a:cs typeface="Arial"/>
                <a:sym typeface="Arial"/>
              </a:rPr>
              <a:t>Em yêu nhà em</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Chẳng đâu bằng chính nhà em</a:t>
            </a:r>
          </a:p>
          <a:p>
            <a:pPr algn="just">
              <a:buClr>
                <a:srgbClr val="000000"/>
              </a:buClr>
            </a:pPr>
            <a:r>
              <a:rPr lang="vi-VN" sz="2400" kern="0">
                <a:solidFill>
                  <a:srgbClr val="000000"/>
                </a:solidFill>
                <a:latin typeface="UTM Avo" panose="02040603050506020204" pitchFamily="18" charset="0"/>
                <a:cs typeface="Arial"/>
                <a:sym typeface="Arial"/>
              </a:rPr>
              <a:t>Có đàn chim sẻ bên thềm líu lo</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nàng gà mái hoa mơ</a:t>
            </a:r>
          </a:p>
          <a:p>
            <a:pPr algn="just">
              <a:buClr>
                <a:srgbClr val="000000"/>
              </a:buClr>
            </a:pPr>
            <a:r>
              <a:rPr lang="vi-VN" sz="2400" kern="0">
                <a:solidFill>
                  <a:srgbClr val="000000"/>
                </a:solidFill>
                <a:latin typeface="UTM Avo" panose="02040603050506020204" pitchFamily="18" charset="0"/>
                <a:cs typeface="Arial"/>
                <a:sym typeface="Arial"/>
              </a:rPr>
              <a:t>Cục ta, cục tác khi vừa đẻ xong</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bà chuối mật lưng ong.</a:t>
            </a:r>
          </a:p>
          <a:p>
            <a:pPr algn="just">
              <a:buClr>
                <a:srgbClr val="000000"/>
              </a:buClr>
            </a:pPr>
            <a:r>
              <a:rPr lang="vi-VN" sz="2400" kern="0">
                <a:solidFill>
                  <a:srgbClr val="000000"/>
                </a:solidFill>
                <a:latin typeface="UTM Avo" panose="02040603050506020204" pitchFamily="18" charset="0"/>
                <a:cs typeface="Arial"/>
                <a:sym typeface="Arial"/>
              </a:rPr>
              <a:t>Có ông ngô bắp râu hồng như tơ</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ao muống với cá cờ</a:t>
            </a:r>
          </a:p>
          <a:p>
            <a:pPr algn="just">
              <a:buClr>
                <a:srgbClr val="000000"/>
              </a:buClr>
            </a:pPr>
            <a:r>
              <a:rPr lang="vi-VN" sz="2400" kern="0">
                <a:solidFill>
                  <a:srgbClr val="000000"/>
                </a:solidFill>
                <a:latin typeface="UTM Avo" panose="02040603050506020204" pitchFamily="18" charset="0"/>
                <a:cs typeface="Arial"/>
                <a:sym typeface="Arial"/>
              </a:rPr>
              <a:t>Em là chị Tấm đợi chờ bống lên</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Có đầm ngào ngạt hoa sen</a:t>
            </a:r>
          </a:p>
          <a:p>
            <a:pPr algn="just">
              <a:buClr>
                <a:srgbClr val="000000"/>
              </a:buClr>
            </a:pPr>
            <a:r>
              <a:rPr lang="vi-VN" sz="2400" kern="0">
                <a:solidFill>
                  <a:srgbClr val="000000"/>
                </a:solidFill>
                <a:latin typeface="UTM Avo" panose="02040603050506020204" pitchFamily="18" charset="0"/>
                <a:cs typeface="Arial"/>
                <a:sym typeface="Arial"/>
              </a:rPr>
              <a:t>Ếch con học nhạc, dế mèn ngâm thơ</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kern="0">
                <a:solidFill>
                  <a:srgbClr val="000000"/>
                </a:solidFill>
                <a:latin typeface="UTM Avo" panose="02040603050506020204" pitchFamily="18" charset="0"/>
                <a:cs typeface="Arial"/>
                <a:sym typeface="Arial"/>
              </a:rPr>
              <a:t>Dù đi xa thật là xa</a:t>
            </a:r>
          </a:p>
          <a:p>
            <a:pPr algn="just">
              <a:buClr>
                <a:srgbClr val="000000"/>
              </a:buClr>
            </a:pPr>
            <a:r>
              <a:rPr lang="vi-VN" sz="2400" kern="0">
                <a:solidFill>
                  <a:srgbClr val="000000"/>
                </a:solidFill>
                <a:latin typeface="UTM Avo" panose="02040603050506020204" pitchFamily="18" charset="0"/>
                <a:cs typeface="Arial"/>
                <a:sym typeface="Arial"/>
              </a:rPr>
              <a:t>Chẳng đâu vui được như nhà của em.</a:t>
            </a:r>
          </a:p>
          <a:p>
            <a:pPr algn="just">
              <a:buClr>
                <a:srgbClr val="000000"/>
              </a:buClr>
            </a:pPr>
            <a:r>
              <a:rPr lang="en-US" sz="2400" kern="0">
                <a:solidFill>
                  <a:srgbClr val="000000"/>
                </a:solidFill>
                <a:latin typeface="UTM Avo" panose="02040603050506020204" pitchFamily="18" charset="0"/>
                <a:cs typeface="Arial"/>
                <a:sym typeface="Arial"/>
              </a:rPr>
              <a:t>			</a:t>
            </a:r>
            <a:r>
              <a:rPr lang="vi-VN" sz="2400" i="1" kern="0">
                <a:solidFill>
                  <a:srgbClr val="000000"/>
                </a:solidFill>
                <a:latin typeface="UTM Avo" panose="02040603050506020204" pitchFamily="18" charset="0"/>
                <a:cs typeface="Arial"/>
                <a:sym typeface="Arial"/>
              </a:rPr>
              <a:t>Đoàn Thị Lam Luyến</a:t>
            </a:r>
            <a:endParaRPr lang="en-US" sz="2400" i="1" kern="0" dirty="0">
              <a:solidFill>
                <a:srgbClr val="000000"/>
              </a:solidFill>
              <a:latin typeface="UTM Avo" panose="02040603050506020204" pitchFamily="18" charset="0"/>
              <a:cs typeface="Arial"/>
              <a:sym typeface="Arial"/>
            </a:endParaRPr>
          </a:p>
        </p:txBody>
      </p:sp>
      <p:cxnSp>
        <p:nvCxnSpPr>
          <p:cNvPr id="13" name="Straight Connector 12">
            <a:extLst>
              <a:ext uri="{FF2B5EF4-FFF2-40B4-BE49-F238E27FC236}">
                <a16:creationId xmlns:a16="http://schemas.microsoft.com/office/drawing/2014/main" id="{B4BC0FCF-3771-4840-84E8-19E0956E344C}"/>
              </a:ext>
            </a:extLst>
          </p:cNvPr>
          <p:cNvCxnSpPr/>
          <p:nvPr/>
        </p:nvCxnSpPr>
        <p:spPr>
          <a:xfrm>
            <a:off x="1266715" y="2018521"/>
            <a:ext cx="7438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AF3BAA-8382-40F3-AED9-CC28173004BE}"/>
              </a:ext>
            </a:extLst>
          </p:cNvPr>
          <p:cNvCxnSpPr/>
          <p:nvPr/>
        </p:nvCxnSpPr>
        <p:spPr>
          <a:xfrm>
            <a:off x="2109863" y="2374781"/>
            <a:ext cx="7438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EF94A7-2079-411B-BA06-110601FD9C80}"/>
              </a:ext>
            </a:extLst>
          </p:cNvPr>
          <p:cNvCxnSpPr/>
          <p:nvPr/>
        </p:nvCxnSpPr>
        <p:spPr>
          <a:xfrm>
            <a:off x="2169240" y="3111051"/>
            <a:ext cx="7438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D74BF3-ABD4-494B-B92F-0EBC9A95AC27}"/>
              </a:ext>
            </a:extLst>
          </p:cNvPr>
          <p:cNvCxnSpPr/>
          <p:nvPr/>
        </p:nvCxnSpPr>
        <p:spPr>
          <a:xfrm>
            <a:off x="1266714" y="3523719"/>
            <a:ext cx="7438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1D023D-D252-4AB0-9F72-51E1FA31823A}"/>
              </a:ext>
            </a:extLst>
          </p:cNvPr>
          <p:cNvCxnSpPr/>
          <p:nvPr/>
        </p:nvCxnSpPr>
        <p:spPr>
          <a:xfrm>
            <a:off x="2200534" y="3832477"/>
            <a:ext cx="7438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9A6D16-994D-4666-A1D0-ADB2FE184A4F}"/>
              </a:ext>
            </a:extLst>
          </p:cNvPr>
          <p:cNvCxnSpPr/>
          <p:nvPr/>
        </p:nvCxnSpPr>
        <p:spPr>
          <a:xfrm>
            <a:off x="2169239" y="4592497"/>
            <a:ext cx="7438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E3FA648-5D90-461D-A1CF-248DDE11D668}"/>
              </a:ext>
            </a:extLst>
          </p:cNvPr>
          <p:cNvSpPr/>
          <p:nvPr/>
        </p:nvSpPr>
        <p:spPr>
          <a:xfrm>
            <a:off x="7481455" y="1924438"/>
            <a:ext cx="3721148" cy="3380040"/>
          </a:xfrm>
          <a:prstGeom prst="roundRect">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3200" b="1" i="1">
                <a:solidFill>
                  <a:srgbClr val="FF0000"/>
                </a:solidFill>
                <a:effectLst/>
                <a:latin typeface="UTM Avo" panose="02040603050506020204" pitchFamily="18" charset="0"/>
                <a:ea typeface="Calibri" panose="020F0502020204030204" pitchFamily="34" charset="0"/>
              </a:rPr>
              <a:t>Tác dụng: </a:t>
            </a:r>
          </a:p>
          <a:p>
            <a:pPr indent="90170" algn="ctr">
              <a:lnSpc>
                <a:spcPct val="115000"/>
              </a:lnSpc>
            </a:pPr>
            <a:r>
              <a:rPr lang="en-US" sz="3200" b="1" i="1">
                <a:solidFill>
                  <a:srgbClr val="0070C0"/>
                </a:solidFill>
                <a:effectLst/>
                <a:latin typeface="UTM Avo" panose="02040603050506020204" pitchFamily="18" charset="0"/>
                <a:ea typeface="Calibri" panose="020F0502020204030204" pitchFamily="34" charset="0"/>
              </a:rPr>
              <a:t>liệt kê những sự vật, sự việc có xung quanh nhà em. </a:t>
            </a:r>
            <a:endParaRPr lang="en-US" sz="2800" b="1">
              <a:solidFill>
                <a:srgbClr val="0070C0"/>
              </a:solidFill>
              <a:effectLst/>
              <a:latin typeface="UTM Avo" panose="02040603050506020204" pitchFamily="18" charset="0"/>
              <a:ea typeface="Calibri" panose="020F0502020204030204" pitchFamily="34" charset="0"/>
            </a:endParaRPr>
          </a:p>
        </p:txBody>
      </p:sp>
    </p:spTree>
    <p:extLst>
      <p:ext uri="{BB962C8B-B14F-4D97-AF65-F5344CB8AC3E}">
        <p14:creationId xmlns:p14="http://schemas.microsoft.com/office/powerpoint/2010/main" val="932867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Google Shape;129;p7">
            <a:extLst>
              <a:ext uri="{FF2B5EF4-FFF2-40B4-BE49-F238E27FC236}">
                <a16:creationId xmlns:a16="http://schemas.microsoft.com/office/drawing/2014/main" id="{2C9FDFBF-F091-A7E7-B057-360310C0C2C5}"/>
              </a:ext>
            </a:extLst>
          </p:cNvPr>
          <p:cNvSpPr/>
          <p:nvPr/>
        </p:nvSpPr>
        <p:spPr>
          <a:xfrm>
            <a:off x="177286" y="161771"/>
            <a:ext cx="2781300" cy="711200"/>
          </a:xfrm>
          <a:prstGeom prst="homePlate">
            <a:avLst>
              <a:gd name="adj" fmla="val 50000"/>
            </a:avLst>
          </a:prstGeom>
          <a:solidFill>
            <a:srgbClr val="C00000"/>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UTM Avo" panose="02040603050506020204" pitchFamily="18" charset="0"/>
                <a:ea typeface="+mn-ea"/>
                <a:cs typeface="Arial"/>
                <a:sym typeface="Arial"/>
              </a:rPr>
              <a:t>Đáp án</a:t>
            </a:r>
            <a:endParaRPr kumimoji="0" lang="en-US" sz="2800" b="1" i="0" u="none" strike="noStrike" kern="0" cap="none" spc="0" normalizeH="0" baseline="0" noProof="0" dirty="0">
              <a:ln>
                <a:noFill/>
              </a:ln>
              <a:solidFill>
                <a:srgbClr val="FFFFFF"/>
              </a:solidFill>
              <a:effectLst/>
              <a:uLnTx/>
              <a:uFillTx/>
              <a:latin typeface="UTM Avo" panose="02040603050506020204" pitchFamily="18" charset="0"/>
              <a:ea typeface="+mn-ea"/>
              <a:cs typeface="Arial"/>
              <a:sym typeface="Arial"/>
            </a:endParaRPr>
          </a:p>
        </p:txBody>
      </p:sp>
      <p:sp>
        <p:nvSpPr>
          <p:cNvPr id="17" name="Google Shape;120;p6">
            <a:extLst>
              <a:ext uri="{FF2B5EF4-FFF2-40B4-BE49-F238E27FC236}">
                <a16:creationId xmlns:a16="http://schemas.microsoft.com/office/drawing/2014/main" id="{3550C576-6F4A-494A-922D-AEB31E0B58F6}"/>
              </a:ext>
            </a:extLst>
          </p:cNvPr>
          <p:cNvSpPr/>
          <p:nvPr/>
        </p:nvSpPr>
        <p:spPr>
          <a:xfrm>
            <a:off x="1266715" y="901815"/>
            <a:ext cx="6578600" cy="5140460"/>
          </a:xfrm>
          <a:prstGeom prst="roundRect">
            <a:avLst>
              <a:gd name="adj" fmla="val 4076"/>
            </a:avLst>
          </a:prstGeom>
          <a:solidFill>
            <a:srgbClr val="FFFFFF"/>
          </a:solidFill>
          <a:ln w="38100" cap="flat" cmpd="sng">
            <a:no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Em yêu nhà em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Chẳng đâu bằng chính nhà em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Có đàn chim sẻ bên thềm líu lo</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Có nàng gà mái hoa mơ</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Cục ta, cục tác khi vừa đẻ xong</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Có bà chuối mật lưng ong.</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Có ông ngô bắp râu hồng như tơ</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Có ao muống với cá cờ</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Em là chị Tấm đợi chờ bống lên</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Có đầm ngào ngạt hoa sen</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Ếch con học nhạc, dế mèn ngâm thơ</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Dù đi xa thật là xa</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Chẳng đâu vui được như nhà của em.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			</a:t>
            </a:r>
            <a:r>
              <a:rPr kumimoji="0" lang="vi-VN" sz="2400" b="0" i="1"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Đoàn Thị Lam Luyến</a:t>
            </a:r>
            <a:endParaRPr kumimoji="0" lang="en-US" sz="2400" b="0" i="1"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cxnSp>
        <p:nvCxnSpPr>
          <p:cNvPr id="13" name="Straight Connector 12">
            <a:extLst>
              <a:ext uri="{FF2B5EF4-FFF2-40B4-BE49-F238E27FC236}">
                <a16:creationId xmlns:a16="http://schemas.microsoft.com/office/drawing/2014/main" id="{B4BC0FCF-3771-4840-84E8-19E0956E344C}"/>
              </a:ext>
            </a:extLst>
          </p:cNvPr>
          <p:cNvCxnSpPr>
            <a:cxnSpLocks/>
          </p:cNvCxnSpPr>
          <p:nvPr/>
        </p:nvCxnSpPr>
        <p:spPr>
          <a:xfrm>
            <a:off x="2255999" y="1638513"/>
            <a:ext cx="18048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9A6D16-994D-4666-A1D0-ADB2FE184A4F}"/>
              </a:ext>
            </a:extLst>
          </p:cNvPr>
          <p:cNvCxnSpPr>
            <a:cxnSpLocks/>
          </p:cNvCxnSpPr>
          <p:nvPr/>
        </p:nvCxnSpPr>
        <p:spPr>
          <a:xfrm>
            <a:off x="1445323" y="5685027"/>
            <a:ext cx="172538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E3FA648-5D90-461D-A1CF-248DDE11D668}"/>
              </a:ext>
            </a:extLst>
          </p:cNvPr>
          <p:cNvSpPr/>
          <p:nvPr/>
        </p:nvSpPr>
        <p:spPr>
          <a:xfrm>
            <a:off x="7321667" y="1628675"/>
            <a:ext cx="3863652" cy="3867563"/>
          </a:xfrm>
          <a:prstGeom prst="roundRect">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UTM Avo" panose="02040603050506020204" pitchFamily="18" charset="0"/>
                <a:ea typeface="Calibri" panose="020F0502020204030204" pitchFamily="34" charset="0"/>
                <a:cs typeface="+mn-cs"/>
              </a:rPr>
              <a:t>Tác dụng: </a:t>
            </a:r>
          </a:p>
          <a:p>
            <a:pPr lvl="0" indent="90170" algn="ctr">
              <a:lnSpc>
                <a:spcPct val="115000"/>
              </a:lnSpc>
            </a:pPr>
            <a:r>
              <a:rPr lang="en-US" sz="3200" b="1" i="1">
                <a:solidFill>
                  <a:srgbClr val="0070C0"/>
                </a:solidFill>
                <a:latin typeface="UTM Avo" panose="02040603050506020204" pitchFamily="18" charset="0"/>
                <a:ea typeface="Calibri" panose="020F0502020204030204" pitchFamily="34" charset="0"/>
              </a:rPr>
              <a:t>nhấn mạnh nhằm khắc sâu tình cảm của bạn nhỏ với nhà của mình.</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Calibri" panose="020F0502020204030204" pitchFamily="34" charset="0"/>
              <a:cs typeface="+mn-cs"/>
            </a:endParaRPr>
          </a:p>
        </p:txBody>
      </p:sp>
    </p:spTree>
    <p:extLst>
      <p:ext uri="{BB962C8B-B14F-4D97-AF65-F5344CB8AC3E}">
        <p14:creationId xmlns:p14="http://schemas.microsoft.com/office/powerpoint/2010/main" val="328928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92306" y="2866591"/>
            <a:ext cx="707805" cy="747024"/>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C781647-C683-4DA6-8FFC-7D9A56F9A783}"/>
              </a:ext>
            </a:extLst>
          </p:cNvPr>
          <p:cNvSpPr txBox="1"/>
          <p:nvPr/>
        </p:nvSpPr>
        <p:spPr>
          <a:xfrm>
            <a:off x="900111" y="499035"/>
            <a:ext cx="10357697" cy="1384995"/>
          </a:xfrm>
          <a:prstGeom prst="rect">
            <a:avLst/>
          </a:prstGeom>
          <a:noFill/>
        </p:spPr>
        <p:txBody>
          <a:bodyPr wrap="square" rtlCol="0">
            <a:spAutoFit/>
          </a:bodyPr>
          <a:lstStyle/>
          <a:p>
            <a:r>
              <a:rPr lang="en-US" sz="2800"/>
              <a:t>		</a:t>
            </a:r>
            <a:r>
              <a:rPr lang="vi-VN" sz="2800" b="1"/>
              <a:t>2.</a:t>
            </a:r>
            <a:r>
              <a:rPr lang="en-US" sz="2800" b="1"/>
              <a:t> </a:t>
            </a:r>
            <a:r>
              <a:rPr lang="vi-VN" sz="2800" b="1"/>
              <a:t>Thực hiện yêu cầu:</a:t>
            </a:r>
          </a:p>
          <a:p>
            <a:r>
              <a:rPr lang="vi-VN" sz="2800" i="1">
                <a:solidFill>
                  <a:srgbClr val="0070C0"/>
                </a:solidFill>
              </a:rPr>
              <a:t>a.</a:t>
            </a:r>
            <a:r>
              <a:rPr lang="en-US" sz="2800" i="1">
                <a:solidFill>
                  <a:srgbClr val="0070C0"/>
                </a:solidFill>
              </a:rPr>
              <a:t> </a:t>
            </a:r>
            <a:r>
              <a:rPr lang="vi-VN" sz="2800" i="1">
                <a:solidFill>
                  <a:srgbClr val="0070C0"/>
                </a:solidFill>
              </a:rPr>
              <a:t>Chọn một từ phù hợp trong khung thay cho các </a:t>
            </a:r>
            <a:r>
              <a:rPr lang="en-US" sz="2800" i="1">
                <a:solidFill>
                  <a:srgbClr val="0070C0"/>
                </a:solidFill>
              </a:rPr>
              <a:t>     </a:t>
            </a:r>
            <a:r>
              <a:rPr lang="vi-VN" sz="2800" i="1">
                <a:solidFill>
                  <a:srgbClr val="0070C0"/>
                </a:solidFill>
              </a:rPr>
              <a:t> trong bài ca dao sau:</a:t>
            </a:r>
            <a:endParaRPr lang="en-US" sz="2800" i="1">
              <a:solidFill>
                <a:srgbClr val="0070C0"/>
              </a:solidFill>
            </a:endParaRPr>
          </a:p>
        </p:txBody>
      </p:sp>
      <p:sp>
        <p:nvSpPr>
          <p:cNvPr id="19" name="TextBox 18">
            <a:extLst>
              <a:ext uri="{FF2B5EF4-FFF2-40B4-BE49-F238E27FC236}">
                <a16:creationId xmlns:a16="http://schemas.microsoft.com/office/drawing/2014/main" id="{1DE270FE-5048-45E1-BDD0-C6B59DC7CE7C}"/>
              </a:ext>
            </a:extLst>
          </p:cNvPr>
          <p:cNvSpPr txBox="1"/>
          <p:nvPr/>
        </p:nvSpPr>
        <p:spPr>
          <a:xfrm>
            <a:off x="1148503" y="1888068"/>
            <a:ext cx="10357697" cy="3108543"/>
          </a:xfrm>
          <a:prstGeom prst="rect">
            <a:avLst/>
          </a:prstGeom>
          <a:noFill/>
        </p:spPr>
        <p:txBody>
          <a:bodyPr wrap="square" rtlCol="0">
            <a:spAutoFit/>
          </a:bodyPr>
          <a:lstStyle/>
          <a:p>
            <a:r>
              <a:rPr lang="en-US" sz="2800"/>
              <a:t>	</a:t>
            </a:r>
            <a:r>
              <a:rPr lang="vi-VN" sz="2800"/>
              <a:t>Người ta đi cấy lấy công</a:t>
            </a:r>
          </a:p>
          <a:p>
            <a:r>
              <a:rPr lang="vi-VN" sz="2800"/>
              <a:t>Tôi nay đi cấy còn </a:t>
            </a:r>
            <a:r>
              <a:rPr lang="en-US" sz="2800"/>
              <a:t>      </a:t>
            </a:r>
            <a:r>
              <a:rPr lang="vi-VN" sz="2800"/>
              <a:t>nhiều bề.</a:t>
            </a:r>
          </a:p>
          <a:p>
            <a:r>
              <a:rPr lang="en-US" sz="2800"/>
              <a:t>	   </a:t>
            </a:r>
            <a:r>
              <a:rPr lang="vi-VN" sz="2800"/>
              <a:t> trời, </a:t>
            </a:r>
            <a:r>
              <a:rPr lang="en-US" sz="2800"/>
              <a:t>      </a:t>
            </a:r>
            <a:r>
              <a:rPr lang="vi-VN" sz="2800"/>
              <a:t> đất, </a:t>
            </a:r>
            <a:r>
              <a:rPr lang="en-US" sz="2800"/>
              <a:t>     </a:t>
            </a:r>
            <a:r>
              <a:rPr lang="vi-VN" sz="2800"/>
              <a:t>mây,</a:t>
            </a:r>
          </a:p>
          <a:p>
            <a:r>
              <a:rPr lang="en-US" sz="2800"/>
              <a:t>   </a:t>
            </a:r>
            <a:r>
              <a:rPr lang="vi-VN" sz="2800"/>
              <a:t> mưa, </a:t>
            </a:r>
            <a:r>
              <a:rPr lang="en-US" sz="2800"/>
              <a:t>     </a:t>
            </a:r>
            <a:r>
              <a:rPr lang="vi-VN" sz="2800"/>
              <a:t> nắng, </a:t>
            </a:r>
            <a:r>
              <a:rPr lang="en-US" sz="2800"/>
              <a:t>    </a:t>
            </a:r>
            <a:r>
              <a:rPr lang="vi-VN" sz="2800"/>
              <a:t> ngày, </a:t>
            </a:r>
            <a:r>
              <a:rPr lang="en-US" sz="2800"/>
              <a:t>     </a:t>
            </a:r>
            <a:r>
              <a:rPr lang="vi-VN" sz="2800"/>
              <a:t> đêm.</a:t>
            </a:r>
          </a:p>
          <a:p>
            <a:r>
              <a:rPr lang="en-US" sz="2800"/>
              <a:t>	   </a:t>
            </a:r>
            <a:r>
              <a:rPr lang="vi-VN" sz="2800"/>
              <a:t> cho chân cứng đá mềm,</a:t>
            </a:r>
          </a:p>
          <a:p>
            <a:r>
              <a:rPr lang="vi-VN" sz="2800"/>
              <a:t>Trời yên, biển lặng mới yên tấm lòng.</a:t>
            </a:r>
          </a:p>
          <a:p>
            <a:r>
              <a:rPr lang="en-US" sz="2800"/>
              <a:t>				</a:t>
            </a:r>
            <a:r>
              <a:rPr lang="vi-VN" sz="2800"/>
              <a:t>Ca dao</a:t>
            </a:r>
            <a:endParaRPr lang="en-US" sz="2800"/>
          </a:p>
        </p:txBody>
      </p:sp>
      <p:pic>
        <p:nvPicPr>
          <p:cNvPr id="17" name="Picture 16">
            <a:extLst>
              <a:ext uri="{FF2B5EF4-FFF2-40B4-BE49-F238E27FC236}">
                <a16:creationId xmlns:a16="http://schemas.microsoft.com/office/drawing/2014/main" id="{C77C08A0-B1F9-49BE-B601-3FA7BFDBDEBB}"/>
              </a:ext>
            </a:extLst>
          </p:cNvPr>
          <p:cNvPicPr>
            <a:picLocks noChangeAspect="1"/>
          </p:cNvPicPr>
          <p:nvPr/>
        </p:nvPicPr>
        <p:blipFill>
          <a:blip r:embed="rId22"/>
          <a:stretch>
            <a:fillRect/>
          </a:stretch>
        </p:blipFill>
        <p:spPr>
          <a:xfrm>
            <a:off x="7497031" y="2417901"/>
            <a:ext cx="3268494" cy="2488676"/>
          </a:xfrm>
          <a:prstGeom prst="rect">
            <a:avLst/>
          </a:prstGeom>
        </p:spPr>
      </p:pic>
      <p:sp>
        <p:nvSpPr>
          <p:cNvPr id="21" name="TextBox 20">
            <a:extLst>
              <a:ext uri="{FF2B5EF4-FFF2-40B4-BE49-F238E27FC236}">
                <a16:creationId xmlns:a16="http://schemas.microsoft.com/office/drawing/2014/main" id="{E7A2ECC2-076F-48AB-97A8-F05268D6E546}"/>
              </a:ext>
            </a:extLst>
          </p:cNvPr>
          <p:cNvSpPr txBox="1"/>
          <p:nvPr/>
        </p:nvSpPr>
        <p:spPr>
          <a:xfrm>
            <a:off x="1252588" y="5056759"/>
            <a:ext cx="10357697" cy="523220"/>
          </a:xfrm>
          <a:prstGeom prst="rect">
            <a:avLst/>
          </a:prstGeom>
          <a:noFill/>
        </p:spPr>
        <p:txBody>
          <a:bodyPr wrap="square" rtlCol="0">
            <a:spAutoFit/>
          </a:bodyPr>
          <a:lstStyle/>
          <a:p>
            <a:r>
              <a:rPr lang="vi-VN" sz="2800" i="1">
                <a:solidFill>
                  <a:srgbClr val="0070C0"/>
                </a:solidFill>
              </a:rPr>
              <a:t>b. Nêu tác dụng của việc sử dụng từ em chọn.</a:t>
            </a:r>
            <a:endParaRPr lang="en-US" sz="2800" i="1">
              <a:solidFill>
                <a:srgbClr val="0070C0"/>
              </a:solidFill>
            </a:endParaRPr>
          </a:p>
        </p:txBody>
      </p:sp>
      <p:pic>
        <p:nvPicPr>
          <p:cNvPr id="16" name="Picture 15">
            <a:extLst>
              <a:ext uri="{FF2B5EF4-FFF2-40B4-BE49-F238E27FC236}">
                <a16:creationId xmlns:a16="http://schemas.microsoft.com/office/drawing/2014/main" id="{346849C2-6B03-4FC8-8809-AD9AC3D3EE1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31300" y="848241"/>
            <a:ext cx="599956" cy="732102"/>
          </a:xfrm>
          <a:prstGeom prst="rect">
            <a:avLst/>
          </a:prstGeom>
        </p:spPr>
      </p:pic>
      <p:pic>
        <p:nvPicPr>
          <p:cNvPr id="20" name="Picture 19">
            <a:extLst>
              <a:ext uri="{FF2B5EF4-FFF2-40B4-BE49-F238E27FC236}">
                <a16:creationId xmlns:a16="http://schemas.microsoft.com/office/drawing/2014/main" id="{8F94C011-0A8E-47A1-A5C4-9C48867B65A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57688" y="1403875"/>
            <a:ext cx="4207837" cy="1119850"/>
          </a:xfrm>
          <a:prstGeom prst="rect">
            <a:avLst/>
          </a:prstGeom>
        </p:spPr>
      </p:pic>
      <p:pic>
        <p:nvPicPr>
          <p:cNvPr id="22" name="Picture 21">
            <a:extLst>
              <a:ext uri="{FF2B5EF4-FFF2-40B4-BE49-F238E27FC236}">
                <a16:creationId xmlns:a16="http://schemas.microsoft.com/office/drawing/2014/main" id="{079CD6BF-2415-485E-8585-702396CB134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95014" y="2221294"/>
            <a:ext cx="599956" cy="732102"/>
          </a:xfrm>
          <a:prstGeom prst="rect">
            <a:avLst/>
          </a:prstGeom>
        </p:spPr>
      </p:pic>
      <p:pic>
        <p:nvPicPr>
          <p:cNvPr id="23" name="Picture 22">
            <a:extLst>
              <a:ext uri="{FF2B5EF4-FFF2-40B4-BE49-F238E27FC236}">
                <a16:creationId xmlns:a16="http://schemas.microsoft.com/office/drawing/2014/main" id="{CA453191-98FD-4B4A-B10F-DF837C406A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53203" y="2673148"/>
            <a:ext cx="599956" cy="732102"/>
          </a:xfrm>
          <a:prstGeom prst="rect">
            <a:avLst/>
          </a:prstGeom>
        </p:spPr>
      </p:pic>
      <p:pic>
        <p:nvPicPr>
          <p:cNvPr id="24" name="Picture 23">
            <a:extLst>
              <a:ext uri="{FF2B5EF4-FFF2-40B4-BE49-F238E27FC236}">
                <a16:creationId xmlns:a16="http://schemas.microsoft.com/office/drawing/2014/main" id="{3DB60479-E6AD-4903-8A6D-20BE0CA55B9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69305" y="2673148"/>
            <a:ext cx="599956" cy="732102"/>
          </a:xfrm>
          <a:prstGeom prst="rect">
            <a:avLst/>
          </a:prstGeom>
        </p:spPr>
      </p:pic>
      <p:pic>
        <p:nvPicPr>
          <p:cNvPr id="25" name="Picture 24">
            <a:extLst>
              <a:ext uri="{FF2B5EF4-FFF2-40B4-BE49-F238E27FC236}">
                <a16:creationId xmlns:a16="http://schemas.microsoft.com/office/drawing/2014/main" id="{77E9E320-4E7F-4259-B39E-548E8A6A017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27903" y="2660801"/>
            <a:ext cx="599956" cy="732102"/>
          </a:xfrm>
          <a:prstGeom prst="rect">
            <a:avLst/>
          </a:prstGeom>
        </p:spPr>
      </p:pic>
      <p:pic>
        <p:nvPicPr>
          <p:cNvPr id="26" name="Picture 25">
            <a:extLst>
              <a:ext uri="{FF2B5EF4-FFF2-40B4-BE49-F238E27FC236}">
                <a16:creationId xmlns:a16="http://schemas.microsoft.com/office/drawing/2014/main" id="{A1CD9664-BC1B-4952-BEA5-9D8FCD3880E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3926" y="3140646"/>
            <a:ext cx="599956" cy="732102"/>
          </a:xfrm>
          <a:prstGeom prst="rect">
            <a:avLst/>
          </a:prstGeom>
        </p:spPr>
      </p:pic>
      <p:pic>
        <p:nvPicPr>
          <p:cNvPr id="27" name="Picture 26">
            <a:extLst>
              <a:ext uri="{FF2B5EF4-FFF2-40B4-BE49-F238E27FC236}">
                <a16:creationId xmlns:a16="http://schemas.microsoft.com/office/drawing/2014/main" id="{FD1D2767-C186-44F6-84EE-A1A664FD8D2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75665" y="3069273"/>
            <a:ext cx="599956" cy="732102"/>
          </a:xfrm>
          <a:prstGeom prst="rect">
            <a:avLst/>
          </a:prstGeom>
        </p:spPr>
      </p:pic>
      <p:pic>
        <p:nvPicPr>
          <p:cNvPr id="28" name="Picture 27">
            <a:extLst>
              <a:ext uri="{FF2B5EF4-FFF2-40B4-BE49-F238E27FC236}">
                <a16:creationId xmlns:a16="http://schemas.microsoft.com/office/drawing/2014/main" id="{529CE1F5-31C7-4E97-B902-D451784DB0C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56652" y="3096604"/>
            <a:ext cx="599956" cy="732102"/>
          </a:xfrm>
          <a:prstGeom prst="rect">
            <a:avLst/>
          </a:prstGeom>
        </p:spPr>
      </p:pic>
      <p:pic>
        <p:nvPicPr>
          <p:cNvPr id="29" name="Picture 28">
            <a:extLst>
              <a:ext uri="{FF2B5EF4-FFF2-40B4-BE49-F238E27FC236}">
                <a16:creationId xmlns:a16="http://schemas.microsoft.com/office/drawing/2014/main" id="{2A0BCDE4-C0D2-4213-A92B-CD2015C2DE0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12511" y="3096604"/>
            <a:ext cx="599956" cy="732102"/>
          </a:xfrm>
          <a:prstGeom prst="rect">
            <a:avLst/>
          </a:prstGeom>
        </p:spPr>
      </p:pic>
      <p:pic>
        <p:nvPicPr>
          <p:cNvPr id="30" name="Picture 29">
            <a:extLst>
              <a:ext uri="{FF2B5EF4-FFF2-40B4-BE49-F238E27FC236}">
                <a16:creationId xmlns:a16="http://schemas.microsoft.com/office/drawing/2014/main" id="{1EB926C5-DBF8-4F11-B5F7-034543F0956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53203" y="3544776"/>
            <a:ext cx="599956" cy="732102"/>
          </a:xfrm>
          <a:prstGeom prst="rect">
            <a:avLst/>
          </a:prstGeom>
        </p:spPr>
      </p:pic>
    </p:spTree>
    <p:extLst>
      <p:ext uri="{BB962C8B-B14F-4D97-AF65-F5344CB8AC3E}">
        <p14:creationId xmlns:p14="http://schemas.microsoft.com/office/powerpoint/2010/main" val="4193591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1152894" y="3070617"/>
            <a:ext cx="706613" cy="716767"/>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C781647-C683-4DA6-8FFC-7D9A56F9A783}"/>
              </a:ext>
            </a:extLst>
          </p:cNvPr>
          <p:cNvSpPr txBox="1"/>
          <p:nvPr/>
        </p:nvSpPr>
        <p:spPr>
          <a:xfrm>
            <a:off x="900111" y="499035"/>
            <a:ext cx="103576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a:ln>
                  <a:noFill/>
                </a:ln>
                <a:solidFill>
                  <a:srgbClr val="0070C0"/>
                </a:solidFill>
                <a:effectLst/>
                <a:uLnTx/>
                <a:uFillTx/>
                <a:latin typeface="Arial" panose="020B0604020202020204" pitchFamily="34" charset="0"/>
                <a:ea typeface="+mn-ea"/>
                <a:cs typeface="+mn-cs"/>
              </a:rPr>
              <a:t>a.</a:t>
            </a:r>
            <a:r>
              <a:rPr kumimoji="0" lang="en-US" sz="3600" b="0" i="1" u="none" strike="noStrike" kern="1200" cap="none" spc="0" normalizeH="0" baseline="0" noProof="0">
                <a:ln>
                  <a:noFill/>
                </a:ln>
                <a:solidFill>
                  <a:srgbClr val="0070C0"/>
                </a:solidFill>
                <a:effectLst/>
                <a:uLnTx/>
                <a:uFillTx/>
                <a:latin typeface="Calibri"/>
                <a:ea typeface="+mn-ea"/>
                <a:cs typeface="+mn-cs"/>
              </a:rPr>
              <a:t> </a:t>
            </a:r>
            <a:r>
              <a:rPr kumimoji="0" lang="vi-VN" sz="3600" b="0" i="1" u="none" strike="noStrike" kern="1200" cap="none" spc="0" normalizeH="0" baseline="0" noProof="0">
                <a:ln>
                  <a:noFill/>
                </a:ln>
                <a:solidFill>
                  <a:srgbClr val="0070C0"/>
                </a:solidFill>
                <a:effectLst/>
                <a:uLnTx/>
                <a:uFillTx/>
                <a:latin typeface="Arial" panose="020B0604020202020204" pitchFamily="34" charset="0"/>
                <a:ea typeface="+mn-ea"/>
                <a:cs typeface="+mn-cs"/>
              </a:rPr>
              <a:t>Chọn một từ phù hợp trong khung thay </a:t>
            </a:r>
            <a:endParaRPr kumimoji="0" lang="en-US" sz="3600" b="0" i="1" u="none" strike="noStrike" kern="1200" cap="none" spc="0" normalizeH="0" baseline="0" noProof="0">
              <a:ln>
                <a:noFill/>
              </a:ln>
              <a:solidFill>
                <a:srgbClr val="0070C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a:ln>
                  <a:noFill/>
                </a:ln>
                <a:solidFill>
                  <a:srgbClr val="0070C0"/>
                </a:solidFill>
                <a:effectLst/>
                <a:uLnTx/>
                <a:uFillTx/>
                <a:latin typeface="Arial" panose="020B0604020202020204" pitchFamily="34" charset="0"/>
                <a:ea typeface="+mn-ea"/>
                <a:cs typeface="+mn-cs"/>
              </a:rPr>
              <a:t>cho các </a:t>
            </a:r>
            <a:r>
              <a:rPr kumimoji="0" lang="en-US" sz="3600" b="0" i="1" u="none" strike="noStrike" kern="1200" cap="none" spc="0" normalizeH="0" baseline="0" noProof="0">
                <a:ln>
                  <a:noFill/>
                </a:ln>
                <a:solidFill>
                  <a:srgbClr val="0070C0"/>
                </a:solidFill>
                <a:effectLst/>
                <a:uLnTx/>
                <a:uFillTx/>
                <a:latin typeface="Calibri"/>
                <a:ea typeface="+mn-ea"/>
                <a:cs typeface="+mn-cs"/>
              </a:rPr>
              <a:t>     </a:t>
            </a:r>
            <a:r>
              <a:rPr kumimoji="0" lang="vi-VN" sz="3600" b="0" i="1" u="none" strike="noStrike" kern="1200" cap="none" spc="0" normalizeH="0" baseline="0" noProof="0">
                <a:ln>
                  <a:noFill/>
                </a:ln>
                <a:solidFill>
                  <a:srgbClr val="0070C0"/>
                </a:solidFill>
                <a:effectLst/>
                <a:uLnTx/>
                <a:uFillTx/>
                <a:latin typeface="Arial" panose="020B0604020202020204" pitchFamily="34" charset="0"/>
                <a:ea typeface="+mn-ea"/>
                <a:cs typeface="+mn-cs"/>
              </a:rPr>
              <a:t> trong bài ca dao sau:</a:t>
            </a:r>
            <a:endParaRPr kumimoji="0" lang="en-US" sz="3600" b="0" i="1" u="none" strike="noStrike" kern="1200" cap="none" spc="0" normalizeH="0" baseline="0" noProof="0">
              <a:ln>
                <a:noFill/>
              </a:ln>
              <a:solidFill>
                <a:srgbClr val="0070C0"/>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1DE270FE-5048-45E1-BDD0-C6B59DC7CE7C}"/>
              </a:ext>
            </a:extLst>
          </p:cNvPr>
          <p:cNvSpPr txBox="1"/>
          <p:nvPr/>
        </p:nvSpPr>
        <p:spPr>
          <a:xfrm>
            <a:off x="2070566" y="2709098"/>
            <a:ext cx="1035769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ta đi cấy lấy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Tôi nay đi cấy còn </a:t>
            </a: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nhiều bề.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trời,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đất,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mưa,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nắng,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ngày,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chân cứng đá mềm,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Trời yên, biển lặng mới yên tấm lòng.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mn-cs"/>
              </a:rPr>
              <a:t>Ca dao</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46849C2-6B03-4FC8-8809-AD9AC3D3EE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10307" y="1021771"/>
            <a:ext cx="599956" cy="732102"/>
          </a:xfrm>
          <a:prstGeom prst="rect">
            <a:avLst/>
          </a:prstGeom>
        </p:spPr>
      </p:pic>
      <p:pic>
        <p:nvPicPr>
          <p:cNvPr id="20" name="Picture 19">
            <a:extLst>
              <a:ext uri="{FF2B5EF4-FFF2-40B4-BE49-F238E27FC236}">
                <a16:creationId xmlns:a16="http://schemas.microsoft.com/office/drawing/2014/main" id="{8F94C011-0A8E-47A1-A5C4-9C48867B65A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171364" y="1511734"/>
            <a:ext cx="5204119" cy="1384995"/>
          </a:xfrm>
          <a:prstGeom prst="rect">
            <a:avLst/>
          </a:prstGeom>
        </p:spPr>
      </p:pic>
      <p:pic>
        <p:nvPicPr>
          <p:cNvPr id="31" name="Picture 30">
            <a:extLst>
              <a:ext uri="{FF2B5EF4-FFF2-40B4-BE49-F238E27FC236}">
                <a16:creationId xmlns:a16="http://schemas.microsoft.com/office/drawing/2014/main" id="{EC667100-B860-4688-A0E8-C18C37011E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55826" y="3277590"/>
            <a:ext cx="1046265" cy="509794"/>
          </a:xfrm>
          <a:prstGeom prst="rect">
            <a:avLst/>
          </a:prstGeom>
          <a:solidFill>
            <a:schemeClr val="bg1"/>
          </a:solidFill>
        </p:spPr>
      </p:pic>
      <p:pic>
        <p:nvPicPr>
          <p:cNvPr id="32" name="Picture 31">
            <a:extLst>
              <a:ext uri="{FF2B5EF4-FFF2-40B4-BE49-F238E27FC236}">
                <a16:creationId xmlns:a16="http://schemas.microsoft.com/office/drawing/2014/main" id="{4382E417-F3B6-4328-8933-82FDAF0BC0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47260" y="3706375"/>
            <a:ext cx="1256605" cy="509794"/>
          </a:xfrm>
          <a:prstGeom prst="rect">
            <a:avLst/>
          </a:prstGeom>
          <a:solidFill>
            <a:schemeClr val="bg1"/>
          </a:solidFill>
        </p:spPr>
      </p:pic>
      <p:pic>
        <p:nvPicPr>
          <p:cNvPr id="33" name="Picture 32">
            <a:extLst>
              <a:ext uri="{FF2B5EF4-FFF2-40B4-BE49-F238E27FC236}">
                <a16:creationId xmlns:a16="http://schemas.microsoft.com/office/drawing/2014/main" id="{0544ADE0-6749-4B5C-935D-76ADB28D72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79153" y="3691570"/>
            <a:ext cx="1116847" cy="509794"/>
          </a:xfrm>
          <a:prstGeom prst="rect">
            <a:avLst/>
          </a:prstGeom>
          <a:solidFill>
            <a:schemeClr val="bg1"/>
          </a:solidFill>
        </p:spPr>
      </p:pic>
      <p:pic>
        <p:nvPicPr>
          <p:cNvPr id="34" name="Picture 33">
            <a:extLst>
              <a:ext uri="{FF2B5EF4-FFF2-40B4-BE49-F238E27FC236}">
                <a16:creationId xmlns:a16="http://schemas.microsoft.com/office/drawing/2014/main" id="{BD7FA85B-86D3-4E65-9D5D-97AB330DE6F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49176" y="3749747"/>
            <a:ext cx="1116847" cy="509794"/>
          </a:xfrm>
          <a:prstGeom prst="rect">
            <a:avLst/>
          </a:prstGeom>
          <a:solidFill>
            <a:schemeClr val="bg1"/>
          </a:solidFill>
        </p:spPr>
      </p:pic>
      <p:pic>
        <p:nvPicPr>
          <p:cNvPr id="35" name="Picture 34">
            <a:extLst>
              <a:ext uri="{FF2B5EF4-FFF2-40B4-BE49-F238E27FC236}">
                <a16:creationId xmlns:a16="http://schemas.microsoft.com/office/drawing/2014/main" id="{F30967A0-B566-472B-B475-D6E59A09904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70566" y="4223916"/>
            <a:ext cx="1256605" cy="509794"/>
          </a:xfrm>
          <a:prstGeom prst="rect">
            <a:avLst/>
          </a:prstGeom>
          <a:solidFill>
            <a:schemeClr val="bg1"/>
          </a:solidFill>
        </p:spPr>
      </p:pic>
      <p:pic>
        <p:nvPicPr>
          <p:cNvPr id="36" name="Picture 35">
            <a:extLst>
              <a:ext uri="{FF2B5EF4-FFF2-40B4-BE49-F238E27FC236}">
                <a16:creationId xmlns:a16="http://schemas.microsoft.com/office/drawing/2014/main" id="{D3789726-3D79-4570-BD27-70E4A86DD0C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84043" y="4216169"/>
            <a:ext cx="1116847" cy="509794"/>
          </a:xfrm>
          <a:prstGeom prst="rect">
            <a:avLst/>
          </a:prstGeom>
          <a:solidFill>
            <a:schemeClr val="bg1"/>
          </a:solidFill>
        </p:spPr>
      </p:pic>
      <p:pic>
        <p:nvPicPr>
          <p:cNvPr id="37" name="Picture 36">
            <a:extLst>
              <a:ext uri="{FF2B5EF4-FFF2-40B4-BE49-F238E27FC236}">
                <a16:creationId xmlns:a16="http://schemas.microsoft.com/office/drawing/2014/main" id="{A5101A2B-8662-4883-A88F-55B4655648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95869" y="4236503"/>
            <a:ext cx="1116847" cy="509794"/>
          </a:xfrm>
          <a:prstGeom prst="rect">
            <a:avLst/>
          </a:prstGeom>
          <a:solidFill>
            <a:schemeClr val="bg1"/>
          </a:solidFill>
        </p:spPr>
      </p:pic>
      <p:pic>
        <p:nvPicPr>
          <p:cNvPr id="38" name="Picture 37">
            <a:extLst>
              <a:ext uri="{FF2B5EF4-FFF2-40B4-BE49-F238E27FC236}">
                <a16:creationId xmlns:a16="http://schemas.microsoft.com/office/drawing/2014/main" id="{5BB19960-1238-4736-B2EC-FE1C03C4BD1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74381" y="4236503"/>
            <a:ext cx="1116847" cy="509794"/>
          </a:xfrm>
          <a:prstGeom prst="rect">
            <a:avLst/>
          </a:prstGeom>
          <a:solidFill>
            <a:schemeClr val="bg1"/>
          </a:solidFill>
        </p:spPr>
      </p:pic>
      <p:pic>
        <p:nvPicPr>
          <p:cNvPr id="39" name="Picture 38">
            <a:extLst>
              <a:ext uri="{FF2B5EF4-FFF2-40B4-BE49-F238E27FC236}">
                <a16:creationId xmlns:a16="http://schemas.microsoft.com/office/drawing/2014/main" id="{628CCB35-B969-41C3-95CA-A4054D6AA57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87018" y="4716109"/>
            <a:ext cx="1116847" cy="509794"/>
          </a:xfrm>
          <a:prstGeom prst="rect">
            <a:avLst/>
          </a:prstGeom>
          <a:solidFill>
            <a:schemeClr val="bg1"/>
          </a:solidFill>
        </p:spPr>
      </p:pic>
    </p:spTree>
    <p:extLst>
      <p:ext uri="{BB962C8B-B14F-4D97-AF65-F5344CB8AC3E}">
        <p14:creationId xmlns:p14="http://schemas.microsoft.com/office/powerpoint/2010/main" val="1746866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3316972" y="5971307"/>
            <a:ext cx="743847" cy="68248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1DE270FE-5048-45E1-BDD0-C6B59DC7CE7C}"/>
              </a:ext>
            </a:extLst>
          </p:cNvPr>
          <p:cNvSpPr txBox="1"/>
          <p:nvPr/>
        </p:nvSpPr>
        <p:spPr>
          <a:xfrm>
            <a:off x="1917431" y="633535"/>
            <a:ext cx="1035769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ta đi cấy lấy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Tôi nay đi cấy còn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nhiều bề.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trời,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đất,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mưa,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nắng,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ngày,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Trông</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chân cứng đá mềm,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Trời yên, biển lặng mới yên tấm lòng.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mn-cs"/>
              </a:rPr>
              <a:t>Ca dao</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4E16CD0A-E77B-4D1D-8810-76106EBC9A52}"/>
              </a:ext>
            </a:extLst>
          </p:cNvPr>
          <p:cNvSpPr txBox="1"/>
          <p:nvPr/>
        </p:nvSpPr>
        <p:spPr>
          <a:xfrm>
            <a:off x="1445323" y="4332505"/>
            <a:ext cx="103576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Tác dụng:</a:t>
            </a: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3600" b="0" i="1"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liệt kê, khẳng định những mong mỏi của người nông dân trong lao động, sản xuất.</a:t>
            </a:r>
            <a:endParaRPr kumimoji="0" lang="en-US" sz="3600" b="0" i="1"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792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Google Shape;169;p10">
            <a:extLst>
              <a:ext uri="{FF2B5EF4-FFF2-40B4-BE49-F238E27FC236}">
                <a16:creationId xmlns:a16="http://schemas.microsoft.com/office/drawing/2014/main" id="{E1E37F0A-1E39-E3FB-6ACA-295DE00C9241}"/>
              </a:ext>
            </a:extLst>
          </p:cNvPr>
          <p:cNvSpPr/>
          <p:nvPr/>
        </p:nvSpPr>
        <p:spPr>
          <a:xfrm>
            <a:off x="397743" y="363753"/>
            <a:ext cx="11172457" cy="6130493"/>
          </a:xfrm>
          <a:prstGeom prst="roundRect">
            <a:avLst>
              <a:gd name="adj" fmla="val 6884"/>
            </a:avLst>
          </a:prstGeom>
          <a:solidFill>
            <a:sysClr val="window" lastClr="FFFFFF"/>
          </a:solidFill>
          <a:ln w="38100" cap="flat" cmpd="sng">
            <a:solidFill>
              <a:srgbClr val="5D3D2F"/>
            </a:solidFill>
            <a:prstDash val="dash"/>
            <a:round/>
            <a:headEnd type="none" w="sm" len="sm"/>
            <a:tailEnd type="none" w="sm" len="sm"/>
          </a:ln>
        </p:spPr>
        <p:txBody>
          <a:bodyPr spcFirstLastPara="1" wrap="square" lIns="60950" tIns="30467" rIns="60950" bIns="30467" anchor="ctr" anchorCtr="0">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ndParaRPr>
          </a:p>
        </p:txBody>
      </p:sp>
      <p:sp>
        <p:nvSpPr>
          <p:cNvPr id="16" name="TextBox 15">
            <a:extLst>
              <a:ext uri="{FF2B5EF4-FFF2-40B4-BE49-F238E27FC236}">
                <a16:creationId xmlns:a16="http://schemas.microsoft.com/office/drawing/2014/main" id="{614A4B7C-CF0C-4C6C-B3E0-0B8548E7E108}"/>
              </a:ext>
            </a:extLst>
          </p:cNvPr>
          <p:cNvSpPr txBox="1"/>
          <p:nvPr/>
        </p:nvSpPr>
        <p:spPr>
          <a:xfrm>
            <a:off x="900111" y="499035"/>
            <a:ext cx="10357697" cy="2677656"/>
          </a:xfrm>
          <a:prstGeom prst="rect">
            <a:avLst/>
          </a:prstGeom>
          <a:noFill/>
        </p:spPr>
        <p:txBody>
          <a:bodyPr wrap="square" rtlCol="0">
            <a:spAutoFit/>
          </a:bodyPr>
          <a:lstStyle/>
          <a:p>
            <a:r>
              <a:rPr lang="vi-VN" sz="2800" b="1"/>
              <a:t>3. Đọc bài thơ sau và thực hiện yêu cầu:</a:t>
            </a:r>
          </a:p>
          <a:p>
            <a:r>
              <a:rPr lang="en-US" sz="2800"/>
              <a:t>				</a:t>
            </a:r>
            <a:r>
              <a:rPr lang="vi-VN" sz="2800" b="1">
                <a:solidFill>
                  <a:srgbClr val="0070C0"/>
                </a:solidFill>
              </a:rPr>
              <a:t>Ngôi nhà</a:t>
            </a:r>
          </a:p>
          <a:p>
            <a:r>
              <a:rPr lang="vi-VN" sz="2800"/>
              <a:t>Em yêu nhà em</a:t>
            </a:r>
          </a:p>
          <a:p>
            <a:r>
              <a:rPr lang="vi-VN" sz="2800"/>
              <a:t>Hàng xoan trước ngõ</a:t>
            </a:r>
          </a:p>
          <a:p>
            <a:r>
              <a:rPr lang="vi-VN" sz="2800"/>
              <a:t>Hoa xao xuyến nở</a:t>
            </a:r>
          </a:p>
          <a:p>
            <a:r>
              <a:rPr lang="vi-VN" sz="2800"/>
              <a:t>Như mây từng chùm.</a:t>
            </a:r>
            <a:endParaRPr lang="en-US" sz="2800"/>
          </a:p>
        </p:txBody>
      </p:sp>
      <p:sp>
        <p:nvSpPr>
          <p:cNvPr id="18" name="TextBox 17">
            <a:extLst>
              <a:ext uri="{FF2B5EF4-FFF2-40B4-BE49-F238E27FC236}">
                <a16:creationId xmlns:a16="http://schemas.microsoft.com/office/drawing/2014/main" id="{7AA9CDBC-04A2-4D85-878D-6A8DF0DED19B}"/>
              </a:ext>
            </a:extLst>
          </p:cNvPr>
          <p:cNvSpPr txBox="1"/>
          <p:nvPr/>
        </p:nvSpPr>
        <p:spPr>
          <a:xfrm>
            <a:off x="917151" y="3428999"/>
            <a:ext cx="10357697" cy="1815882"/>
          </a:xfrm>
          <a:prstGeom prst="rect">
            <a:avLst/>
          </a:prstGeom>
          <a:noFill/>
        </p:spPr>
        <p:txBody>
          <a:bodyPr wrap="square" rtlCol="0">
            <a:spAutoFit/>
          </a:bodyPr>
          <a:lstStyle/>
          <a:p>
            <a:r>
              <a:rPr lang="vi-VN" sz="2800"/>
              <a:t>Em yêu tiếng chim</a:t>
            </a:r>
          </a:p>
          <a:p>
            <a:r>
              <a:rPr lang="vi-VN" sz="2800"/>
              <a:t>Đầu hồi lảnh lót</a:t>
            </a:r>
          </a:p>
          <a:p>
            <a:r>
              <a:rPr lang="vi-VN" sz="2800"/>
              <a:t>Mái vàng thơm phức</a:t>
            </a:r>
          </a:p>
          <a:p>
            <a:r>
              <a:rPr lang="vi-VN" sz="2800"/>
              <a:t>Rạ đầy sân phơi.</a:t>
            </a:r>
            <a:endParaRPr lang="en-US" sz="2800"/>
          </a:p>
        </p:txBody>
      </p:sp>
      <p:sp>
        <p:nvSpPr>
          <p:cNvPr id="19" name="TextBox 18">
            <a:extLst>
              <a:ext uri="{FF2B5EF4-FFF2-40B4-BE49-F238E27FC236}">
                <a16:creationId xmlns:a16="http://schemas.microsoft.com/office/drawing/2014/main" id="{DEE8FE9A-FBBC-47E5-B75B-D60D1F55F176}"/>
              </a:ext>
            </a:extLst>
          </p:cNvPr>
          <p:cNvSpPr txBox="1"/>
          <p:nvPr/>
        </p:nvSpPr>
        <p:spPr>
          <a:xfrm>
            <a:off x="5296356" y="1394803"/>
            <a:ext cx="10357697" cy="2246769"/>
          </a:xfrm>
          <a:prstGeom prst="rect">
            <a:avLst/>
          </a:prstGeom>
          <a:noFill/>
        </p:spPr>
        <p:txBody>
          <a:bodyPr wrap="square" rtlCol="0">
            <a:spAutoFit/>
          </a:bodyPr>
          <a:lstStyle/>
          <a:p>
            <a:r>
              <a:rPr lang="vi-VN" sz="2800"/>
              <a:t>Em yêu ngôi nhà</a:t>
            </a:r>
          </a:p>
          <a:p>
            <a:r>
              <a:rPr lang="vi-VN" sz="2800"/>
              <a:t>Gỗ, tre mộc mạc</a:t>
            </a:r>
          </a:p>
          <a:p>
            <a:r>
              <a:rPr lang="vi-VN" sz="2800"/>
              <a:t>Như yêu đất nước</a:t>
            </a:r>
          </a:p>
          <a:p>
            <a:r>
              <a:rPr lang="vi-VN" sz="2800"/>
              <a:t>Bốn mùa chim ca.</a:t>
            </a:r>
          </a:p>
          <a:p>
            <a:r>
              <a:rPr lang="en-US" sz="2800"/>
              <a:t>		</a:t>
            </a:r>
            <a:r>
              <a:rPr lang="vi-VN" sz="2800" i="1"/>
              <a:t>Tô Hà</a:t>
            </a:r>
          </a:p>
        </p:txBody>
      </p:sp>
      <p:sp>
        <p:nvSpPr>
          <p:cNvPr id="20" name="TextBox 19">
            <a:extLst>
              <a:ext uri="{FF2B5EF4-FFF2-40B4-BE49-F238E27FC236}">
                <a16:creationId xmlns:a16="http://schemas.microsoft.com/office/drawing/2014/main" id="{8E2649CB-F8B0-4640-93EE-97E9695CDA30}"/>
              </a:ext>
            </a:extLst>
          </p:cNvPr>
          <p:cNvSpPr txBox="1"/>
          <p:nvPr/>
        </p:nvSpPr>
        <p:spPr>
          <a:xfrm>
            <a:off x="4613278" y="3749579"/>
            <a:ext cx="6892922" cy="2246769"/>
          </a:xfrm>
          <a:prstGeom prst="rect">
            <a:avLst/>
          </a:prstGeom>
          <a:noFill/>
        </p:spPr>
        <p:txBody>
          <a:bodyPr wrap="square" rtlCol="0">
            <a:spAutoFit/>
          </a:bodyPr>
          <a:lstStyle/>
          <a:p>
            <a:r>
              <a:rPr lang="vi-VN" sz="2800" i="1">
                <a:solidFill>
                  <a:srgbClr val="C00000"/>
                </a:solidFill>
              </a:rPr>
              <a:t>a. Tìm và nêu tác dụng của điệp từ, điệp ngữ có trong bài thơ.</a:t>
            </a:r>
          </a:p>
          <a:p>
            <a:r>
              <a:rPr lang="vi-VN" sz="2800" i="1">
                <a:solidFill>
                  <a:srgbClr val="C00000"/>
                </a:solidFill>
              </a:rPr>
              <a:t>b. Viết 2 – 3 câu văn hoặc sáng tác 4 – 6 dòng thơ bày tỏ tình cảm về</a:t>
            </a:r>
            <a:r>
              <a:rPr lang="en-US" sz="2800" i="1">
                <a:solidFill>
                  <a:srgbClr val="C00000"/>
                </a:solidFill>
              </a:rPr>
              <a:t> </a:t>
            </a:r>
            <a:r>
              <a:rPr lang="vi-VN" sz="2800" i="1">
                <a:solidFill>
                  <a:srgbClr val="C00000"/>
                </a:solidFill>
              </a:rPr>
              <a:t>ngôi nhà em ở, trong đó có sử dụng điệp từ, điệp ngữ.</a:t>
            </a:r>
            <a:endParaRPr lang="en-US" sz="2800" i="1">
              <a:solidFill>
                <a:srgbClr val="C00000"/>
              </a:solidFill>
            </a:endParaRPr>
          </a:p>
        </p:txBody>
      </p:sp>
      <p:pic>
        <p:nvPicPr>
          <p:cNvPr id="12" name="Picture 11">
            <a:extLst>
              <a:ext uri="{FF2B5EF4-FFF2-40B4-BE49-F238E27FC236}">
                <a16:creationId xmlns:a16="http://schemas.microsoft.com/office/drawing/2014/main" id="{903E7BFB-7426-4E78-36D7-EF71D87ACB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70177" y="490162"/>
            <a:ext cx="2503307" cy="3176691"/>
          </a:xfrm>
          <a:prstGeom prst="rect">
            <a:avLst/>
          </a:prstGeom>
        </p:spPr>
      </p:pic>
    </p:spTree>
    <p:extLst>
      <p:ext uri="{BB962C8B-B14F-4D97-AF65-F5344CB8AC3E}">
        <p14:creationId xmlns:p14="http://schemas.microsoft.com/office/powerpoint/2010/main" val="2171125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Google Shape;169;p10">
            <a:extLst>
              <a:ext uri="{FF2B5EF4-FFF2-40B4-BE49-F238E27FC236}">
                <a16:creationId xmlns:a16="http://schemas.microsoft.com/office/drawing/2014/main" id="{E1E37F0A-1E39-E3FB-6ACA-295DE00C9241}"/>
              </a:ext>
            </a:extLst>
          </p:cNvPr>
          <p:cNvSpPr/>
          <p:nvPr/>
        </p:nvSpPr>
        <p:spPr>
          <a:xfrm>
            <a:off x="397743" y="363753"/>
            <a:ext cx="11172457" cy="6130493"/>
          </a:xfrm>
          <a:prstGeom prst="roundRect">
            <a:avLst>
              <a:gd name="adj" fmla="val 6884"/>
            </a:avLst>
          </a:prstGeom>
          <a:solidFill>
            <a:sysClr val="window" lastClr="FFFFFF"/>
          </a:solidFill>
          <a:ln w="38100" cap="flat" cmpd="sng">
            <a:solidFill>
              <a:srgbClr val="5D3D2F"/>
            </a:solidFill>
            <a:prstDash val="dash"/>
            <a:round/>
            <a:headEnd type="none" w="sm" len="sm"/>
            <a:tailEnd type="none" w="sm" len="sm"/>
          </a:ln>
        </p:spPr>
        <p:txBody>
          <a:bodyPr spcFirstLastPara="1" wrap="square" lIns="60950" tIns="30467" rIns="60950" bIns="30467"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6" name="TextBox 15">
            <a:extLst>
              <a:ext uri="{FF2B5EF4-FFF2-40B4-BE49-F238E27FC236}">
                <a16:creationId xmlns:a16="http://schemas.microsoft.com/office/drawing/2014/main" id="{614A4B7C-CF0C-4C6C-B3E0-0B8548E7E108}"/>
              </a:ext>
            </a:extLst>
          </p:cNvPr>
          <p:cNvSpPr txBox="1"/>
          <p:nvPr/>
        </p:nvSpPr>
        <p:spPr>
          <a:xfrm>
            <a:off x="900111" y="499035"/>
            <a:ext cx="1035769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3. Đọc bài thơ sau và thực hiện yêu cầu: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				</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Ngôi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yêu nhà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Hàng xoan trước ngõ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Hoa xao xuyến nở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Như mây từng chùm.</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7AA9CDBC-04A2-4D85-878D-6A8DF0DED19B}"/>
              </a:ext>
            </a:extLst>
          </p:cNvPr>
          <p:cNvSpPr txBox="1"/>
          <p:nvPr/>
        </p:nvSpPr>
        <p:spPr>
          <a:xfrm>
            <a:off x="917151" y="3428999"/>
            <a:ext cx="1035769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yêu tiếng chim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Đầu hồi lảnh lót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Mái vàng thơm phức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Rạ đầy sân phơi.</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DEE8FE9A-FBBC-47E5-B75B-D60D1F55F176}"/>
              </a:ext>
            </a:extLst>
          </p:cNvPr>
          <p:cNvSpPr txBox="1"/>
          <p:nvPr/>
        </p:nvSpPr>
        <p:spPr>
          <a:xfrm>
            <a:off x="6391351" y="1353624"/>
            <a:ext cx="458098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yêu ngôi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Gỗ, tre mộc mạc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Như yêu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Bốn mùa chim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		</a:t>
            </a: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Tô Hà</a:t>
            </a:r>
          </a:p>
        </p:txBody>
      </p:sp>
      <p:sp>
        <p:nvSpPr>
          <p:cNvPr id="20" name="TextBox 19">
            <a:extLst>
              <a:ext uri="{FF2B5EF4-FFF2-40B4-BE49-F238E27FC236}">
                <a16:creationId xmlns:a16="http://schemas.microsoft.com/office/drawing/2014/main" id="{8E2649CB-F8B0-4640-93EE-97E9695CDA30}"/>
              </a:ext>
            </a:extLst>
          </p:cNvPr>
          <p:cNvSpPr txBox="1"/>
          <p:nvPr/>
        </p:nvSpPr>
        <p:spPr>
          <a:xfrm>
            <a:off x="4901494" y="3981130"/>
            <a:ext cx="6359056" cy="1938992"/>
          </a:xfrm>
          <a:prstGeom prst="rect">
            <a:avLst/>
          </a:prstGeom>
          <a:noFill/>
        </p:spPr>
        <p:txBody>
          <a:bodyPr wrap="square" rtlCol="0">
            <a:spAutoFit/>
          </a:bodyPr>
          <a:lstStyle/>
          <a:p>
            <a:pPr lvl="0" algn="just"/>
            <a:r>
              <a:rPr lang="en-US" sz="4000" b="1" i="1">
                <a:solidFill>
                  <a:srgbClr val="C00000"/>
                </a:solidFill>
                <a:latin typeface="Arial" panose="020B0604020202020204" pitchFamily="34" charset="0"/>
                <a:cs typeface="Arial" panose="020B0604020202020204" pitchFamily="34" charset="0"/>
              </a:rPr>
              <a:t>Tác dụng:</a:t>
            </a:r>
            <a:r>
              <a:rPr lang="en-US" sz="4000" i="1">
                <a:solidFill>
                  <a:srgbClr val="C00000"/>
                </a:solidFill>
                <a:latin typeface="Arial" panose="020B0604020202020204" pitchFamily="34" charset="0"/>
                <a:cs typeface="Arial" panose="020B0604020202020204" pitchFamily="34" charset="0"/>
              </a:rPr>
              <a:t> </a:t>
            </a:r>
            <a:r>
              <a:rPr lang="vi-VN" sz="4000" i="1">
                <a:solidFill>
                  <a:srgbClr val="0070C0"/>
                </a:solidFill>
                <a:latin typeface="Arial" panose="020B0604020202020204" pitchFamily="34" charset="0"/>
                <a:cs typeface="Arial" panose="020B0604020202020204" pitchFamily="34" charset="0"/>
              </a:rPr>
              <a:t>liệt kê, khẳng định tình cảm của bạn nhỏ với nhà của mình.</a:t>
            </a:r>
            <a:endParaRPr kumimoji="0" lang="en-US" sz="4000" b="0" i="1"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4CF449A-C490-4418-8AB7-FD2AFF140AE7}"/>
              </a:ext>
            </a:extLst>
          </p:cNvPr>
          <p:cNvCxnSpPr>
            <a:cxnSpLocks/>
          </p:cNvCxnSpPr>
          <p:nvPr/>
        </p:nvCxnSpPr>
        <p:spPr>
          <a:xfrm>
            <a:off x="900111" y="1799763"/>
            <a:ext cx="1335089" cy="163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096FFA-B016-420B-94D6-A3FFAFD24FA9}"/>
              </a:ext>
            </a:extLst>
          </p:cNvPr>
          <p:cNvCxnSpPr>
            <a:cxnSpLocks/>
          </p:cNvCxnSpPr>
          <p:nvPr/>
        </p:nvCxnSpPr>
        <p:spPr>
          <a:xfrm>
            <a:off x="917151" y="3909019"/>
            <a:ext cx="1335089" cy="163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009B1-3436-447B-8FBA-3F596EF054A7}"/>
              </a:ext>
            </a:extLst>
          </p:cNvPr>
          <p:cNvCxnSpPr>
            <a:cxnSpLocks/>
          </p:cNvCxnSpPr>
          <p:nvPr/>
        </p:nvCxnSpPr>
        <p:spPr>
          <a:xfrm>
            <a:off x="6415047" y="1829694"/>
            <a:ext cx="1335089" cy="163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20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Google Shape;169;p10">
            <a:extLst>
              <a:ext uri="{FF2B5EF4-FFF2-40B4-BE49-F238E27FC236}">
                <a16:creationId xmlns:a16="http://schemas.microsoft.com/office/drawing/2014/main" id="{E1E37F0A-1E39-E3FB-6ACA-295DE00C9241}"/>
              </a:ext>
            </a:extLst>
          </p:cNvPr>
          <p:cNvSpPr/>
          <p:nvPr/>
        </p:nvSpPr>
        <p:spPr>
          <a:xfrm>
            <a:off x="397743" y="363753"/>
            <a:ext cx="11172457" cy="6130493"/>
          </a:xfrm>
          <a:prstGeom prst="roundRect">
            <a:avLst>
              <a:gd name="adj" fmla="val 6884"/>
            </a:avLst>
          </a:prstGeom>
          <a:solidFill>
            <a:sysClr val="window" lastClr="FFFFFF"/>
          </a:solidFill>
          <a:ln w="38100" cap="flat" cmpd="sng">
            <a:solidFill>
              <a:srgbClr val="5D3D2F"/>
            </a:solidFill>
            <a:prstDash val="dash"/>
            <a:round/>
            <a:headEnd type="none" w="sm" len="sm"/>
            <a:tailEnd type="none" w="sm" len="sm"/>
          </a:ln>
        </p:spPr>
        <p:txBody>
          <a:bodyPr spcFirstLastPara="1" wrap="square" lIns="60950" tIns="30467" rIns="60950" bIns="30467"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6" name="TextBox 15">
            <a:extLst>
              <a:ext uri="{FF2B5EF4-FFF2-40B4-BE49-F238E27FC236}">
                <a16:creationId xmlns:a16="http://schemas.microsoft.com/office/drawing/2014/main" id="{614A4B7C-CF0C-4C6C-B3E0-0B8548E7E108}"/>
              </a:ext>
            </a:extLst>
          </p:cNvPr>
          <p:cNvSpPr txBox="1"/>
          <p:nvPr/>
        </p:nvSpPr>
        <p:spPr>
          <a:xfrm>
            <a:off x="1180503" y="2602678"/>
            <a:ext cx="10357697" cy="31700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0070C0"/>
                </a:solidFill>
                <a:effectLst/>
                <a:uLnTx/>
                <a:uFillTx/>
                <a:latin typeface="Arial" panose="020B0604020202020204" pitchFamily="34" charset="0"/>
                <a:ea typeface="+mn-ea"/>
                <a:cs typeface="+mn-cs"/>
              </a:rPr>
              <a:t>			</a:t>
            </a:r>
            <a:r>
              <a:rPr kumimoji="0" lang="vi-VN" sz="4000" i="0" u="none" strike="noStrike" kern="1200" cap="none" spc="0" normalizeH="0" baseline="0" noProof="0">
                <a:ln>
                  <a:noFill/>
                </a:ln>
                <a:solidFill>
                  <a:srgbClr val="C00000"/>
                </a:solidFill>
                <a:effectLst/>
                <a:uLnTx/>
                <a:uFillTx/>
                <a:latin typeface="Arial" panose="020B0604020202020204" pitchFamily="34" charset="0"/>
                <a:ea typeface="+mn-ea"/>
                <a:cs typeface="+mn-cs"/>
              </a:rPr>
              <a:t>Ngôi nhà yêu dấu</a:t>
            </a:r>
            <a:endParaRPr kumimoji="0" lang="en-US" sz="4000"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a:ln>
                  <a:noFill/>
                </a:ln>
                <a:solidFill>
                  <a:srgbClr val="0070C0"/>
                </a:solidFill>
                <a:effectLst/>
                <a:uLnTx/>
                <a:uFillTx/>
                <a:latin typeface="Arial" panose="020B0604020202020204" pitchFamily="34" charset="0"/>
                <a:ea typeface="+mn-ea"/>
                <a:cs typeface="+mn-cs"/>
              </a:rPr>
              <a:t>Ngôi nhà nhỏ xinh, ngôi nhà thân yêu,</a:t>
            </a:r>
            <a:endParaRPr kumimoji="0" lang="en-US" sz="400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a:ln>
                  <a:noFill/>
                </a:ln>
                <a:solidFill>
                  <a:srgbClr val="0070C0"/>
                </a:solidFill>
                <a:effectLst/>
                <a:uLnTx/>
                <a:uFillTx/>
                <a:latin typeface="Arial" panose="020B0604020202020204" pitchFamily="34" charset="0"/>
                <a:ea typeface="+mn-ea"/>
                <a:cs typeface="+mn-cs"/>
              </a:rPr>
              <a:t>Ngôi nhà là tổ ấm, ngôi nhà thương yêu.</a:t>
            </a:r>
            <a:endParaRPr kumimoji="0" lang="en-US" sz="400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a:ln>
                  <a:noFill/>
                </a:ln>
                <a:solidFill>
                  <a:srgbClr val="0070C0"/>
                </a:solidFill>
                <a:effectLst/>
                <a:uLnTx/>
                <a:uFillTx/>
                <a:latin typeface="Arial" panose="020B0604020202020204" pitchFamily="34" charset="0"/>
                <a:ea typeface="+mn-ea"/>
                <a:cs typeface="+mn-cs"/>
              </a:rPr>
              <a:t>Ở nơi đây, em cười vui,</a:t>
            </a:r>
            <a:endParaRPr kumimoji="0" lang="en-US" sz="400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a:ln>
                  <a:noFill/>
                </a:ln>
                <a:solidFill>
                  <a:srgbClr val="0070C0"/>
                </a:solidFill>
                <a:effectLst/>
                <a:uLnTx/>
                <a:uFillTx/>
                <a:latin typeface="Arial" panose="020B0604020202020204" pitchFamily="34" charset="0"/>
                <a:ea typeface="+mn-ea"/>
                <a:cs typeface="+mn-cs"/>
              </a:rPr>
              <a:t>Ở nơi đây, em lớn lên từng ngày.</a:t>
            </a:r>
            <a:endParaRPr kumimoji="0" lang="en-US" sz="4000" i="0" u="none" strike="noStrike" kern="1200" cap="none" spc="0" normalizeH="0" baseline="0" noProof="0">
              <a:ln>
                <a:noFill/>
              </a:ln>
              <a:solidFill>
                <a:srgbClr val="0070C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37C42001-FB54-4F6F-8419-4EBD19DD4151}"/>
              </a:ext>
            </a:extLst>
          </p:cNvPr>
          <p:cNvSpPr txBox="1"/>
          <p:nvPr/>
        </p:nvSpPr>
        <p:spPr>
          <a:xfrm>
            <a:off x="1101564" y="535756"/>
            <a:ext cx="9834445" cy="1938992"/>
          </a:xfrm>
          <a:prstGeom prst="rect">
            <a:avLst/>
          </a:prstGeom>
          <a:noFill/>
        </p:spPr>
        <p:txBody>
          <a:bodyPr wrap="square" rtlCol="0">
            <a:spAutoFit/>
          </a:bodyPr>
          <a:lstStyle/>
          <a:p>
            <a:pPr algn="ctr"/>
            <a:r>
              <a:rPr lang="vi-VN" sz="4000" i="1"/>
              <a:t>b. Viết 2 – 3 câu văn hoặc sáng tác 4 – 6 dòng thơ bày tỏ tình cảm về</a:t>
            </a:r>
            <a:r>
              <a:rPr lang="en-US" sz="4000" i="1"/>
              <a:t> </a:t>
            </a:r>
            <a:r>
              <a:rPr lang="vi-VN" sz="4000" i="1"/>
              <a:t>ngôi nhà em ở, trong đó có sử dụng điệp từ, điệp ngữ.</a:t>
            </a:r>
            <a:endParaRPr lang="en-US" sz="4000" i="1"/>
          </a:p>
        </p:txBody>
      </p:sp>
    </p:spTree>
    <p:extLst>
      <p:ext uri="{BB962C8B-B14F-4D97-AF65-F5344CB8AC3E}">
        <p14:creationId xmlns:p14="http://schemas.microsoft.com/office/powerpoint/2010/main" val="1982416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Google Shape;169;p10">
            <a:extLst>
              <a:ext uri="{FF2B5EF4-FFF2-40B4-BE49-F238E27FC236}">
                <a16:creationId xmlns:a16="http://schemas.microsoft.com/office/drawing/2014/main" id="{E1E37F0A-1E39-E3FB-6ACA-295DE00C9241}"/>
              </a:ext>
            </a:extLst>
          </p:cNvPr>
          <p:cNvSpPr/>
          <p:nvPr/>
        </p:nvSpPr>
        <p:spPr>
          <a:xfrm>
            <a:off x="397743" y="363753"/>
            <a:ext cx="11172457" cy="6130493"/>
          </a:xfrm>
          <a:prstGeom prst="roundRect">
            <a:avLst>
              <a:gd name="adj" fmla="val 6884"/>
            </a:avLst>
          </a:prstGeom>
          <a:solidFill>
            <a:sysClr val="window" lastClr="FFFFFF"/>
          </a:solidFill>
          <a:ln w="38100" cap="flat" cmpd="sng">
            <a:solidFill>
              <a:srgbClr val="5D3D2F"/>
            </a:solidFill>
            <a:prstDash val="dash"/>
            <a:round/>
            <a:headEnd type="none" w="sm" len="sm"/>
            <a:tailEnd type="none" w="sm" len="sm"/>
          </a:ln>
        </p:spPr>
        <p:txBody>
          <a:bodyPr spcFirstLastPara="1" wrap="square" lIns="60950" tIns="30467" rIns="60950" bIns="30467"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6" name="TextBox 15">
            <a:extLst>
              <a:ext uri="{FF2B5EF4-FFF2-40B4-BE49-F238E27FC236}">
                <a16:creationId xmlns:a16="http://schemas.microsoft.com/office/drawing/2014/main" id="{614A4B7C-CF0C-4C6C-B3E0-0B8548E7E108}"/>
              </a:ext>
            </a:extLst>
          </p:cNvPr>
          <p:cNvSpPr txBox="1"/>
          <p:nvPr/>
        </p:nvSpPr>
        <p:spPr>
          <a:xfrm>
            <a:off x="1180503" y="2602678"/>
            <a:ext cx="10357697" cy="3170099"/>
          </a:xfrm>
          <a:prstGeom prst="rect">
            <a:avLst/>
          </a:prstGeom>
          <a:noFill/>
        </p:spPr>
        <p:txBody>
          <a:bodyPr wrap="square" rtlCol="0">
            <a:spAutoFit/>
          </a:bodyPr>
          <a:lstStyle/>
          <a:p>
            <a:pPr lvl="0" algn="ctr"/>
            <a:r>
              <a:rPr lang="vi-VN" sz="4000">
                <a:solidFill>
                  <a:srgbClr val="C00000"/>
                </a:solidFill>
              </a:rPr>
              <a:t>Ngôi nhà ấm áp</a:t>
            </a:r>
            <a:endParaRPr lang="en-US" sz="4000">
              <a:solidFill>
                <a:srgbClr val="C00000"/>
              </a:solidFill>
            </a:endParaRPr>
          </a:p>
          <a:p>
            <a:pPr lvl="0"/>
            <a:r>
              <a:rPr lang="vi-VN" sz="4000">
                <a:solidFill>
                  <a:srgbClr val="0070C0"/>
                </a:solidFill>
              </a:rPr>
              <a:t>Nhà em, nơi yêu thương đong đầy,</a:t>
            </a:r>
            <a:endParaRPr lang="en-US" sz="4000">
              <a:solidFill>
                <a:srgbClr val="0070C0"/>
              </a:solidFill>
            </a:endParaRPr>
          </a:p>
          <a:p>
            <a:pPr lvl="0"/>
            <a:r>
              <a:rPr lang="vi-VN" sz="4000">
                <a:solidFill>
                  <a:srgbClr val="0070C0"/>
                </a:solidFill>
              </a:rPr>
              <a:t>Nhà em, nơi nắng sớm mỗi ngày.</a:t>
            </a:r>
            <a:endParaRPr lang="en-US" sz="4000">
              <a:solidFill>
                <a:srgbClr val="0070C0"/>
              </a:solidFill>
            </a:endParaRPr>
          </a:p>
          <a:p>
            <a:pPr lvl="0"/>
            <a:r>
              <a:rPr lang="vi-VN" sz="4000">
                <a:solidFill>
                  <a:srgbClr val="0070C0"/>
                </a:solidFill>
              </a:rPr>
              <a:t>Gió về ru êm giấc ngủ,</a:t>
            </a:r>
            <a:endParaRPr lang="en-US" sz="4000">
              <a:solidFill>
                <a:srgbClr val="0070C0"/>
              </a:solidFill>
            </a:endParaRPr>
          </a:p>
          <a:p>
            <a:pPr lvl="0"/>
            <a:r>
              <a:rPr lang="vi-VN" sz="4000">
                <a:solidFill>
                  <a:srgbClr val="0070C0"/>
                </a:solidFill>
              </a:rPr>
              <a:t>Gió về, nhà vẫn ấm nơi này.</a:t>
            </a:r>
            <a:endParaRPr kumimoji="0" lang="en-US" sz="4000" b="0" i="0" u="none" strike="noStrike" kern="1200" cap="none" spc="0" normalizeH="0" baseline="0" noProof="0">
              <a:ln>
                <a:noFill/>
              </a:ln>
              <a:solidFill>
                <a:srgbClr val="0070C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37C42001-FB54-4F6F-8419-4EBD19DD4151}"/>
              </a:ext>
            </a:extLst>
          </p:cNvPr>
          <p:cNvSpPr txBox="1"/>
          <p:nvPr/>
        </p:nvSpPr>
        <p:spPr>
          <a:xfrm>
            <a:off x="1101564" y="535756"/>
            <a:ext cx="983444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b. Viết 2 – 3 câu văn hoặc sáng tác 4 – 6 dòng thơ bày tỏ tình cảm về</a:t>
            </a:r>
            <a:r>
              <a:rPr kumimoji="0" lang="en-US" sz="4000" b="0" i="1" u="none" strike="noStrike" kern="1200" cap="none" spc="0" normalizeH="0" baseline="0" noProof="0">
                <a:ln>
                  <a:noFill/>
                </a:ln>
                <a:solidFill>
                  <a:prstClr val="black"/>
                </a:solidFill>
                <a:effectLst/>
                <a:uLnTx/>
                <a:uFillTx/>
                <a:latin typeface="Calibri"/>
                <a:ea typeface="+mn-ea"/>
                <a:cs typeface="+mn-cs"/>
              </a:rPr>
              <a:t> </a:t>
            </a: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ngôi nhà em ở, trong đó có sử dụng điệp từ, điệp ngữ.</a:t>
            </a:r>
            <a:endParaRPr kumimoji="0" lang="en-US" sz="4000" b="0" i="1"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04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560477" y="-3343703"/>
            <a:ext cx="13312953" cy="13312953"/>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10290813" y="-1317197"/>
            <a:ext cx="2727675" cy="2221815"/>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8752045" y="-305372"/>
            <a:ext cx="3473075" cy="1470683"/>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960655" flipH="1" flipV="1">
            <a:off x="-678038" y="5747093"/>
            <a:ext cx="2727675" cy="2221815"/>
          </a:xfrm>
          <a:custGeom>
            <a:avLst/>
            <a:gdLst/>
            <a:ahLst/>
            <a:cxnLst/>
            <a:rect l="l" t="t" r="r" b="b"/>
            <a:pathLst>
              <a:path w="4091513" h="3332723">
                <a:moveTo>
                  <a:pt x="4091514" y="3332724"/>
                </a:moveTo>
                <a:lnTo>
                  <a:pt x="0" y="3332724"/>
                </a:lnTo>
                <a:lnTo>
                  <a:pt x="0" y="0"/>
                </a:lnTo>
                <a:lnTo>
                  <a:pt x="4091514" y="0"/>
                </a:lnTo>
                <a:lnTo>
                  <a:pt x="4091514" y="333272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668257" flipH="1" flipV="1">
            <a:off x="-451140" y="5436859"/>
            <a:ext cx="3473075" cy="1470683"/>
          </a:xfrm>
          <a:custGeom>
            <a:avLst/>
            <a:gdLst/>
            <a:ahLst/>
            <a:cxnLst/>
            <a:rect l="l" t="t" r="r" b="b"/>
            <a:pathLst>
              <a:path w="5209612" h="2206024">
                <a:moveTo>
                  <a:pt x="5209613" y="2206024"/>
                </a:moveTo>
                <a:lnTo>
                  <a:pt x="0" y="2206024"/>
                </a:lnTo>
                <a:lnTo>
                  <a:pt x="0" y="0"/>
                </a:lnTo>
                <a:lnTo>
                  <a:pt x="5209613" y="0"/>
                </a:lnTo>
                <a:lnTo>
                  <a:pt x="5209613" y="2206024"/>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3695012" y="492305"/>
            <a:ext cx="8164513" cy="5640936"/>
          </a:xfrm>
          <a:custGeom>
            <a:avLst/>
            <a:gdLst/>
            <a:ahLst/>
            <a:cxnLst/>
            <a:rect l="l" t="t" r="r" b="b"/>
            <a:pathLst>
              <a:path w="12246769" h="8461404">
                <a:moveTo>
                  <a:pt x="0" y="0"/>
                </a:moveTo>
                <a:lnTo>
                  <a:pt x="12246769" y="0"/>
                </a:lnTo>
                <a:lnTo>
                  <a:pt x="12246769" y="8461404"/>
                </a:lnTo>
                <a:lnTo>
                  <a:pt x="0" y="8461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5400000">
            <a:off x="-2310124" y="2136582"/>
            <a:ext cx="4876800" cy="416745"/>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5400000" flipV="1">
            <a:off x="9634983" y="4314358"/>
            <a:ext cx="4876800" cy="416745"/>
          </a:xfrm>
          <a:custGeom>
            <a:avLst/>
            <a:gdLst/>
            <a:ahLst/>
            <a:cxnLst/>
            <a:rect l="l" t="t" r="r" b="b"/>
            <a:pathLst>
              <a:path w="7315200" h="625117">
                <a:moveTo>
                  <a:pt x="0" y="625117"/>
                </a:moveTo>
                <a:lnTo>
                  <a:pt x="7315200" y="625117"/>
                </a:lnTo>
                <a:lnTo>
                  <a:pt x="7315200" y="0"/>
                </a:lnTo>
                <a:lnTo>
                  <a:pt x="0" y="0"/>
                </a:lnTo>
                <a:lnTo>
                  <a:pt x="0" y="62511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2899905" y="2665132"/>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7846549" y="3922368"/>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5">
            <a:extLst>
              <a:ext uri="{FF2B5EF4-FFF2-40B4-BE49-F238E27FC236}">
                <a16:creationId xmlns:a16="http://schemas.microsoft.com/office/drawing/2014/main" id="{CF19CF39-6AE5-CAC0-25FA-0255FDA3BE83}"/>
              </a:ext>
            </a:extLst>
          </p:cNvPr>
          <p:cNvSpPr/>
          <p:nvPr/>
        </p:nvSpPr>
        <p:spPr>
          <a:xfrm>
            <a:off x="52622" y="2757902"/>
            <a:ext cx="5064783" cy="4648391"/>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F4C3046-5E26-40E1-B4BE-F383598C1074}"/>
              </a:ext>
            </a:extLst>
          </p:cNvPr>
          <p:cNvSpPr txBox="1"/>
          <p:nvPr/>
        </p:nvSpPr>
        <p:spPr>
          <a:xfrm>
            <a:off x="5488473" y="1622950"/>
            <a:ext cx="4227616" cy="646331"/>
          </a:xfrm>
          <a:prstGeom prst="rect">
            <a:avLst/>
          </a:prstGeom>
          <a:noFill/>
        </p:spPr>
        <p:txBody>
          <a:bodyPr wrap="square" rtlCol="0">
            <a:spAutoFit/>
          </a:bodyPr>
          <a:lstStyle/>
          <a:p>
            <a:pPr algn="ctr"/>
            <a:r>
              <a:rPr lang="en-US" sz="3600" b="1">
                <a:solidFill>
                  <a:srgbClr val="FF0000"/>
                </a:solidFill>
              </a:rPr>
              <a:t>YÊU CẦU CẦN ĐẠT</a:t>
            </a:r>
          </a:p>
        </p:txBody>
      </p:sp>
      <p:sp>
        <p:nvSpPr>
          <p:cNvPr id="16" name="TextBox 15">
            <a:extLst>
              <a:ext uri="{FF2B5EF4-FFF2-40B4-BE49-F238E27FC236}">
                <a16:creationId xmlns:a16="http://schemas.microsoft.com/office/drawing/2014/main" id="{113E0087-B203-4142-AD74-80E3E1D456BD}"/>
              </a:ext>
            </a:extLst>
          </p:cNvPr>
          <p:cNvSpPr txBox="1"/>
          <p:nvPr/>
        </p:nvSpPr>
        <p:spPr>
          <a:xfrm>
            <a:off x="5488473" y="2344954"/>
            <a:ext cx="4227616" cy="1754326"/>
          </a:xfrm>
          <a:prstGeom prst="rect">
            <a:avLst/>
          </a:prstGeom>
          <a:noFill/>
        </p:spPr>
        <p:txBody>
          <a:bodyPr wrap="square" rtlCol="0">
            <a:spAutoFit/>
          </a:bodyPr>
          <a:lstStyle/>
          <a:p>
            <a:pPr algn="ctr"/>
            <a:r>
              <a:rPr lang="en-US" sz="3600" b="1"/>
              <a:t>Luyện tập sử dụng biện pháp điệp từ, điệp ngữ.</a:t>
            </a:r>
          </a:p>
        </p:txBody>
      </p:sp>
    </p:spTree>
    <p:extLst>
      <p:ext uri="{BB962C8B-B14F-4D97-AF65-F5344CB8AC3E}">
        <p14:creationId xmlns:p14="http://schemas.microsoft.com/office/powerpoint/2010/main" val="267053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396593" y="161771"/>
            <a:ext cx="11109607" cy="6332476"/>
          </a:xfrm>
          <a:custGeom>
            <a:avLst/>
            <a:gdLst/>
            <a:ahLst/>
            <a:cxnLst/>
            <a:rect l="l" t="t" r="r" b="b"/>
            <a:pathLst>
              <a:path w="16664410" h="9498714">
                <a:moveTo>
                  <a:pt x="0" y="0"/>
                </a:moveTo>
                <a:lnTo>
                  <a:pt x="16664410" y="0"/>
                </a:lnTo>
                <a:lnTo>
                  <a:pt x="16664410" y="9498714"/>
                </a:lnTo>
                <a:lnTo>
                  <a:pt x="0" y="9498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0475205" y="5483388"/>
            <a:ext cx="1716795" cy="183882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a:off x="-15385" y="5098009"/>
            <a:ext cx="2403051" cy="22241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 name="Freeform 9"/>
          <p:cNvSpPr/>
          <p:nvPr/>
        </p:nvSpPr>
        <p:spPr>
          <a:xfrm rot="1013048">
            <a:off x="9827135" y="-9707"/>
            <a:ext cx="2750937" cy="1715897"/>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58432" y="-28644"/>
            <a:ext cx="2675565" cy="1571894"/>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Google Shape;169;p10">
            <a:extLst>
              <a:ext uri="{FF2B5EF4-FFF2-40B4-BE49-F238E27FC236}">
                <a16:creationId xmlns:a16="http://schemas.microsoft.com/office/drawing/2014/main" id="{E1E37F0A-1E39-E3FB-6ACA-295DE00C9241}"/>
              </a:ext>
            </a:extLst>
          </p:cNvPr>
          <p:cNvSpPr/>
          <p:nvPr/>
        </p:nvSpPr>
        <p:spPr>
          <a:xfrm>
            <a:off x="397743" y="363753"/>
            <a:ext cx="11172457" cy="6130493"/>
          </a:xfrm>
          <a:prstGeom prst="roundRect">
            <a:avLst>
              <a:gd name="adj" fmla="val 6884"/>
            </a:avLst>
          </a:prstGeom>
          <a:solidFill>
            <a:sysClr val="window" lastClr="FFFFFF"/>
          </a:solidFill>
          <a:ln w="38100" cap="flat" cmpd="sng">
            <a:solidFill>
              <a:srgbClr val="5D3D2F"/>
            </a:solidFill>
            <a:prstDash val="dash"/>
            <a:round/>
            <a:headEnd type="none" w="sm" len="sm"/>
            <a:tailEnd type="none" w="sm" len="sm"/>
          </a:ln>
        </p:spPr>
        <p:txBody>
          <a:bodyPr spcFirstLastPara="1" wrap="square" lIns="60950" tIns="30467" rIns="60950" bIns="30467"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6" name="TextBox 15">
            <a:extLst>
              <a:ext uri="{FF2B5EF4-FFF2-40B4-BE49-F238E27FC236}">
                <a16:creationId xmlns:a16="http://schemas.microsoft.com/office/drawing/2014/main" id="{614A4B7C-CF0C-4C6C-B3E0-0B8548E7E108}"/>
              </a:ext>
            </a:extLst>
          </p:cNvPr>
          <p:cNvSpPr txBox="1"/>
          <p:nvPr/>
        </p:nvSpPr>
        <p:spPr>
          <a:xfrm>
            <a:off x="413508" y="883949"/>
            <a:ext cx="10357697" cy="5016758"/>
          </a:xfrm>
          <a:prstGeom prst="rect">
            <a:avLst/>
          </a:prstGeom>
          <a:noFill/>
        </p:spPr>
        <p:txBody>
          <a:bodyPr wrap="square" rtlCol="0">
            <a:spAutoFit/>
          </a:bodyPr>
          <a:lstStyle/>
          <a:p>
            <a:pPr lvl="0" algn="ctr"/>
            <a:r>
              <a:rPr lang="en-US" sz="4000">
                <a:solidFill>
                  <a:srgbClr val="C00000"/>
                </a:solidFill>
              </a:rPr>
              <a:t>   </a:t>
            </a:r>
            <a:r>
              <a:rPr lang="vi-VN" sz="4000">
                <a:solidFill>
                  <a:srgbClr val="C00000"/>
                </a:solidFill>
              </a:rPr>
              <a:t>Ngôi nhà thân yêu</a:t>
            </a:r>
            <a:endParaRPr lang="en-US" sz="4000">
              <a:solidFill>
                <a:srgbClr val="C00000"/>
              </a:solidFill>
            </a:endParaRPr>
          </a:p>
          <a:p>
            <a:pPr lvl="0" algn="ctr"/>
            <a:endParaRPr lang="en-US" sz="4000">
              <a:solidFill>
                <a:srgbClr val="C00000"/>
              </a:solidFill>
            </a:endParaRPr>
          </a:p>
          <a:p>
            <a:pPr lvl="7"/>
            <a:r>
              <a:rPr lang="vi-VN" sz="4000">
                <a:solidFill>
                  <a:srgbClr val="0070C0"/>
                </a:solidFill>
              </a:rPr>
              <a:t>Nhà em thân yêu,</a:t>
            </a:r>
            <a:endParaRPr lang="en-US" sz="4000">
              <a:solidFill>
                <a:srgbClr val="0070C0"/>
              </a:solidFill>
            </a:endParaRPr>
          </a:p>
          <a:p>
            <a:pPr lvl="7"/>
            <a:r>
              <a:rPr lang="vi-VN" sz="4000">
                <a:solidFill>
                  <a:srgbClr val="0070C0"/>
                </a:solidFill>
              </a:rPr>
              <a:t>Nhà em bình yên.</a:t>
            </a:r>
            <a:endParaRPr lang="en-US" sz="4000">
              <a:solidFill>
                <a:srgbClr val="0070C0"/>
              </a:solidFill>
            </a:endParaRPr>
          </a:p>
          <a:p>
            <a:pPr lvl="7"/>
            <a:r>
              <a:rPr lang="vi-VN" sz="4000">
                <a:solidFill>
                  <a:srgbClr val="0070C0"/>
                </a:solidFill>
              </a:rPr>
              <a:t>Yêu nhà, yêu lắm,</a:t>
            </a:r>
            <a:endParaRPr lang="en-US" sz="4000">
              <a:solidFill>
                <a:srgbClr val="0070C0"/>
              </a:solidFill>
            </a:endParaRPr>
          </a:p>
          <a:p>
            <a:pPr lvl="7"/>
            <a:r>
              <a:rPr lang="vi-VN" sz="4000">
                <a:solidFill>
                  <a:srgbClr val="0070C0"/>
                </a:solidFill>
              </a:rPr>
              <a:t>Yêu cả mọi miền.</a:t>
            </a:r>
            <a:endParaRPr lang="en-US" sz="4000">
              <a:solidFill>
                <a:srgbClr val="0070C0"/>
              </a:solidFill>
            </a:endParaRPr>
          </a:p>
          <a:p>
            <a:pPr lvl="7"/>
            <a:r>
              <a:rPr lang="vi-VN" sz="4000">
                <a:solidFill>
                  <a:srgbClr val="0070C0"/>
                </a:solidFill>
              </a:rPr>
              <a:t>Nhà em thân thiết,</a:t>
            </a:r>
            <a:endParaRPr lang="en-US" sz="4000">
              <a:solidFill>
                <a:srgbClr val="0070C0"/>
              </a:solidFill>
            </a:endParaRPr>
          </a:p>
          <a:p>
            <a:pPr lvl="7"/>
            <a:r>
              <a:rPr lang="vi-VN" sz="4000">
                <a:solidFill>
                  <a:srgbClr val="0070C0"/>
                </a:solidFill>
              </a:rPr>
              <a:t>Nhà mãi bình yên.</a:t>
            </a:r>
            <a:endParaRPr kumimoji="0" lang="en-US" sz="4000" b="0" i="0" u="none" strike="noStrike" kern="1200" cap="none" spc="0" normalizeH="0" baseline="0" noProof="0">
              <a:ln>
                <a:noFill/>
              </a:ln>
              <a:solidFill>
                <a:srgbClr val="0070C0"/>
              </a:solidFill>
              <a:effectLst/>
              <a:uLnTx/>
              <a:uFillTx/>
              <a:latin typeface="Calibri"/>
            </a:endParaRPr>
          </a:p>
        </p:txBody>
      </p:sp>
    </p:spTree>
    <p:extLst>
      <p:ext uri="{BB962C8B-B14F-4D97-AF65-F5344CB8AC3E}">
        <p14:creationId xmlns:p14="http://schemas.microsoft.com/office/powerpoint/2010/main" val="1060897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5DA9-94C6-DA6C-B04A-E4D918F583B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6062A38E-ED34-E361-64CE-F0799D1F1450}"/>
              </a:ext>
            </a:extLst>
          </p:cNvPr>
          <p:cNvSpPr>
            <a:spLocks noGrp="1"/>
          </p:cNvSpPr>
          <p:nvPr>
            <p:ph type="subTitle" idx="1"/>
          </p:nvPr>
        </p:nvSpPr>
        <p:spPr/>
        <p:txBody>
          <a:bodyPr/>
          <a:lstStyle/>
          <a:p>
            <a:endParaRPr lang="vi-VN"/>
          </a:p>
        </p:txBody>
      </p:sp>
      <p:pic>
        <p:nvPicPr>
          <p:cNvPr id="5" name="Picture 4" descr="A child and child with butterflies and a net in a field of sunflowers&#10;&#10;Description automatically generated">
            <a:extLst>
              <a:ext uri="{FF2B5EF4-FFF2-40B4-BE49-F238E27FC236}">
                <a16:creationId xmlns:a16="http://schemas.microsoft.com/office/drawing/2014/main" id="{AA734CF2-9565-FEBF-D37E-92D13F3A6BCC}"/>
              </a:ext>
            </a:extLst>
          </p:cNvPr>
          <p:cNvPicPr>
            <a:picLocks noChangeAspect="1"/>
          </p:cNvPicPr>
          <p:nvPr/>
        </p:nvPicPr>
        <p:blipFill rotWithShape="1">
          <a:blip r:embed="rId2">
            <a:extLst>
              <a:ext uri="{28A0092B-C50C-407E-A947-70E740481C1C}">
                <a14:useLocalDpi xmlns:a14="http://schemas.microsoft.com/office/drawing/2010/main" val="0"/>
              </a:ext>
            </a:extLst>
          </a:blip>
          <a:srcRect t="22013"/>
          <a:stretch/>
        </p:blipFill>
        <p:spPr>
          <a:xfrm>
            <a:off x="1" y="0"/>
            <a:ext cx="12192000" cy="6857999"/>
          </a:xfrm>
          <a:prstGeom prst="rect">
            <a:avLst/>
          </a:prstGeom>
        </p:spPr>
      </p:pic>
      <p:sp>
        <p:nvSpPr>
          <p:cNvPr id="6" name="Rectangle: Rounded Corners 5">
            <a:extLst>
              <a:ext uri="{FF2B5EF4-FFF2-40B4-BE49-F238E27FC236}">
                <a16:creationId xmlns:a16="http://schemas.microsoft.com/office/drawing/2014/main" id="{C2D605B1-1430-5323-E1B4-B7F79AFD4750}"/>
              </a:ext>
            </a:extLst>
          </p:cNvPr>
          <p:cNvSpPr/>
          <p:nvPr/>
        </p:nvSpPr>
        <p:spPr>
          <a:xfrm>
            <a:off x="4418162" y="679511"/>
            <a:ext cx="3355676" cy="793630"/>
          </a:xfrm>
          <a:prstGeom prst="roundRect">
            <a:avLst>
              <a:gd name="adj" fmla="val 49276"/>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39B677"/>
                </a:solidFill>
                <a:effectLst/>
                <a:uLnTx/>
                <a:uFillTx/>
                <a:latin typeface="#9Slide05 SVNUT Triumph" panose="00000500000000000000" pitchFamily="2" charset="0"/>
                <a:ea typeface="+mn-ea"/>
                <a:cs typeface="+mn-cs"/>
              </a:rPr>
              <a:t>Tiếng</a:t>
            </a:r>
            <a:r>
              <a:rPr kumimoji="0" lang="en-US" sz="4400" b="0" i="0" u="none" strike="noStrike" kern="1200" cap="none" spc="0" normalizeH="0" baseline="0" noProof="0" dirty="0">
                <a:ln>
                  <a:noFill/>
                </a:ln>
                <a:solidFill>
                  <a:srgbClr val="39B677"/>
                </a:solidFill>
                <a:effectLst/>
                <a:uLnTx/>
                <a:uFillTx/>
                <a:latin typeface="#9Slide05 SVNUT Triumph" panose="00000500000000000000" pitchFamily="2" charset="0"/>
                <a:ea typeface="+mn-ea"/>
                <a:cs typeface="+mn-cs"/>
              </a:rPr>
              <a:t> </a:t>
            </a:r>
            <a:r>
              <a:rPr kumimoji="0" lang="en-US" sz="4400" b="0" i="0" u="none" strike="noStrike" kern="1200" cap="none" spc="0" normalizeH="0" baseline="0" noProof="0" dirty="0" err="1">
                <a:ln>
                  <a:noFill/>
                </a:ln>
                <a:solidFill>
                  <a:srgbClr val="39B677"/>
                </a:solidFill>
                <a:effectLst/>
                <a:uLnTx/>
                <a:uFillTx/>
                <a:latin typeface="#9Slide05 SVNUT Triumph" panose="00000500000000000000" pitchFamily="2" charset="0"/>
                <a:ea typeface="+mn-ea"/>
                <a:cs typeface="+mn-cs"/>
              </a:rPr>
              <a:t>Việt</a:t>
            </a:r>
            <a:endParaRPr kumimoji="0" lang="vi-VN" sz="4400" b="0" i="0" u="none" strike="noStrike" kern="1200" cap="none" spc="0" normalizeH="0" baseline="0" noProof="0" dirty="0">
              <a:ln>
                <a:noFill/>
              </a:ln>
              <a:solidFill>
                <a:srgbClr val="39B677"/>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C0595F8-C98C-9F5B-BF1A-B1943C9F4E85}"/>
              </a:ext>
            </a:extLst>
          </p:cNvPr>
          <p:cNvPicPr>
            <a:picLocks noChangeAspect="1"/>
          </p:cNvPicPr>
          <p:nvPr/>
        </p:nvPicPr>
        <p:blipFill>
          <a:blip r:embed="rId3"/>
          <a:stretch>
            <a:fillRect/>
          </a:stretch>
        </p:blipFill>
        <p:spPr>
          <a:xfrm>
            <a:off x="1072460" y="4342580"/>
            <a:ext cx="10047079" cy="2786113"/>
          </a:xfrm>
          <a:prstGeom prst="rect">
            <a:avLst/>
          </a:prstGeom>
        </p:spPr>
      </p:pic>
    </p:spTree>
    <p:extLst>
      <p:ext uri="{BB962C8B-B14F-4D97-AF65-F5344CB8AC3E}">
        <p14:creationId xmlns:p14="http://schemas.microsoft.com/office/powerpoint/2010/main" val="3142373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560477" y="-3343703"/>
            <a:ext cx="13312953" cy="13312953"/>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290813" y="-1317197"/>
            <a:ext cx="2727675" cy="2221815"/>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8752045" y="-305372"/>
            <a:ext cx="3473075" cy="1470683"/>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endParaRPr lang="vi-VN"/>
          </a:p>
        </p:txBody>
      </p:sp>
      <p:sp>
        <p:nvSpPr>
          <p:cNvPr id="5" name="Freeform 5"/>
          <p:cNvSpPr/>
          <p:nvPr/>
        </p:nvSpPr>
        <p:spPr>
          <a:xfrm rot="960655" flipH="1" flipV="1">
            <a:off x="-678038" y="5747093"/>
            <a:ext cx="2727675" cy="2221815"/>
          </a:xfrm>
          <a:custGeom>
            <a:avLst/>
            <a:gdLst/>
            <a:ahLst/>
            <a:cxnLst/>
            <a:rect l="l" t="t" r="r" b="b"/>
            <a:pathLst>
              <a:path w="4091513" h="3332723">
                <a:moveTo>
                  <a:pt x="4091514" y="3332724"/>
                </a:moveTo>
                <a:lnTo>
                  <a:pt x="0" y="3332724"/>
                </a:lnTo>
                <a:lnTo>
                  <a:pt x="0" y="0"/>
                </a:lnTo>
                <a:lnTo>
                  <a:pt x="4091514" y="0"/>
                </a:lnTo>
                <a:lnTo>
                  <a:pt x="4091514" y="333272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rot="668257" flipH="1" flipV="1">
            <a:off x="-451140" y="5436859"/>
            <a:ext cx="3473075" cy="1470683"/>
          </a:xfrm>
          <a:custGeom>
            <a:avLst/>
            <a:gdLst/>
            <a:ahLst/>
            <a:cxnLst/>
            <a:rect l="l" t="t" r="r" b="b"/>
            <a:pathLst>
              <a:path w="5209612" h="2206024">
                <a:moveTo>
                  <a:pt x="5209613" y="2206024"/>
                </a:moveTo>
                <a:lnTo>
                  <a:pt x="0" y="2206024"/>
                </a:lnTo>
                <a:lnTo>
                  <a:pt x="0" y="0"/>
                </a:lnTo>
                <a:lnTo>
                  <a:pt x="5209613" y="0"/>
                </a:lnTo>
                <a:lnTo>
                  <a:pt x="5209613" y="2206024"/>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endParaRPr lang="vi-VN"/>
          </a:p>
        </p:txBody>
      </p:sp>
      <p:sp>
        <p:nvSpPr>
          <p:cNvPr id="7" name="Freeform 7"/>
          <p:cNvSpPr/>
          <p:nvPr/>
        </p:nvSpPr>
        <p:spPr>
          <a:xfrm>
            <a:off x="1174673" y="830474"/>
            <a:ext cx="8164513" cy="5640936"/>
          </a:xfrm>
          <a:custGeom>
            <a:avLst/>
            <a:gdLst/>
            <a:ahLst/>
            <a:cxnLst/>
            <a:rect l="l" t="t" r="r" b="b"/>
            <a:pathLst>
              <a:path w="12246769" h="8461404">
                <a:moveTo>
                  <a:pt x="0" y="0"/>
                </a:moveTo>
                <a:lnTo>
                  <a:pt x="12246769" y="0"/>
                </a:lnTo>
                <a:lnTo>
                  <a:pt x="12246769" y="8461404"/>
                </a:lnTo>
                <a:lnTo>
                  <a:pt x="0" y="8461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Freeform 9"/>
          <p:cNvSpPr/>
          <p:nvPr/>
        </p:nvSpPr>
        <p:spPr>
          <a:xfrm rot="5400000">
            <a:off x="-2310124" y="2136582"/>
            <a:ext cx="4876800" cy="416745"/>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rot="5400000" flipV="1">
            <a:off x="9634983" y="4314358"/>
            <a:ext cx="4876800" cy="416745"/>
          </a:xfrm>
          <a:custGeom>
            <a:avLst/>
            <a:gdLst/>
            <a:ahLst/>
            <a:cxnLst/>
            <a:rect l="l" t="t" r="r" b="b"/>
            <a:pathLst>
              <a:path w="7315200" h="625117">
                <a:moveTo>
                  <a:pt x="0" y="625117"/>
                </a:moveTo>
                <a:lnTo>
                  <a:pt x="7315200" y="625117"/>
                </a:lnTo>
                <a:lnTo>
                  <a:pt x="7315200" y="0"/>
                </a:lnTo>
                <a:lnTo>
                  <a:pt x="0" y="0"/>
                </a:lnTo>
                <a:lnTo>
                  <a:pt x="0" y="62511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a:off x="2899905" y="2665132"/>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7846549" y="3922368"/>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pic>
        <p:nvPicPr>
          <p:cNvPr id="13" name="Picture 12">
            <a:extLst>
              <a:ext uri="{FF2B5EF4-FFF2-40B4-BE49-F238E27FC236}">
                <a16:creationId xmlns:a16="http://schemas.microsoft.com/office/drawing/2014/main" id="{F29BEF86-0D63-EDFD-DF65-A4184227A587}"/>
              </a:ext>
            </a:extLst>
          </p:cNvPr>
          <p:cNvPicPr>
            <a:picLocks noChangeAspect="1"/>
          </p:cNvPicPr>
          <p:nvPr/>
        </p:nvPicPr>
        <p:blipFill>
          <a:blip r:embed="rId14"/>
          <a:stretch>
            <a:fillRect/>
          </a:stretch>
        </p:blipFill>
        <p:spPr>
          <a:xfrm>
            <a:off x="2020194" y="1342432"/>
            <a:ext cx="5921680" cy="4808637"/>
          </a:xfrm>
          <a:prstGeom prst="rect">
            <a:avLst/>
          </a:prstGeom>
        </p:spPr>
      </p:pic>
      <p:sp>
        <p:nvSpPr>
          <p:cNvPr id="14" name="Freeform 9">
            <a:extLst>
              <a:ext uri="{FF2B5EF4-FFF2-40B4-BE49-F238E27FC236}">
                <a16:creationId xmlns:a16="http://schemas.microsoft.com/office/drawing/2014/main" id="{198F8368-4930-D595-4F5E-7799207F6B9C}"/>
              </a:ext>
            </a:extLst>
          </p:cNvPr>
          <p:cNvSpPr/>
          <p:nvPr/>
        </p:nvSpPr>
        <p:spPr>
          <a:xfrm>
            <a:off x="7020242" y="2567617"/>
            <a:ext cx="5346353" cy="4538093"/>
          </a:xfrm>
          <a:custGeom>
            <a:avLst/>
            <a:gdLst/>
            <a:ahLst/>
            <a:cxnLst/>
            <a:rect l="l" t="t" r="r" b="b"/>
            <a:pathLst>
              <a:path w="3391389" h="2738546">
                <a:moveTo>
                  <a:pt x="0" y="0"/>
                </a:moveTo>
                <a:lnTo>
                  <a:pt x="3391389" y="0"/>
                </a:lnTo>
                <a:lnTo>
                  <a:pt x="3391389" y="2738547"/>
                </a:lnTo>
                <a:lnTo>
                  <a:pt x="0" y="2738547"/>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70C01C-F03A-B512-C9CE-F2EC7C58A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5641" y="5236567"/>
            <a:ext cx="1621433" cy="1621433"/>
          </a:xfrm>
          <a:prstGeom prst="rect">
            <a:avLst/>
          </a:prstGeom>
        </p:spPr>
      </p:pic>
      <p:pic>
        <p:nvPicPr>
          <p:cNvPr id="3" name="Picture 2">
            <a:extLst>
              <a:ext uri="{FF2B5EF4-FFF2-40B4-BE49-F238E27FC236}">
                <a16:creationId xmlns:a16="http://schemas.microsoft.com/office/drawing/2014/main" id="{97AD17BA-89E3-1F3F-3F33-4FBF9C838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8900C22-68BF-B1AB-664C-F1DA7EC6DFBF}"/>
              </a:ext>
            </a:extLst>
          </p:cNvPr>
          <p:cNvGrpSpPr/>
          <p:nvPr/>
        </p:nvGrpSpPr>
        <p:grpSpPr>
          <a:xfrm>
            <a:off x="5311369" y="207957"/>
            <a:ext cx="6126649" cy="6126649"/>
            <a:chOff x="6095999" y="248566"/>
            <a:chExt cx="6807387" cy="6807387"/>
          </a:xfrm>
        </p:grpSpPr>
        <p:pic>
          <p:nvPicPr>
            <p:cNvPr id="9" name="Picture 8">
              <a:extLst>
                <a:ext uri="{FF2B5EF4-FFF2-40B4-BE49-F238E27FC236}">
                  <a16:creationId xmlns:a16="http://schemas.microsoft.com/office/drawing/2014/main" id="{55FB315B-68BA-0399-FAB6-A9B047F7F9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9" y="248566"/>
              <a:ext cx="6807387" cy="6807387"/>
            </a:xfrm>
            <a:prstGeom prst="rect">
              <a:avLst/>
            </a:prstGeom>
          </p:spPr>
        </p:pic>
        <p:pic>
          <p:nvPicPr>
            <p:cNvPr id="5" name="Picture 4">
              <a:extLst>
                <a:ext uri="{FF2B5EF4-FFF2-40B4-BE49-F238E27FC236}">
                  <a16:creationId xmlns:a16="http://schemas.microsoft.com/office/drawing/2014/main" id="{46556C7B-92DF-576C-55E6-E74A617BF6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5367" y="4403313"/>
              <a:ext cx="3558498" cy="1231884"/>
            </a:xfrm>
            <a:prstGeom prst="rect">
              <a:avLst/>
            </a:prstGeom>
          </p:spPr>
        </p:pic>
        <p:pic>
          <p:nvPicPr>
            <p:cNvPr id="11" name="Picture 10">
              <a:extLst>
                <a:ext uri="{FF2B5EF4-FFF2-40B4-BE49-F238E27FC236}">
                  <a16:creationId xmlns:a16="http://schemas.microsoft.com/office/drawing/2014/main" id="{56850921-5B67-3B0B-7C49-06E7100A42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7335" y="2805326"/>
              <a:ext cx="3041479" cy="1231884"/>
            </a:xfrm>
            <a:prstGeom prst="rect">
              <a:avLst/>
            </a:prstGeom>
          </p:spPr>
        </p:pic>
        <p:sp>
          <p:nvSpPr>
            <p:cNvPr id="12" name="TextBox 11">
              <a:extLst>
                <a:ext uri="{FF2B5EF4-FFF2-40B4-BE49-F238E27FC236}">
                  <a16:creationId xmlns:a16="http://schemas.microsoft.com/office/drawing/2014/main" id="{C4CCAEA2-7DC4-B0D1-AB11-AE7DCADFE08A}"/>
                </a:ext>
              </a:extLst>
            </p:cNvPr>
            <p:cNvSpPr txBox="1"/>
            <p:nvPr/>
          </p:nvSpPr>
          <p:spPr>
            <a:xfrm>
              <a:off x="8008462" y="2935033"/>
              <a:ext cx="2819400" cy="7181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Bahnschrift SemiBold" panose="020B0502040204020203" pitchFamily="34" charset="0"/>
                  <a:ea typeface="+mn-ea"/>
                  <a:cs typeface="+mn-cs"/>
                </a:rPr>
                <a:t>TRÒ CHƠI</a:t>
              </a:r>
            </a:p>
          </p:txBody>
        </p:sp>
        <p:sp>
          <p:nvSpPr>
            <p:cNvPr id="13" name="TextBox 12">
              <a:extLst>
                <a:ext uri="{FF2B5EF4-FFF2-40B4-BE49-F238E27FC236}">
                  <a16:creationId xmlns:a16="http://schemas.microsoft.com/office/drawing/2014/main" id="{23706584-D12A-8DF6-2F4C-DA7BFFE8E33D}"/>
                </a:ext>
              </a:extLst>
            </p:cNvPr>
            <p:cNvSpPr txBox="1"/>
            <p:nvPr/>
          </p:nvSpPr>
          <p:spPr>
            <a:xfrm>
              <a:off x="8072168" y="4399099"/>
              <a:ext cx="2819400" cy="933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60" b="1" i="0" u="none" strike="noStrike" kern="1200" cap="none" spc="0" normalizeH="0" baseline="0" noProof="0">
                  <a:ln>
                    <a:noFill/>
                  </a:ln>
                  <a:solidFill>
                    <a:prstClr val="white"/>
                  </a:solidFill>
                  <a:effectLst/>
                  <a:uLnTx/>
                  <a:uFillTx/>
                  <a:latin typeface="Bahnschrift SemiBold" panose="020B0502040204020203" pitchFamily="34" charset="0"/>
                  <a:ea typeface="+mn-ea"/>
                  <a:cs typeface="+mn-cs"/>
                </a:rPr>
                <a:t>HÁI TÁO</a:t>
              </a:r>
            </a:p>
          </p:txBody>
        </p:sp>
      </p:grpSp>
      <p:pic>
        <p:nvPicPr>
          <p:cNvPr id="1026" name="Picture 2" descr="Cây táo già và cậu bé | Lhs Bulgaria 1976">
            <a:extLst>
              <a:ext uri="{FF2B5EF4-FFF2-40B4-BE49-F238E27FC236}">
                <a16:creationId xmlns:a16="http://schemas.microsoft.com/office/drawing/2014/main" id="{2B0D8857-E9B1-50D5-029B-CB3BB5A30F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926" y="207957"/>
            <a:ext cx="4699386" cy="6446802"/>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65D4DE4E-E170-3CF3-B4B0-584B1A880F5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406926" y="6334606"/>
            <a:ext cx="609600" cy="609600"/>
          </a:xfrm>
          <a:prstGeom prst="rect">
            <a:avLst/>
          </a:prstGeom>
        </p:spPr>
      </p:pic>
      <p:pic>
        <p:nvPicPr>
          <p:cNvPr id="1028" name="Picture 4" descr="Pin on Honig">
            <a:extLst>
              <a:ext uri="{FF2B5EF4-FFF2-40B4-BE49-F238E27FC236}">
                <a16:creationId xmlns:a16="http://schemas.microsoft.com/office/drawing/2014/main" id="{28CCBE6E-F1E0-6723-C066-002066D15C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34677" y="353605"/>
            <a:ext cx="1154121" cy="17960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7504895"/>
      </p:ext>
    </p:extLst>
  </p:cSld>
  <p:clrMapOvr>
    <a:masterClrMapping/>
  </p:clrMapOvr>
  <p:transition advTm="179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ppt_w</p:attrName>
                                        </p:attrNameLst>
                                      </p:cBhvr>
                                      <p:tavLst>
                                        <p:tav tm="0">
                                          <p:val>
                                            <p:fltVal val="0"/>
                                          </p:val>
                                        </p:tav>
                                        <p:tav tm="100000">
                                          <p:val>
                                            <p:strVal val="#ppt_w"/>
                                          </p:val>
                                        </p:tav>
                                      </p:tavLst>
                                    </p:anim>
                                    <p:anim calcmode="lin" valueType="num">
                                      <p:cBhvr>
                                        <p:cTn id="8" dur="1750" fill="hold"/>
                                        <p:tgtEl>
                                          <p:spTgt spid="7"/>
                                        </p:tgtEl>
                                        <p:attrNameLst>
                                          <p:attrName>ppt_h</p:attrName>
                                        </p:attrNameLst>
                                      </p:cBhvr>
                                      <p:tavLst>
                                        <p:tav tm="0">
                                          <p:val>
                                            <p:fltVal val="0"/>
                                          </p:val>
                                        </p:tav>
                                        <p:tav tm="100000">
                                          <p:val>
                                            <p:strVal val="#ppt_h"/>
                                          </p:val>
                                        </p:tav>
                                      </p:tavLst>
                                    </p:anim>
                                    <p:animEffect transition="in" filter="fade">
                                      <p:cBhvr>
                                        <p:cTn id="9" dur="1750"/>
                                        <p:tgtEl>
                                          <p:spTgt spid="7"/>
                                        </p:tgtEl>
                                      </p:cBhvr>
                                    </p:animEffect>
                                  </p:childTnLst>
                                </p:cTn>
                              </p:par>
                            </p:childTnLst>
                          </p:cTn>
                        </p:par>
                        <p:par>
                          <p:cTn id="10" fill="hold">
                            <p:stCondLst>
                              <p:cond delay="175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750" fill="hold"/>
                                        <p:tgtEl>
                                          <p:spTgt spid="14"/>
                                        </p:tgtEl>
                                        <p:attrNameLst>
                                          <p:attrName>ppt_w</p:attrName>
                                        </p:attrNameLst>
                                      </p:cBhvr>
                                      <p:tavLst>
                                        <p:tav tm="0">
                                          <p:val>
                                            <p:fltVal val="0"/>
                                          </p:val>
                                        </p:tav>
                                        <p:tav tm="100000">
                                          <p:val>
                                            <p:strVal val="#ppt_w"/>
                                          </p:val>
                                        </p:tav>
                                      </p:tavLst>
                                    </p:anim>
                                    <p:anim calcmode="lin" valueType="num">
                                      <p:cBhvr>
                                        <p:cTn id="14" dur="1750" fill="hold"/>
                                        <p:tgtEl>
                                          <p:spTgt spid="14"/>
                                        </p:tgtEl>
                                        <p:attrNameLst>
                                          <p:attrName>ppt_h</p:attrName>
                                        </p:attrNameLst>
                                      </p:cBhvr>
                                      <p:tavLst>
                                        <p:tav tm="0">
                                          <p:val>
                                            <p:fltVal val="0"/>
                                          </p:val>
                                        </p:tav>
                                        <p:tav tm="100000">
                                          <p:val>
                                            <p:strVal val="#ppt_h"/>
                                          </p:val>
                                        </p:tav>
                                      </p:tavLst>
                                    </p:anim>
                                    <p:animEffect transition="in" filter="fade">
                                      <p:cBhvr>
                                        <p:cTn id="15" dur="1750"/>
                                        <p:tgtEl>
                                          <p:spTgt spid="14"/>
                                        </p:tgtEl>
                                      </p:cBhvr>
                                    </p:animEffect>
                                  </p:childTnLst>
                                </p:cTn>
                              </p:par>
                              <p:par>
                                <p:cTn id="16" presetID="1" presetClass="mediacall" presetSubtype="0" fill="hold" nodeType="withEffect">
                                  <p:stCondLst>
                                    <p:cond delay="0"/>
                                  </p:stCondLst>
                                  <p:childTnLst>
                                    <p:cmd type="call" cmd="playFrom(0.0)">
                                      <p:cBhvr>
                                        <p:cTn id="17" dur="147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D17BA-89E3-1F3F-3F33-4FBF9C838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33C25FB6-9F94-2720-A6D0-EDD34E039EAB}"/>
              </a:ext>
            </a:extLst>
          </p:cNvPr>
          <p:cNvGrpSpPr/>
          <p:nvPr/>
        </p:nvGrpSpPr>
        <p:grpSpPr>
          <a:xfrm>
            <a:off x="94850" y="389946"/>
            <a:ext cx="5453632" cy="6332760"/>
            <a:chOff x="217099" y="-276696"/>
            <a:chExt cx="6701627" cy="7036399"/>
          </a:xfrm>
        </p:grpSpPr>
        <p:pic>
          <p:nvPicPr>
            <p:cNvPr id="4" name="Picture 3">
              <a:extLst>
                <a:ext uri="{FF2B5EF4-FFF2-40B4-BE49-F238E27FC236}">
                  <a16:creationId xmlns:a16="http://schemas.microsoft.com/office/drawing/2014/main" id="{6BDD0655-82A9-1E02-2476-497092E9EEE7}"/>
                </a:ext>
              </a:extLst>
            </p:cNvPr>
            <p:cNvPicPr>
              <a:picLocks noChangeAspect="1"/>
            </p:cNvPicPr>
            <p:nvPr/>
          </p:nvPicPr>
          <p:blipFill rotWithShape="1">
            <a:blip r:embed="rId5">
              <a:extLst>
                <a:ext uri="{28A0092B-C50C-407E-A947-70E740481C1C}">
                  <a14:useLocalDpi xmlns:a14="http://schemas.microsoft.com/office/drawing/2010/main" val="0"/>
                </a:ext>
              </a:extLst>
            </a:blip>
            <a:srcRect l="5207"/>
            <a:stretch/>
          </p:blipFill>
          <p:spPr>
            <a:xfrm>
              <a:off x="217099" y="-276696"/>
              <a:ext cx="6131599" cy="6468378"/>
            </a:xfrm>
            <a:prstGeom prst="rect">
              <a:avLst/>
            </a:prstGeom>
          </p:spPr>
        </p:pic>
        <p:pic>
          <p:nvPicPr>
            <p:cNvPr id="8" name="Picture 7">
              <a:extLst>
                <a:ext uri="{FF2B5EF4-FFF2-40B4-BE49-F238E27FC236}">
                  <a16:creationId xmlns:a16="http://schemas.microsoft.com/office/drawing/2014/main" id="{4F85B4EC-F43E-B1FD-151A-B3AB4222C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507" y="3654120"/>
              <a:ext cx="5868219" cy="3105583"/>
            </a:xfrm>
            <a:prstGeom prst="rect">
              <a:avLst/>
            </a:prstGeom>
          </p:spPr>
        </p:pic>
      </p:grpSp>
      <p:pic>
        <p:nvPicPr>
          <p:cNvPr id="15" name="Picture 14">
            <a:extLst>
              <a:ext uri="{FF2B5EF4-FFF2-40B4-BE49-F238E27FC236}">
                <a16:creationId xmlns:a16="http://schemas.microsoft.com/office/drawing/2014/main" id="{93ACFEDB-2422-05A9-012F-C0218AE6B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5153" y="-342852"/>
            <a:ext cx="5332840" cy="5504314"/>
          </a:xfrm>
          <a:prstGeom prst="rect">
            <a:avLst/>
          </a:prstGeom>
        </p:spPr>
      </p:pic>
      <p:pic>
        <p:nvPicPr>
          <p:cNvPr id="17" name="Picture 16">
            <a:extLst>
              <a:ext uri="{FF2B5EF4-FFF2-40B4-BE49-F238E27FC236}">
                <a16:creationId xmlns:a16="http://schemas.microsoft.com/office/drawing/2014/main" id="{3B73BBE8-4908-4E51-8CED-FCE930FA3B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3715" y="2750959"/>
            <a:ext cx="857262" cy="857262"/>
          </a:xfrm>
          <a:prstGeom prst="rect">
            <a:avLst/>
          </a:prstGeom>
        </p:spPr>
      </p:pic>
      <p:pic>
        <p:nvPicPr>
          <p:cNvPr id="19" name="Picture 18">
            <a:extLst>
              <a:ext uri="{FF2B5EF4-FFF2-40B4-BE49-F238E27FC236}">
                <a16:creationId xmlns:a16="http://schemas.microsoft.com/office/drawing/2014/main" id="{5C4B2BE7-F605-834A-7FD7-8B73B0F52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768" y="3556326"/>
            <a:ext cx="960424" cy="960424"/>
          </a:xfrm>
          <a:prstGeom prst="rect">
            <a:avLst/>
          </a:prstGeom>
        </p:spPr>
      </p:pic>
      <p:pic>
        <p:nvPicPr>
          <p:cNvPr id="21" name="Picture 20">
            <a:extLst>
              <a:ext uri="{FF2B5EF4-FFF2-40B4-BE49-F238E27FC236}">
                <a16:creationId xmlns:a16="http://schemas.microsoft.com/office/drawing/2014/main" id="{32C510FB-8BD1-E747-CB0A-64FD0BAE1B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985" y="3501750"/>
            <a:ext cx="891665" cy="891665"/>
          </a:xfrm>
          <a:prstGeom prst="rect">
            <a:avLst/>
          </a:prstGeom>
        </p:spPr>
      </p:pic>
      <p:pic>
        <p:nvPicPr>
          <p:cNvPr id="22" name="Picture 21">
            <a:extLst>
              <a:ext uri="{FF2B5EF4-FFF2-40B4-BE49-F238E27FC236}">
                <a16:creationId xmlns:a16="http://schemas.microsoft.com/office/drawing/2014/main" id="{5CCF66F6-8ACD-7F3C-53D5-E99147651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61850" y="1944487"/>
            <a:ext cx="929635" cy="929635"/>
          </a:xfrm>
          <a:prstGeom prst="rect">
            <a:avLst/>
          </a:prstGeom>
        </p:spPr>
      </p:pic>
      <p:grpSp>
        <p:nvGrpSpPr>
          <p:cNvPr id="23" name="Group 22">
            <a:extLst>
              <a:ext uri="{FF2B5EF4-FFF2-40B4-BE49-F238E27FC236}">
                <a16:creationId xmlns:a16="http://schemas.microsoft.com/office/drawing/2014/main" id="{58AFC432-65AF-6B3F-576F-4B0BF3882B11}"/>
              </a:ext>
            </a:extLst>
          </p:cNvPr>
          <p:cNvGrpSpPr/>
          <p:nvPr/>
        </p:nvGrpSpPr>
        <p:grpSpPr>
          <a:xfrm>
            <a:off x="4376649" y="208980"/>
            <a:ext cx="7009481" cy="6298711"/>
            <a:chOff x="6095999" y="248567"/>
            <a:chExt cx="6409170" cy="6409171"/>
          </a:xfrm>
        </p:grpSpPr>
        <p:pic>
          <p:nvPicPr>
            <p:cNvPr id="24" name="Picture 23">
              <a:extLst>
                <a:ext uri="{FF2B5EF4-FFF2-40B4-BE49-F238E27FC236}">
                  <a16:creationId xmlns:a16="http://schemas.microsoft.com/office/drawing/2014/main" id="{5C965462-F9FF-E280-50BA-5A37ED16B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9" y="248567"/>
              <a:ext cx="6409170" cy="6409171"/>
            </a:xfrm>
            <a:prstGeom prst="rect">
              <a:avLst/>
            </a:prstGeom>
          </p:spPr>
        </p:pic>
        <p:pic>
          <p:nvPicPr>
            <p:cNvPr id="26" name="Picture 25">
              <a:extLst>
                <a:ext uri="{FF2B5EF4-FFF2-40B4-BE49-F238E27FC236}">
                  <a16:creationId xmlns:a16="http://schemas.microsoft.com/office/drawing/2014/main" id="{F945C08A-4242-E46F-65A5-8EA9E6A017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1906" y="351090"/>
              <a:ext cx="2642531" cy="1070299"/>
            </a:xfrm>
            <a:prstGeom prst="rect">
              <a:avLst/>
            </a:prstGeom>
          </p:spPr>
        </p:pic>
        <p:sp>
          <p:nvSpPr>
            <p:cNvPr id="27" name="TextBox 26">
              <a:extLst>
                <a:ext uri="{FF2B5EF4-FFF2-40B4-BE49-F238E27FC236}">
                  <a16:creationId xmlns:a16="http://schemas.microsoft.com/office/drawing/2014/main" id="{69B2D3EE-06A7-F4A6-8CC3-6E52339174EF}"/>
                </a:ext>
              </a:extLst>
            </p:cNvPr>
            <p:cNvSpPr txBox="1"/>
            <p:nvPr/>
          </p:nvSpPr>
          <p:spPr>
            <a:xfrm>
              <a:off x="7709532" y="457811"/>
              <a:ext cx="2819400" cy="6921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a:ln>
                    <a:noFill/>
                  </a:ln>
                  <a:solidFill>
                    <a:srgbClr val="FFFF00"/>
                  </a:solidFill>
                  <a:effectLst/>
                  <a:uLnTx/>
                  <a:uFillTx/>
                  <a:latin typeface="Bahnschrift SemiBold" panose="020B0502040204020203" pitchFamily="34" charset="0"/>
                  <a:ea typeface="+mn-ea"/>
                  <a:cs typeface="+mn-cs"/>
                </a:rPr>
                <a:t>CÁCH CHƠI</a:t>
              </a:r>
            </a:p>
          </p:txBody>
        </p:sp>
      </p:grpSp>
      <p:sp>
        <p:nvSpPr>
          <p:cNvPr id="29" name="Oval 28">
            <a:extLst>
              <a:ext uri="{FF2B5EF4-FFF2-40B4-BE49-F238E27FC236}">
                <a16:creationId xmlns:a16="http://schemas.microsoft.com/office/drawing/2014/main" id="{B7D3C7AF-72B2-8E12-37C2-B8BECB26A115}"/>
              </a:ext>
            </a:extLst>
          </p:cNvPr>
          <p:cNvSpPr/>
          <p:nvPr/>
        </p:nvSpPr>
        <p:spPr>
          <a:xfrm>
            <a:off x="1892412" y="1976011"/>
            <a:ext cx="891665" cy="82143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A6111711-D80C-34AC-4FAE-96CD5A1584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6387" y="5931457"/>
            <a:ext cx="600594" cy="600594"/>
          </a:xfrm>
          <a:prstGeom prst="rect">
            <a:avLst/>
          </a:prstGeom>
        </p:spPr>
      </p:pic>
      <p:sp>
        <p:nvSpPr>
          <p:cNvPr id="33" name="Rectangle 32">
            <a:extLst>
              <a:ext uri="{FF2B5EF4-FFF2-40B4-BE49-F238E27FC236}">
                <a16:creationId xmlns:a16="http://schemas.microsoft.com/office/drawing/2014/main" id="{AF9C4D1D-85DC-C407-4D55-E81914AAB067}"/>
              </a:ext>
            </a:extLst>
          </p:cNvPr>
          <p:cNvSpPr/>
          <p:nvPr/>
        </p:nvSpPr>
        <p:spPr>
          <a:xfrm>
            <a:off x="10988840" y="5807242"/>
            <a:ext cx="853729" cy="7912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51D8389-A4F9-2FB9-E306-DBAC094A7213}"/>
              </a:ext>
            </a:extLst>
          </p:cNvPr>
          <p:cNvSpPr/>
          <p:nvPr/>
        </p:nvSpPr>
        <p:spPr>
          <a:xfrm>
            <a:off x="5732645" y="1977917"/>
            <a:ext cx="4081594" cy="3700987"/>
          </a:xfrm>
          <a:prstGeom prst="roundRect">
            <a:avLst/>
          </a:prstGeom>
          <a:solidFill>
            <a:srgbClr val="CCFF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0000FF"/>
                </a:solidFill>
                <a:effectLst/>
                <a:uLnTx/>
                <a:uFillTx/>
                <a:latin typeface="Arial" panose="020B0604020202020204" pitchFamily="34" charset="0"/>
                <a:ea typeface="Aachen" panose="02020500000000000000" pitchFamily="18" charset="0"/>
                <a:cs typeface="Arial" panose="020B0604020202020204" pitchFamily="34" charset="0"/>
              </a:rPr>
              <a:t>Có 2 quả táo, tương ứng mỗi quả táo là một câu hỏi. Sau khi nhấn chọn quả táo câu hỏi sẽ hiện ra. Trả lời đúng câu hỏi nhấn vào biểu tượng ngôi nhà để quay lại trang chủ. Sau khi hoàn tất nhấn ngôi nhà để đến nội cung tiếp theo.</a:t>
            </a:r>
          </a:p>
        </p:txBody>
      </p:sp>
      <p:pic>
        <p:nvPicPr>
          <p:cNvPr id="7" name="Picture 6">
            <a:extLst>
              <a:ext uri="{FF2B5EF4-FFF2-40B4-BE49-F238E27FC236}">
                <a16:creationId xmlns:a16="http://schemas.microsoft.com/office/drawing/2014/main" id="{2990CCA3-5732-E8B9-FA8D-AAD2BA719B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1767" y="2735012"/>
            <a:ext cx="960424" cy="960424"/>
          </a:xfrm>
          <a:prstGeom prst="rect">
            <a:avLst/>
          </a:prstGeom>
        </p:spPr>
      </p:pic>
    </p:spTree>
    <p:custDataLst>
      <p:tags r:id="rId1"/>
    </p:custDataLst>
    <p:extLst>
      <p:ext uri="{BB962C8B-B14F-4D97-AF65-F5344CB8AC3E}">
        <p14:creationId xmlns:p14="http://schemas.microsoft.com/office/powerpoint/2010/main" val="2424939384"/>
      </p:ext>
    </p:extLst>
  </p:cSld>
  <p:clrMapOvr>
    <a:masterClrMapping/>
  </p:clrMapOvr>
  <p:transition advTm="455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D17BA-89E3-1F3F-3F33-4FBF9C838C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33C25FB6-9F94-2720-A6D0-EDD34E039EAB}"/>
              </a:ext>
            </a:extLst>
          </p:cNvPr>
          <p:cNvGrpSpPr/>
          <p:nvPr/>
        </p:nvGrpSpPr>
        <p:grpSpPr>
          <a:xfrm>
            <a:off x="94956" y="276639"/>
            <a:ext cx="5879557" cy="6581362"/>
            <a:chOff x="389046" y="-254087"/>
            <a:chExt cx="6532840" cy="7312623"/>
          </a:xfrm>
        </p:grpSpPr>
        <p:pic>
          <p:nvPicPr>
            <p:cNvPr id="4" name="Picture 3">
              <a:extLst>
                <a:ext uri="{FF2B5EF4-FFF2-40B4-BE49-F238E27FC236}">
                  <a16:creationId xmlns:a16="http://schemas.microsoft.com/office/drawing/2014/main" id="{6BDD0655-82A9-1E02-2476-497092E9EEE7}"/>
                </a:ext>
              </a:extLst>
            </p:cNvPr>
            <p:cNvPicPr>
              <a:picLocks noChangeAspect="1"/>
            </p:cNvPicPr>
            <p:nvPr/>
          </p:nvPicPr>
          <p:blipFill rotWithShape="1">
            <a:blip r:embed="rId6">
              <a:extLst>
                <a:ext uri="{28A0092B-C50C-407E-A947-70E740481C1C}">
                  <a14:useLocalDpi xmlns:a14="http://schemas.microsoft.com/office/drawing/2010/main" val="0"/>
                </a:ext>
              </a:extLst>
            </a:blip>
            <a:srcRect l="8314" t="5330" r="6190"/>
            <a:stretch/>
          </p:blipFill>
          <p:spPr>
            <a:xfrm>
              <a:off x="389046" y="-254087"/>
              <a:ext cx="5821093" cy="6445769"/>
            </a:xfrm>
            <a:prstGeom prst="rect">
              <a:avLst/>
            </a:prstGeom>
          </p:spPr>
        </p:pic>
        <p:pic>
          <p:nvPicPr>
            <p:cNvPr id="8" name="Picture 7">
              <a:extLst>
                <a:ext uri="{FF2B5EF4-FFF2-40B4-BE49-F238E27FC236}">
                  <a16:creationId xmlns:a16="http://schemas.microsoft.com/office/drawing/2014/main" id="{4F85B4EC-F43E-B1FD-151A-B3AB4222C3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93" y="3836274"/>
              <a:ext cx="6088693" cy="3222262"/>
            </a:xfrm>
            <a:prstGeom prst="rect">
              <a:avLst/>
            </a:prstGeom>
          </p:spPr>
        </p:pic>
      </p:grpSp>
      <p:pic>
        <p:nvPicPr>
          <p:cNvPr id="15" name="Picture 14">
            <a:extLst>
              <a:ext uri="{FF2B5EF4-FFF2-40B4-BE49-F238E27FC236}">
                <a16:creationId xmlns:a16="http://schemas.microsoft.com/office/drawing/2014/main" id="{93ACFEDB-2422-05A9-012F-C0218AE6B5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8767" y="-1448668"/>
            <a:ext cx="4517860" cy="4663129"/>
          </a:xfrm>
          <a:prstGeom prst="rect">
            <a:avLst/>
          </a:prstGeom>
        </p:spPr>
      </p:pic>
      <p:grpSp>
        <p:nvGrpSpPr>
          <p:cNvPr id="23" name="Group 22">
            <a:extLst>
              <a:ext uri="{FF2B5EF4-FFF2-40B4-BE49-F238E27FC236}">
                <a16:creationId xmlns:a16="http://schemas.microsoft.com/office/drawing/2014/main" id="{58AFC432-65AF-6B3F-576F-4B0BF3882B11}"/>
              </a:ext>
            </a:extLst>
          </p:cNvPr>
          <p:cNvGrpSpPr/>
          <p:nvPr/>
        </p:nvGrpSpPr>
        <p:grpSpPr>
          <a:xfrm>
            <a:off x="6217489" y="566611"/>
            <a:ext cx="5090963" cy="5348803"/>
            <a:chOff x="5695597" y="248567"/>
            <a:chExt cx="6636964" cy="6913064"/>
          </a:xfrm>
        </p:grpSpPr>
        <p:pic>
          <p:nvPicPr>
            <p:cNvPr id="24" name="Picture 23">
              <a:extLst>
                <a:ext uri="{FF2B5EF4-FFF2-40B4-BE49-F238E27FC236}">
                  <a16:creationId xmlns:a16="http://schemas.microsoft.com/office/drawing/2014/main" id="{5C965462-F9FF-E280-50BA-5A37ED16BD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5597" y="248567"/>
              <a:ext cx="6636964" cy="6913064"/>
            </a:xfrm>
            <a:prstGeom prst="rect">
              <a:avLst/>
            </a:prstGeom>
          </p:spPr>
        </p:pic>
        <p:pic>
          <p:nvPicPr>
            <p:cNvPr id="25" name="Picture 24">
              <a:extLst>
                <a:ext uri="{FF2B5EF4-FFF2-40B4-BE49-F238E27FC236}">
                  <a16:creationId xmlns:a16="http://schemas.microsoft.com/office/drawing/2014/main" id="{4A0660F7-6D06-5CB3-EF2C-3E7ACF7501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7576" y="3715208"/>
              <a:ext cx="3558498" cy="1508873"/>
            </a:xfrm>
            <a:prstGeom prst="rect">
              <a:avLst/>
            </a:prstGeom>
          </p:spPr>
        </p:pic>
        <p:pic>
          <p:nvPicPr>
            <p:cNvPr id="26" name="Picture 25">
              <a:extLst>
                <a:ext uri="{FF2B5EF4-FFF2-40B4-BE49-F238E27FC236}">
                  <a16:creationId xmlns:a16="http://schemas.microsoft.com/office/drawing/2014/main" id="{F945C08A-4242-E46F-65A5-8EA9E6A017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1722" y="2270592"/>
              <a:ext cx="3041478" cy="1231884"/>
            </a:xfrm>
            <a:prstGeom prst="rect">
              <a:avLst/>
            </a:prstGeom>
          </p:spPr>
        </p:pic>
        <p:sp>
          <p:nvSpPr>
            <p:cNvPr id="27" name="TextBox 26">
              <a:extLst>
                <a:ext uri="{FF2B5EF4-FFF2-40B4-BE49-F238E27FC236}">
                  <a16:creationId xmlns:a16="http://schemas.microsoft.com/office/drawing/2014/main" id="{69B2D3EE-06A7-F4A6-8CC3-6E52339174EF}"/>
                </a:ext>
              </a:extLst>
            </p:cNvPr>
            <p:cNvSpPr txBox="1"/>
            <p:nvPr/>
          </p:nvSpPr>
          <p:spPr>
            <a:xfrm>
              <a:off x="7562849" y="2400300"/>
              <a:ext cx="2819400" cy="6921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a:ln>
                    <a:noFill/>
                  </a:ln>
                  <a:solidFill>
                    <a:srgbClr val="FFFF00"/>
                  </a:solidFill>
                  <a:effectLst/>
                  <a:uLnTx/>
                  <a:uFillTx/>
                  <a:latin typeface="Bahnschrift SemiBold" panose="020B0502040204020203" pitchFamily="34" charset="0"/>
                  <a:ea typeface="+mn-ea"/>
                  <a:cs typeface="+mn-cs"/>
                </a:rPr>
                <a:t>TRÒ CHƠI</a:t>
              </a:r>
            </a:p>
          </p:txBody>
        </p:sp>
        <p:sp>
          <p:nvSpPr>
            <p:cNvPr id="28" name="TextBox 27">
              <a:extLst>
                <a:ext uri="{FF2B5EF4-FFF2-40B4-BE49-F238E27FC236}">
                  <a16:creationId xmlns:a16="http://schemas.microsoft.com/office/drawing/2014/main" id="{25CABD38-FAFC-874D-AD8A-A2AF4C399C1C}"/>
                </a:ext>
              </a:extLst>
            </p:cNvPr>
            <p:cNvSpPr txBox="1"/>
            <p:nvPr/>
          </p:nvSpPr>
          <p:spPr>
            <a:xfrm>
              <a:off x="7648114" y="3941908"/>
              <a:ext cx="2819400" cy="906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960" b="1" i="0" u="none" strike="noStrike" kern="1200" cap="none" spc="0" normalizeH="0" baseline="0" noProof="0">
                  <a:ln>
                    <a:noFill/>
                  </a:ln>
                  <a:solidFill>
                    <a:prstClr val="white"/>
                  </a:solidFill>
                  <a:effectLst/>
                  <a:uLnTx/>
                  <a:uFillTx/>
                  <a:latin typeface="Bahnschrift SemiBold" panose="020B0502040204020203" pitchFamily="34" charset="0"/>
                  <a:ea typeface="+mn-ea"/>
                  <a:cs typeface="+mn-cs"/>
                </a:rPr>
                <a:t>HÁI TÁO</a:t>
              </a:r>
            </a:p>
          </p:txBody>
        </p:sp>
      </p:grpSp>
      <p:pic>
        <p:nvPicPr>
          <p:cNvPr id="2050" name="Picture 2" descr="Yellow Apple Clip Art | Apple clip art, Yellow apple, Clip art">
            <a:hlinkClick r:id="rId12" action="ppaction://hlinksldjump"/>
            <a:extLst>
              <a:ext uri="{FF2B5EF4-FFF2-40B4-BE49-F238E27FC236}">
                <a16:creationId xmlns:a16="http://schemas.microsoft.com/office/drawing/2014/main" id="{5B040146-B410-8500-EB99-D86FC73A8B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9621" y="2672540"/>
            <a:ext cx="782226" cy="8233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ple Fruit Illustration - Free image on Pixabay">
            <a:hlinkClick r:id="rId14" action="ppaction://hlinksldjump"/>
            <a:extLst>
              <a:ext uri="{FF2B5EF4-FFF2-40B4-BE49-F238E27FC236}">
                <a16:creationId xmlns:a16="http://schemas.microsoft.com/office/drawing/2014/main" id="{08501860-5D13-EEEA-7314-9A807FB7A6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54645" y="2541376"/>
            <a:ext cx="1180720" cy="11807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6" action="ppaction://hlinksldjump"/>
            <a:extLst>
              <a:ext uri="{FF2B5EF4-FFF2-40B4-BE49-F238E27FC236}">
                <a16:creationId xmlns:a16="http://schemas.microsoft.com/office/drawing/2014/main" id="{A322A6BF-5BC4-2402-A277-9A0F410A25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34556" y="5646892"/>
            <a:ext cx="968770" cy="968770"/>
          </a:xfrm>
          <a:prstGeom prst="rect">
            <a:avLst/>
          </a:prstGeom>
        </p:spPr>
      </p:pic>
    </p:spTree>
    <p:custDataLst>
      <p:tags r:id="rId1"/>
    </p:custDataLst>
    <p:extLst>
      <p:ext uri="{BB962C8B-B14F-4D97-AF65-F5344CB8AC3E}">
        <p14:creationId xmlns:p14="http://schemas.microsoft.com/office/powerpoint/2010/main" val="179673643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42" presetClass="path" presetSubtype="0" fill="hold" nodeType="clickEffect">
                                  <p:stCondLst>
                                    <p:cond delay="0"/>
                                  </p:stCondLst>
                                  <p:childTnLst>
                                    <p:animMotion origin="layout" path="M -2.29167E-6 2.96296E-6 L -0.04453 0.28889 " pathEditMode="relative" rAng="0" ptsTypes="AA">
                                      <p:cBhvr>
                                        <p:cTn id="6" dur="2000" fill="hold"/>
                                        <p:tgtEl>
                                          <p:spTgt spid="2050"/>
                                        </p:tgtEl>
                                        <p:attrNameLst>
                                          <p:attrName>ppt_x</p:attrName>
                                          <p:attrName>ppt_y</p:attrName>
                                        </p:attrNameLst>
                                      </p:cBhvr>
                                      <p:rCtr x="-2227" y="14444"/>
                                    </p:animMotion>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050"/>
                  </p:tgtEl>
                </p:cond>
              </p:nextCondLst>
            </p:seq>
            <p:seq concurrent="1" nextAc="seek">
              <p:cTn id="7" restart="whenNotActive" fill="hold" evtFilter="cancelBubble" nodeType="interactiveSeq">
                <p:stCondLst>
                  <p:cond evt="onClick" delay="0">
                    <p:tgtEl>
                      <p:spTgt spid="2054"/>
                    </p:tgtEl>
                  </p:cond>
                </p:stCondLst>
                <p:endSync evt="end" delay="0">
                  <p:rtn val="all"/>
                </p:endSync>
                <p:childTnLst>
                  <p:par>
                    <p:cTn id="8" fill="hold">
                      <p:stCondLst>
                        <p:cond delay="0"/>
                      </p:stCondLst>
                      <p:childTnLst>
                        <p:par>
                          <p:cTn id="9" fill="hold">
                            <p:stCondLst>
                              <p:cond delay="0"/>
                            </p:stCondLst>
                            <p:childTnLst>
                              <p:par>
                                <p:cTn id="10" presetID="42" presetClass="path" presetSubtype="0" fill="hold" nodeType="clickEffect">
                                  <p:stCondLst>
                                    <p:cond delay="0"/>
                                  </p:stCondLst>
                                  <p:childTnLst>
                                    <p:animMotion origin="layout" path="M -4.58333E-6 -2.96296E-6 L -0.07252 0.27547 " pathEditMode="relative" rAng="0" ptsTypes="AA">
                                      <p:cBhvr>
                                        <p:cTn id="11" dur="2000" fill="hold"/>
                                        <p:tgtEl>
                                          <p:spTgt spid="2054"/>
                                        </p:tgtEl>
                                        <p:attrNameLst>
                                          <p:attrName>ppt_x</p:attrName>
                                          <p:attrName>ppt_y</p:attrName>
                                        </p:attrNameLst>
                                      </p:cBhvr>
                                      <p:rCtr x="-3633" y="13773"/>
                                    </p:animMotion>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05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90372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5">
            <a:extLst>
              <a:ext uri="{28A0092B-C50C-407E-A947-70E740481C1C}">
                <a14:useLocalDpi xmlns:a14="http://schemas.microsoft.com/office/drawing/2010/main" val="0"/>
              </a:ext>
            </a:extLst>
          </a:blip>
          <a:srcRect l="10045" r="5034" b="29143"/>
          <a:stretch/>
        </p:blipFill>
        <p:spPr>
          <a:xfrm>
            <a:off x="0" y="121508"/>
            <a:ext cx="10315074" cy="3544529"/>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4143226" y="829164"/>
            <a:ext cx="5585092" cy="907980"/>
          </a:xfrm>
          <a:prstGeom prst="round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Đi</a:t>
            </a:r>
            <a:r>
              <a:rPr kumimoji="0" lang="en-US" sz="36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ệp từ, điệp ngữ là gì?</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606" name="Picture 6" descr="Roses - Fleurs - Bouquet - Gif animés - Le Monde des Gifs">
            <a:hlinkClick r:id="rId6"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0" y="1690305"/>
            <a:ext cx="1517106" cy="20130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a:extLst>
              <a:ext uri="{FF2B5EF4-FFF2-40B4-BE49-F238E27FC236}">
                <a16:creationId xmlns:a16="http://schemas.microsoft.com/office/drawing/2014/main" id="{285FE5DB-CFD9-998B-3887-B33030CE2F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84512" y="6254343"/>
            <a:ext cx="600594" cy="600594"/>
          </a:xfrm>
          <a:prstGeom prst="rect">
            <a:avLst/>
          </a:prstGeom>
        </p:spPr>
      </p:pic>
      <p:sp>
        <p:nvSpPr>
          <p:cNvPr id="6" name="Rectangle: Rounded Corners 5">
            <a:extLst>
              <a:ext uri="{FF2B5EF4-FFF2-40B4-BE49-F238E27FC236}">
                <a16:creationId xmlns:a16="http://schemas.microsoft.com/office/drawing/2014/main" id="{85A3848D-CEA3-4ABF-9B46-8D1BC3B83AF1}"/>
              </a:ext>
            </a:extLst>
          </p:cNvPr>
          <p:cNvSpPr/>
          <p:nvPr/>
        </p:nvSpPr>
        <p:spPr>
          <a:xfrm>
            <a:off x="813772" y="3930264"/>
            <a:ext cx="10564456" cy="26719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0" u="none" strike="noStrike" baseline="0">
                <a:solidFill>
                  <a:srgbClr val="0070C0"/>
                </a:solidFill>
                <a:latin typeface="Arial-BoldMT"/>
              </a:rPr>
              <a:t>Điệp từ</a:t>
            </a:r>
            <a:r>
              <a:rPr lang="en-US" sz="4000" b="0" i="0" u="none" strike="noStrike" baseline="0">
                <a:solidFill>
                  <a:srgbClr val="0070C0"/>
                </a:solidFill>
                <a:latin typeface="ArialMT"/>
              </a:rPr>
              <a:t>, </a:t>
            </a:r>
            <a:r>
              <a:rPr lang="en-US" sz="4000" b="1" i="0" u="none" strike="noStrike" baseline="0">
                <a:solidFill>
                  <a:srgbClr val="0070C0"/>
                </a:solidFill>
                <a:latin typeface="Arial-BoldMT"/>
              </a:rPr>
              <a:t>điệp ngữ </a:t>
            </a:r>
            <a:r>
              <a:rPr lang="en-US" sz="4000" b="0" i="0" u="none" strike="noStrike" baseline="0">
                <a:solidFill>
                  <a:srgbClr val="0070C0"/>
                </a:solidFill>
                <a:latin typeface="ArialMT"/>
              </a:rPr>
              <a:t>là cách sử dụng lặp lại từ ngữ trong câu hay đoạn </a:t>
            </a:r>
            <a:r>
              <a:rPr lang="vi-VN" sz="4000" b="0" i="0" u="none" strike="noStrike" baseline="0">
                <a:solidFill>
                  <a:srgbClr val="0070C0"/>
                </a:solidFill>
                <a:latin typeface="ArialMT"/>
              </a:rPr>
              <a:t>văn, đoạn thơ để nhấn mạnh, để liệt kê hoặc để khẳng định,…</a:t>
            </a:r>
            <a:endParaRPr lang="en-US" sz="4000">
              <a:solidFill>
                <a:srgbClr val="0070C0"/>
              </a:solidFill>
            </a:endParaRPr>
          </a:p>
        </p:txBody>
      </p:sp>
    </p:spTree>
    <p:custDataLst>
      <p:tags r:id="rId1"/>
    </p:custDataLst>
    <p:extLst>
      <p:ext uri="{BB962C8B-B14F-4D97-AF65-F5344CB8AC3E}">
        <p14:creationId xmlns:p14="http://schemas.microsoft.com/office/powerpoint/2010/main" val="3550889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3192-E240-8FF2-B2BF-4959F5AB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903720"/>
          </a:xfrm>
          <a:prstGeom prst="rect">
            <a:avLst/>
          </a:prstGeom>
        </p:spPr>
      </p:pic>
      <p:pic>
        <p:nvPicPr>
          <p:cNvPr id="5" name="Picture 4">
            <a:extLst>
              <a:ext uri="{FF2B5EF4-FFF2-40B4-BE49-F238E27FC236}">
                <a16:creationId xmlns:a16="http://schemas.microsoft.com/office/drawing/2014/main" id="{3F42F509-CA2D-5AA4-CB09-34A63880D71D}"/>
              </a:ext>
            </a:extLst>
          </p:cNvPr>
          <p:cNvPicPr>
            <a:picLocks noChangeAspect="1"/>
          </p:cNvPicPr>
          <p:nvPr/>
        </p:nvPicPr>
        <p:blipFill rotWithShape="1">
          <a:blip r:embed="rId8">
            <a:extLst>
              <a:ext uri="{28A0092B-C50C-407E-A947-70E740481C1C}">
                <a14:useLocalDpi xmlns:a14="http://schemas.microsoft.com/office/drawing/2010/main" val="0"/>
              </a:ext>
            </a:extLst>
          </a:blip>
          <a:srcRect l="10045" r="5034" b="29143"/>
          <a:stretch/>
        </p:blipFill>
        <p:spPr>
          <a:xfrm>
            <a:off x="144379" y="72368"/>
            <a:ext cx="10713753" cy="3544529"/>
          </a:xfrm>
          <a:prstGeom prst="rect">
            <a:avLst/>
          </a:prstGeom>
        </p:spPr>
      </p:pic>
      <p:sp>
        <p:nvSpPr>
          <p:cNvPr id="12" name="TextBox 11">
            <a:extLst>
              <a:ext uri="{FF2B5EF4-FFF2-40B4-BE49-F238E27FC236}">
                <a16:creationId xmlns:a16="http://schemas.microsoft.com/office/drawing/2014/main" id="{BAF8DB0B-5483-F6DE-EEE2-33D88240CB6B}"/>
              </a:ext>
            </a:extLst>
          </p:cNvPr>
          <p:cNvSpPr txBox="1"/>
          <p:nvPr/>
        </p:nvSpPr>
        <p:spPr>
          <a:xfrm>
            <a:off x="4366261" y="487227"/>
            <a:ext cx="5889534"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Tác</a:t>
            </a:r>
            <a:r>
              <a:rPr kumimoji="0" lang="en-US" sz="48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dụng của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điệp từ, điệp ngữ</a:t>
            </a:r>
            <a:endPar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B70B5C7-D23B-49CA-B0ED-426EE4A6F739}"/>
              </a:ext>
            </a:extLst>
          </p:cNvPr>
          <p:cNvPicPr>
            <a:picLocks noChangeAspect="1"/>
          </p:cNvPicPr>
          <p:nvPr/>
        </p:nvPicPr>
        <p:blipFill rotWithShape="1">
          <a:blip r:embed="rId8">
            <a:extLst>
              <a:ext uri="{28A0092B-C50C-407E-A947-70E740481C1C}">
                <a14:useLocalDpi xmlns:a14="http://schemas.microsoft.com/office/drawing/2010/main" val="0"/>
              </a:ext>
            </a:extLst>
          </a:blip>
          <a:srcRect l="4555" t="74912" r="6996" b="18885"/>
          <a:stretch/>
        </p:blipFill>
        <p:spPr>
          <a:xfrm>
            <a:off x="0" y="3574279"/>
            <a:ext cx="12192000" cy="490073"/>
          </a:xfrm>
          <a:prstGeom prst="rect">
            <a:avLst/>
          </a:prstGeom>
        </p:spPr>
      </p:pic>
      <p:sp>
        <p:nvSpPr>
          <p:cNvPr id="16" name="Rectangle 15">
            <a:extLst>
              <a:ext uri="{FF2B5EF4-FFF2-40B4-BE49-F238E27FC236}">
                <a16:creationId xmlns:a16="http://schemas.microsoft.com/office/drawing/2014/main" id="{26260FE6-1050-253F-D929-18B25119521A}"/>
              </a:ext>
            </a:extLst>
          </p:cNvPr>
          <p:cNvSpPr/>
          <p:nvPr/>
        </p:nvSpPr>
        <p:spPr>
          <a:xfrm>
            <a:off x="6251882" y="4213928"/>
            <a:ext cx="5382139" cy="770816"/>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a:ln>
                  <a:noFill/>
                </a:ln>
                <a:solidFill>
                  <a:srgbClr val="0000FF"/>
                </a:solidFill>
                <a:effectLst/>
                <a:uLnTx/>
                <a:uFillTx/>
                <a:latin typeface="Arial" panose="020B0604020202020204" pitchFamily="34" charset="0"/>
                <a:ea typeface="+mn-ea"/>
                <a:cs typeface="+mn-cs"/>
              </a:rPr>
              <a:t>B</a:t>
            </a:r>
            <a:r>
              <a:rPr kumimoji="0" lang="vi-VN" sz="288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lang="en-US" sz="2880" b="1">
                <a:solidFill>
                  <a:srgbClr val="0000FF"/>
                </a:solidFill>
                <a:latin typeface="Arial" panose="020B0604020202020204" pitchFamily="34" charset="0"/>
              </a:rPr>
              <a:t>Đáp án A, C</a:t>
            </a:r>
            <a:endParaRPr kumimoji="0" lang="vi-VN" sz="288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11F0B758-2B23-3B20-5E58-0FEA7BB57CE8}"/>
              </a:ext>
            </a:extLst>
          </p:cNvPr>
          <p:cNvSpPr/>
          <p:nvPr/>
        </p:nvSpPr>
        <p:spPr>
          <a:xfrm>
            <a:off x="701040" y="4239404"/>
            <a:ext cx="5382139" cy="770816"/>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a:t>
            </a:r>
            <a:r>
              <a:rPr kumimoji="0" lang="vi-VN" sz="288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n-US" sz="2880" b="1" i="0" u="none" strike="noStrike" kern="1200" cap="none" spc="0" normalizeH="0" baseline="0" noProof="0">
                <a:ln>
                  <a:noFill/>
                </a:ln>
                <a:solidFill>
                  <a:srgbClr val="0000FF"/>
                </a:solidFill>
                <a:effectLst/>
                <a:uLnTx/>
                <a:uFillTx/>
                <a:latin typeface="Arial" panose="020B0604020202020204" pitchFamily="34" charset="0"/>
                <a:ea typeface="+mn-ea"/>
                <a:cs typeface="+mn-cs"/>
              </a:rPr>
              <a:t>Làm</a:t>
            </a:r>
            <a:r>
              <a:rPr kumimoji="0" lang="en-US" sz="2880" b="1" i="0" u="none" strike="noStrike" kern="1200" cap="none" spc="0" normalizeH="0" noProof="0">
                <a:ln>
                  <a:noFill/>
                </a:ln>
                <a:solidFill>
                  <a:srgbClr val="0000FF"/>
                </a:solidFill>
                <a:effectLst/>
                <a:uLnTx/>
                <a:uFillTx/>
                <a:latin typeface="Arial" panose="020B0604020202020204" pitchFamily="34" charset="0"/>
                <a:ea typeface="+mn-ea"/>
                <a:cs typeface="+mn-cs"/>
              </a:rPr>
              <a:t> nổi bật ý</a:t>
            </a:r>
            <a:endParaRPr kumimoji="0" lang="vi-VN" sz="288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7A5AF8C0-A76D-E649-E1F0-D6AD1BAA3326}"/>
              </a:ext>
            </a:extLst>
          </p:cNvPr>
          <p:cNvSpPr/>
          <p:nvPr/>
        </p:nvSpPr>
        <p:spPr>
          <a:xfrm>
            <a:off x="701040" y="5467781"/>
            <a:ext cx="5382139" cy="992396"/>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8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a:t>
            </a:r>
            <a:r>
              <a:rPr kumimoji="0" lang="vi-VN" sz="288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n-US" sz="2880" b="1" i="0" u="none" strike="noStrike" kern="1200" cap="none" spc="0" normalizeH="0" baseline="0" noProof="0">
                <a:ln>
                  <a:noFill/>
                </a:ln>
                <a:solidFill>
                  <a:srgbClr val="0000FF"/>
                </a:solidFill>
                <a:effectLst/>
                <a:uLnTx/>
                <a:uFillTx/>
                <a:latin typeface="Arial" panose="020B0604020202020204" pitchFamily="34" charset="0"/>
                <a:ea typeface="+mn-ea"/>
                <a:cs typeface="+mn-cs"/>
              </a:rPr>
              <a:t>Tạo</a:t>
            </a:r>
            <a:r>
              <a:rPr kumimoji="0" lang="en-US" sz="2880" b="1" i="0" u="none" strike="noStrike" kern="1200" cap="none" spc="0" normalizeH="0" noProof="0">
                <a:ln>
                  <a:noFill/>
                </a:ln>
                <a:solidFill>
                  <a:srgbClr val="0000FF"/>
                </a:solidFill>
                <a:effectLst/>
                <a:uLnTx/>
                <a:uFillTx/>
                <a:latin typeface="Arial" panose="020B0604020202020204" pitchFamily="34" charset="0"/>
                <a:ea typeface="+mn-ea"/>
                <a:cs typeface="+mn-cs"/>
              </a:rPr>
              <a:t> sự nhịp nhàng cho câu</a:t>
            </a:r>
            <a:endParaRPr kumimoji="0" lang="vi-VN" sz="288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F96EF15A-8007-859C-0C8B-372DBCDB7350}"/>
              </a:ext>
            </a:extLst>
          </p:cNvPr>
          <p:cNvSpPr/>
          <p:nvPr/>
        </p:nvSpPr>
        <p:spPr>
          <a:xfrm>
            <a:off x="6251882" y="5455928"/>
            <a:ext cx="5382139" cy="992396"/>
          </a:xfrm>
          <a:prstGeom prst="rect">
            <a:avLst/>
          </a:prstGeom>
          <a:solidFill>
            <a:schemeClr val="bg1"/>
          </a:solidFill>
          <a:ln w="28575">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80" b="1" i="0" u="none" strike="noStrike" kern="1200" cap="none" spc="0" normalizeH="0" baseline="0" noProof="0">
                <a:ln>
                  <a:noFill/>
                </a:ln>
                <a:solidFill>
                  <a:srgbClr val="0000FF"/>
                </a:solidFill>
                <a:effectLst/>
                <a:uLnTx/>
                <a:uFillTx/>
                <a:latin typeface="Arial" panose="020B0604020202020204" pitchFamily="34" charset="0"/>
                <a:ea typeface="+mn-ea"/>
                <a:cs typeface="+mn-cs"/>
              </a:rPr>
              <a:t>D.</a:t>
            </a:r>
            <a:r>
              <a:rPr kumimoji="0" lang="en-US" sz="2880" b="1" i="0" u="none" strike="noStrike" kern="1200" cap="none" spc="0" normalizeH="0" noProof="0">
                <a:ln>
                  <a:noFill/>
                </a:ln>
                <a:solidFill>
                  <a:srgbClr val="0000FF"/>
                </a:solidFill>
                <a:effectLst/>
                <a:uLnTx/>
                <a:uFillTx/>
                <a:latin typeface="Arial" panose="020B0604020202020204" pitchFamily="34" charset="0"/>
                <a:ea typeface="+mn-ea"/>
                <a:cs typeface="+mn-cs"/>
              </a:rPr>
              <a:t> Ngắt ý cho câu</a:t>
            </a:r>
            <a:endParaRPr kumimoji="0" lang="vi-VN" sz="288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107EA891-CE81-5181-334E-C4AABF13C22B}"/>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785777" y="4224696"/>
            <a:ext cx="796624" cy="708059"/>
          </a:xfrm>
          <a:prstGeom prst="rect">
            <a:avLst/>
          </a:prstGeom>
        </p:spPr>
      </p:pic>
      <p:pic>
        <p:nvPicPr>
          <p:cNvPr id="24" name="Picture 23">
            <a:extLst>
              <a:ext uri="{FF2B5EF4-FFF2-40B4-BE49-F238E27FC236}">
                <a16:creationId xmlns:a16="http://schemas.microsoft.com/office/drawing/2014/main" id="{190915D7-3F40-7E00-9914-FF46A87997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59096" y="5501145"/>
            <a:ext cx="724082" cy="704088"/>
          </a:xfrm>
          <a:prstGeom prst="rect">
            <a:avLst/>
          </a:prstGeom>
        </p:spPr>
      </p:pic>
      <p:pic>
        <p:nvPicPr>
          <p:cNvPr id="25" name="Picture 24">
            <a:extLst>
              <a:ext uri="{FF2B5EF4-FFF2-40B4-BE49-F238E27FC236}">
                <a16:creationId xmlns:a16="http://schemas.microsoft.com/office/drawing/2014/main" id="{8FBD35AF-701E-9B9D-0404-225AB77403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8132" y="5498036"/>
            <a:ext cx="724268" cy="707197"/>
          </a:xfrm>
          <a:prstGeom prst="rect">
            <a:avLst/>
          </a:prstGeom>
        </p:spPr>
      </p:pic>
      <p:pic>
        <p:nvPicPr>
          <p:cNvPr id="26" name="Picture 25">
            <a:extLst>
              <a:ext uri="{FF2B5EF4-FFF2-40B4-BE49-F238E27FC236}">
                <a16:creationId xmlns:a16="http://schemas.microsoft.com/office/drawing/2014/main" id="{053231AA-1C8A-264F-0EE3-40BC3C6A24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8910" y="4280661"/>
            <a:ext cx="724268" cy="707197"/>
          </a:xfrm>
          <a:prstGeom prst="rect">
            <a:avLst/>
          </a:prstGeom>
        </p:spPr>
      </p:pic>
      <p:pic>
        <p:nvPicPr>
          <p:cNvPr id="25606" name="Picture 6" descr="Roses - Fleurs - Bouquet - Gif animés - Le Monde des Gifs">
            <a:hlinkClick r:id="rId12" action="ppaction://hlinksldjump"/>
            <a:extLst>
              <a:ext uri="{FF2B5EF4-FFF2-40B4-BE49-F238E27FC236}">
                <a16:creationId xmlns:a16="http://schemas.microsoft.com/office/drawing/2014/main" id="{1DEBAD10-FD16-39CE-183C-577E330D42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75468" y="1631482"/>
            <a:ext cx="1517106" cy="20130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id="{A2C2B5C0-C091-E97B-95C2-B817A176DB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84512" y="6254343"/>
            <a:ext cx="600594" cy="600594"/>
          </a:xfrm>
          <a:prstGeom prst="rect">
            <a:avLst/>
          </a:prstGeom>
        </p:spPr>
      </p:pic>
    </p:spTree>
    <p:custDataLst>
      <p:tags r:id="rId1"/>
    </p:custDataLst>
    <p:extLst>
      <p:ext uri="{BB962C8B-B14F-4D97-AF65-F5344CB8AC3E}">
        <p14:creationId xmlns:p14="http://schemas.microsoft.com/office/powerpoint/2010/main" val="404686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42"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6"/>
                                        </p:tgtEl>
                                        <p:attrNameLst>
                                          <p:attrName>fillcolor</p:attrName>
                                        </p:attrNameLst>
                                      </p:cBhvr>
                                      <p:to>
                                        <a:srgbClr val="FFF2CC"/>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50" fill="hold"/>
                                        <p:tgtEl>
                                          <p:spTgt spid="23"/>
                                        </p:tgtEl>
                                        <p:attrNameLst>
                                          <p:attrName>ppt_w</p:attrName>
                                        </p:attrNameLst>
                                      </p:cBhvr>
                                      <p:tavLst>
                                        <p:tav tm="0">
                                          <p:val>
                                            <p:strVal val="4*#ppt_w"/>
                                          </p:val>
                                        </p:tav>
                                        <p:tav tm="100000">
                                          <p:val>
                                            <p:strVal val="#ppt_w"/>
                                          </p:val>
                                        </p:tav>
                                      </p:tavLst>
                                    </p:anim>
                                    <p:anim calcmode="lin" valueType="num">
                                      <p:cBhvr>
                                        <p:cTn id="3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1" presetClass="emph" presetSubtype="2" fill="hold" nodeType="withEffect">
                                  <p:stCondLst>
                                    <p:cond delay="1000"/>
                                  </p:stCondLst>
                                  <p:childTnLst>
                                    <p:animClr clrSpc="rgb" dir="cw">
                                      <p:cBhvr>
                                        <p:cTn id="40" dur="250" fill="hold"/>
                                        <p:tgtEl>
                                          <p:spTgt spid="16"/>
                                        </p:tgtEl>
                                        <p:attrNameLst>
                                          <p:attrName>fillcolor</p:attrName>
                                        </p:attrNameLst>
                                      </p:cBhvr>
                                      <p:to>
                                        <a:srgbClr val="00FFFF"/>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9"/>
                                        </p:tgtEl>
                                        <p:attrNameLst>
                                          <p:attrName>fillcolor</p:attrName>
                                        </p:attrNameLst>
                                      </p:cBhvr>
                                      <p:to>
                                        <a:srgbClr val="FFF2CC"/>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19"/>
                                        </p:tgtEl>
                                        <p:attrNameLst>
                                          <p:attrName>fillcolor</p:attrName>
                                        </p:attrNameLst>
                                      </p:cBhvr>
                                      <p:to>
                                        <a:srgbClr val="FFFF00"/>
                                      </p:to>
                                    </p:animClr>
                                    <p:set>
                                      <p:cBhvr>
                                        <p:cTn id="56" dur="250" fill="hold"/>
                                        <p:tgtEl>
                                          <p:spTgt spid="19"/>
                                        </p:tgtEl>
                                        <p:attrNameLst>
                                          <p:attrName>fill.type</p:attrName>
                                        </p:attrNameLst>
                                      </p:cBhvr>
                                      <p:to>
                                        <p:strVal val="solid"/>
                                      </p:to>
                                    </p:set>
                                    <p:set>
                                      <p:cBhvr>
                                        <p:cTn id="5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1"/>
                                        </p:tgtEl>
                                        <p:attrNameLst>
                                          <p:attrName>fillcolor</p:attrName>
                                        </p:attrNameLst>
                                      </p:cBhvr>
                                      <p:to>
                                        <a:srgbClr val="FFF2CC"/>
                                      </p:to>
                                    </p:animClr>
                                    <p:set>
                                      <p:cBhvr>
                                        <p:cTn id="63" dur="250" fill="hold"/>
                                        <p:tgtEl>
                                          <p:spTgt spid="21"/>
                                        </p:tgtEl>
                                        <p:attrNameLst>
                                          <p:attrName>fill.type</p:attrName>
                                        </p:attrNameLst>
                                      </p:cBhvr>
                                      <p:to>
                                        <p:strVal val="solid"/>
                                      </p:to>
                                    </p:set>
                                    <p:set>
                                      <p:cBhvr>
                                        <p:cTn id="64" dur="25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strVal val="4*#ppt_w"/>
                                          </p:val>
                                        </p:tav>
                                        <p:tav tm="100000">
                                          <p:val>
                                            <p:strVal val="#ppt_w"/>
                                          </p:val>
                                        </p:tav>
                                      </p:tavLst>
                                    </p:anim>
                                    <p:anim calcmode="lin" valueType="num">
                                      <p:cBhvr>
                                        <p:cTn id="6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1"/>
                                        </p:tgtEl>
                                        <p:attrNameLst>
                                          <p:attrName>fillcolor</p:attrName>
                                        </p:attrNameLst>
                                      </p:cBhvr>
                                      <p:to>
                                        <a:srgbClr val="FFFF00"/>
                                      </p:to>
                                    </p:animClr>
                                    <p:set>
                                      <p:cBhvr>
                                        <p:cTn id="71" dur="250" fill="hold"/>
                                        <p:tgtEl>
                                          <p:spTgt spid="21"/>
                                        </p:tgtEl>
                                        <p:attrNameLst>
                                          <p:attrName>fill.type</p:attrName>
                                        </p:attrNameLst>
                                      </p:cBhvr>
                                      <p:to>
                                        <p:strVal val="solid"/>
                                      </p:to>
                                    </p:set>
                                    <p:set>
                                      <p:cBhvr>
                                        <p:cTn id="72"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22"/>
                                        </p:tgtEl>
                                        <p:attrNameLst>
                                          <p:attrName>fillcolor</p:attrName>
                                        </p:attrNameLst>
                                      </p:cBhvr>
                                      <p:to>
                                        <a:srgbClr val="FFF2CC"/>
                                      </p:to>
                                    </p:animClr>
                                    <p:set>
                                      <p:cBhvr>
                                        <p:cTn id="78" dur="250" fill="hold"/>
                                        <p:tgtEl>
                                          <p:spTgt spid="22"/>
                                        </p:tgtEl>
                                        <p:attrNameLst>
                                          <p:attrName>fill.type</p:attrName>
                                        </p:attrNameLst>
                                      </p:cBhvr>
                                      <p:to>
                                        <p:strVal val="solid"/>
                                      </p:to>
                                    </p:set>
                                    <p:set>
                                      <p:cBhvr>
                                        <p:cTn id="79" dur="250" fill="hold"/>
                                        <p:tgtEl>
                                          <p:spTgt spid="2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strVal val="4*#ppt_w"/>
                                          </p:val>
                                        </p:tav>
                                        <p:tav tm="100000">
                                          <p:val>
                                            <p:strVal val="#ppt_w"/>
                                          </p:val>
                                        </p:tav>
                                      </p:tavLst>
                                    </p:anim>
                                    <p:anim calcmode="lin" valueType="num">
                                      <p:cBhvr>
                                        <p:cTn id="8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22"/>
                                        </p:tgtEl>
                                        <p:attrNameLst>
                                          <p:attrName>fillcolor</p:attrName>
                                        </p:attrNameLst>
                                      </p:cBhvr>
                                      <p:to>
                                        <a:srgbClr val="FFFF00"/>
                                      </p:to>
                                    </p:animClr>
                                    <p:set>
                                      <p:cBhvr>
                                        <p:cTn id="86" dur="250" fill="hold"/>
                                        <p:tgtEl>
                                          <p:spTgt spid="22"/>
                                        </p:tgtEl>
                                        <p:attrNameLst>
                                          <p:attrName>fill.type</p:attrName>
                                        </p:attrNameLst>
                                      </p:cBhvr>
                                      <p:to>
                                        <p:strVal val="solid"/>
                                      </p:to>
                                    </p:set>
                                    <p:set>
                                      <p:cBhvr>
                                        <p:cTn id="8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2" grpId="0"/>
      <p:bldP spid="16" grpId="0" animBg="1"/>
      <p:bldP spid="19"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560477" y="-3343703"/>
            <a:ext cx="13312953" cy="13312953"/>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10290813" y="-1317197"/>
            <a:ext cx="2727675" cy="2221815"/>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8752045" y="-305372"/>
            <a:ext cx="3473075" cy="1470683"/>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960655" flipH="1" flipV="1">
            <a:off x="-678038" y="5747093"/>
            <a:ext cx="2727675" cy="2221815"/>
          </a:xfrm>
          <a:custGeom>
            <a:avLst/>
            <a:gdLst/>
            <a:ahLst/>
            <a:cxnLst/>
            <a:rect l="l" t="t" r="r" b="b"/>
            <a:pathLst>
              <a:path w="4091513" h="3332723">
                <a:moveTo>
                  <a:pt x="4091514" y="3332724"/>
                </a:moveTo>
                <a:lnTo>
                  <a:pt x="0" y="3332724"/>
                </a:lnTo>
                <a:lnTo>
                  <a:pt x="0" y="0"/>
                </a:lnTo>
                <a:lnTo>
                  <a:pt x="4091514" y="0"/>
                </a:lnTo>
                <a:lnTo>
                  <a:pt x="4091514" y="333272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668257" flipH="1" flipV="1">
            <a:off x="-451140" y="5436859"/>
            <a:ext cx="3473075" cy="1470683"/>
          </a:xfrm>
          <a:custGeom>
            <a:avLst/>
            <a:gdLst/>
            <a:ahLst/>
            <a:cxnLst/>
            <a:rect l="l" t="t" r="r" b="b"/>
            <a:pathLst>
              <a:path w="5209612" h="2206024">
                <a:moveTo>
                  <a:pt x="5209613" y="2206024"/>
                </a:moveTo>
                <a:lnTo>
                  <a:pt x="0" y="2206024"/>
                </a:lnTo>
                <a:lnTo>
                  <a:pt x="0" y="0"/>
                </a:lnTo>
                <a:lnTo>
                  <a:pt x="5209613" y="0"/>
                </a:lnTo>
                <a:lnTo>
                  <a:pt x="5209613" y="2206024"/>
                </a:lnTo>
                <a:close/>
              </a:path>
            </a:pathLst>
          </a:custGeom>
          <a:blipFill>
            <a:blip r:embed="rId6">
              <a:extLst>
                <a:ext uri="{96DAC541-7B7A-43D3-8B79-37D633B846F1}">
                  <asvg:svgBlip xmlns:asvg="http://schemas.microsoft.com/office/drawing/2016/SVG/main" r:embed="rId7"/>
                </a:ext>
              </a:extLst>
            </a:blip>
            <a:stretch>
              <a:fillRect l="-11388" t="-86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3695012" y="492305"/>
            <a:ext cx="8164513" cy="5640936"/>
          </a:xfrm>
          <a:custGeom>
            <a:avLst/>
            <a:gdLst/>
            <a:ahLst/>
            <a:cxnLst/>
            <a:rect l="l" t="t" r="r" b="b"/>
            <a:pathLst>
              <a:path w="12246769" h="8461404">
                <a:moveTo>
                  <a:pt x="0" y="0"/>
                </a:moveTo>
                <a:lnTo>
                  <a:pt x="12246769" y="0"/>
                </a:lnTo>
                <a:lnTo>
                  <a:pt x="12246769" y="8461404"/>
                </a:lnTo>
                <a:lnTo>
                  <a:pt x="0" y="8461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5400000">
            <a:off x="-2310124" y="2136582"/>
            <a:ext cx="4876800" cy="416745"/>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5400000" flipV="1">
            <a:off x="9634983" y="4314358"/>
            <a:ext cx="4876800" cy="416745"/>
          </a:xfrm>
          <a:custGeom>
            <a:avLst/>
            <a:gdLst/>
            <a:ahLst/>
            <a:cxnLst/>
            <a:rect l="l" t="t" r="r" b="b"/>
            <a:pathLst>
              <a:path w="7315200" h="625117">
                <a:moveTo>
                  <a:pt x="0" y="625117"/>
                </a:moveTo>
                <a:lnTo>
                  <a:pt x="7315200" y="625117"/>
                </a:lnTo>
                <a:lnTo>
                  <a:pt x="7315200" y="0"/>
                </a:lnTo>
                <a:lnTo>
                  <a:pt x="0" y="0"/>
                </a:lnTo>
                <a:lnTo>
                  <a:pt x="0" y="62511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2899905" y="2665132"/>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7846549" y="3922368"/>
            <a:ext cx="905496" cy="860987"/>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5">
            <a:extLst>
              <a:ext uri="{FF2B5EF4-FFF2-40B4-BE49-F238E27FC236}">
                <a16:creationId xmlns:a16="http://schemas.microsoft.com/office/drawing/2014/main" id="{CF19CF39-6AE5-CAC0-25FA-0255FDA3BE83}"/>
              </a:ext>
            </a:extLst>
          </p:cNvPr>
          <p:cNvSpPr/>
          <p:nvPr/>
        </p:nvSpPr>
        <p:spPr>
          <a:xfrm>
            <a:off x="52622" y="2757902"/>
            <a:ext cx="5064783" cy="4648391"/>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15" name="Picture 14">
            <a:extLst>
              <a:ext uri="{FF2B5EF4-FFF2-40B4-BE49-F238E27FC236}">
                <a16:creationId xmlns:a16="http://schemas.microsoft.com/office/drawing/2014/main" id="{D5CF3892-C637-3FB6-0B56-3FA15B2D3303}"/>
              </a:ext>
            </a:extLst>
          </p:cNvPr>
          <p:cNvPicPr>
            <a:picLocks noChangeAspect="1"/>
          </p:cNvPicPr>
          <p:nvPr/>
        </p:nvPicPr>
        <p:blipFill>
          <a:blip r:embed="rId16"/>
          <a:stretch>
            <a:fillRect/>
          </a:stretch>
        </p:blipFill>
        <p:spPr>
          <a:xfrm>
            <a:off x="3689527" y="1669234"/>
            <a:ext cx="7605597" cy="2487313"/>
          </a:xfrm>
          <a:prstGeom prst="rect">
            <a:avLst/>
          </a:prstGeom>
        </p:spPr>
      </p:pic>
    </p:spTree>
    <p:extLst>
      <p:ext uri="{BB962C8B-B14F-4D97-AF65-F5344CB8AC3E}">
        <p14:creationId xmlns:p14="http://schemas.microsoft.com/office/powerpoint/2010/main" val="124748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17.948"/>
  <p:tag name="GENSWF_SLIDE_TITLE" val="Giới thiệu trò chơi hái táo củng cố hoạt động 2"/>
  <p:tag name="ISPRING_SLIDE_ID_2" val="{CEE411BF-3D95-4DE7-97EA-D13939CC2BB2}"/>
  <p:tag name="GENSWF_SLIDE_UID" val="{781FBC37-B956-447E-A9FA-FAF02D190050}:3763"/>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45.531"/>
  <p:tag name="TIMING" val="|4.725|25.179"/>
  <p:tag name="GENSWF_SLIDE_TITLE" val="Cách chơi: Hái táo"/>
  <p:tag name="ISPRING_SLIDE_ID_2" val="{A7765AB3-A997-4E1A-9DA3-6F19C874FED6}"/>
  <p:tag name="GENSWF_SLIDE_UID" val="{09A3B4C1-9049-4EE0-B41C-8A36BAC9FE41}:3764"/>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11.832"/>
  <p:tag name="GENSWF_SLIDE_TITLE" val="Chơi trò chơi hái táo"/>
  <p:tag name="ISPRING_SLIDE_ID_2" val="{4EA116C8-AA56-4590-834A-1097AAF4FD72}"/>
  <p:tag name="GENSWF_SLIDE_UID" val="{00360F01-6DE5-4991-B50B-91517EBD5616}:3765"/>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71DC8AB0-864B-47A9-A214-694EB2448602}"/>
  <p:tag name="ISPRING_PLAYER_LAYOUT_TYPE" val="Full"/>
  <p:tag name="ISPRING_CUSTOM_TIMING_USED" val="1"/>
  <p:tag name="GENSWF_ADVANCE_TIME" val="23.349"/>
  <p:tag name="TIMING" val="|2.553|2.832|2.592|3.363"/>
  <p:tag name="GENSWF_SLIDE_TITLE" val="Hái táo: câu 1"/>
  <p:tag name="ISPRING_SLIDE_ID_2" val="{03234B5E-DC1E-47A9-9868-FA8F312E4D41}"/>
  <p:tag name="GENSWF_SLIDE_UID" val="{9798DD0D-9075-4D38-A308-539EAD01FAF5}:37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119</TotalTime>
  <Words>1251</Words>
  <Application>Microsoft Office PowerPoint</Application>
  <PresentationFormat>Widescreen</PresentationFormat>
  <Paragraphs>158</Paragraphs>
  <Slides>21</Slides>
  <Notes>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#9Slide03 SVNNew Athletic M54</vt:lpstr>
      <vt:lpstr>#9Slide05 SVNUT Triumph</vt:lpstr>
      <vt:lpstr>Aptos</vt:lpstr>
      <vt:lpstr>Aptos Display</vt:lpstr>
      <vt:lpstr>Arial</vt:lpstr>
      <vt:lpstr>Arial-BoldMT</vt:lpstr>
      <vt:lpstr>ArialMT</vt:lpstr>
      <vt:lpstr>Bahnschrift SemiBold</vt:lpstr>
      <vt:lpstr>Calibri</vt:lpstr>
      <vt:lpstr>Calibri Light</vt:lpstr>
      <vt:lpstr>Times New Roman</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8</cp:revision>
  <dcterms:created xsi:type="dcterms:W3CDTF">2024-03-27T11:37:59Z</dcterms:created>
  <dcterms:modified xsi:type="dcterms:W3CDTF">2024-12-22T08:09:53Z</dcterms:modified>
  <cp:category>9Slide.vn</cp:category>
</cp:coreProperties>
</file>