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305" r:id="rId8"/>
    <p:sldId id="263" r:id="rId9"/>
    <p:sldId id="264" r:id="rId10"/>
    <p:sldId id="267" r:id="rId11"/>
    <p:sldId id="303" r:id="rId12"/>
    <p:sldId id="304" r:id="rId13"/>
    <p:sldId id="270" r:id="rId14"/>
    <p:sldId id="306" r:id="rId15"/>
    <p:sldId id="307" r:id="rId16"/>
    <p:sldId id="271" r:id="rId17"/>
    <p:sldId id="308" r:id="rId18"/>
    <p:sldId id="311" r:id="rId19"/>
    <p:sldId id="309" r:id="rId20"/>
    <p:sldId id="277" r:id="rId21"/>
    <p:sldId id="279" r:id="rId22"/>
    <p:sldId id="280" r:id="rId23"/>
    <p:sldId id="281" r:id="rId24"/>
    <p:sldId id="282" r:id="rId25"/>
    <p:sldId id="283" r:id="rId26"/>
    <p:sldId id="284" r:id="rId27"/>
    <p:sldId id="287" r:id="rId28"/>
    <p:sldId id="285" r:id="rId29"/>
    <p:sldId id="312" r:id="rId30"/>
    <p:sldId id="288" r:id="rId31"/>
    <p:sldId id="289" r:id="rId32"/>
    <p:sldId id="290" r:id="rId33"/>
    <p:sldId id="313" r:id="rId34"/>
    <p:sldId id="291" r:id="rId35"/>
    <p:sldId id="314" r:id="rId36"/>
    <p:sldId id="292" r:id="rId37"/>
    <p:sldId id="293" r:id="rId38"/>
    <p:sldId id="315" r:id="rId39"/>
    <p:sldId id="296" r:id="rId40"/>
    <p:sldId id="298" r:id="rId41"/>
    <p:sldId id="299" r:id="rId42"/>
    <p:sldId id="300" r:id="rId43"/>
    <p:sldId id="316" r:id="rId44"/>
    <p:sldId id="317" r:id="rId45"/>
    <p:sldId id="318" r:id="rId46"/>
    <p:sldId id="319" r:id="rId47"/>
    <p:sldId id="320" r:id="rId48"/>
    <p:sldId id="295" r:id="rId49"/>
    <p:sldId id="301" r:id="rId50"/>
  </p:sldIdLst>
  <p:sldSz cx="12192000" cy="6858000"/>
  <p:notesSz cx="6858000" cy="9144000"/>
  <p:embeddedFontLst>
    <p:embeddedFont>
      <p:font typeface="iCiel Pony" panose="02000000000000000000" pitchFamily="2" charset="0"/>
      <p:regular r:id="rId51"/>
    </p:embeddedFont>
    <p:embeddedFont>
      <p:font typeface="LNTH-LuoLuoNotangYuanTi 1" pitchFamily="2" charset="-128"/>
      <p:regular r:id="rId52"/>
    </p:embeddedFont>
    <p:embeddedFont>
      <p:font typeface="Roboto" panose="02000000000000000000" pitchFamily="2" charset="0"/>
      <p:regular r:id="rId53"/>
      <p:bold r:id="rId54"/>
      <p:italic r:id="rId55"/>
      <p:boldItalic r:id="rId56"/>
    </p:embeddedFont>
    <p:embeddedFont>
      <p:font typeface="SVN-ARCO Typography" panose="020B0603050302020204" charset="2"/>
      <p:regular r:id="rId57"/>
    </p:embeddedFont>
    <p:embeddedFont>
      <p:font typeface="SVN-Hole Hearted" panose="020B0A06020104020203" pitchFamily="34" charset="0"/>
      <p:regular r:id="rId58"/>
    </p:embeddedFont>
    <p:embeddedFont>
      <p:font typeface="UTM Duepuntozero" panose="02040603050506020204" pitchFamily="18" charset="0"/>
      <p:regular r:id="rId59"/>
      <p:bold r:id="rId60"/>
    </p:embeddedFont>
    <p:embeddedFont>
      <p:font typeface="UTM Edwardian" panose="02040603050506020204" pitchFamily="18" charset="0"/>
      <p:regular r:id="rId61"/>
      <p:bold r:id="rId62"/>
    </p:embeddedFont>
    <p:embeddedFont>
      <p:font typeface="UTM Mother" panose="02040603050506020204" pitchFamily="18" charset="0"/>
      <p:regular r:id="rId63"/>
    </p:embeddedFont>
    <p:embeddedFont>
      <p:font typeface="UTM Showcard" panose="02040603050506020204" pitchFamily="18" charset="0"/>
      <p:regular r:id="rId64"/>
    </p:embeddedFont>
    <p:embeddedFont>
      <p:font typeface="UVN Banh Mi" pitchFamily="2"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FF"/>
    <a:srgbClr val="FF0066"/>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1CFE7-567D-4366-A7B0-CB3C5652F040}" v="624" dt="2023-09-28T15:10:52.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746" autoAdjust="0"/>
  </p:normalViewPr>
  <p:slideViewPr>
    <p:cSldViewPr snapToGrid="0">
      <p:cViewPr>
        <p:scale>
          <a:sx n="33" d="100"/>
          <a:sy n="33" d="100"/>
        </p:scale>
        <p:origin x="216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5.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5718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2068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629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58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495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0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950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5511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982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1865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22/12/2024</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8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C4F1BBE-A219-8592-2DA6-8D2946EABC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1" name="Picture 10">
            <a:extLst>
              <a:ext uri="{FF2B5EF4-FFF2-40B4-BE49-F238E27FC236}">
                <a16:creationId xmlns:a16="http://schemas.microsoft.com/office/drawing/2014/main" id="{1C9170D8-2BFD-4B80-BC6B-063300C72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801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audio" Target="../media/audio2.wav"/><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7.jp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audio" Target="../media/audio4.wav"/><Relationship Id="rId5" Type="http://schemas.openxmlformats.org/officeDocument/2006/relationships/image" Target="../media/image30.png"/><Relationship Id="rId10" Type="http://schemas.openxmlformats.org/officeDocument/2006/relationships/audio" Target="../media/audio2.wav"/><Relationship Id="rId4" Type="http://schemas.openxmlformats.org/officeDocument/2006/relationships/image" Target="../media/image7.jp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audio" Target="../media/audio3.wav"/><Relationship Id="rId4" Type="http://schemas.openxmlformats.org/officeDocument/2006/relationships/image" Target="../media/image7.jpg"/><Relationship Id="rId9"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audio" Target="../media/audio3.wav"/><Relationship Id="rId4" Type="http://schemas.openxmlformats.org/officeDocument/2006/relationships/image" Target="../media/image7.jpg"/><Relationship Id="rId9"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audio" Target="../media/audio3.wav"/><Relationship Id="rId4" Type="http://schemas.openxmlformats.org/officeDocument/2006/relationships/image" Target="../media/image7.jpg"/><Relationship Id="rId9"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audio" Target="../media/audio3.wav"/><Relationship Id="rId4" Type="http://schemas.openxmlformats.org/officeDocument/2006/relationships/image" Target="../media/image7.jpg"/><Relationship Id="rId9"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7.jp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10" Type="http://schemas.openxmlformats.org/officeDocument/2006/relationships/audio" Target="../media/audio3.wav"/><Relationship Id="rId4" Type="http://schemas.openxmlformats.org/officeDocument/2006/relationships/image" Target="../media/image7.jpg"/><Relationship Id="rId9"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audio" Target="../media/audio2.wav"/><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7.jp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audio" Target="../media/audio4.wav"/><Relationship Id="rId5" Type="http://schemas.openxmlformats.org/officeDocument/2006/relationships/image" Target="../media/image30.png"/><Relationship Id="rId10" Type="http://schemas.openxmlformats.org/officeDocument/2006/relationships/audio" Target="../media/audio2.wav"/><Relationship Id="rId4" Type="http://schemas.openxmlformats.org/officeDocument/2006/relationships/image" Target="../media/image7.jp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7.jp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4.png"/><Relationship Id="rId10" Type="http://schemas.openxmlformats.org/officeDocument/2006/relationships/audio" Target="../media/audio3.wav"/><Relationship Id="rId4" Type="http://schemas.openxmlformats.org/officeDocument/2006/relationships/image" Target="../media/image39.png"/><Relationship Id="rId9" Type="http://schemas.openxmlformats.org/officeDocument/2006/relationships/audio" Target="../media/audio1.wav"/></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7dWdwK6P01s"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55000"/>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AA4138BA-F9E1-36CB-21D7-585ADE839E9C}"/>
              </a:ext>
            </a:extLst>
          </p:cNvPr>
          <p:cNvSpPr txBox="1"/>
          <p:nvPr/>
        </p:nvSpPr>
        <p:spPr>
          <a:xfrm rot="21185612">
            <a:off x="4744408" y="4241028"/>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3" name="TextBox 16">
            <a:extLst>
              <a:ext uri="{FF2B5EF4-FFF2-40B4-BE49-F238E27FC236}">
                <a16:creationId xmlns:a16="http://schemas.microsoft.com/office/drawing/2014/main" id="{7BBAC2AC-B839-E281-EF6A-89A1A3331F4E}"/>
              </a:ext>
            </a:extLst>
          </p:cNvPr>
          <p:cNvSpPr txBox="1"/>
          <p:nvPr/>
        </p:nvSpPr>
        <p:spPr>
          <a:xfrm rot="21185612">
            <a:off x="4744409" y="4241029"/>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11" name="Group 11">
            <a:extLst>
              <a:ext uri="{FF2B5EF4-FFF2-40B4-BE49-F238E27FC236}">
                <a16:creationId xmlns:a16="http://schemas.microsoft.com/office/drawing/2014/main" id="{07CE76A8-ECC1-E789-C862-2AE9A5668CBB}"/>
              </a:ext>
            </a:extLst>
          </p:cNvPr>
          <p:cNvGrpSpPr/>
          <p:nvPr/>
        </p:nvGrpSpPr>
        <p:grpSpPr>
          <a:xfrm>
            <a:off x="-1" y="5000217"/>
            <a:ext cx="12192002" cy="1323440"/>
            <a:chOff x="5590804" y="6572238"/>
            <a:chExt cx="13208092" cy="1911243"/>
          </a:xfrm>
        </p:grpSpPr>
        <p:sp>
          <p:nvSpPr>
            <p:cNvPr id="12" name="TextBox 12">
              <a:extLst>
                <a:ext uri="{FF2B5EF4-FFF2-40B4-BE49-F238E27FC236}">
                  <a16:creationId xmlns:a16="http://schemas.microsoft.com/office/drawing/2014/main" id="{4DED2193-E4F0-F3BB-1485-C2D260605AA5}"/>
                </a:ext>
              </a:extLst>
            </p:cNvPr>
            <p:cNvSpPr txBox="1"/>
            <p:nvPr/>
          </p:nvSpPr>
          <p:spPr>
            <a:xfrm>
              <a:off x="5590807" y="657224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ĐẤT NƯỚC NGÀN NĂM</a:t>
              </a:r>
              <a:endParaRPr kumimoji="0" lang="pt-BR" sz="80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sp>
          <p:nvSpPr>
            <p:cNvPr id="13" name="TextBox 13">
              <a:extLst>
                <a:ext uri="{FF2B5EF4-FFF2-40B4-BE49-F238E27FC236}">
                  <a16:creationId xmlns:a16="http://schemas.microsoft.com/office/drawing/2014/main" id="{34CA2E47-0DE9-DD07-144F-494D24FDFFCB}"/>
                </a:ext>
              </a:extLst>
            </p:cNvPr>
            <p:cNvSpPr txBox="1"/>
            <p:nvPr/>
          </p:nvSpPr>
          <p:spPr>
            <a:xfrm>
              <a:off x="5590804" y="6572238"/>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ĐẤT NƯỚC NGÀN NĂM</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grpSp>
    </p:spTree>
    <p:extLst>
      <p:ext uri="{BB962C8B-B14F-4D97-AF65-F5344CB8AC3E}">
        <p14:creationId xmlns:p14="http://schemas.microsoft.com/office/powerpoint/2010/main" val="413582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78871" y="1362004"/>
            <a:ext cx="10985815" cy="4708981"/>
          </a:xfrm>
          <a:prstGeom prst="rect">
            <a:avLst/>
          </a:prstGeom>
          <a:noFill/>
        </p:spPr>
        <p:txBody>
          <a:bodyPr wrap="square">
            <a:spAutoFit/>
          </a:bodyPr>
          <a:lstStyle/>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Thuở xưa, ở làng nọ, có một chàng trai nghèo sống bằng nghề kiếm củi. Chàng rất thông minh và ham học. </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Nghe tin nhà vua mở khoa thi, chàng học trò nghèo miệt mài đèn sách. Đến bữa, đợi nhà hàng xóm ăn xong, chàng mới sang mượn nồi. Lần nào, chàng cũng cọ sạch nồi trước khi đem trả.</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Khoa thi năm đó, chàng đỗ trạng nguyên. Nhà vua mở tiệc ban thưởng cho những người thi đỗ. Tiệc xong, nhà vua nói:</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 Trước khi giúp nước, ta cho phép quan trạng về tạ ơn tổ tiên, thăm họ hàng, làng xóm. Ta sẽ ban thưởng cho nhà ngươi và cho phép nhà ngươi tự chọn phần thưởng.</a:t>
            </a:r>
          </a:p>
        </p:txBody>
      </p:sp>
      <p:pic>
        <p:nvPicPr>
          <p:cNvPr id="4" name="Picture 3">
            <a:extLst>
              <a:ext uri="{FF2B5EF4-FFF2-40B4-BE49-F238E27FC236}">
                <a16:creationId xmlns:a16="http://schemas.microsoft.com/office/drawing/2014/main" id="{DF3C9CF0-97BF-4273-9022-07AA22BED07E}"/>
              </a:ext>
            </a:extLst>
          </p:cNvPr>
          <p:cNvPicPr>
            <a:picLocks noChangeAspect="1"/>
          </p:cNvPicPr>
          <p:nvPr/>
        </p:nvPicPr>
        <p:blipFill>
          <a:blip r:embed="rId3"/>
          <a:stretch>
            <a:fillRect/>
          </a:stretch>
        </p:blipFill>
        <p:spPr>
          <a:xfrm>
            <a:off x="1781006" y="-94240"/>
            <a:ext cx="8181541" cy="2139881"/>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486443" y="447604"/>
            <a:ext cx="109858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Quan trạng lễ phép: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Tâu bệ hạ! Thần chỉ xin một chiếc nồi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nhỏ để mang về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Nhà vua rất ngạc nhiên nhưng vẫn ban cho quan trạng một chiếc nồi đúc bằng vàng.</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Về đến nơi, quan trạng chào hỏi, cảm ơn dân làng, rồi cầm chiếc nồi đi đến nhà hàng xóm. Thấy quan trạng đến, chủ nhà vội vàng ra chào, đón vào nhà. Quan trạng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Thưa ông, tôi xin biếu ông chiếc nồi nhà vua ban cho để tạ ơn. Nhờ ông có lòng giúp đỡ, tôi mới được như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quan trạng nói, người hàng xóm nghĩ thầm: “Cho mượn nồi thì có gì mà quan trạng phải trả ơn to đến thế!”. Như đoán biết ý nghĩ của ông, quan trạng thong thả:</a:t>
            </a:r>
          </a:p>
        </p:txBody>
      </p:sp>
    </p:spTree>
    <p:extLst>
      <p:ext uri="{BB962C8B-B14F-4D97-AF65-F5344CB8AC3E}">
        <p14:creationId xmlns:p14="http://schemas.microsoft.com/office/powerpoint/2010/main" val="156165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486443" y="447604"/>
            <a:ext cx="109858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Hồi đó, vì bận ôn thi không có thời gian đi kiếm gạo, nên tôi đã mượn nồi của nhà ông để ăn vét cơm cháy trong mấy tháng trời. Nay đã đỗ đạt, tôi có chút quà mọn để trả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Chủ nhà và dân làng rất xúc động, cảm phục gương hiếu học và lòng biết ơn của quan trạng.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quan trạng trẻ tuổi ấy chính là Tô Tịch, một người học giỏi nổi tiếng thời trước của nước ta. Dân gian yêu mến gọi ông là Trạng Nồi.</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Kho tàng truyện dân gian Việt Nam</a:t>
            </a:r>
          </a:p>
        </p:txBody>
      </p:sp>
    </p:spTree>
    <p:extLst>
      <p:ext uri="{BB962C8B-B14F-4D97-AF65-F5344CB8AC3E}">
        <p14:creationId xmlns:p14="http://schemas.microsoft.com/office/powerpoint/2010/main" val="26574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6">
            <a:extLst>
              <a:ext uri="{FF2B5EF4-FFF2-40B4-BE49-F238E27FC236}">
                <a16:creationId xmlns:a16="http://schemas.microsoft.com/office/drawing/2014/main" id="{1F858830-E405-7D2C-C450-F2C21044B8A4}"/>
              </a:ext>
            </a:extLst>
          </p:cNvPr>
          <p:cNvSpPr txBox="1"/>
          <p:nvPr/>
        </p:nvSpPr>
        <p:spPr>
          <a:xfrm>
            <a:off x="1449446" y="2206505"/>
            <a:ext cx="9979411" cy="707886"/>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Giọng </a:t>
            </a:r>
            <a:r>
              <a:rPr lang="en-US" sz="4000">
                <a:latin typeface="Calibri" panose="020F0502020204030204" pitchFamily="34" charset="0"/>
                <a:cs typeface="Calibri" panose="020F0502020204030204" pitchFamily="34" charset="0"/>
              </a:rPr>
              <a:t>người dẫn truyện thong thả, chậm rãi.</a:t>
            </a:r>
            <a:endParaRPr lang="vi-VN" sz="4000">
              <a:latin typeface="Calibri" panose="020F0502020204030204" pitchFamily="34" charset="0"/>
              <a:cs typeface="Calibri" panose="020F0502020204030204" pitchFamily="34" charset="0"/>
            </a:endParaRPr>
          </a:p>
        </p:txBody>
      </p:sp>
      <p:pic>
        <p:nvPicPr>
          <p:cNvPr id="42"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743BEC41-45EE-6CDC-3AF3-1D34D25BEA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819631" y="1180567"/>
            <a:ext cx="982616" cy="911984"/>
          </a:xfrm>
          <a:prstGeom prst="rect">
            <a:avLst/>
          </a:prstGeom>
        </p:spPr>
      </p:pic>
      <p:pic>
        <p:nvPicPr>
          <p:cNvPr id="44" name="Hình ảnh 43" descr="Ảnh có chứa hình vẽ, Tác phẩm nghệ thuật của trẻ con, minh họa, phim hoạt hình&#10;&#10;Mô tả được tạo tự động">
            <a:extLst>
              <a:ext uri="{FF2B5EF4-FFF2-40B4-BE49-F238E27FC236}">
                <a16:creationId xmlns:a16="http://schemas.microsoft.com/office/drawing/2014/main" id="{8F8F2067-9F18-7721-9189-BAF25AF0F7D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43287" y="1900850"/>
            <a:ext cx="1111232" cy="996085"/>
          </a:xfrm>
          <a:prstGeom prst="rect">
            <a:avLst/>
          </a:prstGeom>
        </p:spPr>
      </p:pic>
      <p:sp>
        <p:nvSpPr>
          <p:cNvPr id="46" name="TextBox 6">
            <a:extLst>
              <a:ext uri="{FF2B5EF4-FFF2-40B4-BE49-F238E27FC236}">
                <a16:creationId xmlns:a16="http://schemas.microsoft.com/office/drawing/2014/main" id="{7C982B04-1CDD-8F0F-55F1-1BA6146F8C66}"/>
              </a:ext>
            </a:extLst>
          </p:cNvPr>
          <p:cNvSpPr txBox="1"/>
          <p:nvPr/>
        </p:nvSpPr>
        <p:spPr>
          <a:xfrm>
            <a:off x="1371291" y="3426850"/>
            <a:ext cx="99794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Nhấn giọng ở </a:t>
            </a:r>
            <a:r>
              <a:rPr lang="en-US" sz="4000">
                <a:latin typeface="Calibri" panose="020F0502020204030204" pitchFamily="34" charset="0"/>
                <a:cs typeface="Calibri" panose="020F0502020204030204" pitchFamily="34" charset="0"/>
              </a:rPr>
              <a:t>những từ ngữ miêu tả cảm xúc của nhân vật; giọng quan trạng khiêm nhường, từ tốn; giọng nhà vua chậm rãi, uy nghiêm; giọng ngươic hàng xóm ngạc nhiên..</a:t>
            </a:r>
            <a:endParaRPr lang="vi-VN" sz="4000">
              <a:latin typeface="Calibri" panose="020F0502020204030204" pitchFamily="34" charset="0"/>
              <a:cs typeface="Calibri" panose="020F0502020204030204" pitchFamily="34" charset="0"/>
            </a:endParaRPr>
          </a:p>
        </p:txBody>
      </p:sp>
      <p:pic>
        <p:nvPicPr>
          <p:cNvPr id="47" name="Hình ảnh 46" descr="Ảnh có chứa hình vẽ, Tác phẩm nghệ thuật của trẻ con, minh họa, phim hoạt hình&#10;&#10;Mô tả được tạo tự động">
            <a:extLst>
              <a:ext uri="{FF2B5EF4-FFF2-40B4-BE49-F238E27FC236}">
                <a16:creationId xmlns:a16="http://schemas.microsoft.com/office/drawing/2014/main" id="{EE5F09B9-6E55-6D2B-ABFA-521AAFE3DD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3121195"/>
            <a:ext cx="1111232" cy="996085"/>
          </a:xfrm>
          <a:prstGeom prst="rect">
            <a:avLst/>
          </a:prstGeom>
        </p:spPr>
      </p:pic>
      <p:pic>
        <p:nvPicPr>
          <p:cNvPr id="4" name="Picture 3">
            <a:extLst>
              <a:ext uri="{FF2B5EF4-FFF2-40B4-BE49-F238E27FC236}">
                <a16:creationId xmlns:a16="http://schemas.microsoft.com/office/drawing/2014/main" id="{E8EF4443-AA19-4334-B470-AF00E326701E}"/>
              </a:ext>
            </a:extLst>
          </p:cNvPr>
          <p:cNvPicPr>
            <a:picLocks noChangeAspect="1"/>
          </p:cNvPicPr>
          <p:nvPr/>
        </p:nvPicPr>
        <p:blipFill>
          <a:blip r:embed="rId6"/>
          <a:stretch>
            <a:fillRect/>
          </a:stretch>
        </p:blipFill>
        <p:spPr>
          <a:xfrm>
            <a:off x="1309720" y="756508"/>
            <a:ext cx="10040982" cy="1780186"/>
          </a:xfrm>
          <a:prstGeom prst="rect">
            <a:avLst/>
          </a:prstGeom>
        </p:spPr>
      </p:pic>
    </p:spTree>
    <p:extLst>
      <p:ext uri="{BB962C8B-B14F-4D97-AF65-F5344CB8AC3E}">
        <p14:creationId xmlns:p14="http://schemas.microsoft.com/office/powerpoint/2010/main" val="1125146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3" y="2632155"/>
            <a:ext cx="4122244"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80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Duepuntozero" panose="02040603050506020204" pitchFamily="18" charset="0"/>
              </a:rPr>
              <a:t>miệt mài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grpSp>
        <p:nvGrpSpPr>
          <p:cNvPr id="9" name="Group 7">
            <a:extLst>
              <a:ext uri="{FF2B5EF4-FFF2-40B4-BE49-F238E27FC236}">
                <a16:creationId xmlns:a16="http://schemas.microsoft.com/office/drawing/2014/main" id="{A13322B0-2F00-94B3-C570-E8D767FE67F5}"/>
              </a:ext>
            </a:extLst>
          </p:cNvPr>
          <p:cNvGrpSpPr/>
          <p:nvPr/>
        </p:nvGrpSpPr>
        <p:grpSpPr>
          <a:xfrm>
            <a:off x="1055006" y="1121027"/>
            <a:ext cx="9770955" cy="871000"/>
            <a:chOff x="730330" y="1658094"/>
            <a:chExt cx="16855913" cy="871000"/>
          </a:xfrm>
        </p:grpSpPr>
        <p:sp>
          <p:nvSpPr>
            <p:cNvPr id="10" name="TextBox 8">
              <a:extLst>
                <a:ext uri="{FF2B5EF4-FFF2-40B4-BE49-F238E27FC236}">
                  <a16:creationId xmlns:a16="http://schemas.microsoft.com/office/drawing/2014/main" id="{9D29076D-44AF-8E45-229D-B3EBFCFBB58C}"/>
                </a:ext>
              </a:extLst>
            </p:cNvPr>
            <p:cNvSpPr txBox="1"/>
            <p:nvPr/>
          </p:nvSpPr>
          <p:spPr>
            <a:xfrm>
              <a:off x="730330" y="1669820"/>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LUYỆN ĐỌC TỪ KHÓ</a:t>
              </a: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11" name="TextBox 17">
              <a:extLst>
                <a:ext uri="{FF2B5EF4-FFF2-40B4-BE49-F238E27FC236}">
                  <a16:creationId xmlns:a16="http://schemas.microsoft.com/office/drawing/2014/main" id="{C11F287C-8696-A6E0-D28E-7AC61B8DD7DF}"/>
                </a:ext>
              </a:extLst>
            </p:cNvPr>
            <p:cNvSpPr txBox="1"/>
            <p:nvPr/>
          </p:nvSpPr>
          <p:spPr>
            <a:xfrm>
              <a:off x="730330" y="1658094"/>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6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6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kumimoji="0" lang="en-US" sz="6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Ệ</a:t>
              </a:r>
              <a:r>
                <a:rPr kumimoji="0" lang="en-US" sz="6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Ó</a:t>
              </a:r>
              <a:endParaRPr kumimoji="0" lang="en-US" sz="6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6" name="Rectangle: Rounded Corners 21">
            <a:extLst>
              <a:ext uri="{FF2B5EF4-FFF2-40B4-BE49-F238E27FC236}">
                <a16:creationId xmlns:a16="http://schemas.microsoft.com/office/drawing/2014/main" id="{D25BA65B-1BED-4488-8F06-CB0F8A82EAC7}"/>
              </a:ext>
            </a:extLst>
          </p:cNvPr>
          <p:cNvSpPr/>
          <p:nvPr/>
        </p:nvSpPr>
        <p:spPr>
          <a:xfrm>
            <a:off x="5336907" y="4080865"/>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80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Duepuntozero" panose="02040603050506020204" pitchFamily="18" charset="0"/>
              </a:rPr>
              <a:t>ban thưởng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7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6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7">
            <a:extLst>
              <a:ext uri="{FF2B5EF4-FFF2-40B4-BE49-F238E27FC236}">
                <a16:creationId xmlns:a16="http://schemas.microsoft.com/office/drawing/2014/main" id="{A13322B0-2F00-94B3-C570-E8D767FE67F5}"/>
              </a:ext>
            </a:extLst>
          </p:cNvPr>
          <p:cNvGrpSpPr/>
          <p:nvPr/>
        </p:nvGrpSpPr>
        <p:grpSpPr>
          <a:xfrm>
            <a:off x="1055006" y="1132753"/>
            <a:ext cx="9770955" cy="884620"/>
            <a:chOff x="730330" y="1669820"/>
            <a:chExt cx="16855913" cy="884620"/>
          </a:xfrm>
        </p:grpSpPr>
        <p:sp>
          <p:nvSpPr>
            <p:cNvPr id="10" name="TextBox 8">
              <a:extLst>
                <a:ext uri="{FF2B5EF4-FFF2-40B4-BE49-F238E27FC236}">
                  <a16:creationId xmlns:a16="http://schemas.microsoft.com/office/drawing/2014/main" id="{9D29076D-44AF-8E45-229D-B3EBFCFBB58C}"/>
                </a:ext>
              </a:extLst>
            </p:cNvPr>
            <p:cNvSpPr txBox="1"/>
            <p:nvPr/>
          </p:nvSpPr>
          <p:spPr>
            <a:xfrm>
              <a:off x="730330" y="1669820"/>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LUYỆN ĐỌC CÂU DÀI</a:t>
              </a:r>
            </a:p>
          </p:txBody>
        </p:sp>
        <p:sp>
          <p:nvSpPr>
            <p:cNvPr id="11" name="TextBox 17">
              <a:extLst>
                <a:ext uri="{FF2B5EF4-FFF2-40B4-BE49-F238E27FC236}">
                  <a16:creationId xmlns:a16="http://schemas.microsoft.com/office/drawing/2014/main" id="{C11F287C-8696-A6E0-D28E-7AC61B8DD7DF}"/>
                </a:ext>
              </a:extLst>
            </p:cNvPr>
            <p:cNvSpPr txBox="1"/>
            <p:nvPr/>
          </p:nvSpPr>
          <p:spPr>
            <a:xfrm>
              <a:off x="730330" y="1695166"/>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6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6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kumimoji="0" lang="en-US" sz="6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Ệ</a:t>
              </a:r>
              <a:r>
                <a:rPr kumimoji="0" lang="en-US" sz="6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Â</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 </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D</a:t>
              </a:r>
              <a:r>
                <a:rPr lang="en-US" sz="6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À</a:t>
              </a:r>
              <a:r>
                <a:rPr lang="en-US" sz="60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I</a:t>
              </a:r>
              <a:endParaRPr kumimoji="0" lang="en-US" sz="6000" b="1" i="0" u="none" strike="noStrike" kern="1200" cap="none" spc="0" normalizeH="0" baseline="0" noProof="0"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Vị trạng nguyên trẻ tuổi ấy</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chính là Tô Tịch,</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một người học giỏi</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nổi tiếng thời trước của nước ta.</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7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8788350"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“khi đem trả”.</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a:t>
            </a:r>
            <a:r>
              <a:rPr lang="en-US" sz="3600">
                <a:ea typeface="Roboto" panose="02000000000000000000" pitchFamily="2" charset="0"/>
              </a:rPr>
              <a:t>: Tiếp theo đến “đúc bằng vàng”.</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7" name="TextBox 35">
            <a:extLst>
              <a:ext uri="{FF2B5EF4-FFF2-40B4-BE49-F238E27FC236}">
                <a16:creationId xmlns:a16="http://schemas.microsoft.com/office/drawing/2014/main" id="{CB6255E9-0FC9-C99B-19AF-3D93D58CDD69}"/>
              </a:ext>
            </a:extLst>
          </p:cNvPr>
          <p:cNvSpPr txBox="1"/>
          <p:nvPr/>
        </p:nvSpPr>
        <p:spPr>
          <a:xfrm>
            <a:off x="755374" y="4752913"/>
            <a:ext cx="8788347"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2260317"/>
            <a:ext cx="1098581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Thuở xưa, ở làng nọ, có một chàng trai nghèo sống bằng nghề kiếm củi. Chàng rất thông minh và ham học.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tin nhà vua mở khoa thi, chàng học trò nghèo miệt mài đèn sách. Đến bữa, đợi nhà hàng xóm ăn xong, chàng mới sang mượn nồi. Lần nào, chàng cũng cọ sạch nồi trước khi đem trả.</a:t>
            </a:r>
          </a:p>
        </p:txBody>
      </p:sp>
      <p:pic>
        <p:nvPicPr>
          <p:cNvPr id="4" name="Picture 3">
            <a:extLst>
              <a:ext uri="{FF2B5EF4-FFF2-40B4-BE49-F238E27FC236}">
                <a16:creationId xmlns:a16="http://schemas.microsoft.com/office/drawing/2014/main" id="{DF3C9CF0-97BF-4273-9022-07AA22BED07E}"/>
              </a:ext>
            </a:extLst>
          </p:cNvPr>
          <p:cNvPicPr>
            <a:picLocks noChangeAspect="1"/>
          </p:cNvPicPr>
          <p:nvPr/>
        </p:nvPicPr>
        <p:blipFill>
          <a:blip r:embed="rId3"/>
          <a:stretch>
            <a:fillRect/>
          </a:stretch>
        </p:blipFill>
        <p:spPr>
          <a:xfrm>
            <a:off x="2005227" y="804073"/>
            <a:ext cx="8181541" cy="2139881"/>
          </a:xfrm>
          <a:prstGeom prst="rect">
            <a:avLst/>
          </a:prstGeom>
        </p:spPr>
      </p:pic>
      <p:sp>
        <p:nvSpPr>
          <p:cNvPr id="5" name="Rectangle: Rounded Corners 21">
            <a:extLst>
              <a:ext uri="{FF2B5EF4-FFF2-40B4-BE49-F238E27FC236}">
                <a16:creationId xmlns:a16="http://schemas.microsoft.com/office/drawing/2014/main" id="{40B68F53-C07E-4B95-ADBF-F52B0EEB8E14}"/>
              </a:ext>
            </a:extLst>
          </p:cNvPr>
          <p:cNvSpPr/>
          <p:nvPr/>
        </p:nvSpPr>
        <p:spPr>
          <a:xfrm>
            <a:off x="378867" y="565169"/>
            <a:ext cx="2241452" cy="796835"/>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Đoạn 1:</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endParaRPr>
          </a:p>
        </p:txBody>
      </p:sp>
      <p:pic>
        <p:nvPicPr>
          <p:cNvPr id="6" name="Picture 5">
            <a:extLst>
              <a:ext uri="{FF2B5EF4-FFF2-40B4-BE49-F238E27FC236}">
                <a16:creationId xmlns:a16="http://schemas.microsoft.com/office/drawing/2014/main" id="{A5E924F6-A79C-459F-ABD9-B3CBB411038A}"/>
              </a:ext>
            </a:extLst>
          </p:cNvPr>
          <p:cNvPicPr>
            <a:picLocks noChangeAspect="1"/>
          </p:cNvPicPr>
          <p:nvPr/>
        </p:nvPicPr>
        <p:blipFill>
          <a:blip r:embed="rId4"/>
          <a:stretch>
            <a:fillRect/>
          </a:stretch>
        </p:blipFill>
        <p:spPr>
          <a:xfrm>
            <a:off x="2853612" y="97802"/>
            <a:ext cx="8564274" cy="1083882"/>
          </a:xfrm>
          <a:prstGeom prst="rect">
            <a:avLst/>
          </a:prstGeom>
        </p:spPr>
      </p:pic>
    </p:spTree>
    <p:extLst>
      <p:ext uri="{BB962C8B-B14F-4D97-AF65-F5344CB8AC3E}">
        <p14:creationId xmlns:p14="http://schemas.microsoft.com/office/powerpoint/2010/main" val="14792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1228397"/>
            <a:ext cx="10985815"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Khoa thi năm đó, chàng đỗ trạng nguyên. Nhà vua mở tiệc ban thưởng cho những người thi đỗ. Tiệc xong, nhà vua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Trước khi giúp nước, ta cho phép quan trạng về tạ ơn tổ tiên, thăm họ hàng, làng xóm. Ta sẽ ban thưởng cho nhà ngươi và cho phép nhà ngươi tự chọn phần thưởng.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 trạng lễ phép: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Tâu bệ hạ! Thần chỉ xin một chiếc nồi nhỏ để mang về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Nhà vua rất ngạc nhiên nhưng vẫn ban cho quan trạng một chiếc nồi đúc bằng vàng.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Rounded Corners 21">
            <a:extLst>
              <a:ext uri="{FF2B5EF4-FFF2-40B4-BE49-F238E27FC236}">
                <a16:creationId xmlns:a16="http://schemas.microsoft.com/office/drawing/2014/main" id="{40B68F53-C07E-4B95-ADBF-F52B0EEB8E14}"/>
              </a:ext>
            </a:extLst>
          </p:cNvPr>
          <p:cNvSpPr/>
          <p:nvPr/>
        </p:nvSpPr>
        <p:spPr>
          <a:xfrm>
            <a:off x="378867" y="565169"/>
            <a:ext cx="2241452" cy="796835"/>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Đoạn 2:</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pic>
        <p:nvPicPr>
          <p:cNvPr id="6" name="Picture 5">
            <a:extLst>
              <a:ext uri="{FF2B5EF4-FFF2-40B4-BE49-F238E27FC236}">
                <a16:creationId xmlns:a16="http://schemas.microsoft.com/office/drawing/2014/main" id="{A5E924F6-A79C-459F-ABD9-B3CBB411038A}"/>
              </a:ext>
            </a:extLst>
          </p:cNvPr>
          <p:cNvPicPr>
            <a:picLocks noChangeAspect="1"/>
          </p:cNvPicPr>
          <p:nvPr/>
        </p:nvPicPr>
        <p:blipFill>
          <a:blip r:embed="rId3"/>
          <a:stretch>
            <a:fillRect/>
          </a:stretch>
        </p:blipFill>
        <p:spPr>
          <a:xfrm>
            <a:off x="2853612" y="97802"/>
            <a:ext cx="8564274" cy="1083882"/>
          </a:xfrm>
          <a:prstGeom prst="rect">
            <a:avLst/>
          </a:prstGeom>
        </p:spPr>
      </p:pic>
    </p:spTree>
    <p:extLst>
      <p:ext uri="{BB962C8B-B14F-4D97-AF65-F5344CB8AC3E}">
        <p14:creationId xmlns:p14="http://schemas.microsoft.com/office/powerpoint/2010/main" val="320969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196478"/>
            <a:ext cx="10985815"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Về đến nơi, quan trạng chào hỏi, cảm ơn dân làng, rồi cầm chiếc nồi đi đến nhà hàng xóm. Thấy quan trạng đến, chủ nhà vội vàng ra chào, đón vào nhà. Quan trạng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Thưa ông, tôi xin biếu ông chiếc nồi nhà vua ban cho để tạ ơn. Nhờ ông có lòng giúp đỡ, tôi mới được như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quan trạng nói, người hàng xóm nghĩ thầm: “Cho mượn nồi thì có gì mà quan trạng phải trả ơn to đến thế!”. Như đoán biết ý nghĩ của ông, quan trạng thong thả:</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Hồi đó, vì bận ôn thi không có thời gian đi kiếm gạo, nên tôi đã mượn nồi của nhà ông để ăn vét cơm cháy trong mấy tháng trời. Nay đã đỗ đạt, tôi có chút quà mọn để trả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Chủ nhà và dân làng rất xúc động, cảm phục gương hiếu học và lòng biết ơn của quan trạng.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Vị quan trạng trẻ tuổi ấy chính là Tô Tịch, một người học giỏi nổi tiếng thời trước của nước ta. Dân gian yêu mến gọi ông là Trạng Nồi.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21">
            <a:extLst>
              <a:ext uri="{FF2B5EF4-FFF2-40B4-BE49-F238E27FC236}">
                <a16:creationId xmlns:a16="http://schemas.microsoft.com/office/drawing/2014/main" id="{9417816E-9AC9-4558-8B43-1292FEDA184F}"/>
              </a:ext>
            </a:extLst>
          </p:cNvPr>
          <p:cNvSpPr/>
          <p:nvPr/>
        </p:nvSpPr>
        <p:spPr>
          <a:xfrm>
            <a:off x="0" y="0"/>
            <a:ext cx="1683657" cy="580571"/>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Đoạn 3:</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Tree>
    <p:extLst>
      <p:ext uri="{BB962C8B-B14F-4D97-AF65-F5344CB8AC3E}">
        <p14:creationId xmlns:p14="http://schemas.microsoft.com/office/powerpoint/2010/main" val="121343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0" b="-18000"/>
          </a:stretch>
        </a:blipFill>
        <a:effectLst/>
      </p:bgPr>
    </p:bg>
    <p:spTree>
      <p:nvGrpSpPr>
        <p:cNvPr id="1" name=""/>
        <p:cNvGrpSpPr/>
        <p:nvPr/>
      </p:nvGrpSpPr>
      <p:grpSpPr>
        <a:xfrm>
          <a:off x="0" y="0"/>
          <a:ext cx="0" cy="0"/>
          <a:chOff x="0" y="0"/>
          <a:chExt cx="0" cy="0"/>
        </a:xfrm>
      </p:grpSpPr>
      <p:grpSp>
        <p:nvGrpSpPr>
          <p:cNvPr id="7" name="Group 1023">
            <a:extLst>
              <a:ext uri="{FF2B5EF4-FFF2-40B4-BE49-F238E27FC236}">
                <a16:creationId xmlns:a16="http://schemas.microsoft.com/office/drawing/2014/main" id="{5FF69CB5-01A1-3695-88DF-3F28E7B4DD44}"/>
              </a:ext>
            </a:extLst>
          </p:cNvPr>
          <p:cNvGrpSpPr/>
          <p:nvPr/>
        </p:nvGrpSpPr>
        <p:grpSpPr>
          <a:xfrm>
            <a:off x="266700" y="2678850"/>
            <a:ext cx="7339296" cy="736820"/>
            <a:chOff x="2074372" y="-47450"/>
            <a:chExt cx="7339296" cy="736820"/>
          </a:xfrm>
        </p:grpSpPr>
        <p:sp>
          <p:nvSpPr>
            <p:cNvPr id="8" name="TextBox 30">
              <a:extLst>
                <a:ext uri="{FF2B5EF4-FFF2-40B4-BE49-F238E27FC236}">
                  <a16:creationId xmlns:a16="http://schemas.microsoft.com/office/drawing/2014/main" id="{C807AD67-73F4-00B6-A654-1404519B1266}"/>
                </a:ext>
              </a:extLst>
            </p:cNvPr>
            <p:cNvSpPr txBox="1"/>
            <p:nvPr/>
          </p:nvSpPr>
          <p:spPr>
            <a:xfrm>
              <a:off x="2196085" y="-18516"/>
              <a:ext cx="7095871" cy="707886"/>
            </a:xfrm>
            <a:prstGeom prst="rect">
              <a:avLst/>
            </a:prstGeom>
            <a:noFill/>
          </p:spPr>
          <p:txBody>
            <a:bodyPr wrap="square">
              <a:spAutoFit/>
            </a:bodyPr>
            <a:lstStyle/>
            <a:p>
              <a:pPr algn="ctr"/>
              <a:r>
                <a:rPr lang="vi-VN"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ĐẤT NƯỚC NGÀN NĂM</a:t>
              </a:r>
            </a:p>
          </p:txBody>
        </p:sp>
        <p:sp>
          <p:nvSpPr>
            <p:cNvPr id="9" name="TextBox 8">
              <a:extLst>
                <a:ext uri="{FF2B5EF4-FFF2-40B4-BE49-F238E27FC236}">
                  <a16:creationId xmlns:a16="http://schemas.microsoft.com/office/drawing/2014/main" id="{063BA54D-807B-C8E4-4BC3-0A179EC24E99}"/>
                </a:ext>
              </a:extLst>
            </p:cNvPr>
            <p:cNvSpPr txBox="1"/>
            <p:nvPr/>
          </p:nvSpPr>
          <p:spPr>
            <a:xfrm>
              <a:off x="2074372" y="-47450"/>
              <a:ext cx="7339296" cy="707886"/>
            </a:xfrm>
            <a:prstGeom prst="rect">
              <a:avLst/>
            </a:prstGeom>
            <a:noFill/>
          </p:spPr>
          <p:txBody>
            <a:bodyPr wrap="square">
              <a:spAutoFit/>
            </a:bodyPr>
            <a:lstStyle/>
            <a:p>
              <a:pPr algn="ctr"/>
              <a:r>
                <a:rPr lang="en-US" sz="4000">
                  <a:solidFill>
                    <a:srgbClr val="FF0000"/>
                  </a:solidFill>
                  <a:latin typeface="LNTH-LuoLuoNotangYuanTi 1" pitchFamily="2" charset="-128"/>
                  <a:ea typeface="LNTH-LuoLuoNotangYuanTi 1" pitchFamily="2" charset="-128"/>
                  <a:cs typeface="LNTH-LuoLuoNotangYuanTi 1" pitchFamily="2" charset="-128"/>
                </a:rPr>
                <a:t>Chủ điểm: </a:t>
              </a:r>
              <a:r>
                <a:rPr lang="vi-VN" sz="4000">
                  <a:solidFill>
                    <a:srgbClr val="FF0000"/>
                  </a:solidFill>
                  <a:latin typeface="LNTH-LuoLuoNotangYuanTi 1" pitchFamily="2" charset="-128"/>
                  <a:ea typeface="LNTH-LuoLuoNotangYuanTi 1" pitchFamily="2" charset="-128"/>
                  <a:cs typeface="LNTH-LuoLuoNotangYuanTi 1" pitchFamily="2" charset="-128"/>
                </a:rPr>
                <a:t>ĐẤT NƯỚC NGÀN NĂM</a:t>
              </a:r>
              <a:endParaRPr lang="pt-BR" sz="4000">
                <a:solidFill>
                  <a:srgbClr val="FF0000"/>
                </a:solidFill>
                <a:latin typeface="LNTH-LuoLuoNotangYuanTi 1" pitchFamily="2" charset="-128"/>
                <a:ea typeface="LNTH-LuoLuoNotangYuanTi 1" pitchFamily="2" charset="-128"/>
                <a:cs typeface="LNTH-LuoLuoNotangYuanTi 1" pitchFamily="2" charset="-128"/>
              </a:endParaRPr>
            </a:p>
          </p:txBody>
        </p:sp>
      </p:grpSp>
      <p:grpSp>
        <p:nvGrpSpPr>
          <p:cNvPr id="14" name="Group 29">
            <a:extLst>
              <a:ext uri="{FF2B5EF4-FFF2-40B4-BE49-F238E27FC236}">
                <a16:creationId xmlns:a16="http://schemas.microsoft.com/office/drawing/2014/main" id="{C2112B95-25E6-BA75-EE75-B23731C3F1A3}"/>
              </a:ext>
            </a:extLst>
          </p:cNvPr>
          <p:cNvGrpSpPr/>
          <p:nvPr/>
        </p:nvGrpSpPr>
        <p:grpSpPr>
          <a:xfrm>
            <a:off x="2230839" y="3527838"/>
            <a:ext cx="3042025" cy="719054"/>
            <a:chOff x="4213011" y="-770383"/>
            <a:chExt cx="3042025" cy="719054"/>
          </a:xfrm>
        </p:grpSpPr>
        <p:sp>
          <p:nvSpPr>
            <p:cNvPr id="15" name="TextBox 27">
              <a:extLst>
                <a:ext uri="{FF2B5EF4-FFF2-40B4-BE49-F238E27FC236}">
                  <a16:creationId xmlns:a16="http://schemas.microsoft.com/office/drawing/2014/main" id="{005511DB-7A9D-3CA9-010C-38A5DFF0F0D3}"/>
                </a:ext>
              </a:extLst>
            </p:cNvPr>
            <p:cNvSpPr txBox="1"/>
            <p:nvPr/>
          </p:nvSpPr>
          <p:spPr>
            <a:xfrm>
              <a:off x="4213011" y="-770383"/>
              <a:ext cx="3042025" cy="707886"/>
            </a:xfrm>
            <a:prstGeom prst="rect">
              <a:avLst/>
            </a:prstGeom>
            <a:noFill/>
          </p:spPr>
          <p:txBody>
            <a:bodyPr wrap="square">
              <a:spAutoFit/>
            </a:bodyPr>
            <a:lstStyle/>
            <a:p>
              <a:pPr algn="ctr"/>
              <a:r>
                <a:rPr lang="en-US" sz="400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 5</a:t>
              </a:r>
              <a:endParaRPr lang="vi-VN" sz="400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16" name="TextBox 19">
              <a:extLst>
                <a:ext uri="{FF2B5EF4-FFF2-40B4-BE49-F238E27FC236}">
                  <a16:creationId xmlns:a16="http://schemas.microsoft.com/office/drawing/2014/main" id="{F16321BC-D0E8-700A-0603-F5BDDCCB1EF4}"/>
                </a:ext>
              </a:extLst>
            </p:cNvPr>
            <p:cNvSpPr txBox="1"/>
            <p:nvPr/>
          </p:nvSpPr>
          <p:spPr>
            <a:xfrm>
              <a:off x="4213011" y="-759215"/>
              <a:ext cx="3042025" cy="707886"/>
            </a:xfrm>
            <a:prstGeom prst="rect">
              <a:avLst/>
            </a:prstGeom>
            <a:noFill/>
          </p:spPr>
          <p:txBody>
            <a:bodyPr wrap="square">
              <a:spAutoFit/>
            </a:bodyPr>
            <a:lstStyle/>
            <a:p>
              <a:pPr algn="ctr"/>
              <a:r>
                <a:rPr lang="en-US" sz="4000" b="1">
                  <a:ln>
                    <a:solidFill>
                      <a:srgbClr val="FF0000"/>
                    </a:solidFill>
                  </a:ln>
                  <a:solidFill>
                    <a:srgbClr val="FFFF00"/>
                  </a:solidFill>
                  <a:latin typeface="UTM Duepuntozero" panose="02040603050506020204" pitchFamily="18" charset="0"/>
                </a:rPr>
                <a:t>Bài 5</a:t>
              </a:r>
              <a:endParaRPr lang="vi-VN" sz="4000" b="1">
                <a:ln>
                  <a:solidFill>
                    <a:srgbClr val="FF0000"/>
                  </a:solidFill>
                </a:ln>
                <a:solidFill>
                  <a:srgbClr val="FFFF00"/>
                </a:solidFill>
              </a:endParaRPr>
            </a:p>
          </p:txBody>
        </p:sp>
      </p:grpSp>
      <p:sp>
        <p:nvSpPr>
          <p:cNvPr id="27" name="TextBox 6">
            <a:extLst>
              <a:ext uri="{FF2B5EF4-FFF2-40B4-BE49-F238E27FC236}">
                <a16:creationId xmlns:a16="http://schemas.microsoft.com/office/drawing/2014/main" id="{E415AF1E-AFAC-B86F-0636-16152E9C33D7}"/>
              </a:ext>
            </a:extLst>
          </p:cNvPr>
          <p:cNvSpPr txBox="1"/>
          <p:nvPr/>
        </p:nvSpPr>
        <p:spPr>
          <a:xfrm>
            <a:off x="636767" y="1159748"/>
            <a:ext cx="6599162" cy="707886"/>
          </a:xfrm>
          <a:prstGeom prst="rect">
            <a:avLst/>
          </a:prstGeom>
          <a:noFill/>
        </p:spPr>
        <p:txBody>
          <a:bodyPr wrap="square" rtlCol="0">
            <a:spAutoFit/>
          </a:bodyPr>
          <a:lstStyle/>
          <a:p>
            <a:pPr algn="ctr"/>
            <a:r>
              <a:rPr lang="en-US" sz="4000" b="1" dirty="0" err="1">
                <a:ln w="127000">
                  <a:solidFill>
                    <a:schemeClr val="bg1"/>
                  </a:solidFill>
                </a:ln>
                <a:solidFill>
                  <a:schemeClr val="bg1"/>
                </a:solidFill>
                <a:latin typeface="UTM Edwardian" panose="02040603050506020204" pitchFamily="18" charset="0"/>
              </a:rPr>
              <a:t>Thứ</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ngày</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tháng</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năm</a:t>
            </a:r>
            <a:r>
              <a:rPr lang="en-US" sz="4000" b="1" dirty="0">
                <a:ln w="127000">
                  <a:solidFill>
                    <a:schemeClr val="bg1"/>
                  </a:solidFill>
                </a:ln>
                <a:solidFill>
                  <a:schemeClr val="bg1"/>
                </a:solidFill>
                <a:latin typeface="UTM Edwardian" panose="02040603050506020204" pitchFamily="18" charset="0"/>
              </a:rPr>
              <a:t> ...</a:t>
            </a:r>
          </a:p>
        </p:txBody>
      </p:sp>
      <p:sp>
        <p:nvSpPr>
          <p:cNvPr id="29" name="TextBox 6">
            <a:extLst>
              <a:ext uri="{FF2B5EF4-FFF2-40B4-BE49-F238E27FC236}">
                <a16:creationId xmlns:a16="http://schemas.microsoft.com/office/drawing/2014/main" id="{FB5BD098-9226-1A58-2D56-9D94E400ADF6}"/>
              </a:ext>
            </a:extLst>
          </p:cNvPr>
          <p:cNvSpPr txBox="1"/>
          <p:nvPr/>
        </p:nvSpPr>
        <p:spPr>
          <a:xfrm>
            <a:off x="533951" y="1145478"/>
            <a:ext cx="6599162" cy="707886"/>
          </a:xfrm>
          <a:prstGeom prst="rect">
            <a:avLst/>
          </a:prstGeom>
          <a:noFill/>
        </p:spPr>
        <p:txBody>
          <a:bodyPr wrap="square" rtlCol="0">
            <a:spAutoFit/>
          </a:bodyPr>
          <a:lstStyle/>
          <a:p>
            <a:pPr algn="ctr"/>
            <a:r>
              <a:rPr lang="en-US" sz="4000" b="1" dirty="0" err="1">
                <a:ln w="0"/>
                <a:latin typeface="UTM Edwardian" panose="02040603050506020204" pitchFamily="18" charset="0"/>
              </a:rPr>
              <a:t>Thứ</a:t>
            </a:r>
            <a:r>
              <a:rPr lang="en-US" sz="4000" b="1" dirty="0">
                <a:ln w="0"/>
                <a:latin typeface="UTM Edwardian" panose="02040603050506020204" pitchFamily="18" charset="0"/>
              </a:rPr>
              <a:t> … </a:t>
            </a:r>
            <a:r>
              <a:rPr lang="en-US" sz="4000" b="1" dirty="0" err="1">
                <a:ln w="0"/>
                <a:latin typeface="UTM Edwardian" panose="02040603050506020204" pitchFamily="18" charset="0"/>
              </a:rPr>
              <a:t>ngày</a:t>
            </a:r>
            <a:r>
              <a:rPr lang="en-US" sz="4000" b="1" dirty="0">
                <a:ln w="0"/>
                <a:latin typeface="UTM Edwardian" panose="02040603050506020204" pitchFamily="18" charset="0"/>
              </a:rPr>
              <a:t> ... </a:t>
            </a:r>
            <a:r>
              <a:rPr lang="en-US" sz="4000" b="1" dirty="0" err="1">
                <a:ln w="0"/>
                <a:latin typeface="UTM Edwardian" panose="02040603050506020204" pitchFamily="18" charset="0"/>
              </a:rPr>
              <a:t>tháng</a:t>
            </a:r>
            <a:r>
              <a:rPr lang="en-US" sz="4000" b="1" dirty="0">
                <a:ln w="0"/>
                <a:latin typeface="UTM Edwardian" panose="02040603050506020204" pitchFamily="18" charset="0"/>
              </a:rPr>
              <a:t> … </a:t>
            </a:r>
            <a:r>
              <a:rPr lang="en-US" sz="4000" b="1" dirty="0" err="1">
                <a:ln w="0"/>
                <a:latin typeface="UTM Edwardian" panose="02040603050506020204" pitchFamily="18" charset="0"/>
              </a:rPr>
              <a:t>năm</a:t>
            </a:r>
            <a:r>
              <a:rPr lang="en-US" sz="4000" b="1" dirty="0">
                <a:ln w="0"/>
                <a:latin typeface="UTM Edwardian" panose="02040603050506020204" pitchFamily="18" charset="0"/>
              </a:rPr>
              <a:t> ...</a:t>
            </a:r>
            <a:endParaRPr lang="en-US" sz="4000" b="1" dirty="0">
              <a:latin typeface="UTM Edwardian" panose="02040603050506020204" pitchFamily="18" charset="0"/>
            </a:endParaRPr>
          </a:p>
        </p:txBody>
      </p:sp>
      <p:sp>
        <p:nvSpPr>
          <p:cNvPr id="30" name="TextBox 5">
            <a:extLst>
              <a:ext uri="{FF2B5EF4-FFF2-40B4-BE49-F238E27FC236}">
                <a16:creationId xmlns:a16="http://schemas.microsoft.com/office/drawing/2014/main" id="{19441A36-1C13-A270-1231-99278088E2AE}"/>
              </a:ext>
            </a:extLst>
          </p:cNvPr>
          <p:cNvSpPr txBox="1"/>
          <p:nvPr/>
        </p:nvSpPr>
        <p:spPr>
          <a:xfrm>
            <a:off x="507826" y="4275826"/>
            <a:ext cx="8438417" cy="1446550"/>
          </a:xfrm>
          <a:prstGeom prst="rect">
            <a:avLst/>
          </a:prstGeom>
          <a:noFill/>
        </p:spPr>
        <p:txBody>
          <a:bodyPr wrap="square">
            <a:spAutoFit/>
          </a:bodyPr>
          <a:lstStyle/>
          <a:p>
            <a:pPr algn="ctr"/>
            <a:r>
              <a:rPr lang="vi-VN" sz="8800" b="1">
                <a:ln w="190500">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rPr>
              <a:t>ÔNG TRẠNG NỒI</a:t>
            </a:r>
          </a:p>
        </p:txBody>
      </p:sp>
      <p:sp>
        <p:nvSpPr>
          <p:cNvPr id="31" name="TextBox 5">
            <a:extLst>
              <a:ext uri="{FF2B5EF4-FFF2-40B4-BE49-F238E27FC236}">
                <a16:creationId xmlns:a16="http://schemas.microsoft.com/office/drawing/2014/main" id="{506DA5F8-AE63-3868-F944-BAE445892FA0}"/>
              </a:ext>
            </a:extLst>
          </p:cNvPr>
          <p:cNvSpPr txBox="1"/>
          <p:nvPr/>
        </p:nvSpPr>
        <p:spPr>
          <a:xfrm>
            <a:off x="152071" y="4311661"/>
            <a:ext cx="8946417" cy="1446550"/>
          </a:xfrm>
          <a:prstGeom prst="rect">
            <a:avLst/>
          </a:prstGeom>
          <a:noFill/>
        </p:spPr>
        <p:txBody>
          <a:bodyPr wrap="square">
            <a:spAutoFit/>
          </a:bodyPr>
          <a:lstStyle/>
          <a:p>
            <a:pPr algn="ctr"/>
            <a:r>
              <a:rPr lang="en-US" sz="8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Ô</a:t>
            </a:r>
            <a:r>
              <a:rPr lang="en-US" sz="8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8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G </a:t>
            </a:r>
            <a:r>
              <a:rPr lang="en-US" sz="8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88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R</a:t>
            </a:r>
            <a:r>
              <a:rPr lang="en-US" sz="88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8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G </a:t>
            </a:r>
            <a:r>
              <a:rPr lang="en-US" sz="8800" b="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800" b="1">
                <a:ln w="28575">
                  <a:solidFill>
                    <a:srgbClr val="002060"/>
                  </a:solidFill>
                  <a:prstDash val="solid"/>
                </a:ln>
                <a:solidFill>
                  <a:srgbClr val="FF99FF"/>
                </a:solidFill>
                <a:effectLst>
                  <a:outerShdw blurRad="12700" dist="38100" dir="2700000" algn="tl" rotWithShape="0">
                    <a:schemeClr val="accent5">
                      <a:lumMod val="60000"/>
                      <a:lumOff val="40000"/>
                    </a:schemeClr>
                  </a:outerShdw>
                </a:effectLst>
                <a:latin typeface="iCiel Pony" panose="02000000000000000000" pitchFamily="2" charset="0"/>
              </a:rPr>
              <a:t>Ồ</a:t>
            </a:r>
            <a:r>
              <a:rPr lang="en-US" sz="8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34" name="Picture 5">
            <a:extLst>
              <a:ext uri="{FF2B5EF4-FFF2-40B4-BE49-F238E27FC236}">
                <a16:creationId xmlns:a16="http://schemas.microsoft.com/office/drawing/2014/main" id="{FB9C3267-D713-67B7-DBDC-D9BFF07B9936}"/>
              </a:ext>
            </a:extLst>
          </p:cNvPr>
          <p:cNvPicPr>
            <a:picLocks noChangeAspect="1"/>
          </p:cNvPicPr>
          <p:nvPr/>
        </p:nvPicPr>
        <p:blipFill>
          <a:blip r:embed="rId4"/>
          <a:stretch>
            <a:fillRect/>
          </a:stretch>
        </p:blipFill>
        <p:spPr>
          <a:xfrm>
            <a:off x="2341393" y="1902077"/>
            <a:ext cx="2820916" cy="944256"/>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spTree>
    <p:extLst>
      <p:ext uri="{BB962C8B-B14F-4D97-AF65-F5344CB8AC3E}">
        <p14:creationId xmlns:p14="http://schemas.microsoft.com/office/powerpoint/2010/main" val="299971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22" presetClass="entr" presetSubtype="4"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par>
                                    <p:cTn id="18" presetID="2" presetClass="entr" presetSubtype="8" fill="hold" nodeType="withEffect" p14:presetBounceEnd="60000">
                                      <p:stCondLst>
                                        <p:cond delay="1100"/>
                                      </p:stCondLst>
                                      <p:childTnLst>
                                        <p:set>
                                          <p:cBhvr>
                                            <p:cTn id="19" dur="1" fill="hold">
                                              <p:stCondLst>
                                                <p:cond delay="0"/>
                                              </p:stCondLst>
                                            </p:cTn>
                                            <p:tgtEl>
                                              <p:spTgt spid="7"/>
                                            </p:tgtEl>
                                            <p:attrNameLst>
                                              <p:attrName>style.visibility</p:attrName>
                                            </p:attrNameLst>
                                          </p:cBhvr>
                                          <p:to>
                                            <p:strVal val="visible"/>
                                          </p:to>
                                        </p:set>
                                        <p:anim calcmode="lin" valueType="num" p14:bounceEnd="60000">
                                          <p:cBhvr additive="base">
                                            <p:cTn id="20"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1"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500" fill="hold"/>
                                            <p:tgtEl>
                                              <p:spTgt spid="3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0">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3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0">
                                                <p:txEl>
                                                  <p:pRg st="0" end="0"/>
                                                </p:txEl>
                                              </p:spTgt>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31">
                                                <p:txEl>
                                                  <p:pRg st="0" end="0"/>
                                                </p:txEl>
                                              </p:spTgt>
                                            </p:tgtEl>
                                            <p:attrNameLst>
                                              <p:attrName>style.visibility</p:attrName>
                                            </p:attrNameLst>
                                          </p:cBhvr>
                                          <p:to>
                                            <p:strVal val="visible"/>
                                          </p:to>
                                        </p:set>
                                        <p:anim calcmode="lin" valueType="num">
                                          <p:cBhvr>
                                            <p:cTn id="36" dur="500" fill="hold"/>
                                            <p:tgtEl>
                                              <p:spTgt spid="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1">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build="allAtOnce"/>
          <p:bldP spid="31"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22" presetClass="entr" presetSubtype="4"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par>
                                    <p:cTn id="18" presetID="2" presetClass="entr" presetSubtype="8" fill="hold" nodeType="withEffect">
                                      <p:stCondLst>
                                        <p:cond delay="1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8"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500" fill="hold"/>
                                            <p:tgtEl>
                                              <p:spTgt spid="3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0">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3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0">
                                                <p:txEl>
                                                  <p:pRg st="0" end="0"/>
                                                </p:txEl>
                                              </p:spTgt>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31">
                                                <p:txEl>
                                                  <p:pRg st="0" end="0"/>
                                                </p:txEl>
                                              </p:spTgt>
                                            </p:tgtEl>
                                            <p:attrNameLst>
                                              <p:attrName>style.visibility</p:attrName>
                                            </p:attrNameLst>
                                          </p:cBhvr>
                                          <p:to>
                                            <p:strVal val="visible"/>
                                          </p:to>
                                        </p:set>
                                        <p:anim calcmode="lin" valueType="num">
                                          <p:cBhvr>
                                            <p:cTn id="36" dur="500" fill="hold"/>
                                            <p:tgtEl>
                                              <p:spTgt spid="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1">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build="allAtOnce"/>
          <p:bldP spid="31"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3477875"/>
          </a:xfrm>
          <a:prstGeom prst="rect">
            <a:avLst/>
          </a:prstGeom>
          <a:noFill/>
        </p:spPr>
        <p:txBody>
          <a:bodyPr wrap="square" rtlCol="0">
            <a:spAutoFit/>
          </a:bodyPr>
          <a:lstStyle/>
          <a:p>
            <a:pPr algn="just"/>
            <a:r>
              <a:rPr lang="en-US" sz="4400" b="1">
                <a:solidFill>
                  <a:srgbClr val="FF0000"/>
                </a:solidFill>
                <a:latin typeface="Calibri" panose="020F0502020204030204" pitchFamily="34" charset="0"/>
                <a:cs typeface="Calibri" panose="020F0502020204030204" pitchFamily="34" charset="0"/>
              </a:rPr>
              <a:t>M</a:t>
            </a:r>
            <a:r>
              <a:rPr lang="vi-VN" sz="4400" b="1">
                <a:solidFill>
                  <a:srgbClr val="FF0000"/>
                </a:solidFill>
                <a:latin typeface="Calibri" panose="020F0502020204030204" pitchFamily="34" charset="0"/>
                <a:cs typeface="Calibri" panose="020F0502020204030204" pitchFamily="34" charset="0"/>
              </a:rPr>
              <a:t>iệt mài</a:t>
            </a:r>
            <a:r>
              <a:rPr lang="vi-VN" sz="4400" b="1">
                <a:latin typeface="Calibri" panose="020F0502020204030204" pitchFamily="34" charset="0"/>
                <a:cs typeface="Calibri" panose="020F0502020204030204" pitchFamily="34" charset="0"/>
              </a:rPr>
              <a:t> (</a:t>
            </a:r>
            <a:r>
              <a:rPr lang="vi-VN" sz="4400">
                <a:latin typeface="Calibri" panose="020F0502020204030204" pitchFamily="34" charset="0"/>
                <a:cs typeface="Calibri" panose="020F0502020204030204" pitchFamily="34" charset="0"/>
              </a:rPr>
              <a:t>tập trung (học) và bị lôi cuốn vào đến mức như không một lúc nào có thể rời ra.)</a:t>
            </a:r>
            <a:endParaRPr lang="en-US" sz="4400">
              <a:latin typeface="Calibri" panose="020F0502020204030204" pitchFamily="34" charset="0"/>
              <a:cs typeface="Calibri" panose="020F0502020204030204" pitchFamily="34" charset="0"/>
            </a:endParaRPr>
          </a:p>
          <a:p>
            <a:pPr algn="just"/>
            <a:r>
              <a:rPr lang="en-US" sz="4400" b="1">
                <a:solidFill>
                  <a:srgbClr val="FF0000"/>
                </a:solidFill>
                <a:latin typeface="Calibri" panose="020F0502020204030204" pitchFamily="34" charset="0"/>
                <a:cs typeface="Calibri" panose="020F0502020204030204" pitchFamily="34" charset="0"/>
              </a:rPr>
              <a:t>Q</a:t>
            </a:r>
            <a:r>
              <a:rPr lang="vi-VN" sz="4400" b="1">
                <a:solidFill>
                  <a:srgbClr val="FF0000"/>
                </a:solidFill>
                <a:latin typeface="Calibri" panose="020F0502020204030204" pitchFamily="34" charset="0"/>
                <a:cs typeface="Calibri" panose="020F0502020204030204" pitchFamily="34" charset="0"/>
              </a:rPr>
              <a:t>uà mọn </a:t>
            </a:r>
            <a:r>
              <a:rPr lang="vi-VN" sz="4400">
                <a:latin typeface="Calibri" panose="020F0502020204030204" pitchFamily="34" charset="0"/>
                <a:cs typeface="Calibri" panose="020F0502020204030204" pitchFamily="34" charset="0"/>
              </a:rPr>
              <a:t>(món quà đơn giản, không đáng kể gì – cách nói khiêm tốn)</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457778" y="250700"/>
            <a:ext cx="10498222" cy="1292464"/>
          </a:xfrm>
          <a:prstGeom prst="rect">
            <a:avLst/>
          </a:prstGeom>
        </p:spPr>
      </p:pic>
      <p:pic>
        <p:nvPicPr>
          <p:cNvPr id="10"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EE6FE665-8C62-480C-8BEB-D69BA90819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801" y="3615979"/>
            <a:ext cx="1111232" cy="996085"/>
          </a:xfrm>
          <a:prstGeom prst="rect">
            <a:avLst/>
          </a:prstGeom>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2227AF-AE8C-2B58-60B0-CB986D797012}"/>
              </a:ext>
            </a:extLst>
          </p:cNvPr>
          <p:cNvGrpSpPr/>
          <p:nvPr/>
        </p:nvGrpSpPr>
        <p:grpSpPr>
          <a:xfrm>
            <a:off x="-312669" y="1338362"/>
            <a:ext cx="12817335" cy="1949492"/>
            <a:chOff x="712557" y="1659320"/>
            <a:chExt cx="16873686" cy="1949492"/>
          </a:xfrm>
        </p:grpSpPr>
        <p:sp>
          <p:nvSpPr>
            <p:cNvPr id="12" name="TextBox 11">
              <a:extLst>
                <a:ext uri="{FF2B5EF4-FFF2-40B4-BE49-F238E27FC236}">
                  <a16:creationId xmlns:a16="http://schemas.microsoft.com/office/drawing/2014/main" id="{BEF574B9-427F-57E3-9BF4-2CC5FE6D6FF9}"/>
                </a:ext>
              </a:extLst>
            </p:cNvPr>
            <p:cNvSpPr txBox="1"/>
            <p:nvPr/>
          </p:nvSpPr>
          <p:spPr>
            <a:xfrm>
              <a:off x="730329" y="1669820"/>
              <a:ext cx="16855914"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B4427E7-39CE-ABE3-0FC4-6E756E5AA025}"/>
                </a:ext>
              </a:extLst>
            </p:cNvPr>
            <p:cNvSpPr txBox="1"/>
            <p:nvPr/>
          </p:nvSpPr>
          <p:spPr>
            <a:xfrm>
              <a:off x="712557" y="1659320"/>
              <a:ext cx="16855914"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Đ</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Ọ</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C</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Ố</a:t>
              </a:r>
              <a:r>
                <a:rPr lang="en-US"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I </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T</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Ế</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P </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Đ</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O</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Ạ</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 </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T</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H</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E</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O</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H</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Ó</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M</a:t>
              </a:r>
            </a:p>
          </p:txBody>
        </p:sp>
      </p:grpSp>
      <p:grpSp>
        <p:nvGrpSpPr>
          <p:cNvPr id="15" name="Group 84">
            <a:extLst>
              <a:ext uri="{FF2B5EF4-FFF2-40B4-BE49-F238E27FC236}">
                <a16:creationId xmlns:a16="http://schemas.microsoft.com/office/drawing/2014/main" id="{F7593A1B-52C8-0843-BA31-964AEE7BF2B2}"/>
              </a:ext>
            </a:extLst>
          </p:cNvPr>
          <p:cNvGrpSpPr/>
          <p:nvPr/>
        </p:nvGrpSpPr>
        <p:grpSpPr>
          <a:xfrm>
            <a:off x="6136626" y="2685845"/>
            <a:ext cx="5973446" cy="3676970"/>
            <a:chOff x="6051919" y="2685845"/>
            <a:chExt cx="5973446" cy="3676970"/>
          </a:xfrm>
        </p:grpSpPr>
        <p:pic>
          <p:nvPicPr>
            <p:cNvPr id="16" name="Picture 22">
              <a:extLst>
                <a:ext uri="{FF2B5EF4-FFF2-40B4-BE49-F238E27FC236}">
                  <a16:creationId xmlns:a16="http://schemas.microsoft.com/office/drawing/2014/main" id="{2A11108B-B5A8-FCAE-52E2-05132DA0363F}"/>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7" name="Group 76">
              <a:extLst>
                <a:ext uri="{FF2B5EF4-FFF2-40B4-BE49-F238E27FC236}">
                  <a16:creationId xmlns:a16="http://schemas.microsoft.com/office/drawing/2014/main" id="{6D0A370F-E2EE-7B7B-AC8B-D03079F18079}"/>
                </a:ext>
              </a:extLst>
            </p:cNvPr>
            <p:cNvGrpSpPr/>
            <p:nvPr/>
          </p:nvGrpSpPr>
          <p:grpSpPr>
            <a:xfrm>
              <a:off x="6051919" y="3653086"/>
              <a:ext cx="5561110" cy="2709729"/>
              <a:chOff x="6096000" y="3244032"/>
              <a:chExt cx="5561110" cy="2709729"/>
            </a:xfrm>
          </p:grpSpPr>
          <p:sp>
            <p:nvSpPr>
              <p:cNvPr id="18" name="Rectangle: Rounded Corners 75">
                <a:extLst>
                  <a:ext uri="{FF2B5EF4-FFF2-40B4-BE49-F238E27FC236}">
                    <a16:creationId xmlns:a16="http://schemas.microsoft.com/office/drawing/2014/main" id="{8C9D2C08-5A52-8905-730E-08DCE2093621}"/>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9" name="Group 66">
                <a:extLst>
                  <a:ext uri="{FF2B5EF4-FFF2-40B4-BE49-F238E27FC236}">
                    <a16:creationId xmlns:a16="http://schemas.microsoft.com/office/drawing/2014/main" id="{3FE64816-CF54-1E68-82E7-DC0F45A8299E}"/>
                  </a:ext>
                </a:extLst>
              </p:cNvPr>
              <p:cNvGrpSpPr/>
              <p:nvPr/>
            </p:nvGrpSpPr>
            <p:grpSpPr>
              <a:xfrm>
                <a:off x="8361444" y="4116552"/>
                <a:ext cx="1583311" cy="469963"/>
                <a:chOff x="3190408" y="4309039"/>
                <a:chExt cx="1583311" cy="469963"/>
              </a:xfrm>
            </p:grpSpPr>
            <p:pic>
              <p:nvPicPr>
                <p:cNvPr id="31" name="Picture 63">
                  <a:extLst>
                    <a:ext uri="{FF2B5EF4-FFF2-40B4-BE49-F238E27FC236}">
                      <a16:creationId xmlns:a16="http://schemas.microsoft.com/office/drawing/2014/main" id="{28AFC2EC-21A1-FC8E-AEE0-74CEB1DC1BC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4">
                  <a:extLst>
                    <a:ext uri="{FF2B5EF4-FFF2-40B4-BE49-F238E27FC236}">
                      <a16:creationId xmlns:a16="http://schemas.microsoft.com/office/drawing/2014/main" id="{AFC08F28-4DE7-13AD-3B66-84B1A9F9C17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65">
                  <a:extLst>
                    <a:ext uri="{FF2B5EF4-FFF2-40B4-BE49-F238E27FC236}">
                      <a16:creationId xmlns:a16="http://schemas.microsoft.com/office/drawing/2014/main" id="{E87F5C96-6A94-CF39-DD9E-B4A1F466E88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0" name="Group 67">
                <a:extLst>
                  <a:ext uri="{FF2B5EF4-FFF2-40B4-BE49-F238E27FC236}">
                    <a16:creationId xmlns:a16="http://schemas.microsoft.com/office/drawing/2014/main" id="{00AC62BF-D830-D5CF-4FF3-1B43FED036C0}"/>
                  </a:ext>
                </a:extLst>
              </p:cNvPr>
              <p:cNvGrpSpPr/>
              <p:nvPr/>
            </p:nvGrpSpPr>
            <p:grpSpPr>
              <a:xfrm>
                <a:off x="8468135" y="4692277"/>
                <a:ext cx="1583311" cy="469963"/>
                <a:chOff x="3190408" y="4309039"/>
                <a:chExt cx="1583311" cy="469963"/>
              </a:xfrm>
            </p:grpSpPr>
            <p:pic>
              <p:nvPicPr>
                <p:cNvPr id="28" name="Picture 68">
                  <a:extLst>
                    <a:ext uri="{FF2B5EF4-FFF2-40B4-BE49-F238E27FC236}">
                      <a16:creationId xmlns:a16="http://schemas.microsoft.com/office/drawing/2014/main" id="{3A7A03E3-3333-AE12-61A3-70FB8D5ED90E}"/>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69">
                  <a:extLst>
                    <a:ext uri="{FF2B5EF4-FFF2-40B4-BE49-F238E27FC236}">
                      <a16:creationId xmlns:a16="http://schemas.microsoft.com/office/drawing/2014/main" id="{5AC83C5B-514A-DD27-B588-762ADFAA6EE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0">
                  <a:extLst>
                    <a:ext uri="{FF2B5EF4-FFF2-40B4-BE49-F238E27FC236}">
                      <a16:creationId xmlns:a16="http://schemas.microsoft.com/office/drawing/2014/main" id="{74D9CBD1-678A-F70F-683B-F771441BC0B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2" name="Group 71">
                <a:extLst>
                  <a:ext uri="{FF2B5EF4-FFF2-40B4-BE49-F238E27FC236}">
                    <a16:creationId xmlns:a16="http://schemas.microsoft.com/office/drawing/2014/main" id="{1C900324-36FC-68A1-D0AF-24187AE2B4B5}"/>
                  </a:ext>
                </a:extLst>
              </p:cNvPr>
              <p:cNvGrpSpPr/>
              <p:nvPr/>
            </p:nvGrpSpPr>
            <p:grpSpPr>
              <a:xfrm>
                <a:off x="9992519" y="5278162"/>
                <a:ext cx="1583311" cy="469963"/>
                <a:chOff x="3190408" y="4309039"/>
                <a:chExt cx="1583311" cy="469963"/>
              </a:xfrm>
            </p:grpSpPr>
            <p:pic>
              <p:nvPicPr>
                <p:cNvPr id="24" name="Picture 72">
                  <a:extLst>
                    <a:ext uri="{FF2B5EF4-FFF2-40B4-BE49-F238E27FC236}">
                      <a16:creationId xmlns:a16="http://schemas.microsoft.com/office/drawing/2014/main" id="{6102EC03-9315-6022-6FAE-B30611869D4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73">
                  <a:extLst>
                    <a:ext uri="{FF2B5EF4-FFF2-40B4-BE49-F238E27FC236}">
                      <a16:creationId xmlns:a16="http://schemas.microsoft.com/office/drawing/2014/main" id="{A9521FC3-3DB2-CED1-8BAC-84F3421FBF7B}"/>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6" name="Picture 74">
                  <a:extLst>
                    <a:ext uri="{FF2B5EF4-FFF2-40B4-BE49-F238E27FC236}">
                      <a16:creationId xmlns:a16="http://schemas.microsoft.com/office/drawing/2014/main" id="{FE74F501-3553-6F5F-0C1E-B335B94F4EBD}"/>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3" name="Rectangle: Rounded Corners 36">
                <a:extLst>
                  <a:ext uri="{FF2B5EF4-FFF2-40B4-BE49-F238E27FC236}">
                    <a16:creationId xmlns:a16="http://schemas.microsoft.com/office/drawing/2014/main" id="{4C8DE348-69B9-86BA-8F9F-D151CF3FB2DB}"/>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4" name="Group 83">
            <a:extLst>
              <a:ext uri="{FF2B5EF4-FFF2-40B4-BE49-F238E27FC236}">
                <a16:creationId xmlns:a16="http://schemas.microsoft.com/office/drawing/2014/main" id="{7A7F8EB2-587D-D93B-F1ED-9BC709BC87AA}"/>
              </a:ext>
            </a:extLst>
          </p:cNvPr>
          <p:cNvGrpSpPr/>
          <p:nvPr/>
        </p:nvGrpSpPr>
        <p:grpSpPr>
          <a:xfrm>
            <a:off x="264012" y="2827093"/>
            <a:ext cx="5605176" cy="3535722"/>
            <a:chOff x="147132" y="2825189"/>
            <a:chExt cx="5605176" cy="3535722"/>
          </a:xfrm>
        </p:grpSpPr>
        <p:pic>
          <p:nvPicPr>
            <p:cNvPr id="35" name="Picture 21">
              <a:extLst>
                <a:ext uri="{FF2B5EF4-FFF2-40B4-BE49-F238E27FC236}">
                  <a16:creationId xmlns:a16="http://schemas.microsoft.com/office/drawing/2014/main" id="{3E68CEF8-E251-75B4-1BB0-CF3D391FC597}"/>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6" name="Group 61">
              <a:extLst>
                <a:ext uri="{FF2B5EF4-FFF2-40B4-BE49-F238E27FC236}">
                  <a16:creationId xmlns:a16="http://schemas.microsoft.com/office/drawing/2014/main" id="{3852F4A1-80A6-4C6F-71DA-F8D04D17A067}"/>
                </a:ext>
              </a:extLst>
            </p:cNvPr>
            <p:cNvGrpSpPr/>
            <p:nvPr/>
          </p:nvGrpSpPr>
          <p:grpSpPr>
            <a:xfrm>
              <a:off x="191198" y="3576378"/>
              <a:ext cx="5561110" cy="2784533"/>
              <a:chOff x="226098" y="3169228"/>
              <a:chExt cx="5561110" cy="2784533"/>
            </a:xfrm>
          </p:grpSpPr>
          <p:sp>
            <p:nvSpPr>
              <p:cNvPr id="37" name="Rectangle: Rounded Corners 37">
                <a:extLst>
                  <a:ext uri="{FF2B5EF4-FFF2-40B4-BE49-F238E27FC236}">
                    <a16:creationId xmlns:a16="http://schemas.microsoft.com/office/drawing/2014/main" id="{0E1BF690-042C-2FA1-F915-7BE911FE0B6D}"/>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8" name="Rectangle: Rounded Corners 57">
                <a:extLst>
                  <a:ext uri="{FF2B5EF4-FFF2-40B4-BE49-F238E27FC236}">
                    <a16:creationId xmlns:a16="http://schemas.microsoft.com/office/drawing/2014/main" id="{21FBA274-9087-D130-8F95-5C42113162FE}"/>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39" name="Picture 58">
                <a:extLst>
                  <a:ext uri="{FF2B5EF4-FFF2-40B4-BE49-F238E27FC236}">
                    <a16:creationId xmlns:a16="http://schemas.microsoft.com/office/drawing/2014/main" id="{5149B131-41D2-B8CE-8C5E-D17CCE861688}"/>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0" name="Picture 59">
                <a:extLst>
                  <a:ext uri="{FF2B5EF4-FFF2-40B4-BE49-F238E27FC236}">
                    <a16:creationId xmlns:a16="http://schemas.microsoft.com/office/drawing/2014/main" id="{3A73B446-202B-7CC8-7D77-18F2FE8E377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1" name="Picture 60">
                <a:extLst>
                  <a:ext uri="{FF2B5EF4-FFF2-40B4-BE49-F238E27FC236}">
                    <a16:creationId xmlns:a16="http://schemas.microsoft.com/office/drawing/2014/main" id="{8524497C-9706-AE55-F1C7-E3EB3DF0591C}"/>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2" name="Group 76">
            <a:extLst>
              <a:ext uri="{FF2B5EF4-FFF2-40B4-BE49-F238E27FC236}">
                <a16:creationId xmlns:a16="http://schemas.microsoft.com/office/drawing/2014/main" id="{29B26AD9-B385-8013-33D9-80542655ECFE}"/>
              </a:ext>
            </a:extLst>
          </p:cNvPr>
          <p:cNvGrpSpPr/>
          <p:nvPr/>
        </p:nvGrpSpPr>
        <p:grpSpPr>
          <a:xfrm>
            <a:off x="2810268" y="2695125"/>
            <a:ext cx="6713560" cy="3522795"/>
            <a:chOff x="6096000" y="3244032"/>
            <a:chExt cx="5681359" cy="2640970"/>
          </a:xfrm>
        </p:grpSpPr>
        <p:sp>
          <p:nvSpPr>
            <p:cNvPr id="3" name="Rectangle: Rounded Corners 75">
              <a:extLst>
                <a:ext uri="{FF2B5EF4-FFF2-40B4-BE49-F238E27FC236}">
                  <a16:creationId xmlns:a16="http://schemas.microsoft.com/office/drawing/2014/main" id="{AC46957A-EC59-C9ED-FA3A-6B8AC742B13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4" name="Group 66">
              <a:extLst>
                <a:ext uri="{FF2B5EF4-FFF2-40B4-BE49-F238E27FC236}">
                  <a16:creationId xmlns:a16="http://schemas.microsoft.com/office/drawing/2014/main" id="{0F75D37E-326A-D0B5-D5D1-329A7E362B0A}"/>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FEF6C0B0-3280-28F5-2CF3-8F476FFACC45}"/>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74EA428F-C7AC-AF38-72E9-5B6E5331AA08}"/>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0B696BB7-1D7B-F53A-4DF4-F281169820C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B1AD19E1-85FC-6157-6593-264F9C9A9F39}"/>
                </a:ext>
              </a:extLst>
            </p:cNvPr>
            <p:cNvGrpSpPr/>
            <p:nvPr/>
          </p:nvGrpSpPr>
          <p:grpSpPr>
            <a:xfrm>
              <a:off x="8621616" y="4602563"/>
              <a:ext cx="1628458" cy="469963"/>
              <a:chOff x="3343889" y="4219325"/>
              <a:chExt cx="1628458" cy="469963"/>
            </a:xfrm>
          </p:grpSpPr>
          <p:pic>
            <p:nvPicPr>
              <p:cNvPr id="13" name="Picture 68">
                <a:extLst>
                  <a:ext uri="{FF2B5EF4-FFF2-40B4-BE49-F238E27FC236}">
                    <a16:creationId xmlns:a16="http://schemas.microsoft.com/office/drawing/2014/main" id="{9F88875B-0F9D-35ED-8BDB-0A79DF0F85A0}"/>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21" name="Picture 69">
                <a:extLst>
                  <a:ext uri="{FF2B5EF4-FFF2-40B4-BE49-F238E27FC236}">
                    <a16:creationId xmlns:a16="http://schemas.microsoft.com/office/drawing/2014/main" id="{F850CC77-8F02-7037-7ECA-4EEC755A893E}"/>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27" name="Picture 70">
                <a:extLst>
                  <a:ext uri="{FF2B5EF4-FFF2-40B4-BE49-F238E27FC236}">
                    <a16:creationId xmlns:a16="http://schemas.microsoft.com/office/drawing/2014/main" id="{A0375EBD-5E56-5815-19BE-8DDFA4974CC9}"/>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7CB5E221-1DD1-077C-9394-4B2635AC7337}"/>
                </a:ext>
              </a:extLst>
            </p:cNvPr>
            <p:cNvGrpSpPr/>
            <p:nvPr/>
          </p:nvGrpSpPr>
          <p:grpSpPr>
            <a:xfrm>
              <a:off x="10073799" y="5148211"/>
              <a:ext cx="1583311" cy="469964"/>
              <a:chOff x="3271688" y="4179088"/>
              <a:chExt cx="1583311" cy="469964"/>
            </a:xfrm>
          </p:grpSpPr>
          <p:pic>
            <p:nvPicPr>
              <p:cNvPr id="8" name="Picture 72">
                <a:extLst>
                  <a:ext uri="{FF2B5EF4-FFF2-40B4-BE49-F238E27FC236}">
                    <a16:creationId xmlns:a16="http://schemas.microsoft.com/office/drawing/2014/main" id="{394DCEDF-BA66-7DF2-958E-62F41A4FF1FD}"/>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9" name="Picture 73">
                <a:extLst>
                  <a:ext uri="{FF2B5EF4-FFF2-40B4-BE49-F238E27FC236}">
                    <a16:creationId xmlns:a16="http://schemas.microsoft.com/office/drawing/2014/main" id="{C07C64FB-AED8-E652-6A1C-48B828B301DA}"/>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0" name="Picture 74">
                <a:extLst>
                  <a:ext uri="{FF2B5EF4-FFF2-40B4-BE49-F238E27FC236}">
                    <a16:creationId xmlns:a16="http://schemas.microsoft.com/office/drawing/2014/main" id="{448DEB63-74FB-6300-FEBF-ED6A20F5AF15}"/>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7" name="Rectangle: Rounded Corners 36">
              <a:extLst>
                <a:ext uri="{FF2B5EF4-FFF2-40B4-BE49-F238E27FC236}">
                  <a16:creationId xmlns:a16="http://schemas.microsoft.com/office/drawing/2014/main" id="{57B43A40-50A8-C014-A7FB-AC6103CB203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48" name="Group 10">
            <a:extLst>
              <a:ext uri="{FF2B5EF4-FFF2-40B4-BE49-F238E27FC236}">
                <a16:creationId xmlns:a16="http://schemas.microsoft.com/office/drawing/2014/main" id="{20B71305-6256-A26C-E1B8-89D65434F4FA}"/>
              </a:ext>
            </a:extLst>
          </p:cNvPr>
          <p:cNvGrpSpPr/>
          <p:nvPr/>
        </p:nvGrpSpPr>
        <p:grpSpPr>
          <a:xfrm>
            <a:off x="64665" y="1374547"/>
            <a:ext cx="12057568" cy="1123931"/>
            <a:chOff x="712557" y="1660810"/>
            <a:chExt cx="16873686" cy="1123931"/>
          </a:xfrm>
        </p:grpSpPr>
        <p:sp>
          <p:nvSpPr>
            <p:cNvPr id="49" name="TextBox 11">
              <a:extLst>
                <a:ext uri="{FF2B5EF4-FFF2-40B4-BE49-F238E27FC236}">
                  <a16:creationId xmlns:a16="http://schemas.microsoft.com/office/drawing/2014/main" id="{82C37413-EBC2-57A7-4AF0-0C077422D042}"/>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90720CF3-DA85-ED4A-F087-A6CDA00AA924}"/>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p>
          </p:txBody>
        </p:sp>
      </p:grpSp>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2398652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14:bounceEnd="77000">
                                          <p:cBhvr additive="base">
                                            <p:cTn id="12" dur="1000" fill="hold"/>
                                            <p:tgtEl>
                                              <p:spTgt spid="48"/>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14:bounceEnd="80000">
                                          <p:cBhvr additive="base">
                                            <p:cTn id="18"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14:bounceEnd="80000">
                                          <p:cBhvr additive="base">
                                            <p:cTn id="22"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1000" fill="hold"/>
                                            <p:tgtEl>
                                              <p:spTgt spid="51"/>
                                            </p:tgtEl>
                                            <p:attrNameLst>
                                              <p:attrName>ppt_x</p:attrName>
                                            </p:attrNameLst>
                                          </p:cBhvr>
                                          <p:tavLst>
                                            <p:tav tm="0">
                                              <p:val>
                                                <p:strVal val="#ppt_x"/>
                                              </p:val>
                                            </p:tav>
                                            <p:tav tm="100000">
                                              <p:val>
                                                <p:strVal val="#ppt_x"/>
                                              </p:val>
                                            </p:tav>
                                          </p:tavLst>
                                        </p:anim>
                                        <p:anim calcmode="lin" valueType="num">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000" fill="hold"/>
                                            <p:tgtEl>
                                              <p:spTgt spid="52"/>
                                            </p:tgtEl>
                                            <p:attrNameLst>
                                              <p:attrName>ppt_x</p:attrName>
                                            </p:attrNameLst>
                                          </p:cBhvr>
                                          <p:tavLst>
                                            <p:tav tm="0">
                                              <p:val>
                                                <p:strVal val="#ppt_x"/>
                                              </p:val>
                                            </p:tav>
                                            <p:tav tm="100000">
                                              <p:val>
                                                <p:strVal val="#ppt_x"/>
                                              </p:val>
                                            </p:tav>
                                          </p:tavLst>
                                        </p:anim>
                                        <p:anim calcmode="lin" valueType="num">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C9BCCD-4705-82B3-0F7A-48E1B58483C6}"/>
              </a:ext>
            </a:extLst>
          </p:cNvPr>
          <p:cNvGrpSpPr/>
          <p:nvPr/>
        </p:nvGrpSpPr>
        <p:grpSpPr>
          <a:xfrm>
            <a:off x="73566" y="521738"/>
            <a:ext cx="12044868" cy="860101"/>
            <a:chOff x="730330" y="1668993"/>
            <a:chExt cx="16855913" cy="860101"/>
          </a:xfrm>
        </p:grpSpPr>
        <p:sp>
          <p:nvSpPr>
            <p:cNvPr id="12" name="TextBox 11">
              <a:extLst>
                <a:ext uri="{FF2B5EF4-FFF2-40B4-BE49-F238E27FC236}">
                  <a16:creationId xmlns:a16="http://schemas.microsoft.com/office/drawing/2014/main" id="{926339FF-B502-3758-6AA7-BF4ABD87B8D6}"/>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6FDADA9-E78A-5D66-6FFF-DDA2A030A264}"/>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36818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2" name="Group 6">
            <a:extLst>
              <a:ext uri="{FF2B5EF4-FFF2-40B4-BE49-F238E27FC236}">
                <a16:creationId xmlns:a16="http://schemas.microsoft.com/office/drawing/2014/main" id="{4C86E7D0-CAD8-199E-D742-5C8A49FC2C08}"/>
              </a:ext>
            </a:extLst>
          </p:cNvPr>
          <p:cNvGrpSpPr/>
          <p:nvPr/>
        </p:nvGrpSpPr>
        <p:grpSpPr>
          <a:xfrm>
            <a:off x="667252" y="920249"/>
            <a:ext cx="10857491" cy="3793987"/>
            <a:chOff x="5334131" y="6585062"/>
            <a:chExt cx="13208092" cy="5479074"/>
          </a:xfrm>
        </p:grpSpPr>
        <p:sp>
          <p:nvSpPr>
            <p:cNvPr id="3" name="TextBox 7">
              <a:extLst>
                <a:ext uri="{FF2B5EF4-FFF2-40B4-BE49-F238E27FC236}">
                  <a16:creationId xmlns:a16="http://schemas.microsoft.com/office/drawing/2014/main" id="{29A2F65B-1F51-A4B8-E768-35148032C66C}"/>
                </a:ext>
              </a:extLst>
            </p:cNvPr>
            <p:cNvSpPr txBox="1"/>
            <p:nvPr/>
          </p:nvSpPr>
          <p:spPr>
            <a:xfrm>
              <a:off x="5334131" y="6585062"/>
              <a:ext cx="13208091" cy="5479074"/>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HIỂU</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5" name="TextBox 8">
              <a:extLst>
                <a:ext uri="{FF2B5EF4-FFF2-40B4-BE49-F238E27FC236}">
                  <a16:creationId xmlns:a16="http://schemas.microsoft.com/office/drawing/2014/main" id="{9685171E-6A2E-4149-90A7-1A0F595EB95C}"/>
                </a:ext>
              </a:extLst>
            </p:cNvPr>
            <p:cNvSpPr txBox="1"/>
            <p:nvPr/>
          </p:nvSpPr>
          <p:spPr>
            <a:xfrm>
              <a:off x="5334132" y="6585062"/>
              <a:ext cx="13208091" cy="5479074"/>
            </a:xfrm>
            <a:prstGeom prst="rect">
              <a:avLst/>
            </a:prstGeom>
            <a:noFill/>
          </p:spPr>
          <p:txBody>
            <a:bodyPr wrap="square" rtlCol="0">
              <a:spAutoFit/>
            </a:bodyPr>
            <a:lstStyle/>
            <a:p>
              <a:pPr algn="ctr">
                <a:lnSpc>
                  <a:spcPct val="130000"/>
                </a:lnSpc>
              </a:pP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Ể</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37302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ppt_w</p:attrName>
                                            </p:attrNameLst>
                                          </p:cBhvr>
                                          <p:tavLst>
                                            <p:tav tm="0">
                                              <p:val>
                                                <p:fltVal val="0"/>
                                              </p:val>
                                            </p:tav>
                                            <p:tav tm="100000">
                                              <p:val>
                                                <p:strVal val="#ppt_w"/>
                                              </p:val>
                                            </p:tav>
                                          </p:tavLst>
                                        </p:anim>
                                        <p:anim calcmode="lin" valueType="num">
                                          <p:cBhvr>
                                            <p:cTn id="16" dur="250" fill="hold"/>
                                            <p:tgtEl>
                                              <p:spTgt spid="2"/>
                                            </p:tgtEl>
                                            <p:attrNameLst>
                                              <p:attrName>ppt_h</p:attrName>
                                            </p:attrNameLst>
                                          </p:cBhvr>
                                          <p:tavLst>
                                            <p:tav tm="0">
                                              <p:val>
                                                <p:fltVal val="0"/>
                                              </p:val>
                                            </p:tav>
                                            <p:tav tm="100000">
                                              <p:val>
                                                <p:strVal val="#ppt_h"/>
                                              </p:val>
                                            </p:tav>
                                          </p:tavLst>
                                        </p:anim>
                                        <p:animEffect transition="in" filter="fade">
                                          <p:cBhvr>
                                            <p:cTn id="17" dur="25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ppt_w</p:attrName>
                                            </p:attrNameLst>
                                          </p:cBhvr>
                                          <p:tavLst>
                                            <p:tav tm="0">
                                              <p:val>
                                                <p:fltVal val="0"/>
                                              </p:val>
                                            </p:tav>
                                            <p:tav tm="100000">
                                              <p:val>
                                                <p:strVal val="#ppt_w"/>
                                              </p:val>
                                            </p:tav>
                                          </p:tavLst>
                                        </p:anim>
                                        <p:anim calcmode="lin" valueType="num">
                                          <p:cBhvr>
                                            <p:cTn id="16" dur="250" fill="hold"/>
                                            <p:tgtEl>
                                              <p:spTgt spid="2"/>
                                            </p:tgtEl>
                                            <p:attrNameLst>
                                              <p:attrName>ppt_h</p:attrName>
                                            </p:attrNameLst>
                                          </p:cBhvr>
                                          <p:tavLst>
                                            <p:tav tm="0">
                                              <p:val>
                                                <p:fltVal val="0"/>
                                              </p:val>
                                            </p:tav>
                                            <p:tav tm="100000">
                                              <p:val>
                                                <p:strVal val="#ppt_h"/>
                                              </p:val>
                                            </p:tav>
                                          </p:tavLst>
                                        </p:anim>
                                        <p:animEffect transition="in" filter="fade">
                                          <p:cBhvr>
                                            <p:cTn id="17" dur="25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67896" y="151518"/>
            <a:ext cx="11806697" cy="654953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sp>
        <p:nvSpPr>
          <p:cNvPr id="10" name="Hộp Văn bản 9">
            <a:extLst>
              <a:ext uri="{FF2B5EF4-FFF2-40B4-BE49-F238E27FC236}">
                <a16:creationId xmlns:a16="http://schemas.microsoft.com/office/drawing/2014/main" id="{2F1924C3-E713-291F-4AB6-579F1B1297DB}"/>
              </a:ext>
            </a:extLst>
          </p:cNvPr>
          <p:cNvSpPr txBox="1"/>
          <p:nvPr/>
        </p:nvSpPr>
        <p:spPr>
          <a:xfrm>
            <a:off x="605432" y="1027092"/>
            <a:ext cx="11091267" cy="5632311"/>
          </a:xfrm>
          <a:prstGeom prst="rect">
            <a:avLst/>
          </a:prstGeom>
          <a:noFill/>
        </p:spPr>
        <p:txBody>
          <a:bodyPr wrap="square">
            <a:spAutoFit/>
          </a:bodyPr>
          <a:lstStyle/>
          <a:p>
            <a:pPr algn="just"/>
            <a:r>
              <a:rPr lang="vi-VN" sz="4000" b="1">
                <a:latin typeface="Calibri" panose="020F0502020204030204" pitchFamily="34" charset="0"/>
                <a:cs typeface="Calibri" panose="020F0502020204030204" pitchFamily="34" charset="0"/>
              </a:rPr>
              <a:t>1. Ở đoạn đầu, chàng trai được giới thiệu như thế nào?</a:t>
            </a:r>
          </a:p>
          <a:p>
            <a:pPr algn="just"/>
            <a:r>
              <a:rPr lang="vi-VN" sz="4000" b="1">
                <a:latin typeface="Calibri" panose="020F0502020204030204" pitchFamily="34" charset="0"/>
                <a:cs typeface="Calibri" panose="020F0502020204030204" pitchFamily="34" charset="0"/>
              </a:rPr>
              <a:t>2. Trong bữa tiệc ban thưởng cho những người thi đỗ, quan trạng đã xin</a:t>
            </a:r>
            <a:r>
              <a:rPr lang="en-US" sz="4000" b="1">
                <a:latin typeface="Calibri" panose="020F0502020204030204" pitchFamily="34" charset="0"/>
                <a:cs typeface="Calibri" panose="020F0502020204030204" pitchFamily="34" charset="0"/>
              </a:rPr>
              <a:t> </a:t>
            </a:r>
            <a:r>
              <a:rPr lang="vi-VN" sz="4000" b="1">
                <a:latin typeface="Calibri" panose="020F0502020204030204" pitchFamily="34" charset="0"/>
                <a:cs typeface="Calibri" panose="020F0502020204030204" pitchFamily="34" charset="0"/>
              </a:rPr>
              <a:t>nhà vua đồ vật gì? Vì sao?</a:t>
            </a:r>
          </a:p>
          <a:p>
            <a:pPr algn="just"/>
            <a:r>
              <a:rPr lang="vi-VN" sz="4000" b="1">
                <a:latin typeface="Calibri" panose="020F0502020204030204" pitchFamily="34" charset="0"/>
                <a:cs typeface="Calibri" panose="020F0502020204030204" pitchFamily="34" charset="0"/>
              </a:rPr>
              <a:t>3. Vì sao người hàng xóm và dân làng lại xúc động, cảm phục quan trạng?</a:t>
            </a:r>
          </a:p>
          <a:p>
            <a:pPr algn="just"/>
            <a:r>
              <a:rPr lang="vi-VN" sz="4000" b="1">
                <a:latin typeface="Calibri" panose="020F0502020204030204" pitchFamily="34" charset="0"/>
                <a:cs typeface="Calibri" panose="020F0502020204030204" pitchFamily="34" charset="0"/>
              </a:rPr>
              <a:t>4. Kể tóm tắt câu chuyện.</a:t>
            </a:r>
          </a:p>
          <a:p>
            <a:pPr algn="just"/>
            <a:r>
              <a:rPr lang="vi-VN" sz="4000" b="1">
                <a:latin typeface="Calibri" panose="020F0502020204030204" pitchFamily="34" charset="0"/>
                <a:cs typeface="Calibri" panose="020F0502020204030204" pitchFamily="34" charset="0"/>
              </a:rPr>
              <a:t>5. Câu chuyện gợi cho em nhớ đến câu tục ngữ nào? Vì sao?</a:t>
            </a:r>
            <a:endParaRPr lang="en-US" sz="4000" b="1"/>
          </a:p>
        </p:txBody>
      </p:sp>
      <p:pic>
        <p:nvPicPr>
          <p:cNvPr id="2" name="Picture 1">
            <a:extLst>
              <a:ext uri="{FF2B5EF4-FFF2-40B4-BE49-F238E27FC236}">
                <a16:creationId xmlns:a16="http://schemas.microsoft.com/office/drawing/2014/main" id="{63D2B3F0-F3F8-48E2-9D96-8E5C08DF5F88}"/>
              </a:ext>
            </a:extLst>
          </p:cNvPr>
          <p:cNvPicPr>
            <a:picLocks noChangeAspect="1"/>
          </p:cNvPicPr>
          <p:nvPr/>
        </p:nvPicPr>
        <p:blipFill>
          <a:blip r:embed="rId3"/>
          <a:stretch>
            <a:fillRect/>
          </a:stretch>
        </p:blipFill>
        <p:spPr>
          <a:xfrm>
            <a:off x="1009487" y="-597506"/>
            <a:ext cx="9614225" cy="2261812"/>
          </a:xfrm>
          <a:prstGeom prst="rect">
            <a:avLst/>
          </a:prstGeom>
        </p:spPr>
      </p:pic>
    </p:spTree>
    <p:extLst>
      <p:ext uri="{BB962C8B-B14F-4D97-AF65-F5344CB8AC3E}">
        <p14:creationId xmlns:p14="http://schemas.microsoft.com/office/powerpoint/2010/main" val="326213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802640"/>
            <a:chOff x="948316" y="849284"/>
            <a:chExt cx="8451396" cy="802640"/>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578882"/>
            </a:xfrm>
            <a:prstGeom prst="roundRect">
              <a:avLst/>
            </a:prstGeom>
            <a:solidFill>
              <a:srgbClr val="FFFF99"/>
            </a:solidFill>
            <a:ln w="38100">
              <a:solidFill>
                <a:srgbClr val="FF0066"/>
              </a:solidFill>
            </a:ln>
          </p:spPr>
          <p:txBody>
            <a:bodyPr wrap="square" rtlCol="0">
              <a:spAutoFit/>
            </a:bodyPr>
            <a:lstStyle/>
            <a:p>
              <a:pPr algn="just"/>
              <a:r>
                <a:rPr lang="vi-VN" sz="2800" b="1">
                  <a:ea typeface="Roboto" panose="02000000000000000000" pitchFamily="2" charset="0"/>
                </a:rPr>
                <a:t>1. Ở đoạn đầu, chàng trai được giới thiệu như thế nào?</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279367"/>
            <a:chOff x="473265" y="4763347"/>
            <a:chExt cx="11481797" cy="1279367"/>
          </a:xfrm>
        </p:grpSpPr>
        <p:sp>
          <p:nvSpPr>
            <p:cNvPr id="14" name="TextBox 16">
              <a:extLst>
                <a:ext uri="{FF2B5EF4-FFF2-40B4-BE49-F238E27FC236}">
                  <a16:creationId xmlns:a16="http://schemas.microsoft.com/office/drawing/2014/main" id="{BB862E90-1974-1EE2-3782-7432EA1EC530}"/>
                </a:ext>
              </a:extLst>
            </p:cNvPr>
            <p:cNvSpPr txBox="1"/>
            <p:nvPr/>
          </p:nvSpPr>
          <p:spPr>
            <a:xfrm>
              <a:off x="917045" y="4850898"/>
              <a:ext cx="11038017" cy="1191816"/>
            </a:xfrm>
            <a:prstGeom prst="roundRect">
              <a:avLst/>
            </a:prstGeom>
            <a:solidFill>
              <a:srgbClr val="FFEBFF"/>
            </a:solidFill>
            <a:ln w="38100">
              <a:noFill/>
            </a:ln>
          </p:spPr>
          <p:txBody>
            <a:bodyPr wrap="square" rtlCol="0">
              <a:spAutoFit/>
            </a:bodyPr>
            <a:lstStyle/>
            <a:p>
              <a:pPr algn="just"/>
              <a:r>
                <a:rPr lang="vi-VN" sz="3200" b="1">
                  <a:ea typeface="Roboto" panose="02000000000000000000" pitchFamily="2" charset="0"/>
                </a:rPr>
                <a:t>Chàng trai nhà nghèo, sống bằng nghề kiếm củi nhưng rất thông minh, ham học.</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6" name="Rectangle: Rounded Corners 21">
            <a:extLst>
              <a:ext uri="{FF2B5EF4-FFF2-40B4-BE49-F238E27FC236}">
                <a16:creationId xmlns:a16="http://schemas.microsoft.com/office/drawing/2014/main" id="{BD416C4E-F668-B774-0CF3-674285E950D9}"/>
              </a:ext>
            </a:extLst>
          </p:cNvPr>
          <p:cNvSpPr/>
          <p:nvPr/>
        </p:nvSpPr>
        <p:spPr>
          <a:xfrm>
            <a:off x="5208104" y="1303559"/>
            <a:ext cx="2008622" cy="646986"/>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47" name="Group 35">
            <a:extLst>
              <a:ext uri="{FF2B5EF4-FFF2-40B4-BE49-F238E27FC236}">
                <a16:creationId xmlns:a16="http://schemas.microsoft.com/office/drawing/2014/main" id="{1832F891-618F-2BE0-704C-857A69D44112}"/>
              </a:ext>
            </a:extLst>
          </p:cNvPr>
          <p:cNvGrpSpPr/>
          <p:nvPr/>
        </p:nvGrpSpPr>
        <p:grpSpPr>
          <a:xfrm>
            <a:off x="4449147" y="3177429"/>
            <a:ext cx="5087618" cy="3795630"/>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6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par>
                              <p:cTn id="20" fill="hold">
                                <p:stCondLst>
                                  <p:cond delay="500"/>
                                </p:stCondLst>
                                <p:childTnLst>
                                  <p:par>
                                    <p:cTn id="21" presetID="2" presetClass="entr" presetSubtype="4" fill="hold" nodeType="afterEffect" p14:presetBounceEnd="72000">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14:bounceEnd="72000">
                                          <p:cBhvr additive="base">
                                            <p:cTn id="23" dur="1000" fill="hold"/>
                                            <p:tgtEl>
                                              <p:spTgt spid="47"/>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000" fill="hold"/>
                                            <p:tgtEl>
                                              <p:spTgt spid="47"/>
                                            </p:tgtEl>
                                            <p:attrNameLst>
                                              <p:attrName>ppt_x</p:attrName>
                                            </p:attrNameLst>
                                          </p:cBhvr>
                                          <p:tavLst>
                                            <p:tav tm="0">
                                              <p:val>
                                                <p:strVal val="#ppt_x"/>
                                              </p:val>
                                            </p:tav>
                                            <p:tav tm="100000">
                                              <p:val>
                                                <p:strVal val="#ppt_x"/>
                                              </p:val>
                                            </p:tav>
                                          </p:tavLst>
                                        </p:anim>
                                        <p:anim calcmode="lin" valueType="num">
                                          <p:cBhvr additive="base">
                                            <p:cTn id="2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13F6E88-CACA-5D8B-A44E-0A4491C77929}"/>
              </a:ext>
            </a:extLst>
          </p:cNvPr>
          <p:cNvSpPr/>
          <p:nvPr/>
        </p:nvSpPr>
        <p:spPr>
          <a:xfrm>
            <a:off x="1470990" y="328419"/>
            <a:ext cx="9356035" cy="34053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id="{E64FAA2F-2EA3-6B89-B6CA-977EFD204225}"/>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1:</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4" name="Hộp Văn bản 3">
            <a:extLst>
              <a:ext uri="{FF2B5EF4-FFF2-40B4-BE49-F238E27FC236}">
                <a16:creationId xmlns:a16="http://schemas.microsoft.com/office/drawing/2014/main" id="{01C4079C-C2C2-C6D3-392F-9E8965BDCE48}"/>
              </a:ext>
            </a:extLst>
          </p:cNvPr>
          <p:cNvSpPr txBox="1"/>
          <p:nvPr/>
        </p:nvSpPr>
        <p:spPr>
          <a:xfrm>
            <a:off x="1700495" y="1509612"/>
            <a:ext cx="8791010" cy="1938992"/>
          </a:xfrm>
          <a:prstGeom prst="rect">
            <a:avLst/>
          </a:prstGeom>
          <a:noFill/>
        </p:spPr>
        <p:txBody>
          <a:bodyPr wrap="square">
            <a:spAutoFit/>
          </a:bodyPr>
          <a:lstStyle/>
          <a:p>
            <a:pPr lvl="0" algn="just"/>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Chàng học trò nghèo mải lo chuyện đèn sách, phải mượn nồi của người hàng xóm để ăn vét cơm cháy.</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8">
            <a:extLst>
              <a:ext uri="{FF2B5EF4-FFF2-40B4-BE49-F238E27FC236}">
                <a16:creationId xmlns:a16="http://schemas.microsoft.com/office/drawing/2014/main" id="{D601494A-D64A-7B45-FAE2-355A6CC176CD}"/>
              </a:ext>
            </a:extLst>
          </p:cNvPr>
          <p:cNvPicPr>
            <a:picLocks noChangeAspect="1"/>
          </p:cNvPicPr>
          <p:nvPr/>
        </p:nvPicPr>
        <p:blipFill rotWithShape="1">
          <a:blip r:embed="rId3"/>
          <a:srcRect r="9773" b="26815"/>
          <a:stretch/>
        </p:blipFill>
        <p:spPr>
          <a:xfrm>
            <a:off x="5211922" y="2355302"/>
            <a:ext cx="4446704" cy="4548989"/>
          </a:xfrm>
          <a:prstGeom prst="rect">
            <a:avLst/>
          </a:prstGeom>
        </p:spPr>
      </p:pic>
    </p:spTree>
    <p:extLst>
      <p:ext uri="{BB962C8B-B14F-4D97-AF65-F5344CB8AC3E}">
        <p14:creationId xmlns:p14="http://schemas.microsoft.com/office/powerpoint/2010/main" val="298646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8"/>
            <a:ext cx="11806697" cy="438205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34718" y="585084"/>
            <a:ext cx="11478783" cy="1593136"/>
            <a:chOff x="782881" y="482420"/>
            <a:chExt cx="8616831" cy="159313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191816"/>
            </a:xfrm>
            <a:prstGeom prst="roundRect">
              <a:avLst/>
            </a:prstGeom>
            <a:solidFill>
              <a:srgbClr val="FFFF99"/>
            </a:solidFill>
            <a:ln w="38100">
              <a:solidFill>
                <a:srgbClr val="FF0066"/>
              </a:solidFill>
            </a:ln>
          </p:spPr>
          <p:txBody>
            <a:bodyPr wrap="square" rtlCol="0">
              <a:spAutoFit/>
            </a:bodyPr>
            <a:lstStyle/>
            <a:p>
              <a:pPr algn="just"/>
              <a:r>
                <a:rPr lang="vi-VN" sz="3200" b="1">
                  <a:ea typeface="Roboto" panose="02000000000000000000" pitchFamily="2" charset="0"/>
                </a:rPr>
                <a:t>2. Trong bữa tiệc ban thưởng cho những người thi đỗ, quan trạng đã xin nhà vua đồ vật gì? Vì sao?</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782881" y="482420"/>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355100" y="2277935"/>
            <a:ext cx="11481800" cy="2553891"/>
            <a:chOff x="473265" y="4393700"/>
            <a:chExt cx="11481800" cy="2553891"/>
          </a:xfrm>
        </p:grpSpPr>
        <p:sp>
          <p:nvSpPr>
            <p:cNvPr id="44" name="TextBox 16">
              <a:extLst>
                <a:ext uri="{FF2B5EF4-FFF2-40B4-BE49-F238E27FC236}">
                  <a16:creationId xmlns:a16="http://schemas.microsoft.com/office/drawing/2014/main" id="{3E17C8A5-7DFE-C449-C84D-40A5FFCE79AF}"/>
                </a:ext>
              </a:extLst>
            </p:cNvPr>
            <p:cNvSpPr txBox="1"/>
            <p:nvPr/>
          </p:nvSpPr>
          <p:spPr>
            <a:xfrm>
              <a:off x="1272151" y="4393700"/>
              <a:ext cx="10682914" cy="2553891"/>
            </a:xfrm>
            <a:prstGeom prst="roundRect">
              <a:avLst/>
            </a:prstGeom>
            <a:noFill/>
            <a:ln w="38100">
              <a:noFill/>
            </a:ln>
          </p:spPr>
          <p:txBody>
            <a:bodyPr wrap="square" rtlCol="0">
              <a:spAutoFit/>
            </a:bodyPr>
            <a:lstStyle/>
            <a:p>
              <a:pPr algn="just"/>
              <a:r>
                <a:rPr lang="vi-VN" sz="3600" b="1">
                  <a:solidFill>
                    <a:srgbClr val="FF0000"/>
                  </a:solidFill>
                  <a:latin typeface="Calibri" panose="020F0502020204030204" pitchFamily="34" charset="0"/>
                  <a:ea typeface="Roboto" panose="02000000000000000000" pitchFamily="2" charset="0"/>
                  <a:cs typeface="Calibri" panose="020F0502020204030204" pitchFamily="34" charset="0"/>
                </a:rPr>
                <a:t>Quan trạng xin nhà vua một cái nồi nhỏ. Vì muốn tặng cái nồi để báo đáp một phần công ơn của người hàng xóm đã cho mình mượn nồi để ăn vét cơm cháy trong suốt mấy tháng ôn thi.</a:t>
              </a:r>
              <a:endPar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6" name="Group 35">
            <a:extLst>
              <a:ext uri="{FF2B5EF4-FFF2-40B4-BE49-F238E27FC236}">
                <a16:creationId xmlns:a16="http://schemas.microsoft.com/office/drawing/2014/main" id="{2809A003-5BD5-24B7-9A52-5EADDBD7339D}"/>
              </a:ext>
            </a:extLst>
          </p:cNvPr>
          <p:cNvGrpSpPr/>
          <p:nvPr/>
        </p:nvGrpSpPr>
        <p:grpSpPr>
          <a:xfrm>
            <a:off x="7442199" y="4337679"/>
            <a:ext cx="3427519" cy="2580177"/>
            <a:chOff x="3853543" y="4366486"/>
            <a:chExt cx="3728365" cy="2664818"/>
          </a:xfrm>
        </p:grpSpPr>
        <p:pic>
          <p:nvPicPr>
            <p:cNvPr id="7" name="Picture 23">
              <a:extLst>
                <a:ext uri="{FF2B5EF4-FFF2-40B4-BE49-F238E27FC236}">
                  <a16:creationId xmlns:a16="http://schemas.microsoft.com/office/drawing/2014/main" id="{69999DED-C4EB-59A1-81F2-47AB054CE381}"/>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8" name="Picture 2">
              <a:extLst>
                <a:ext uri="{FF2B5EF4-FFF2-40B4-BE49-F238E27FC236}">
                  <a16:creationId xmlns:a16="http://schemas.microsoft.com/office/drawing/2014/main" id="{CE39EC74-4617-E705-EBB5-1B93F5B26042}"/>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2" presetClass="entr" presetSubtype="4" fill="hold" nodeType="afterEffect" p14:presetBounceEnd="7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72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13F6E88-CACA-5D8B-A44E-0A4491C77929}"/>
              </a:ext>
            </a:extLst>
          </p:cNvPr>
          <p:cNvSpPr/>
          <p:nvPr/>
        </p:nvSpPr>
        <p:spPr>
          <a:xfrm>
            <a:off x="1470990" y="328419"/>
            <a:ext cx="9356035" cy="34053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id="{E64FAA2F-2EA3-6B89-B6CA-977EFD204225}"/>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4" name="Hộp Văn bản 3">
            <a:extLst>
              <a:ext uri="{FF2B5EF4-FFF2-40B4-BE49-F238E27FC236}">
                <a16:creationId xmlns:a16="http://schemas.microsoft.com/office/drawing/2014/main" id="{01C4079C-C2C2-C6D3-392F-9E8965BDCE48}"/>
              </a:ext>
            </a:extLst>
          </p:cNvPr>
          <p:cNvSpPr txBox="1"/>
          <p:nvPr/>
        </p:nvSpPr>
        <p:spPr>
          <a:xfrm>
            <a:off x="1700495" y="1509612"/>
            <a:ext cx="8791010" cy="1938992"/>
          </a:xfrm>
          <a:prstGeom prst="rect">
            <a:avLst/>
          </a:prstGeom>
          <a:noFill/>
        </p:spPr>
        <p:txBody>
          <a:bodyPr wrap="square">
            <a:spAutoFit/>
          </a:bodyPr>
          <a:lstStyle/>
          <a:p>
            <a:pPr lvl="0" algn="just"/>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Chàng học trò nghèo đỗ trạng nguyên, xin nhà vua một cái nồi nhỏ làm quà tạ ơn người hàng xóm. </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8">
            <a:extLst>
              <a:ext uri="{FF2B5EF4-FFF2-40B4-BE49-F238E27FC236}">
                <a16:creationId xmlns:a16="http://schemas.microsoft.com/office/drawing/2014/main" id="{D601494A-D64A-7B45-FAE2-355A6CC176CD}"/>
              </a:ext>
            </a:extLst>
          </p:cNvPr>
          <p:cNvPicPr>
            <a:picLocks noChangeAspect="1"/>
          </p:cNvPicPr>
          <p:nvPr/>
        </p:nvPicPr>
        <p:blipFill rotWithShape="1">
          <a:blip r:embed="rId3"/>
          <a:srcRect r="9773" b="26815"/>
          <a:stretch/>
        </p:blipFill>
        <p:spPr>
          <a:xfrm>
            <a:off x="5211922" y="2355302"/>
            <a:ext cx="4446704" cy="4548989"/>
          </a:xfrm>
          <a:prstGeom prst="rect">
            <a:avLst/>
          </a:prstGeom>
        </p:spPr>
      </p:pic>
    </p:spTree>
    <p:extLst>
      <p:ext uri="{BB962C8B-B14F-4D97-AF65-F5344CB8AC3E}">
        <p14:creationId xmlns:p14="http://schemas.microsoft.com/office/powerpoint/2010/main" val="34435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D8D4B4A2-E4DF-2FD7-325C-A56C7264EA18}"/>
              </a:ext>
            </a:extLst>
          </p:cNvPr>
          <p:cNvSpPr/>
          <p:nvPr/>
        </p:nvSpPr>
        <p:spPr>
          <a:xfrm>
            <a:off x="163419" y="212485"/>
            <a:ext cx="11782302" cy="651749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7">
            <a:extLst>
              <a:ext uri="{FF2B5EF4-FFF2-40B4-BE49-F238E27FC236}">
                <a16:creationId xmlns:a16="http://schemas.microsoft.com/office/drawing/2014/main" id="{7F16D016-B022-9A7F-1FEB-94FC75EF7AE1}"/>
              </a:ext>
            </a:extLst>
          </p:cNvPr>
          <p:cNvSpPr txBox="1"/>
          <p:nvPr/>
        </p:nvSpPr>
        <p:spPr>
          <a:xfrm>
            <a:off x="1076093" y="1392165"/>
            <a:ext cx="10540031" cy="501675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Nêu được những việc làm thể hiện sự quan tâm đến hàng xóm láng giềng. Nêu được phỏng đoán về nội dung bài đọc qua tên bài, hoạt động khởi động và tranh </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minh hoạ.</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Ông Trạng Nồi là người xem trọng tình nghĩa, không quên ơn những người đã giúp mình trong những lúc khó khăn.</a:t>
            </a:r>
            <a:r>
              <a:rPr lang="vi-VN" sz="3200">
                <a:latin typeface="Calibri" panose="020F0502020204030204" pitchFamily="34" charset="0"/>
                <a:cs typeface="Calibri" panose="020F0502020204030204" pitchFamily="34" charset="0"/>
              </a:rPr>
              <a:t> Từ đó, rút ra được ý nghĩa: </a:t>
            </a:r>
            <a:r>
              <a:rPr lang="vi-VN" sz="3200" i="1">
                <a:latin typeface="Calibri" panose="020F0502020204030204" pitchFamily="34" charset="0"/>
                <a:cs typeface="Calibri" panose="020F0502020204030204" pitchFamily="34" charset="0"/>
              </a:rPr>
              <a:t>Ca ngợi một nét đẹp trong ứng xử của người Việt Nam: trọng tình, trọng nghĩa. </a:t>
            </a:r>
          </a:p>
        </p:txBody>
      </p:sp>
      <p:pic>
        <p:nvPicPr>
          <p:cNvPr id="39" name="Hình ảnh 38" descr="Ảnh có chứa hình vẽ, Tác phẩm nghệ thuật của trẻ con, minh họa, phim hoạt hình&#10;&#10;Mô tả được tạo tự động">
            <a:extLst>
              <a:ext uri="{FF2B5EF4-FFF2-40B4-BE49-F238E27FC236}">
                <a16:creationId xmlns:a16="http://schemas.microsoft.com/office/drawing/2014/main" id="{7469FF85-B04F-572F-C770-F9284C61AD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88780" y="1175683"/>
            <a:ext cx="1033624" cy="926519"/>
          </a:xfrm>
          <a:prstGeom prst="rect">
            <a:avLst/>
          </a:prstGeom>
        </p:spPr>
      </p:pic>
      <p:pic>
        <p:nvPicPr>
          <p:cNvPr id="41" name="Hình ảnh 40" descr="Ảnh có chứa hình vẽ, Tác phẩm nghệ thuật của trẻ con, minh họa, phim hoạt hình&#10;&#10;Mô tả được tạo tự động">
            <a:extLst>
              <a:ext uri="{FF2B5EF4-FFF2-40B4-BE49-F238E27FC236}">
                <a16:creationId xmlns:a16="http://schemas.microsoft.com/office/drawing/2014/main" id="{A070E77F-BFC1-6B86-44FF-2559EFBEA75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88779" y="3059023"/>
            <a:ext cx="1033624" cy="926519"/>
          </a:xfrm>
          <a:prstGeom prst="rect">
            <a:avLst/>
          </a:prstGeom>
        </p:spPr>
      </p:pic>
      <p:pic>
        <p:nvPicPr>
          <p:cNvPr id="2" name="Picture 1">
            <a:extLst>
              <a:ext uri="{FF2B5EF4-FFF2-40B4-BE49-F238E27FC236}">
                <a16:creationId xmlns:a16="http://schemas.microsoft.com/office/drawing/2014/main" id="{89102CE6-6146-4C29-BC84-8C4D9ACC4158}"/>
              </a:ext>
            </a:extLst>
          </p:cNvPr>
          <p:cNvPicPr>
            <a:picLocks noChangeAspect="1"/>
          </p:cNvPicPr>
          <p:nvPr/>
        </p:nvPicPr>
        <p:blipFill>
          <a:blip r:embed="rId5"/>
          <a:stretch>
            <a:fillRect/>
          </a:stretch>
        </p:blipFill>
        <p:spPr>
          <a:xfrm>
            <a:off x="3152297" y="318976"/>
            <a:ext cx="4755292" cy="1268078"/>
          </a:xfrm>
          <a:prstGeom prst="rect">
            <a:avLst/>
          </a:prstGeom>
        </p:spPr>
      </p:pic>
    </p:spTree>
    <p:extLst>
      <p:ext uri="{BB962C8B-B14F-4D97-AF65-F5344CB8AC3E}">
        <p14:creationId xmlns:p14="http://schemas.microsoft.com/office/powerpoint/2010/main" val="338947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algn="just"/>
              <a:r>
                <a:rPr lang="vi-VN" sz="3600" b="1">
                  <a:ea typeface="Roboto" panose="02000000000000000000" pitchFamily="2" charset="0"/>
                </a:rPr>
                <a:t>3. Vì sao người hàng xóm và dân làng lại xúc động, cảm phục quan trạng?</a:t>
              </a:r>
              <a:endParaRPr lang="vi-VN" sz="3600" b="1">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469643" y="3301881"/>
            <a:ext cx="11252714" cy="2349579"/>
            <a:chOff x="597617" y="4561093"/>
            <a:chExt cx="11252714" cy="2349579"/>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0655295" cy="2349579"/>
            </a:xfrm>
            <a:prstGeom prst="roundRect">
              <a:avLst/>
            </a:prstGeom>
            <a:noFill/>
            <a:ln w="38100">
              <a:noFill/>
            </a:ln>
          </p:spPr>
          <p:txBody>
            <a:bodyPr wrap="square" rtlCol="0">
              <a:spAutoFit/>
            </a:bodyPr>
            <a:lstStyle/>
            <a:p>
              <a:pPr algn="just"/>
              <a:r>
                <a:rPr lang="vi-VN" sz="4400" b="1">
                  <a:solidFill>
                    <a:srgbClr val="FF0000"/>
                  </a:solidFill>
                  <a:latin typeface="Calibri" panose="020F0502020204030204" pitchFamily="34" charset="0"/>
                  <a:ea typeface="Roboto" panose="02000000000000000000" pitchFamily="2" charset="0"/>
                  <a:cs typeface="Calibri" panose="020F0502020204030204" pitchFamily="34" charset="0"/>
                </a:rPr>
                <a:t>Vì quan trạng vừa thông minh, ham học lại là người có nghĩa, có tình, biết ghi nhớ công ơn của người đã từng giúp đỡ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sp>
        <p:nvSpPr>
          <p:cNvPr id="46" name="Rectangle: Rounded Corners 21">
            <a:extLst>
              <a:ext uri="{FF2B5EF4-FFF2-40B4-BE49-F238E27FC236}">
                <a16:creationId xmlns:a16="http://schemas.microsoft.com/office/drawing/2014/main" id="{885FAEAA-D1A6-8234-B816-C7C30A777435}"/>
              </a:ext>
            </a:extLst>
          </p:cNvPr>
          <p:cNvSpPr/>
          <p:nvPr/>
        </p:nvSpPr>
        <p:spPr>
          <a:xfrm>
            <a:off x="4885014" y="2431763"/>
            <a:ext cx="2500454" cy="870118"/>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2, 3:</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14:bounceEnd="66000">
                                          <p:cBhvr additive="base">
                                            <p:cTn id="13" dur="1000" fill="hold"/>
                                            <p:tgtEl>
                                              <p:spTgt spid="46"/>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091F41D7-5A84-2708-0BF7-AF6444CE5E29}"/>
              </a:ext>
            </a:extLst>
          </p:cNvPr>
          <p:cNvSpPr/>
          <p:nvPr/>
        </p:nvSpPr>
        <p:spPr>
          <a:xfrm>
            <a:off x="1049682" y="1206376"/>
            <a:ext cx="10037518" cy="3530724"/>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2095F8D0-F08E-10A3-91A5-6F3FABD7714A}"/>
              </a:ext>
            </a:extLst>
          </p:cNvPr>
          <p:cNvSpPr txBox="1"/>
          <p:nvPr/>
        </p:nvSpPr>
        <p:spPr>
          <a:xfrm>
            <a:off x="2405227" y="1517571"/>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8FF001B7-16D9-7B44-8215-F398A8CF01BA}"/>
              </a:ext>
            </a:extLst>
          </p:cNvPr>
          <p:cNvSpPr txBox="1"/>
          <p:nvPr/>
        </p:nvSpPr>
        <p:spPr>
          <a:xfrm>
            <a:off x="1587500" y="2322236"/>
            <a:ext cx="8720934" cy="2308324"/>
          </a:xfrm>
          <a:prstGeom prst="rect">
            <a:avLst/>
          </a:prstGeom>
          <a:noFill/>
        </p:spPr>
        <p:txBody>
          <a:bodyPr wrap="square">
            <a:spAutoFit/>
          </a:bodyPr>
          <a:lstStyle/>
          <a:p>
            <a:pPr algn="just"/>
            <a:r>
              <a:rPr lang="vi-VN" sz="4800">
                <a:latin typeface="Calibri" panose="020F0502020204030204" pitchFamily="34" charset="0"/>
                <a:ea typeface="Times New Roman" panose="02020603050405020304" pitchFamily="18" charset="0"/>
                <a:cs typeface="Calibri" panose="020F0502020204030204" pitchFamily="34" charset="0"/>
              </a:rPr>
              <a:t>Người hàng xóm và dân làng xúc động, cảm phục trước nghị lực và tấm lòng của quan trạng.</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5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2425700" y="-13364"/>
            <a:ext cx="6273802" cy="1039370"/>
            <a:chOff x="689859" y="559459"/>
            <a:chExt cx="4709584" cy="1039370"/>
          </a:xfrm>
        </p:grpSpPr>
        <p:sp>
          <p:nvSpPr>
            <p:cNvPr id="41" name="TextBox 8">
              <a:extLst>
                <a:ext uri="{FF2B5EF4-FFF2-40B4-BE49-F238E27FC236}">
                  <a16:creationId xmlns:a16="http://schemas.microsoft.com/office/drawing/2014/main" id="{44BFF33D-8A27-9EE2-5008-82A6EC35E53A}"/>
                </a:ext>
              </a:extLst>
            </p:cNvPr>
            <p:cNvSpPr txBox="1"/>
            <p:nvPr/>
          </p:nvSpPr>
          <p:spPr>
            <a:xfrm>
              <a:off x="1232128" y="883740"/>
              <a:ext cx="4167315" cy="715089"/>
            </a:xfrm>
            <a:prstGeom prst="roundRect">
              <a:avLst/>
            </a:prstGeom>
            <a:solidFill>
              <a:srgbClr val="FFFF99"/>
            </a:solidFill>
            <a:ln w="38100">
              <a:solidFill>
                <a:srgbClr val="FF0066"/>
              </a:solidFill>
            </a:ln>
          </p:spPr>
          <p:txBody>
            <a:bodyPr wrap="square" rtlCol="0">
              <a:spAutoFit/>
            </a:bodyPr>
            <a:lstStyle/>
            <a:p>
              <a:pPr algn="just"/>
              <a:r>
                <a:rPr lang="en-US" sz="3600" b="1">
                  <a:ea typeface="Roboto" panose="02000000000000000000" pitchFamily="2" charset="0"/>
                </a:rPr>
                <a:t>4. Kể tóm tắt câu chuyện. </a:t>
              </a:r>
              <a:endParaRPr lang="vi-VN" sz="3600" b="1">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689859" y="559459"/>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237091" y="789276"/>
            <a:ext cx="11157490" cy="5550456"/>
            <a:chOff x="597617" y="4086061"/>
            <a:chExt cx="11455623" cy="5550456"/>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0880326" cy="5550456"/>
            </a:xfrm>
            <a:prstGeom prst="roundRect">
              <a:avLst/>
            </a:prstGeom>
            <a:noFill/>
            <a:ln w="38100">
              <a:noFill/>
            </a:ln>
          </p:spPr>
          <p:txBody>
            <a:bodyPr wrap="square" rtlCol="0">
              <a:spAutoFit/>
            </a:bodyPr>
            <a:lstStyle/>
            <a:p>
              <a:pPr algn="just"/>
              <a:r>
                <a:rPr lang="vi-VN" sz="3200">
                  <a:latin typeface="Calibri" panose="020F0502020204030204" pitchFamily="34" charset="0"/>
                  <a:ea typeface="Roboto" panose="02000000000000000000" pitchFamily="2" charset="0"/>
                  <a:cs typeface="Calibri" panose="020F0502020204030204" pitchFamily="34" charset="0"/>
                </a:rPr>
                <a:t>Ngày xưa, ở một làng nọ có một chàng trai nghèo nhưng rất thông minh, ham học. Nghe tin nhà vua mở khoa thi, chàng miệt mài đèn sách đến nỗi không có thời gian đi kiếm củi, lấy tiền đong gạo. Đến bữa, chờ người hàng xóm ăn xong, chàng lại sang mượn nồi về, vét chút cơm cháy còn lại để ăn cho đỡ đói. Nhờ thế, khoa thi năm đó, chàng đỗ trạng nguyên. Thi đỗ, quan trạng chỉ xin nhà vua một cái nồi nhỏ làm quà để tạ ơn người hàng xóm. Việc làm của quan trạng khiến ai ai cũng cảm phục và xúc động. Cũng từ đó, nhân dân yêu quý gọi quan trạng là Trạng Nồi.</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grpSp>
        <p:nvGrpSpPr>
          <p:cNvPr id="2" name="Group 35">
            <a:extLst>
              <a:ext uri="{FF2B5EF4-FFF2-40B4-BE49-F238E27FC236}">
                <a16:creationId xmlns:a16="http://schemas.microsoft.com/office/drawing/2014/main" id="{4DB005C3-BDA8-C5F3-EDD1-44B5F7815BF8}"/>
              </a:ext>
            </a:extLst>
          </p:cNvPr>
          <p:cNvGrpSpPr/>
          <p:nvPr/>
        </p:nvGrpSpPr>
        <p:grpSpPr>
          <a:xfrm>
            <a:off x="8902699" y="5500072"/>
            <a:ext cx="1739901" cy="1290264"/>
            <a:chOff x="3853543" y="4366486"/>
            <a:chExt cx="3728365" cy="2664818"/>
          </a:xfrm>
        </p:grpSpPr>
        <p:pic>
          <p:nvPicPr>
            <p:cNvPr id="3" name="Picture 23">
              <a:extLst>
                <a:ext uri="{FF2B5EF4-FFF2-40B4-BE49-F238E27FC236}">
                  <a16:creationId xmlns:a16="http://schemas.microsoft.com/office/drawing/2014/main" id="{F2047ADD-555B-E59E-9E33-2CF7731D035C}"/>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C76C6533-21D4-7902-B257-6DD06E50D24F}"/>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04021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2" presetClass="entr" presetSubtype="4" fill="hold" nodeType="afterEffect" p14:presetBounceEnd="72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72000">
                                          <p:cBhvr additive="base">
                                            <p:cTn id="1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5072" y="211749"/>
            <a:ext cx="11239508" cy="1427191"/>
            <a:chOff x="-1014644" y="784572"/>
            <a:chExt cx="8437214" cy="1427191"/>
          </a:xfrm>
        </p:grpSpPr>
        <p:sp>
          <p:nvSpPr>
            <p:cNvPr id="41" name="TextBox 8">
              <a:extLst>
                <a:ext uri="{FF2B5EF4-FFF2-40B4-BE49-F238E27FC236}">
                  <a16:creationId xmlns:a16="http://schemas.microsoft.com/office/drawing/2014/main" id="{44BFF33D-8A27-9EE2-5008-82A6EC35E53A}"/>
                </a:ext>
              </a:extLst>
            </p:cNvPr>
            <p:cNvSpPr txBox="1"/>
            <p:nvPr/>
          </p:nvSpPr>
          <p:spPr>
            <a:xfrm>
              <a:off x="-376583" y="883740"/>
              <a:ext cx="7799153"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5. Câu chuyện gợi cho em nhớ đến câu tục ngữ nào? Vì sao?</a:t>
              </a:r>
              <a:endParaRPr kumimoji="0" lang="vi-VN" sz="36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1014644" y="784572"/>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325991" y="1833862"/>
            <a:ext cx="11421509" cy="4597003"/>
            <a:chOff x="597617" y="4086061"/>
            <a:chExt cx="11726697" cy="4597003"/>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1151400" cy="4597003"/>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Câu tục ngữ: </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“Có chí thì nên”</a:t>
              </a: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vì chàng trai biết vượt qua hoàn cảnh nghèo khó để thi đỗ; </a:t>
              </a:r>
              <a:endParaRPr kumimoji="0" lang="en-US"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Calibri" panose="020F0502020204030204" pitchFamily="34" charset="0"/>
                  <a:ea typeface="Roboto" panose="02000000000000000000" pitchFamily="2" charset="0"/>
                  <a:cs typeface="Calibri" panose="020F0502020204030204" pitchFamily="34" charset="0"/>
                </a:rPr>
                <a:t>- Câu tục ngữ: </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a:t>
              </a:r>
              <a:r>
                <a:rPr lang="en-US" sz="4400">
                  <a:solidFill>
                    <a:srgbClr val="FF0000"/>
                  </a:solidFill>
                  <a:latin typeface="Calibri" panose="020F0502020204030204" pitchFamily="34" charset="0"/>
                  <a:ea typeface="Roboto" panose="02000000000000000000" pitchFamily="2" charset="0"/>
                  <a:cs typeface="Calibri" panose="020F0502020204030204" pitchFamily="34" charset="0"/>
                </a:rPr>
                <a:t>Ă</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n quả nhớ người trồng cây” </a:t>
              </a: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 quan trạng dù đỗ đạt, thành tài nhưng cũng không quên người đã giúp đỡ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2444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927652" y="20463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a:solidFill>
                  <a:schemeClr val="bg2">
                    <a:lumMod val="10000"/>
                  </a:schemeClr>
                </a:solidFill>
                <a:latin typeface="Calibri" panose="020F0502020204030204" pitchFamily="34" charset="0"/>
                <a:cs typeface="Calibri" panose="020F0502020204030204" pitchFamily="34" charset="0"/>
              </a:rPr>
              <a:t>Ông Trạng Nồi là người xem trọng tình nghĩa, không quên ơn những người đã giúp mình trong những lúc khó khăn. </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927652" y="20463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a:solidFill>
                  <a:srgbClr val="E7E6E6">
                    <a:lumMod val="10000"/>
                  </a:srgbClr>
                </a:solidFill>
                <a:latin typeface="Calibri" panose="020F0502020204030204" pitchFamily="34" charset="0"/>
                <a:cs typeface="Calibri" panose="020F0502020204030204" pitchFamily="34" charset="0"/>
              </a:rPr>
              <a:t>Ca ngợi một nét đẹp trong ứng xử của người Việt Nam: </a:t>
            </a:r>
            <a:r>
              <a:rPr lang="vi-VN" sz="5400" b="1">
                <a:solidFill>
                  <a:srgbClr val="FF0000"/>
                </a:solidFill>
                <a:latin typeface="Calibri" panose="020F0502020204030204" pitchFamily="34" charset="0"/>
                <a:cs typeface="Calibri" panose="020F0502020204030204" pitchFamily="34" charset="0"/>
              </a:rPr>
              <a:t>trọng tình, trọng nghĩa.</a:t>
            </a:r>
            <a:endParaRPr kumimoji="0" lang="vi-VN" sz="54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21135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4" name="Group 6">
            <a:extLst>
              <a:ext uri="{FF2B5EF4-FFF2-40B4-BE49-F238E27FC236}">
                <a16:creationId xmlns:a16="http://schemas.microsoft.com/office/drawing/2014/main" id="{AA2B3A55-C128-0729-D82B-9B74EA043DFF}"/>
              </a:ext>
            </a:extLst>
          </p:cNvPr>
          <p:cNvGrpSpPr/>
          <p:nvPr/>
        </p:nvGrpSpPr>
        <p:grpSpPr>
          <a:xfrm>
            <a:off x="600502" y="795699"/>
            <a:ext cx="10601051" cy="4526560"/>
            <a:chOff x="5250003" y="6585061"/>
            <a:chExt cx="13208091" cy="6537014"/>
          </a:xfrm>
        </p:grpSpPr>
        <p:sp>
          <p:nvSpPr>
            <p:cNvPr id="6" name="TextBox 7">
              <a:extLst>
                <a:ext uri="{FF2B5EF4-FFF2-40B4-BE49-F238E27FC236}">
                  <a16:creationId xmlns:a16="http://schemas.microsoft.com/office/drawing/2014/main" id="{68D16833-89CE-4611-42DA-87231C6CED47}"/>
                </a:ext>
              </a:extLst>
            </p:cNvPr>
            <p:cNvSpPr txBox="1"/>
            <p:nvPr/>
          </p:nvSpPr>
          <p:spPr>
            <a:xfrm>
              <a:off x="5250003" y="6585062"/>
              <a:ext cx="13208089" cy="6537013"/>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LẠI</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7" name="TextBox 8">
              <a:extLst>
                <a:ext uri="{FF2B5EF4-FFF2-40B4-BE49-F238E27FC236}">
                  <a16:creationId xmlns:a16="http://schemas.microsoft.com/office/drawing/2014/main" id="{7A5D5A8A-98A4-96DB-2E34-B3F19BE8E734}"/>
                </a:ext>
              </a:extLst>
            </p:cNvPr>
            <p:cNvSpPr txBox="1"/>
            <p:nvPr/>
          </p:nvSpPr>
          <p:spPr>
            <a:xfrm>
              <a:off x="5250003" y="6585061"/>
              <a:ext cx="13208091" cy="6537014"/>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350000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720176"/>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grpSp>
        <p:nvGrpSpPr>
          <p:cNvPr id="2" name="Group 22">
            <a:extLst>
              <a:ext uri="{FF2B5EF4-FFF2-40B4-BE49-F238E27FC236}">
                <a16:creationId xmlns:a16="http://schemas.microsoft.com/office/drawing/2014/main" id="{B6F9DFCB-0234-9EF4-AC87-8569E80100A9}"/>
              </a:ext>
            </a:extLst>
          </p:cNvPr>
          <p:cNvGrpSpPr/>
          <p:nvPr/>
        </p:nvGrpSpPr>
        <p:grpSpPr>
          <a:xfrm>
            <a:off x="4105608" y="134536"/>
            <a:ext cx="4292902" cy="830997"/>
            <a:chOff x="236216" y="2394752"/>
            <a:chExt cx="7704861" cy="830997"/>
          </a:xfrm>
        </p:grpSpPr>
        <p:sp>
          <p:nvSpPr>
            <p:cNvPr id="3" name="TextBox 23">
              <a:extLst>
                <a:ext uri="{FF2B5EF4-FFF2-40B4-BE49-F238E27FC236}">
                  <a16:creationId xmlns:a16="http://schemas.microsoft.com/office/drawing/2014/main" id="{41222C61-653E-D4F1-5E71-96B7118433DF}"/>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4" name="TextBox 24">
              <a:extLst>
                <a:ext uri="{FF2B5EF4-FFF2-40B4-BE49-F238E27FC236}">
                  <a16:creationId xmlns:a16="http://schemas.microsoft.com/office/drawing/2014/main" id="{5D606174-7968-7F94-A781-E30BC1A01C98}"/>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sp>
        <p:nvSpPr>
          <p:cNvPr id="12" name="Rectangle: Rounded Corners 17">
            <a:extLst>
              <a:ext uri="{FF2B5EF4-FFF2-40B4-BE49-F238E27FC236}">
                <a16:creationId xmlns:a16="http://schemas.microsoft.com/office/drawing/2014/main" id="{6503528F-44F2-4045-B0F1-BBC69561A8EA}"/>
              </a:ext>
            </a:extLst>
          </p:cNvPr>
          <p:cNvSpPr/>
          <p:nvPr/>
        </p:nvSpPr>
        <p:spPr>
          <a:xfrm>
            <a:off x="1041963" y="24781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a:solidFill>
                  <a:schemeClr val="bg2">
                    <a:lumMod val="10000"/>
                  </a:schemeClr>
                </a:solidFill>
                <a:latin typeface="Calibri" panose="020F0502020204030204" pitchFamily="34" charset="0"/>
                <a:cs typeface="Calibri" panose="020F0502020204030204" pitchFamily="34" charset="0"/>
              </a:rPr>
              <a:t>Ông Trạng Nồi là người xem trọng tình nghĩa, không quên ơn những người đã giúp mình trong những lúc khó khăn. </a:t>
            </a:r>
          </a:p>
        </p:txBody>
      </p:sp>
    </p:spTree>
    <p:extLst>
      <p:ext uri="{BB962C8B-B14F-4D97-AF65-F5344CB8AC3E}">
        <p14:creationId xmlns:p14="http://schemas.microsoft.com/office/powerpoint/2010/main" val="44545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ppt_w</p:attrName>
                                            </p:attrNameLst>
                                          </p:cBhvr>
                                          <p:tavLst>
                                            <p:tav tm="0">
                                              <p:val>
                                                <p:fltVal val="0"/>
                                              </p:val>
                                            </p:tav>
                                            <p:tav tm="100000">
                                              <p:val>
                                                <p:strVal val="#ppt_w"/>
                                              </p:val>
                                            </p:tav>
                                          </p:tavLst>
                                        </p:anim>
                                        <p:anim calcmode="lin" valueType="num">
                                          <p:cBhvr>
                                            <p:cTn id="11" dur="250" fill="hold"/>
                                            <p:tgtEl>
                                              <p:spTgt spid="2"/>
                                            </p:tgtEl>
                                            <p:attrNameLst>
                                              <p:attrName>ppt_h</p:attrName>
                                            </p:attrNameLst>
                                          </p:cBhvr>
                                          <p:tavLst>
                                            <p:tav tm="0">
                                              <p:val>
                                                <p:fltVal val="0"/>
                                              </p:val>
                                            </p:tav>
                                            <p:tav tm="100000">
                                              <p:val>
                                                <p:strVal val="#ppt_h"/>
                                              </p:val>
                                            </p:tav>
                                          </p:tavLst>
                                        </p:anim>
                                        <p:animEffect transition="in" filter="fade">
                                          <p:cBhvr>
                                            <p:cTn id="12" dur="25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3" presetID="6" presetClass="emph" presetSubtype="0" fill="hold" nodeType="withEffect" p14:presetBounceEnd="98000">
                                      <p:stCondLst>
                                        <p:cond delay="500"/>
                                      </p:stCondLst>
                                      <p:childTnLst>
                                        <p:animScale p14:bounceEnd="98000">
                                          <p:cBhvr>
                                            <p:cTn id="14" dur="2000" fill="hold"/>
                                            <p:tgtEl>
                                              <p:spTgt spid="2"/>
                                            </p:tgtEl>
                                          </p:cBhvr>
                                          <p:by x="101000" y="101000"/>
                                        </p:animScale>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Righ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ppt_w</p:attrName>
                                            </p:attrNameLst>
                                          </p:cBhvr>
                                          <p:tavLst>
                                            <p:tav tm="0">
                                              <p:val>
                                                <p:fltVal val="0"/>
                                              </p:val>
                                            </p:tav>
                                            <p:tav tm="100000">
                                              <p:val>
                                                <p:strVal val="#ppt_w"/>
                                              </p:val>
                                            </p:tav>
                                          </p:tavLst>
                                        </p:anim>
                                        <p:anim calcmode="lin" valueType="num">
                                          <p:cBhvr>
                                            <p:cTn id="11" dur="250" fill="hold"/>
                                            <p:tgtEl>
                                              <p:spTgt spid="2"/>
                                            </p:tgtEl>
                                            <p:attrNameLst>
                                              <p:attrName>ppt_h</p:attrName>
                                            </p:attrNameLst>
                                          </p:cBhvr>
                                          <p:tavLst>
                                            <p:tav tm="0">
                                              <p:val>
                                                <p:fltVal val="0"/>
                                              </p:val>
                                            </p:tav>
                                            <p:tav tm="100000">
                                              <p:val>
                                                <p:strVal val="#ppt_h"/>
                                              </p:val>
                                            </p:tav>
                                          </p:tavLst>
                                        </p:anim>
                                        <p:animEffect transition="in" filter="fade">
                                          <p:cBhvr>
                                            <p:cTn id="12" dur="25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10" name="chimes.wav"/>
                                            </p:tgtEl>
                                          </p:cMediaNode>
                                        </p:audio>
                                      </p:subTnLst>
                                    </p:cTn>
                                  </p:par>
                                  <p:par>
                                    <p:cTn id="13" presetID="6" presetClass="emph" presetSubtype="0" fill="hold" nodeType="withEffect">
                                      <p:stCondLst>
                                        <p:cond delay="500"/>
                                      </p:stCondLst>
                                      <p:childTnLst>
                                        <p:animScale>
                                          <p:cBhvr>
                                            <p:cTn id="14" dur="2000" fill="hold"/>
                                            <p:tgtEl>
                                              <p:spTgt spid="2"/>
                                            </p:tgtEl>
                                          </p:cBhvr>
                                          <p:by x="101000" y="101000"/>
                                        </p:animScale>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Righ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6">
            <a:extLst>
              <a:ext uri="{FF2B5EF4-FFF2-40B4-BE49-F238E27FC236}">
                <a16:creationId xmlns:a16="http://schemas.microsoft.com/office/drawing/2014/main" id="{1F858830-E405-7D2C-C450-F2C21044B8A4}"/>
              </a:ext>
            </a:extLst>
          </p:cNvPr>
          <p:cNvSpPr txBox="1"/>
          <p:nvPr/>
        </p:nvSpPr>
        <p:spPr>
          <a:xfrm>
            <a:off x="1449446" y="2206505"/>
            <a:ext cx="997941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Giọng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người dẫn truyện thong thả, chậm rãi.</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2"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743BEC41-45EE-6CDC-3AF3-1D34D25BEA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819631" y="1180567"/>
            <a:ext cx="982616" cy="911984"/>
          </a:xfrm>
          <a:prstGeom prst="rect">
            <a:avLst/>
          </a:prstGeom>
        </p:spPr>
      </p:pic>
      <p:pic>
        <p:nvPicPr>
          <p:cNvPr id="44" name="Hình ảnh 43" descr="Ảnh có chứa hình vẽ, Tác phẩm nghệ thuật của trẻ con, minh họa, phim hoạt hình&#10;&#10;Mô tả được tạo tự động">
            <a:extLst>
              <a:ext uri="{FF2B5EF4-FFF2-40B4-BE49-F238E27FC236}">
                <a16:creationId xmlns:a16="http://schemas.microsoft.com/office/drawing/2014/main" id="{8F8F2067-9F18-7721-9189-BAF25AF0F7D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43287" y="1900850"/>
            <a:ext cx="1111232" cy="996085"/>
          </a:xfrm>
          <a:prstGeom prst="rect">
            <a:avLst/>
          </a:prstGeom>
        </p:spPr>
      </p:pic>
      <p:sp>
        <p:nvSpPr>
          <p:cNvPr id="46" name="TextBox 6">
            <a:extLst>
              <a:ext uri="{FF2B5EF4-FFF2-40B4-BE49-F238E27FC236}">
                <a16:creationId xmlns:a16="http://schemas.microsoft.com/office/drawing/2014/main" id="{7C982B04-1CDD-8F0F-55F1-1BA6146F8C66}"/>
              </a:ext>
            </a:extLst>
          </p:cNvPr>
          <p:cNvSpPr txBox="1"/>
          <p:nvPr/>
        </p:nvSpPr>
        <p:spPr>
          <a:xfrm>
            <a:off x="1371291" y="3426850"/>
            <a:ext cx="99794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Nhấn giọng ở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từ ngữ miêu tả cảm xúc của nhân vật; giọng quan trạng khiêm nhường, từ tốn; giọng nhà vua chậm rãi, uy nghiêm; giọng ngươic hàng xóm ngạc nhiên..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7" name="Hình ảnh 46" descr="Ảnh có chứa hình vẽ, Tác phẩm nghệ thuật của trẻ con, minh họa, phim hoạt hình&#10;&#10;Mô tả được tạo tự động">
            <a:extLst>
              <a:ext uri="{FF2B5EF4-FFF2-40B4-BE49-F238E27FC236}">
                <a16:creationId xmlns:a16="http://schemas.microsoft.com/office/drawing/2014/main" id="{EE5F09B9-6E55-6D2B-ABFA-521AAFE3DD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3121195"/>
            <a:ext cx="1111232" cy="996085"/>
          </a:xfrm>
          <a:prstGeom prst="rect">
            <a:avLst/>
          </a:prstGeom>
        </p:spPr>
      </p:pic>
      <p:pic>
        <p:nvPicPr>
          <p:cNvPr id="4" name="Picture 3">
            <a:extLst>
              <a:ext uri="{FF2B5EF4-FFF2-40B4-BE49-F238E27FC236}">
                <a16:creationId xmlns:a16="http://schemas.microsoft.com/office/drawing/2014/main" id="{E8EF4443-AA19-4334-B470-AF00E326701E}"/>
              </a:ext>
            </a:extLst>
          </p:cNvPr>
          <p:cNvPicPr>
            <a:picLocks noChangeAspect="1"/>
          </p:cNvPicPr>
          <p:nvPr/>
        </p:nvPicPr>
        <p:blipFill>
          <a:blip r:embed="rId6"/>
          <a:stretch>
            <a:fillRect/>
          </a:stretch>
        </p:blipFill>
        <p:spPr>
          <a:xfrm>
            <a:off x="1309720" y="756508"/>
            <a:ext cx="10040982" cy="1780186"/>
          </a:xfrm>
          <a:prstGeom prst="rect">
            <a:avLst/>
          </a:prstGeom>
        </p:spPr>
      </p:pic>
    </p:spTree>
    <p:extLst>
      <p:ext uri="{BB962C8B-B14F-4D97-AF65-F5344CB8AC3E}">
        <p14:creationId xmlns:p14="http://schemas.microsoft.com/office/powerpoint/2010/main" val="259216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5">
            <a:extLst>
              <a:ext uri="{FF2B5EF4-FFF2-40B4-BE49-F238E27FC236}">
                <a16:creationId xmlns:a16="http://schemas.microsoft.com/office/drawing/2014/main" id="{F0C1CA25-5797-E5D8-230C-319C87003158}"/>
              </a:ext>
            </a:extLst>
          </p:cNvPr>
          <p:cNvSpPr/>
          <p:nvPr/>
        </p:nvSpPr>
        <p:spPr>
          <a:xfrm>
            <a:off x="159026" y="1078339"/>
            <a:ext cx="11847444" cy="5507992"/>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7">
            <a:extLst>
              <a:ext uri="{FF2B5EF4-FFF2-40B4-BE49-F238E27FC236}">
                <a16:creationId xmlns:a16="http://schemas.microsoft.com/office/drawing/2014/main" id="{8CD2525C-420F-C2FE-1C65-7E64BE72AB94}"/>
              </a:ext>
            </a:extLst>
          </p:cNvPr>
          <p:cNvGrpSpPr/>
          <p:nvPr/>
        </p:nvGrpSpPr>
        <p:grpSpPr>
          <a:xfrm>
            <a:off x="1207636" y="271670"/>
            <a:ext cx="9776725" cy="806669"/>
            <a:chOff x="720376" y="1669820"/>
            <a:chExt cx="16865867" cy="806669"/>
          </a:xfrm>
        </p:grpSpPr>
        <p:sp>
          <p:nvSpPr>
            <p:cNvPr id="13" name="TextBox 8">
              <a:extLst>
                <a:ext uri="{FF2B5EF4-FFF2-40B4-BE49-F238E27FC236}">
                  <a16:creationId xmlns:a16="http://schemas.microsoft.com/office/drawing/2014/main" id="{4415D649-1560-7AB0-0842-77980368833F}"/>
                </a:ext>
              </a:extLst>
            </p:cNvPr>
            <p:cNvSpPr txBox="1"/>
            <p:nvPr/>
          </p:nvSpPr>
          <p:spPr>
            <a:xfrm>
              <a:off x="730330" y="1669820"/>
              <a:ext cx="16855913" cy="782587"/>
            </a:xfrm>
            <a:prstGeom prst="rect">
              <a:avLst/>
            </a:prstGeom>
            <a:noFill/>
          </p:spPr>
          <p:txBody>
            <a:bodyPr wrap="square">
              <a:spAutoFit/>
            </a:bodyPr>
            <a:lstStyle/>
            <a:p>
              <a:pPr algn="ctr">
                <a:lnSpc>
                  <a:spcPct val="80000"/>
                </a:lnSpc>
              </a:pP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LẮNG NGHE ĐỌC MẪU</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7">
              <a:extLst>
                <a:ext uri="{FF2B5EF4-FFF2-40B4-BE49-F238E27FC236}">
                  <a16:creationId xmlns:a16="http://schemas.microsoft.com/office/drawing/2014/main" id="{5EDAA3CB-711F-781D-DCBD-D6CEF421F3A2}"/>
                </a:ext>
              </a:extLst>
            </p:cNvPr>
            <p:cNvSpPr txBox="1"/>
            <p:nvPr/>
          </p:nvSpPr>
          <p:spPr>
            <a:xfrm>
              <a:off x="720376" y="1693902"/>
              <a:ext cx="16855913" cy="782587"/>
            </a:xfrm>
            <a:prstGeom prst="rect">
              <a:avLst/>
            </a:prstGeom>
            <a:noFill/>
          </p:spPr>
          <p:txBody>
            <a:bodyPr wrap="square">
              <a:spAutoFit/>
            </a:bodyPr>
            <a:lstStyle/>
            <a:p>
              <a:pPr algn="ctr">
                <a:lnSpc>
                  <a:spcPct val="80000"/>
                </a:lnSpc>
              </a:pP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Ắ</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 </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en-US" sz="54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Ẫ</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54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34" name="Hộp Văn bản 33">
            <a:extLst>
              <a:ext uri="{FF2B5EF4-FFF2-40B4-BE49-F238E27FC236}">
                <a16:creationId xmlns:a16="http://schemas.microsoft.com/office/drawing/2014/main" id="{1B4B98FD-C5B5-4C61-8D3A-403C91C4D4DF}"/>
              </a:ext>
            </a:extLst>
          </p:cNvPr>
          <p:cNvSpPr txBox="1"/>
          <p:nvPr/>
        </p:nvSpPr>
        <p:spPr>
          <a:xfrm>
            <a:off x="517947" y="1361429"/>
            <a:ext cx="11150331" cy="4893647"/>
          </a:xfrm>
          <a:prstGeom prst="rect">
            <a:avLst/>
          </a:prstGeom>
          <a:noFill/>
        </p:spPr>
        <p:txBody>
          <a:bodyPr wrap="square">
            <a:spAutoFit/>
          </a:bodyPr>
          <a:lstStyle/>
          <a:p>
            <a:pPr indent="90170" algn="just"/>
            <a:r>
              <a:rPr lang="vi-VN" sz="2400" i="1">
                <a:solidFill>
                  <a:srgbClr val="000000"/>
                </a:solidFill>
                <a:latin typeface="Times New Roman" panose="02020603050405020304" pitchFamily="18" charset="0"/>
                <a:ea typeface="Calibri" panose="020F0502020204030204" pitchFamily="34" charset="0"/>
              </a:rPr>
              <a:t>Về đến nơi,/ quan trạng </a:t>
            </a:r>
            <a:r>
              <a:rPr lang="vi-VN" sz="2400" i="1" u="sng">
                <a:solidFill>
                  <a:srgbClr val="000000"/>
                </a:solidFill>
                <a:latin typeface="Times New Roman" panose="02020603050405020304" pitchFamily="18" charset="0"/>
                <a:ea typeface="Calibri" panose="020F0502020204030204" pitchFamily="34" charset="0"/>
              </a:rPr>
              <a:t>chào hỏi</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cảm ơn</a:t>
            </a:r>
            <a:r>
              <a:rPr lang="vi-VN" sz="2400" i="1">
                <a:solidFill>
                  <a:srgbClr val="000000"/>
                </a:solidFill>
                <a:latin typeface="Times New Roman" panose="02020603050405020304" pitchFamily="18" charset="0"/>
                <a:ea typeface="Calibri" panose="020F0502020204030204" pitchFamily="34" charset="0"/>
              </a:rPr>
              <a:t> dân làng,/ rồi cầm chiếc nồi đi đến nhà hàng xóm.// Thấy quan trạng đến,/ chủ nhà </a:t>
            </a:r>
            <a:r>
              <a:rPr lang="vi-VN" sz="2400" i="1" u="sng">
                <a:solidFill>
                  <a:srgbClr val="000000"/>
                </a:solidFill>
                <a:latin typeface="Times New Roman" panose="02020603050405020304" pitchFamily="18" charset="0"/>
                <a:ea typeface="Calibri" panose="020F0502020204030204" pitchFamily="34" charset="0"/>
              </a:rPr>
              <a:t>vội vàng</a:t>
            </a:r>
            <a:r>
              <a:rPr lang="vi-VN" sz="2400" i="1">
                <a:solidFill>
                  <a:srgbClr val="000000"/>
                </a:solidFill>
                <a:latin typeface="Times New Roman" panose="02020603050405020304" pitchFamily="18" charset="0"/>
                <a:ea typeface="Calibri" panose="020F0502020204030204" pitchFamily="34" charset="0"/>
              </a:rPr>
              <a:t> ra chào,/ đón vào nhà.// Quan trạng nói:/</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 – </a:t>
            </a:r>
            <a:r>
              <a:rPr lang="vi-VN" sz="2400" i="1" u="sng">
                <a:solidFill>
                  <a:srgbClr val="000000"/>
                </a:solidFill>
                <a:latin typeface="Times New Roman" panose="02020603050405020304" pitchFamily="18" charset="0"/>
                <a:ea typeface="Calibri" panose="020F0502020204030204" pitchFamily="34" charset="0"/>
              </a:rPr>
              <a:t>Thưa ông</a:t>
            </a:r>
            <a:r>
              <a:rPr lang="vi-VN" sz="2400" i="1">
                <a:solidFill>
                  <a:srgbClr val="000000"/>
                </a:solidFill>
                <a:latin typeface="Times New Roman" panose="02020603050405020304" pitchFamily="18" charset="0"/>
                <a:ea typeface="Calibri" panose="020F0502020204030204" pitchFamily="34" charset="0"/>
              </a:rPr>
              <a:t>,/ tôi xin </a:t>
            </a:r>
            <a:r>
              <a:rPr lang="vi-VN" sz="2400" i="1" u="sng">
                <a:solidFill>
                  <a:srgbClr val="000000"/>
                </a:solidFill>
                <a:latin typeface="Times New Roman" panose="02020603050405020304" pitchFamily="18" charset="0"/>
                <a:ea typeface="Calibri" panose="020F0502020204030204" pitchFamily="34" charset="0"/>
              </a:rPr>
              <a:t>biếu</a:t>
            </a:r>
            <a:r>
              <a:rPr lang="vi-VN" sz="2400" i="1">
                <a:solidFill>
                  <a:srgbClr val="000000"/>
                </a:solidFill>
                <a:latin typeface="Times New Roman" panose="02020603050405020304" pitchFamily="18" charset="0"/>
                <a:ea typeface="Calibri" panose="020F0502020204030204" pitchFamily="34" charset="0"/>
              </a:rPr>
              <a:t> ông chiếc nồi/ nhà vua ban cho/ để </a:t>
            </a:r>
            <a:r>
              <a:rPr lang="vi-VN" sz="2400" i="1" u="sng">
                <a:solidFill>
                  <a:srgbClr val="000000"/>
                </a:solidFill>
                <a:latin typeface="Times New Roman" panose="02020603050405020304" pitchFamily="18" charset="0"/>
                <a:ea typeface="Calibri" panose="020F0502020204030204" pitchFamily="34" charset="0"/>
              </a:rPr>
              <a:t>tạ ơn</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Nhờ ông</a:t>
            </a:r>
            <a:r>
              <a:rPr lang="vi-VN" sz="2400" i="1">
                <a:solidFill>
                  <a:srgbClr val="000000"/>
                </a:solidFill>
                <a:latin typeface="Times New Roman" panose="02020603050405020304" pitchFamily="18" charset="0"/>
                <a:ea typeface="Calibri" panose="020F0502020204030204" pitchFamily="34" charset="0"/>
              </a:rPr>
              <a:t> có lòng giúp đỡ,/ tôi </a:t>
            </a:r>
            <a:r>
              <a:rPr lang="vi-VN" sz="2400" i="1" u="sng">
                <a:solidFill>
                  <a:srgbClr val="000000"/>
                </a:solidFill>
                <a:latin typeface="Times New Roman" panose="02020603050405020304" pitchFamily="18" charset="0"/>
                <a:ea typeface="Calibri" panose="020F0502020204030204" pitchFamily="34" charset="0"/>
              </a:rPr>
              <a:t>mới được như ngày nay</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Nghe quan trạng nói,/ người hàng xóm nghĩ thầm:// “</a:t>
            </a:r>
            <a:r>
              <a:rPr lang="vi-VN" sz="2400" i="1" u="sng">
                <a:solidFill>
                  <a:srgbClr val="000000"/>
                </a:solidFill>
                <a:latin typeface="Times New Roman" panose="02020603050405020304" pitchFamily="18" charset="0"/>
                <a:ea typeface="Calibri" panose="020F0502020204030204" pitchFamily="34" charset="0"/>
              </a:rPr>
              <a:t>Cho mượn nồi</a:t>
            </a:r>
            <a:r>
              <a:rPr lang="vi-VN" sz="2400" i="1">
                <a:solidFill>
                  <a:srgbClr val="000000"/>
                </a:solidFill>
                <a:latin typeface="Times New Roman" panose="02020603050405020304" pitchFamily="18" charset="0"/>
                <a:ea typeface="Calibri" panose="020F0502020204030204" pitchFamily="34" charset="0"/>
              </a:rPr>
              <a:t> thì có gì mà quan trạng phải </a:t>
            </a:r>
            <a:r>
              <a:rPr lang="vi-VN" sz="2400" i="1" u="sng">
                <a:solidFill>
                  <a:srgbClr val="000000"/>
                </a:solidFill>
                <a:latin typeface="Times New Roman" panose="02020603050405020304" pitchFamily="18" charset="0"/>
                <a:ea typeface="Calibri" panose="020F0502020204030204" pitchFamily="34" charset="0"/>
              </a:rPr>
              <a:t>trả ơn to đến thế</a:t>
            </a:r>
            <a:r>
              <a:rPr lang="vi-VN" sz="2400" i="1">
                <a:solidFill>
                  <a:srgbClr val="000000"/>
                </a:solidFill>
                <a:latin typeface="Times New Roman" panose="02020603050405020304" pitchFamily="18" charset="0"/>
                <a:ea typeface="Calibri" panose="020F0502020204030204" pitchFamily="34" charset="0"/>
              </a:rPr>
              <a:t>!”.// Như </a:t>
            </a:r>
            <a:r>
              <a:rPr lang="vi-VN" sz="2400" i="1" u="sng">
                <a:solidFill>
                  <a:srgbClr val="000000"/>
                </a:solidFill>
                <a:latin typeface="Times New Roman" panose="02020603050405020304" pitchFamily="18" charset="0"/>
                <a:ea typeface="Calibri" panose="020F0502020204030204" pitchFamily="34" charset="0"/>
              </a:rPr>
              <a:t>đoán biết</a:t>
            </a:r>
            <a:r>
              <a:rPr lang="vi-VN" sz="2400" i="1">
                <a:solidFill>
                  <a:srgbClr val="000000"/>
                </a:solidFill>
                <a:latin typeface="Times New Roman" panose="02020603050405020304" pitchFamily="18" charset="0"/>
                <a:ea typeface="Calibri" panose="020F0502020204030204" pitchFamily="34" charset="0"/>
              </a:rPr>
              <a:t> ý nghĩ của ông,/ quan trạng </a:t>
            </a:r>
            <a:r>
              <a:rPr lang="vi-VN" sz="2400" i="1" u="sng">
                <a:solidFill>
                  <a:srgbClr val="000000"/>
                </a:solidFill>
                <a:latin typeface="Times New Roman" panose="02020603050405020304" pitchFamily="18" charset="0"/>
                <a:ea typeface="Calibri" panose="020F0502020204030204" pitchFamily="34" charset="0"/>
              </a:rPr>
              <a:t>thong thả</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 Hồi đó,/ vì </a:t>
            </a:r>
            <a:r>
              <a:rPr lang="vi-VN" sz="2400" i="1" u="sng">
                <a:solidFill>
                  <a:srgbClr val="000000"/>
                </a:solidFill>
                <a:latin typeface="Times New Roman" panose="02020603050405020304" pitchFamily="18" charset="0"/>
                <a:ea typeface="Calibri" panose="020F0502020204030204" pitchFamily="34" charset="0"/>
              </a:rPr>
              <a:t>bận ôn thi</a:t>
            </a:r>
            <a:r>
              <a:rPr lang="vi-VN" sz="2400" i="1">
                <a:solidFill>
                  <a:srgbClr val="000000"/>
                </a:solidFill>
                <a:latin typeface="Times New Roman" panose="02020603050405020304" pitchFamily="18" charset="0"/>
                <a:ea typeface="Calibri" panose="020F0502020204030204" pitchFamily="34" charset="0"/>
              </a:rPr>
              <a:t>/ không có thời gian đi kiếm gạo,/ nên tôi đã </a:t>
            </a:r>
            <a:r>
              <a:rPr lang="vi-VN" sz="2400" i="1" u="sng">
                <a:solidFill>
                  <a:srgbClr val="000000"/>
                </a:solidFill>
                <a:latin typeface="Times New Roman" panose="02020603050405020304" pitchFamily="18" charset="0"/>
                <a:ea typeface="Calibri" panose="020F0502020204030204" pitchFamily="34" charset="0"/>
              </a:rPr>
              <a:t>mượn nồi</a:t>
            </a:r>
            <a:r>
              <a:rPr lang="vi-VN" sz="2400" i="1">
                <a:solidFill>
                  <a:srgbClr val="000000"/>
                </a:solidFill>
                <a:latin typeface="Times New Roman" panose="02020603050405020304" pitchFamily="18" charset="0"/>
                <a:ea typeface="Calibri" panose="020F0502020204030204" pitchFamily="34" charset="0"/>
              </a:rPr>
              <a:t> của nhà ông để </a:t>
            </a:r>
            <a:r>
              <a:rPr lang="vi-VN" sz="2400" i="1" u="sng">
                <a:solidFill>
                  <a:srgbClr val="000000"/>
                </a:solidFill>
                <a:latin typeface="Times New Roman" panose="02020603050405020304" pitchFamily="18" charset="0"/>
                <a:ea typeface="Calibri" panose="020F0502020204030204" pitchFamily="34" charset="0"/>
              </a:rPr>
              <a:t>ăn vét</a:t>
            </a:r>
            <a:r>
              <a:rPr lang="vi-VN" sz="2400" i="1">
                <a:solidFill>
                  <a:srgbClr val="000000"/>
                </a:solidFill>
                <a:latin typeface="Times New Roman" panose="02020603050405020304" pitchFamily="18" charset="0"/>
                <a:ea typeface="Calibri" panose="020F0502020204030204" pitchFamily="34" charset="0"/>
              </a:rPr>
              <a:t> cơm cháy/ trong mấy tháng trời. Nay đã đỗ đạt,/ tôi có chút </a:t>
            </a:r>
            <a:r>
              <a:rPr lang="vi-VN" sz="2400" i="1" u="sng">
                <a:solidFill>
                  <a:srgbClr val="000000"/>
                </a:solidFill>
                <a:latin typeface="Times New Roman" panose="02020603050405020304" pitchFamily="18" charset="0"/>
                <a:ea typeface="Calibri" panose="020F0502020204030204" pitchFamily="34" charset="0"/>
              </a:rPr>
              <a:t>quà mọn</a:t>
            </a:r>
            <a:r>
              <a:rPr lang="vi-VN" sz="2400" i="1">
                <a:solidFill>
                  <a:srgbClr val="000000"/>
                </a:solidFill>
                <a:latin typeface="Times New Roman" panose="02020603050405020304" pitchFamily="18" charset="0"/>
                <a:ea typeface="Calibri" panose="020F0502020204030204" pitchFamily="34" charset="0"/>
              </a:rPr>
              <a:t>/ để </a:t>
            </a:r>
            <a:r>
              <a:rPr lang="vi-VN" sz="2400" i="1" u="sng">
                <a:solidFill>
                  <a:srgbClr val="000000"/>
                </a:solidFill>
                <a:latin typeface="Times New Roman" panose="02020603050405020304" pitchFamily="18" charset="0"/>
                <a:ea typeface="Calibri" panose="020F0502020204030204" pitchFamily="34" charset="0"/>
              </a:rPr>
              <a:t>trả ơn</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Chủ nhà và dân làng rất </a:t>
            </a:r>
            <a:r>
              <a:rPr lang="vi-VN" sz="2400" i="1" u="sng">
                <a:solidFill>
                  <a:srgbClr val="000000"/>
                </a:solidFill>
                <a:latin typeface="Times New Roman" panose="02020603050405020304" pitchFamily="18" charset="0"/>
                <a:ea typeface="Calibri" panose="020F0502020204030204" pitchFamily="34" charset="0"/>
              </a:rPr>
              <a:t>xúc động</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cảm phục</a:t>
            </a:r>
            <a:r>
              <a:rPr lang="vi-VN" sz="2400" i="1">
                <a:solidFill>
                  <a:srgbClr val="000000"/>
                </a:solidFill>
                <a:latin typeface="Times New Roman" panose="02020603050405020304" pitchFamily="18" charset="0"/>
                <a:ea typeface="Calibri" panose="020F0502020204030204" pitchFamily="34" charset="0"/>
              </a:rPr>
              <a:t> gương </a:t>
            </a:r>
            <a:r>
              <a:rPr lang="vi-VN" sz="2400" i="1" u="sng">
                <a:solidFill>
                  <a:srgbClr val="000000"/>
                </a:solidFill>
                <a:latin typeface="Times New Roman" panose="02020603050405020304" pitchFamily="18" charset="0"/>
                <a:ea typeface="Calibri" panose="020F0502020204030204" pitchFamily="34" charset="0"/>
              </a:rPr>
              <a:t>hiếu học</a:t>
            </a:r>
            <a:r>
              <a:rPr lang="vi-VN" sz="2400" i="1">
                <a:solidFill>
                  <a:srgbClr val="000000"/>
                </a:solidFill>
                <a:latin typeface="Times New Roman" panose="02020603050405020304" pitchFamily="18" charset="0"/>
                <a:ea typeface="Calibri" panose="020F0502020204030204" pitchFamily="34" charset="0"/>
              </a:rPr>
              <a:t>/ và lòng </a:t>
            </a:r>
            <a:r>
              <a:rPr lang="vi-VN" sz="2400" i="1" u="sng">
                <a:solidFill>
                  <a:srgbClr val="000000"/>
                </a:solidFill>
                <a:latin typeface="Times New Roman" panose="02020603050405020304" pitchFamily="18" charset="0"/>
                <a:ea typeface="Calibri" panose="020F0502020204030204" pitchFamily="34" charset="0"/>
              </a:rPr>
              <a:t>biết ơn</a:t>
            </a:r>
            <a:r>
              <a:rPr lang="vi-VN" sz="2400" i="1">
                <a:solidFill>
                  <a:srgbClr val="000000"/>
                </a:solidFill>
                <a:latin typeface="Times New Roman" panose="02020603050405020304" pitchFamily="18" charset="0"/>
                <a:ea typeface="Calibri" panose="020F0502020204030204" pitchFamily="34" charset="0"/>
              </a:rPr>
              <a:t> của quan trạng.//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Vị trạng nguyên trẻ tuổi ấy/ chính là </a:t>
            </a:r>
            <a:r>
              <a:rPr lang="vi-VN" sz="2400" i="1" u="sng">
                <a:solidFill>
                  <a:srgbClr val="000000"/>
                </a:solidFill>
                <a:latin typeface="Times New Roman" panose="02020603050405020304" pitchFamily="18" charset="0"/>
                <a:ea typeface="Calibri" panose="020F0502020204030204" pitchFamily="34" charset="0"/>
              </a:rPr>
              <a:t>Tô Tịch</a:t>
            </a:r>
            <a:r>
              <a:rPr lang="vi-VN" sz="2400" i="1">
                <a:solidFill>
                  <a:srgbClr val="000000"/>
                </a:solidFill>
                <a:latin typeface="Times New Roman" panose="02020603050405020304" pitchFamily="18" charset="0"/>
                <a:ea typeface="Calibri" panose="020F0502020204030204" pitchFamily="34" charset="0"/>
              </a:rPr>
              <a:t>,/ một người </a:t>
            </a:r>
            <a:r>
              <a:rPr lang="vi-VN" sz="2400" i="1" u="sng">
                <a:solidFill>
                  <a:srgbClr val="000000"/>
                </a:solidFill>
                <a:latin typeface="Times New Roman" panose="02020603050405020304" pitchFamily="18" charset="0"/>
                <a:ea typeface="Calibri" panose="020F0502020204030204" pitchFamily="34" charset="0"/>
              </a:rPr>
              <a:t>học giỏi</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nổi tiếng</a:t>
            </a:r>
            <a:r>
              <a:rPr lang="vi-VN" sz="2400" i="1">
                <a:solidFill>
                  <a:srgbClr val="000000"/>
                </a:solidFill>
                <a:latin typeface="Times New Roman" panose="02020603050405020304" pitchFamily="18" charset="0"/>
                <a:ea typeface="Calibri" panose="020F0502020204030204" pitchFamily="34" charset="0"/>
              </a:rPr>
              <a:t> thời trước/ của nước ta.// Dân gian </a:t>
            </a:r>
            <a:r>
              <a:rPr lang="vi-VN" sz="2400" i="1" u="sng">
                <a:solidFill>
                  <a:srgbClr val="000000"/>
                </a:solidFill>
                <a:latin typeface="Times New Roman" panose="02020603050405020304" pitchFamily="18" charset="0"/>
                <a:ea typeface="Calibri" panose="020F0502020204030204" pitchFamily="34" charset="0"/>
              </a:rPr>
              <a:t>yêu mến</a:t>
            </a:r>
            <a:r>
              <a:rPr lang="vi-VN" sz="2400" i="1">
                <a:solidFill>
                  <a:srgbClr val="000000"/>
                </a:solidFill>
                <a:latin typeface="Times New Roman" panose="02020603050405020304" pitchFamily="18" charset="0"/>
                <a:ea typeface="Calibri" panose="020F0502020204030204" pitchFamily="34" charset="0"/>
              </a:rPr>
              <a:t>/ gọi ông là </a:t>
            </a:r>
            <a:r>
              <a:rPr lang="vi-VN" sz="2400" i="1" u="sng">
                <a:solidFill>
                  <a:srgbClr val="000000"/>
                </a:solidFill>
                <a:latin typeface="Times New Roman" panose="02020603050405020304" pitchFamily="18" charset="0"/>
                <a:ea typeface="Calibri" panose="020F0502020204030204" pitchFamily="34" charset="0"/>
              </a:rPr>
              <a:t>Trạng Nồi</a:t>
            </a:r>
            <a:r>
              <a:rPr lang="vi-VN" sz="2400" i="1">
                <a:solidFill>
                  <a:srgbClr val="000000"/>
                </a:solidFill>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1115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1" name="Group 3">
            <a:extLst>
              <a:ext uri="{FF2B5EF4-FFF2-40B4-BE49-F238E27FC236}">
                <a16:creationId xmlns:a16="http://schemas.microsoft.com/office/drawing/2014/main" id="{7F80B569-BE03-4215-93B6-361C5E4166B3}"/>
              </a:ext>
            </a:extLst>
          </p:cNvPr>
          <p:cNvGrpSpPr/>
          <p:nvPr/>
        </p:nvGrpSpPr>
        <p:grpSpPr>
          <a:xfrm>
            <a:off x="12752547" y="645662"/>
            <a:ext cx="10048352" cy="2783338"/>
            <a:chOff x="1071824" y="297594"/>
            <a:chExt cx="10048352" cy="2783338"/>
          </a:xfrm>
        </p:grpSpPr>
        <p:pic>
          <p:nvPicPr>
            <p:cNvPr id="12" name="Picture 12">
              <a:extLst>
                <a:ext uri="{FF2B5EF4-FFF2-40B4-BE49-F238E27FC236}">
                  <a16:creationId xmlns:a16="http://schemas.microsoft.com/office/drawing/2014/main" id="{7FD94157-BEDB-4BAA-80DD-BE5ACEB27D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159344"/>
              <a:ext cx="4696391" cy="921588"/>
            </a:xfrm>
            <a:prstGeom prst="rect">
              <a:avLst/>
            </a:prstGeom>
          </p:spPr>
        </p:pic>
        <p:grpSp>
          <p:nvGrpSpPr>
            <p:cNvPr id="13" name="Group 5">
              <a:extLst>
                <a:ext uri="{FF2B5EF4-FFF2-40B4-BE49-F238E27FC236}">
                  <a16:creationId xmlns:a16="http://schemas.microsoft.com/office/drawing/2014/main" id="{9A477D3E-CEF0-4A63-AA68-1201CEF3D2AD}"/>
                </a:ext>
              </a:extLst>
            </p:cNvPr>
            <p:cNvGrpSpPr/>
            <p:nvPr/>
          </p:nvGrpSpPr>
          <p:grpSpPr>
            <a:xfrm>
              <a:off x="1071824" y="297594"/>
              <a:ext cx="10048352" cy="2270283"/>
              <a:chOff x="5250002" y="6570549"/>
              <a:chExt cx="13208091" cy="3278621"/>
            </a:xfrm>
          </p:grpSpPr>
          <p:sp>
            <p:nvSpPr>
              <p:cNvPr id="14" name="TextBox 6">
                <a:extLst>
                  <a:ext uri="{FF2B5EF4-FFF2-40B4-BE49-F238E27FC236}">
                    <a16:creationId xmlns:a16="http://schemas.microsoft.com/office/drawing/2014/main" id="{007ABF7B-80B7-4D17-B85F-CA5F2F56E9CE}"/>
                  </a:ext>
                </a:extLst>
              </p:cNvPr>
              <p:cNvSpPr txBox="1"/>
              <p:nvPr/>
            </p:nvSpPr>
            <p:spPr>
              <a:xfrm>
                <a:off x="5250005" y="6585061"/>
                <a:ext cx="13208088" cy="326410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5" name="TextBox 7">
                <a:extLst>
                  <a:ext uri="{FF2B5EF4-FFF2-40B4-BE49-F238E27FC236}">
                    <a16:creationId xmlns:a16="http://schemas.microsoft.com/office/drawing/2014/main" id="{E7AFDA27-141A-48DA-8399-58CAB33A9C65}"/>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pic>
        <p:nvPicPr>
          <p:cNvPr id="2" name="Picture 1">
            <a:extLst>
              <a:ext uri="{FF2B5EF4-FFF2-40B4-BE49-F238E27FC236}">
                <a16:creationId xmlns:a16="http://schemas.microsoft.com/office/drawing/2014/main" id="{101DF75F-BF3A-4AB2-AA20-514CCA8EB94D}"/>
              </a:ext>
            </a:extLst>
          </p:cNvPr>
          <p:cNvPicPr>
            <a:picLocks noChangeAspect="1"/>
          </p:cNvPicPr>
          <p:nvPr/>
        </p:nvPicPr>
        <p:blipFill>
          <a:blip r:embed="rId6"/>
          <a:stretch>
            <a:fillRect/>
          </a:stretch>
        </p:blipFill>
        <p:spPr>
          <a:xfrm>
            <a:off x="962907" y="392771"/>
            <a:ext cx="10047079" cy="2786113"/>
          </a:xfrm>
          <a:prstGeom prst="rect">
            <a:avLst/>
          </a:prstGeom>
        </p:spPr>
      </p:pic>
    </p:spTree>
    <p:extLst>
      <p:ext uri="{BB962C8B-B14F-4D97-AF65-F5344CB8AC3E}">
        <p14:creationId xmlns:p14="http://schemas.microsoft.com/office/powerpoint/2010/main" val="32633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2227AF-AE8C-2B58-60B0-CB986D797012}"/>
              </a:ext>
            </a:extLst>
          </p:cNvPr>
          <p:cNvGrpSpPr/>
          <p:nvPr/>
        </p:nvGrpSpPr>
        <p:grpSpPr>
          <a:xfrm>
            <a:off x="-312669" y="1338362"/>
            <a:ext cx="12817335" cy="2134158"/>
            <a:chOff x="712557" y="1659320"/>
            <a:chExt cx="16873686" cy="2134158"/>
          </a:xfrm>
        </p:grpSpPr>
        <p:sp>
          <p:nvSpPr>
            <p:cNvPr id="12" name="TextBox 11">
              <a:extLst>
                <a:ext uri="{FF2B5EF4-FFF2-40B4-BE49-F238E27FC236}">
                  <a16:creationId xmlns:a16="http://schemas.microsoft.com/office/drawing/2014/main" id="{BEF574B9-427F-57E3-9BF4-2CC5FE6D6FF9}"/>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B4427E7-39CE-ABE3-0FC4-6E756E5AA025}"/>
                </a:ext>
              </a:extLst>
            </p:cNvPr>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5" name="Group 84">
            <a:extLst>
              <a:ext uri="{FF2B5EF4-FFF2-40B4-BE49-F238E27FC236}">
                <a16:creationId xmlns:a16="http://schemas.microsoft.com/office/drawing/2014/main" id="{F7593A1B-52C8-0843-BA31-964AEE7BF2B2}"/>
              </a:ext>
            </a:extLst>
          </p:cNvPr>
          <p:cNvGrpSpPr/>
          <p:nvPr/>
        </p:nvGrpSpPr>
        <p:grpSpPr>
          <a:xfrm>
            <a:off x="6136626" y="2685845"/>
            <a:ext cx="5973446" cy="3676970"/>
            <a:chOff x="6051919" y="2685845"/>
            <a:chExt cx="5973446" cy="3676970"/>
          </a:xfrm>
        </p:grpSpPr>
        <p:pic>
          <p:nvPicPr>
            <p:cNvPr id="16" name="Picture 22">
              <a:extLst>
                <a:ext uri="{FF2B5EF4-FFF2-40B4-BE49-F238E27FC236}">
                  <a16:creationId xmlns:a16="http://schemas.microsoft.com/office/drawing/2014/main" id="{2A11108B-B5A8-FCAE-52E2-05132DA0363F}"/>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7" name="Group 76">
              <a:extLst>
                <a:ext uri="{FF2B5EF4-FFF2-40B4-BE49-F238E27FC236}">
                  <a16:creationId xmlns:a16="http://schemas.microsoft.com/office/drawing/2014/main" id="{6D0A370F-E2EE-7B7B-AC8B-D03079F18079}"/>
                </a:ext>
              </a:extLst>
            </p:cNvPr>
            <p:cNvGrpSpPr/>
            <p:nvPr/>
          </p:nvGrpSpPr>
          <p:grpSpPr>
            <a:xfrm>
              <a:off x="6051919" y="3653086"/>
              <a:ext cx="5561110" cy="2709729"/>
              <a:chOff x="6096000" y="3244032"/>
              <a:chExt cx="5561110" cy="2709729"/>
            </a:xfrm>
          </p:grpSpPr>
          <p:sp>
            <p:nvSpPr>
              <p:cNvPr id="18" name="Rectangle: Rounded Corners 75">
                <a:extLst>
                  <a:ext uri="{FF2B5EF4-FFF2-40B4-BE49-F238E27FC236}">
                    <a16:creationId xmlns:a16="http://schemas.microsoft.com/office/drawing/2014/main" id="{8C9D2C08-5A52-8905-730E-08DCE2093621}"/>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9" name="Group 66">
                <a:extLst>
                  <a:ext uri="{FF2B5EF4-FFF2-40B4-BE49-F238E27FC236}">
                    <a16:creationId xmlns:a16="http://schemas.microsoft.com/office/drawing/2014/main" id="{3FE64816-CF54-1E68-82E7-DC0F45A8299E}"/>
                  </a:ext>
                </a:extLst>
              </p:cNvPr>
              <p:cNvGrpSpPr/>
              <p:nvPr/>
            </p:nvGrpSpPr>
            <p:grpSpPr>
              <a:xfrm>
                <a:off x="8361444" y="4116552"/>
                <a:ext cx="1583311" cy="469963"/>
                <a:chOff x="3190408" y="4309039"/>
                <a:chExt cx="1583311" cy="469963"/>
              </a:xfrm>
            </p:grpSpPr>
            <p:pic>
              <p:nvPicPr>
                <p:cNvPr id="31" name="Picture 63">
                  <a:extLst>
                    <a:ext uri="{FF2B5EF4-FFF2-40B4-BE49-F238E27FC236}">
                      <a16:creationId xmlns:a16="http://schemas.microsoft.com/office/drawing/2014/main" id="{28AFC2EC-21A1-FC8E-AEE0-74CEB1DC1BC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4">
                  <a:extLst>
                    <a:ext uri="{FF2B5EF4-FFF2-40B4-BE49-F238E27FC236}">
                      <a16:creationId xmlns:a16="http://schemas.microsoft.com/office/drawing/2014/main" id="{AFC08F28-4DE7-13AD-3B66-84B1A9F9C17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65">
                  <a:extLst>
                    <a:ext uri="{FF2B5EF4-FFF2-40B4-BE49-F238E27FC236}">
                      <a16:creationId xmlns:a16="http://schemas.microsoft.com/office/drawing/2014/main" id="{E87F5C96-6A94-CF39-DD9E-B4A1F466E88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0" name="Group 67">
                <a:extLst>
                  <a:ext uri="{FF2B5EF4-FFF2-40B4-BE49-F238E27FC236}">
                    <a16:creationId xmlns:a16="http://schemas.microsoft.com/office/drawing/2014/main" id="{00AC62BF-D830-D5CF-4FF3-1B43FED036C0}"/>
                  </a:ext>
                </a:extLst>
              </p:cNvPr>
              <p:cNvGrpSpPr/>
              <p:nvPr/>
            </p:nvGrpSpPr>
            <p:grpSpPr>
              <a:xfrm>
                <a:off x="8468135" y="4692277"/>
                <a:ext cx="1583311" cy="469963"/>
                <a:chOff x="3190408" y="4309039"/>
                <a:chExt cx="1583311" cy="469963"/>
              </a:xfrm>
            </p:grpSpPr>
            <p:pic>
              <p:nvPicPr>
                <p:cNvPr id="28" name="Picture 68">
                  <a:extLst>
                    <a:ext uri="{FF2B5EF4-FFF2-40B4-BE49-F238E27FC236}">
                      <a16:creationId xmlns:a16="http://schemas.microsoft.com/office/drawing/2014/main" id="{3A7A03E3-3333-AE12-61A3-70FB8D5ED90E}"/>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69">
                  <a:extLst>
                    <a:ext uri="{FF2B5EF4-FFF2-40B4-BE49-F238E27FC236}">
                      <a16:creationId xmlns:a16="http://schemas.microsoft.com/office/drawing/2014/main" id="{5AC83C5B-514A-DD27-B588-762ADFAA6EE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0">
                  <a:extLst>
                    <a:ext uri="{FF2B5EF4-FFF2-40B4-BE49-F238E27FC236}">
                      <a16:creationId xmlns:a16="http://schemas.microsoft.com/office/drawing/2014/main" id="{74D9CBD1-678A-F70F-683B-F771441BC0B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2" name="Group 71">
                <a:extLst>
                  <a:ext uri="{FF2B5EF4-FFF2-40B4-BE49-F238E27FC236}">
                    <a16:creationId xmlns:a16="http://schemas.microsoft.com/office/drawing/2014/main" id="{1C900324-36FC-68A1-D0AF-24187AE2B4B5}"/>
                  </a:ext>
                </a:extLst>
              </p:cNvPr>
              <p:cNvGrpSpPr/>
              <p:nvPr/>
            </p:nvGrpSpPr>
            <p:grpSpPr>
              <a:xfrm>
                <a:off x="9992519" y="5278162"/>
                <a:ext cx="1583311" cy="469963"/>
                <a:chOff x="3190408" y="4309039"/>
                <a:chExt cx="1583311" cy="469963"/>
              </a:xfrm>
            </p:grpSpPr>
            <p:pic>
              <p:nvPicPr>
                <p:cNvPr id="24" name="Picture 72">
                  <a:extLst>
                    <a:ext uri="{FF2B5EF4-FFF2-40B4-BE49-F238E27FC236}">
                      <a16:creationId xmlns:a16="http://schemas.microsoft.com/office/drawing/2014/main" id="{6102EC03-9315-6022-6FAE-B30611869D4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73">
                  <a:extLst>
                    <a:ext uri="{FF2B5EF4-FFF2-40B4-BE49-F238E27FC236}">
                      <a16:creationId xmlns:a16="http://schemas.microsoft.com/office/drawing/2014/main" id="{A9521FC3-3DB2-CED1-8BAC-84F3421FBF7B}"/>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6" name="Picture 74">
                  <a:extLst>
                    <a:ext uri="{FF2B5EF4-FFF2-40B4-BE49-F238E27FC236}">
                      <a16:creationId xmlns:a16="http://schemas.microsoft.com/office/drawing/2014/main" id="{FE74F501-3553-6F5F-0C1E-B335B94F4EBD}"/>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3" name="Rectangle: Rounded Corners 36">
                <a:extLst>
                  <a:ext uri="{FF2B5EF4-FFF2-40B4-BE49-F238E27FC236}">
                    <a16:creationId xmlns:a16="http://schemas.microsoft.com/office/drawing/2014/main" id="{4C8DE348-69B9-86BA-8F9F-D151CF3FB2DB}"/>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4" name="Group 83">
            <a:extLst>
              <a:ext uri="{FF2B5EF4-FFF2-40B4-BE49-F238E27FC236}">
                <a16:creationId xmlns:a16="http://schemas.microsoft.com/office/drawing/2014/main" id="{7A7F8EB2-587D-D93B-F1ED-9BC709BC87AA}"/>
              </a:ext>
            </a:extLst>
          </p:cNvPr>
          <p:cNvGrpSpPr/>
          <p:nvPr/>
        </p:nvGrpSpPr>
        <p:grpSpPr>
          <a:xfrm>
            <a:off x="264012" y="2827093"/>
            <a:ext cx="5605176" cy="3535722"/>
            <a:chOff x="147132" y="2825189"/>
            <a:chExt cx="5605176" cy="3535722"/>
          </a:xfrm>
        </p:grpSpPr>
        <p:pic>
          <p:nvPicPr>
            <p:cNvPr id="35" name="Picture 21">
              <a:extLst>
                <a:ext uri="{FF2B5EF4-FFF2-40B4-BE49-F238E27FC236}">
                  <a16:creationId xmlns:a16="http://schemas.microsoft.com/office/drawing/2014/main" id="{3E68CEF8-E251-75B4-1BB0-CF3D391FC597}"/>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6" name="Group 61">
              <a:extLst>
                <a:ext uri="{FF2B5EF4-FFF2-40B4-BE49-F238E27FC236}">
                  <a16:creationId xmlns:a16="http://schemas.microsoft.com/office/drawing/2014/main" id="{3852F4A1-80A6-4C6F-71DA-F8D04D17A067}"/>
                </a:ext>
              </a:extLst>
            </p:cNvPr>
            <p:cNvGrpSpPr/>
            <p:nvPr/>
          </p:nvGrpSpPr>
          <p:grpSpPr>
            <a:xfrm>
              <a:off x="191198" y="3576378"/>
              <a:ext cx="5561110" cy="2784533"/>
              <a:chOff x="226098" y="3169228"/>
              <a:chExt cx="5561110" cy="2784533"/>
            </a:xfrm>
          </p:grpSpPr>
          <p:sp>
            <p:nvSpPr>
              <p:cNvPr id="37" name="Rectangle: Rounded Corners 37">
                <a:extLst>
                  <a:ext uri="{FF2B5EF4-FFF2-40B4-BE49-F238E27FC236}">
                    <a16:creationId xmlns:a16="http://schemas.microsoft.com/office/drawing/2014/main" id="{0E1BF690-042C-2FA1-F915-7BE911FE0B6D}"/>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8" name="Rectangle: Rounded Corners 57">
                <a:extLst>
                  <a:ext uri="{FF2B5EF4-FFF2-40B4-BE49-F238E27FC236}">
                    <a16:creationId xmlns:a16="http://schemas.microsoft.com/office/drawing/2014/main" id="{21FBA274-9087-D130-8F95-5C42113162FE}"/>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39" name="Picture 58">
                <a:extLst>
                  <a:ext uri="{FF2B5EF4-FFF2-40B4-BE49-F238E27FC236}">
                    <a16:creationId xmlns:a16="http://schemas.microsoft.com/office/drawing/2014/main" id="{5149B131-41D2-B8CE-8C5E-D17CCE861688}"/>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0" name="Picture 59">
                <a:extLst>
                  <a:ext uri="{FF2B5EF4-FFF2-40B4-BE49-F238E27FC236}">
                    <a16:creationId xmlns:a16="http://schemas.microsoft.com/office/drawing/2014/main" id="{3A73B446-202B-7CC8-7D77-18F2FE8E377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1" name="Picture 60">
                <a:extLst>
                  <a:ext uri="{FF2B5EF4-FFF2-40B4-BE49-F238E27FC236}">
                    <a16:creationId xmlns:a16="http://schemas.microsoft.com/office/drawing/2014/main" id="{8524497C-9706-AE55-F1C7-E3EB3DF0591C}"/>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332044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2" name="Group 76">
            <a:extLst>
              <a:ext uri="{FF2B5EF4-FFF2-40B4-BE49-F238E27FC236}">
                <a16:creationId xmlns:a16="http://schemas.microsoft.com/office/drawing/2014/main" id="{29B26AD9-B385-8013-33D9-80542655ECFE}"/>
              </a:ext>
            </a:extLst>
          </p:cNvPr>
          <p:cNvGrpSpPr/>
          <p:nvPr/>
        </p:nvGrpSpPr>
        <p:grpSpPr>
          <a:xfrm>
            <a:off x="2810268" y="2695125"/>
            <a:ext cx="6713560" cy="3522795"/>
            <a:chOff x="6096000" y="3244032"/>
            <a:chExt cx="5681359" cy="2640970"/>
          </a:xfrm>
        </p:grpSpPr>
        <p:sp>
          <p:nvSpPr>
            <p:cNvPr id="3" name="Rectangle: Rounded Corners 75">
              <a:extLst>
                <a:ext uri="{FF2B5EF4-FFF2-40B4-BE49-F238E27FC236}">
                  <a16:creationId xmlns:a16="http://schemas.microsoft.com/office/drawing/2014/main" id="{AC46957A-EC59-C9ED-FA3A-6B8AC742B13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4" name="Group 66">
              <a:extLst>
                <a:ext uri="{FF2B5EF4-FFF2-40B4-BE49-F238E27FC236}">
                  <a16:creationId xmlns:a16="http://schemas.microsoft.com/office/drawing/2014/main" id="{0F75D37E-326A-D0B5-D5D1-329A7E362B0A}"/>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FEF6C0B0-3280-28F5-2CF3-8F476FFACC45}"/>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74EA428F-C7AC-AF38-72E9-5B6E5331AA08}"/>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0B696BB7-1D7B-F53A-4DF4-F281169820C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B1AD19E1-85FC-6157-6593-264F9C9A9F39}"/>
                </a:ext>
              </a:extLst>
            </p:cNvPr>
            <p:cNvGrpSpPr/>
            <p:nvPr/>
          </p:nvGrpSpPr>
          <p:grpSpPr>
            <a:xfrm>
              <a:off x="8621616" y="4602563"/>
              <a:ext cx="1628458" cy="469963"/>
              <a:chOff x="3343889" y="4219325"/>
              <a:chExt cx="1628458" cy="469963"/>
            </a:xfrm>
          </p:grpSpPr>
          <p:pic>
            <p:nvPicPr>
              <p:cNvPr id="13" name="Picture 68">
                <a:extLst>
                  <a:ext uri="{FF2B5EF4-FFF2-40B4-BE49-F238E27FC236}">
                    <a16:creationId xmlns:a16="http://schemas.microsoft.com/office/drawing/2014/main" id="{9F88875B-0F9D-35ED-8BDB-0A79DF0F85A0}"/>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21" name="Picture 69">
                <a:extLst>
                  <a:ext uri="{FF2B5EF4-FFF2-40B4-BE49-F238E27FC236}">
                    <a16:creationId xmlns:a16="http://schemas.microsoft.com/office/drawing/2014/main" id="{F850CC77-8F02-7037-7ECA-4EEC755A893E}"/>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27" name="Picture 70">
                <a:extLst>
                  <a:ext uri="{FF2B5EF4-FFF2-40B4-BE49-F238E27FC236}">
                    <a16:creationId xmlns:a16="http://schemas.microsoft.com/office/drawing/2014/main" id="{A0375EBD-5E56-5815-19BE-8DDFA4974CC9}"/>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7CB5E221-1DD1-077C-9394-4B2635AC7337}"/>
                </a:ext>
              </a:extLst>
            </p:cNvPr>
            <p:cNvGrpSpPr/>
            <p:nvPr/>
          </p:nvGrpSpPr>
          <p:grpSpPr>
            <a:xfrm>
              <a:off x="10073799" y="5148211"/>
              <a:ext cx="1583311" cy="469964"/>
              <a:chOff x="3271688" y="4179088"/>
              <a:chExt cx="1583311" cy="469964"/>
            </a:xfrm>
          </p:grpSpPr>
          <p:pic>
            <p:nvPicPr>
              <p:cNvPr id="8" name="Picture 72">
                <a:extLst>
                  <a:ext uri="{FF2B5EF4-FFF2-40B4-BE49-F238E27FC236}">
                    <a16:creationId xmlns:a16="http://schemas.microsoft.com/office/drawing/2014/main" id="{394DCEDF-BA66-7DF2-958E-62F41A4FF1FD}"/>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9" name="Picture 73">
                <a:extLst>
                  <a:ext uri="{FF2B5EF4-FFF2-40B4-BE49-F238E27FC236}">
                    <a16:creationId xmlns:a16="http://schemas.microsoft.com/office/drawing/2014/main" id="{C07C64FB-AED8-E652-6A1C-48B828B301DA}"/>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0" name="Picture 74">
                <a:extLst>
                  <a:ext uri="{FF2B5EF4-FFF2-40B4-BE49-F238E27FC236}">
                    <a16:creationId xmlns:a16="http://schemas.microsoft.com/office/drawing/2014/main" id="{448DEB63-74FB-6300-FEBF-ED6A20F5AF15}"/>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7" name="Rectangle: Rounded Corners 36">
              <a:extLst>
                <a:ext uri="{FF2B5EF4-FFF2-40B4-BE49-F238E27FC236}">
                  <a16:creationId xmlns:a16="http://schemas.microsoft.com/office/drawing/2014/main" id="{57B43A40-50A8-C014-A7FB-AC6103CB203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48" name="Group 10">
            <a:extLst>
              <a:ext uri="{FF2B5EF4-FFF2-40B4-BE49-F238E27FC236}">
                <a16:creationId xmlns:a16="http://schemas.microsoft.com/office/drawing/2014/main" id="{20B71305-6256-A26C-E1B8-89D65434F4FA}"/>
              </a:ext>
            </a:extLst>
          </p:cNvPr>
          <p:cNvGrpSpPr/>
          <p:nvPr/>
        </p:nvGrpSpPr>
        <p:grpSpPr>
          <a:xfrm>
            <a:off x="64665" y="1374547"/>
            <a:ext cx="12057568" cy="1123931"/>
            <a:chOff x="712557" y="1660810"/>
            <a:chExt cx="16873686" cy="1123931"/>
          </a:xfrm>
        </p:grpSpPr>
        <p:sp>
          <p:nvSpPr>
            <p:cNvPr id="49" name="TextBox 11">
              <a:extLst>
                <a:ext uri="{FF2B5EF4-FFF2-40B4-BE49-F238E27FC236}">
                  <a16:creationId xmlns:a16="http://schemas.microsoft.com/office/drawing/2014/main" id="{82C37413-EBC2-57A7-4AF0-0C077422D042}"/>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90720CF3-DA85-ED4A-F087-A6CDA00AA924}"/>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103398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14:bounceEnd="77000">
                                          <p:cBhvr additive="base">
                                            <p:cTn id="12" dur="1000" fill="hold"/>
                                            <p:tgtEl>
                                              <p:spTgt spid="48"/>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14:bounceEnd="80000">
                                          <p:cBhvr additive="base">
                                            <p:cTn id="18"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14:bounceEnd="80000">
                                          <p:cBhvr additive="base">
                                            <p:cTn id="22"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1000" fill="hold"/>
                                            <p:tgtEl>
                                              <p:spTgt spid="51"/>
                                            </p:tgtEl>
                                            <p:attrNameLst>
                                              <p:attrName>ppt_x</p:attrName>
                                            </p:attrNameLst>
                                          </p:cBhvr>
                                          <p:tavLst>
                                            <p:tav tm="0">
                                              <p:val>
                                                <p:strVal val="#ppt_x"/>
                                              </p:val>
                                            </p:tav>
                                            <p:tav tm="100000">
                                              <p:val>
                                                <p:strVal val="#ppt_x"/>
                                              </p:val>
                                            </p:tav>
                                          </p:tavLst>
                                        </p:anim>
                                        <p:anim calcmode="lin" valueType="num">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000" fill="hold"/>
                                            <p:tgtEl>
                                              <p:spTgt spid="52"/>
                                            </p:tgtEl>
                                            <p:attrNameLst>
                                              <p:attrName>ppt_x</p:attrName>
                                            </p:attrNameLst>
                                          </p:cBhvr>
                                          <p:tavLst>
                                            <p:tav tm="0">
                                              <p:val>
                                                <p:strVal val="#ppt_x"/>
                                              </p:val>
                                            </p:tav>
                                            <p:tav tm="100000">
                                              <p:val>
                                                <p:strVal val="#ppt_x"/>
                                              </p:val>
                                            </p:tav>
                                          </p:tavLst>
                                        </p:anim>
                                        <p:anim calcmode="lin" valueType="num">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C9BCCD-4705-82B3-0F7A-48E1B58483C6}"/>
              </a:ext>
            </a:extLst>
          </p:cNvPr>
          <p:cNvGrpSpPr/>
          <p:nvPr/>
        </p:nvGrpSpPr>
        <p:grpSpPr>
          <a:xfrm>
            <a:off x="73566" y="521738"/>
            <a:ext cx="12044868" cy="860101"/>
            <a:chOff x="730330" y="1668993"/>
            <a:chExt cx="16855913" cy="860101"/>
          </a:xfrm>
        </p:grpSpPr>
        <p:sp>
          <p:nvSpPr>
            <p:cNvPr id="12" name="TextBox 11">
              <a:extLst>
                <a:ext uri="{FF2B5EF4-FFF2-40B4-BE49-F238E27FC236}">
                  <a16:creationId xmlns:a16="http://schemas.microsoft.com/office/drawing/2014/main" id="{926339FF-B502-3758-6AA7-BF4ABD87B8D6}"/>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6FDADA9-E78A-5D66-6FFF-DDA2A030A264}"/>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4" name="Group 6">
            <a:extLst>
              <a:ext uri="{FF2B5EF4-FFF2-40B4-BE49-F238E27FC236}">
                <a16:creationId xmlns:a16="http://schemas.microsoft.com/office/drawing/2014/main" id="{AA2B3A55-C128-0729-D82B-9B74EA043DFF}"/>
              </a:ext>
            </a:extLst>
          </p:cNvPr>
          <p:cNvGrpSpPr/>
          <p:nvPr/>
        </p:nvGrpSpPr>
        <p:grpSpPr>
          <a:xfrm>
            <a:off x="600502" y="776848"/>
            <a:ext cx="10601051" cy="1595437"/>
            <a:chOff x="5250003" y="6557837"/>
            <a:chExt cx="13208091" cy="2304044"/>
          </a:xfrm>
        </p:grpSpPr>
        <p:sp>
          <p:nvSpPr>
            <p:cNvPr id="6" name="TextBox 7">
              <a:extLst>
                <a:ext uri="{FF2B5EF4-FFF2-40B4-BE49-F238E27FC236}">
                  <a16:creationId xmlns:a16="http://schemas.microsoft.com/office/drawing/2014/main" id="{68D16833-89CE-4611-42DA-87231C6CED47}"/>
                </a:ext>
              </a:extLst>
            </p:cNvPr>
            <p:cNvSpPr txBox="1"/>
            <p:nvPr/>
          </p:nvSpPr>
          <p:spPr>
            <a:xfrm>
              <a:off x="5250003" y="6585062"/>
              <a:ext cx="13208089" cy="22768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LUYỆN TẬP MỞ RỘNG</a:t>
              </a:r>
            </a:p>
          </p:txBody>
        </p:sp>
        <p:sp>
          <p:nvSpPr>
            <p:cNvPr id="7" name="TextBox 8">
              <a:extLst>
                <a:ext uri="{FF2B5EF4-FFF2-40B4-BE49-F238E27FC236}">
                  <a16:creationId xmlns:a16="http://schemas.microsoft.com/office/drawing/2014/main" id="{7A5D5A8A-98A4-96DB-2E34-B3F19BE8E734}"/>
                </a:ext>
              </a:extLst>
            </p:cNvPr>
            <p:cNvSpPr txBox="1"/>
            <p:nvPr/>
          </p:nvSpPr>
          <p:spPr>
            <a:xfrm>
              <a:off x="5250003" y="6557837"/>
              <a:ext cx="13208091" cy="227681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Ậ</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Ở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R</a:t>
              </a:r>
              <a:r>
                <a:rPr kumimoji="0" lang="en-US" sz="80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Ộ</a:t>
              </a:r>
              <a:r>
                <a:rPr kumimoji="0" lang="en-US" sz="8000" b="1" i="0" u="none" strike="noStrike" kern="1200" cap="none" spc="0" normalizeH="0" baseline="0" noProof="0">
                  <a:ln w="19050">
                    <a:solidFill>
                      <a:srgbClr val="002060"/>
                    </a:solidFill>
                    <a:prstDash val="solid"/>
                  </a:ln>
                  <a:solidFill>
                    <a:srgbClr val="FF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173588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43" name="Group 20">
            <a:extLst>
              <a:ext uri="{FF2B5EF4-FFF2-40B4-BE49-F238E27FC236}">
                <a16:creationId xmlns:a16="http://schemas.microsoft.com/office/drawing/2014/main" id="{44A6AD62-4D17-8127-2B80-EFF84E028527}"/>
              </a:ext>
            </a:extLst>
          </p:cNvPr>
          <p:cNvGrpSpPr/>
          <p:nvPr/>
        </p:nvGrpSpPr>
        <p:grpSpPr>
          <a:xfrm>
            <a:off x="171868" y="789276"/>
            <a:ext cx="11222713" cy="1191816"/>
            <a:chOff x="530651" y="4086061"/>
            <a:chExt cx="11522589" cy="1191816"/>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0880326" cy="1191816"/>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Viết 4 – 5 câu bày tỏ suy nghĩ, cảm xúc của em về một nhân vật</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bài đọc “Ông Trạng Nồi”.</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4"/>
            <a:stretch>
              <a:fillRect/>
            </a:stretch>
          </p:blipFill>
          <p:spPr>
            <a:xfrm>
              <a:off x="530651" y="4325448"/>
              <a:ext cx="788484" cy="713042"/>
            </a:xfrm>
            <a:prstGeom prst="rect">
              <a:avLst/>
            </a:prstGeom>
          </p:spPr>
        </p:pic>
      </p:grpSp>
      <p:pic>
        <p:nvPicPr>
          <p:cNvPr id="5" name="Picture 4">
            <a:extLst>
              <a:ext uri="{FF2B5EF4-FFF2-40B4-BE49-F238E27FC236}">
                <a16:creationId xmlns:a16="http://schemas.microsoft.com/office/drawing/2014/main" id="{ED379E51-4969-49E5-B425-A223A1DD316B}"/>
              </a:ext>
            </a:extLst>
          </p:cNvPr>
          <p:cNvPicPr>
            <a:picLocks noChangeAspect="1"/>
          </p:cNvPicPr>
          <p:nvPr/>
        </p:nvPicPr>
        <p:blipFill>
          <a:blip r:embed="rId5"/>
          <a:stretch>
            <a:fillRect/>
          </a:stretch>
        </p:blipFill>
        <p:spPr>
          <a:xfrm>
            <a:off x="1663700" y="1981092"/>
            <a:ext cx="8267700" cy="4315739"/>
          </a:xfrm>
          <a:prstGeom prst="rect">
            <a:avLst/>
          </a:prstGeom>
        </p:spPr>
      </p:pic>
    </p:spTree>
    <p:extLst>
      <p:ext uri="{BB962C8B-B14F-4D97-AF65-F5344CB8AC3E}">
        <p14:creationId xmlns:p14="http://schemas.microsoft.com/office/powerpoint/2010/main" val="103176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sp>
        <p:nvSpPr>
          <p:cNvPr id="44" name="TextBox 16">
            <a:extLst>
              <a:ext uri="{FF2B5EF4-FFF2-40B4-BE49-F238E27FC236}">
                <a16:creationId xmlns:a16="http://schemas.microsoft.com/office/drawing/2014/main" id="{3E17C8A5-7DFE-C449-C84D-40A5FFCE79AF}"/>
              </a:ext>
            </a:extLst>
          </p:cNvPr>
          <p:cNvSpPr txBox="1"/>
          <p:nvPr/>
        </p:nvSpPr>
        <p:spPr>
          <a:xfrm>
            <a:off x="695816" y="287835"/>
            <a:ext cx="10962784" cy="5550456"/>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MẪU: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Trạng Nồi là một tấm gương hiếu học cho mọi người noi theo. Nhà nghèo, hoàn cảnh thiếu thốn, nhưng ông đã cố gắng vượt qua để đạt được thành tích cao. Khi đỗ trạng nguyên, ông nhớ ơn người hàng xóm đã giúp đỡ mình. Không chỉ là người giỏi giang, ông còn là người sống có tình nghĩa, được dân gian yêu mến, nể phục.</a:t>
            </a:r>
          </a:p>
        </p:txBody>
      </p:sp>
    </p:spTree>
    <p:extLst>
      <p:ext uri="{BB962C8B-B14F-4D97-AF65-F5344CB8AC3E}">
        <p14:creationId xmlns:p14="http://schemas.microsoft.com/office/powerpoint/2010/main" val="269902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grpSp>
        <p:nvGrpSpPr>
          <p:cNvPr id="2" name="Group 5">
            <a:extLst>
              <a:ext uri="{FF2B5EF4-FFF2-40B4-BE49-F238E27FC236}">
                <a16:creationId xmlns:a16="http://schemas.microsoft.com/office/drawing/2014/main" id="{7736D30C-E135-073D-C5FD-78BA06E5620A}"/>
              </a:ext>
            </a:extLst>
          </p:cNvPr>
          <p:cNvGrpSpPr/>
          <p:nvPr/>
        </p:nvGrpSpPr>
        <p:grpSpPr>
          <a:xfrm>
            <a:off x="330200" y="2037729"/>
            <a:ext cx="7659508" cy="1885819"/>
            <a:chOff x="4133327" y="8204395"/>
            <a:chExt cx="7210038" cy="1885819"/>
          </a:xfrm>
        </p:grpSpPr>
        <p:sp>
          <p:nvSpPr>
            <p:cNvPr id="3" name="TextBox 13">
              <a:extLst>
                <a:ext uri="{FF2B5EF4-FFF2-40B4-BE49-F238E27FC236}">
                  <a16:creationId xmlns:a16="http://schemas.microsoft.com/office/drawing/2014/main" id="{F3156A0E-1ACC-ABC3-D08D-9C4D7355E276}"/>
                </a:ext>
              </a:extLst>
            </p:cNvPr>
            <p:cNvSpPr txBox="1"/>
            <p:nvPr/>
          </p:nvSpPr>
          <p:spPr>
            <a:xfrm>
              <a:off x="4149463" y="8204395"/>
              <a:ext cx="7193902" cy="18734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VẬN DỤNG</a:t>
              </a:r>
              <a:endPar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4" name="TextBox 14">
              <a:extLst>
                <a:ext uri="{FF2B5EF4-FFF2-40B4-BE49-F238E27FC236}">
                  <a16:creationId xmlns:a16="http://schemas.microsoft.com/office/drawing/2014/main" id="{0162DBDE-1FE1-6B22-A5CE-0582397FD049}"/>
                </a:ext>
              </a:extLst>
            </p:cNvPr>
            <p:cNvSpPr txBox="1"/>
            <p:nvPr/>
          </p:nvSpPr>
          <p:spPr>
            <a:xfrm>
              <a:off x="4133327" y="8216752"/>
              <a:ext cx="7193902" cy="18734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ẬN</a:t>
              </a:r>
              <a:r>
                <a:rPr kumimoji="0" lang="en-US" sz="9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D</a:t>
              </a:r>
              <a:r>
                <a:rPr lang="en-US" sz="96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Ụ</a:t>
              </a:r>
              <a:r>
                <a:rPr kumimoji="0" lang="en-US" sz="9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NG</a:t>
              </a:r>
              <a:endPar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202320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74790BDD-9439-4155-88F9-F9945572A995}"/>
              </a:ext>
            </a:extLst>
          </p:cNvPr>
          <p:cNvSpPr txBox="1"/>
          <p:nvPr/>
        </p:nvSpPr>
        <p:spPr>
          <a:xfrm>
            <a:off x="1079500" y="3123684"/>
            <a:ext cx="6985000" cy="1569660"/>
          </a:xfrm>
          <a:prstGeom prst="rect">
            <a:avLst/>
          </a:prstGeom>
          <a:solidFill>
            <a:schemeClr val="bg1"/>
          </a:solidFill>
          <a:ln>
            <a:solidFill>
              <a:schemeClr val="accent1"/>
            </a:solidFill>
          </a:ln>
        </p:spPr>
        <p:txBody>
          <a:bodyPr wrap="square">
            <a:spAutoFit/>
          </a:bodyPr>
          <a:lstStyle/>
          <a:p>
            <a:r>
              <a:rPr lang="en-US" sz="4800"/>
              <a:t>https://www.youtube.com/watch?v=7dWdwK6P01s</a:t>
            </a:r>
          </a:p>
        </p:txBody>
      </p:sp>
    </p:spTree>
    <p:extLst>
      <p:ext uri="{BB962C8B-B14F-4D97-AF65-F5344CB8AC3E}">
        <p14:creationId xmlns:p14="http://schemas.microsoft.com/office/powerpoint/2010/main" val="375398208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29" name="Group 8">
            <a:extLst>
              <a:ext uri="{FF2B5EF4-FFF2-40B4-BE49-F238E27FC236}">
                <a16:creationId xmlns:a16="http://schemas.microsoft.com/office/drawing/2014/main" id="{B3B66032-6438-7596-4CE1-8E99EDB9399F}"/>
              </a:ext>
            </a:extLst>
          </p:cNvPr>
          <p:cNvGrpSpPr/>
          <p:nvPr/>
        </p:nvGrpSpPr>
        <p:grpSpPr>
          <a:xfrm>
            <a:off x="3694146" y="280205"/>
            <a:ext cx="4974772" cy="1323439"/>
            <a:chOff x="3608614" y="0"/>
            <a:chExt cx="4974772" cy="1323439"/>
          </a:xfrm>
        </p:grpSpPr>
        <p:sp>
          <p:nvSpPr>
            <p:cNvPr id="30" name="TextBox 9">
              <a:extLst>
                <a:ext uri="{FF2B5EF4-FFF2-40B4-BE49-F238E27FC236}">
                  <a16:creationId xmlns:a16="http://schemas.microsoft.com/office/drawing/2014/main" id="{F9A253A6-775E-A050-4565-705E9CC01A6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31" name="TextBox 10">
              <a:extLst>
                <a:ext uri="{FF2B5EF4-FFF2-40B4-BE49-F238E27FC236}">
                  <a16:creationId xmlns:a16="http://schemas.microsoft.com/office/drawing/2014/main" id="{9217CDDB-5500-51A2-B8CB-573D296BF64B}"/>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grpSp>
        <p:nvGrpSpPr>
          <p:cNvPr id="2" name="Group 5">
            <a:extLst>
              <a:ext uri="{FF2B5EF4-FFF2-40B4-BE49-F238E27FC236}">
                <a16:creationId xmlns:a16="http://schemas.microsoft.com/office/drawing/2014/main" id="{7736D30C-E135-073D-C5FD-78BA06E5620A}"/>
              </a:ext>
            </a:extLst>
          </p:cNvPr>
          <p:cNvGrpSpPr/>
          <p:nvPr/>
        </p:nvGrpSpPr>
        <p:grpSpPr>
          <a:xfrm>
            <a:off x="0" y="57733"/>
            <a:ext cx="7659508" cy="3806344"/>
            <a:chOff x="4133327" y="8204395"/>
            <a:chExt cx="7210038" cy="3806344"/>
          </a:xfrm>
        </p:grpSpPr>
        <p:sp>
          <p:nvSpPr>
            <p:cNvPr id="3" name="TextBox 13">
              <a:extLst>
                <a:ext uri="{FF2B5EF4-FFF2-40B4-BE49-F238E27FC236}">
                  <a16:creationId xmlns:a16="http://schemas.microsoft.com/office/drawing/2014/main" id="{F3156A0E-1ACC-ABC3-D08D-9C4D7355E276}"/>
                </a:ext>
              </a:extLst>
            </p:cNvPr>
            <p:cNvSpPr txBox="1"/>
            <p:nvPr/>
          </p:nvSpPr>
          <p:spPr>
            <a:xfrm>
              <a:off x="4149463" y="8204395"/>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4" name="TextBox 14">
              <a:extLst>
                <a:ext uri="{FF2B5EF4-FFF2-40B4-BE49-F238E27FC236}">
                  <a16:creationId xmlns:a16="http://schemas.microsoft.com/office/drawing/2014/main" id="{0162DBDE-1FE1-6B22-A5CE-0582397FD049}"/>
                </a:ext>
              </a:extLst>
            </p:cNvPr>
            <p:cNvSpPr txBox="1"/>
            <p:nvPr/>
          </p:nvSpPr>
          <p:spPr>
            <a:xfrm>
              <a:off x="4133327" y="8216752"/>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277820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peech Bubble: Rectangle with Corners Rounded 8">
            <a:extLst>
              <a:ext uri="{FF2B5EF4-FFF2-40B4-BE49-F238E27FC236}">
                <a16:creationId xmlns:a16="http://schemas.microsoft.com/office/drawing/2014/main" id="{41C66CB9-4C66-5445-9C94-B044309EBCF9}"/>
              </a:ext>
            </a:extLst>
          </p:cNvPr>
          <p:cNvSpPr/>
          <p:nvPr/>
        </p:nvSpPr>
        <p:spPr>
          <a:xfrm>
            <a:off x="1617409" y="558777"/>
            <a:ext cx="833008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cs typeface="Calibri" panose="020F0502020204030204" pitchFamily="34" charset="0"/>
              </a:rPr>
              <a:t>Nêu 1 – 2 việc làm thể hiện sự quan tâm đến hàng xóm láng giềng.</a:t>
            </a:r>
          </a:p>
        </p:txBody>
      </p:sp>
      <p:sp>
        <p:nvSpPr>
          <p:cNvPr id="33" name="Bong bóng Lời nói: Hình chữ nhật với Góc Tròn 32">
            <a:extLst>
              <a:ext uri="{FF2B5EF4-FFF2-40B4-BE49-F238E27FC236}">
                <a16:creationId xmlns:a16="http://schemas.microsoft.com/office/drawing/2014/main" id="{41C284FF-FB6B-A5D1-B863-339EEC2C328E}"/>
              </a:ext>
            </a:extLst>
          </p:cNvPr>
          <p:cNvSpPr/>
          <p:nvPr/>
        </p:nvSpPr>
        <p:spPr>
          <a:xfrm>
            <a:off x="760872"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Thăm hỏi</a:t>
            </a:r>
          </a:p>
        </p:txBody>
      </p:sp>
      <p:pic>
        <p:nvPicPr>
          <p:cNvPr id="34" name="Picture 6">
            <a:extLst>
              <a:ext uri="{FF2B5EF4-FFF2-40B4-BE49-F238E27FC236}">
                <a16:creationId xmlns:a16="http://schemas.microsoft.com/office/drawing/2014/main" id="{377C28EE-DDA7-7F3D-9A22-F6BF80FEACAA}"/>
              </a:ext>
            </a:extLst>
          </p:cNvPr>
          <p:cNvPicPr>
            <a:picLocks noChangeAspect="1"/>
          </p:cNvPicPr>
          <p:nvPr/>
        </p:nvPicPr>
        <p:blipFill>
          <a:blip r:embed="rId4"/>
          <a:stretch>
            <a:fillRect/>
          </a:stretch>
        </p:blipFill>
        <p:spPr>
          <a:xfrm>
            <a:off x="3223770" y="2918301"/>
            <a:ext cx="599448" cy="589148"/>
          </a:xfrm>
          <a:prstGeom prst="rect">
            <a:avLst/>
          </a:prstGeom>
        </p:spPr>
      </p:pic>
      <p:sp>
        <p:nvSpPr>
          <p:cNvPr id="37" name="Bong bóng Lời nói: Hình chữ nhật với Góc Tròn 36">
            <a:extLst>
              <a:ext uri="{FF2B5EF4-FFF2-40B4-BE49-F238E27FC236}">
                <a16:creationId xmlns:a16="http://schemas.microsoft.com/office/drawing/2014/main" id="{4F7A1BA4-D5D2-1EF6-D14B-10076FC29FB9}"/>
              </a:ext>
            </a:extLst>
          </p:cNvPr>
          <p:cNvSpPr/>
          <p:nvPr/>
        </p:nvSpPr>
        <p:spPr>
          <a:xfrm>
            <a:off x="4442630"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Giúp đỡ</a:t>
            </a:r>
          </a:p>
        </p:txBody>
      </p:sp>
      <p:pic>
        <p:nvPicPr>
          <p:cNvPr id="38" name="Picture 6">
            <a:extLst>
              <a:ext uri="{FF2B5EF4-FFF2-40B4-BE49-F238E27FC236}">
                <a16:creationId xmlns:a16="http://schemas.microsoft.com/office/drawing/2014/main" id="{5993DE90-9069-0013-0FB4-63B19ADF32A5}"/>
              </a:ext>
            </a:extLst>
          </p:cNvPr>
          <p:cNvPicPr>
            <a:picLocks noChangeAspect="1"/>
          </p:cNvPicPr>
          <p:nvPr/>
        </p:nvPicPr>
        <p:blipFill>
          <a:blip r:embed="rId4"/>
          <a:stretch>
            <a:fillRect/>
          </a:stretch>
        </p:blipFill>
        <p:spPr>
          <a:xfrm>
            <a:off x="6905528" y="2918301"/>
            <a:ext cx="599448" cy="589148"/>
          </a:xfrm>
          <a:prstGeom prst="rect">
            <a:avLst/>
          </a:prstGeom>
        </p:spPr>
      </p:pic>
      <p:sp>
        <p:nvSpPr>
          <p:cNvPr id="39" name="Bong bóng Lời nói: Hình chữ nhật với Góc Tròn 38">
            <a:extLst>
              <a:ext uri="{FF2B5EF4-FFF2-40B4-BE49-F238E27FC236}">
                <a16:creationId xmlns:a16="http://schemas.microsoft.com/office/drawing/2014/main" id="{8F3C272E-9E30-FE51-8969-90C5550B93FC}"/>
              </a:ext>
            </a:extLst>
          </p:cNvPr>
          <p:cNvSpPr/>
          <p:nvPr/>
        </p:nvSpPr>
        <p:spPr>
          <a:xfrm>
            <a:off x="8124388"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a:t>
            </a:r>
          </a:p>
        </p:txBody>
      </p:sp>
      <p:pic>
        <p:nvPicPr>
          <p:cNvPr id="40" name="Picture 6">
            <a:extLst>
              <a:ext uri="{FF2B5EF4-FFF2-40B4-BE49-F238E27FC236}">
                <a16:creationId xmlns:a16="http://schemas.microsoft.com/office/drawing/2014/main" id="{AE5DB8A8-8D93-AA93-3115-10A8D1181A2D}"/>
              </a:ext>
            </a:extLst>
          </p:cNvPr>
          <p:cNvPicPr>
            <a:picLocks noChangeAspect="1"/>
          </p:cNvPicPr>
          <p:nvPr/>
        </p:nvPicPr>
        <p:blipFill>
          <a:blip r:embed="rId4"/>
          <a:stretch>
            <a:fillRect/>
          </a:stretch>
        </p:blipFill>
        <p:spPr>
          <a:xfrm>
            <a:off x="10587286" y="2918301"/>
            <a:ext cx="599448" cy="589148"/>
          </a:xfrm>
          <a:prstGeom prst="rect">
            <a:avLst/>
          </a:prstGeom>
        </p:spPr>
      </p:pic>
      <p:sp>
        <p:nvSpPr>
          <p:cNvPr id="41" name="Hộp Văn bản 40">
            <a:extLst>
              <a:ext uri="{FF2B5EF4-FFF2-40B4-BE49-F238E27FC236}">
                <a16:creationId xmlns:a16="http://schemas.microsoft.com/office/drawing/2014/main" id="{A539E149-EE06-393A-A671-E30FC9844E0F}"/>
              </a:ext>
            </a:extLst>
          </p:cNvPr>
          <p:cNvSpPr txBox="1"/>
          <p:nvPr/>
        </p:nvSpPr>
        <p:spPr>
          <a:xfrm>
            <a:off x="1767042" y="4819694"/>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42" name="Hình ảnh 41" descr="Ảnh có chứa văn bản&#10;&#10;Mô tả được tạo tự động">
            <a:extLst>
              <a:ext uri="{FF2B5EF4-FFF2-40B4-BE49-F238E27FC236}">
                <a16:creationId xmlns:a16="http://schemas.microsoft.com/office/drawing/2014/main" id="{B03B9270-F4D2-F0C9-6BB4-F7953C28A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5709" y="4409668"/>
            <a:ext cx="1703559" cy="1703559"/>
          </a:xfrm>
          <a:prstGeom prst="rect">
            <a:avLst/>
          </a:prstGeom>
        </p:spPr>
      </p:pic>
      <p:pic>
        <p:nvPicPr>
          <p:cNvPr id="43" name="Hình ảnh 42" descr="Ảnh có chứa đồ họa véc-tơ&#10;&#10;Mô tả được tạo tự động">
            <a:extLst>
              <a:ext uri="{FF2B5EF4-FFF2-40B4-BE49-F238E27FC236}">
                <a16:creationId xmlns:a16="http://schemas.microsoft.com/office/drawing/2014/main" id="{01F89DD0-ACFA-350A-4E4C-871668CA6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567" y="4462370"/>
            <a:ext cx="1703560" cy="1703560"/>
          </a:xfrm>
          <a:prstGeom prst="rect">
            <a:avLst/>
          </a:prstGeom>
        </p:spPr>
      </p:pic>
    </p:spTree>
    <p:extLst>
      <p:ext uri="{BB962C8B-B14F-4D97-AF65-F5344CB8AC3E}">
        <p14:creationId xmlns:p14="http://schemas.microsoft.com/office/powerpoint/2010/main" val="192566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ppt_w</p:attrName>
                                        </p:attrNameLst>
                                      </p:cBhvr>
                                      <p:tavLst>
                                        <p:tav tm="0">
                                          <p:val>
                                            <p:fltVal val="0"/>
                                          </p:val>
                                        </p:tav>
                                        <p:tav tm="100000">
                                          <p:val>
                                            <p:strVal val="#ppt_w"/>
                                          </p:val>
                                        </p:tav>
                                      </p:tavLst>
                                    </p:anim>
                                    <p:anim calcmode="lin" valueType="num">
                                      <p:cBhvr>
                                        <p:cTn id="8" dur="1250" fill="hold"/>
                                        <p:tgtEl>
                                          <p:spTgt spid="13"/>
                                        </p:tgtEl>
                                        <p:attrNameLst>
                                          <p:attrName>ppt_h</p:attrName>
                                        </p:attrNameLst>
                                      </p:cBhvr>
                                      <p:tavLst>
                                        <p:tav tm="0">
                                          <p:val>
                                            <p:fltVal val="0"/>
                                          </p:val>
                                        </p:tav>
                                        <p:tav tm="100000">
                                          <p:val>
                                            <p:strVal val="#ppt_h"/>
                                          </p:val>
                                        </p:tav>
                                      </p:tavLst>
                                    </p:anim>
                                    <p:anim calcmode="lin" valueType="num">
                                      <p:cBhvr>
                                        <p:cTn id="9" dur="125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580">
                                          <p:stCondLst>
                                            <p:cond delay="0"/>
                                          </p:stCondLst>
                                        </p:cTn>
                                        <p:tgtEl>
                                          <p:spTgt spid="43"/>
                                        </p:tgtEl>
                                      </p:cBhvr>
                                    </p:animEffect>
                                    <p:anim calcmode="lin" valueType="num">
                                      <p:cBhvr>
                                        <p:cTn id="5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7" dur="26">
                                          <p:stCondLst>
                                            <p:cond delay="650"/>
                                          </p:stCondLst>
                                        </p:cTn>
                                        <p:tgtEl>
                                          <p:spTgt spid="43"/>
                                        </p:tgtEl>
                                      </p:cBhvr>
                                      <p:to x="100000" y="60000"/>
                                    </p:animScale>
                                    <p:animScale>
                                      <p:cBhvr>
                                        <p:cTn id="58" dur="166" decel="50000">
                                          <p:stCondLst>
                                            <p:cond delay="676"/>
                                          </p:stCondLst>
                                        </p:cTn>
                                        <p:tgtEl>
                                          <p:spTgt spid="43"/>
                                        </p:tgtEl>
                                      </p:cBhvr>
                                      <p:to x="100000" y="100000"/>
                                    </p:animScale>
                                    <p:animScale>
                                      <p:cBhvr>
                                        <p:cTn id="59" dur="26">
                                          <p:stCondLst>
                                            <p:cond delay="1312"/>
                                          </p:stCondLst>
                                        </p:cTn>
                                        <p:tgtEl>
                                          <p:spTgt spid="43"/>
                                        </p:tgtEl>
                                      </p:cBhvr>
                                      <p:to x="100000" y="80000"/>
                                    </p:animScale>
                                    <p:animScale>
                                      <p:cBhvr>
                                        <p:cTn id="60" dur="166" decel="50000">
                                          <p:stCondLst>
                                            <p:cond delay="1338"/>
                                          </p:stCondLst>
                                        </p:cTn>
                                        <p:tgtEl>
                                          <p:spTgt spid="43"/>
                                        </p:tgtEl>
                                      </p:cBhvr>
                                      <p:to x="100000" y="100000"/>
                                    </p:animScale>
                                    <p:animScale>
                                      <p:cBhvr>
                                        <p:cTn id="61" dur="26">
                                          <p:stCondLst>
                                            <p:cond delay="1642"/>
                                          </p:stCondLst>
                                        </p:cTn>
                                        <p:tgtEl>
                                          <p:spTgt spid="43"/>
                                        </p:tgtEl>
                                      </p:cBhvr>
                                      <p:to x="100000" y="90000"/>
                                    </p:animScale>
                                    <p:animScale>
                                      <p:cBhvr>
                                        <p:cTn id="62" dur="166" decel="50000">
                                          <p:stCondLst>
                                            <p:cond delay="1668"/>
                                          </p:stCondLst>
                                        </p:cTn>
                                        <p:tgtEl>
                                          <p:spTgt spid="43"/>
                                        </p:tgtEl>
                                      </p:cBhvr>
                                      <p:to x="100000" y="100000"/>
                                    </p:animScale>
                                    <p:animScale>
                                      <p:cBhvr>
                                        <p:cTn id="63" dur="26">
                                          <p:stCondLst>
                                            <p:cond delay="1808"/>
                                          </p:stCondLst>
                                        </p:cTn>
                                        <p:tgtEl>
                                          <p:spTgt spid="43"/>
                                        </p:tgtEl>
                                      </p:cBhvr>
                                      <p:to x="100000" y="95000"/>
                                    </p:animScale>
                                    <p:animScale>
                                      <p:cBhvr>
                                        <p:cTn id="64" dur="166" decel="50000">
                                          <p:stCondLst>
                                            <p:cond delay="1834"/>
                                          </p:stCondLst>
                                        </p:cTn>
                                        <p:tgtEl>
                                          <p:spTgt spid="43"/>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80">
                                          <p:stCondLst>
                                            <p:cond delay="0"/>
                                          </p:stCondLst>
                                        </p:cTn>
                                        <p:tgtEl>
                                          <p:spTgt spid="42"/>
                                        </p:tgtEl>
                                      </p:cBhvr>
                                    </p:animEffect>
                                    <p:anim calcmode="lin" valueType="num">
                                      <p:cBhvr>
                                        <p:cTn id="6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3" dur="26">
                                          <p:stCondLst>
                                            <p:cond delay="650"/>
                                          </p:stCondLst>
                                        </p:cTn>
                                        <p:tgtEl>
                                          <p:spTgt spid="42"/>
                                        </p:tgtEl>
                                      </p:cBhvr>
                                      <p:to x="100000" y="60000"/>
                                    </p:animScale>
                                    <p:animScale>
                                      <p:cBhvr>
                                        <p:cTn id="74" dur="166" decel="50000">
                                          <p:stCondLst>
                                            <p:cond delay="676"/>
                                          </p:stCondLst>
                                        </p:cTn>
                                        <p:tgtEl>
                                          <p:spTgt spid="42"/>
                                        </p:tgtEl>
                                      </p:cBhvr>
                                      <p:to x="100000" y="100000"/>
                                    </p:animScale>
                                    <p:animScale>
                                      <p:cBhvr>
                                        <p:cTn id="75" dur="26">
                                          <p:stCondLst>
                                            <p:cond delay="1312"/>
                                          </p:stCondLst>
                                        </p:cTn>
                                        <p:tgtEl>
                                          <p:spTgt spid="42"/>
                                        </p:tgtEl>
                                      </p:cBhvr>
                                      <p:to x="100000" y="80000"/>
                                    </p:animScale>
                                    <p:animScale>
                                      <p:cBhvr>
                                        <p:cTn id="76" dur="166" decel="50000">
                                          <p:stCondLst>
                                            <p:cond delay="1338"/>
                                          </p:stCondLst>
                                        </p:cTn>
                                        <p:tgtEl>
                                          <p:spTgt spid="42"/>
                                        </p:tgtEl>
                                      </p:cBhvr>
                                      <p:to x="100000" y="100000"/>
                                    </p:animScale>
                                    <p:animScale>
                                      <p:cBhvr>
                                        <p:cTn id="77" dur="26">
                                          <p:stCondLst>
                                            <p:cond delay="1642"/>
                                          </p:stCondLst>
                                        </p:cTn>
                                        <p:tgtEl>
                                          <p:spTgt spid="42"/>
                                        </p:tgtEl>
                                      </p:cBhvr>
                                      <p:to x="100000" y="90000"/>
                                    </p:animScale>
                                    <p:animScale>
                                      <p:cBhvr>
                                        <p:cTn id="78" dur="166" decel="50000">
                                          <p:stCondLst>
                                            <p:cond delay="1668"/>
                                          </p:stCondLst>
                                        </p:cTn>
                                        <p:tgtEl>
                                          <p:spTgt spid="42"/>
                                        </p:tgtEl>
                                      </p:cBhvr>
                                      <p:to x="100000" y="100000"/>
                                    </p:animScale>
                                    <p:animScale>
                                      <p:cBhvr>
                                        <p:cTn id="79" dur="26">
                                          <p:stCondLst>
                                            <p:cond delay="1808"/>
                                          </p:stCondLst>
                                        </p:cTn>
                                        <p:tgtEl>
                                          <p:spTgt spid="42"/>
                                        </p:tgtEl>
                                      </p:cBhvr>
                                      <p:to x="100000" y="95000"/>
                                    </p:animScale>
                                    <p:animScale>
                                      <p:cBhvr>
                                        <p:cTn id="80"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animBg="1"/>
      <p:bldP spid="37" grpId="0" animBg="1"/>
      <p:bldP spid="39"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175717"/>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Mũi tên: Phải 14">
            <a:extLst>
              <a:ext uri="{FF2B5EF4-FFF2-40B4-BE49-F238E27FC236}">
                <a16:creationId xmlns:a16="http://schemas.microsoft.com/office/drawing/2014/main" id="{1F8079BB-A131-79FA-5F65-24FB1F399C13}"/>
              </a:ext>
            </a:extLst>
          </p:cNvPr>
          <p:cNvSpPr/>
          <p:nvPr/>
        </p:nvSpPr>
        <p:spPr>
          <a:xfrm>
            <a:off x="523928" y="5414312"/>
            <a:ext cx="792291" cy="713706"/>
          </a:xfrm>
          <a:prstGeom prst="rightArrow">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6">
            <a:extLst>
              <a:ext uri="{FF2B5EF4-FFF2-40B4-BE49-F238E27FC236}">
                <a16:creationId xmlns:a16="http://schemas.microsoft.com/office/drawing/2014/main" id="{451921C0-8B3C-08FE-35B6-9363E7EA99F7}"/>
              </a:ext>
            </a:extLst>
          </p:cNvPr>
          <p:cNvSpPr txBox="1"/>
          <p:nvPr/>
        </p:nvSpPr>
        <p:spPr>
          <a:xfrm>
            <a:off x="1379395" y="5232556"/>
            <a:ext cx="9822339" cy="1077218"/>
          </a:xfrm>
          <a:prstGeom prst="rect">
            <a:avLst/>
          </a:prstGeom>
          <a:noFill/>
        </p:spPr>
        <p:txBody>
          <a:bodyPr wrap="square">
            <a:spAutoFit/>
          </a:bodyPr>
          <a:lstStyle/>
          <a:p>
            <a:r>
              <a:rPr lang="en-US" sz="3200" b="1">
                <a:solidFill>
                  <a:srgbClr val="FF0066"/>
                </a:solidFill>
              </a:rPr>
              <a:t>K</a:t>
            </a:r>
            <a:r>
              <a:rPr lang="vi-VN" sz="3200" b="1">
                <a:solidFill>
                  <a:srgbClr val="FF0066"/>
                </a:solidFill>
              </a:rPr>
              <a:t>hi hàng xóm bị ốm, em và mẹ thường qua thăm hàng xóm và giúp đỡ họ công việc nhà đơn giản.</a:t>
            </a:r>
            <a:endParaRPr lang="en-US" sz="3200" b="1">
              <a:solidFill>
                <a:srgbClr val="FF0066"/>
              </a:solidFill>
            </a:endParaRPr>
          </a:p>
        </p:txBody>
      </p:sp>
      <p:pic>
        <p:nvPicPr>
          <p:cNvPr id="2" name="Picture 1">
            <a:extLst>
              <a:ext uri="{FF2B5EF4-FFF2-40B4-BE49-F238E27FC236}">
                <a16:creationId xmlns:a16="http://schemas.microsoft.com/office/drawing/2014/main" id="{39F4B819-BD64-EFB9-9D6B-B257DABD8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94" y="647416"/>
            <a:ext cx="4963817" cy="4396648"/>
          </a:xfrm>
          <a:prstGeom prst="rect">
            <a:avLst/>
          </a:prstGeom>
        </p:spPr>
      </p:pic>
      <p:pic>
        <p:nvPicPr>
          <p:cNvPr id="3" name="Picture 2">
            <a:extLst>
              <a:ext uri="{FF2B5EF4-FFF2-40B4-BE49-F238E27FC236}">
                <a16:creationId xmlns:a16="http://schemas.microsoft.com/office/drawing/2014/main" id="{CA4F9C22-A847-D996-02E6-470129D0B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629" y="806907"/>
            <a:ext cx="4651926" cy="4331403"/>
          </a:xfrm>
          <a:prstGeom prst="rect">
            <a:avLst/>
          </a:prstGeom>
        </p:spPr>
      </p:pic>
    </p:spTree>
    <p:extLst>
      <p:ext uri="{BB962C8B-B14F-4D97-AF65-F5344CB8AC3E}">
        <p14:creationId xmlns:p14="http://schemas.microsoft.com/office/powerpoint/2010/main" val="249156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ffortless AI Video Generation from Simple Text and Image Prompts - Vidu AI">
            <a:hlinkClick r:id="" action="ppaction://media"/>
            <a:extLst>
              <a:ext uri="{FF2B5EF4-FFF2-40B4-BE49-F238E27FC236}">
                <a16:creationId xmlns:a16="http://schemas.microsoft.com/office/drawing/2014/main" id="{886A7A10-C27D-4925-AE1F-8649EB3A92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24" y="0"/>
            <a:ext cx="12244324" cy="6996757"/>
          </a:xfrm>
          <a:prstGeom prst="rect">
            <a:avLst/>
          </a:prstGeom>
        </p:spPr>
      </p:pic>
      <p:sp>
        <p:nvSpPr>
          <p:cNvPr id="8" name="TextBox 7">
            <a:extLst>
              <a:ext uri="{FF2B5EF4-FFF2-40B4-BE49-F238E27FC236}">
                <a16:creationId xmlns:a16="http://schemas.microsoft.com/office/drawing/2014/main" id="{CE6FF227-6E06-4FC6-B40E-500C7E62F840}"/>
              </a:ext>
            </a:extLst>
          </p:cNvPr>
          <p:cNvSpPr txBox="1"/>
          <p:nvPr/>
        </p:nvSpPr>
        <p:spPr>
          <a:xfrm>
            <a:off x="7271657" y="174171"/>
            <a:ext cx="409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TRANH VẼ GÌ?</a:t>
            </a:r>
          </a:p>
        </p:txBody>
      </p:sp>
    </p:spTree>
    <p:extLst>
      <p:ext uri="{BB962C8B-B14F-4D97-AF65-F5344CB8AC3E}">
        <p14:creationId xmlns:p14="http://schemas.microsoft.com/office/powerpoint/2010/main" val="1834167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4" name="Group 6">
            <a:extLst>
              <a:ext uri="{FF2B5EF4-FFF2-40B4-BE49-F238E27FC236}">
                <a16:creationId xmlns:a16="http://schemas.microsoft.com/office/drawing/2014/main" id="{5C3755CD-947B-67B3-60C8-37630389CC2E}"/>
              </a:ext>
            </a:extLst>
          </p:cNvPr>
          <p:cNvGrpSpPr/>
          <p:nvPr/>
        </p:nvGrpSpPr>
        <p:grpSpPr>
          <a:xfrm>
            <a:off x="0" y="1082959"/>
            <a:ext cx="12192000" cy="1488869"/>
            <a:chOff x="5250004" y="6585062"/>
            <a:chExt cx="13208089" cy="2150145"/>
          </a:xfrm>
        </p:grpSpPr>
        <p:sp>
          <p:nvSpPr>
            <p:cNvPr id="11" name="TextBox 7">
              <a:extLst>
                <a:ext uri="{FF2B5EF4-FFF2-40B4-BE49-F238E27FC236}">
                  <a16:creationId xmlns:a16="http://schemas.microsoft.com/office/drawing/2014/main" id="{7C1DC121-BB1F-9614-5924-A94ACB9E839F}"/>
                </a:ext>
              </a:extLst>
            </p:cNvPr>
            <p:cNvSpPr txBox="1"/>
            <p:nvPr/>
          </p:nvSpPr>
          <p:spPr>
            <a:xfrm>
              <a:off x="5250004" y="6585062"/>
              <a:ext cx="13208089" cy="2150145"/>
            </a:xfrm>
            <a:prstGeom prst="rect">
              <a:avLst/>
            </a:prstGeom>
            <a:noFill/>
          </p:spPr>
          <p:txBody>
            <a:bodyPr wrap="square" rtlCol="0">
              <a:spAutoFit/>
            </a:bodyPr>
            <a:lstStyle/>
            <a:p>
              <a:pPr algn="ctr">
                <a:lnSpc>
                  <a:spcPct val="150000"/>
                </a:lnSpc>
              </a:pPr>
              <a:r>
                <a:rPr lang="en-US" sz="6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LUYỆN ĐỌC THÀNH TIẾNG</a:t>
              </a:r>
              <a:endParaRPr lang="en-US" sz="6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2" name="TextBox 8">
              <a:extLst>
                <a:ext uri="{FF2B5EF4-FFF2-40B4-BE49-F238E27FC236}">
                  <a16:creationId xmlns:a16="http://schemas.microsoft.com/office/drawing/2014/main" id="{9DBFA529-029C-EB1F-F678-F81601E6CC3E}"/>
                </a:ext>
              </a:extLst>
            </p:cNvPr>
            <p:cNvSpPr txBox="1"/>
            <p:nvPr/>
          </p:nvSpPr>
          <p:spPr>
            <a:xfrm>
              <a:off x="5250004" y="6585062"/>
              <a:ext cx="13208089" cy="2150145"/>
            </a:xfrm>
            <a:prstGeom prst="rect">
              <a:avLst/>
            </a:prstGeom>
            <a:noFill/>
          </p:spPr>
          <p:txBody>
            <a:bodyPr wrap="square" rtlCol="0">
              <a:spAutoFit/>
            </a:bodyPr>
            <a:lstStyle/>
            <a:p>
              <a:pPr algn="ctr">
                <a:lnSpc>
                  <a:spcPct val="150000"/>
                </a:lnSpc>
              </a:pP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L</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U</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Y</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Ệ</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 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Ọ</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C </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À</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Ế</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5969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1E464133-AA4B-8B39-C9E0-F850681A6DFA}"/>
              </a:ext>
            </a:extLst>
          </p:cNvPr>
          <p:cNvGrpSpPr/>
          <p:nvPr/>
        </p:nvGrpSpPr>
        <p:grpSpPr>
          <a:xfrm>
            <a:off x="4044539" y="982107"/>
            <a:ext cx="4262481" cy="1571721"/>
            <a:chOff x="2114282" y="108649"/>
            <a:chExt cx="7288035" cy="1571721"/>
          </a:xfrm>
        </p:grpSpPr>
        <p:sp>
          <p:nvSpPr>
            <p:cNvPr id="3" name="TextBox 2">
              <a:extLst>
                <a:ext uri="{FF2B5EF4-FFF2-40B4-BE49-F238E27FC236}">
                  <a16:creationId xmlns:a16="http://schemas.microsoft.com/office/drawing/2014/main" id="{72EEC9D4-42D9-760D-0F98-93DB377DA273}"/>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507AE6B2-2016-10AF-7C33-E8913879AFC5}"/>
                </a:ext>
              </a:extLst>
            </p:cNvPr>
            <p:cNvSpPr txBox="1"/>
            <p:nvPr/>
          </p:nvSpPr>
          <p:spPr>
            <a:xfrm>
              <a:off x="2136939" y="110710"/>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66000">
                                          <p:cBhvr additive="base">
                                            <p:cTn id="2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3" fill="hold">
                                <p:stCondLst>
                                  <p:cond delay="3500"/>
                                </p:stCondLst>
                                <p:childTnLst>
                                  <p:par>
                                    <p:cTn id="24" presetID="2" presetClass="entr" presetSubtype="4" fill="hold" nodeType="afterEffect" p14:presetBounceEnd="72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72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TotalTime>
  <Words>2841</Words>
  <Application>Microsoft Office PowerPoint</Application>
  <PresentationFormat>Widescreen</PresentationFormat>
  <Paragraphs>198</Paragraphs>
  <Slides>49</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Times New Roman</vt:lpstr>
      <vt:lpstr>SVN-Hole Hearted</vt:lpstr>
      <vt:lpstr>LNTH-LuoLuoNotangYuanTi 1</vt:lpstr>
      <vt:lpstr>Calibri</vt:lpstr>
      <vt:lpstr>UTM Showcard</vt:lpstr>
      <vt:lpstr>iCiel Pony</vt:lpstr>
      <vt:lpstr>UTM Mother</vt:lpstr>
      <vt:lpstr>UTM Duepuntozero</vt:lpstr>
      <vt:lpstr>UTM Edwardian</vt:lpstr>
      <vt:lpstr>Roboto</vt:lpstr>
      <vt:lpstr>SVN-ARCO Typography</vt:lpstr>
      <vt:lpstr>Arial</vt:lpstr>
      <vt:lpstr>UVN Banh Mi</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9</cp:revision>
  <dcterms:created xsi:type="dcterms:W3CDTF">2023-09-28T08:07:05Z</dcterms:created>
  <dcterms:modified xsi:type="dcterms:W3CDTF">2024-12-22T08:05:57Z</dcterms:modified>
  <cp:category>9Slide.vn</cp:category>
</cp:coreProperties>
</file>