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76" r:id="rId4"/>
    <p:sldId id="257" r:id="rId5"/>
    <p:sldId id="258" r:id="rId6"/>
    <p:sldId id="281" r:id="rId7"/>
    <p:sldId id="259" r:id="rId8"/>
    <p:sldId id="264" r:id="rId9"/>
    <p:sldId id="282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FACF32"/>
    <a:srgbClr val="FFD579"/>
    <a:srgbClr val="FFFC00"/>
    <a:srgbClr val="00FF00"/>
    <a:srgbClr val="09E11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5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0AE25-595F-4C90-9E05-1CF6A38EAFA5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0F212-A3E7-4309-A618-8AE63941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7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0E62-E599-4213-8656-0EDB0961F9F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EF51-2867-4A22-A598-DB0DB9DF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9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0E62-E599-4213-8656-0EDB0961F9F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EF51-2867-4A22-A598-DB0DB9DF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0E62-E599-4213-8656-0EDB0961F9F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EF51-2867-4A22-A598-DB0DB9DF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7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0E62-E599-4213-8656-0EDB0961F9F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EF51-2867-4A22-A598-DB0DB9DFDC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0D7CB-BE47-4587-A799-C0F5BA8192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1" y="5688288"/>
            <a:ext cx="1302978" cy="10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0E62-E599-4213-8656-0EDB0961F9F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EF51-2867-4A22-A598-DB0DB9DF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0E62-E599-4213-8656-0EDB0961F9F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EF51-2867-4A22-A598-DB0DB9DF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7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0E62-E599-4213-8656-0EDB0961F9F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EF51-2867-4A22-A598-DB0DB9DF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9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0E62-E599-4213-8656-0EDB0961F9F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EF51-2867-4A22-A598-DB0DB9DF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6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0E62-E599-4213-8656-0EDB0961F9F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EF51-2867-4A22-A598-DB0DB9DF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5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0E62-E599-4213-8656-0EDB0961F9F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EF51-2867-4A22-A598-DB0DB9DF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0E62-E599-4213-8656-0EDB0961F9F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EF51-2867-4A22-A598-DB0DB9DF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1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0E62-E599-4213-8656-0EDB0961F9F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EF51-2867-4A22-A598-DB0DB9DF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543CEA-D65B-408F-81B6-E49FA605FAF0}"/>
              </a:ext>
            </a:extLst>
          </p:cNvPr>
          <p:cNvSpPr txBox="1"/>
          <p:nvPr/>
        </p:nvSpPr>
        <p:spPr>
          <a:xfrm>
            <a:off x="124494" y="998990"/>
            <a:ext cx="7608116" cy="441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CHỦ ĐỀ D: ĐẠO ĐỨC, PHÁP LUẬT VÀ VĂN HOÁ TRONG MÔI TRƯỜNG SỐ</a:t>
            </a: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</a:t>
            </a:r>
            <a:r>
              <a:rPr lang="en-US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vi-VN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9:</a:t>
            </a:r>
            <a:r>
              <a:rPr lang="en-US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Lưu</a:t>
            </a:r>
            <a:r>
              <a:rPr lang="en-US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trữ</a:t>
            </a:r>
            <a:r>
              <a:rPr lang="en-US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, </a:t>
            </a:r>
            <a:r>
              <a:rPr lang="en-US" altLang="zh-CN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trao</a:t>
            </a:r>
            <a:r>
              <a:rPr lang="en-US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đổi</a:t>
            </a:r>
            <a:r>
              <a:rPr lang="en-US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, </a:t>
            </a:r>
            <a:r>
              <a:rPr lang="en-US" altLang="zh-CN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bảo</a:t>
            </a:r>
            <a:r>
              <a:rPr lang="en-US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vệ</a:t>
            </a:r>
            <a:r>
              <a:rPr lang="en-US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thông</a:t>
            </a:r>
            <a:r>
              <a:rPr lang="en-US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tin </a:t>
            </a:r>
            <a:r>
              <a:rPr lang="en-US" altLang="zh-CN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em</a:t>
            </a:r>
            <a:r>
              <a:rPr lang="en-US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gia</a:t>
            </a:r>
            <a:r>
              <a:rPr lang="en-US" altLang="zh-C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đình</a:t>
            </a:r>
            <a:endParaRPr lang="zh-CN" altLang="en-US"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ea typeface="华文琥珀" pitchFamily="2" charset="-122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072C93-272A-4B1C-9361-1079CF91D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66" y="424476"/>
            <a:ext cx="3893581" cy="556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3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2233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658" y="510196"/>
            <a:ext cx="1695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835" y="510196"/>
            <a:ext cx="8680360" cy="377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hay Sai?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a/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trữ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b/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trao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Internet.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c/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trữ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giọng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. </a:t>
            </a:r>
            <a:endParaRPr lang="en-US" sz="26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212"/>
            <a:ext cx="12192000" cy="6971212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201783" y="1201783"/>
            <a:ext cx="9980023" cy="521643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b="1"/>
              <a:t>Sau bài học này, em sẽ: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/>
              <a:t>Biết được thông tin cá nhân và gia đình có thể được lưu trữ và trao đổi nhờ máy tính.</a:t>
            </a:r>
            <a:r>
              <a:rPr lang="en-US"/>
              <a:t> </a:t>
            </a:r>
            <a:r>
              <a:rPr lang="vi-VN"/>
              <a:t>Nêu được ví dụ thông tin không có sẵn trong máy tính đang sử dụng nhưng có thể tìm thấy trên Internet</a:t>
            </a:r>
            <a:r>
              <a:rPr lang="en-US"/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/>
              <a:t>Biết được việc người xấu có thể lợi dụng những thông tin này gây hại cho em và gia đình.</a:t>
            </a:r>
            <a:r>
              <a:rPr lang="en-US"/>
              <a:t>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/>
              <a:t>Có ý thức bảo vệ thông tin cá nhân và gia đình khi giao tiếp qua máy tính.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24593" y="1881051"/>
            <a:ext cx="869115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này</a:t>
            </a:r>
            <a:r>
              <a:rPr lang="en-US" sz="2400" b="1" dirty="0">
                <a:solidFill>
                  <a:srgbClr val="0070C0"/>
                </a:solidFill>
                <a:latin typeface="Britannic Bold" panose="020B0903060703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sẽ</a:t>
            </a:r>
            <a:r>
              <a:rPr lang="en-US" sz="2400" b="1" dirty="0">
                <a:solidFill>
                  <a:srgbClr val="0070C0"/>
                </a:solidFill>
                <a:latin typeface="Britannic Bold" panose="020B0903060703020204" pitchFamily="34" charset="0"/>
              </a:rPr>
              <a:t>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Biết được thông tin cá nhân và gia đình có thể được lưu trữ và trao đổi nhờ máy tính.</a:t>
            </a:r>
            <a:r>
              <a:rPr lang="en-US" sz="2400" dirty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Biết được việc người xấu có thể lợi dụng những thông tin này gây hại cho em và gia đình.</a:t>
            </a:r>
            <a:r>
              <a:rPr lang="en-US" sz="2400" dirty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Có ý thức bảo vệ thông tin cá nhân và gia đình khi giao tiếp qua máy tính.</a:t>
            </a:r>
            <a:endParaRPr lang="en-US" sz="2400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7315" y="238780"/>
            <a:ext cx="257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Mục tiêu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8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5172075"/>
            <a:ext cx="24384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6802" y="239877"/>
            <a:ext cx="2930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8" name="Picture 7" descr="C:\Users\Admin\Desktop\Capture 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22" y="239877"/>
            <a:ext cx="4119154" cy="26422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472744" y="2874153"/>
            <a:ext cx="9234152" cy="167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Hoc tap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tap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74068" y="269765"/>
            <a:ext cx="8552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/>
              <a:t>Đọc thông tin dưới đây và cho biết: </a:t>
            </a:r>
            <a:endParaRPr lang="en-US" sz="2800" b="1" dirty="0"/>
          </a:p>
          <a:p>
            <a:pPr algn="just"/>
            <a:r>
              <a:rPr lang="vi-VN" sz="2800" b="1" dirty="0"/>
              <a:t>thông tin nào là thông tin cá nhân, gia đình</a:t>
            </a:r>
            <a:endParaRPr lang="en-US" sz="2800" b="1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8" y="97617"/>
            <a:ext cx="314325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97" y="1808534"/>
            <a:ext cx="5952011" cy="3507631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6105008" y="3260791"/>
            <a:ext cx="675562" cy="30155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756239"/>
              </p:ext>
            </p:extLst>
          </p:nvPr>
        </p:nvGraphicFramePr>
        <p:xfrm>
          <a:off x="6882932" y="1756823"/>
          <a:ext cx="5043251" cy="338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3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Thông</a:t>
                      </a:r>
                      <a:r>
                        <a:rPr lang="en-US" sz="2400" baseline="0" dirty="0"/>
                        <a:t> tin </a:t>
                      </a:r>
                      <a:r>
                        <a:rPr lang="en-US" sz="2400" baseline="0" dirty="0" err="1"/>
                        <a:t>cá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nhân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gia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đình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7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Tên, năm sinh của em, địa chỉ nhà em. 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Ảnh của em. 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Tên, số điện thoại, nghề nghiệp của bố, mẹ em. Bức ảnh chụp gia đình em.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639" y="5425440"/>
            <a:ext cx="5547361" cy="1432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5440"/>
            <a:ext cx="6644639" cy="14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4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00318" y="1627043"/>
            <a:ext cx="8991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Quan sát Hình 1 và cho biết thông tin cá nhân, gia đình có thể được lưu trữ ở đâu.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6" y="142117"/>
            <a:ext cx="3095625" cy="8572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5825" y="367520"/>
            <a:ext cx="8552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Thông tin cá nhân, gia đình có thể được lưu trữ và trao đổi nhờ máy tính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B021DC-9F1D-44CB-88F1-AE73784EC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57" y="1643887"/>
            <a:ext cx="748616" cy="6665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34084" y="6026444"/>
            <a:ext cx="5491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latin typeface="Calibri" panose="020F0502020204030204" pitchFamily="34" charset="0"/>
                <a:cs typeface="Calibri" panose="020F0502020204030204" pitchFamily="34" charset="0"/>
              </a:rPr>
              <a:t>Hình 1. Lưu trữ thông tin cá nhân, gia đình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59" y="2721105"/>
            <a:ext cx="3203352" cy="30687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721104"/>
            <a:ext cx="3203643" cy="3005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B021DC-9F1D-44CB-88F1-AE73784EC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126" y="5608320"/>
            <a:ext cx="1497874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00318" y="1627043"/>
            <a:ext cx="8991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Quan sát Hình 1 và cho biết thông tin cá nhân, gia đình có thể được lưu trữ ở đâu.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6" y="142117"/>
            <a:ext cx="3095625" cy="8572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5825" y="367520"/>
            <a:ext cx="8552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Thông tin cá nhân, gia đình có thể được lưu trữ và trao đổi nhờ máy tính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B021DC-9F1D-44CB-88F1-AE73784EC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57" y="1643887"/>
            <a:ext cx="748616" cy="666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B021DC-9F1D-44CB-88F1-AE73784EC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126" y="5608320"/>
            <a:ext cx="1497874" cy="1249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308" y="3130062"/>
            <a:ext cx="11136923" cy="375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0960" lvl="0" algn="ctr">
              <a:lnSpc>
                <a:spcPct val="107000"/>
              </a:lnSpc>
              <a:spcAft>
                <a:spcPts val="800"/>
              </a:spcAft>
              <a:buSzPts val="1400"/>
              <a:tabLst>
                <a:tab pos="233045" algn="l"/>
              </a:tabLst>
            </a:pPr>
            <a:r>
              <a:rPr lang="en-US" sz="6000" dirty="0">
                <a:solidFill>
                  <a:srgbClr val="FF0000"/>
                </a:solidFill>
                <a:latin typeface="Times New Roman"/>
                <a:ea typeface="Times New Roman"/>
              </a:rPr>
              <a:t>THẢO LUẬN</a:t>
            </a:r>
          </a:p>
          <a:p>
            <a:pPr marL="342900" marR="60960" lvl="0" indent="-342900">
              <a:lnSpc>
                <a:spcPct val="107000"/>
              </a:lnSpc>
              <a:spcAft>
                <a:spcPts val="800"/>
              </a:spcAft>
              <a:buSzPts val="1400"/>
              <a:buFont typeface="Times New Roman"/>
              <a:buChar char="–"/>
              <a:tabLst>
                <a:tab pos="233045" algn="l"/>
              </a:tabLst>
            </a:pP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Em</a:t>
            </a:r>
            <a:r>
              <a:rPr lang="vi-VN" sz="3600" spc="23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hãy</a:t>
            </a:r>
            <a:r>
              <a:rPr lang="vi-VN" sz="3600" spc="23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nêu</a:t>
            </a:r>
            <a:r>
              <a:rPr lang="vi-VN" sz="3600" spc="24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tên</a:t>
            </a:r>
            <a:r>
              <a:rPr lang="vi-VN" sz="3600" spc="23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của</a:t>
            </a:r>
            <a:r>
              <a:rPr lang="vi-VN" sz="3600" spc="23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các</a:t>
            </a:r>
            <a:r>
              <a:rPr lang="vi-VN" sz="3600" spc="23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thiết</a:t>
            </a:r>
            <a:r>
              <a:rPr lang="vi-VN" sz="3600" spc="23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bị </a:t>
            </a:r>
            <a:r>
              <a:rPr lang="vi-VN" sz="3600" spc="-33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vi-VN" sz="3600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hình?</a:t>
            </a:r>
            <a:endParaRPr lang="en-US" sz="3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marR="61595" lvl="0" indent="-342900">
              <a:lnSpc>
                <a:spcPct val="107000"/>
              </a:lnSpc>
              <a:spcAft>
                <a:spcPts val="800"/>
              </a:spcAft>
              <a:buSzPts val="1400"/>
              <a:buFont typeface="Times New Roman"/>
              <a:buChar char="–"/>
              <a:tabLst>
                <a:tab pos="208280" algn="l"/>
              </a:tabLst>
            </a:pP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Thông</a:t>
            </a:r>
            <a:r>
              <a:rPr lang="vi-VN" sz="3600" spc="4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tin</a:t>
            </a:r>
            <a:r>
              <a:rPr lang="vi-VN" sz="3600" spc="4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gì</a:t>
            </a:r>
            <a:r>
              <a:rPr lang="vi-VN" sz="3600" spc="4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được</a:t>
            </a:r>
            <a:r>
              <a:rPr lang="vi-VN" sz="3600" spc="3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lưu</a:t>
            </a:r>
            <a:r>
              <a:rPr lang="vi-VN" sz="3600" spc="4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trữ</a:t>
            </a:r>
            <a:r>
              <a:rPr lang="vi-VN" sz="3600" spc="3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vi-VN" sz="3600" spc="4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các</a:t>
            </a:r>
            <a:r>
              <a:rPr lang="vi-VN" sz="3600" spc="3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thiết</a:t>
            </a:r>
            <a:r>
              <a:rPr lang="vi-VN" sz="3600" spc="4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bị </a:t>
            </a:r>
            <a:r>
              <a:rPr lang="vi-VN" sz="3600" spc="-335" dirty="0">
                <a:solidFill>
                  <a:srgbClr val="002060"/>
                </a:solidFill>
                <a:latin typeface="Times New Roman"/>
                <a:ea typeface="Times New Roman"/>
              </a:rPr>
              <a:t> 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đó?</a:t>
            </a:r>
            <a:endParaRPr lang="en-US" sz="3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marR="60960" lvl="0" indent="-342900">
              <a:lnSpc>
                <a:spcPct val="107000"/>
              </a:lnSpc>
              <a:spcAft>
                <a:spcPts val="800"/>
              </a:spcAft>
              <a:buSzPts val="1400"/>
              <a:buFont typeface="Times New Roman"/>
              <a:buChar char="–"/>
              <a:tabLst>
                <a:tab pos="227330" algn="l"/>
              </a:tabLst>
            </a:pP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Đó</a:t>
            </a:r>
            <a:r>
              <a:rPr lang="vi-VN" sz="3600" spc="19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có</a:t>
            </a:r>
            <a:r>
              <a:rPr lang="vi-VN" sz="3600" spc="19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phải</a:t>
            </a:r>
            <a:r>
              <a:rPr lang="vi-VN" sz="3600" spc="19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thông</a:t>
            </a:r>
            <a:r>
              <a:rPr lang="vi-VN" sz="3600" spc="19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tin</a:t>
            </a:r>
            <a:r>
              <a:rPr lang="vi-VN" sz="3600" spc="19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cá</a:t>
            </a:r>
            <a:r>
              <a:rPr lang="vi-VN" sz="3600" spc="19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nhân</a:t>
            </a:r>
            <a:r>
              <a:rPr lang="vi-VN" sz="3600" spc="19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hoặc</a:t>
            </a:r>
            <a:r>
              <a:rPr lang="vi-VN" sz="3600" spc="19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thông </a:t>
            </a:r>
            <a:r>
              <a:rPr lang="vi-VN" sz="3600" spc="-33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tin</a:t>
            </a:r>
            <a:r>
              <a:rPr lang="vi-VN" sz="3600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gia</a:t>
            </a:r>
            <a:r>
              <a:rPr lang="vi-VN" sz="3600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đình</a:t>
            </a:r>
            <a:r>
              <a:rPr lang="vi-VN" sz="3600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/>
                <a:ea typeface="Times New Roman"/>
              </a:rPr>
              <a:t>không?</a:t>
            </a:r>
            <a:endParaRPr lang="en-US" sz="36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95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" y="118115"/>
            <a:ext cx="3093396" cy="8274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9643" y="1048680"/>
            <a:ext cx="9683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Quan sát Hình 2 và cho biết thông tin cá nhân, gia đình có thể được trao đổi nhờ máy tính bằng cách nào.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021DC-9F1D-44CB-88F1-AE73784EC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87" y="1048680"/>
            <a:ext cx="748616" cy="666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87" y="2002787"/>
            <a:ext cx="8026156" cy="2318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672" y="4424060"/>
            <a:ext cx="8158072" cy="23375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6572" y="4761841"/>
            <a:ext cx="3353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/>
              <a:t>Hình</a:t>
            </a:r>
            <a:r>
              <a:rPr lang="en-US" sz="2400" i="1" dirty="0"/>
              <a:t> 2. </a:t>
            </a:r>
            <a:r>
              <a:rPr lang="en-US" sz="2400" i="1" dirty="0" err="1"/>
              <a:t>Trao</a:t>
            </a:r>
            <a:r>
              <a:rPr lang="en-US" sz="2400" i="1" dirty="0"/>
              <a:t> </a:t>
            </a:r>
            <a:r>
              <a:rPr lang="en-US" sz="2400" i="1" dirty="0" err="1"/>
              <a:t>đổi</a:t>
            </a:r>
            <a:r>
              <a:rPr lang="en-US" sz="2400" i="1" dirty="0"/>
              <a:t> </a:t>
            </a:r>
            <a:r>
              <a:rPr lang="en-US" sz="2400" i="1" dirty="0" err="1"/>
              <a:t>thông</a:t>
            </a:r>
            <a:r>
              <a:rPr lang="en-US" sz="2400" i="1" dirty="0"/>
              <a:t> tin </a:t>
            </a:r>
            <a:r>
              <a:rPr lang="en-US" sz="2400" i="1" dirty="0" err="1"/>
              <a:t>nhờ</a:t>
            </a:r>
            <a:r>
              <a:rPr lang="en-US" sz="2400" i="1" dirty="0"/>
              <a:t> </a:t>
            </a:r>
            <a:r>
              <a:rPr lang="en-US" sz="2400" i="1" dirty="0" err="1"/>
              <a:t>máy</a:t>
            </a:r>
            <a:r>
              <a:rPr lang="en-US" sz="2400" i="1" dirty="0"/>
              <a:t> </a:t>
            </a:r>
            <a:r>
              <a:rPr lang="en-US" sz="2400" i="1" dirty="0" err="1"/>
              <a:t>tính</a:t>
            </a:r>
            <a:endParaRPr lang="en-US" sz="2400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43" y="2583660"/>
            <a:ext cx="10287000" cy="22193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93396" y="94573"/>
            <a:ext cx="8552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Thông tin cá nhân, gia đình có thể được lưu trữ và trao đổi nhờ máy tính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9643" y="1070033"/>
            <a:ext cx="904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Kể thêm các thông tin cá nhân của em, gia đình em có thể được lưu trữ và trao đổi nhờ máy tính.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 build="allAtOnce"/>
      <p:bldP spid="1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B021DC-9F1D-44CB-88F1-AE73784E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56" y="1316107"/>
            <a:ext cx="748616" cy="666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8631" y="1322871"/>
            <a:ext cx="10413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3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kẻ</a:t>
            </a:r>
            <a:r>
              <a:rPr lang="en-US" sz="2800" dirty="0"/>
              <a:t> </a:t>
            </a:r>
            <a:r>
              <a:rPr lang="en-US" sz="2800" dirty="0" err="1"/>
              <a:t>xấu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làm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du </a:t>
            </a:r>
            <a:r>
              <a:rPr lang="en-US" sz="2800" dirty="0" err="1"/>
              <a:t>lịch</a:t>
            </a:r>
            <a:r>
              <a:rPr lang="en-US" sz="2800" dirty="0"/>
              <a:t>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26"/>
            <a:ext cx="3095625" cy="8572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24998" y="242029"/>
            <a:ext cx="8552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2. </a:t>
            </a:r>
            <a:r>
              <a:rPr lang="en-US" sz="3200" b="1" dirty="0" err="1"/>
              <a:t>Bảo</a:t>
            </a:r>
            <a:r>
              <a:rPr lang="en-US" sz="3200" b="1" dirty="0"/>
              <a:t> </a:t>
            </a:r>
            <a:r>
              <a:rPr lang="en-US" sz="3200" b="1" dirty="0" err="1"/>
              <a:t>vệ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cá</a:t>
            </a:r>
            <a:r>
              <a:rPr lang="en-US" sz="3200" b="1" dirty="0"/>
              <a:t> </a:t>
            </a:r>
            <a:r>
              <a:rPr lang="en-US" sz="3200" b="1" dirty="0" err="1"/>
              <a:t>nhân</a:t>
            </a:r>
            <a:r>
              <a:rPr lang="en-US" sz="3200" b="1" dirty="0"/>
              <a:t>,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đình</a:t>
            </a:r>
            <a:r>
              <a:rPr lang="en-US" sz="3200" b="1" dirty="0"/>
              <a:t> 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90" y="2447972"/>
            <a:ext cx="5181600" cy="3600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055" y="2486425"/>
            <a:ext cx="5743575" cy="36099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87603" y="6144379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/>
              <a:t>Hình</a:t>
            </a:r>
            <a:r>
              <a:rPr lang="en-US" sz="2400" i="1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081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B021DC-9F1D-44CB-88F1-AE73784E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56" y="1316107"/>
            <a:ext cx="748616" cy="6665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26"/>
            <a:ext cx="3095625" cy="8572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24998" y="242029"/>
            <a:ext cx="85521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THẢO LUẬN </a:t>
            </a:r>
            <a:endParaRPr lang="en-US" sz="6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68" y="3798276"/>
            <a:ext cx="4040721" cy="2250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055" y="3798276"/>
            <a:ext cx="4292007" cy="22981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87603" y="6144379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/>
              <a:t>Hình</a:t>
            </a:r>
            <a:r>
              <a:rPr lang="en-US" sz="2400" i="1" dirty="0"/>
              <a:t> 3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2171" y="1649395"/>
            <a:ext cx="10414941" cy="197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52400" lvl="0" indent="-342900">
              <a:lnSpc>
                <a:spcPct val="107000"/>
              </a:lnSpc>
              <a:spcAft>
                <a:spcPts val="800"/>
              </a:spcAft>
              <a:buSzPts val="1400"/>
              <a:buFont typeface="Times New Roman"/>
              <a:buChar char="–"/>
              <a:tabLst>
                <a:tab pos="202565" algn="l"/>
              </a:tabLst>
            </a:pPr>
            <a:r>
              <a:rPr lang="vi-VN" sz="3600" dirty="0">
                <a:latin typeface="Times New Roman"/>
                <a:ea typeface="Times New Roman"/>
              </a:rPr>
              <a:t>Tại sao kẻ xấu biết gia đình em đang đi du</a:t>
            </a:r>
            <a:r>
              <a:rPr lang="vi-VN" sz="3600" spc="-340" dirty="0">
                <a:latin typeface="Times New Roman"/>
                <a:ea typeface="Times New Roman"/>
              </a:rPr>
              <a:t> </a:t>
            </a:r>
            <a:r>
              <a:rPr lang="vi-VN" sz="3600" dirty="0">
                <a:latin typeface="Times New Roman"/>
                <a:ea typeface="Times New Roman"/>
              </a:rPr>
              <a:t>lịch?</a:t>
            </a:r>
            <a:endParaRPr lang="en-US" sz="3600" dirty="0">
              <a:latin typeface="Times New Roman"/>
              <a:ea typeface="Times New Roman"/>
            </a:endParaRPr>
          </a:p>
          <a:p>
            <a:pPr marL="342900" marR="98425" lvl="0" indent="-342900">
              <a:lnSpc>
                <a:spcPct val="107000"/>
              </a:lnSpc>
              <a:spcAft>
                <a:spcPts val="800"/>
              </a:spcAft>
              <a:buSzPts val="1400"/>
              <a:buFont typeface="Times New Roman"/>
              <a:buChar char="–"/>
              <a:tabLst>
                <a:tab pos="202565" algn="l"/>
              </a:tabLst>
            </a:pPr>
            <a:r>
              <a:rPr lang="vi-VN" sz="3600" dirty="0">
                <a:latin typeface="Times New Roman"/>
                <a:ea typeface="Times New Roman"/>
              </a:rPr>
              <a:t>Tại sao kẻ xấu lại có thể vào nhà lấy đồ mà</a:t>
            </a:r>
            <a:r>
              <a:rPr lang="vi-VN" sz="3600" spc="-340" dirty="0">
                <a:latin typeface="Times New Roman"/>
                <a:ea typeface="Times New Roman"/>
              </a:rPr>
              <a:t> </a:t>
            </a:r>
            <a:r>
              <a:rPr lang="vi-VN" sz="3600" dirty="0">
                <a:latin typeface="Times New Roman"/>
                <a:ea typeface="Times New Roman"/>
              </a:rPr>
              <a:t>không</a:t>
            </a:r>
            <a:r>
              <a:rPr lang="vi-VN" sz="3600" spc="-10" dirty="0">
                <a:latin typeface="Times New Roman"/>
                <a:ea typeface="Times New Roman"/>
              </a:rPr>
              <a:t> </a:t>
            </a:r>
            <a:r>
              <a:rPr lang="vi-VN" sz="3600" dirty="0">
                <a:latin typeface="Times New Roman"/>
                <a:ea typeface="Times New Roman"/>
              </a:rPr>
              <a:t>bị</a:t>
            </a:r>
            <a:r>
              <a:rPr lang="vi-VN" sz="3600" spc="-5" dirty="0">
                <a:latin typeface="Times New Roman"/>
                <a:ea typeface="Times New Roman"/>
              </a:rPr>
              <a:t> </a:t>
            </a:r>
            <a:r>
              <a:rPr lang="vi-VN" sz="3600" dirty="0">
                <a:latin typeface="Times New Roman"/>
                <a:ea typeface="Times New Roman"/>
              </a:rPr>
              <a:t>gia</a:t>
            </a:r>
            <a:r>
              <a:rPr lang="vi-VN" sz="3600" spc="-5" dirty="0">
                <a:latin typeface="Times New Roman"/>
                <a:ea typeface="Times New Roman"/>
              </a:rPr>
              <a:t> </a:t>
            </a:r>
            <a:r>
              <a:rPr lang="vi-VN" sz="3600" dirty="0">
                <a:latin typeface="Times New Roman"/>
                <a:ea typeface="Times New Roman"/>
              </a:rPr>
              <a:t>đình</a:t>
            </a:r>
            <a:r>
              <a:rPr lang="vi-VN" sz="3600" spc="-5" dirty="0">
                <a:latin typeface="Times New Roman"/>
                <a:ea typeface="Times New Roman"/>
              </a:rPr>
              <a:t> </a:t>
            </a:r>
            <a:r>
              <a:rPr lang="vi-VN" sz="3600" dirty="0">
                <a:latin typeface="Times New Roman"/>
                <a:ea typeface="Times New Roman"/>
              </a:rPr>
              <a:t>phát hiện?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80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685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Britannic Bold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B. MẠNG MÁY TÍNH VÀ INTERNET</dc:title>
  <dc:creator>Microsoft account</dc:creator>
  <cp:lastModifiedBy>Administrator</cp:lastModifiedBy>
  <cp:revision>99</cp:revision>
  <dcterms:created xsi:type="dcterms:W3CDTF">2022-03-29T19:46:58Z</dcterms:created>
  <dcterms:modified xsi:type="dcterms:W3CDTF">2025-03-30T03:35:36Z</dcterms:modified>
</cp:coreProperties>
</file>