
<file path=[Content_Types].xml><?xml version="1.0" encoding="utf-8"?>
<Types xmlns="http://schemas.openxmlformats.org/package/2006/content-types">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8"/>
  </p:notesMasterIdLst>
  <p:sldIdLst>
    <p:sldId id="256" r:id="rId2"/>
    <p:sldId id="257" r:id="rId3"/>
    <p:sldId id="271" r:id="rId4"/>
    <p:sldId id="301" r:id="rId5"/>
    <p:sldId id="258" r:id="rId6"/>
    <p:sldId id="259" r:id="rId7"/>
    <p:sldId id="302" r:id="rId8"/>
    <p:sldId id="303" r:id="rId9"/>
    <p:sldId id="325" r:id="rId10"/>
    <p:sldId id="326" r:id="rId11"/>
    <p:sldId id="260" r:id="rId12"/>
    <p:sldId id="306" r:id="rId13"/>
    <p:sldId id="307" r:id="rId14"/>
    <p:sldId id="308" r:id="rId15"/>
    <p:sldId id="309" r:id="rId16"/>
    <p:sldId id="261" r:id="rId17"/>
    <p:sldId id="315" r:id="rId18"/>
    <p:sldId id="316" r:id="rId19"/>
    <p:sldId id="317" r:id="rId20"/>
    <p:sldId id="318" r:id="rId21"/>
    <p:sldId id="319" r:id="rId22"/>
    <p:sldId id="320" r:id="rId23"/>
    <p:sldId id="321" r:id="rId24"/>
    <p:sldId id="322" r:id="rId25"/>
    <p:sldId id="323" r:id="rId26"/>
    <p:sldId id="310" r:id="rId27"/>
    <p:sldId id="324" r:id="rId28"/>
    <p:sldId id="311" r:id="rId29"/>
    <p:sldId id="312" r:id="rId30"/>
    <p:sldId id="313" r:id="rId31"/>
    <p:sldId id="314" r:id="rId32"/>
    <p:sldId id="267" r:id="rId33"/>
    <p:sldId id="299" r:id="rId34"/>
    <p:sldId id="327" r:id="rId35"/>
    <p:sldId id="278" r:id="rId36"/>
    <p:sldId id="270" r:id="rId37"/>
  </p:sldIdLst>
  <p:sldSz cx="18288000" cy="10287000"/>
  <p:notesSz cx="6858000" cy="9144000"/>
  <p:embeddedFontLst>
    <p:embeddedFont>
      <p:font typeface="Aharoni" panose="02010803020104030203" pitchFamily="2" charset="-79"/>
      <p:bold r:id="rId39"/>
    </p:embeddedFont>
    <p:embeddedFont>
      <p:font typeface="Calibri" panose="020F0502020204030204" pitchFamily="34" charset="0"/>
      <p:regular r:id="rId40"/>
      <p:bold r:id="rId41"/>
      <p:italic r:id="rId42"/>
      <p:boldItalic r:id="rId43"/>
    </p:embeddedFont>
    <p:embeddedFont>
      <p:font typeface="Cambria Math" panose="02040503050406030204" pitchFamily="18" charset="0"/>
      <p:regular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EDF"/>
    <a:srgbClr val="ED4A52"/>
    <a:srgbClr val="E2F4FB"/>
    <a:srgbClr val="FEF3DB"/>
    <a:srgbClr val="F3953D"/>
    <a:srgbClr val="E4F7FF"/>
    <a:srgbClr val="F8BB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50" autoAdjust="0"/>
    <p:restoredTop sz="94648" autoAdjust="0"/>
  </p:normalViewPr>
  <p:slideViewPr>
    <p:cSldViewPr>
      <p:cViewPr varScale="1">
        <p:scale>
          <a:sx n="42" d="100"/>
          <a:sy n="42" d="100"/>
        </p:scale>
        <p:origin x="224" y="1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71BB31-653A-E14D-B022-E49D9117EE46}" type="datetimeFigureOut">
              <a:rPr lang="en-VN" smtClean="0"/>
              <a:t>12/30/24</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3B9311-47AC-D04F-950C-5312C10F59BA}" type="slidenum">
              <a:rPr lang="en-VN" smtClean="0"/>
              <a:t>‹#›</a:t>
            </a:fld>
            <a:endParaRPr lang="en-VN"/>
          </a:p>
        </p:txBody>
      </p:sp>
    </p:spTree>
    <p:extLst>
      <p:ext uri="{BB962C8B-B14F-4D97-AF65-F5344CB8AC3E}">
        <p14:creationId xmlns:p14="http://schemas.microsoft.com/office/powerpoint/2010/main" val="472966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1A3B9311-47AC-D04F-950C-5312C10F59BA}" type="slidenum">
              <a:rPr lang="en-VN" smtClean="0"/>
              <a:t>12</a:t>
            </a:fld>
            <a:endParaRPr lang="en-VN"/>
          </a:p>
        </p:txBody>
      </p:sp>
    </p:spTree>
    <p:extLst>
      <p:ext uri="{BB962C8B-B14F-4D97-AF65-F5344CB8AC3E}">
        <p14:creationId xmlns:p14="http://schemas.microsoft.com/office/powerpoint/2010/main" val="216571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1"/>
        <p:cNvGrpSpPr/>
        <p:nvPr/>
      </p:nvGrpSpPr>
      <p:grpSpPr>
        <a:xfrm>
          <a:off x="0" y="0"/>
          <a:ext cx="0" cy="0"/>
          <a:chOff x="0" y="0"/>
          <a:chExt cx="0" cy="0"/>
        </a:xfrm>
      </p:grpSpPr>
    </p:spTree>
    <p:extLst>
      <p:ext uri="{BB962C8B-B14F-4D97-AF65-F5344CB8AC3E}">
        <p14:creationId xmlns:p14="http://schemas.microsoft.com/office/powerpoint/2010/main" val="3304669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12/30/24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12/30/24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12/30/24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12/30/24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33.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15.png"/><Relationship Id="rId4" Type="http://schemas.openxmlformats.org/officeDocument/2006/relationships/image" Target="../media/image14.svg"/></Relationships>
</file>

<file path=ppt/slides/_rels/slide1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8.png"/><Relationship Id="rId3" Type="http://schemas.openxmlformats.org/officeDocument/2006/relationships/image" Target="../media/image39.png"/><Relationship Id="rId7" Type="http://schemas.openxmlformats.org/officeDocument/2006/relationships/image" Target="../media/image43.svg"/><Relationship Id="rId12" Type="http://schemas.openxmlformats.org/officeDocument/2006/relationships/slide" Target="slide18.xml"/><Relationship Id="rId2"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42.png"/><Relationship Id="rId11" Type="http://schemas.openxmlformats.org/officeDocument/2006/relationships/image" Target="../media/image47.sv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svg"/><Relationship Id="rId9" Type="http://schemas.openxmlformats.org/officeDocument/2006/relationships/image" Target="../media/image45.svg"/></Relationships>
</file>

<file path=ppt/slides/_rels/slide18.xml.rels><?xml version="1.0" encoding="UTF-8" standalone="yes"?>
<Relationships xmlns="http://schemas.openxmlformats.org/package/2006/relationships"><Relationship Id="rId8" Type="http://schemas.openxmlformats.org/officeDocument/2006/relationships/image" Target="../media/image54.svg"/><Relationship Id="rId13" Type="http://schemas.openxmlformats.org/officeDocument/2006/relationships/image" Target="../media/image42.png"/><Relationship Id="rId18" Type="http://schemas.openxmlformats.org/officeDocument/2006/relationships/image" Target="../media/image47.svg"/><Relationship Id="rId26" Type="http://schemas.openxmlformats.org/officeDocument/2006/relationships/slide" Target="slide21.xml"/><Relationship Id="rId3" Type="http://schemas.openxmlformats.org/officeDocument/2006/relationships/image" Target="../media/image49.png"/><Relationship Id="rId21" Type="http://schemas.openxmlformats.org/officeDocument/2006/relationships/image" Target="../media/image61.png"/><Relationship Id="rId7" Type="http://schemas.openxmlformats.org/officeDocument/2006/relationships/image" Target="../media/image53.png"/><Relationship Id="rId12" Type="http://schemas.openxmlformats.org/officeDocument/2006/relationships/image" Target="../media/image41.png"/><Relationship Id="rId17" Type="http://schemas.openxmlformats.org/officeDocument/2006/relationships/image" Target="../media/image46.png"/><Relationship Id="rId25" Type="http://schemas.openxmlformats.org/officeDocument/2006/relationships/slide" Target="slide20.xml"/><Relationship Id="rId2" Type="http://schemas.openxmlformats.org/officeDocument/2006/relationships/audio" Target="../media/audio1.wav"/><Relationship Id="rId16" Type="http://schemas.openxmlformats.org/officeDocument/2006/relationships/image" Target="../media/image58.svg"/><Relationship Id="rId20" Type="http://schemas.openxmlformats.org/officeDocument/2006/relationships/image" Target="../media/image60.png"/><Relationship Id="rId29" Type="http://schemas.openxmlformats.org/officeDocument/2006/relationships/slide" Target="slide24.xml"/><Relationship Id="rId1" Type="http://schemas.openxmlformats.org/officeDocument/2006/relationships/slideLayout" Target="../slideLayouts/slideLayout1.xml"/><Relationship Id="rId6" Type="http://schemas.openxmlformats.org/officeDocument/2006/relationships/image" Target="../media/image52.svg"/><Relationship Id="rId11" Type="http://schemas.openxmlformats.org/officeDocument/2006/relationships/image" Target="../media/image55.svg"/><Relationship Id="rId24" Type="http://schemas.openxmlformats.org/officeDocument/2006/relationships/slide" Target="slide19.xml"/><Relationship Id="rId5" Type="http://schemas.openxmlformats.org/officeDocument/2006/relationships/image" Target="../media/image51.png"/><Relationship Id="rId15" Type="http://schemas.openxmlformats.org/officeDocument/2006/relationships/image" Target="../media/image57.png"/><Relationship Id="rId23" Type="http://schemas.openxmlformats.org/officeDocument/2006/relationships/image" Target="../media/image63.png"/><Relationship Id="rId28" Type="http://schemas.openxmlformats.org/officeDocument/2006/relationships/slide" Target="slide23.xml"/><Relationship Id="rId10" Type="http://schemas.openxmlformats.org/officeDocument/2006/relationships/image" Target="../media/image39.png"/><Relationship Id="rId19" Type="http://schemas.openxmlformats.org/officeDocument/2006/relationships/image" Target="../media/image59.png"/><Relationship Id="rId4" Type="http://schemas.openxmlformats.org/officeDocument/2006/relationships/image" Target="../media/image50.svg"/><Relationship Id="rId9" Type="http://schemas.openxmlformats.org/officeDocument/2006/relationships/image" Target="../media/image38.png"/><Relationship Id="rId14" Type="http://schemas.openxmlformats.org/officeDocument/2006/relationships/image" Target="../media/image56.svg"/><Relationship Id="rId22" Type="http://schemas.openxmlformats.org/officeDocument/2006/relationships/image" Target="../media/image62.png"/><Relationship Id="rId27" Type="http://schemas.openxmlformats.org/officeDocument/2006/relationships/slide" Target="slide22.xml"/><Relationship Id="rId30" Type="http://schemas.openxmlformats.org/officeDocument/2006/relationships/image" Target="../media/image64.png"/></Relationships>
</file>

<file path=ppt/slides/_rels/slide19.xml.rels><?xml version="1.0" encoding="UTF-8" standalone="yes"?>
<Relationships xmlns="http://schemas.openxmlformats.org/package/2006/relationships"><Relationship Id="rId8" Type="http://schemas.openxmlformats.org/officeDocument/2006/relationships/image" Target="../media/image67.svg"/><Relationship Id="rId3" Type="http://schemas.microsoft.com/office/2007/relationships/media" Target="../media/media2.mp3"/><Relationship Id="rId7" Type="http://schemas.openxmlformats.org/officeDocument/2006/relationships/image" Target="../media/image66.png"/><Relationship Id="rId12" Type="http://schemas.openxmlformats.org/officeDocument/2006/relationships/image" Target="../media/image70.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5.png"/><Relationship Id="rId11" Type="http://schemas.openxmlformats.org/officeDocument/2006/relationships/image" Target="../media/image69.png"/><Relationship Id="rId5" Type="http://schemas.openxmlformats.org/officeDocument/2006/relationships/slideLayout" Target="../slideLayouts/slideLayout1.xml"/><Relationship Id="rId10" Type="http://schemas.openxmlformats.org/officeDocument/2006/relationships/image" Target="../media/image68.png"/><Relationship Id="rId4" Type="http://schemas.openxmlformats.org/officeDocument/2006/relationships/audio" Target="../media/media2.mp3"/><Relationship Id="rId9" Type="http://schemas.openxmlformats.org/officeDocument/2006/relationships/slide" Target="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8" Type="http://schemas.openxmlformats.org/officeDocument/2006/relationships/image" Target="../media/image69.png"/><Relationship Id="rId3" Type="http://schemas.microsoft.com/office/2007/relationships/media" Target="../media/media2.mp3"/><Relationship Id="rId7" Type="http://schemas.openxmlformats.org/officeDocument/2006/relationships/image" Target="../media/image67.svg"/><Relationship Id="rId12" Type="http://schemas.openxmlformats.org/officeDocument/2006/relationships/image" Target="../media/image6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6.png"/><Relationship Id="rId11" Type="http://schemas.openxmlformats.org/officeDocument/2006/relationships/image" Target="../media/image68.png"/><Relationship Id="rId5" Type="http://schemas.openxmlformats.org/officeDocument/2006/relationships/slideLayout" Target="../slideLayouts/slideLayout1.xml"/><Relationship Id="rId10" Type="http://schemas.openxmlformats.org/officeDocument/2006/relationships/slide" Target="slide18.xml"/><Relationship Id="rId4" Type="http://schemas.openxmlformats.org/officeDocument/2006/relationships/audio" Target="../media/media2.mp3"/><Relationship Id="rId9" Type="http://schemas.openxmlformats.org/officeDocument/2006/relationships/image" Target="../media/image70.svg"/></Relationships>
</file>

<file path=ppt/slides/_rels/slide21.xml.rels><?xml version="1.0" encoding="UTF-8" standalone="yes"?>
<Relationships xmlns="http://schemas.openxmlformats.org/package/2006/relationships"><Relationship Id="rId8" Type="http://schemas.openxmlformats.org/officeDocument/2006/relationships/image" Target="../media/image66.png"/><Relationship Id="rId3" Type="http://schemas.microsoft.com/office/2007/relationships/media" Target="../media/media2.mp3"/><Relationship Id="rId7" Type="http://schemas.openxmlformats.org/officeDocument/2006/relationships/image" Target="../media/image68.png"/><Relationship Id="rId12" Type="http://schemas.openxmlformats.org/officeDocument/2006/relationships/image" Target="../media/image6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slide" Target="slide18.xml"/><Relationship Id="rId11" Type="http://schemas.openxmlformats.org/officeDocument/2006/relationships/image" Target="../media/image70.svg"/><Relationship Id="rId5" Type="http://schemas.openxmlformats.org/officeDocument/2006/relationships/slideLayout" Target="../slideLayouts/slideLayout1.xml"/><Relationship Id="rId10" Type="http://schemas.openxmlformats.org/officeDocument/2006/relationships/image" Target="../media/image69.png"/><Relationship Id="rId4" Type="http://schemas.openxmlformats.org/officeDocument/2006/relationships/audio" Target="../media/media2.mp3"/><Relationship Id="rId9" Type="http://schemas.openxmlformats.org/officeDocument/2006/relationships/image" Target="../media/image67.svg"/></Relationships>
</file>

<file path=ppt/slides/_rels/slide22.xml.rels><?xml version="1.0" encoding="UTF-8" standalone="yes"?>
<Relationships xmlns="http://schemas.openxmlformats.org/package/2006/relationships"><Relationship Id="rId8" Type="http://schemas.openxmlformats.org/officeDocument/2006/relationships/image" Target="../media/image69.png"/><Relationship Id="rId3" Type="http://schemas.microsoft.com/office/2007/relationships/media" Target="../media/media2.mp3"/><Relationship Id="rId7" Type="http://schemas.openxmlformats.org/officeDocument/2006/relationships/image" Target="../media/image67.svg"/><Relationship Id="rId12" Type="http://schemas.openxmlformats.org/officeDocument/2006/relationships/image" Target="../media/image6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6.png"/><Relationship Id="rId11" Type="http://schemas.openxmlformats.org/officeDocument/2006/relationships/image" Target="../media/image68.png"/><Relationship Id="rId5" Type="http://schemas.openxmlformats.org/officeDocument/2006/relationships/slideLayout" Target="../slideLayouts/slideLayout1.xml"/><Relationship Id="rId10" Type="http://schemas.openxmlformats.org/officeDocument/2006/relationships/slide" Target="slide18.xml"/><Relationship Id="rId4" Type="http://schemas.openxmlformats.org/officeDocument/2006/relationships/audio" Target="../media/media2.mp3"/><Relationship Id="rId9" Type="http://schemas.openxmlformats.org/officeDocument/2006/relationships/image" Target="../media/image71.svg"/></Relationships>
</file>

<file path=ppt/slides/_rels/slide23.xml.rels><?xml version="1.0" encoding="UTF-8" standalone="yes"?>
<Relationships xmlns="http://schemas.openxmlformats.org/package/2006/relationships"><Relationship Id="rId8" Type="http://schemas.openxmlformats.org/officeDocument/2006/relationships/image" Target="../media/image67.svg"/><Relationship Id="rId3" Type="http://schemas.microsoft.com/office/2007/relationships/media" Target="../media/media2.mp3"/><Relationship Id="rId7" Type="http://schemas.openxmlformats.org/officeDocument/2006/relationships/image" Target="../media/image66.png"/><Relationship Id="rId12" Type="http://schemas.openxmlformats.org/officeDocument/2006/relationships/image" Target="../media/image6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5.png"/><Relationship Id="rId11" Type="http://schemas.openxmlformats.org/officeDocument/2006/relationships/slide" Target="slide18.xml"/><Relationship Id="rId5" Type="http://schemas.openxmlformats.org/officeDocument/2006/relationships/slideLayout" Target="../slideLayouts/slideLayout1.xml"/><Relationship Id="rId10" Type="http://schemas.openxmlformats.org/officeDocument/2006/relationships/image" Target="../media/image70.svg"/><Relationship Id="rId4" Type="http://schemas.openxmlformats.org/officeDocument/2006/relationships/audio" Target="../media/media2.mp3"/><Relationship Id="rId9" Type="http://schemas.openxmlformats.org/officeDocument/2006/relationships/image" Target="../media/image69.png"/></Relationships>
</file>

<file path=ppt/slides/_rels/slide2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72.pn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3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73.png"/><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74.png"/><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76.png"/><Relationship Id="rId4" Type="http://schemas.openxmlformats.org/officeDocument/2006/relationships/image" Target="../media/image75.png"/></Relationships>
</file>

<file path=ppt/slides/_rels/slide3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75.png"/></Relationships>
</file>

<file path=ppt/slides/_rels/slide3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hyperlink" Target="https://kenhgiaovien.com/"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4.svg"/><Relationship Id="rId7" Type="http://schemas.openxmlformats.org/officeDocument/2006/relationships/image" Target="../media/image26.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15.pn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32.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3DB"/>
        </a:solidFill>
        <a:effectLst/>
      </p:bgPr>
    </p:bg>
    <p:spTree>
      <p:nvGrpSpPr>
        <p:cNvPr id="1" name=""/>
        <p:cNvGrpSpPr/>
        <p:nvPr/>
      </p:nvGrpSpPr>
      <p:grpSpPr>
        <a:xfrm>
          <a:off x="0" y="0"/>
          <a:ext cx="0" cy="0"/>
          <a:chOff x="0" y="0"/>
          <a:chExt cx="0" cy="0"/>
        </a:xfrm>
      </p:grpSpPr>
      <p:sp>
        <p:nvSpPr>
          <p:cNvPr id="2" name="Freeform 2"/>
          <p:cNvSpPr/>
          <p:nvPr/>
        </p:nvSpPr>
        <p:spPr>
          <a:xfrm rot="-1662962">
            <a:off x="780905" y="-421364"/>
            <a:ext cx="3067396" cy="4114800"/>
          </a:xfrm>
          <a:custGeom>
            <a:avLst/>
            <a:gdLst/>
            <a:ahLst/>
            <a:cxnLst/>
            <a:rect l="l" t="t" r="r" b="b"/>
            <a:pathLst>
              <a:path w="3067396" h="4114800">
                <a:moveTo>
                  <a:pt x="0" y="0"/>
                </a:moveTo>
                <a:lnTo>
                  <a:pt x="3067396" y="0"/>
                </a:lnTo>
                <a:lnTo>
                  <a:pt x="3067396"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411789">
            <a:off x="14750739" y="6203964"/>
            <a:ext cx="2790583" cy="4114800"/>
          </a:xfrm>
          <a:custGeom>
            <a:avLst/>
            <a:gdLst/>
            <a:ahLst/>
            <a:cxnLst/>
            <a:rect l="l" t="t" r="r" b="b"/>
            <a:pathLst>
              <a:path w="2790583" h="4114800">
                <a:moveTo>
                  <a:pt x="0" y="0"/>
                </a:moveTo>
                <a:lnTo>
                  <a:pt x="2790583" y="0"/>
                </a:lnTo>
                <a:lnTo>
                  <a:pt x="2790583"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3320623">
            <a:off x="6766338" y="7602924"/>
            <a:ext cx="2902804" cy="4114800"/>
          </a:xfrm>
          <a:custGeom>
            <a:avLst/>
            <a:gdLst/>
            <a:ahLst/>
            <a:cxnLst/>
            <a:rect l="l" t="t" r="r" b="b"/>
            <a:pathLst>
              <a:path w="2902804" h="4114800">
                <a:moveTo>
                  <a:pt x="0" y="0"/>
                </a:moveTo>
                <a:lnTo>
                  <a:pt x="2902804" y="0"/>
                </a:lnTo>
                <a:lnTo>
                  <a:pt x="2902804"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1982932">
            <a:off x="8085927" y="-1735915"/>
            <a:ext cx="3433988" cy="4114800"/>
          </a:xfrm>
          <a:custGeom>
            <a:avLst/>
            <a:gdLst/>
            <a:ahLst/>
            <a:cxnLst/>
            <a:rect l="l" t="t" r="r" b="b"/>
            <a:pathLst>
              <a:path w="3433988" h="4114800">
                <a:moveTo>
                  <a:pt x="0" y="0"/>
                </a:moveTo>
                <a:lnTo>
                  <a:pt x="3433988" y="0"/>
                </a:lnTo>
                <a:lnTo>
                  <a:pt x="3433988"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rot="-2921581">
            <a:off x="15834083" y="-710293"/>
            <a:ext cx="2850434" cy="4114800"/>
          </a:xfrm>
          <a:custGeom>
            <a:avLst/>
            <a:gdLst/>
            <a:ahLst/>
            <a:cxnLst/>
            <a:rect l="l" t="t" r="r" b="b"/>
            <a:pathLst>
              <a:path w="2850434" h="4114800">
                <a:moveTo>
                  <a:pt x="0" y="0"/>
                </a:moveTo>
                <a:lnTo>
                  <a:pt x="2850434" y="0"/>
                </a:lnTo>
                <a:lnTo>
                  <a:pt x="2850434"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Freeform 7"/>
          <p:cNvSpPr/>
          <p:nvPr/>
        </p:nvSpPr>
        <p:spPr>
          <a:xfrm rot="-1783479">
            <a:off x="-501257" y="6780439"/>
            <a:ext cx="3059915" cy="4114800"/>
          </a:xfrm>
          <a:custGeom>
            <a:avLst/>
            <a:gdLst/>
            <a:ahLst/>
            <a:cxnLst/>
            <a:rect l="l" t="t" r="r" b="b"/>
            <a:pathLst>
              <a:path w="3059915" h="4114800">
                <a:moveTo>
                  <a:pt x="0" y="0"/>
                </a:moveTo>
                <a:lnTo>
                  <a:pt x="3059914" y="0"/>
                </a:lnTo>
                <a:lnTo>
                  <a:pt x="3059914"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8" name="TextBox 8"/>
          <p:cNvSpPr txBox="1"/>
          <p:nvPr/>
        </p:nvSpPr>
        <p:spPr>
          <a:xfrm>
            <a:off x="3655870" y="3580096"/>
            <a:ext cx="10976259" cy="3118674"/>
          </a:xfrm>
          <a:prstGeom prst="rect">
            <a:avLst/>
          </a:prstGeom>
        </p:spPr>
        <p:txBody>
          <a:bodyPr wrap="square" lIns="0" tIns="0" rIns="0" bIns="0" rtlCol="0" anchor="t">
            <a:spAutoFit/>
          </a:bodyPr>
          <a:lstStyle/>
          <a:p>
            <a:pPr algn="ctr">
              <a:lnSpc>
                <a:spcPct val="150000"/>
              </a:lnSpc>
            </a:pPr>
            <a:r>
              <a:rPr lang="en-US" sz="7200" b="1" spc="-63" dirty="0">
                <a:solidFill>
                  <a:srgbClr val="EC4A52"/>
                </a:solidFill>
                <a:latin typeface="Arial" panose="020B0604020202020204" pitchFamily="34" charset="0"/>
                <a:ea typeface="Baloo Bhaijaan"/>
                <a:cs typeface="Arial" panose="020B0604020202020204" pitchFamily="34" charset="0"/>
                <a:sym typeface="Baloo Bhaijaan"/>
              </a:rPr>
              <a:t>CHÀO MỪNG CÁC EM ĐẾN VỚI BÀI HỌC MỚI</a:t>
            </a:r>
          </a:p>
        </p:txBody>
      </p:sp>
    </p:spTree>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grpSp>
        <p:nvGrpSpPr>
          <p:cNvPr id="11" name="Group 11"/>
          <p:cNvGrpSpPr/>
          <p:nvPr/>
        </p:nvGrpSpPr>
        <p:grpSpPr>
          <a:xfrm>
            <a:off x="-146375" y="0"/>
            <a:ext cx="18580750" cy="600016"/>
            <a:chOff x="0" y="0"/>
            <a:chExt cx="24774333" cy="800022"/>
          </a:xfrm>
        </p:grpSpPr>
        <p:sp>
          <p:nvSpPr>
            <p:cNvPr id="12" name="Freeform 12"/>
            <p:cNvSpPr/>
            <p:nvPr/>
          </p:nvSpPr>
          <p:spPr>
            <a:xfrm flipV="1">
              <a:off x="0" y="0"/>
              <a:ext cx="12418519" cy="800022"/>
            </a:xfrm>
            <a:custGeom>
              <a:avLst/>
              <a:gdLst/>
              <a:ahLst/>
              <a:cxnLst/>
              <a:rect l="l" t="t" r="r" b="b"/>
              <a:pathLst>
                <a:path w="12418519" h="800022">
                  <a:moveTo>
                    <a:pt x="0" y="800022"/>
                  </a:moveTo>
                  <a:lnTo>
                    <a:pt x="12418519" y="800022"/>
                  </a:lnTo>
                  <a:lnTo>
                    <a:pt x="12418519" y="0"/>
                  </a:lnTo>
                  <a:lnTo>
                    <a:pt x="0" y="0"/>
                  </a:lnTo>
                  <a:lnTo>
                    <a:pt x="0" y="800022"/>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3" name="Freeform 13"/>
            <p:cNvSpPr/>
            <p:nvPr/>
          </p:nvSpPr>
          <p:spPr>
            <a:xfrm flipV="1">
              <a:off x="12355814" y="0"/>
              <a:ext cx="12418519" cy="800022"/>
            </a:xfrm>
            <a:custGeom>
              <a:avLst/>
              <a:gdLst/>
              <a:ahLst/>
              <a:cxnLst/>
              <a:rect l="l" t="t" r="r" b="b"/>
              <a:pathLst>
                <a:path w="12418519" h="800022">
                  <a:moveTo>
                    <a:pt x="0" y="800022"/>
                  </a:moveTo>
                  <a:lnTo>
                    <a:pt x="12418519" y="800022"/>
                  </a:lnTo>
                  <a:lnTo>
                    <a:pt x="12418519" y="0"/>
                  </a:lnTo>
                  <a:lnTo>
                    <a:pt x="0" y="0"/>
                  </a:lnTo>
                  <a:lnTo>
                    <a:pt x="0" y="800022"/>
                  </a:lnTo>
                  <a:close/>
                </a:path>
              </a:pathLst>
            </a:custGeom>
            <a:blipFill>
              <a:blip r:embed="rId2">
                <a:extLst>
                  <a:ext uri="{96DAC541-7B7A-43D3-8B79-37D633B846F1}">
                    <asvg:svgBlip xmlns:asvg="http://schemas.microsoft.com/office/drawing/2016/SVG/main" r:embed="rId3"/>
                  </a:ext>
                </a:extLst>
              </a:blip>
              <a:stretch>
                <a:fillRect/>
              </a:stretch>
            </a:blipFill>
          </p:spPr>
        </p:sp>
      </p:grpSp>
      <p:grpSp>
        <p:nvGrpSpPr>
          <p:cNvPr id="14" name="Group 14"/>
          <p:cNvGrpSpPr/>
          <p:nvPr/>
        </p:nvGrpSpPr>
        <p:grpSpPr>
          <a:xfrm rot="-10800000">
            <a:off x="-146375" y="9686925"/>
            <a:ext cx="18580750" cy="600016"/>
            <a:chOff x="0" y="0"/>
            <a:chExt cx="24774333" cy="800022"/>
          </a:xfrm>
        </p:grpSpPr>
        <p:sp>
          <p:nvSpPr>
            <p:cNvPr id="15" name="Freeform 15"/>
            <p:cNvSpPr/>
            <p:nvPr/>
          </p:nvSpPr>
          <p:spPr>
            <a:xfrm flipV="1">
              <a:off x="0" y="0"/>
              <a:ext cx="12418519" cy="800022"/>
            </a:xfrm>
            <a:custGeom>
              <a:avLst/>
              <a:gdLst/>
              <a:ahLst/>
              <a:cxnLst/>
              <a:rect l="l" t="t" r="r" b="b"/>
              <a:pathLst>
                <a:path w="12418519" h="800022">
                  <a:moveTo>
                    <a:pt x="0" y="800022"/>
                  </a:moveTo>
                  <a:lnTo>
                    <a:pt x="12418519" y="800022"/>
                  </a:lnTo>
                  <a:lnTo>
                    <a:pt x="12418519" y="0"/>
                  </a:lnTo>
                  <a:lnTo>
                    <a:pt x="0" y="0"/>
                  </a:lnTo>
                  <a:lnTo>
                    <a:pt x="0" y="800022"/>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6" name="Freeform 16"/>
            <p:cNvSpPr/>
            <p:nvPr/>
          </p:nvSpPr>
          <p:spPr>
            <a:xfrm flipV="1">
              <a:off x="12355814" y="0"/>
              <a:ext cx="12418519" cy="800022"/>
            </a:xfrm>
            <a:custGeom>
              <a:avLst/>
              <a:gdLst/>
              <a:ahLst/>
              <a:cxnLst/>
              <a:rect l="l" t="t" r="r" b="b"/>
              <a:pathLst>
                <a:path w="12418519" h="800022">
                  <a:moveTo>
                    <a:pt x="0" y="800022"/>
                  </a:moveTo>
                  <a:lnTo>
                    <a:pt x="12418519" y="800022"/>
                  </a:lnTo>
                  <a:lnTo>
                    <a:pt x="12418519" y="0"/>
                  </a:lnTo>
                  <a:lnTo>
                    <a:pt x="0" y="0"/>
                  </a:lnTo>
                  <a:lnTo>
                    <a:pt x="0" y="800022"/>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17" name="Rectangle 16">
            <a:extLst>
              <a:ext uri="{FF2B5EF4-FFF2-40B4-BE49-F238E27FC236}">
                <a16:creationId xmlns:a16="http://schemas.microsoft.com/office/drawing/2014/main" id="{5960D184-AE85-D97F-BDD2-E21B5E38CC53}"/>
              </a:ext>
            </a:extLst>
          </p:cNvPr>
          <p:cNvSpPr/>
          <p:nvPr/>
        </p:nvSpPr>
        <p:spPr>
          <a:xfrm>
            <a:off x="464493" y="814328"/>
            <a:ext cx="17311986" cy="86582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4" name="Google Shape;195;p2">
            <a:extLst>
              <a:ext uri="{FF2B5EF4-FFF2-40B4-BE49-F238E27FC236}">
                <a16:creationId xmlns:a16="http://schemas.microsoft.com/office/drawing/2014/main" id="{FEDCC836-7FE8-18AF-F443-C4574DC2BB6F}"/>
              </a:ext>
            </a:extLst>
          </p:cNvPr>
          <p:cNvPicPr preferRelativeResize="0"/>
          <p:nvPr/>
        </p:nvPicPr>
        <p:blipFill rotWithShape="1">
          <a:blip r:embed="rId4">
            <a:alphaModFix/>
          </a:blip>
          <a:srcRect/>
          <a:stretch/>
        </p:blipFill>
        <p:spPr>
          <a:xfrm>
            <a:off x="17293974" y="9892802"/>
            <a:ext cx="965010" cy="188262"/>
          </a:xfrm>
          <a:prstGeom prst="rect">
            <a:avLst/>
          </a:prstGeom>
          <a:noFill/>
          <a:ln>
            <a:noFill/>
          </a:ln>
        </p:spPr>
      </p:pic>
      <p:sp>
        <p:nvSpPr>
          <p:cNvPr id="2" name="TextBox 1">
            <a:extLst>
              <a:ext uri="{FF2B5EF4-FFF2-40B4-BE49-F238E27FC236}">
                <a16:creationId xmlns:a16="http://schemas.microsoft.com/office/drawing/2014/main" id="{EE4B8264-6E8B-FDA3-6640-F004C392C25B}"/>
              </a:ext>
            </a:extLst>
          </p:cNvPr>
          <p:cNvSpPr txBox="1"/>
          <p:nvPr/>
        </p:nvSpPr>
        <p:spPr>
          <a:xfrm flipH="1">
            <a:off x="7771745" y="3689512"/>
            <a:ext cx="2697481" cy="707886"/>
          </a:xfrm>
          <a:prstGeom prst="rect">
            <a:avLst/>
          </a:prstGeom>
          <a:noFill/>
        </p:spPr>
        <p:txBody>
          <a:bodyPr wrap="square" rtlCol="0">
            <a:spAutoFit/>
          </a:bodyPr>
          <a:lstStyle/>
          <a:p>
            <a:pPr algn="ctr"/>
            <a:r>
              <a:rPr lang="en-VN" sz="4000" b="1" dirty="0">
                <a:solidFill>
                  <a:srgbClr val="FF0000"/>
                </a:solidFill>
                <a:latin typeface="Arial" panose="020B0604020202020204" pitchFamily="34" charset="0"/>
                <a:cs typeface="Arial" panose="020B0604020202020204" pitchFamily="34" charset="0"/>
              </a:rPr>
              <a:t>Bài giải</a:t>
            </a:r>
          </a:p>
        </p:txBody>
      </p:sp>
      <p:sp>
        <p:nvSpPr>
          <p:cNvPr id="6" name="TextBox 5">
            <a:extLst>
              <a:ext uri="{FF2B5EF4-FFF2-40B4-BE49-F238E27FC236}">
                <a16:creationId xmlns:a16="http://schemas.microsoft.com/office/drawing/2014/main" id="{0AADCE56-5659-DD2E-E06C-0B0295D2A167}"/>
              </a:ext>
            </a:extLst>
          </p:cNvPr>
          <p:cNvSpPr txBox="1"/>
          <p:nvPr/>
        </p:nvSpPr>
        <p:spPr>
          <a:xfrm>
            <a:off x="4498258" y="4504554"/>
            <a:ext cx="9291484" cy="3799823"/>
          </a:xfrm>
          <a:prstGeom prst="rect">
            <a:avLst/>
          </a:prstGeom>
          <a:noFill/>
        </p:spPr>
        <p:txBody>
          <a:bodyPr wrap="square">
            <a:spAutoFit/>
          </a:bodyPr>
          <a:lstStyle/>
          <a:p>
            <a:pPr algn="ctr">
              <a:lnSpc>
                <a:spcPct val="200000"/>
              </a:lnSpc>
              <a:spcAft>
                <a:spcPts val="800"/>
              </a:spcAft>
            </a:pPr>
            <a:r>
              <a:rPr lang="en-US"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Vận</a:t>
            </a:r>
            <a:r>
              <a:rPr lang="en-US"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tốc</a:t>
            </a:r>
            <a:r>
              <a:rPr lang="en-US"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chạy</a:t>
            </a:r>
            <a:r>
              <a:rPr lang="en-US"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người</a:t>
            </a:r>
            <a:r>
              <a:rPr lang="en-US"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đó</a:t>
            </a:r>
            <a:r>
              <a:rPr lang="en-US"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VN" sz="4000" kern="100"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200000"/>
              </a:lnSpc>
              <a:spcAft>
                <a:spcPts val="800"/>
              </a:spcAft>
            </a:pPr>
            <a:r>
              <a:rPr lang="en-US"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 : 16 = 6,25 (m/s)</a:t>
            </a:r>
            <a:endParaRPr lang="en-VN" sz="4000" kern="100"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200000"/>
              </a:lnSpc>
              <a:spcAft>
                <a:spcPts val="800"/>
              </a:spcAft>
            </a:pPr>
            <a:r>
              <a:rPr lang="en-US"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Đáp</a:t>
            </a:r>
            <a:r>
              <a:rPr lang="en-US"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6,25 m/s</a:t>
            </a:r>
            <a:r>
              <a:rPr lang="en-US"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VN" sz="4000" kern="1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TextBox 7">
            <a:extLst>
              <a:ext uri="{FF2B5EF4-FFF2-40B4-BE49-F238E27FC236}">
                <a16:creationId xmlns:a16="http://schemas.microsoft.com/office/drawing/2014/main" id="{0CC23E28-508C-2C05-80CB-E91E483CAE31}"/>
              </a:ext>
            </a:extLst>
          </p:cNvPr>
          <p:cNvSpPr txBox="1"/>
          <p:nvPr/>
        </p:nvSpPr>
        <p:spPr>
          <a:xfrm>
            <a:off x="1295400" y="1263272"/>
            <a:ext cx="11125200" cy="1824923"/>
          </a:xfrm>
          <a:prstGeom prst="rect">
            <a:avLst/>
          </a:prstGeom>
          <a:noFill/>
        </p:spPr>
        <p:txBody>
          <a:bodyPr wrap="square">
            <a:spAutoFit/>
          </a:bodyPr>
          <a:lstStyle/>
          <a:p>
            <a:pPr>
              <a:lnSpc>
                <a:spcPct val="150000"/>
              </a:lnSpc>
              <a:spcAft>
                <a:spcPts val="800"/>
              </a:spcAft>
            </a:pPr>
            <a:r>
              <a:rPr lang="en-US" sz="4000" b="1" kern="100" dirty="0" err="1">
                <a:effectLst/>
                <a:latin typeface="Arial" panose="020B0604020202020204" pitchFamily="34" charset="0"/>
                <a:ea typeface="Times New Roman" panose="02020603050405020304" pitchFamily="18" charset="0"/>
                <a:cs typeface="Arial" panose="020B0604020202020204" pitchFamily="34" charset="0"/>
              </a:rPr>
              <a:t>Bài</a:t>
            </a:r>
            <a:r>
              <a:rPr lang="en-US" sz="4000" b="1"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b="1" kern="100" dirty="0" err="1">
                <a:effectLst/>
                <a:latin typeface="Arial" panose="020B0604020202020204" pitchFamily="34" charset="0"/>
                <a:ea typeface="Times New Roman" panose="02020603050405020304" pitchFamily="18" charset="0"/>
                <a:cs typeface="Arial" panose="020B0604020202020204" pitchFamily="34" charset="0"/>
              </a:rPr>
              <a:t>toán</a:t>
            </a:r>
            <a:r>
              <a:rPr lang="en-US" sz="4000" b="1"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a:t>
            </a:r>
            <a:r>
              <a:rPr lang="en-VN" sz="4000" kern="100" dirty="0">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Một</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người</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chạy</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100 m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trong</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16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giây</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Tính</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vận</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tốc</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chạy</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người</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đó</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a:t>
            </a:r>
            <a:endParaRPr lang="en-VN" sz="4000" kern="1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050" name="Picture 2" descr="Hình ảnh Chạy Bộ Clipart Phim Hoạt Hình Cậu Bé Chạy Với Hình ảnh Hoạt Hình  đầy Màu Sắc Vectơ,bổ PNG Miễn Phí Tải Về - Lovepik">
            <a:extLst>
              <a:ext uri="{FF2B5EF4-FFF2-40B4-BE49-F238E27FC236}">
                <a16:creationId xmlns:a16="http://schemas.microsoft.com/office/drawing/2014/main" id="{02ABB340-7EBC-0819-92F7-90E1BB54FF0A}"/>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foregroundMark x1="31395" y1="28140" x2="33953" y2="38140"/>
                        <a14:foregroundMark x1="41628" y1="28953" x2="41977" y2="38372"/>
                        <a14:foregroundMark x1="40814" y1="29302" x2="40116" y2="33953"/>
                        <a14:foregroundMark x1="40116" y1="33953" x2="45000" y2="33953"/>
                        <a14:foregroundMark x1="45000" y1="33953" x2="43605" y2="29302"/>
                        <a14:foregroundMark x1="43605" y1="29302" x2="41977" y2="28953"/>
                        <a14:foregroundMark x1="33605" y1="41628" x2="39186" y2="41628"/>
                        <a14:foregroundMark x1="39186" y1="41628" x2="41977" y2="41047"/>
                        <a14:foregroundMark x1="39651" y1="76512" x2="37326" y2="80000"/>
                        <a14:foregroundMark x1="76047" y1="88372" x2="76977" y2="89419"/>
                        <a14:foregroundMark x1="79302" y1="76860" x2="79535" y2="87791"/>
                        <a14:foregroundMark x1="32791" y1="77442" x2="37326" y2="84884"/>
                      </a14:backgroundRemoval>
                    </a14:imgEffect>
                  </a14:imgLayer>
                </a14:imgProps>
              </a:ext>
              <a:ext uri="{28A0092B-C50C-407E-A947-70E740481C1C}">
                <a14:useLocalDpi xmlns:a14="http://schemas.microsoft.com/office/drawing/2010/main" val="0"/>
              </a:ext>
            </a:extLst>
          </a:blip>
          <a:srcRect/>
          <a:stretch>
            <a:fillRect/>
          </a:stretch>
        </p:blipFill>
        <p:spPr bwMode="auto">
          <a:xfrm>
            <a:off x="13251507" y="1175259"/>
            <a:ext cx="4322119" cy="4322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463073"/>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dissolve">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blinds(horizontal)">
                                      <p:cBhvr>
                                        <p:cTn id="20" dur="500"/>
                                        <p:tgtEl>
                                          <p:spTgt spid="6">
                                            <p:txEl>
                                              <p:pRg st="0" end="0"/>
                                            </p:txEl>
                                          </p:spTgt>
                                        </p:tgtEl>
                                      </p:cBhvr>
                                    </p:animEffect>
                                  </p:childTnLst>
                                </p:cTn>
                              </p:par>
                            </p:childTnLst>
                          </p:cTn>
                        </p:par>
                        <p:par>
                          <p:cTn id="21" fill="hold">
                            <p:stCondLst>
                              <p:cond delay="500"/>
                            </p:stCondLst>
                            <p:childTnLst>
                              <p:par>
                                <p:cTn id="22" presetID="3" presetClass="entr" presetSubtype="10" fill="hold" nodeType="after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blinds(horizontal)">
                                      <p:cBhvr>
                                        <p:cTn id="24" dur="500"/>
                                        <p:tgtEl>
                                          <p:spTgt spid="6">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blinds(horizontal)">
                                      <p:cBhvr>
                                        <p:cTn id="29"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94CB5"/>
        </a:solidFill>
        <a:effectLst/>
      </p:bgPr>
    </p:bg>
    <p:spTree>
      <p:nvGrpSpPr>
        <p:cNvPr id="1" name=""/>
        <p:cNvGrpSpPr/>
        <p:nvPr/>
      </p:nvGrpSpPr>
      <p:grpSpPr>
        <a:xfrm>
          <a:off x="0" y="0"/>
          <a:ext cx="0" cy="0"/>
          <a:chOff x="0" y="0"/>
          <a:chExt cx="0" cy="0"/>
        </a:xfrm>
      </p:grpSpPr>
      <p:grpSp>
        <p:nvGrpSpPr>
          <p:cNvPr id="2" name="Group 2"/>
          <p:cNvGrpSpPr/>
          <p:nvPr/>
        </p:nvGrpSpPr>
        <p:grpSpPr>
          <a:xfrm>
            <a:off x="1388327" y="1028700"/>
            <a:ext cx="7231545" cy="8229600"/>
            <a:chOff x="0" y="0"/>
            <a:chExt cx="1904604" cy="2167467"/>
          </a:xfrm>
        </p:grpSpPr>
        <p:sp>
          <p:nvSpPr>
            <p:cNvPr id="3" name="Freeform 3"/>
            <p:cNvSpPr/>
            <p:nvPr/>
          </p:nvSpPr>
          <p:spPr>
            <a:xfrm>
              <a:off x="0" y="0"/>
              <a:ext cx="1904604" cy="2167467"/>
            </a:xfrm>
            <a:custGeom>
              <a:avLst/>
              <a:gdLst/>
              <a:ahLst/>
              <a:cxnLst/>
              <a:rect l="l" t="t" r="r" b="b"/>
              <a:pathLst>
                <a:path w="1904604" h="2167467">
                  <a:moveTo>
                    <a:pt x="54599" y="0"/>
                  </a:moveTo>
                  <a:lnTo>
                    <a:pt x="1850005" y="0"/>
                  </a:lnTo>
                  <a:cubicBezTo>
                    <a:pt x="1880159" y="0"/>
                    <a:pt x="1904604" y="24445"/>
                    <a:pt x="1904604" y="54599"/>
                  </a:cubicBezTo>
                  <a:lnTo>
                    <a:pt x="1904604" y="2112867"/>
                  </a:lnTo>
                  <a:cubicBezTo>
                    <a:pt x="1904604" y="2143022"/>
                    <a:pt x="1880159" y="2167467"/>
                    <a:pt x="1850005" y="2167467"/>
                  </a:cubicBezTo>
                  <a:lnTo>
                    <a:pt x="54599" y="2167467"/>
                  </a:lnTo>
                  <a:cubicBezTo>
                    <a:pt x="40119" y="2167467"/>
                    <a:pt x="26231" y="2161714"/>
                    <a:pt x="15992" y="2151475"/>
                  </a:cubicBezTo>
                  <a:cubicBezTo>
                    <a:pt x="5752" y="2141236"/>
                    <a:pt x="0" y="2127348"/>
                    <a:pt x="0" y="2112867"/>
                  </a:cubicBezTo>
                  <a:lnTo>
                    <a:pt x="0" y="54599"/>
                  </a:lnTo>
                  <a:cubicBezTo>
                    <a:pt x="0" y="24445"/>
                    <a:pt x="24445" y="0"/>
                    <a:pt x="54599" y="0"/>
                  </a:cubicBezTo>
                  <a:close/>
                </a:path>
              </a:pathLst>
            </a:custGeom>
            <a:solidFill>
              <a:srgbClr val="FFFFFF"/>
            </a:solidFill>
            <a:ln w="19050" cap="rnd">
              <a:solidFill>
                <a:srgbClr val="000000"/>
              </a:solidFill>
              <a:prstDash val="solid"/>
              <a:round/>
            </a:ln>
          </p:spPr>
        </p:sp>
        <p:sp>
          <p:nvSpPr>
            <p:cNvPr id="4" name="TextBox 4"/>
            <p:cNvSpPr txBox="1"/>
            <p:nvPr/>
          </p:nvSpPr>
          <p:spPr>
            <a:xfrm>
              <a:off x="0" y="-38100"/>
              <a:ext cx="1904604" cy="2205567"/>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8761750" y="1028700"/>
            <a:ext cx="8017134" cy="8229600"/>
            <a:chOff x="0" y="0"/>
            <a:chExt cx="2111508" cy="2167467"/>
          </a:xfrm>
        </p:grpSpPr>
        <p:sp>
          <p:nvSpPr>
            <p:cNvPr id="7" name="Freeform 7"/>
            <p:cNvSpPr/>
            <p:nvPr/>
          </p:nvSpPr>
          <p:spPr>
            <a:xfrm>
              <a:off x="0" y="0"/>
              <a:ext cx="2111509" cy="2167467"/>
            </a:xfrm>
            <a:custGeom>
              <a:avLst/>
              <a:gdLst/>
              <a:ahLst/>
              <a:cxnLst/>
              <a:rect l="l" t="t" r="r" b="b"/>
              <a:pathLst>
                <a:path w="2111509" h="2167467">
                  <a:moveTo>
                    <a:pt x="49249" y="0"/>
                  </a:moveTo>
                  <a:lnTo>
                    <a:pt x="2062259" y="0"/>
                  </a:lnTo>
                  <a:cubicBezTo>
                    <a:pt x="2075321" y="0"/>
                    <a:pt x="2087848" y="5189"/>
                    <a:pt x="2097084" y="14425"/>
                  </a:cubicBezTo>
                  <a:cubicBezTo>
                    <a:pt x="2106320" y="23661"/>
                    <a:pt x="2111509" y="36188"/>
                    <a:pt x="2111509" y="49249"/>
                  </a:cubicBezTo>
                  <a:lnTo>
                    <a:pt x="2111509" y="2118217"/>
                  </a:lnTo>
                  <a:cubicBezTo>
                    <a:pt x="2111509" y="2131279"/>
                    <a:pt x="2106320" y="2143806"/>
                    <a:pt x="2097084" y="2153042"/>
                  </a:cubicBezTo>
                  <a:cubicBezTo>
                    <a:pt x="2087848" y="2162278"/>
                    <a:pt x="2075321" y="2167467"/>
                    <a:pt x="2062259" y="2167467"/>
                  </a:cubicBezTo>
                  <a:lnTo>
                    <a:pt x="49249" y="2167467"/>
                  </a:lnTo>
                  <a:cubicBezTo>
                    <a:pt x="36188" y="2167467"/>
                    <a:pt x="23661" y="2162278"/>
                    <a:pt x="14425" y="2153042"/>
                  </a:cubicBezTo>
                  <a:cubicBezTo>
                    <a:pt x="5189" y="2143806"/>
                    <a:pt x="0" y="2131279"/>
                    <a:pt x="0" y="2118217"/>
                  </a:cubicBezTo>
                  <a:lnTo>
                    <a:pt x="0" y="49249"/>
                  </a:lnTo>
                  <a:cubicBezTo>
                    <a:pt x="0" y="36188"/>
                    <a:pt x="5189" y="23661"/>
                    <a:pt x="14425" y="14425"/>
                  </a:cubicBezTo>
                  <a:cubicBezTo>
                    <a:pt x="23661" y="5189"/>
                    <a:pt x="36188" y="0"/>
                    <a:pt x="49249" y="0"/>
                  </a:cubicBezTo>
                  <a:close/>
                </a:path>
              </a:pathLst>
            </a:custGeom>
            <a:solidFill>
              <a:srgbClr val="FFFFFF"/>
            </a:solidFill>
            <a:ln w="19050" cap="rnd">
              <a:solidFill>
                <a:srgbClr val="000000"/>
              </a:solidFill>
              <a:prstDash val="solid"/>
              <a:round/>
            </a:ln>
          </p:spPr>
        </p:sp>
        <p:sp>
          <p:nvSpPr>
            <p:cNvPr id="8" name="TextBox 8"/>
            <p:cNvSpPr txBox="1"/>
            <p:nvPr/>
          </p:nvSpPr>
          <p:spPr>
            <a:xfrm>
              <a:off x="0" y="-38100"/>
              <a:ext cx="2111508" cy="2205567"/>
            </a:xfrm>
            <a:prstGeom prst="rect">
              <a:avLst/>
            </a:prstGeom>
          </p:spPr>
          <p:txBody>
            <a:bodyPr lIns="50800" tIns="50800" rIns="50800" bIns="50800" rtlCol="0" anchor="ctr"/>
            <a:lstStyle/>
            <a:p>
              <a:pPr algn="ctr">
                <a:lnSpc>
                  <a:spcPts val="2659"/>
                </a:lnSpc>
                <a:spcBef>
                  <a:spcPct val="0"/>
                </a:spcBef>
              </a:pPr>
              <a:endParaRPr/>
            </a:p>
          </p:txBody>
        </p:sp>
      </p:grpSp>
      <p:sp>
        <p:nvSpPr>
          <p:cNvPr id="10" name="TextBox 10"/>
          <p:cNvSpPr txBox="1"/>
          <p:nvPr/>
        </p:nvSpPr>
        <p:spPr>
          <a:xfrm>
            <a:off x="9695974" y="4563337"/>
            <a:ext cx="6148686" cy="1015663"/>
          </a:xfrm>
          <a:prstGeom prst="rect">
            <a:avLst/>
          </a:prstGeom>
        </p:spPr>
        <p:txBody>
          <a:bodyPr wrap="square" lIns="0" tIns="0" rIns="0" bIns="0" rtlCol="0" anchor="t">
            <a:spAutoFit/>
          </a:bodyPr>
          <a:lstStyle/>
          <a:p>
            <a:pPr algn="ctr"/>
            <a:r>
              <a:rPr lang="en-US" sz="6600" b="1" spc="-68" dirty="0">
                <a:solidFill>
                  <a:srgbClr val="00B050"/>
                </a:solidFill>
                <a:latin typeface="Arial" panose="020B0604020202020204" pitchFamily="34" charset="0"/>
                <a:ea typeface="Baloo Bhaijaan"/>
                <a:cs typeface="Arial" panose="020B0604020202020204" pitchFamily="34" charset="0"/>
                <a:sym typeface="Baloo Bhaijaan"/>
              </a:rPr>
              <a:t>LUYỆN TẬP</a:t>
            </a:r>
          </a:p>
        </p:txBody>
      </p:sp>
      <p:grpSp>
        <p:nvGrpSpPr>
          <p:cNvPr id="14" name="Group 14"/>
          <p:cNvGrpSpPr/>
          <p:nvPr/>
        </p:nvGrpSpPr>
        <p:grpSpPr>
          <a:xfrm>
            <a:off x="-146375" y="0"/>
            <a:ext cx="18580750" cy="600016"/>
            <a:chOff x="0" y="0"/>
            <a:chExt cx="24774333" cy="800022"/>
          </a:xfrm>
        </p:grpSpPr>
        <p:sp>
          <p:nvSpPr>
            <p:cNvPr id="15" name="Freeform 15"/>
            <p:cNvSpPr/>
            <p:nvPr/>
          </p:nvSpPr>
          <p:spPr>
            <a:xfrm flipV="1">
              <a:off x="0" y="0"/>
              <a:ext cx="12418519" cy="800022"/>
            </a:xfrm>
            <a:custGeom>
              <a:avLst/>
              <a:gdLst/>
              <a:ahLst/>
              <a:cxnLst/>
              <a:rect l="l" t="t" r="r" b="b"/>
              <a:pathLst>
                <a:path w="12418519" h="800022">
                  <a:moveTo>
                    <a:pt x="0" y="800022"/>
                  </a:moveTo>
                  <a:lnTo>
                    <a:pt x="12418519" y="800022"/>
                  </a:lnTo>
                  <a:lnTo>
                    <a:pt x="12418519" y="0"/>
                  </a:lnTo>
                  <a:lnTo>
                    <a:pt x="0" y="0"/>
                  </a:lnTo>
                  <a:lnTo>
                    <a:pt x="0" y="800022"/>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6" name="Freeform 16"/>
            <p:cNvSpPr/>
            <p:nvPr/>
          </p:nvSpPr>
          <p:spPr>
            <a:xfrm flipV="1">
              <a:off x="12355814" y="0"/>
              <a:ext cx="12418519" cy="800022"/>
            </a:xfrm>
            <a:custGeom>
              <a:avLst/>
              <a:gdLst/>
              <a:ahLst/>
              <a:cxnLst/>
              <a:rect l="l" t="t" r="r" b="b"/>
              <a:pathLst>
                <a:path w="12418519" h="800022">
                  <a:moveTo>
                    <a:pt x="0" y="800022"/>
                  </a:moveTo>
                  <a:lnTo>
                    <a:pt x="12418519" y="800022"/>
                  </a:lnTo>
                  <a:lnTo>
                    <a:pt x="12418519" y="0"/>
                  </a:lnTo>
                  <a:lnTo>
                    <a:pt x="0" y="0"/>
                  </a:lnTo>
                  <a:lnTo>
                    <a:pt x="0" y="800022"/>
                  </a:lnTo>
                  <a:close/>
                </a:path>
              </a:pathLst>
            </a:custGeom>
            <a:blipFill>
              <a:blip r:embed="rId2">
                <a:extLst>
                  <a:ext uri="{96DAC541-7B7A-43D3-8B79-37D633B846F1}">
                    <asvg:svgBlip xmlns:asvg="http://schemas.microsoft.com/office/drawing/2016/SVG/main" r:embed="rId3"/>
                  </a:ext>
                </a:extLst>
              </a:blip>
              <a:stretch>
                <a:fillRect/>
              </a:stretch>
            </a:blipFill>
          </p:spPr>
        </p:sp>
      </p:grpSp>
      <p:grpSp>
        <p:nvGrpSpPr>
          <p:cNvPr id="17" name="Group 17"/>
          <p:cNvGrpSpPr/>
          <p:nvPr/>
        </p:nvGrpSpPr>
        <p:grpSpPr>
          <a:xfrm rot="-10800000">
            <a:off x="-146375" y="9686925"/>
            <a:ext cx="18580750" cy="600016"/>
            <a:chOff x="0" y="0"/>
            <a:chExt cx="24774333" cy="800022"/>
          </a:xfrm>
        </p:grpSpPr>
        <p:sp>
          <p:nvSpPr>
            <p:cNvPr id="18" name="Freeform 18"/>
            <p:cNvSpPr/>
            <p:nvPr/>
          </p:nvSpPr>
          <p:spPr>
            <a:xfrm flipV="1">
              <a:off x="0" y="0"/>
              <a:ext cx="12418519" cy="800022"/>
            </a:xfrm>
            <a:custGeom>
              <a:avLst/>
              <a:gdLst/>
              <a:ahLst/>
              <a:cxnLst/>
              <a:rect l="l" t="t" r="r" b="b"/>
              <a:pathLst>
                <a:path w="12418519" h="800022">
                  <a:moveTo>
                    <a:pt x="0" y="800022"/>
                  </a:moveTo>
                  <a:lnTo>
                    <a:pt x="12418519" y="800022"/>
                  </a:lnTo>
                  <a:lnTo>
                    <a:pt x="12418519" y="0"/>
                  </a:lnTo>
                  <a:lnTo>
                    <a:pt x="0" y="0"/>
                  </a:lnTo>
                  <a:lnTo>
                    <a:pt x="0" y="800022"/>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9" name="Freeform 19"/>
            <p:cNvSpPr/>
            <p:nvPr/>
          </p:nvSpPr>
          <p:spPr>
            <a:xfrm flipV="1">
              <a:off x="12355814" y="0"/>
              <a:ext cx="12418519" cy="800022"/>
            </a:xfrm>
            <a:custGeom>
              <a:avLst/>
              <a:gdLst/>
              <a:ahLst/>
              <a:cxnLst/>
              <a:rect l="l" t="t" r="r" b="b"/>
              <a:pathLst>
                <a:path w="12418519" h="800022">
                  <a:moveTo>
                    <a:pt x="0" y="800022"/>
                  </a:moveTo>
                  <a:lnTo>
                    <a:pt x="12418519" y="800022"/>
                  </a:lnTo>
                  <a:lnTo>
                    <a:pt x="12418519" y="0"/>
                  </a:lnTo>
                  <a:lnTo>
                    <a:pt x="0" y="0"/>
                  </a:lnTo>
                  <a:lnTo>
                    <a:pt x="0" y="800022"/>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20" name="TextBox 19">
            <a:extLst>
              <a:ext uri="{FF2B5EF4-FFF2-40B4-BE49-F238E27FC236}">
                <a16:creationId xmlns:a16="http://schemas.microsoft.com/office/drawing/2014/main" id="{846AE1D9-6ED8-44BA-08B7-3EA8526734CF}"/>
              </a:ext>
            </a:extLst>
          </p:cNvPr>
          <p:cNvSpPr txBox="1"/>
          <p:nvPr/>
        </p:nvSpPr>
        <p:spPr>
          <a:xfrm>
            <a:off x="4319456" y="3468978"/>
            <a:ext cx="1369286" cy="2646878"/>
          </a:xfrm>
          <a:prstGeom prst="rect">
            <a:avLst/>
          </a:prstGeom>
          <a:noFill/>
        </p:spPr>
        <p:txBody>
          <a:bodyPr wrap="none" rtlCol="0">
            <a:spAutoFit/>
          </a:bodyPr>
          <a:lstStyle/>
          <a:p>
            <a:r>
              <a:rPr lang="en-VN" sz="16600" b="1" dirty="0">
                <a:solidFill>
                  <a:srgbClr val="00B050"/>
                </a:solidFill>
                <a:latin typeface="Arial" panose="020B0604020202020204" pitchFamily="34" charset="0"/>
                <a:cs typeface="Arial" panose="020B0604020202020204" pitchFamily="34" charset="0"/>
              </a:rPr>
              <a:t>2</a:t>
            </a:r>
          </a:p>
        </p:txBody>
      </p:sp>
    </p:spTree>
  </p:cSld>
  <p:clrMapOvr>
    <a:masterClrMapping/>
  </p:clrMapOvr>
  <p:transition spd="med">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grpSp>
        <p:nvGrpSpPr>
          <p:cNvPr id="11" name="Group 11"/>
          <p:cNvGrpSpPr/>
          <p:nvPr/>
        </p:nvGrpSpPr>
        <p:grpSpPr>
          <a:xfrm>
            <a:off x="-146375" y="0"/>
            <a:ext cx="18580750" cy="600016"/>
            <a:chOff x="0" y="0"/>
            <a:chExt cx="24774333" cy="800022"/>
          </a:xfrm>
        </p:grpSpPr>
        <p:sp>
          <p:nvSpPr>
            <p:cNvPr id="12" name="Freeform 12"/>
            <p:cNvSpPr/>
            <p:nvPr/>
          </p:nvSpPr>
          <p:spPr>
            <a:xfrm flipV="1">
              <a:off x="0" y="0"/>
              <a:ext cx="12418519" cy="800022"/>
            </a:xfrm>
            <a:custGeom>
              <a:avLst/>
              <a:gdLst/>
              <a:ahLst/>
              <a:cxnLst/>
              <a:rect l="l" t="t" r="r" b="b"/>
              <a:pathLst>
                <a:path w="12418519" h="800022">
                  <a:moveTo>
                    <a:pt x="0" y="800022"/>
                  </a:moveTo>
                  <a:lnTo>
                    <a:pt x="12418519" y="800022"/>
                  </a:lnTo>
                  <a:lnTo>
                    <a:pt x="12418519" y="0"/>
                  </a:lnTo>
                  <a:lnTo>
                    <a:pt x="0" y="0"/>
                  </a:lnTo>
                  <a:lnTo>
                    <a:pt x="0" y="800022"/>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3" name="Freeform 13"/>
            <p:cNvSpPr/>
            <p:nvPr/>
          </p:nvSpPr>
          <p:spPr>
            <a:xfrm flipV="1">
              <a:off x="12355814" y="0"/>
              <a:ext cx="12418519" cy="800022"/>
            </a:xfrm>
            <a:custGeom>
              <a:avLst/>
              <a:gdLst/>
              <a:ahLst/>
              <a:cxnLst/>
              <a:rect l="l" t="t" r="r" b="b"/>
              <a:pathLst>
                <a:path w="12418519" h="800022">
                  <a:moveTo>
                    <a:pt x="0" y="800022"/>
                  </a:moveTo>
                  <a:lnTo>
                    <a:pt x="12418519" y="800022"/>
                  </a:lnTo>
                  <a:lnTo>
                    <a:pt x="12418519" y="0"/>
                  </a:lnTo>
                  <a:lnTo>
                    <a:pt x="0" y="0"/>
                  </a:lnTo>
                  <a:lnTo>
                    <a:pt x="0" y="800022"/>
                  </a:lnTo>
                  <a:close/>
                </a:path>
              </a:pathLst>
            </a:custGeom>
            <a:blipFill>
              <a:blip r:embed="rId3">
                <a:extLst>
                  <a:ext uri="{96DAC541-7B7A-43D3-8B79-37D633B846F1}">
                    <asvg:svgBlip xmlns:asvg="http://schemas.microsoft.com/office/drawing/2016/SVG/main" r:embed="rId4"/>
                  </a:ext>
                </a:extLst>
              </a:blip>
              <a:stretch>
                <a:fillRect/>
              </a:stretch>
            </a:blipFill>
          </p:spPr>
        </p:sp>
      </p:grpSp>
      <p:grpSp>
        <p:nvGrpSpPr>
          <p:cNvPr id="14" name="Group 14"/>
          <p:cNvGrpSpPr/>
          <p:nvPr/>
        </p:nvGrpSpPr>
        <p:grpSpPr>
          <a:xfrm rot="-10800000">
            <a:off x="-146375" y="9686925"/>
            <a:ext cx="18580750" cy="600016"/>
            <a:chOff x="0" y="0"/>
            <a:chExt cx="24774333" cy="800022"/>
          </a:xfrm>
        </p:grpSpPr>
        <p:sp>
          <p:nvSpPr>
            <p:cNvPr id="15" name="Freeform 15"/>
            <p:cNvSpPr/>
            <p:nvPr/>
          </p:nvSpPr>
          <p:spPr>
            <a:xfrm flipV="1">
              <a:off x="0" y="0"/>
              <a:ext cx="12418519" cy="800022"/>
            </a:xfrm>
            <a:custGeom>
              <a:avLst/>
              <a:gdLst/>
              <a:ahLst/>
              <a:cxnLst/>
              <a:rect l="l" t="t" r="r" b="b"/>
              <a:pathLst>
                <a:path w="12418519" h="800022">
                  <a:moveTo>
                    <a:pt x="0" y="800022"/>
                  </a:moveTo>
                  <a:lnTo>
                    <a:pt x="12418519" y="800022"/>
                  </a:lnTo>
                  <a:lnTo>
                    <a:pt x="12418519" y="0"/>
                  </a:lnTo>
                  <a:lnTo>
                    <a:pt x="0" y="0"/>
                  </a:lnTo>
                  <a:lnTo>
                    <a:pt x="0" y="800022"/>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6" name="Freeform 16"/>
            <p:cNvSpPr/>
            <p:nvPr/>
          </p:nvSpPr>
          <p:spPr>
            <a:xfrm flipV="1">
              <a:off x="12355814" y="0"/>
              <a:ext cx="12418519" cy="800022"/>
            </a:xfrm>
            <a:custGeom>
              <a:avLst/>
              <a:gdLst/>
              <a:ahLst/>
              <a:cxnLst/>
              <a:rect l="l" t="t" r="r" b="b"/>
              <a:pathLst>
                <a:path w="12418519" h="800022">
                  <a:moveTo>
                    <a:pt x="0" y="800022"/>
                  </a:moveTo>
                  <a:lnTo>
                    <a:pt x="12418519" y="800022"/>
                  </a:lnTo>
                  <a:lnTo>
                    <a:pt x="12418519" y="0"/>
                  </a:lnTo>
                  <a:lnTo>
                    <a:pt x="0" y="0"/>
                  </a:lnTo>
                  <a:lnTo>
                    <a:pt x="0" y="800022"/>
                  </a:lnTo>
                  <a:close/>
                </a:path>
              </a:pathLst>
            </a:custGeom>
            <a:blipFill>
              <a:blip r:embed="rId3">
                <a:extLst>
                  <a:ext uri="{96DAC541-7B7A-43D3-8B79-37D633B846F1}">
                    <asvg:svgBlip xmlns:asvg="http://schemas.microsoft.com/office/drawing/2016/SVG/main" r:embed="rId4"/>
                  </a:ext>
                </a:extLst>
              </a:blip>
              <a:stretch>
                <a:fillRect/>
              </a:stretch>
            </a:blipFill>
          </p:spPr>
        </p:sp>
      </p:grpSp>
      <p:sp>
        <p:nvSpPr>
          <p:cNvPr id="17" name="Rectangle 16">
            <a:extLst>
              <a:ext uri="{FF2B5EF4-FFF2-40B4-BE49-F238E27FC236}">
                <a16:creationId xmlns:a16="http://schemas.microsoft.com/office/drawing/2014/main" id="{5960D184-AE85-D97F-BDD2-E21B5E38CC53}"/>
              </a:ext>
            </a:extLst>
          </p:cNvPr>
          <p:cNvSpPr/>
          <p:nvPr/>
        </p:nvSpPr>
        <p:spPr>
          <a:xfrm>
            <a:off x="464493" y="814328"/>
            <a:ext cx="17311986" cy="86582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4" name="Google Shape;195;p2">
            <a:extLst>
              <a:ext uri="{FF2B5EF4-FFF2-40B4-BE49-F238E27FC236}">
                <a16:creationId xmlns:a16="http://schemas.microsoft.com/office/drawing/2014/main" id="{FEDCC836-7FE8-18AF-F443-C4574DC2BB6F}"/>
              </a:ext>
            </a:extLst>
          </p:cNvPr>
          <p:cNvPicPr preferRelativeResize="0"/>
          <p:nvPr/>
        </p:nvPicPr>
        <p:blipFill rotWithShape="1">
          <a:blip r:embed="rId5">
            <a:alphaModFix/>
          </a:blip>
          <a:srcRect/>
          <a:stretch/>
        </p:blipFill>
        <p:spPr>
          <a:xfrm>
            <a:off x="17293974" y="9892802"/>
            <a:ext cx="965010" cy="188262"/>
          </a:xfrm>
          <a:prstGeom prst="rect">
            <a:avLst/>
          </a:prstGeom>
          <a:noFill/>
          <a:ln>
            <a:noFill/>
          </a:ln>
        </p:spPr>
      </p:pic>
      <p:sp>
        <p:nvSpPr>
          <p:cNvPr id="2" name="Rounded Rectangle 1">
            <a:extLst>
              <a:ext uri="{FF2B5EF4-FFF2-40B4-BE49-F238E27FC236}">
                <a16:creationId xmlns:a16="http://schemas.microsoft.com/office/drawing/2014/main" id="{20B6A639-F58B-26F8-AF25-16F9B6BAEC63}"/>
              </a:ext>
            </a:extLst>
          </p:cNvPr>
          <p:cNvSpPr/>
          <p:nvPr/>
        </p:nvSpPr>
        <p:spPr>
          <a:xfrm>
            <a:off x="700569" y="1028700"/>
            <a:ext cx="3810000" cy="1219200"/>
          </a:xfrm>
          <a:prstGeom prst="roundRect">
            <a:avLst/>
          </a:prstGeom>
          <a:solidFill>
            <a:srgbClr val="FEF3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b="1" dirty="0">
                <a:solidFill>
                  <a:schemeClr val="tx1"/>
                </a:solidFill>
                <a:latin typeface="Arial" panose="020B0604020202020204" pitchFamily="34" charset="0"/>
                <a:cs typeface="Arial" panose="020B0604020202020204" pitchFamily="34" charset="0"/>
              </a:rPr>
              <a:t>BÀI TẬP 1</a:t>
            </a:r>
          </a:p>
        </p:txBody>
      </p:sp>
      <p:sp>
        <p:nvSpPr>
          <p:cNvPr id="5" name="TextBox 4">
            <a:extLst>
              <a:ext uri="{FF2B5EF4-FFF2-40B4-BE49-F238E27FC236}">
                <a16:creationId xmlns:a16="http://schemas.microsoft.com/office/drawing/2014/main" id="{1DC96E92-30C6-8628-F0BC-1A30BD83450B}"/>
              </a:ext>
            </a:extLst>
          </p:cNvPr>
          <p:cNvSpPr txBox="1"/>
          <p:nvPr/>
        </p:nvSpPr>
        <p:spPr>
          <a:xfrm>
            <a:off x="670910" y="2462212"/>
            <a:ext cx="16899152" cy="2504596"/>
          </a:xfrm>
          <a:prstGeom prst="rect">
            <a:avLst/>
          </a:prstGeom>
          <a:noFill/>
        </p:spPr>
        <p:txBody>
          <a:bodyPr wrap="square">
            <a:spAutoFit/>
          </a:bodyPr>
          <a:lstStyle/>
          <a:p>
            <a:pPr algn="just">
              <a:lnSpc>
                <a:spcPct val="200000"/>
              </a:lnSpc>
              <a:spcBef>
                <a:spcPts val="300"/>
              </a:spcBef>
              <a:spcAft>
                <a:spcPts val="800"/>
              </a:spcAft>
            </a:pPr>
            <a:r>
              <a:rPr lang="vi-VN"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Đọc các số đo: 17 km/giờ; 60,8 km/h; 9,5 m/giây; 2,18 m/s</a:t>
            </a:r>
            <a:endParaRPr lang="en-VN" sz="4000" kern="1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200000"/>
              </a:lnSpc>
              <a:spcBef>
                <a:spcPts val="300"/>
              </a:spcBef>
              <a:spcAft>
                <a:spcPts val="800"/>
              </a:spcAft>
            </a:pPr>
            <a:r>
              <a:rPr lang="vi-VN"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Viết các số đo: ba mươi hai ki-lô-mét trên giờ, mười sáu mét trên giây.</a:t>
            </a:r>
            <a:endParaRPr lang="en-VN" sz="4000" kern="1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Freeform 13">
            <a:extLst>
              <a:ext uri="{FF2B5EF4-FFF2-40B4-BE49-F238E27FC236}">
                <a16:creationId xmlns:a16="http://schemas.microsoft.com/office/drawing/2014/main" id="{B8EC9A10-AD57-E4C3-1CDD-6D7D232CB7AE}"/>
              </a:ext>
            </a:extLst>
          </p:cNvPr>
          <p:cNvSpPr/>
          <p:nvPr/>
        </p:nvSpPr>
        <p:spPr>
          <a:xfrm>
            <a:off x="7262514" y="5294383"/>
            <a:ext cx="3810000" cy="4152419"/>
          </a:xfrm>
          <a:custGeom>
            <a:avLst/>
            <a:gdLst/>
            <a:ahLst/>
            <a:cxnLst/>
            <a:rect l="l" t="t" r="r" b="b"/>
            <a:pathLst>
              <a:path w="2426970" h="2667000">
                <a:moveTo>
                  <a:pt x="0" y="0"/>
                </a:moveTo>
                <a:lnTo>
                  <a:pt x="2426970" y="0"/>
                </a:lnTo>
                <a:lnTo>
                  <a:pt x="2426970" y="2667000"/>
                </a:lnTo>
                <a:lnTo>
                  <a:pt x="0" y="2667000"/>
                </a:lnTo>
                <a:lnTo>
                  <a:pt x="0" y="0"/>
                </a:lnTo>
                <a:close/>
              </a:path>
            </a:pathLst>
          </a:custGeom>
          <a:blipFill>
            <a:blip r:embed="rId6"/>
            <a:stretch>
              <a:fillRect/>
            </a:stretch>
          </a:blipFill>
        </p:spPr>
      </p:sp>
    </p:spTree>
    <p:extLst>
      <p:ext uri="{BB962C8B-B14F-4D97-AF65-F5344CB8AC3E}">
        <p14:creationId xmlns:p14="http://schemas.microsoft.com/office/powerpoint/2010/main" val="2473938139"/>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dissolve">
                                      <p:cBhvr>
                                        <p:cTn id="11" dur="500"/>
                                        <p:tgtEl>
                                          <p:spTgt spid="5">
                                            <p:txEl>
                                              <p:pRg st="1" end="1"/>
                                            </p:txEl>
                                          </p:spTgt>
                                        </p:tgtEl>
                                      </p:cBhvr>
                                    </p:animEffect>
                                  </p:childTnLst>
                                </p:cTn>
                              </p:par>
                              <p:par>
                                <p:cTn id="12" presetID="9"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dissolv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grpSp>
        <p:nvGrpSpPr>
          <p:cNvPr id="11" name="Group 11"/>
          <p:cNvGrpSpPr/>
          <p:nvPr/>
        </p:nvGrpSpPr>
        <p:grpSpPr>
          <a:xfrm>
            <a:off x="-146375" y="0"/>
            <a:ext cx="18580750" cy="600016"/>
            <a:chOff x="0" y="0"/>
            <a:chExt cx="24774333" cy="800022"/>
          </a:xfrm>
        </p:grpSpPr>
        <p:sp>
          <p:nvSpPr>
            <p:cNvPr id="12" name="Freeform 12"/>
            <p:cNvSpPr/>
            <p:nvPr/>
          </p:nvSpPr>
          <p:spPr>
            <a:xfrm flipV="1">
              <a:off x="0" y="0"/>
              <a:ext cx="12418519" cy="800022"/>
            </a:xfrm>
            <a:custGeom>
              <a:avLst/>
              <a:gdLst/>
              <a:ahLst/>
              <a:cxnLst/>
              <a:rect l="l" t="t" r="r" b="b"/>
              <a:pathLst>
                <a:path w="12418519" h="800022">
                  <a:moveTo>
                    <a:pt x="0" y="800022"/>
                  </a:moveTo>
                  <a:lnTo>
                    <a:pt x="12418519" y="800022"/>
                  </a:lnTo>
                  <a:lnTo>
                    <a:pt x="12418519" y="0"/>
                  </a:lnTo>
                  <a:lnTo>
                    <a:pt x="0" y="0"/>
                  </a:lnTo>
                  <a:lnTo>
                    <a:pt x="0" y="800022"/>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3" name="Freeform 13"/>
            <p:cNvSpPr/>
            <p:nvPr/>
          </p:nvSpPr>
          <p:spPr>
            <a:xfrm flipV="1">
              <a:off x="12355814" y="0"/>
              <a:ext cx="12418519" cy="800022"/>
            </a:xfrm>
            <a:custGeom>
              <a:avLst/>
              <a:gdLst/>
              <a:ahLst/>
              <a:cxnLst/>
              <a:rect l="l" t="t" r="r" b="b"/>
              <a:pathLst>
                <a:path w="12418519" h="800022">
                  <a:moveTo>
                    <a:pt x="0" y="800022"/>
                  </a:moveTo>
                  <a:lnTo>
                    <a:pt x="12418519" y="800022"/>
                  </a:lnTo>
                  <a:lnTo>
                    <a:pt x="12418519" y="0"/>
                  </a:lnTo>
                  <a:lnTo>
                    <a:pt x="0" y="0"/>
                  </a:lnTo>
                  <a:lnTo>
                    <a:pt x="0" y="800022"/>
                  </a:lnTo>
                  <a:close/>
                </a:path>
              </a:pathLst>
            </a:custGeom>
            <a:blipFill>
              <a:blip r:embed="rId2">
                <a:extLst>
                  <a:ext uri="{96DAC541-7B7A-43D3-8B79-37D633B846F1}">
                    <asvg:svgBlip xmlns:asvg="http://schemas.microsoft.com/office/drawing/2016/SVG/main" r:embed="rId3"/>
                  </a:ext>
                </a:extLst>
              </a:blip>
              <a:stretch>
                <a:fillRect/>
              </a:stretch>
            </a:blipFill>
          </p:spPr>
        </p:sp>
      </p:grpSp>
      <p:grpSp>
        <p:nvGrpSpPr>
          <p:cNvPr id="14" name="Group 14"/>
          <p:cNvGrpSpPr/>
          <p:nvPr/>
        </p:nvGrpSpPr>
        <p:grpSpPr>
          <a:xfrm rot="-10800000">
            <a:off x="-146375" y="9686925"/>
            <a:ext cx="18580750" cy="600016"/>
            <a:chOff x="0" y="0"/>
            <a:chExt cx="24774333" cy="800022"/>
          </a:xfrm>
        </p:grpSpPr>
        <p:sp>
          <p:nvSpPr>
            <p:cNvPr id="15" name="Freeform 15"/>
            <p:cNvSpPr/>
            <p:nvPr/>
          </p:nvSpPr>
          <p:spPr>
            <a:xfrm flipV="1">
              <a:off x="0" y="0"/>
              <a:ext cx="12418519" cy="800022"/>
            </a:xfrm>
            <a:custGeom>
              <a:avLst/>
              <a:gdLst/>
              <a:ahLst/>
              <a:cxnLst/>
              <a:rect l="l" t="t" r="r" b="b"/>
              <a:pathLst>
                <a:path w="12418519" h="800022">
                  <a:moveTo>
                    <a:pt x="0" y="800022"/>
                  </a:moveTo>
                  <a:lnTo>
                    <a:pt x="12418519" y="800022"/>
                  </a:lnTo>
                  <a:lnTo>
                    <a:pt x="12418519" y="0"/>
                  </a:lnTo>
                  <a:lnTo>
                    <a:pt x="0" y="0"/>
                  </a:lnTo>
                  <a:lnTo>
                    <a:pt x="0" y="800022"/>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6" name="Freeform 16"/>
            <p:cNvSpPr/>
            <p:nvPr/>
          </p:nvSpPr>
          <p:spPr>
            <a:xfrm flipV="1">
              <a:off x="12355814" y="0"/>
              <a:ext cx="12418519" cy="800022"/>
            </a:xfrm>
            <a:custGeom>
              <a:avLst/>
              <a:gdLst/>
              <a:ahLst/>
              <a:cxnLst/>
              <a:rect l="l" t="t" r="r" b="b"/>
              <a:pathLst>
                <a:path w="12418519" h="800022">
                  <a:moveTo>
                    <a:pt x="0" y="800022"/>
                  </a:moveTo>
                  <a:lnTo>
                    <a:pt x="12418519" y="800022"/>
                  </a:lnTo>
                  <a:lnTo>
                    <a:pt x="12418519" y="0"/>
                  </a:lnTo>
                  <a:lnTo>
                    <a:pt x="0" y="0"/>
                  </a:lnTo>
                  <a:lnTo>
                    <a:pt x="0" y="800022"/>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17" name="Rectangle 16">
            <a:extLst>
              <a:ext uri="{FF2B5EF4-FFF2-40B4-BE49-F238E27FC236}">
                <a16:creationId xmlns:a16="http://schemas.microsoft.com/office/drawing/2014/main" id="{5960D184-AE85-D97F-BDD2-E21B5E38CC53}"/>
              </a:ext>
            </a:extLst>
          </p:cNvPr>
          <p:cNvSpPr/>
          <p:nvPr/>
        </p:nvSpPr>
        <p:spPr>
          <a:xfrm>
            <a:off x="464493" y="814328"/>
            <a:ext cx="17311986" cy="86582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4" name="Google Shape;195;p2">
            <a:extLst>
              <a:ext uri="{FF2B5EF4-FFF2-40B4-BE49-F238E27FC236}">
                <a16:creationId xmlns:a16="http://schemas.microsoft.com/office/drawing/2014/main" id="{FEDCC836-7FE8-18AF-F443-C4574DC2BB6F}"/>
              </a:ext>
            </a:extLst>
          </p:cNvPr>
          <p:cNvPicPr preferRelativeResize="0"/>
          <p:nvPr/>
        </p:nvPicPr>
        <p:blipFill rotWithShape="1">
          <a:blip r:embed="rId4">
            <a:alphaModFix/>
          </a:blip>
          <a:srcRect/>
          <a:stretch/>
        </p:blipFill>
        <p:spPr>
          <a:xfrm>
            <a:off x="17293974" y="9892802"/>
            <a:ext cx="965010" cy="188262"/>
          </a:xfrm>
          <a:prstGeom prst="rect">
            <a:avLst/>
          </a:prstGeom>
          <a:noFill/>
          <a:ln>
            <a:noFill/>
          </a:ln>
        </p:spPr>
      </p:pic>
      <p:sp>
        <p:nvSpPr>
          <p:cNvPr id="2" name="TextBox 1">
            <a:extLst>
              <a:ext uri="{FF2B5EF4-FFF2-40B4-BE49-F238E27FC236}">
                <a16:creationId xmlns:a16="http://schemas.microsoft.com/office/drawing/2014/main" id="{2003BB3A-7A3F-C753-811B-9066B31C1D55}"/>
              </a:ext>
            </a:extLst>
          </p:cNvPr>
          <p:cNvSpPr txBox="1"/>
          <p:nvPr/>
        </p:nvSpPr>
        <p:spPr>
          <a:xfrm flipH="1">
            <a:off x="7818772" y="1181410"/>
            <a:ext cx="2697481" cy="707886"/>
          </a:xfrm>
          <a:prstGeom prst="rect">
            <a:avLst/>
          </a:prstGeom>
          <a:noFill/>
        </p:spPr>
        <p:txBody>
          <a:bodyPr wrap="square" rtlCol="0">
            <a:spAutoFit/>
          </a:bodyPr>
          <a:lstStyle/>
          <a:p>
            <a:pPr algn="ctr"/>
            <a:r>
              <a:rPr lang="en-VN" sz="4000" b="1" dirty="0">
                <a:solidFill>
                  <a:srgbClr val="FF0000"/>
                </a:solidFill>
                <a:latin typeface="Arial" panose="020B0604020202020204" pitchFamily="34" charset="0"/>
                <a:cs typeface="Arial" panose="020B0604020202020204" pitchFamily="34" charset="0"/>
              </a:rPr>
              <a:t>Bài giải</a:t>
            </a:r>
          </a:p>
        </p:txBody>
      </p:sp>
      <p:sp>
        <p:nvSpPr>
          <p:cNvPr id="6" name="Freeform 10">
            <a:extLst>
              <a:ext uri="{FF2B5EF4-FFF2-40B4-BE49-F238E27FC236}">
                <a16:creationId xmlns:a16="http://schemas.microsoft.com/office/drawing/2014/main" id="{87A08A8F-48E8-1330-F961-EF95E71BEDF1}"/>
              </a:ext>
            </a:extLst>
          </p:cNvPr>
          <p:cNvSpPr/>
          <p:nvPr/>
        </p:nvSpPr>
        <p:spPr>
          <a:xfrm>
            <a:off x="14018637" y="6344959"/>
            <a:ext cx="3411503" cy="2999173"/>
          </a:xfrm>
          <a:custGeom>
            <a:avLst/>
            <a:gdLst/>
            <a:ahLst/>
            <a:cxnLst/>
            <a:rect l="l" t="t" r="r" b="b"/>
            <a:pathLst>
              <a:path w="1849991" h="1752600">
                <a:moveTo>
                  <a:pt x="0" y="0"/>
                </a:moveTo>
                <a:lnTo>
                  <a:pt x="1849991" y="0"/>
                </a:lnTo>
                <a:lnTo>
                  <a:pt x="1849991" y="1752600"/>
                </a:lnTo>
                <a:lnTo>
                  <a:pt x="0" y="1752600"/>
                </a:lnTo>
                <a:lnTo>
                  <a:pt x="0" y="0"/>
                </a:lnTo>
                <a:close/>
              </a:path>
            </a:pathLst>
          </a:custGeom>
          <a:blipFill>
            <a:blip r:embed="rId5"/>
            <a:stretch>
              <a:fillRect b="-7711"/>
            </a:stretch>
          </a:blipFill>
        </p:spPr>
      </p:sp>
      <p:sp>
        <p:nvSpPr>
          <p:cNvPr id="7" name="TextBox 6">
            <a:extLst>
              <a:ext uri="{FF2B5EF4-FFF2-40B4-BE49-F238E27FC236}">
                <a16:creationId xmlns:a16="http://schemas.microsoft.com/office/drawing/2014/main" id="{82FB1CA5-9D98-A1EB-891D-6E1F3C58F82E}"/>
              </a:ext>
            </a:extLst>
          </p:cNvPr>
          <p:cNvSpPr txBox="1"/>
          <p:nvPr/>
        </p:nvSpPr>
        <p:spPr>
          <a:xfrm>
            <a:off x="1304023" y="1971792"/>
            <a:ext cx="7863490" cy="6223563"/>
          </a:xfrm>
          <a:prstGeom prst="rect">
            <a:avLst/>
          </a:prstGeom>
          <a:noFill/>
        </p:spPr>
        <p:txBody>
          <a:bodyPr wrap="square">
            <a:spAutoFit/>
          </a:bodyPr>
          <a:lstStyle/>
          <a:p>
            <a:pPr algn="just">
              <a:lnSpc>
                <a:spcPct val="150000"/>
              </a:lnSpc>
              <a:spcBef>
                <a:spcPts val="300"/>
              </a:spcBef>
              <a:spcAft>
                <a:spcPts val="800"/>
              </a:spcAft>
            </a:pPr>
            <a:r>
              <a:rPr lang="vi-VN"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17 km/giờ:</a:t>
            </a:r>
            <a:endParaRPr lang="vi-VN" sz="4000" kern="1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300"/>
              </a:spcBef>
              <a:spcAft>
                <a:spcPts val="800"/>
              </a:spcAft>
            </a:pPr>
            <a:r>
              <a:rPr lang="vi-VN"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60,8 km/h:</a:t>
            </a:r>
            <a:endParaRPr lang="vi-VN" sz="4000" kern="1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300"/>
              </a:spcBef>
              <a:spcAft>
                <a:spcPts val="800"/>
              </a:spcAft>
            </a:pPr>
            <a:r>
              <a:rPr lang="vi-VN"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9,5 m/giây:</a:t>
            </a:r>
            <a:endParaRPr lang="vi-VN" sz="4000" kern="1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300"/>
              </a:spcBef>
              <a:spcAft>
                <a:spcPts val="800"/>
              </a:spcAft>
            </a:pPr>
            <a:r>
              <a:rPr lang="vi-VN"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2,18 m/s:</a:t>
            </a:r>
            <a:endParaRPr lang="en-VN" sz="4000" kern="1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300"/>
              </a:spcBef>
              <a:spcAft>
                <a:spcPts val="800"/>
              </a:spcAft>
            </a:pPr>
            <a:r>
              <a:rPr lang="vi-VN"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ba mươi hai ki-lô-mét trên giờ: </a:t>
            </a:r>
          </a:p>
          <a:p>
            <a:pPr algn="just">
              <a:lnSpc>
                <a:spcPct val="150000"/>
              </a:lnSpc>
              <a:spcBef>
                <a:spcPts val="300"/>
              </a:spcBef>
              <a:spcAft>
                <a:spcPts val="800"/>
              </a:spcAft>
            </a:pPr>
            <a:r>
              <a:rPr lang="vi-VN"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mười sáu mét trên giây:</a:t>
            </a:r>
            <a:endParaRPr lang="en-VN" sz="4000" kern="1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9" name="TextBox 8">
            <a:extLst>
              <a:ext uri="{FF2B5EF4-FFF2-40B4-BE49-F238E27FC236}">
                <a16:creationId xmlns:a16="http://schemas.microsoft.com/office/drawing/2014/main" id="{8BF07C55-C3B3-F8A9-768E-245E7C958D62}"/>
              </a:ext>
            </a:extLst>
          </p:cNvPr>
          <p:cNvSpPr txBox="1"/>
          <p:nvPr/>
        </p:nvSpPr>
        <p:spPr>
          <a:xfrm>
            <a:off x="4646861" y="2136785"/>
            <a:ext cx="6523613" cy="707886"/>
          </a:xfrm>
          <a:prstGeom prst="rect">
            <a:avLst/>
          </a:prstGeom>
          <a:noFill/>
        </p:spPr>
        <p:txBody>
          <a:bodyPr wrap="square">
            <a:spAutoFit/>
          </a:bodyPr>
          <a:lstStyle/>
          <a:p>
            <a:r>
              <a:rPr lang="en-US" sz="4000" kern="10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Mười</a:t>
            </a:r>
            <a:r>
              <a:rPr lang="en-US" sz="4000" kern="1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bảy</a:t>
            </a:r>
            <a:r>
              <a:rPr lang="en-US" sz="4000" kern="1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ki-</a:t>
            </a:r>
            <a:r>
              <a:rPr lang="en-US" sz="4000" kern="10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lô</a:t>
            </a:r>
            <a:r>
              <a:rPr lang="en-US" sz="4000" kern="1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t>
            </a:r>
            <a:r>
              <a:rPr lang="en-US" sz="4000" kern="10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mét</a:t>
            </a:r>
            <a:r>
              <a:rPr lang="en-US" sz="4000" kern="1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trên</a:t>
            </a:r>
            <a:r>
              <a:rPr lang="en-US" sz="4000" kern="1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giờ</a:t>
            </a:r>
            <a:r>
              <a:rPr lang="en-US" sz="4000" kern="1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t>
            </a:r>
            <a:endParaRPr lang="en-VN" sz="4000" dirty="0">
              <a:solidFill>
                <a:srgbClr val="FF0000"/>
              </a:solidFill>
            </a:endParaRPr>
          </a:p>
        </p:txBody>
      </p:sp>
      <p:sp>
        <p:nvSpPr>
          <p:cNvPr id="18" name="TextBox 17">
            <a:extLst>
              <a:ext uri="{FF2B5EF4-FFF2-40B4-BE49-F238E27FC236}">
                <a16:creationId xmlns:a16="http://schemas.microsoft.com/office/drawing/2014/main" id="{0798FB14-5188-4EDD-DBDA-67C58F221FDF}"/>
              </a:ext>
            </a:extLst>
          </p:cNvPr>
          <p:cNvSpPr txBox="1"/>
          <p:nvPr/>
        </p:nvSpPr>
        <p:spPr>
          <a:xfrm>
            <a:off x="4267200" y="2991141"/>
            <a:ext cx="8912942" cy="901593"/>
          </a:xfrm>
          <a:prstGeom prst="rect">
            <a:avLst/>
          </a:prstGeom>
          <a:noFill/>
        </p:spPr>
        <p:txBody>
          <a:bodyPr wrap="square">
            <a:spAutoFit/>
          </a:bodyPr>
          <a:lstStyle/>
          <a:p>
            <a:pPr algn="just">
              <a:lnSpc>
                <a:spcPct val="150000"/>
              </a:lnSpc>
              <a:spcAft>
                <a:spcPts val="800"/>
              </a:spcAft>
            </a:pPr>
            <a:r>
              <a:rPr lang="en-US" sz="4000" kern="10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Sáu</a:t>
            </a:r>
            <a:r>
              <a:rPr lang="en-US" sz="4000" kern="1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mười</a:t>
            </a:r>
            <a:r>
              <a:rPr lang="en-US" sz="4000" kern="1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phẩy</a:t>
            </a:r>
            <a:r>
              <a:rPr lang="en-US" sz="4000" kern="1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tám</a:t>
            </a:r>
            <a:r>
              <a:rPr lang="en-US" sz="4000" kern="1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ki-</a:t>
            </a:r>
            <a:r>
              <a:rPr lang="en-US" sz="4000" kern="10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lô</a:t>
            </a:r>
            <a:r>
              <a:rPr lang="en-US" sz="4000" kern="1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t>
            </a:r>
            <a:r>
              <a:rPr lang="en-US" sz="4000" kern="10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mét</a:t>
            </a:r>
            <a:r>
              <a:rPr lang="en-US" sz="4000" kern="1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trên</a:t>
            </a:r>
            <a:r>
              <a:rPr lang="en-US" sz="4000" kern="1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giờ</a:t>
            </a:r>
            <a:r>
              <a:rPr lang="en-US" sz="4000" kern="1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t>
            </a:r>
            <a:endParaRPr lang="en-VN" sz="4000" kern="1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20" name="TextBox 19">
            <a:extLst>
              <a:ext uri="{FF2B5EF4-FFF2-40B4-BE49-F238E27FC236}">
                <a16:creationId xmlns:a16="http://schemas.microsoft.com/office/drawing/2014/main" id="{AFD8DEB6-87D8-B876-D19C-0C6DFFDE38B8}"/>
              </a:ext>
            </a:extLst>
          </p:cNvPr>
          <p:cNvSpPr txBox="1"/>
          <p:nvPr/>
        </p:nvSpPr>
        <p:spPr>
          <a:xfrm>
            <a:off x="4224640" y="4216624"/>
            <a:ext cx="6955256" cy="707886"/>
          </a:xfrm>
          <a:prstGeom prst="rect">
            <a:avLst/>
          </a:prstGeom>
          <a:noFill/>
        </p:spPr>
        <p:txBody>
          <a:bodyPr wrap="square">
            <a:spAutoFit/>
          </a:bodyPr>
          <a:lstStyle/>
          <a:p>
            <a:pPr algn="just">
              <a:spcAft>
                <a:spcPts val="800"/>
              </a:spcAft>
            </a:pPr>
            <a:r>
              <a:rPr lang="en-US" sz="4000" kern="10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Chín</a:t>
            </a:r>
            <a:r>
              <a:rPr lang="en-US" sz="4000" kern="1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phẩy</a:t>
            </a:r>
            <a:r>
              <a:rPr lang="en-US" sz="4000" kern="1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năm</a:t>
            </a:r>
            <a:r>
              <a:rPr lang="en-US" sz="4000" kern="1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mét</a:t>
            </a:r>
            <a:r>
              <a:rPr lang="en-US" sz="4000" kern="1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trên</a:t>
            </a:r>
            <a:r>
              <a:rPr lang="en-US" sz="4000" kern="1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giây</a:t>
            </a:r>
            <a:r>
              <a:rPr lang="en-US" sz="4000" kern="1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t>
            </a:r>
            <a:endParaRPr lang="en-VN" sz="4000" kern="1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22" name="TextBox 21">
            <a:extLst>
              <a:ext uri="{FF2B5EF4-FFF2-40B4-BE49-F238E27FC236}">
                <a16:creationId xmlns:a16="http://schemas.microsoft.com/office/drawing/2014/main" id="{90174705-85D4-55EE-171A-D8FB28BCA4FD}"/>
              </a:ext>
            </a:extLst>
          </p:cNvPr>
          <p:cNvSpPr txBox="1"/>
          <p:nvPr/>
        </p:nvSpPr>
        <p:spPr>
          <a:xfrm>
            <a:off x="4135552" y="5271458"/>
            <a:ext cx="7863490" cy="707886"/>
          </a:xfrm>
          <a:prstGeom prst="rect">
            <a:avLst/>
          </a:prstGeom>
          <a:noFill/>
        </p:spPr>
        <p:txBody>
          <a:bodyPr wrap="square">
            <a:spAutoFit/>
          </a:bodyPr>
          <a:lstStyle/>
          <a:p>
            <a:pPr algn="just">
              <a:spcAft>
                <a:spcPts val="800"/>
              </a:spcAft>
            </a:pPr>
            <a:r>
              <a:rPr lang="en-US" sz="4000" kern="1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Hai </a:t>
            </a:r>
            <a:r>
              <a:rPr lang="en-US" sz="4000" kern="10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phẩy</a:t>
            </a:r>
            <a:r>
              <a:rPr lang="en-US" sz="4000" kern="1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mười</a:t>
            </a:r>
            <a:r>
              <a:rPr lang="en-US" sz="4000" kern="1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tám</a:t>
            </a:r>
            <a:r>
              <a:rPr lang="en-US" sz="4000" kern="1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mét</a:t>
            </a:r>
            <a:r>
              <a:rPr lang="en-US" sz="4000" kern="1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trên</a:t>
            </a:r>
            <a:r>
              <a:rPr lang="en-US" sz="4000" kern="1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giây</a:t>
            </a:r>
            <a:r>
              <a:rPr lang="en-US" sz="4000" kern="1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t>
            </a:r>
            <a:endParaRPr lang="en-VN" sz="4000" kern="1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24" name="TextBox 23">
            <a:extLst>
              <a:ext uri="{FF2B5EF4-FFF2-40B4-BE49-F238E27FC236}">
                <a16:creationId xmlns:a16="http://schemas.microsoft.com/office/drawing/2014/main" id="{0F440E2A-95EB-5034-AF11-6678475A2AC7}"/>
              </a:ext>
            </a:extLst>
          </p:cNvPr>
          <p:cNvSpPr txBox="1"/>
          <p:nvPr/>
        </p:nvSpPr>
        <p:spPr>
          <a:xfrm>
            <a:off x="9144000" y="6344959"/>
            <a:ext cx="2288458" cy="707886"/>
          </a:xfrm>
          <a:prstGeom prst="rect">
            <a:avLst/>
          </a:prstGeom>
          <a:noFill/>
        </p:spPr>
        <p:txBody>
          <a:bodyPr wrap="square">
            <a:spAutoFit/>
          </a:bodyPr>
          <a:lstStyle/>
          <a:p>
            <a:pPr algn="just">
              <a:spcAft>
                <a:spcPts val="800"/>
              </a:spcAft>
            </a:pPr>
            <a:r>
              <a:rPr lang="en-US" sz="4000" kern="1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32 km/h.</a:t>
            </a:r>
            <a:endParaRPr lang="en-VN" sz="4000" kern="1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26" name="TextBox 25">
            <a:extLst>
              <a:ext uri="{FF2B5EF4-FFF2-40B4-BE49-F238E27FC236}">
                <a16:creationId xmlns:a16="http://schemas.microsoft.com/office/drawing/2014/main" id="{32BB0718-53D6-2CCE-0384-E5659A537C00}"/>
              </a:ext>
            </a:extLst>
          </p:cNvPr>
          <p:cNvSpPr txBox="1"/>
          <p:nvPr/>
        </p:nvSpPr>
        <p:spPr>
          <a:xfrm>
            <a:off x="7179347" y="7445415"/>
            <a:ext cx="1988166" cy="707886"/>
          </a:xfrm>
          <a:prstGeom prst="rect">
            <a:avLst/>
          </a:prstGeom>
          <a:noFill/>
        </p:spPr>
        <p:txBody>
          <a:bodyPr wrap="square">
            <a:spAutoFit/>
          </a:bodyPr>
          <a:lstStyle/>
          <a:p>
            <a:pPr algn="just">
              <a:spcAft>
                <a:spcPts val="800"/>
              </a:spcAft>
            </a:pPr>
            <a:r>
              <a:rPr lang="en-US" sz="4000" kern="1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16 m/s.</a:t>
            </a:r>
            <a:endParaRPr lang="en-VN" sz="4000" kern="1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363128443"/>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linds(horizont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2">
                                            <p:txEl>
                                              <p:pRg st="0" end="0"/>
                                            </p:txEl>
                                          </p:spTgt>
                                        </p:tgtEl>
                                        <p:attrNameLst>
                                          <p:attrName>style.visibility</p:attrName>
                                        </p:attrNameLst>
                                      </p:cBhvr>
                                      <p:to>
                                        <p:strVal val="visible"/>
                                      </p:to>
                                    </p:set>
                                    <p:animEffect transition="in" filter="blinds(horizontal)">
                                      <p:cBhvr>
                                        <p:cTn id="22" dur="500"/>
                                        <p:tgtEl>
                                          <p:spTgt spid="2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linds(horizontal)">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blinds(horizontal)">
                                      <p:cBhvr>
                                        <p:cTn id="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p:bldP spid="20" grpId="0"/>
      <p:bldP spid="24"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grpSp>
        <p:nvGrpSpPr>
          <p:cNvPr id="11" name="Group 11"/>
          <p:cNvGrpSpPr/>
          <p:nvPr/>
        </p:nvGrpSpPr>
        <p:grpSpPr>
          <a:xfrm>
            <a:off x="-146375" y="0"/>
            <a:ext cx="18580750" cy="600016"/>
            <a:chOff x="0" y="0"/>
            <a:chExt cx="24774333" cy="800022"/>
          </a:xfrm>
        </p:grpSpPr>
        <p:sp>
          <p:nvSpPr>
            <p:cNvPr id="12" name="Freeform 12"/>
            <p:cNvSpPr/>
            <p:nvPr/>
          </p:nvSpPr>
          <p:spPr>
            <a:xfrm flipV="1">
              <a:off x="0" y="0"/>
              <a:ext cx="12418519" cy="800022"/>
            </a:xfrm>
            <a:custGeom>
              <a:avLst/>
              <a:gdLst/>
              <a:ahLst/>
              <a:cxnLst/>
              <a:rect l="l" t="t" r="r" b="b"/>
              <a:pathLst>
                <a:path w="12418519" h="800022">
                  <a:moveTo>
                    <a:pt x="0" y="800022"/>
                  </a:moveTo>
                  <a:lnTo>
                    <a:pt x="12418519" y="800022"/>
                  </a:lnTo>
                  <a:lnTo>
                    <a:pt x="12418519" y="0"/>
                  </a:lnTo>
                  <a:lnTo>
                    <a:pt x="0" y="0"/>
                  </a:lnTo>
                  <a:lnTo>
                    <a:pt x="0" y="800022"/>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3" name="Freeform 13"/>
            <p:cNvSpPr/>
            <p:nvPr/>
          </p:nvSpPr>
          <p:spPr>
            <a:xfrm flipV="1">
              <a:off x="12355814" y="0"/>
              <a:ext cx="12418519" cy="800022"/>
            </a:xfrm>
            <a:custGeom>
              <a:avLst/>
              <a:gdLst/>
              <a:ahLst/>
              <a:cxnLst/>
              <a:rect l="l" t="t" r="r" b="b"/>
              <a:pathLst>
                <a:path w="12418519" h="800022">
                  <a:moveTo>
                    <a:pt x="0" y="800022"/>
                  </a:moveTo>
                  <a:lnTo>
                    <a:pt x="12418519" y="800022"/>
                  </a:lnTo>
                  <a:lnTo>
                    <a:pt x="12418519" y="0"/>
                  </a:lnTo>
                  <a:lnTo>
                    <a:pt x="0" y="0"/>
                  </a:lnTo>
                  <a:lnTo>
                    <a:pt x="0" y="800022"/>
                  </a:lnTo>
                  <a:close/>
                </a:path>
              </a:pathLst>
            </a:custGeom>
            <a:blipFill>
              <a:blip r:embed="rId2">
                <a:extLst>
                  <a:ext uri="{96DAC541-7B7A-43D3-8B79-37D633B846F1}">
                    <asvg:svgBlip xmlns:asvg="http://schemas.microsoft.com/office/drawing/2016/SVG/main" r:embed="rId3"/>
                  </a:ext>
                </a:extLst>
              </a:blip>
              <a:stretch>
                <a:fillRect/>
              </a:stretch>
            </a:blipFill>
          </p:spPr>
        </p:sp>
      </p:grpSp>
      <p:grpSp>
        <p:nvGrpSpPr>
          <p:cNvPr id="14" name="Group 14"/>
          <p:cNvGrpSpPr/>
          <p:nvPr/>
        </p:nvGrpSpPr>
        <p:grpSpPr>
          <a:xfrm rot="-10800000">
            <a:off x="-146375" y="9686925"/>
            <a:ext cx="18580750" cy="600016"/>
            <a:chOff x="0" y="0"/>
            <a:chExt cx="24774333" cy="800022"/>
          </a:xfrm>
        </p:grpSpPr>
        <p:sp>
          <p:nvSpPr>
            <p:cNvPr id="15" name="Freeform 15"/>
            <p:cNvSpPr/>
            <p:nvPr/>
          </p:nvSpPr>
          <p:spPr>
            <a:xfrm flipV="1">
              <a:off x="0" y="0"/>
              <a:ext cx="12418519" cy="800022"/>
            </a:xfrm>
            <a:custGeom>
              <a:avLst/>
              <a:gdLst/>
              <a:ahLst/>
              <a:cxnLst/>
              <a:rect l="l" t="t" r="r" b="b"/>
              <a:pathLst>
                <a:path w="12418519" h="800022">
                  <a:moveTo>
                    <a:pt x="0" y="800022"/>
                  </a:moveTo>
                  <a:lnTo>
                    <a:pt x="12418519" y="800022"/>
                  </a:lnTo>
                  <a:lnTo>
                    <a:pt x="12418519" y="0"/>
                  </a:lnTo>
                  <a:lnTo>
                    <a:pt x="0" y="0"/>
                  </a:lnTo>
                  <a:lnTo>
                    <a:pt x="0" y="800022"/>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6" name="Freeform 16"/>
            <p:cNvSpPr/>
            <p:nvPr/>
          </p:nvSpPr>
          <p:spPr>
            <a:xfrm flipV="1">
              <a:off x="12355814" y="0"/>
              <a:ext cx="12418519" cy="800022"/>
            </a:xfrm>
            <a:custGeom>
              <a:avLst/>
              <a:gdLst/>
              <a:ahLst/>
              <a:cxnLst/>
              <a:rect l="l" t="t" r="r" b="b"/>
              <a:pathLst>
                <a:path w="12418519" h="800022">
                  <a:moveTo>
                    <a:pt x="0" y="800022"/>
                  </a:moveTo>
                  <a:lnTo>
                    <a:pt x="12418519" y="800022"/>
                  </a:lnTo>
                  <a:lnTo>
                    <a:pt x="12418519" y="0"/>
                  </a:lnTo>
                  <a:lnTo>
                    <a:pt x="0" y="0"/>
                  </a:lnTo>
                  <a:lnTo>
                    <a:pt x="0" y="800022"/>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17" name="Rectangle 16">
            <a:extLst>
              <a:ext uri="{FF2B5EF4-FFF2-40B4-BE49-F238E27FC236}">
                <a16:creationId xmlns:a16="http://schemas.microsoft.com/office/drawing/2014/main" id="{5960D184-AE85-D97F-BDD2-E21B5E38CC53}"/>
              </a:ext>
            </a:extLst>
          </p:cNvPr>
          <p:cNvSpPr/>
          <p:nvPr/>
        </p:nvSpPr>
        <p:spPr>
          <a:xfrm>
            <a:off x="464493" y="814328"/>
            <a:ext cx="17311986" cy="86582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4" name="Google Shape;195;p2">
            <a:extLst>
              <a:ext uri="{FF2B5EF4-FFF2-40B4-BE49-F238E27FC236}">
                <a16:creationId xmlns:a16="http://schemas.microsoft.com/office/drawing/2014/main" id="{FEDCC836-7FE8-18AF-F443-C4574DC2BB6F}"/>
              </a:ext>
            </a:extLst>
          </p:cNvPr>
          <p:cNvPicPr preferRelativeResize="0"/>
          <p:nvPr/>
        </p:nvPicPr>
        <p:blipFill rotWithShape="1">
          <a:blip r:embed="rId4">
            <a:alphaModFix/>
          </a:blip>
          <a:srcRect/>
          <a:stretch/>
        </p:blipFill>
        <p:spPr>
          <a:xfrm>
            <a:off x="17293974" y="9892802"/>
            <a:ext cx="965010" cy="188262"/>
          </a:xfrm>
          <a:prstGeom prst="rect">
            <a:avLst/>
          </a:prstGeom>
          <a:noFill/>
          <a:ln>
            <a:noFill/>
          </a:ln>
        </p:spPr>
      </p:pic>
      <p:sp>
        <p:nvSpPr>
          <p:cNvPr id="2" name="Rounded Rectangle 1">
            <a:extLst>
              <a:ext uri="{FF2B5EF4-FFF2-40B4-BE49-F238E27FC236}">
                <a16:creationId xmlns:a16="http://schemas.microsoft.com/office/drawing/2014/main" id="{45D4EC4E-2F82-8980-9538-3E534F50B325}"/>
              </a:ext>
            </a:extLst>
          </p:cNvPr>
          <p:cNvSpPr/>
          <p:nvPr/>
        </p:nvSpPr>
        <p:spPr>
          <a:xfrm>
            <a:off x="700569" y="1028700"/>
            <a:ext cx="3810000" cy="1219200"/>
          </a:xfrm>
          <a:prstGeom prst="roundRect">
            <a:avLst/>
          </a:prstGeom>
          <a:solidFill>
            <a:srgbClr val="FEF3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b="1" dirty="0">
                <a:solidFill>
                  <a:schemeClr val="tx1"/>
                </a:solidFill>
                <a:latin typeface="Arial" panose="020B0604020202020204" pitchFamily="34" charset="0"/>
                <a:cs typeface="Arial" panose="020B0604020202020204" pitchFamily="34" charset="0"/>
              </a:rPr>
              <a:t>BÀI TẬP 2</a:t>
            </a:r>
          </a:p>
        </p:txBody>
      </p:sp>
      <p:sp>
        <p:nvSpPr>
          <p:cNvPr id="5" name="TextBox 4">
            <a:extLst>
              <a:ext uri="{FF2B5EF4-FFF2-40B4-BE49-F238E27FC236}">
                <a16:creationId xmlns:a16="http://schemas.microsoft.com/office/drawing/2014/main" id="{D8661B3C-0ACA-DE57-3A1B-04471D41C0B5}"/>
              </a:ext>
            </a:extLst>
          </p:cNvPr>
          <p:cNvSpPr txBox="1"/>
          <p:nvPr/>
        </p:nvSpPr>
        <p:spPr>
          <a:xfrm>
            <a:off x="4953000" y="1286924"/>
            <a:ext cx="3810000" cy="707886"/>
          </a:xfrm>
          <a:prstGeom prst="rect">
            <a:avLst/>
          </a:prstGeom>
          <a:noFill/>
        </p:spPr>
        <p:txBody>
          <a:bodyPr wrap="square">
            <a:spAutoFit/>
          </a:bodyPr>
          <a:lstStyle/>
          <a:p>
            <a:pPr algn="ctr">
              <a:spcAft>
                <a:spcPts val="800"/>
              </a:spcAft>
            </a:pPr>
            <a:r>
              <a:rPr lang="vi-VN"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Nói theo mẫu</a:t>
            </a:r>
            <a:endParaRPr lang="en-VN" sz="4000" kern="1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7" name="TextBox 6">
            <a:extLst>
              <a:ext uri="{FF2B5EF4-FFF2-40B4-BE49-F238E27FC236}">
                <a16:creationId xmlns:a16="http://schemas.microsoft.com/office/drawing/2014/main" id="{AC247FEF-551B-181D-35CC-52812BC98CD0}"/>
              </a:ext>
            </a:extLst>
          </p:cNvPr>
          <p:cNvSpPr txBox="1"/>
          <p:nvPr/>
        </p:nvSpPr>
        <p:spPr>
          <a:xfrm>
            <a:off x="847297" y="2336412"/>
            <a:ext cx="16593405" cy="1824923"/>
          </a:xfrm>
          <a:prstGeom prst="rect">
            <a:avLst/>
          </a:prstGeom>
          <a:noFill/>
        </p:spPr>
        <p:txBody>
          <a:bodyPr wrap="square">
            <a:spAutoFit/>
          </a:bodyPr>
          <a:lstStyle/>
          <a:p>
            <a:pPr algn="just">
              <a:lnSpc>
                <a:spcPct val="150000"/>
              </a:lnSpc>
              <a:spcAft>
                <a:spcPts val="800"/>
              </a:spcAft>
            </a:pPr>
            <a:r>
              <a:rPr lang="vi-VN"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Mẫu: Một học sinh đi bộ với vận tốc 4 km/giờ có nghĩa là trong 1 giờ, bạn đó đi được 4 km.</a:t>
            </a:r>
            <a:endParaRPr lang="en-VN" sz="4000" kern="1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9" name="TextBox 8">
            <a:extLst>
              <a:ext uri="{FF2B5EF4-FFF2-40B4-BE49-F238E27FC236}">
                <a16:creationId xmlns:a16="http://schemas.microsoft.com/office/drawing/2014/main" id="{88924D0D-8A24-DE96-BE7C-EF9FB047BF6B}"/>
              </a:ext>
            </a:extLst>
          </p:cNvPr>
          <p:cNvSpPr txBox="1"/>
          <p:nvPr/>
        </p:nvSpPr>
        <p:spPr>
          <a:xfrm>
            <a:off x="847297" y="4137195"/>
            <a:ext cx="11004099" cy="3799823"/>
          </a:xfrm>
          <a:prstGeom prst="rect">
            <a:avLst/>
          </a:prstGeom>
          <a:noFill/>
        </p:spPr>
        <p:txBody>
          <a:bodyPr wrap="square">
            <a:spAutoFit/>
          </a:bodyPr>
          <a:lstStyle/>
          <a:p>
            <a:pPr algn="just">
              <a:lnSpc>
                <a:spcPct val="200000"/>
              </a:lnSpc>
              <a:spcAft>
                <a:spcPts val="800"/>
              </a:spcAft>
            </a:pPr>
            <a:r>
              <a:rPr lang="vi-VN"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Một người đi xe đạp với vận tốc 18,4 km/giờ.</a:t>
            </a:r>
            <a:endParaRPr lang="en-VN" sz="4000" kern="1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200000"/>
              </a:lnSpc>
              <a:spcAft>
                <a:spcPts val="800"/>
              </a:spcAft>
            </a:pPr>
            <a:endParaRPr lang="vi-VN"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200000"/>
              </a:lnSpc>
              <a:spcAft>
                <a:spcPts val="800"/>
              </a:spcAft>
            </a:pPr>
            <a:r>
              <a:rPr lang="vi-VN"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Một vận động viên với vận tốc 2 m/giây.</a:t>
            </a:r>
            <a:endParaRPr lang="en-VN" sz="4000" kern="1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0" name="TextBox 19">
            <a:extLst>
              <a:ext uri="{FF2B5EF4-FFF2-40B4-BE49-F238E27FC236}">
                <a16:creationId xmlns:a16="http://schemas.microsoft.com/office/drawing/2014/main" id="{BA472173-B53F-A13D-56F9-8E946B748FF1}"/>
              </a:ext>
            </a:extLst>
          </p:cNvPr>
          <p:cNvSpPr txBox="1"/>
          <p:nvPr/>
        </p:nvSpPr>
        <p:spPr>
          <a:xfrm>
            <a:off x="3787715" y="5741625"/>
            <a:ext cx="10665542" cy="707886"/>
          </a:xfrm>
          <a:prstGeom prst="rect">
            <a:avLst/>
          </a:prstGeom>
          <a:noFill/>
        </p:spPr>
        <p:txBody>
          <a:bodyPr wrap="square">
            <a:spAutoFit/>
          </a:bodyPr>
          <a:lstStyle/>
          <a:p>
            <a:pPr algn="ctr">
              <a:spcAft>
                <a:spcPts val="800"/>
              </a:spcAft>
            </a:pPr>
            <a:r>
              <a:rPr lang="en-US" sz="4000" kern="1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Trong</a:t>
            </a:r>
            <a:r>
              <a:rPr lang="en-US" sz="4000" kern="1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sz="4000" kern="1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giờ</a:t>
            </a:r>
            <a:r>
              <a:rPr lang="en-US" sz="4000" kern="1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người</a:t>
            </a:r>
            <a:r>
              <a:rPr lang="en-US" sz="4000" kern="1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đó</a:t>
            </a:r>
            <a:r>
              <a:rPr lang="en-US" sz="4000" kern="1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đi</a:t>
            </a:r>
            <a:r>
              <a:rPr lang="en-US" sz="4000" kern="1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4000" kern="1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18,5 km.</a:t>
            </a:r>
            <a:endParaRPr lang="en-VN" sz="4000" kern="1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22" name="TextBox 21">
            <a:extLst>
              <a:ext uri="{FF2B5EF4-FFF2-40B4-BE49-F238E27FC236}">
                <a16:creationId xmlns:a16="http://schemas.microsoft.com/office/drawing/2014/main" id="{F06B10EF-AF8A-CAA1-E2BA-41DCC0C7C19C}"/>
              </a:ext>
            </a:extLst>
          </p:cNvPr>
          <p:cNvSpPr txBox="1"/>
          <p:nvPr/>
        </p:nvSpPr>
        <p:spPr>
          <a:xfrm>
            <a:off x="3428999" y="8286667"/>
            <a:ext cx="11430000" cy="707886"/>
          </a:xfrm>
          <a:prstGeom prst="rect">
            <a:avLst/>
          </a:prstGeom>
          <a:noFill/>
        </p:spPr>
        <p:txBody>
          <a:bodyPr wrap="square">
            <a:spAutoFit/>
          </a:bodyPr>
          <a:lstStyle/>
          <a:p>
            <a:pPr algn="ctr"/>
            <a:r>
              <a:rPr lang="en-US" sz="4000" kern="1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Trong</a:t>
            </a:r>
            <a:r>
              <a:rPr lang="en-US" sz="4000" kern="1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sz="4000" kern="1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giây</a:t>
            </a:r>
            <a:r>
              <a:rPr lang="en-US" sz="4000" kern="1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vận</a:t>
            </a:r>
            <a:r>
              <a:rPr lang="en-US" sz="4000" kern="1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động</a:t>
            </a:r>
            <a:r>
              <a:rPr lang="en-US" sz="4000" kern="1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viên</a:t>
            </a:r>
            <a:r>
              <a:rPr lang="en-US" sz="4000" kern="1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đó</a:t>
            </a:r>
            <a:r>
              <a:rPr lang="en-US" sz="4000" kern="1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bơi</a:t>
            </a:r>
            <a:r>
              <a:rPr lang="en-US" sz="4000" kern="1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4000" kern="1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2 m.</a:t>
            </a:r>
            <a:endParaRPr lang="en-VN" sz="4000" dirty="0">
              <a:solidFill>
                <a:srgbClr val="C00000"/>
              </a:solidFill>
            </a:endParaRPr>
          </a:p>
        </p:txBody>
      </p:sp>
      <p:sp>
        <p:nvSpPr>
          <p:cNvPr id="23" name="Freeform 17">
            <a:extLst>
              <a:ext uri="{FF2B5EF4-FFF2-40B4-BE49-F238E27FC236}">
                <a16:creationId xmlns:a16="http://schemas.microsoft.com/office/drawing/2014/main" id="{20832345-93A2-8D8A-84D4-3738AFFD47B2}"/>
              </a:ext>
            </a:extLst>
          </p:cNvPr>
          <p:cNvSpPr/>
          <p:nvPr/>
        </p:nvSpPr>
        <p:spPr>
          <a:xfrm>
            <a:off x="16120444" y="7777521"/>
            <a:ext cx="1342381" cy="1342381"/>
          </a:xfrm>
          <a:custGeom>
            <a:avLst/>
            <a:gdLst/>
            <a:ahLst/>
            <a:cxnLst/>
            <a:rect l="l" t="t" r="r" b="b"/>
            <a:pathLst>
              <a:path w="1342381" h="1342381">
                <a:moveTo>
                  <a:pt x="0" y="0"/>
                </a:moveTo>
                <a:lnTo>
                  <a:pt x="1342381" y="0"/>
                </a:lnTo>
                <a:lnTo>
                  <a:pt x="1342381" y="1342380"/>
                </a:lnTo>
                <a:lnTo>
                  <a:pt x="0" y="134238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extLst>
      <p:ext uri="{BB962C8B-B14F-4D97-AF65-F5344CB8AC3E}">
        <p14:creationId xmlns:p14="http://schemas.microsoft.com/office/powerpoint/2010/main" val="316902261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dissolve">
                                      <p:cBhvr>
                                        <p:cTn id="17" dur="500"/>
                                        <p:tgtEl>
                                          <p:spTgt spid="9">
                                            <p:txEl>
                                              <p:pRg st="0" end="0"/>
                                            </p:txEl>
                                          </p:spTgt>
                                        </p:tgtEl>
                                      </p:cBhvr>
                                    </p:animEffect>
                                  </p:childTnLst>
                                </p:cTn>
                              </p:par>
                            </p:childTnLst>
                          </p:cTn>
                        </p:par>
                        <p:par>
                          <p:cTn id="18" fill="hold">
                            <p:stCondLst>
                              <p:cond delay="500"/>
                            </p:stCondLst>
                            <p:childTnLst>
                              <p:par>
                                <p:cTn id="19" presetID="9" presetClass="entr" presetSubtype="0" fill="hold" nodeType="after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dissolve">
                                      <p:cBhvr>
                                        <p:cTn id="21" dur="500"/>
                                        <p:tgtEl>
                                          <p:spTgt spid="9">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linds(horizontal)">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linds(horizontal)">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20"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grpSp>
        <p:nvGrpSpPr>
          <p:cNvPr id="11" name="Group 11"/>
          <p:cNvGrpSpPr/>
          <p:nvPr/>
        </p:nvGrpSpPr>
        <p:grpSpPr>
          <a:xfrm>
            <a:off x="-146375" y="0"/>
            <a:ext cx="18580750" cy="600016"/>
            <a:chOff x="0" y="0"/>
            <a:chExt cx="24774333" cy="800022"/>
          </a:xfrm>
        </p:grpSpPr>
        <p:sp>
          <p:nvSpPr>
            <p:cNvPr id="12" name="Freeform 12"/>
            <p:cNvSpPr/>
            <p:nvPr/>
          </p:nvSpPr>
          <p:spPr>
            <a:xfrm flipV="1">
              <a:off x="0" y="0"/>
              <a:ext cx="12418519" cy="800022"/>
            </a:xfrm>
            <a:custGeom>
              <a:avLst/>
              <a:gdLst/>
              <a:ahLst/>
              <a:cxnLst/>
              <a:rect l="l" t="t" r="r" b="b"/>
              <a:pathLst>
                <a:path w="12418519" h="800022">
                  <a:moveTo>
                    <a:pt x="0" y="800022"/>
                  </a:moveTo>
                  <a:lnTo>
                    <a:pt x="12418519" y="800022"/>
                  </a:lnTo>
                  <a:lnTo>
                    <a:pt x="12418519" y="0"/>
                  </a:lnTo>
                  <a:lnTo>
                    <a:pt x="0" y="0"/>
                  </a:lnTo>
                  <a:lnTo>
                    <a:pt x="0" y="800022"/>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3" name="Freeform 13"/>
            <p:cNvSpPr/>
            <p:nvPr/>
          </p:nvSpPr>
          <p:spPr>
            <a:xfrm flipV="1">
              <a:off x="12355814" y="0"/>
              <a:ext cx="12418519" cy="800022"/>
            </a:xfrm>
            <a:custGeom>
              <a:avLst/>
              <a:gdLst/>
              <a:ahLst/>
              <a:cxnLst/>
              <a:rect l="l" t="t" r="r" b="b"/>
              <a:pathLst>
                <a:path w="12418519" h="800022">
                  <a:moveTo>
                    <a:pt x="0" y="800022"/>
                  </a:moveTo>
                  <a:lnTo>
                    <a:pt x="12418519" y="800022"/>
                  </a:lnTo>
                  <a:lnTo>
                    <a:pt x="12418519" y="0"/>
                  </a:lnTo>
                  <a:lnTo>
                    <a:pt x="0" y="0"/>
                  </a:lnTo>
                  <a:lnTo>
                    <a:pt x="0" y="800022"/>
                  </a:lnTo>
                  <a:close/>
                </a:path>
              </a:pathLst>
            </a:custGeom>
            <a:blipFill>
              <a:blip r:embed="rId2">
                <a:extLst>
                  <a:ext uri="{96DAC541-7B7A-43D3-8B79-37D633B846F1}">
                    <asvg:svgBlip xmlns:asvg="http://schemas.microsoft.com/office/drawing/2016/SVG/main" r:embed="rId3"/>
                  </a:ext>
                </a:extLst>
              </a:blip>
              <a:stretch>
                <a:fillRect/>
              </a:stretch>
            </a:blipFill>
          </p:spPr>
        </p:sp>
      </p:grpSp>
      <p:grpSp>
        <p:nvGrpSpPr>
          <p:cNvPr id="14" name="Group 14"/>
          <p:cNvGrpSpPr/>
          <p:nvPr/>
        </p:nvGrpSpPr>
        <p:grpSpPr>
          <a:xfrm rot="-10800000">
            <a:off x="-146375" y="9686925"/>
            <a:ext cx="18580750" cy="600016"/>
            <a:chOff x="0" y="0"/>
            <a:chExt cx="24774333" cy="800022"/>
          </a:xfrm>
        </p:grpSpPr>
        <p:sp>
          <p:nvSpPr>
            <p:cNvPr id="15" name="Freeform 15"/>
            <p:cNvSpPr/>
            <p:nvPr/>
          </p:nvSpPr>
          <p:spPr>
            <a:xfrm flipV="1">
              <a:off x="0" y="0"/>
              <a:ext cx="12418519" cy="800022"/>
            </a:xfrm>
            <a:custGeom>
              <a:avLst/>
              <a:gdLst/>
              <a:ahLst/>
              <a:cxnLst/>
              <a:rect l="l" t="t" r="r" b="b"/>
              <a:pathLst>
                <a:path w="12418519" h="800022">
                  <a:moveTo>
                    <a:pt x="0" y="800022"/>
                  </a:moveTo>
                  <a:lnTo>
                    <a:pt x="12418519" y="800022"/>
                  </a:lnTo>
                  <a:lnTo>
                    <a:pt x="12418519" y="0"/>
                  </a:lnTo>
                  <a:lnTo>
                    <a:pt x="0" y="0"/>
                  </a:lnTo>
                  <a:lnTo>
                    <a:pt x="0" y="800022"/>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6" name="Freeform 16"/>
            <p:cNvSpPr/>
            <p:nvPr/>
          </p:nvSpPr>
          <p:spPr>
            <a:xfrm flipV="1">
              <a:off x="12355814" y="0"/>
              <a:ext cx="12418519" cy="800022"/>
            </a:xfrm>
            <a:custGeom>
              <a:avLst/>
              <a:gdLst/>
              <a:ahLst/>
              <a:cxnLst/>
              <a:rect l="l" t="t" r="r" b="b"/>
              <a:pathLst>
                <a:path w="12418519" h="800022">
                  <a:moveTo>
                    <a:pt x="0" y="800022"/>
                  </a:moveTo>
                  <a:lnTo>
                    <a:pt x="12418519" y="800022"/>
                  </a:lnTo>
                  <a:lnTo>
                    <a:pt x="12418519" y="0"/>
                  </a:lnTo>
                  <a:lnTo>
                    <a:pt x="0" y="0"/>
                  </a:lnTo>
                  <a:lnTo>
                    <a:pt x="0" y="800022"/>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17" name="Rectangle 16">
            <a:extLst>
              <a:ext uri="{FF2B5EF4-FFF2-40B4-BE49-F238E27FC236}">
                <a16:creationId xmlns:a16="http://schemas.microsoft.com/office/drawing/2014/main" id="{5960D184-AE85-D97F-BDD2-E21B5E38CC53}"/>
              </a:ext>
            </a:extLst>
          </p:cNvPr>
          <p:cNvSpPr/>
          <p:nvPr/>
        </p:nvSpPr>
        <p:spPr>
          <a:xfrm>
            <a:off x="464493" y="814328"/>
            <a:ext cx="17311986" cy="86582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4" name="Google Shape;195;p2">
            <a:extLst>
              <a:ext uri="{FF2B5EF4-FFF2-40B4-BE49-F238E27FC236}">
                <a16:creationId xmlns:a16="http://schemas.microsoft.com/office/drawing/2014/main" id="{FEDCC836-7FE8-18AF-F443-C4574DC2BB6F}"/>
              </a:ext>
            </a:extLst>
          </p:cNvPr>
          <p:cNvPicPr preferRelativeResize="0"/>
          <p:nvPr/>
        </p:nvPicPr>
        <p:blipFill rotWithShape="1">
          <a:blip r:embed="rId4">
            <a:alphaModFix/>
          </a:blip>
          <a:srcRect/>
          <a:stretch/>
        </p:blipFill>
        <p:spPr>
          <a:xfrm>
            <a:off x="17293974" y="9892802"/>
            <a:ext cx="965010" cy="188262"/>
          </a:xfrm>
          <a:prstGeom prst="rect">
            <a:avLst/>
          </a:prstGeom>
          <a:noFill/>
          <a:ln>
            <a:noFill/>
          </a:ln>
        </p:spPr>
      </p:pic>
      <p:sp>
        <p:nvSpPr>
          <p:cNvPr id="2" name="Rounded Rectangle 1">
            <a:extLst>
              <a:ext uri="{FF2B5EF4-FFF2-40B4-BE49-F238E27FC236}">
                <a16:creationId xmlns:a16="http://schemas.microsoft.com/office/drawing/2014/main" id="{E5B0C64F-F320-CB07-4C47-F1DE0ED189B2}"/>
              </a:ext>
            </a:extLst>
          </p:cNvPr>
          <p:cNvSpPr/>
          <p:nvPr/>
        </p:nvSpPr>
        <p:spPr>
          <a:xfrm>
            <a:off x="700569" y="1028700"/>
            <a:ext cx="3810000" cy="1219200"/>
          </a:xfrm>
          <a:prstGeom prst="roundRect">
            <a:avLst/>
          </a:prstGeom>
          <a:solidFill>
            <a:srgbClr val="FEF3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b="1" dirty="0">
                <a:solidFill>
                  <a:schemeClr val="tx1"/>
                </a:solidFill>
                <a:latin typeface="Arial" panose="020B0604020202020204" pitchFamily="34" charset="0"/>
                <a:cs typeface="Arial" panose="020B0604020202020204" pitchFamily="34" charset="0"/>
              </a:rPr>
              <a:t>BÀI TẬP 3</a:t>
            </a:r>
          </a:p>
        </p:txBody>
      </p:sp>
      <p:sp>
        <p:nvSpPr>
          <p:cNvPr id="5" name="TextBox 4">
            <a:extLst>
              <a:ext uri="{FF2B5EF4-FFF2-40B4-BE49-F238E27FC236}">
                <a16:creationId xmlns:a16="http://schemas.microsoft.com/office/drawing/2014/main" id="{61EF93B7-7AC6-A685-5645-DFD2F979DB04}"/>
              </a:ext>
            </a:extLst>
          </p:cNvPr>
          <p:cNvSpPr txBox="1"/>
          <p:nvPr/>
        </p:nvSpPr>
        <p:spPr>
          <a:xfrm>
            <a:off x="5029200" y="1406601"/>
            <a:ext cx="2971800" cy="707886"/>
          </a:xfrm>
          <a:prstGeom prst="rect">
            <a:avLst/>
          </a:prstGeom>
          <a:noFill/>
        </p:spPr>
        <p:txBody>
          <a:bodyPr wrap="square">
            <a:spAutoFit/>
          </a:bodyPr>
          <a:lstStyle/>
          <a:p>
            <a:pPr algn="ctr">
              <a:spcAft>
                <a:spcPts val="800"/>
              </a:spcAft>
            </a:pPr>
            <a:r>
              <a:rPr lang="it-IT"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it-IT"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it-IT"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đo</a:t>
            </a:r>
            <a:r>
              <a:rPr lang="it-IT"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VN" sz="4000" kern="100" dirty="0">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7" name="Table 7">
            <a:extLst>
              <a:ext uri="{FF2B5EF4-FFF2-40B4-BE49-F238E27FC236}">
                <a16:creationId xmlns:a16="http://schemas.microsoft.com/office/drawing/2014/main" id="{F251B2F3-A71A-9D13-0CBC-2E0A9B030BB0}"/>
              </a:ext>
            </a:extLst>
          </p:cNvPr>
          <p:cNvGraphicFramePr>
            <a:graphicFrameLocks noGrp="1"/>
          </p:cNvGraphicFramePr>
          <p:nvPr>
            <p:extLst>
              <p:ext uri="{D42A27DB-BD31-4B8C-83A1-F6EECF244321}">
                <p14:modId xmlns:p14="http://schemas.microsoft.com/office/powerpoint/2010/main" val="243092223"/>
              </p:ext>
            </p:extLst>
          </p:nvPr>
        </p:nvGraphicFramePr>
        <p:xfrm>
          <a:off x="700568" y="2894722"/>
          <a:ext cx="16593404" cy="4382376"/>
        </p:xfrm>
        <a:graphic>
          <a:graphicData uri="http://schemas.openxmlformats.org/drawingml/2006/table">
            <a:tbl>
              <a:tblPr firstRow="1" bandRow="1">
                <a:tableStyleId>{5C22544A-7EE6-4342-B048-85BDC9FD1C3A}</a:tableStyleId>
              </a:tblPr>
              <a:tblGrid>
                <a:gridCol w="4148351">
                  <a:extLst>
                    <a:ext uri="{9D8B030D-6E8A-4147-A177-3AD203B41FA5}">
                      <a16:colId xmlns:a16="http://schemas.microsoft.com/office/drawing/2014/main" val="1164582593"/>
                    </a:ext>
                  </a:extLst>
                </a:gridCol>
                <a:gridCol w="4148351">
                  <a:extLst>
                    <a:ext uri="{9D8B030D-6E8A-4147-A177-3AD203B41FA5}">
                      <a16:colId xmlns:a16="http://schemas.microsoft.com/office/drawing/2014/main" val="3257940864"/>
                    </a:ext>
                  </a:extLst>
                </a:gridCol>
                <a:gridCol w="4148351">
                  <a:extLst>
                    <a:ext uri="{9D8B030D-6E8A-4147-A177-3AD203B41FA5}">
                      <a16:colId xmlns:a16="http://schemas.microsoft.com/office/drawing/2014/main" val="3695565130"/>
                    </a:ext>
                  </a:extLst>
                </a:gridCol>
                <a:gridCol w="4148351">
                  <a:extLst>
                    <a:ext uri="{9D8B030D-6E8A-4147-A177-3AD203B41FA5}">
                      <a16:colId xmlns:a16="http://schemas.microsoft.com/office/drawing/2014/main" val="465367705"/>
                    </a:ext>
                  </a:extLst>
                </a:gridCol>
              </a:tblGrid>
              <a:tr h="1460792">
                <a:tc>
                  <a:txBody>
                    <a:bodyPr/>
                    <a:lstStyle/>
                    <a:p>
                      <a:pPr algn="ctr"/>
                      <a:r>
                        <a:rPr lang="en-VN" sz="4000" b="0" dirty="0">
                          <a:solidFill>
                            <a:schemeClr val="tx1"/>
                          </a:solidFill>
                          <a:latin typeface="Arial" panose="020B0604020202020204" pitchFamily="34" charset="0"/>
                          <a:cs typeface="Arial" panose="020B0604020202020204" pitchFamily="34"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VN" sz="4000" b="0" dirty="0">
                          <a:solidFill>
                            <a:schemeClr val="tx1"/>
                          </a:solidFill>
                          <a:latin typeface="Arial" panose="020B0604020202020204" pitchFamily="34" charset="0"/>
                          <a:cs typeface="Arial" panose="020B0604020202020204" pitchFamily="34" charset="0"/>
                        </a:rPr>
                        <a:t>18 km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VN" sz="4000" b="0" dirty="0">
                          <a:solidFill>
                            <a:schemeClr val="tx1"/>
                          </a:solidFill>
                          <a:latin typeface="Arial" panose="020B0604020202020204" pitchFamily="34" charset="0"/>
                          <a:cs typeface="Arial" panose="020B0604020202020204" pitchFamily="34" charset="0"/>
                        </a:rPr>
                        <a:t>220 km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VN" sz="4000" b="0" dirty="0">
                          <a:solidFill>
                            <a:schemeClr val="tx1"/>
                          </a:solidFill>
                          <a:latin typeface="Arial" panose="020B0604020202020204" pitchFamily="34" charset="0"/>
                          <a:cs typeface="Arial" panose="020B0604020202020204" pitchFamily="34" charset="0"/>
                        </a:rPr>
                        <a:t>105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929736313"/>
                  </a:ext>
                </a:extLst>
              </a:tr>
              <a:tr h="1460792">
                <a:tc>
                  <a:txBody>
                    <a:bodyPr/>
                    <a:lstStyle/>
                    <a:p>
                      <a:pPr algn="ctr"/>
                      <a:r>
                        <a:rPr lang="en-VN" sz="4000" b="0" dirty="0">
                          <a:solidFill>
                            <a:schemeClr val="tx1"/>
                          </a:solidFill>
                          <a:latin typeface="Arial" panose="020B0604020202020204" pitchFamily="34" charset="0"/>
                          <a:cs typeface="Arial" panose="020B0604020202020204"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VN" sz="4000" b="0" dirty="0">
                          <a:solidFill>
                            <a:schemeClr val="tx1"/>
                          </a:solidFill>
                          <a:latin typeface="Arial" panose="020B0604020202020204" pitchFamily="34" charset="0"/>
                          <a:cs typeface="Arial" panose="020B0604020202020204" pitchFamily="34" charset="0"/>
                        </a:rPr>
                        <a:t>4 giờ</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VN" sz="4000" b="0" dirty="0">
                          <a:solidFill>
                            <a:schemeClr val="tx1"/>
                          </a:solidFill>
                          <a:latin typeface="Arial" panose="020B0604020202020204" pitchFamily="34" charset="0"/>
                          <a:cs typeface="Arial" panose="020B0604020202020204" pitchFamily="34" charset="0"/>
                        </a:rPr>
                        <a:t>5 giờ</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VN" sz="4000" b="0" dirty="0">
                          <a:solidFill>
                            <a:schemeClr val="tx1"/>
                          </a:solidFill>
                          <a:latin typeface="Arial" panose="020B0604020202020204" pitchFamily="34" charset="0"/>
                          <a:cs typeface="Arial" panose="020B0604020202020204" pitchFamily="34" charset="0"/>
                        </a:rPr>
                        <a:t>7 giây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646229398"/>
                  </a:ext>
                </a:extLst>
              </a:tr>
              <a:tr h="1460792">
                <a:tc>
                  <a:txBody>
                    <a:bodyPr/>
                    <a:lstStyle/>
                    <a:p>
                      <a:pPr algn="ctr"/>
                      <a:r>
                        <a:rPr lang="en-VN" sz="4000" b="0" dirty="0">
                          <a:solidFill>
                            <a:schemeClr val="tx1"/>
                          </a:solidFill>
                          <a:latin typeface="Arial" panose="020B0604020202020204" pitchFamily="34" charset="0"/>
                          <a:cs typeface="Arial" panose="020B0604020202020204" pitchFamily="34" charset="0"/>
                        </a:rPr>
                        <a: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VN" sz="4000" b="0" dirty="0">
                          <a:solidFill>
                            <a:schemeClr val="tx1"/>
                          </a:solidFill>
                          <a:latin typeface="Arial" panose="020B0604020202020204" pitchFamily="34" charset="0"/>
                          <a:cs typeface="Arial" panose="020B0604020202020204" pitchFamily="34" charset="0"/>
                        </a:rPr>
                        <a:t>4,5 km/giờ</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VN" sz="4000" b="0" dirty="0">
                          <a:solidFill>
                            <a:schemeClr val="tx1"/>
                          </a:solidFill>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VN" sz="4000" b="0" dirty="0">
                          <a:solidFill>
                            <a:schemeClr val="tx1"/>
                          </a:solidFill>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832319203"/>
                  </a:ext>
                </a:extLst>
              </a:tr>
            </a:tbl>
          </a:graphicData>
        </a:graphic>
      </p:graphicFrame>
      <p:pic>
        <p:nvPicPr>
          <p:cNvPr id="8" name="Picture 35">
            <a:extLst>
              <a:ext uri="{FF2B5EF4-FFF2-40B4-BE49-F238E27FC236}">
                <a16:creationId xmlns:a16="http://schemas.microsoft.com/office/drawing/2014/main" id="{17DC0600-6429-7A8C-2A72-FF4CAED5276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263811" y="504867"/>
            <a:ext cx="2559696" cy="1349658"/>
          </a:xfrm>
          <a:prstGeom prst="rect">
            <a:avLst/>
          </a:prstGeom>
        </p:spPr>
      </p:pic>
    </p:spTree>
    <p:extLst>
      <p:ext uri="{BB962C8B-B14F-4D97-AF65-F5344CB8AC3E}">
        <p14:creationId xmlns:p14="http://schemas.microsoft.com/office/powerpoint/2010/main" val="2339975159"/>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7BD0B"/>
        </a:solidFill>
        <a:effectLst/>
      </p:bgPr>
    </p:bg>
    <p:spTree>
      <p:nvGrpSpPr>
        <p:cNvPr id="1" name=""/>
        <p:cNvGrpSpPr/>
        <p:nvPr/>
      </p:nvGrpSpPr>
      <p:grpSpPr>
        <a:xfrm>
          <a:off x="0" y="0"/>
          <a:ext cx="0" cy="0"/>
          <a:chOff x="0" y="0"/>
          <a:chExt cx="0" cy="0"/>
        </a:xfrm>
      </p:grpSpPr>
      <p:grpSp>
        <p:nvGrpSpPr>
          <p:cNvPr id="2" name="Group 2"/>
          <p:cNvGrpSpPr/>
          <p:nvPr/>
        </p:nvGrpSpPr>
        <p:grpSpPr>
          <a:xfrm>
            <a:off x="1388327" y="1028700"/>
            <a:ext cx="7231545" cy="8229600"/>
            <a:chOff x="0" y="0"/>
            <a:chExt cx="1904604" cy="2167467"/>
          </a:xfrm>
        </p:grpSpPr>
        <p:sp>
          <p:nvSpPr>
            <p:cNvPr id="3" name="Freeform 3"/>
            <p:cNvSpPr/>
            <p:nvPr/>
          </p:nvSpPr>
          <p:spPr>
            <a:xfrm>
              <a:off x="0" y="0"/>
              <a:ext cx="1904604" cy="2167467"/>
            </a:xfrm>
            <a:custGeom>
              <a:avLst/>
              <a:gdLst/>
              <a:ahLst/>
              <a:cxnLst/>
              <a:rect l="l" t="t" r="r" b="b"/>
              <a:pathLst>
                <a:path w="1904604" h="2167467">
                  <a:moveTo>
                    <a:pt x="54599" y="0"/>
                  </a:moveTo>
                  <a:lnTo>
                    <a:pt x="1850005" y="0"/>
                  </a:lnTo>
                  <a:cubicBezTo>
                    <a:pt x="1880159" y="0"/>
                    <a:pt x="1904604" y="24445"/>
                    <a:pt x="1904604" y="54599"/>
                  </a:cubicBezTo>
                  <a:lnTo>
                    <a:pt x="1904604" y="2112867"/>
                  </a:lnTo>
                  <a:cubicBezTo>
                    <a:pt x="1904604" y="2143022"/>
                    <a:pt x="1880159" y="2167467"/>
                    <a:pt x="1850005" y="2167467"/>
                  </a:cubicBezTo>
                  <a:lnTo>
                    <a:pt x="54599" y="2167467"/>
                  </a:lnTo>
                  <a:cubicBezTo>
                    <a:pt x="40119" y="2167467"/>
                    <a:pt x="26231" y="2161714"/>
                    <a:pt x="15992" y="2151475"/>
                  </a:cubicBezTo>
                  <a:cubicBezTo>
                    <a:pt x="5752" y="2141236"/>
                    <a:pt x="0" y="2127348"/>
                    <a:pt x="0" y="2112867"/>
                  </a:cubicBezTo>
                  <a:lnTo>
                    <a:pt x="0" y="54599"/>
                  </a:lnTo>
                  <a:cubicBezTo>
                    <a:pt x="0" y="24445"/>
                    <a:pt x="24445" y="0"/>
                    <a:pt x="54599" y="0"/>
                  </a:cubicBezTo>
                  <a:close/>
                </a:path>
              </a:pathLst>
            </a:custGeom>
            <a:solidFill>
              <a:srgbClr val="FFFFFF"/>
            </a:solidFill>
            <a:ln w="19050" cap="rnd">
              <a:solidFill>
                <a:srgbClr val="000000"/>
              </a:solidFill>
              <a:prstDash val="solid"/>
              <a:round/>
            </a:ln>
          </p:spPr>
        </p:sp>
        <p:sp>
          <p:nvSpPr>
            <p:cNvPr id="4" name="TextBox 4"/>
            <p:cNvSpPr txBox="1"/>
            <p:nvPr/>
          </p:nvSpPr>
          <p:spPr>
            <a:xfrm>
              <a:off x="0" y="-38100"/>
              <a:ext cx="1904604" cy="2205567"/>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8761750" y="1028700"/>
            <a:ext cx="8017134" cy="8229600"/>
            <a:chOff x="0" y="0"/>
            <a:chExt cx="2111508" cy="2167467"/>
          </a:xfrm>
        </p:grpSpPr>
        <p:sp>
          <p:nvSpPr>
            <p:cNvPr id="7" name="Freeform 7"/>
            <p:cNvSpPr/>
            <p:nvPr/>
          </p:nvSpPr>
          <p:spPr>
            <a:xfrm>
              <a:off x="0" y="0"/>
              <a:ext cx="2111509" cy="2167467"/>
            </a:xfrm>
            <a:custGeom>
              <a:avLst/>
              <a:gdLst/>
              <a:ahLst/>
              <a:cxnLst/>
              <a:rect l="l" t="t" r="r" b="b"/>
              <a:pathLst>
                <a:path w="2111509" h="2167467">
                  <a:moveTo>
                    <a:pt x="49249" y="0"/>
                  </a:moveTo>
                  <a:lnTo>
                    <a:pt x="2062259" y="0"/>
                  </a:lnTo>
                  <a:cubicBezTo>
                    <a:pt x="2075321" y="0"/>
                    <a:pt x="2087848" y="5189"/>
                    <a:pt x="2097084" y="14425"/>
                  </a:cubicBezTo>
                  <a:cubicBezTo>
                    <a:pt x="2106320" y="23661"/>
                    <a:pt x="2111509" y="36188"/>
                    <a:pt x="2111509" y="49249"/>
                  </a:cubicBezTo>
                  <a:lnTo>
                    <a:pt x="2111509" y="2118217"/>
                  </a:lnTo>
                  <a:cubicBezTo>
                    <a:pt x="2111509" y="2131279"/>
                    <a:pt x="2106320" y="2143806"/>
                    <a:pt x="2097084" y="2153042"/>
                  </a:cubicBezTo>
                  <a:cubicBezTo>
                    <a:pt x="2087848" y="2162278"/>
                    <a:pt x="2075321" y="2167467"/>
                    <a:pt x="2062259" y="2167467"/>
                  </a:cubicBezTo>
                  <a:lnTo>
                    <a:pt x="49249" y="2167467"/>
                  </a:lnTo>
                  <a:cubicBezTo>
                    <a:pt x="36188" y="2167467"/>
                    <a:pt x="23661" y="2162278"/>
                    <a:pt x="14425" y="2153042"/>
                  </a:cubicBezTo>
                  <a:cubicBezTo>
                    <a:pt x="5189" y="2143806"/>
                    <a:pt x="0" y="2131279"/>
                    <a:pt x="0" y="2118217"/>
                  </a:cubicBezTo>
                  <a:lnTo>
                    <a:pt x="0" y="49249"/>
                  </a:lnTo>
                  <a:cubicBezTo>
                    <a:pt x="0" y="36188"/>
                    <a:pt x="5189" y="23661"/>
                    <a:pt x="14425" y="14425"/>
                  </a:cubicBezTo>
                  <a:cubicBezTo>
                    <a:pt x="23661" y="5189"/>
                    <a:pt x="36188" y="0"/>
                    <a:pt x="49249" y="0"/>
                  </a:cubicBezTo>
                  <a:close/>
                </a:path>
              </a:pathLst>
            </a:custGeom>
            <a:solidFill>
              <a:srgbClr val="FFFFFF"/>
            </a:solidFill>
            <a:ln w="19050" cap="rnd">
              <a:solidFill>
                <a:srgbClr val="000000"/>
              </a:solidFill>
              <a:prstDash val="solid"/>
              <a:round/>
            </a:ln>
          </p:spPr>
        </p:sp>
        <p:sp>
          <p:nvSpPr>
            <p:cNvPr id="8" name="TextBox 8"/>
            <p:cNvSpPr txBox="1"/>
            <p:nvPr/>
          </p:nvSpPr>
          <p:spPr>
            <a:xfrm>
              <a:off x="0" y="-38100"/>
              <a:ext cx="2111508" cy="2205567"/>
            </a:xfrm>
            <a:prstGeom prst="rect">
              <a:avLst/>
            </a:prstGeom>
          </p:spPr>
          <p:txBody>
            <a:bodyPr lIns="50800" tIns="50800" rIns="50800" bIns="50800" rtlCol="0" anchor="ctr"/>
            <a:lstStyle/>
            <a:p>
              <a:pPr algn="ctr">
                <a:lnSpc>
                  <a:spcPts val="2659"/>
                </a:lnSpc>
                <a:spcBef>
                  <a:spcPct val="0"/>
                </a:spcBef>
              </a:pPr>
              <a:endParaRPr/>
            </a:p>
          </p:txBody>
        </p:sp>
      </p:grpSp>
      <p:sp>
        <p:nvSpPr>
          <p:cNvPr id="10" name="TextBox 10"/>
          <p:cNvSpPr txBox="1"/>
          <p:nvPr/>
        </p:nvSpPr>
        <p:spPr>
          <a:xfrm>
            <a:off x="9650753" y="4563337"/>
            <a:ext cx="6239128" cy="1015663"/>
          </a:xfrm>
          <a:prstGeom prst="rect">
            <a:avLst/>
          </a:prstGeom>
        </p:spPr>
        <p:txBody>
          <a:bodyPr wrap="square" lIns="0" tIns="0" rIns="0" bIns="0" rtlCol="0" anchor="t">
            <a:spAutoFit/>
          </a:bodyPr>
          <a:lstStyle/>
          <a:p>
            <a:pPr algn="ctr"/>
            <a:r>
              <a:rPr lang="en-US" sz="6600" b="1" spc="-68" dirty="0">
                <a:solidFill>
                  <a:schemeClr val="accent6">
                    <a:lumMod val="75000"/>
                  </a:schemeClr>
                </a:solidFill>
                <a:latin typeface="Arial" panose="020B0604020202020204" pitchFamily="34" charset="0"/>
                <a:ea typeface="Baloo Bhaijaan"/>
                <a:cs typeface="Arial" panose="020B0604020202020204" pitchFamily="34" charset="0"/>
                <a:sym typeface="Baloo Bhaijaan"/>
              </a:rPr>
              <a:t>VẬN DỤNG</a:t>
            </a:r>
          </a:p>
        </p:txBody>
      </p:sp>
      <p:grpSp>
        <p:nvGrpSpPr>
          <p:cNvPr id="15" name="Group 15"/>
          <p:cNvGrpSpPr/>
          <p:nvPr/>
        </p:nvGrpSpPr>
        <p:grpSpPr>
          <a:xfrm>
            <a:off x="-146375" y="0"/>
            <a:ext cx="18580750" cy="600016"/>
            <a:chOff x="0" y="0"/>
            <a:chExt cx="24774333" cy="800022"/>
          </a:xfrm>
        </p:grpSpPr>
        <p:sp>
          <p:nvSpPr>
            <p:cNvPr id="16" name="Freeform 16"/>
            <p:cNvSpPr/>
            <p:nvPr/>
          </p:nvSpPr>
          <p:spPr>
            <a:xfrm flipV="1">
              <a:off x="0" y="0"/>
              <a:ext cx="12418519" cy="800022"/>
            </a:xfrm>
            <a:custGeom>
              <a:avLst/>
              <a:gdLst/>
              <a:ahLst/>
              <a:cxnLst/>
              <a:rect l="l" t="t" r="r" b="b"/>
              <a:pathLst>
                <a:path w="12418519" h="800022">
                  <a:moveTo>
                    <a:pt x="0" y="800022"/>
                  </a:moveTo>
                  <a:lnTo>
                    <a:pt x="12418519" y="800022"/>
                  </a:lnTo>
                  <a:lnTo>
                    <a:pt x="12418519" y="0"/>
                  </a:lnTo>
                  <a:lnTo>
                    <a:pt x="0" y="0"/>
                  </a:lnTo>
                  <a:lnTo>
                    <a:pt x="0" y="800022"/>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7" name="Freeform 17"/>
            <p:cNvSpPr/>
            <p:nvPr/>
          </p:nvSpPr>
          <p:spPr>
            <a:xfrm flipV="1">
              <a:off x="12355814" y="0"/>
              <a:ext cx="12418519" cy="800022"/>
            </a:xfrm>
            <a:custGeom>
              <a:avLst/>
              <a:gdLst/>
              <a:ahLst/>
              <a:cxnLst/>
              <a:rect l="l" t="t" r="r" b="b"/>
              <a:pathLst>
                <a:path w="12418519" h="800022">
                  <a:moveTo>
                    <a:pt x="0" y="800022"/>
                  </a:moveTo>
                  <a:lnTo>
                    <a:pt x="12418519" y="800022"/>
                  </a:lnTo>
                  <a:lnTo>
                    <a:pt x="12418519" y="0"/>
                  </a:lnTo>
                  <a:lnTo>
                    <a:pt x="0" y="0"/>
                  </a:lnTo>
                  <a:lnTo>
                    <a:pt x="0" y="800022"/>
                  </a:lnTo>
                  <a:close/>
                </a:path>
              </a:pathLst>
            </a:custGeom>
            <a:blipFill>
              <a:blip r:embed="rId2">
                <a:extLst>
                  <a:ext uri="{96DAC541-7B7A-43D3-8B79-37D633B846F1}">
                    <asvg:svgBlip xmlns:asvg="http://schemas.microsoft.com/office/drawing/2016/SVG/main" r:embed="rId3"/>
                  </a:ext>
                </a:extLst>
              </a:blip>
              <a:stretch>
                <a:fillRect/>
              </a:stretch>
            </a:blipFill>
          </p:spPr>
        </p:sp>
      </p:grpSp>
      <p:grpSp>
        <p:nvGrpSpPr>
          <p:cNvPr id="18" name="Group 18"/>
          <p:cNvGrpSpPr/>
          <p:nvPr/>
        </p:nvGrpSpPr>
        <p:grpSpPr>
          <a:xfrm rot="-10800000">
            <a:off x="-146375" y="9686925"/>
            <a:ext cx="18580750" cy="600016"/>
            <a:chOff x="0" y="0"/>
            <a:chExt cx="24774333" cy="800022"/>
          </a:xfrm>
        </p:grpSpPr>
        <p:sp>
          <p:nvSpPr>
            <p:cNvPr id="19" name="Freeform 19"/>
            <p:cNvSpPr/>
            <p:nvPr/>
          </p:nvSpPr>
          <p:spPr>
            <a:xfrm flipV="1">
              <a:off x="0" y="0"/>
              <a:ext cx="12418519" cy="800022"/>
            </a:xfrm>
            <a:custGeom>
              <a:avLst/>
              <a:gdLst/>
              <a:ahLst/>
              <a:cxnLst/>
              <a:rect l="l" t="t" r="r" b="b"/>
              <a:pathLst>
                <a:path w="12418519" h="800022">
                  <a:moveTo>
                    <a:pt x="0" y="800022"/>
                  </a:moveTo>
                  <a:lnTo>
                    <a:pt x="12418519" y="800022"/>
                  </a:lnTo>
                  <a:lnTo>
                    <a:pt x="12418519" y="0"/>
                  </a:lnTo>
                  <a:lnTo>
                    <a:pt x="0" y="0"/>
                  </a:lnTo>
                  <a:lnTo>
                    <a:pt x="0" y="800022"/>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0" name="Freeform 20"/>
            <p:cNvSpPr/>
            <p:nvPr/>
          </p:nvSpPr>
          <p:spPr>
            <a:xfrm flipV="1">
              <a:off x="12355814" y="0"/>
              <a:ext cx="12418519" cy="800022"/>
            </a:xfrm>
            <a:custGeom>
              <a:avLst/>
              <a:gdLst/>
              <a:ahLst/>
              <a:cxnLst/>
              <a:rect l="l" t="t" r="r" b="b"/>
              <a:pathLst>
                <a:path w="12418519" h="800022">
                  <a:moveTo>
                    <a:pt x="0" y="800022"/>
                  </a:moveTo>
                  <a:lnTo>
                    <a:pt x="12418519" y="800022"/>
                  </a:lnTo>
                  <a:lnTo>
                    <a:pt x="12418519" y="0"/>
                  </a:lnTo>
                  <a:lnTo>
                    <a:pt x="0" y="0"/>
                  </a:lnTo>
                  <a:lnTo>
                    <a:pt x="0" y="800022"/>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21" name="TextBox 20">
            <a:extLst>
              <a:ext uri="{FF2B5EF4-FFF2-40B4-BE49-F238E27FC236}">
                <a16:creationId xmlns:a16="http://schemas.microsoft.com/office/drawing/2014/main" id="{58A41B8E-A618-1F9D-AC41-670F54CE59C9}"/>
              </a:ext>
            </a:extLst>
          </p:cNvPr>
          <p:cNvSpPr txBox="1"/>
          <p:nvPr/>
        </p:nvSpPr>
        <p:spPr>
          <a:xfrm>
            <a:off x="4319456" y="3468978"/>
            <a:ext cx="1369286" cy="2646878"/>
          </a:xfrm>
          <a:prstGeom prst="rect">
            <a:avLst/>
          </a:prstGeom>
          <a:noFill/>
        </p:spPr>
        <p:txBody>
          <a:bodyPr wrap="none" rtlCol="0">
            <a:spAutoFit/>
          </a:bodyPr>
          <a:lstStyle/>
          <a:p>
            <a:r>
              <a:rPr lang="en-VN" sz="16600" b="1" dirty="0">
                <a:solidFill>
                  <a:schemeClr val="accent6">
                    <a:lumMod val="75000"/>
                  </a:schemeClr>
                </a:solidFill>
                <a:latin typeface="Arial" panose="020B0604020202020204" pitchFamily="34" charset="0"/>
                <a:cs typeface="Arial" panose="020B0604020202020204" pitchFamily="34" charset="0"/>
              </a:rPr>
              <a:t>3</a:t>
            </a:r>
          </a:p>
        </p:txBody>
      </p:sp>
    </p:spTree>
  </p:cSld>
  <p:clrMapOvr>
    <a:masterClrMapping/>
  </p:clrMapOvr>
  <p:transition spd="med">
    <p:push dir="u"/>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2F4FB"/>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8F0ABDA-19D7-E199-C2CF-DD08C35D7229}"/>
              </a:ext>
            </a:extLst>
          </p:cNvPr>
          <p:cNvSpPr/>
          <p:nvPr/>
        </p:nvSpPr>
        <p:spPr>
          <a:xfrm>
            <a:off x="0" y="8368145"/>
            <a:ext cx="18283428" cy="1912919"/>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pic>
        <p:nvPicPr>
          <p:cNvPr id="10" name="Picture 22">
            <a:extLst>
              <a:ext uri="{FF2B5EF4-FFF2-40B4-BE49-F238E27FC236}">
                <a16:creationId xmlns:a16="http://schemas.microsoft.com/office/drawing/2014/main" id="{E6F6AEBB-3D29-5E0F-1532-0398D0C6F448}"/>
              </a:ext>
            </a:extLst>
          </p:cNvPr>
          <p:cNvPicPr>
            <a:picLocks noChangeAspect="1"/>
          </p:cNvPicPr>
          <p:nvPr/>
        </p:nvPicPr>
        <p:blipFill>
          <a:blip r:embed="rId2"/>
          <a:srcRect/>
          <a:stretch>
            <a:fillRect/>
          </a:stretch>
        </p:blipFill>
        <p:spPr>
          <a:xfrm>
            <a:off x="-1" y="7399757"/>
            <a:ext cx="1443446" cy="1415178"/>
          </a:xfrm>
          <a:prstGeom prst="rect">
            <a:avLst/>
          </a:prstGeom>
        </p:spPr>
      </p:pic>
      <p:pic>
        <p:nvPicPr>
          <p:cNvPr id="12" name="Picture 25">
            <a:extLst>
              <a:ext uri="{FF2B5EF4-FFF2-40B4-BE49-F238E27FC236}">
                <a16:creationId xmlns:a16="http://schemas.microsoft.com/office/drawing/2014/main" id="{CC76FBCF-79AE-AC4F-8600-DA515B90ACD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787621" y="6075422"/>
            <a:ext cx="1315896" cy="2734329"/>
          </a:xfrm>
          <a:prstGeom prst="rect">
            <a:avLst/>
          </a:prstGeom>
        </p:spPr>
      </p:pic>
      <p:pic>
        <p:nvPicPr>
          <p:cNvPr id="11" name="Picture 28">
            <a:extLst>
              <a:ext uri="{FF2B5EF4-FFF2-40B4-BE49-F238E27FC236}">
                <a16:creationId xmlns:a16="http://schemas.microsoft.com/office/drawing/2014/main" id="{D4B14636-C337-6261-97AF-6D078D28641E}"/>
              </a:ext>
            </a:extLst>
          </p:cNvPr>
          <p:cNvPicPr>
            <a:picLocks noChangeAspect="1"/>
          </p:cNvPicPr>
          <p:nvPr/>
        </p:nvPicPr>
        <p:blipFill>
          <a:blip r:embed="rId5"/>
          <a:srcRect/>
          <a:stretch>
            <a:fillRect/>
          </a:stretch>
        </p:blipFill>
        <p:spPr>
          <a:xfrm>
            <a:off x="1090406" y="6695984"/>
            <a:ext cx="2137818" cy="2113767"/>
          </a:xfrm>
          <a:prstGeom prst="rect">
            <a:avLst/>
          </a:prstGeom>
        </p:spPr>
      </p:pic>
      <p:grpSp>
        <p:nvGrpSpPr>
          <p:cNvPr id="23" name="Group 22">
            <a:extLst>
              <a:ext uri="{FF2B5EF4-FFF2-40B4-BE49-F238E27FC236}">
                <a16:creationId xmlns:a16="http://schemas.microsoft.com/office/drawing/2014/main" id="{D9B6F400-84EB-BBDE-1920-1AC8417BD270}"/>
              </a:ext>
            </a:extLst>
          </p:cNvPr>
          <p:cNvGrpSpPr/>
          <p:nvPr/>
        </p:nvGrpSpPr>
        <p:grpSpPr>
          <a:xfrm>
            <a:off x="-394262" y="8307137"/>
            <a:ext cx="19071951" cy="1060370"/>
            <a:chOff x="-27220" y="5568535"/>
            <a:chExt cx="12714634" cy="706913"/>
          </a:xfrm>
        </p:grpSpPr>
        <p:pic>
          <p:nvPicPr>
            <p:cNvPr id="13" name="Picture 29">
              <a:extLst>
                <a:ext uri="{FF2B5EF4-FFF2-40B4-BE49-F238E27FC236}">
                  <a16:creationId xmlns:a16="http://schemas.microsoft.com/office/drawing/2014/main" id="{B0FF24D4-9B15-0366-0EAE-A2EF8D0C1AF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7220" y="5569526"/>
              <a:ext cx="1502286" cy="696685"/>
            </a:xfrm>
            <a:prstGeom prst="rect">
              <a:avLst/>
            </a:prstGeom>
          </p:spPr>
        </p:pic>
        <p:pic>
          <p:nvPicPr>
            <p:cNvPr id="14" name="Picture 29">
              <a:extLst>
                <a:ext uri="{FF2B5EF4-FFF2-40B4-BE49-F238E27FC236}">
                  <a16:creationId xmlns:a16="http://schemas.microsoft.com/office/drawing/2014/main" id="{F98181B6-1FBF-8038-5947-A3D17F4F335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56760" y="5569525"/>
              <a:ext cx="1502286" cy="696685"/>
            </a:xfrm>
            <a:prstGeom prst="rect">
              <a:avLst/>
            </a:prstGeom>
          </p:spPr>
        </p:pic>
        <p:pic>
          <p:nvPicPr>
            <p:cNvPr id="15" name="Picture 29">
              <a:extLst>
                <a:ext uri="{FF2B5EF4-FFF2-40B4-BE49-F238E27FC236}">
                  <a16:creationId xmlns:a16="http://schemas.microsoft.com/office/drawing/2014/main" id="{C9388ACC-19FE-A306-DAE3-708816FCD0E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756227" y="5574805"/>
              <a:ext cx="1502286" cy="696685"/>
            </a:xfrm>
            <a:prstGeom prst="rect">
              <a:avLst/>
            </a:prstGeom>
          </p:spPr>
        </p:pic>
        <p:pic>
          <p:nvPicPr>
            <p:cNvPr id="17" name="Picture 29">
              <a:extLst>
                <a:ext uri="{FF2B5EF4-FFF2-40B4-BE49-F238E27FC236}">
                  <a16:creationId xmlns:a16="http://schemas.microsoft.com/office/drawing/2014/main" id="{D8C74AB9-815C-AFF5-5DFB-E295EB3E297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154012" y="5578763"/>
              <a:ext cx="1502286" cy="696685"/>
            </a:xfrm>
            <a:prstGeom prst="rect">
              <a:avLst/>
            </a:prstGeom>
          </p:spPr>
        </p:pic>
        <p:pic>
          <p:nvPicPr>
            <p:cNvPr id="18" name="Picture 29">
              <a:extLst>
                <a:ext uri="{FF2B5EF4-FFF2-40B4-BE49-F238E27FC236}">
                  <a16:creationId xmlns:a16="http://schemas.microsoft.com/office/drawing/2014/main" id="{881C39DC-3C0A-164C-AC63-2421C791BC6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559380" y="5578763"/>
              <a:ext cx="1502286" cy="696685"/>
            </a:xfrm>
            <a:prstGeom prst="rect">
              <a:avLst/>
            </a:prstGeom>
          </p:spPr>
        </p:pic>
        <p:pic>
          <p:nvPicPr>
            <p:cNvPr id="19" name="Picture 29">
              <a:extLst>
                <a:ext uri="{FF2B5EF4-FFF2-40B4-BE49-F238E27FC236}">
                  <a16:creationId xmlns:a16="http://schemas.microsoft.com/office/drawing/2014/main" id="{65FF6F58-4520-3F32-9256-4D9C253B308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964748" y="5568536"/>
              <a:ext cx="1502286" cy="696685"/>
            </a:xfrm>
            <a:prstGeom prst="rect">
              <a:avLst/>
            </a:prstGeom>
          </p:spPr>
        </p:pic>
        <p:pic>
          <p:nvPicPr>
            <p:cNvPr id="20" name="Picture 29">
              <a:extLst>
                <a:ext uri="{FF2B5EF4-FFF2-40B4-BE49-F238E27FC236}">
                  <a16:creationId xmlns:a16="http://schemas.microsoft.com/office/drawing/2014/main" id="{55AC989A-0331-DB0D-AB88-F1FBE0745C4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372254" y="5578763"/>
              <a:ext cx="1502286" cy="696685"/>
            </a:xfrm>
            <a:prstGeom prst="rect">
              <a:avLst/>
            </a:prstGeom>
          </p:spPr>
        </p:pic>
        <p:pic>
          <p:nvPicPr>
            <p:cNvPr id="21" name="Picture 29">
              <a:extLst>
                <a:ext uri="{FF2B5EF4-FFF2-40B4-BE49-F238E27FC236}">
                  <a16:creationId xmlns:a16="http://schemas.microsoft.com/office/drawing/2014/main" id="{4A8C97F1-C27F-3B72-655F-D8B2E852BF7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777622" y="5568535"/>
              <a:ext cx="1502286" cy="696685"/>
            </a:xfrm>
            <a:prstGeom prst="rect">
              <a:avLst/>
            </a:prstGeom>
          </p:spPr>
        </p:pic>
        <p:pic>
          <p:nvPicPr>
            <p:cNvPr id="22" name="Picture 29">
              <a:extLst>
                <a:ext uri="{FF2B5EF4-FFF2-40B4-BE49-F238E27FC236}">
                  <a16:creationId xmlns:a16="http://schemas.microsoft.com/office/drawing/2014/main" id="{0DBD39A0-B8EA-0971-7017-624E4557068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185128" y="5578763"/>
              <a:ext cx="1502286" cy="696685"/>
            </a:xfrm>
            <a:prstGeom prst="rect">
              <a:avLst/>
            </a:prstGeom>
          </p:spPr>
        </p:pic>
      </p:grpSp>
      <p:sp>
        <p:nvSpPr>
          <p:cNvPr id="25" name="Title 1">
            <a:extLst>
              <a:ext uri="{FF2B5EF4-FFF2-40B4-BE49-F238E27FC236}">
                <a16:creationId xmlns:a16="http://schemas.microsoft.com/office/drawing/2014/main" id="{C670B2A4-63BA-D300-512B-EA1553842583}"/>
              </a:ext>
            </a:extLst>
          </p:cNvPr>
          <p:cNvSpPr txBox="1">
            <a:spLocks/>
          </p:cNvSpPr>
          <p:nvPr/>
        </p:nvSpPr>
        <p:spPr>
          <a:xfrm>
            <a:off x="483581" y="2638472"/>
            <a:ext cx="8425544" cy="1988345"/>
          </a:xfrm>
          <a:prstGeom prst="rect">
            <a:avLst/>
          </a:prstGeom>
        </p:spPr>
        <p:txBody>
          <a:bodyPr vert="horz" lIns="137160" tIns="68580" rIns="137160" bIns="6858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800" b="1" dirty="0">
                <a:ln>
                  <a:solidFill>
                    <a:srgbClr val="74D1DE"/>
                  </a:solidFill>
                </a:ln>
                <a:solidFill>
                  <a:srgbClr val="FF0000"/>
                </a:solidFill>
                <a:latin typeface="Arial" panose="020B0604020202020204" pitchFamily="34" charset="0"/>
                <a:cs typeface="Arial" panose="020B0604020202020204" pitchFamily="34" charset="0"/>
              </a:rPr>
              <a:t>TRÒ CHƠI HÁI TÁO</a:t>
            </a:r>
          </a:p>
        </p:txBody>
      </p:sp>
      <p:pic>
        <p:nvPicPr>
          <p:cNvPr id="26" name="Picture 6">
            <a:extLst>
              <a:ext uri="{FF2B5EF4-FFF2-40B4-BE49-F238E27FC236}">
                <a16:creationId xmlns:a16="http://schemas.microsoft.com/office/drawing/2014/main" id="{A77021E9-ACD6-E58A-FE34-13BEC11A9C5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750405" y="288682"/>
            <a:ext cx="9374304" cy="9867689"/>
          </a:xfrm>
          <a:prstGeom prst="rect">
            <a:avLst/>
          </a:prstGeom>
        </p:spPr>
      </p:pic>
      <p:pic>
        <p:nvPicPr>
          <p:cNvPr id="29" name="Picture 10">
            <a:extLst>
              <a:ext uri="{FF2B5EF4-FFF2-40B4-BE49-F238E27FC236}">
                <a16:creationId xmlns:a16="http://schemas.microsoft.com/office/drawing/2014/main" id="{439E930C-A65D-8D7A-A597-913DFE3809D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3957346" y="7371500"/>
            <a:ext cx="2531598" cy="2626820"/>
          </a:xfrm>
          <a:prstGeom prst="rect">
            <a:avLst/>
          </a:prstGeom>
        </p:spPr>
      </p:pic>
      <p:pic>
        <p:nvPicPr>
          <p:cNvPr id="3" name="Picture 2">
            <a:hlinkClick r:id="rId12" action="ppaction://hlinksldjump"/>
            <a:extLst>
              <a:ext uri="{FF2B5EF4-FFF2-40B4-BE49-F238E27FC236}">
                <a16:creationId xmlns:a16="http://schemas.microsoft.com/office/drawing/2014/main" id="{40F2A67D-BFD2-7158-BDF1-70F11C827A82}"/>
              </a:ext>
            </a:extLst>
          </p:cNvPr>
          <p:cNvPicPr>
            <a:picLocks noChangeAspect="1"/>
          </p:cNvPicPr>
          <p:nvPr/>
        </p:nvPicPr>
        <p:blipFill>
          <a:blip r:embed="rId13"/>
          <a:stretch>
            <a:fillRect/>
          </a:stretch>
        </p:blipFill>
        <p:spPr>
          <a:xfrm>
            <a:off x="6211852" y="6208422"/>
            <a:ext cx="5797799" cy="4078578"/>
          </a:xfrm>
          <a:prstGeom prst="rect">
            <a:avLst/>
          </a:prstGeom>
        </p:spPr>
      </p:pic>
    </p:spTree>
    <p:extLst>
      <p:ext uri="{BB962C8B-B14F-4D97-AF65-F5344CB8AC3E}">
        <p14:creationId xmlns:p14="http://schemas.microsoft.com/office/powerpoint/2010/main" val="35380782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3000" fill="hold" grpId="0" nodeType="withEffect">
                                  <p:stCondLst>
                                    <p:cond delay="0"/>
                                  </p:stCondLst>
                                  <p:childTnLst>
                                    <p:animEffect transition="out" filter="fade">
                                      <p:cBhvr>
                                        <p:cTn id="6" dur="500" tmFilter="0, 0; .2, .5; .8, .5; 1, 0"/>
                                        <p:tgtEl>
                                          <p:spTgt spid="25"/>
                                        </p:tgtEl>
                                      </p:cBhvr>
                                    </p:animEffect>
                                    <p:animScale>
                                      <p:cBhvr>
                                        <p:cTn id="7" dur="250" autoRev="1" fill="hold"/>
                                        <p:tgtEl>
                                          <p:spTgt spid="2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2F4FB"/>
        </a:solidFill>
        <a:effectLst/>
      </p:bgPr>
    </p:bg>
    <p:spTree>
      <p:nvGrpSpPr>
        <p:cNvPr id="1" name=""/>
        <p:cNvGrpSpPr/>
        <p:nvPr/>
      </p:nvGrpSpPr>
      <p:grpSpPr>
        <a:xfrm>
          <a:off x="0" y="0"/>
          <a:ext cx="0" cy="0"/>
          <a:chOff x="0" y="0"/>
          <a:chExt cx="0" cy="0"/>
        </a:xfrm>
      </p:grpSpPr>
      <p:pic>
        <p:nvPicPr>
          <p:cNvPr id="47" name="Picture 20">
            <a:extLst>
              <a:ext uri="{FF2B5EF4-FFF2-40B4-BE49-F238E27FC236}">
                <a16:creationId xmlns:a16="http://schemas.microsoft.com/office/drawing/2014/main" id="{F598FCDC-5575-D22C-850D-1C2088AE87C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4824073" y="934836"/>
            <a:ext cx="1934411" cy="1991670"/>
          </a:xfrm>
          <a:prstGeom prst="rect">
            <a:avLst/>
          </a:prstGeom>
        </p:spPr>
      </p:pic>
      <p:grpSp>
        <p:nvGrpSpPr>
          <p:cNvPr id="48" name="Group 47">
            <a:extLst>
              <a:ext uri="{FF2B5EF4-FFF2-40B4-BE49-F238E27FC236}">
                <a16:creationId xmlns:a16="http://schemas.microsoft.com/office/drawing/2014/main" id="{70E7830C-8E2B-51C3-77F1-C33CD259AF78}"/>
              </a:ext>
            </a:extLst>
          </p:cNvPr>
          <p:cNvGrpSpPr/>
          <p:nvPr/>
        </p:nvGrpSpPr>
        <p:grpSpPr>
          <a:xfrm>
            <a:off x="18859518" y="287737"/>
            <a:ext cx="8553464" cy="3895481"/>
            <a:chOff x="11265112" y="208348"/>
            <a:chExt cx="5702309" cy="2596987"/>
          </a:xfrm>
        </p:grpSpPr>
        <p:grpSp>
          <p:nvGrpSpPr>
            <p:cNvPr id="49" name="Group 48">
              <a:extLst>
                <a:ext uri="{FF2B5EF4-FFF2-40B4-BE49-F238E27FC236}">
                  <a16:creationId xmlns:a16="http://schemas.microsoft.com/office/drawing/2014/main" id="{7F043062-9C0E-7F8D-AF6B-9A65274DA897}"/>
                </a:ext>
              </a:extLst>
            </p:cNvPr>
            <p:cNvGrpSpPr/>
            <p:nvPr/>
          </p:nvGrpSpPr>
          <p:grpSpPr>
            <a:xfrm>
              <a:off x="13181693" y="208348"/>
              <a:ext cx="3785728" cy="2596987"/>
              <a:chOff x="2844902" y="822114"/>
              <a:chExt cx="3785728" cy="2596987"/>
            </a:xfrm>
          </p:grpSpPr>
          <p:pic>
            <p:nvPicPr>
              <p:cNvPr id="51" name="Picture 22">
                <a:extLst>
                  <a:ext uri="{FF2B5EF4-FFF2-40B4-BE49-F238E27FC236}">
                    <a16:creationId xmlns:a16="http://schemas.microsoft.com/office/drawing/2014/main" id="{DA6AA179-3E6D-E39B-215D-6CC9AC60484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174335">
                <a:off x="5080964" y="2308976"/>
                <a:ext cx="1549666" cy="1110125"/>
              </a:xfrm>
              <a:prstGeom prst="rect">
                <a:avLst/>
              </a:prstGeom>
            </p:spPr>
          </p:pic>
          <p:pic>
            <p:nvPicPr>
              <p:cNvPr id="52" name="Picture 22">
                <a:extLst>
                  <a:ext uri="{FF2B5EF4-FFF2-40B4-BE49-F238E27FC236}">
                    <a16:creationId xmlns:a16="http://schemas.microsoft.com/office/drawing/2014/main" id="{270E4234-64F0-8835-34AA-196FC2A8A09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174335">
                <a:off x="2844902" y="822114"/>
                <a:ext cx="903147" cy="633894"/>
              </a:xfrm>
              <a:prstGeom prst="rect">
                <a:avLst/>
              </a:prstGeom>
            </p:spPr>
          </p:pic>
        </p:grpSp>
        <p:pic>
          <p:nvPicPr>
            <p:cNvPr id="50" name="Picture 22">
              <a:extLst>
                <a:ext uri="{FF2B5EF4-FFF2-40B4-BE49-F238E27FC236}">
                  <a16:creationId xmlns:a16="http://schemas.microsoft.com/office/drawing/2014/main" id="{CCE93820-926B-86B0-8740-AC5EA661625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174335">
              <a:off x="11265112" y="1208958"/>
              <a:ext cx="1095353" cy="768798"/>
            </a:xfrm>
            <a:prstGeom prst="rect">
              <a:avLst/>
            </a:prstGeom>
          </p:spPr>
        </p:pic>
      </p:grpSp>
      <p:grpSp>
        <p:nvGrpSpPr>
          <p:cNvPr id="53" name="Group 52">
            <a:extLst>
              <a:ext uri="{FF2B5EF4-FFF2-40B4-BE49-F238E27FC236}">
                <a16:creationId xmlns:a16="http://schemas.microsoft.com/office/drawing/2014/main" id="{697AD77E-11F2-018C-8E38-2007A83E4647}"/>
              </a:ext>
            </a:extLst>
          </p:cNvPr>
          <p:cNvGrpSpPr/>
          <p:nvPr/>
        </p:nvGrpSpPr>
        <p:grpSpPr>
          <a:xfrm>
            <a:off x="-3493796" y="923393"/>
            <a:ext cx="3357774" cy="2260344"/>
            <a:chOff x="3078903" y="240919"/>
            <a:chExt cx="2238516" cy="1506896"/>
          </a:xfrm>
        </p:grpSpPr>
        <p:pic>
          <p:nvPicPr>
            <p:cNvPr id="54" name="Picture 22">
              <a:extLst>
                <a:ext uri="{FF2B5EF4-FFF2-40B4-BE49-F238E27FC236}">
                  <a16:creationId xmlns:a16="http://schemas.microsoft.com/office/drawing/2014/main" id="{6F42F953-DC84-0D9C-4647-CDACFEDBF53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174335">
              <a:off x="3078903" y="637690"/>
              <a:ext cx="1549666" cy="1110125"/>
            </a:xfrm>
            <a:prstGeom prst="rect">
              <a:avLst/>
            </a:prstGeom>
          </p:spPr>
        </p:pic>
        <p:pic>
          <p:nvPicPr>
            <p:cNvPr id="55" name="Picture 22">
              <a:extLst>
                <a:ext uri="{FF2B5EF4-FFF2-40B4-BE49-F238E27FC236}">
                  <a16:creationId xmlns:a16="http://schemas.microsoft.com/office/drawing/2014/main" id="{9F22718C-7780-A7CC-0CCB-C17EC878565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174335">
              <a:off x="4222066" y="240919"/>
              <a:ext cx="1095353" cy="768798"/>
            </a:xfrm>
            <a:prstGeom prst="rect">
              <a:avLst/>
            </a:prstGeom>
          </p:spPr>
        </p:pic>
      </p:grpSp>
      <p:sp>
        <p:nvSpPr>
          <p:cNvPr id="5" name="Rectangle 4">
            <a:extLst>
              <a:ext uri="{FF2B5EF4-FFF2-40B4-BE49-F238E27FC236}">
                <a16:creationId xmlns:a16="http://schemas.microsoft.com/office/drawing/2014/main" id="{A8F0ABDA-19D7-E199-C2CF-DD08C35D7229}"/>
              </a:ext>
            </a:extLst>
          </p:cNvPr>
          <p:cNvSpPr/>
          <p:nvPr/>
        </p:nvSpPr>
        <p:spPr>
          <a:xfrm>
            <a:off x="0" y="8368145"/>
            <a:ext cx="18283428" cy="1912919"/>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pic>
        <p:nvPicPr>
          <p:cNvPr id="10" name="Picture 22">
            <a:extLst>
              <a:ext uri="{FF2B5EF4-FFF2-40B4-BE49-F238E27FC236}">
                <a16:creationId xmlns:a16="http://schemas.microsoft.com/office/drawing/2014/main" id="{E6F6AEBB-3D29-5E0F-1532-0398D0C6F448}"/>
              </a:ext>
            </a:extLst>
          </p:cNvPr>
          <p:cNvPicPr>
            <a:picLocks noChangeAspect="1"/>
          </p:cNvPicPr>
          <p:nvPr/>
        </p:nvPicPr>
        <p:blipFill>
          <a:blip r:embed="rId9"/>
          <a:srcRect/>
          <a:stretch>
            <a:fillRect/>
          </a:stretch>
        </p:blipFill>
        <p:spPr>
          <a:xfrm>
            <a:off x="-1" y="7399757"/>
            <a:ext cx="1443446" cy="1415178"/>
          </a:xfrm>
          <a:prstGeom prst="rect">
            <a:avLst/>
          </a:prstGeom>
        </p:spPr>
      </p:pic>
      <p:pic>
        <p:nvPicPr>
          <p:cNvPr id="12" name="Picture 25">
            <a:extLst>
              <a:ext uri="{FF2B5EF4-FFF2-40B4-BE49-F238E27FC236}">
                <a16:creationId xmlns:a16="http://schemas.microsoft.com/office/drawing/2014/main" id="{CC76FBCF-79AE-AC4F-8600-DA515B90ACD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787621" y="6075422"/>
            <a:ext cx="1315896" cy="2734329"/>
          </a:xfrm>
          <a:prstGeom prst="rect">
            <a:avLst/>
          </a:prstGeom>
        </p:spPr>
      </p:pic>
      <p:pic>
        <p:nvPicPr>
          <p:cNvPr id="11" name="Picture 28">
            <a:extLst>
              <a:ext uri="{FF2B5EF4-FFF2-40B4-BE49-F238E27FC236}">
                <a16:creationId xmlns:a16="http://schemas.microsoft.com/office/drawing/2014/main" id="{D4B14636-C337-6261-97AF-6D078D28641E}"/>
              </a:ext>
            </a:extLst>
          </p:cNvPr>
          <p:cNvPicPr>
            <a:picLocks noChangeAspect="1"/>
          </p:cNvPicPr>
          <p:nvPr/>
        </p:nvPicPr>
        <p:blipFill>
          <a:blip r:embed="rId12"/>
          <a:srcRect/>
          <a:stretch>
            <a:fillRect/>
          </a:stretch>
        </p:blipFill>
        <p:spPr>
          <a:xfrm>
            <a:off x="1090406" y="6695984"/>
            <a:ext cx="2137818" cy="2113767"/>
          </a:xfrm>
          <a:prstGeom prst="rect">
            <a:avLst/>
          </a:prstGeom>
        </p:spPr>
      </p:pic>
      <p:grpSp>
        <p:nvGrpSpPr>
          <p:cNvPr id="23" name="Group 22">
            <a:extLst>
              <a:ext uri="{FF2B5EF4-FFF2-40B4-BE49-F238E27FC236}">
                <a16:creationId xmlns:a16="http://schemas.microsoft.com/office/drawing/2014/main" id="{D9B6F400-84EB-BBDE-1920-1AC8417BD270}"/>
              </a:ext>
            </a:extLst>
          </p:cNvPr>
          <p:cNvGrpSpPr/>
          <p:nvPr/>
        </p:nvGrpSpPr>
        <p:grpSpPr>
          <a:xfrm>
            <a:off x="-394262" y="8307137"/>
            <a:ext cx="19071951" cy="1060370"/>
            <a:chOff x="-27220" y="5568535"/>
            <a:chExt cx="12714634" cy="706913"/>
          </a:xfrm>
        </p:grpSpPr>
        <p:pic>
          <p:nvPicPr>
            <p:cNvPr id="13" name="Picture 29">
              <a:extLst>
                <a:ext uri="{FF2B5EF4-FFF2-40B4-BE49-F238E27FC236}">
                  <a16:creationId xmlns:a16="http://schemas.microsoft.com/office/drawing/2014/main" id="{B0FF24D4-9B15-0366-0EAE-A2EF8D0C1AF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27220" y="5569526"/>
              <a:ext cx="1502286" cy="696685"/>
            </a:xfrm>
            <a:prstGeom prst="rect">
              <a:avLst/>
            </a:prstGeom>
          </p:spPr>
        </p:pic>
        <p:pic>
          <p:nvPicPr>
            <p:cNvPr id="14" name="Picture 29">
              <a:extLst>
                <a:ext uri="{FF2B5EF4-FFF2-40B4-BE49-F238E27FC236}">
                  <a16:creationId xmlns:a16="http://schemas.microsoft.com/office/drawing/2014/main" id="{F98181B6-1FBF-8038-5947-A3D17F4F335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356760" y="5569525"/>
              <a:ext cx="1502286" cy="696685"/>
            </a:xfrm>
            <a:prstGeom prst="rect">
              <a:avLst/>
            </a:prstGeom>
          </p:spPr>
        </p:pic>
        <p:pic>
          <p:nvPicPr>
            <p:cNvPr id="15" name="Picture 29">
              <a:extLst>
                <a:ext uri="{FF2B5EF4-FFF2-40B4-BE49-F238E27FC236}">
                  <a16:creationId xmlns:a16="http://schemas.microsoft.com/office/drawing/2014/main" id="{C9388ACC-19FE-A306-DAE3-708816FCD0E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2756227" y="5574805"/>
              <a:ext cx="1502286" cy="696685"/>
            </a:xfrm>
            <a:prstGeom prst="rect">
              <a:avLst/>
            </a:prstGeom>
          </p:spPr>
        </p:pic>
        <p:pic>
          <p:nvPicPr>
            <p:cNvPr id="17" name="Picture 29">
              <a:extLst>
                <a:ext uri="{FF2B5EF4-FFF2-40B4-BE49-F238E27FC236}">
                  <a16:creationId xmlns:a16="http://schemas.microsoft.com/office/drawing/2014/main" id="{D8C74AB9-815C-AFF5-5DFB-E295EB3E297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4154012" y="5578763"/>
              <a:ext cx="1502286" cy="696685"/>
            </a:xfrm>
            <a:prstGeom prst="rect">
              <a:avLst/>
            </a:prstGeom>
          </p:spPr>
        </p:pic>
        <p:pic>
          <p:nvPicPr>
            <p:cNvPr id="18" name="Picture 29">
              <a:extLst>
                <a:ext uri="{FF2B5EF4-FFF2-40B4-BE49-F238E27FC236}">
                  <a16:creationId xmlns:a16="http://schemas.microsoft.com/office/drawing/2014/main" id="{881C39DC-3C0A-164C-AC63-2421C791BC6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5559380" y="5578763"/>
              <a:ext cx="1502286" cy="696685"/>
            </a:xfrm>
            <a:prstGeom prst="rect">
              <a:avLst/>
            </a:prstGeom>
          </p:spPr>
        </p:pic>
        <p:pic>
          <p:nvPicPr>
            <p:cNvPr id="19" name="Picture 29">
              <a:extLst>
                <a:ext uri="{FF2B5EF4-FFF2-40B4-BE49-F238E27FC236}">
                  <a16:creationId xmlns:a16="http://schemas.microsoft.com/office/drawing/2014/main" id="{65FF6F58-4520-3F32-9256-4D9C253B308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6964748" y="5568536"/>
              <a:ext cx="1502286" cy="696685"/>
            </a:xfrm>
            <a:prstGeom prst="rect">
              <a:avLst/>
            </a:prstGeom>
          </p:spPr>
        </p:pic>
        <p:pic>
          <p:nvPicPr>
            <p:cNvPr id="20" name="Picture 29">
              <a:extLst>
                <a:ext uri="{FF2B5EF4-FFF2-40B4-BE49-F238E27FC236}">
                  <a16:creationId xmlns:a16="http://schemas.microsoft.com/office/drawing/2014/main" id="{55AC989A-0331-DB0D-AB88-F1FBE0745C4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8372254" y="5578763"/>
              <a:ext cx="1502286" cy="696685"/>
            </a:xfrm>
            <a:prstGeom prst="rect">
              <a:avLst/>
            </a:prstGeom>
          </p:spPr>
        </p:pic>
        <p:pic>
          <p:nvPicPr>
            <p:cNvPr id="21" name="Picture 29">
              <a:extLst>
                <a:ext uri="{FF2B5EF4-FFF2-40B4-BE49-F238E27FC236}">
                  <a16:creationId xmlns:a16="http://schemas.microsoft.com/office/drawing/2014/main" id="{4A8C97F1-C27F-3B72-655F-D8B2E852BF7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9777622" y="5568535"/>
              <a:ext cx="1502286" cy="696685"/>
            </a:xfrm>
            <a:prstGeom prst="rect">
              <a:avLst/>
            </a:prstGeom>
          </p:spPr>
        </p:pic>
        <p:pic>
          <p:nvPicPr>
            <p:cNvPr id="22" name="Picture 29">
              <a:extLst>
                <a:ext uri="{FF2B5EF4-FFF2-40B4-BE49-F238E27FC236}">
                  <a16:creationId xmlns:a16="http://schemas.microsoft.com/office/drawing/2014/main" id="{0DBD39A0-B8EA-0971-7017-624E4557068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1185128" y="5578763"/>
              <a:ext cx="1502286" cy="696685"/>
            </a:xfrm>
            <a:prstGeom prst="rect">
              <a:avLst/>
            </a:prstGeom>
          </p:spPr>
        </p:pic>
      </p:grpSp>
      <p:pic>
        <p:nvPicPr>
          <p:cNvPr id="16" name="Picture 4">
            <a:extLst>
              <a:ext uri="{FF2B5EF4-FFF2-40B4-BE49-F238E27FC236}">
                <a16:creationId xmlns:a16="http://schemas.microsoft.com/office/drawing/2014/main" id="{528BB795-1E96-9971-2591-C761BEECA9A9}"/>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4768984" y="542663"/>
            <a:ext cx="8425544" cy="9560903"/>
          </a:xfrm>
          <a:prstGeom prst="rect">
            <a:avLst/>
          </a:prstGeom>
        </p:spPr>
      </p:pic>
      <p:pic>
        <p:nvPicPr>
          <p:cNvPr id="56" name="Picture 10">
            <a:extLst>
              <a:ext uri="{FF2B5EF4-FFF2-40B4-BE49-F238E27FC236}">
                <a16:creationId xmlns:a16="http://schemas.microsoft.com/office/drawing/2014/main" id="{1B1F18CF-FAE2-9286-7771-D54DC0B745BA}"/>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5106441" y="7536268"/>
            <a:ext cx="2531598" cy="2626820"/>
          </a:xfrm>
          <a:prstGeom prst="rect">
            <a:avLst/>
          </a:prstGeom>
        </p:spPr>
      </p:pic>
      <p:pic>
        <p:nvPicPr>
          <p:cNvPr id="100" name="Picture 99">
            <a:extLst>
              <a:ext uri="{FF2B5EF4-FFF2-40B4-BE49-F238E27FC236}">
                <a16:creationId xmlns:a16="http://schemas.microsoft.com/office/drawing/2014/main" id="{D26A6425-DDDF-E949-6B2C-A9578722E757}"/>
              </a:ext>
            </a:extLst>
          </p:cNvPr>
          <p:cNvPicPr>
            <a:picLocks noChangeAspect="1"/>
          </p:cNvPicPr>
          <p:nvPr/>
        </p:nvPicPr>
        <p:blipFill rotWithShape="1">
          <a:blip r:embed="rId19"/>
          <a:srcRect l="12537" r="9213" b="26675"/>
          <a:stretch/>
        </p:blipFill>
        <p:spPr>
          <a:xfrm>
            <a:off x="6034338" y="3707082"/>
            <a:ext cx="1667285" cy="1837283"/>
          </a:xfrm>
          <a:prstGeom prst="rect">
            <a:avLst/>
          </a:prstGeom>
        </p:spPr>
      </p:pic>
      <p:pic>
        <p:nvPicPr>
          <p:cNvPr id="101" name="Picture 100">
            <a:extLst>
              <a:ext uri="{FF2B5EF4-FFF2-40B4-BE49-F238E27FC236}">
                <a16:creationId xmlns:a16="http://schemas.microsoft.com/office/drawing/2014/main" id="{6F5B87CD-F043-E446-1156-02C1CCF9D0F4}"/>
              </a:ext>
            </a:extLst>
          </p:cNvPr>
          <p:cNvPicPr>
            <a:picLocks noChangeAspect="1"/>
          </p:cNvPicPr>
          <p:nvPr/>
        </p:nvPicPr>
        <p:blipFill rotWithShape="1">
          <a:blip r:embed="rId20"/>
          <a:srcRect l="10181" r="14334" b="27730"/>
          <a:stretch/>
        </p:blipFill>
        <p:spPr>
          <a:xfrm>
            <a:off x="6870398" y="2007864"/>
            <a:ext cx="1608389" cy="1837284"/>
          </a:xfrm>
          <a:prstGeom prst="rect">
            <a:avLst/>
          </a:prstGeom>
        </p:spPr>
      </p:pic>
      <p:pic>
        <p:nvPicPr>
          <p:cNvPr id="102" name="Picture 101">
            <a:extLst>
              <a:ext uri="{FF2B5EF4-FFF2-40B4-BE49-F238E27FC236}">
                <a16:creationId xmlns:a16="http://schemas.microsoft.com/office/drawing/2014/main" id="{4E5FD665-BC57-951D-9D28-6EB3BF52655C}"/>
              </a:ext>
            </a:extLst>
          </p:cNvPr>
          <p:cNvPicPr>
            <a:picLocks noChangeAspect="1"/>
          </p:cNvPicPr>
          <p:nvPr/>
        </p:nvPicPr>
        <p:blipFill rotWithShape="1">
          <a:blip r:embed="rId21"/>
          <a:srcRect b="20291"/>
          <a:stretch/>
        </p:blipFill>
        <p:spPr>
          <a:xfrm>
            <a:off x="9378175" y="1773631"/>
            <a:ext cx="1732148" cy="1712507"/>
          </a:xfrm>
          <a:prstGeom prst="rect">
            <a:avLst/>
          </a:prstGeom>
        </p:spPr>
      </p:pic>
      <p:pic>
        <p:nvPicPr>
          <p:cNvPr id="103" name="Picture 102">
            <a:extLst>
              <a:ext uri="{FF2B5EF4-FFF2-40B4-BE49-F238E27FC236}">
                <a16:creationId xmlns:a16="http://schemas.microsoft.com/office/drawing/2014/main" id="{3DA286D7-B349-7702-C4E0-74F24CD6BAD1}"/>
              </a:ext>
            </a:extLst>
          </p:cNvPr>
          <p:cNvPicPr>
            <a:picLocks noChangeAspect="1"/>
          </p:cNvPicPr>
          <p:nvPr/>
        </p:nvPicPr>
        <p:blipFill rotWithShape="1">
          <a:blip r:embed="rId22"/>
          <a:srcRect b="25742"/>
          <a:stretch/>
        </p:blipFill>
        <p:spPr>
          <a:xfrm>
            <a:off x="10722900" y="3286784"/>
            <a:ext cx="1956918" cy="1746288"/>
          </a:xfrm>
          <a:prstGeom prst="rect">
            <a:avLst/>
          </a:prstGeom>
        </p:spPr>
      </p:pic>
      <p:pic>
        <p:nvPicPr>
          <p:cNvPr id="104" name="Picture 103">
            <a:extLst>
              <a:ext uri="{FF2B5EF4-FFF2-40B4-BE49-F238E27FC236}">
                <a16:creationId xmlns:a16="http://schemas.microsoft.com/office/drawing/2014/main" id="{C2808421-3180-8B18-3415-4A35D880D742}"/>
              </a:ext>
            </a:extLst>
          </p:cNvPr>
          <p:cNvPicPr>
            <a:picLocks noChangeAspect="1"/>
          </p:cNvPicPr>
          <p:nvPr/>
        </p:nvPicPr>
        <p:blipFill rotWithShape="1">
          <a:blip r:embed="rId23"/>
          <a:srcRect l="11840" r="12675" b="24333"/>
          <a:stretch/>
        </p:blipFill>
        <p:spPr>
          <a:xfrm>
            <a:off x="10394891" y="4977171"/>
            <a:ext cx="1608387" cy="1895970"/>
          </a:xfrm>
          <a:prstGeom prst="rect">
            <a:avLst/>
          </a:prstGeom>
        </p:spPr>
      </p:pic>
      <p:pic>
        <p:nvPicPr>
          <p:cNvPr id="90" name="Picture 89">
            <a:hlinkClick r:id="rId24" action="ppaction://hlinksldjump"/>
            <a:extLst>
              <a:ext uri="{FF2B5EF4-FFF2-40B4-BE49-F238E27FC236}">
                <a16:creationId xmlns:a16="http://schemas.microsoft.com/office/drawing/2014/main" id="{A9A7CE85-C3A0-A0A9-0CB2-1B202F5B8227}"/>
              </a:ext>
            </a:extLst>
          </p:cNvPr>
          <p:cNvPicPr>
            <a:picLocks noChangeAspect="1"/>
          </p:cNvPicPr>
          <p:nvPr/>
        </p:nvPicPr>
        <p:blipFill rotWithShape="1">
          <a:blip r:embed="rId19"/>
          <a:srcRect l="12537" r="9213" b="26675"/>
          <a:stretch/>
        </p:blipFill>
        <p:spPr>
          <a:xfrm>
            <a:off x="6034338" y="3712717"/>
            <a:ext cx="1667285" cy="1837283"/>
          </a:xfrm>
          <a:prstGeom prst="rect">
            <a:avLst/>
          </a:prstGeom>
        </p:spPr>
      </p:pic>
      <p:pic>
        <p:nvPicPr>
          <p:cNvPr id="91" name="Picture 90">
            <a:hlinkClick r:id="rId25" action="ppaction://hlinksldjump"/>
            <a:extLst>
              <a:ext uri="{FF2B5EF4-FFF2-40B4-BE49-F238E27FC236}">
                <a16:creationId xmlns:a16="http://schemas.microsoft.com/office/drawing/2014/main" id="{9B6410BF-6388-BAC2-39A4-C7C1437B3FC2}"/>
              </a:ext>
            </a:extLst>
          </p:cNvPr>
          <p:cNvPicPr>
            <a:picLocks noChangeAspect="1"/>
          </p:cNvPicPr>
          <p:nvPr/>
        </p:nvPicPr>
        <p:blipFill rotWithShape="1">
          <a:blip r:embed="rId20"/>
          <a:srcRect l="10181" r="14334" b="27730"/>
          <a:stretch/>
        </p:blipFill>
        <p:spPr>
          <a:xfrm>
            <a:off x="6870839" y="2007864"/>
            <a:ext cx="1608389" cy="1837284"/>
          </a:xfrm>
          <a:prstGeom prst="rect">
            <a:avLst/>
          </a:prstGeom>
        </p:spPr>
      </p:pic>
      <p:pic>
        <p:nvPicPr>
          <p:cNvPr id="92" name="Picture 91">
            <a:hlinkClick r:id="rId26" action="ppaction://hlinksldjump"/>
            <a:extLst>
              <a:ext uri="{FF2B5EF4-FFF2-40B4-BE49-F238E27FC236}">
                <a16:creationId xmlns:a16="http://schemas.microsoft.com/office/drawing/2014/main" id="{A18D3918-47D6-6ABE-427A-1CB8DC3EE0F2}"/>
              </a:ext>
            </a:extLst>
          </p:cNvPr>
          <p:cNvPicPr>
            <a:picLocks noChangeAspect="1"/>
          </p:cNvPicPr>
          <p:nvPr/>
        </p:nvPicPr>
        <p:blipFill rotWithShape="1">
          <a:blip r:embed="rId21"/>
          <a:srcRect b="20291"/>
          <a:stretch/>
        </p:blipFill>
        <p:spPr>
          <a:xfrm>
            <a:off x="9378175" y="1758289"/>
            <a:ext cx="1732148" cy="1712507"/>
          </a:xfrm>
          <a:prstGeom prst="rect">
            <a:avLst/>
          </a:prstGeom>
        </p:spPr>
      </p:pic>
      <p:pic>
        <p:nvPicPr>
          <p:cNvPr id="93" name="Picture 92">
            <a:hlinkClick r:id="rId27" action="ppaction://hlinksldjump"/>
            <a:extLst>
              <a:ext uri="{FF2B5EF4-FFF2-40B4-BE49-F238E27FC236}">
                <a16:creationId xmlns:a16="http://schemas.microsoft.com/office/drawing/2014/main" id="{B46C7E93-D97C-CFB0-FCAF-5D83663C4062}"/>
              </a:ext>
            </a:extLst>
          </p:cNvPr>
          <p:cNvPicPr>
            <a:picLocks noChangeAspect="1"/>
          </p:cNvPicPr>
          <p:nvPr/>
        </p:nvPicPr>
        <p:blipFill rotWithShape="1">
          <a:blip r:embed="rId22"/>
          <a:srcRect b="25742"/>
          <a:stretch/>
        </p:blipFill>
        <p:spPr>
          <a:xfrm>
            <a:off x="10718175" y="3258728"/>
            <a:ext cx="1956918" cy="1746288"/>
          </a:xfrm>
          <a:prstGeom prst="rect">
            <a:avLst/>
          </a:prstGeom>
        </p:spPr>
      </p:pic>
      <p:pic>
        <p:nvPicPr>
          <p:cNvPr id="94" name="Picture 93">
            <a:hlinkClick r:id="rId28" action="ppaction://hlinksldjump"/>
            <a:extLst>
              <a:ext uri="{FF2B5EF4-FFF2-40B4-BE49-F238E27FC236}">
                <a16:creationId xmlns:a16="http://schemas.microsoft.com/office/drawing/2014/main" id="{6FE26768-F5FB-0455-427F-F44DC96F914E}"/>
              </a:ext>
            </a:extLst>
          </p:cNvPr>
          <p:cNvPicPr>
            <a:picLocks noChangeAspect="1"/>
          </p:cNvPicPr>
          <p:nvPr/>
        </p:nvPicPr>
        <p:blipFill rotWithShape="1">
          <a:blip r:embed="rId23"/>
          <a:srcRect l="11840" r="12675" b="24333"/>
          <a:stretch/>
        </p:blipFill>
        <p:spPr>
          <a:xfrm>
            <a:off x="10396668" y="4971234"/>
            <a:ext cx="1608387" cy="1895970"/>
          </a:xfrm>
          <a:prstGeom prst="rect">
            <a:avLst/>
          </a:prstGeom>
        </p:spPr>
      </p:pic>
      <p:pic>
        <p:nvPicPr>
          <p:cNvPr id="105" name="Picture 104">
            <a:hlinkClick r:id="rId29" action="ppaction://hlinksldjump"/>
            <a:extLst>
              <a:ext uri="{FF2B5EF4-FFF2-40B4-BE49-F238E27FC236}">
                <a16:creationId xmlns:a16="http://schemas.microsoft.com/office/drawing/2014/main" id="{FC70DD9E-9FB0-5A5E-F59D-A19E9001D2CC}"/>
              </a:ext>
            </a:extLst>
          </p:cNvPr>
          <p:cNvPicPr>
            <a:picLocks noChangeAspect="1"/>
          </p:cNvPicPr>
          <p:nvPr/>
        </p:nvPicPr>
        <p:blipFill>
          <a:blip r:embed="rId30"/>
          <a:stretch>
            <a:fillRect/>
          </a:stretch>
        </p:blipFill>
        <p:spPr>
          <a:xfrm>
            <a:off x="15030028" y="7263282"/>
            <a:ext cx="3200678" cy="3017781"/>
          </a:xfrm>
          <a:prstGeom prst="rect">
            <a:avLst/>
          </a:prstGeom>
        </p:spPr>
      </p:pic>
    </p:spTree>
    <p:extLst>
      <p:ext uri="{BB962C8B-B14F-4D97-AF65-F5344CB8AC3E}">
        <p14:creationId xmlns:p14="http://schemas.microsoft.com/office/powerpoint/2010/main" val="1076393258"/>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9000" fill="hold"/>
                                        <p:tgtEl>
                                          <p:spTgt spid="53"/>
                                        </p:tgtEl>
                                        <p:attrNameLst>
                                          <p:attrName>ppt_x</p:attrName>
                                        </p:attrNameLst>
                                      </p:cBhvr>
                                      <p:tavLst>
                                        <p:tav tm="0">
                                          <p:val>
                                            <p:strVal val="1+#ppt_w/2"/>
                                          </p:val>
                                        </p:tav>
                                        <p:tav tm="100000">
                                          <p:val>
                                            <p:strVal val="#ppt_x"/>
                                          </p:val>
                                        </p:tav>
                                      </p:tavLst>
                                    </p:anim>
                                    <p:anim calcmode="lin" valueType="num">
                                      <p:cBhvr additive="base">
                                        <p:cTn id="8" dur="9000" fill="hold"/>
                                        <p:tgtEl>
                                          <p:spTgt spid="53"/>
                                        </p:tgtEl>
                                        <p:attrNameLst>
                                          <p:attrName>ppt_y</p:attrName>
                                        </p:attrNameLst>
                                      </p:cBhvr>
                                      <p:tavLst>
                                        <p:tav tm="0">
                                          <p:val>
                                            <p:strVal val="#ppt_y"/>
                                          </p:val>
                                        </p:tav>
                                        <p:tav tm="100000">
                                          <p:val>
                                            <p:strVal val="#ppt_y"/>
                                          </p:val>
                                        </p:tav>
                                      </p:tavLst>
                                    </p:anim>
                                  </p:childTnLst>
                                </p:cTn>
                              </p:par>
                              <p:par>
                                <p:cTn id="9" presetID="2" presetClass="entr" presetSubtype="8" repeatCount="indefinite" fill="hold" nodeType="with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00" fill="hold"/>
                                        <p:tgtEl>
                                          <p:spTgt spid="48"/>
                                        </p:tgtEl>
                                        <p:attrNameLst>
                                          <p:attrName>ppt_x</p:attrName>
                                        </p:attrNameLst>
                                      </p:cBhvr>
                                      <p:tavLst>
                                        <p:tav tm="0">
                                          <p:val>
                                            <p:strVal val="0-#ppt_w/2"/>
                                          </p:val>
                                        </p:tav>
                                        <p:tav tm="100000">
                                          <p:val>
                                            <p:strVal val="#ppt_x"/>
                                          </p:val>
                                        </p:tav>
                                      </p:tavLst>
                                    </p:anim>
                                    <p:anim calcmode="lin" valueType="num">
                                      <p:cBhvr additive="base">
                                        <p:cTn id="12" dur="15000" fill="hold"/>
                                        <p:tgtEl>
                                          <p:spTgt spid="48"/>
                                        </p:tgtEl>
                                        <p:attrNameLst>
                                          <p:attrName>ppt_y</p:attrName>
                                        </p:attrNameLst>
                                      </p:cBhvr>
                                      <p:tavLst>
                                        <p:tav tm="0">
                                          <p:val>
                                            <p:strVal val="#ppt_y"/>
                                          </p:val>
                                        </p:tav>
                                        <p:tav tm="100000">
                                          <p:val>
                                            <p:strVal val="#ppt_y"/>
                                          </p:val>
                                        </p:tav>
                                      </p:tavLst>
                                    </p:anim>
                                  </p:childTnLst>
                                </p:cTn>
                              </p:par>
                              <p:par>
                                <p:cTn id="13" presetID="8" presetClass="emph" presetSubtype="0" repeatCount="indefinite" fill="hold" nodeType="withEffect">
                                  <p:stCondLst>
                                    <p:cond delay="0"/>
                                  </p:stCondLst>
                                  <p:childTnLst>
                                    <p:animRot by="21600000">
                                      <p:cBhvr>
                                        <p:cTn id="14" dur="6000" fill="hold"/>
                                        <p:tgtEl>
                                          <p:spTgt spid="4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90"/>
                    </p:tgtEl>
                  </p:cond>
                </p:stCondLst>
                <p:endSync evt="end" delay="0">
                  <p:rtn val="all"/>
                </p:endSync>
                <p:childTnLst>
                  <p:par>
                    <p:cTn id="16" fill="hold">
                      <p:stCondLst>
                        <p:cond delay="0"/>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90"/>
                                        </p:tgtEl>
                                      </p:cBhvr>
                                    </p:animEffect>
                                    <p:set>
                                      <p:cBhvr>
                                        <p:cTn id="20" dur="1" fill="hold">
                                          <p:stCondLst>
                                            <p:cond delay="499"/>
                                          </p:stCondLst>
                                        </p:cTn>
                                        <p:tgtEl>
                                          <p:spTgt spid="90"/>
                                        </p:tgtEl>
                                        <p:attrNameLst>
                                          <p:attrName>style.visibility</p:attrName>
                                        </p:attrNameLst>
                                      </p:cBhvr>
                                      <p:to>
                                        <p:strVal val="hidden"/>
                                      </p:to>
                                    </p:set>
                                  </p:childTnLst>
                                </p:cTn>
                              </p:par>
                            </p:childTnLst>
                          </p:cTn>
                        </p:par>
                      </p:childTnLst>
                    </p:cTn>
                  </p:par>
                </p:childTnLst>
              </p:cTn>
              <p:nextCondLst>
                <p:cond evt="onClick" delay="0">
                  <p:tgtEl>
                    <p:spTgt spid="90"/>
                  </p:tgtEl>
                </p:cond>
              </p:nextCondLst>
            </p:seq>
            <p:seq concurrent="1" nextAc="seek">
              <p:cTn id="21" restart="whenNotActive" fill="hold" evtFilter="cancelBubble" nodeType="interactiveSeq">
                <p:stCondLst>
                  <p:cond evt="onClick" delay="0">
                    <p:tgtEl>
                      <p:spTgt spid="91"/>
                    </p:tgtEl>
                  </p:cond>
                </p:stCondLst>
                <p:endSync evt="end" delay="0">
                  <p:rtn val="all"/>
                </p:endSync>
                <p:childTnLst>
                  <p:par>
                    <p:cTn id="22" fill="hold">
                      <p:stCondLst>
                        <p:cond delay="0"/>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91"/>
                                        </p:tgtEl>
                                      </p:cBhvr>
                                    </p:animEffect>
                                    <p:set>
                                      <p:cBhvr>
                                        <p:cTn id="26" dur="1" fill="hold">
                                          <p:stCondLst>
                                            <p:cond delay="499"/>
                                          </p:stCondLst>
                                        </p:cTn>
                                        <p:tgtEl>
                                          <p:spTgt spid="91"/>
                                        </p:tgtEl>
                                        <p:attrNameLst>
                                          <p:attrName>style.visibility</p:attrName>
                                        </p:attrNameLst>
                                      </p:cBhvr>
                                      <p:to>
                                        <p:strVal val="hidden"/>
                                      </p:to>
                                    </p:set>
                                  </p:childTnLst>
                                </p:cTn>
                              </p:par>
                            </p:childTnLst>
                          </p:cTn>
                        </p:par>
                      </p:childTnLst>
                    </p:cTn>
                  </p:par>
                </p:childTnLst>
              </p:cTn>
              <p:nextCondLst>
                <p:cond evt="onClick" delay="0">
                  <p:tgtEl>
                    <p:spTgt spid="91"/>
                  </p:tgtEl>
                </p:cond>
              </p:nextCondLst>
            </p:seq>
            <p:seq concurrent="1" nextAc="seek">
              <p:cTn id="27" restart="whenNotActive" fill="hold" evtFilter="cancelBubble" nodeType="interactiveSeq">
                <p:stCondLst>
                  <p:cond evt="onClick" delay="0">
                    <p:tgtEl>
                      <p:spTgt spid="92"/>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92"/>
                                        </p:tgtEl>
                                      </p:cBhvr>
                                    </p:animEffect>
                                    <p:set>
                                      <p:cBhvr>
                                        <p:cTn id="32" dur="1" fill="hold">
                                          <p:stCondLst>
                                            <p:cond delay="499"/>
                                          </p:stCondLst>
                                        </p:cTn>
                                        <p:tgtEl>
                                          <p:spTgt spid="92"/>
                                        </p:tgtEl>
                                        <p:attrNameLst>
                                          <p:attrName>style.visibility</p:attrName>
                                        </p:attrNameLst>
                                      </p:cBhvr>
                                      <p:to>
                                        <p:strVal val="hidden"/>
                                      </p:to>
                                    </p:set>
                                  </p:childTnLst>
                                </p:cTn>
                              </p:par>
                            </p:childTnLst>
                          </p:cTn>
                        </p:par>
                      </p:childTnLst>
                    </p:cTn>
                  </p:par>
                </p:childTnLst>
              </p:cTn>
              <p:nextCondLst>
                <p:cond evt="onClick" delay="0">
                  <p:tgtEl>
                    <p:spTgt spid="92"/>
                  </p:tgtEl>
                </p:cond>
              </p:nextCondLst>
            </p:seq>
            <p:seq concurrent="1" nextAc="seek">
              <p:cTn id="33" restart="whenNotActive" fill="hold" evtFilter="cancelBubble" nodeType="interactiveSeq">
                <p:stCondLst>
                  <p:cond evt="onClick" delay="0">
                    <p:tgtEl>
                      <p:spTgt spid="93"/>
                    </p:tgtEl>
                  </p:cond>
                </p:stCondLst>
                <p:endSync evt="end" delay="0">
                  <p:rtn val="all"/>
                </p:endSync>
                <p:childTnLst>
                  <p:par>
                    <p:cTn id="34" fill="hold">
                      <p:stCondLst>
                        <p:cond delay="0"/>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93"/>
                                        </p:tgtEl>
                                      </p:cBhvr>
                                    </p:animEffect>
                                    <p:set>
                                      <p:cBhvr>
                                        <p:cTn id="38" dur="1" fill="hold">
                                          <p:stCondLst>
                                            <p:cond delay="499"/>
                                          </p:stCondLst>
                                        </p:cTn>
                                        <p:tgtEl>
                                          <p:spTgt spid="93"/>
                                        </p:tgtEl>
                                        <p:attrNameLst>
                                          <p:attrName>style.visibility</p:attrName>
                                        </p:attrNameLst>
                                      </p:cBhvr>
                                      <p:to>
                                        <p:strVal val="hidden"/>
                                      </p:to>
                                    </p:set>
                                  </p:childTnLst>
                                </p:cTn>
                              </p:par>
                            </p:childTnLst>
                          </p:cTn>
                        </p:par>
                      </p:childTnLst>
                    </p:cTn>
                  </p:par>
                </p:childTnLst>
              </p:cTn>
              <p:nextCondLst>
                <p:cond evt="onClick" delay="0">
                  <p:tgtEl>
                    <p:spTgt spid="93"/>
                  </p:tgtEl>
                </p:cond>
              </p:nextCondLst>
            </p:seq>
            <p:seq concurrent="1" nextAc="seek">
              <p:cTn id="39" restart="whenNotActive" fill="hold" evtFilter="cancelBubble" nodeType="interactiveSeq">
                <p:stCondLst>
                  <p:cond evt="onClick" delay="0">
                    <p:tgtEl>
                      <p:spTgt spid="94"/>
                    </p:tgtEl>
                  </p:cond>
                </p:stCondLst>
                <p:endSync evt="end" delay="0">
                  <p:rtn val="all"/>
                </p:endSync>
                <p:childTnLst>
                  <p:par>
                    <p:cTn id="40" fill="hold">
                      <p:stCondLst>
                        <p:cond delay="0"/>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94"/>
                                        </p:tgtEl>
                                      </p:cBhvr>
                                    </p:animEffect>
                                    <p:set>
                                      <p:cBhvr>
                                        <p:cTn id="44" dur="1" fill="hold">
                                          <p:stCondLst>
                                            <p:cond delay="499"/>
                                          </p:stCondLst>
                                        </p:cTn>
                                        <p:tgtEl>
                                          <p:spTgt spid="94"/>
                                        </p:tgtEl>
                                        <p:attrNameLst>
                                          <p:attrName>style.visibility</p:attrName>
                                        </p:attrNameLst>
                                      </p:cBhvr>
                                      <p:to>
                                        <p:strVal val="hidden"/>
                                      </p:to>
                                    </p:set>
                                  </p:childTnLst>
                                </p:cTn>
                              </p:par>
                            </p:childTnLst>
                          </p:cTn>
                        </p:par>
                      </p:childTnLst>
                    </p:cTn>
                  </p:par>
                </p:childTnLst>
              </p:cTn>
              <p:nextCondLst>
                <p:cond evt="onClick" delay="0">
                  <p:tgtEl>
                    <p:spTgt spid="94"/>
                  </p:tgtEl>
                </p:cond>
              </p:nextCondLst>
            </p:seq>
            <p:seq concurrent="1" nextAc="seek">
              <p:cTn id="45" restart="whenNotActive" fill="hold" evtFilter="cancelBubble" nodeType="interactiveSeq">
                <p:stCondLst>
                  <p:cond evt="onClick" delay="0">
                    <p:tgtEl>
                      <p:spTgt spid="100"/>
                    </p:tgtEl>
                  </p:cond>
                </p:stCondLst>
                <p:endSync evt="end" delay="0">
                  <p:rtn val="all"/>
                </p:endSync>
                <p:childTnLst>
                  <p:par>
                    <p:cTn id="46" fill="hold">
                      <p:stCondLst>
                        <p:cond delay="0"/>
                      </p:stCondLst>
                      <p:childTnLst>
                        <p:par>
                          <p:cTn id="47" fill="hold">
                            <p:stCondLst>
                              <p:cond delay="0"/>
                            </p:stCondLst>
                            <p:childTnLst>
                              <p:par>
                                <p:cTn id="48" presetID="37" presetClass="exit" presetSubtype="0" fill="hold" nodeType="clickEffect">
                                  <p:stCondLst>
                                    <p:cond delay="0"/>
                                  </p:stCondLst>
                                  <p:childTnLst>
                                    <p:animEffect transition="out" filter="fade">
                                      <p:cBhvr>
                                        <p:cTn id="49" dur="1000"/>
                                        <p:tgtEl>
                                          <p:spTgt spid="100"/>
                                        </p:tgtEl>
                                      </p:cBhvr>
                                    </p:animEffect>
                                    <p:anim calcmode="lin" valueType="num">
                                      <p:cBhvr>
                                        <p:cTn id="50" dur="1000"/>
                                        <p:tgtEl>
                                          <p:spTgt spid="100"/>
                                        </p:tgtEl>
                                        <p:attrNameLst>
                                          <p:attrName>ppt_x</p:attrName>
                                        </p:attrNameLst>
                                      </p:cBhvr>
                                      <p:tavLst>
                                        <p:tav tm="0">
                                          <p:val>
                                            <p:strVal val="ppt_x"/>
                                          </p:val>
                                        </p:tav>
                                        <p:tav tm="100000">
                                          <p:val>
                                            <p:strVal val="ppt_x"/>
                                          </p:val>
                                        </p:tav>
                                      </p:tavLst>
                                    </p:anim>
                                    <p:anim calcmode="lin" valueType="num">
                                      <p:cBhvr>
                                        <p:cTn id="51" dur="100" decel="100000"/>
                                        <p:tgtEl>
                                          <p:spTgt spid="100"/>
                                        </p:tgtEl>
                                        <p:attrNameLst>
                                          <p:attrName>ppt_y</p:attrName>
                                        </p:attrNameLst>
                                      </p:cBhvr>
                                      <p:tavLst>
                                        <p:tav tm="0">
                                          <p:val>
                                            <p:strVal val="ppt_y"/>
                                          </p:val>
                                        </p:tav>
                                        <p:tav tm="100000">
                                          <p:val>
                                            <p:strVal val="ppt_y-.03"/>
                                          </p:val>
                                        </p:tav>
                                      </p:tavLst>
                                    </p:anim>
                                    <p:anim calcmode="lin" valueType="num">
                                      <p:cBhvr>
                                        <p:cTn id="52" dur="900" accel="100000">
                                          <p:stCondLst>
                                            <p:cond delay="100"/>
                                          </p:stCondLst>
                                        </p:cTn>
                                        <p:tgtEl>
                                          <p:spTgt spid="100"/>
                                        </p:tgtEl>
                                        <p:attrNameLst>
                                          <p:attrName>ppt_y</p:attrName>
                                        </p:attrNameLst>
                                      </p:cBhvr>
                                      <p:tavLst>
                                        <p:tav tm="0">
                                          <p:val>
                                            <p:strVal val="ppt_y"/>
                                          </p:val>
                                        </p:tav>
                                        <p:tav tm="100000">
                                          <p:val>
                                            <p:strVal val="ppt_y+1"/>
                                          </p:val>
                                        </p:tav>
                                      </p:tavLst>
                                    </p:anim>
                                    <p:set>
                                      <p:cBhvr>
                                        <p:cTn id="53" dur="1" fill="hold">
                                          <p:stCondLst>
                                            <p:cond delay="999"/>
                                          </p:stCondLst>
                                        </p:cTn>
                                        <p:tgtEl>
                                          <p:spTgt spid="100"/>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00"/>
                  </p:tgtEl>
                </p:cond>
              </p:nextCondLst>
            </p:seq>
            <p:seq concurrent="1" nextAc="seek">
              <p:cTn id="54" restart="whenNotActive" fill="hold" evtFilter="cancelBubble" nodeType="interactiveSeq">
                <p:stCondLst>
                  <p:cond evt="onClick" delay="0">
                    <p:tgtEl>
                      <p:spTgt spid="101"/>
                    </p:tgtEl>
                  </p:cond>
                </p:stCondLst>
                <p:endSync evt="end" delay="0">
                  <p:rtn val="all"/>
                </p:endSync>
                <p:childTnLst>
                  <p:par>
                    <p:cTn id="55" fill="hold">
                      <p:stCondLst>
                        <p:cond delay="0"/>
                      </p:stCondLst>
                      <p:childTnLst>
                        <p:par>
                          <p:cTn id="56" fill="hold">
                            <p:stCondLst>
                              <p:cond delay="0"/>
                            </p:stCondLst>
                            <p:childTnLst>
                              <p:par>
                                <p:cTn id="57" presetID="37" presetClass="exit" presetSubtype="0" fill="hold" nodeType="clickEffect">
                                  <p:stCondLst>
                                    <p:cond delay="0"/>
                                  </p:stCondLst>
                                  <p:childTnLst>
                                    <p:animEffect transition="out" filter="fade">
                                      <p:cBhvr>
                                        <p:cTn id="58" dur="1000"/>
                                        <p:tgtEl>
                                          <p:spTgt spid="101"/>
                                        </p:tgtEl>
                                      </p:cBhvr>
                                    </p:animEffect>
                                    <p:anim calcmode="lin" valueType="num">
                                      <p:cBhvr>
                                        <p:cTn id="59" dur="1000"/>
                                        <p:tgtEl>
                                          <p:spTgt spid="101"/>
                                        </p:tgtEl>
                                        <p:attrNameLst>
                                          <p:attrName>ppt_x</p:attrName>
                                        </p:attrNameLst>
                                      </p:cBhvr>
                                      <p:tavLst>
                                        <p:tav tm="0">
                                          <p:val>
                                            <p:strVal val="ppt_x"/>
                                          </p:val>
                                        </p:tav>
                                        <p:tav tm="100000">
                                          <p:val>
                                            <p:strVal val="ppt_x"/>
                                          </p:val>
                                        </p:tav>
                                      </p:tavLst>
                                    </p:anim>
                                    <p:anim calcmode="lin" valueType="num">
                                      <p:cBhvr>
                                        <p:cTn id="60" dur="100" decel="100000"/>
                                        <p:tgtEl>
                                          <p:spTgt spid="101"/>
                                        </p:tgtEl>
                                        <p:attrNameLst>
                                          <p:attrName>ppt_y</p:attrName>
                                        </p:attrNameLst>
                                      </p:cBhvr>
                                      <p:tavLst>
                                        <p:tav tm="0">
                                          <p:val>
                                            <p:strVal val="ppt_y"/>
                                          </p:val>
                                        </p:tav>
                                        <p:tav tm="100000">
                                          <p:val>
                                            <p:strVal val="ppt_y-.03"/>
                                          </p:val>
                                        </p:tav>
                                      </p:tavLst>
                                    </p:anim>
                                    <p:anim calcmode="lin" valueType="num">
                                      <p:cBhvr>
                                        <p:cTn id="61" dur="900" accel="100000">
                                          <p:stCondLst>
                                            <p:cond delay="100"/>
                                          </p:stCondLst>
                                        </p:cTn>
                                        <p:tgtEl>
                                          <p:spTgt spid="101"/>
                                        </p:tgtEl>
                                        <p:attrNameLst>
                                          <p:attrName>ppt_y</p:attrName>
                                        </p:attrNameLst>
                                      </p:cBhvr>
                                      <p:tavLst>
                                        <p:tav tm="0">
                                          <p:val>
                                            <p:strVal val="ppt_y"/>
                                          </p:val>
                                        </p:tav>
                                        <p:tav tm="100000">
                                          <p:val>
                                            <p:strVal val="ppt_y+1"/>
                                          </p:val>
                                        </p:tav>
                                      </p:tavLst>
                                    </p:anim>
                                    <p:set>
                                      <p:cBhvr>
                                        <p:cTn id="62" dur="1" fill="hold">
                                          <p:stCondLst>
                                            <p:cond delay="999"/>
                                          </p:stCondLst>
                                        </p:cTn>
                                        <p:tgtEl>
                                          <p:spTgt spid="101"/>
                                        </p:tgtEl>
                                        <p:attrNameLst>
                                          <p:attrName>style.visibility</p:attrName>
                                        </p:attrNameLst>
                                      </p:cBhvr>
                                      <p:to>
                                        <p:strVal val="hidden"/>
                                      </p:to>
                                    </p:set>
                                  </p:childTnLst>
                                  <p:subTnLst>
                                    <p:audio>
                                      <p:cMediaNode>
                                        <p:cTn display="0" masterRel="sameClick">
                                          <p:stCondLst>
                                            <p:cond evt="begin" delay="0">
                                              <p:tn val="57"/>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01"/>
                  </p:tgtEl>
                </p:cond>
              </p:nextCondLst>
            </p:seq>
            <p:seq concurrent="1" nextAc="seek">
              <p:cTn id="63" restart="whenNotActive" fill="hold" evtFilter="cancelBubble" nodeType="interactiveSeq">
                <p:stCondLst>
                  <p:cond evt="onClick" delay="0">
                    <p:tgtEl>
                      <p:spTgt spid="102"/>
                    </p:tgtEl>
                  </p:cond>
                </p:stCondLst>
                <p:endSync evt="end" delay="0">
                  <p:rtn val="all"/>
                </p:endSync>
                <p:childTnLst>
                  <p:par>
                    <p:cTn id="64" fill="hold">
                      <p:stCondLst>
                        <p:cond delay="0"/>
                      </p:stCondLst>
                      <p:childTnLst>
                        <p:par>
                          <p:cTn id="65" fill="hold">
                            <p:stCondLst>
                              <p:cond delay="0"/>
                            </p:stCondLst>
                            <p:childTnLst>
                              <p:par>
                                <p:cTn id="66" presetID="37" presetClass="exit" presetSubtype="0" fill="hold" nodeType="clickEffect">
                                  <p:stCondLst>
                                    <p:cond delay="0"/>
                                  </p:stCondLst>
                                  <p:childTnLst>
                                    <p:animEffect transition="out" filter="fade">
                                      <p:cBhvr>
                                        <p:cTn id="67" dur="1000"/>
                                        <p:tgtEl>
                                          <p:spTgt spid="102"/>
                                        </p:tgtEl>
                                      </p:cBhvr>
                                    </p:animEffect>
                                    <p:anim calcmode="lin" valueType="num">
                                      <p:cBhvr>
                                        <p:cTn id="68" dur="1000"/>
                                        <p:tgtEl>
                                          <p:spTgt spid="102"/>
                                        </p:tgtEl>
                                        <p:attrNameLst>
                                          <p:attrName>ppt_x</p:attrName>
                                        </p:attrNameLst>
                                      </p:cBhvr>
                                      <p:tavLst>
                                        <p:tav tm="0">
                                          <p:val>
                                            <p:strVal val="ppt_x"/>
                                          </p:val>
                                        </p:tav>
                                        <p:tav tm="100000">
                                          <p:val>
                                            <p:strVal val="ppt_x"/>
                                          </p:val>
                                        </p:tav>
                                      </p:tavLst>
                                    </p:anim>
                                    <p:anim calcmode="lin" valueType="num">
                                      <p:cBhvr>
                                        <p:cTn id="69" dur="100" decel="100000"/>
                                        <p:tgtEl>
                                          <p:spTgt spid="102"/>
                                        </p:tgtEl>
                                        <p:attrNameLst>
                                          <p:attrName>ppt_y</p:attrName>
                                        </p:attrNameLst>
                                      </p:cBhvr>
                                      <p:tavLst>
                                        <p:tav tm="0">
                                          <p:val>
                                            <p:strVal val="ppt_y"/>
                                          </p:val>
                                        </p:tav>
                                        <p:tav tm="100000">
                                          <p:val>
                                            <p:strVal val="ppt_y-.03"/>
                                          </p:val>
                                        </p:tav>
                                      </p:tavLst>
                                    </p:anim>
                                    <p:anim calcmode="lin" valueType="num">
                                      <p:cBhvr>
                                        <p:cTn id="70" dur="900" accel="100000">
                                          <p:stCondLst>
                                            <p:cond delay="100"/>
                                          </p:stCondLst>
                                        </p:cTn>
                                        <p:tgtEl>
                                          <p:spTgt spid="102"/>
                                        </p:tgtEl>
                                        <p:attrNameLst>
                                          <p:attrName>ppt_y</p:attrName>
                                        </p:attrNameLst>
                                      </p:cBhvr>
                                      <p:tavLst>
                                        <p:tav tm="0">
                                          <p:val>
                                            <p:strVal val="ppt_y"/>
                                          </p:val>
                                        </p:tav>
                                        <p:tav tm="100000">
                                          <p:val>
                                            <p:strVal val="ppt_y+1"/>
                                          </p:val>
                                        </p:tav>
                                      </p:tavLst>
                                    </p:anim>
                                    <p:set>
                                      <p:cBhvr>
                                        <p:cTn id="71" dur="1" fill="hold">
                                          <p:stCondLst>
                                            <p:cond delay="999"/>
                                          </p:stCondLst>
                                        </p:cTn>
                                        <p:tgtEl>
                                          <p:spTgt spid="102"/>
                                        </p:tgtEl>
                                        <p:attrNameLst>
                                          <p:attrName>style.visibility</p:attrName>
                                        </p:attrNameLst>
                                      </p:cBhvr>
                                      <p:to>
                                        <p:strVal val="hidden"/>
                                      </p:to>
                                    </p:set>
                                  </p:childTnLst>
                                  <p:subTnLst>
                                    <p:audio>
                                      <p:cMediaNode>
                                        <p:cTn display="0" masterRel="sameClick">
                                          <p:stCondLst>
                                            <p:cond evt="begin" delay="0">
                                              <p:tn val="66"/>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02"/>
                  </p:tgtEl>
                </p:cond>
              </p:nextCondLst>
            </p:seq>
            <p:seq concurrent="1" nextAc="seek">
              <p:cTn id="72" restart="whenNotActive" fill="hold" evtFilter="cancelBubble" nodeType="interactiveSeq">
                <p:stCondLst>
                  <p:cond evt="onClick" delay="0">
                    <p:tgtEl>
                      <p:spTgt spid="103"/>
                    </p:tgtEl>
                  </p:cond>
                </p:stCondLst>
                <p:endSync evt="end" delay="0">
                  <p:rtn val="all"/>
                </p:endSync>
                <p:childTnLst>
                  <p:par>
                    <p:cTn id="73" fill="hold">
                      <p:stCondLst>
                        <p:cond delay="0"/>
                      </p:stCondLst>
                      <p:childTnLst>
                        <p:par>
                          <p:cTn id="74" fill="hold">
                            <p:stCondLst>
                              <p:cond delay="0"/>
                            </p:stCondLst>
                            <p:childTnLst>
                              <p:par>
                                <p:cTn id="75" presetID="37" presetClass="exit" presetSubtype="0" fill="hold" nodeType="clickEffect">
                                  <p:stCondLst>
                                    <p:cond delay="0"/>
                                  </p:stCondLst>
                                  <p:childTnLst>
                                    <p:animEffect transition="out" filter="fade">
                                      <p:cBhvr>
                                        <p:cTn id="76" dur="1000"/>
                                        <p:tgtEl>
                                          <p:spTgt spid="103"/>
                                        </p:tgtEl>
                                      </p:cBhvr>
                                    </p:animEffect>
                                    <p:anim calcmode="lin" valueType="num">
                                      <p:cBhvr>
                                        <p:cTn id="77" dur="1000"/>
                                        <p:tgtEl>
                                          <p:spTgt spid="103"/>
                                        </p:tgtEl>
                                        <p:attrNameLst>
                                          <p:attrName>ppt_x</p:attrName>
                                        </p:attrNameLst>
                                      </p:cBhvr>
                                      <p:tavLst>
                                        <p:tav tm="0">
                                          <p:val>
                                            <p:strVal val="ppt_x"/>
                                          </p:val>
                                        </p:tav>
                                        <p:tav tm="100000">
                                          <p:val>
                                            <p:strVal val="ppt_x"/>
                                          </p:val>
                                        </p:tav>
                                      </p:tavLst>
                                    </p:anim>
                                    <p:anim calcmode="lin" valueType="num">
                                      <p:cBhvr>
                                        <p:cTn id="78" dur="100" decel="100000"/>
                                        <p:tgtEl>
                                          <p:spTgt spid="103"/>
                                        </p:tgtEl>
                                        <p:attrNameLst>
                                          <p:attrName>ppt_y</p:attrName>
                                        </p:attrNameLst>
                                      </p:cBhvr>
                                      <p:tavLst>
                                        <p:tav tm="0">
                                          <p:val>
                                            <p:strVal val="ppt_y"/>
                                          </p:val>
                                        </p:tav>
                                        <p:tav tm="100000">
                                          <p:val>
                                            <p:strVal val="ppt_y-.03"/>
                                          </p:val>
                                        </p:tav>
                                      </p:tavLst>
                                    </p:anim>
                                    <p:anim calcmode="lin" valueType="num">
                                      <p:cBhvr>
                                        <p:cTn id="79" dur="900" accel="100000">
                                          <p:stCondLst>
                                            <p:cond delay="100"/>
                                          </p:stCondLst>
                                        </p:cTn>
                                        <p:tgtEl>
                                          <p:spTgt spid="103"/>
                                        </p:tgtEl>
                                        <p:attrNameLst>
                                          <p:attrName>ppt_y</p:attrName>
                                        </p:attrNameLst>
                                      </p:cBhvr>
                                      <p:tavLst>
                                        <p:tav tm="0">
                                          <p:val>
                                            <p:strVal val="ppt_y"/>
                                          </p:val>
                                        </p:tav>
                                        <p:tav tm="100000">
                                          <p:val>
                                            <p:strVal val="ppt_y+1"/>
                                          </p:val>
                                        </p:tav>
                                      </p:tavLst>
                                    </p:anim>
                                    <p:set>
                                      <p:cBhvr>
                                        <p:cTn id="80" dur="1" fill="hold">
                                          <p:stCondLst>
                                            <p:cond delay="999"/>
                                          </p:stCondLst>
                                        </p:cTn>
                                        <p:tgtEl>
                                          <p:spTgt spid="103"/>
                                        </p:tgtEl>
                                        <p:attrNameLst>
                                          <p:attrName>style.visibility</p:attrName>
                                        </p:attrNameLst>
                                      </p:cBhvr>
                                      <p:to>
                                        <p:strVal val="hidden"/>
                                      </p:to>
                                    </p:set>
                                  </p:childTnLst>
                                  <p:subTnLst>
                                    <p:audio>
                                      <p:cMediaNode>
                                        <p:cTn display="0" masterRel="sameClick">
                                          <p:stCondLst>
                                            <p:cond evt="begin" delay="0">
                                              <p:tn val="75"/>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03"/>
                  </p:tgtEl>
                </p:cond>
              </p:nextCondLst>
            </p:seq>
            <p:seq concurrent="1" nextAc="seek">
              <p:cTn id="81" restart="whenNotActive" fill="hold" evtFilter="cancelBubble" nodeType="interactiveSeq">
                <p:stCondLst>
                  <p:cond evt="onClick" delay="0">
                    <p:tgtEl>
                      <p:spTgt spid="104"/>
                    </p:tgtEl>
                  </p:cond>
                </p:stCondLst>
                <p:endSync evt="end" delay="0">
                  <p:rtn val="all"/>
                </p:endSync>
                <p:childTnLst>
                  <p:par>
                    <p:cTn id="82" fill="hold">
                      <p:stCondLst>
                        <p:cond delay="0"/>
                      </p:stCondLst>
                      <p:childTnLst>
                        <p:par>
                          <p:cTn id="83" fill="hold">
                            <p:stCondLst>
                              <p:cond delay="0"/>
                            </p:stCondLst>
                            <p:childTnLst>
                              <p:par>
                                <p:cTn id="84" presetID="37" presetClass="exit" presetSubtype="0" fill="hold" nodeType="clickEffect">
                                  <p:stCondLst>
                                    <p:cond delay="0"/>
                                  </p:stCondLst>
                                  <p:childTnLst>
                                    <p:animEffect transition="out" filter="fade">
                                      <p:cBhvr>
                                        <p:cTn id="85" dur="1000"/>
                                        <p:tgtEl>
                                          <p:spTgt spid="104"/>
                                        </p:tgtEl>
                                      </p:cBhvr>
                                    </p:animEffect>
                                    <p:anim calcmode="lin" valueType="num">
                                      <p:cBhvr>
                                        <p:cTn id="86" dur="1000"/>
                                        <p:tgtEl>
                                          <p:spTgt spid="104"/>
                                        </p:tgtEl>
                                        <p:attrNameLst>
                                          <p:attrName>ppt_x</p:attrName>
                                        </p:attrNameLst>
                                      </p:cBhvr>
                                      <p:tavLst>
                                        <p:tav tm="0">
                                          <p:val>
                                            <p:strVal val="ppt_x"/>
                                          </p:val>
                                        </p:tav>
                                        <p:tav tm="100000">
                                          <p:val>
                                            <p:strVal val="ppt_x"/>
                                          </p:val>
                                        </p:tav>
                                      </p:tavLst>
                                    </p:anim>
                                    <p:anim calcmode="lin" valueType="num">
                                      <p:cBhvr>
                                        <p:cTn id="87" dur="100" decel="100000"/>
                                        <p:tgtEl>
                                          <p:spTgt spid="104"/>
                                        </p:tgtEl>
                                        <p:attrNameLst>
                                          <p:attrName>ppt_y</p:attrName>
                                        </p:attrNameLst>
                                      </p:cBhvr>
                                      <p:tavLst>
                                        <p:tav tm="0">
                                          <p:val>
                                            <p:strVal val="ppt_y"/>
                                          </p:val>
                                        </p:tav>
                                        <p:tav tm="100000">
                                          <p:val>
                                            <p:strVal val="ppt_y-.03"/>
                                          </p:val>
                                        </p:tav>
                                      </p:tavLst>
                                    </p:anim>
                                    <p:anim calcmode="lin" valueType="num">
                                      <p:cBhvr>
                                        <p:cTn id="88" dur="900" accel="100000">
                                          <p:stCondLst>
                                            <p:cond delay="100"/>
                                          </p:stCondLst>
                                        </p:cTn>
                                        <p:tgtEl>
                                          <p:spTgt spid="104"/>
                                        </p:tgtEl>
                                        <p:attrNameLst>
                                          <p:attrName>ppt_y</p:attrName>
                                        </p:attrNameLst>
                                      </p:cBhvr>
                                      <p:tavLst>
                                        <p:tav tm="0">
                                          <p:val>
                                            <p:strVal val="ppt_y"/>
                                          </p:val>
                                        </p:tav>
                                        <p:tav tm="100000">
                                          <p:val>
                                            <p:strVal val="ppt_y+1"/>
                                          </p:val>
                                        </p:tav>
                                      </p:tavLst>
                                    </p:anim>
                                    <p:set>
                                      <p:cBhvr>
                                        <p:cTn id="89" dur="1" fill="hold">
                                          <p:stCondLst>
                                            <p:cond delay="999"/>
                                          </p:stCondLst>
                                        </p:cTn>
                                        <p:tgtEl>
                                          <p:spTgt spid="104"/>
                                        </p:tgtEl>
                                        <p:attrNameLst>
                                          <p:attrName>style.visibility</p:attrName>
                                        </p:attrNameLst>
                                      </p:cBhvr>
                                      <p:to>
                                        <p:strVal val="hidden"/>
                                      </p:to>
                                    </p:set>
                                  </p:childTnLst>
                                  <p:subTnLst>
                                    <p:audio>
                                      <p:cMediaNode>
                                        <p:cTn display="0" masterRel="sameClick">
                                          <p:stCondLst>
                                            <p:cond evt="begin" delay="0">
                                              <p:tn val="84"/>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04"/>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2F4FB"/>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8F0ABDA-19D7-E199-C2CF-DD08C35D7229}"/>
              </a:ext>
            </a:extLst>
          </p:cNvPr>
          <p:cNvSpPr/>
          <p:nvPr/>
        </p:nvSpPr>
        <p:spPr>
          <a:xfrm>
            <a:off x="0" y="8368145"/>
            <a:ext cx="18283428" cy="1912919"/>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7" name="Câu hỏi">
            <a:extLst>
              <a:ext uri="{FF2B5EF4-FFF2-40B4-BE49-F238E27FC236}">
                <a16:creationId xmlns:a16="http://schemas.microsoft.com/office/drawing/2014/main" id="{1AB69979-1D5C-6D4F-6590-E0650E70A5B4}"/>
              </a:ext>
            </a:extLst>
          </p:cNvPr>
          <p:cNvSpPr/>
          <p:nvPr/>
        </p:nvSpPr>
        <p:spPr>
          <a:xfrm>
            <a:off x="1632550" y="994070"/>
            <a:ext cx="15018328" cy="29925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sz="4800" b="1" noProof="1">
                <a:solidFill>
                  <a:schemeClr val="accent5"/>
                </a:solidFill>
                <a:latin typeface="Arial" panose="020B0604020202020204" pitchFamily="34" charset="0"/>
                <a:cs typeface="Arial" panose="020B0604020202020204" pitchFamily="34" charset="0"/>
              </a:rPr>
              <a:t>Câu hỏi 1: </a:t>
            </a:r>
            <a:r>
              <a:rPr lang="vi-VN" sz="4800" dirty="0">
                <a:solidFill>
                  <a:schemeClr val="tx1"/>
                </a:solidFill>
                <a:latin typeface="Arial" panose="020B0604020202020204" pitchFamily="34" charset="0"/>
                <a:cs typeface="Arial" panose="020B0604020202020204" pitchFamily="34" charset="0"/>
              </a:rPr>
              <a:t>Một xe máy đi được quãng đường 80 km trong 2 giờ. Vậy vận tốc của xe máy đó là:</a:t>
            </a:r>
            <a:r>
              <a:rPr lang="en-VN" sz="4800" dirty="0">
                <a:solidFill>
                  <a:schemeClr val="tx1"/>
                </a:solidFill>
                <a:latin typeface="Arial" panose="020B0604020202020204" pitchFamily="34" charset="0"/>
                <a:cs typeface="Arial" panose="020B0604020202020204" pitchFamily="34" charset="0"/>
              </a:rPr>
              <a:t> </a:t>
            </a:r>
          </a:p>
        </p:txBody>
      </p:sp>
      <p:sp>
        <p:nvSpPr>
          <p:cNvPr id="18" name="Đáp án đúng">
            <a:extLst>
              <a:ext uri="{FF2B5EF4-FFF2-40B4-BE49-F238E27FC236}">
                <a16:creationId xmlns:a16="http://schemas.microsoft.com/office/drawing/2014/main" id="{2FB644CA-CB55-3594-B5C2-C9F8A867CDF0}"/>
              </a:ext>
            </a:extLst>
          </p:cNvPr>
          <p:cNvSpPr/>
          <p:nvPr/>
        </p:nvSpPr>
        <p:spPr>
          <a:xfrm>
            <a:off x="1821872" y="4443849"/>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noProof="1">
                <a:solidFill>
                  <a:schemeClr val="tx1"/>
                </a:solidFill>
                <a:latin typeface="Arial" panose="020B0604020202020204" pitchFamily="34" charset="0"/>
                <a:cs typeface="Arial" panose="020B0604020202020204" pitchFamily="34" charset="0"/>
              </a:rPr>
              <a:t>A. 40 km/h</a:t>
            </a:r>
            <a:endParaRPr lang="vi-VN" sz="4800" noProof="1">
              <a:solidFill>
                <a:schemeClr val="tx1"/>
              </a:solidFill>
              <a:latin typeface="Arial" panose="020B0604020202020204" pitchFamily="34" charset="0"/>
              <a:cs typeface="Arial" panose="020B0604020202020204" pitchFamily="34" charset="0"/>
            </a:endParaRPr>
          </a:p>
        </p:txBody>
      </p:sp>
      <p:sp>
        <p:nvSpPr>
          <p:cNvPr id="19" name="Đáp án sai 1">
            <a:extLst>
              <a:ext uri="{FF2B5EF4-FFF2-40B4-BE49-F238E27FC236}">
                <a16:creationId xmlns:a16="http://schemas.microsoft.com/office/drawing/2014/main" id="{30828281-61AD-7A62-0775-C0E24C9C1DEB}"/>
              </a:ext>
            </a:extLst>
          </p:cNvPr>
          <p:cNvSpPr/>
          <p:nvPr/>
        </p:nvSpPr>
        <p:spPr>
          <a:xfrm>
            <a:off x="1821873" y="6896100"/>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noProof="1">
                <a:solidFill>
                  <a:schemeClr val="tx1"/>
                </a:solidFill>
                <a:latin typeface="Arial" panose="020B0604020202020204" pitchFamily="34" charset="0"/>
                <a:cs typeface="Arial" panose="020B0604020202020204" pitchFamily="34" charset="0"/>
              </a:rPr>
              <a:t>C. 30 km/h</a:t>
            </a:r>
            <a:endParaRPr lang="vi-VN" sz="4800" noProof="1">
              <a:solidFill>
                <a:schemeClr val="tx1"/>
              </a:solidFill>
              <a:latin typeface="Arial" panose="020B0604020202020204" pitchFamily="34" charset="0"/>
              <a:cs typeface="Arial" panose="020B0604020202020204" pitchFamily="34" charset="0"/>
            </a:endParaRPr>
          </a:p>
        </p:txBody>
      </p:sp>
      <p:sp>
        <p:nvSpPr>
          <p:cNvPr id="20" name="Đáp án sai 2">
            <a:extLst>
              <a:ext uri="{FF2B5EF4-FFF2-40B4-BE49-F238E27FC236}">
                <a16:creationId xmlns:a16="http://schemas.microsoft.com/office/drawing/2014/main" id="{E6A889FC-D3A7-FA7C-0DE3-0EA076B22F62}"/>
              </a:ext>
            </a:extLst>
          </p:cNvPr>
          <p:cNvSpPr/>
          <p:nvPr/>
        </p:nvSpPr>
        <p:spPr>
          <a:xfrm>
            <a:off x="9663545" y="4443849"/>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noProof="1">
                <a:solidFill>
                  <a:schemeClr val="tx1"/>
                </a:solidFill>
                <a:latin typeface="Arial" panose="020B0604020202020204" pitchFamily="34" charset="0"/>
                <a:cs typeface="Arial" panose="020B0604020202020204" pitchFamily="34" charset="0"/>
              </a:rPr>
              <a:t>B. 50 km/h</a:t>
            </a:r>
            <a:endParaRPr lang="vi-VN" sz="4800" noProof="1">
              <a:solidFill>
                <a:schemeClr val="tx1"/>
              </a:solidFill>
              <a:latin typeface="Arial" panose="020B0604020202020204" pitchFamily="34" charset="0"/>
              <a:cs typeface="Arial" panose="020B0604020202020204" pitchFamily="34" charset="0"/>
            </a:endParaRPr>
          </a:p>
        </p:txBody>
      </p:sp>
      <p:sp>
        <p:nvSpPr>
          <p:cNvPr id="21" name="Đáp án sai 3">
            <a:extLst>
              <a:ext uri="{FF2B5EF4-FFF2-40B4-BE49-F238E27FC236}">
                <a16:creationId xmlns:a16="http://schemas.microsoft.com/office/drawing/2014/main" id="{39170EEF-8452-D761-9524-3629836006CB}"/>
              </a:ext>
            </a:extLst>
          </p:cNvPr>
          <p:cNvSpPr/>
          <p:nvPr/>
        </p:nvSpPr>
        <p:spPr>
          <a:xfrm>
            <a:off x="9663544" y="6896100"/>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noProof="1">
                <a:solidFill>
                  <a:schemeClr val="tx1"/>
                </a:solidFill>
                <a:latin typeface="Arial" panose="020B0604020202020204" pitchFamily="34" charset="0"/>
                <a:cs typeface="Arial" panose="020B0604020202020204" pitchFamily="34" charset="0"/>
              </a:rPr>
              <a:t>D. 25 km/h</a:t>
            </a:r>
            <a:endParaRPr lang="vi-VN" sz="4800" noProof="1">
              <a:solidFill>
                <a:schemeClr val="tx1"/>
              </a:solidFill>
              <a:latin typeface="Arial" panose="020B0604020202020204" pitchFamily="34" charset="0"/>
              <a:cs typeface="Arial" panose="020B0604020202020204" pitchFamily="34" charset="0"/>
            </a:endParaRPr>
          </a:p>
        </p:txBody>
      </p:sp>
      <p:pic>
        <p:nvPicPr>
          <p:cNvPr id="22" name="Correct sound effect and wrong sound effect (mp3cut.net)">
            <a:hlinkClick r:id="" action="ppaction://media"/>
            <a:extLst>
              <a:ext uri="{FF2B5EF4-FFF2-40B4-BE49-F238E27FC236}">
                <a16:creationId xmlns:a16="http://schemas.microsoft.com/office/drawing/2014/main" id="{C87A0708-BF5E-60E3-09B5-23185294203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663544" y="-955900"/>
            <a:ext cx="731045" cy="731045"/>
          </a:xfrm>
          <a:prstGeom prst="rect">
            <a:avLst/>
          </a:prstGeom>
        </p:spPr>
      </p:pic>
      <p:pic>
        <p:nvPicPr>
          <p:cNvPr id="23" name="Picture 5">
            <a:extLst>
              <a:ext uri="{FF2B5EF4-FFF2-40B4-BE49-F238E27FC236}">
                <a16:creationId xmlns:a16="http://schemas.microsoft.com/office/drawing/2014/main" id="{E6F1E875-E86B-BE85-7126-D83A3A72736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324104" y="4797636"/>
            <a:ext cx="1279569" cy="1113741"/>
          </a:xfrm>
          <a:prstGeom prst="rect">
            <a:avLst/>
          </a:prstGeom>
        </p:spPr>
      </p:pic>
      <p:pic>
        <p:nvPicPr>
          <p:cNvPr id="3" name="Picture 2">
            <a:hlinkClick r:id="rId9" action="ppaction://hlinksldjump"/>
            <a:extLst>
              <a:ext uri="{FF2B5EF4-FFF2-40B4-BE49-F238E27FC236}">
                <a16:creationId xmlns:a16="http://schemas.microsoft.com/office/drawing/2014/main" id="{C5A98A0B-4BCC-9C84-8F2C-D246E54C3618}"/>
              </a:ext>
            </a:extLst>
          </p:cNvPr>
          <p:cNvPicPr>
            <a:picLocks noChangeAspect="1"/>
          </p:cNvPicPr>
          <p:nvPr/>
        </p:nvPicPr>
        <p:blipFill>
          <a:blip r:embed="rId10"/>
          <a:stretch>
            <a:fillRect/>
          </a:stretch>
        </p:blipFill>
        <p:spPr>
          <a:xfrm>
            <a:off x="16307332" y="8399498"/>
            <a:ext cx="2036216" cy="1887503"/>
          </a:xfrm>
          <a:prstGeom prst="rect">
            <a:avLst/>
          </a:prstGeom>
        </p:spPr>
      </p:pic>
      <p:pic>
        <p:nvPicPr>
          <p:cNvPr id="24" name="Picture 10">
            <a:extLst>
              <a:ext uri="{FF2B5EF4-FFF2-40B4-BE49-F238E27FC236}">
                <a16:creationId xmlns:a16="http://schemas.microsoft.com/office/drawing/2014/main" id="{21ED3440-86C4-2238-C706-281A268BA35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5190943" y="4850824"/>
            <a:ext cx="1275183" cy="1136072"/>
          </a:xfrm>
          <a:prstGeom prst="rect">
            <a:avLst/>
          </a:prstGeom>
        </p:spPr>
      </p:pic>
      <p:pic>
        <p:nvPicPr>
          <p:cNvPr id="25" name="Picture 10">
            <a:extLst>
              <a:ext uri="{FF2B5EF4-FFF2-40B4-BE49-F238E27FC236}">
                <a16:creationId xmlns:a16="http://schemas.microsoft.com/office/drawing/2014/main" id="{D63E2BD7-F450-5D60-9549-B4F666CC0F2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5190943" y="7325589"/>
            <a:ext cx="1275183" cy="1136072"/>
          </a:xfrm>
          <a:prstGeom prst="rect">
            <a:avLst/>
          </a:prstGeom>
        </p:spPr>
      </p:pic>
      <p:pic>
        <p:nvPicPr>
          <p:cNvPr id="26" name="Picture 10">
            <a:extLst>
              <a:ext uri="{FF2B5EF4-FFF2-40B4-BE49-F238E27FC236}">
                <a16:creationId xmlns:a16="http://schemas.microsoft.com/office/drawing/2014/main" id="{57B1D1AC-929A-1B48-B037-A531AC6D1EB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7229034" y="7325589"/>
            <a:ext cx="1275183" cy="1136072"/>
          </a:xfrm>
          <a:prstGeom prst="rect">
            <a:avLst/>
          </a:prstGeom>
        </p:spPr>
      </p:pic>
      <p:pic>
        <p:nvPicPr>
          <p:cNvPr id="27" name="Correct sound effect and wrong sound effect (mp3cut.net) (1)">
            <a:hlinkClick r:id="" action="ppaction://media"/>
            <a:extLst>
              <a:ext uri="{FF2B5EF4-FFF2-40B4-BE49-F238E27FC236}">
                <a16:creationId xmlns:a16="http://schemas.microsoft.com/office/drawing/2014/main" id="{60659DA9-CE05-2CF3-365D-2C3F1C750526}"/>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1653838" y="-955900"/>
            <a:ext cx="731045" cy="731045"/>
          </a:xfrm>
          <a:prstGeom prst="rect">
            <a:avLst/>
          </a:prstGeom>
        </p:spPr>
      </p:pic>
    </p:spTree>
    <p:extLst>
      <p:ext uri="{BB962C8B-B14F-4D97-AF65-F5344CB8AC3E}">
        <p14:creationId xmlns:p14="http://schemas.microsoft.com/office/powerpoint/2010/main" val="1839795223"/>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arn(inVertical)">
                                      <p:cBhvr>
                                        <p:cTn id="11" dur="500"/>
                                        <p:tgtEl>
                                          <p:spTgt spid="18"/>
                                        </p:tgtEl>
                                      </p:cBhvr>
                                    </p:animEffect>
                                  </p:childTnLst>
                                </p:cTn>
                              </p:par>
                            </p:childTnLst>
                          </p:cTn>
                        </p:par>
                        <p:par>
                          <p:cTn id="12" fill="hold">
                            <p:stCondLst>
                              <p:cond delay="1500"/>
                            </p:stCondLst>
                            <p:childTnLst>
                              <p:par>
                                <p:cTn id="13" presetID="16" presetClass="entr" presetSubtype="2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childTnLst>
                          </p:cTn>
                        </p:par>
                        <p:par>
                          <p:cTn id="16" fill="hold">
                            <p:stCondLst>
                              <p:cond delay="2000"/>
                            </p:stCondLst>
                            <p:childTnLst>
                              <p:par>
                                <p:cTn id="17" presetID="16" presetClass="entr" presetSubtype="21"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500"/>
                                        <p:tgtEl>
                                          <p:spTgt spid="19"/>
                                        </p:tgtEl>
                                      </p:cBhvr>
                                    </p:animEffect>
                                  </p:childTnLst>
                                </p:cTn>
                              </p:par>
                            </p:childTnLst>
                          </p:cTn>
                        </p:par>
                        <p:par>
                          <p:cTn id="20" fill="hold">
                            <p:stCondLst>
                              <p:cond delay="2500"/>
                            </p:stCondLst>
                            <p:childTnLst>
                              <p:par>
                                <p:cTn id="21" presetID="16" presetClass="entr" presetSubtype="21"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8"/>
                                        </p:tgtEl>
                                        <p:attrNameLst>
                                          <p:attrName>fillcolor</p:attrName>
                                        </p:attrNameLst>
                                      </p:cBhvr>
                                      <p:to>
                                        <a:srgbClr val="92D050"/>
                                      </p:to>
                                    </p:animClr>
                                    <p:set>
                                      <p:cBhvr>
                                        <p:cTn id="29" dur="500" fill="hold"/>
                                        <p:tgtEl>
                                          <p:spTgt spid="18"/>
                                        </p:tgtEl>
                                        <p:attrNameLst>
                                          <p:attrName>fill.type</p:attrName>
                                        </p:attrNameLst>
                                      </p:cBhvr>
                                      <p:to>
                                        <p:strVal val="solid"/>
                                      </p:to>
                                    </p:set>
                                    <p:set>
                                      <p:cBhvr>
                                        <p:cTn id="30" dur="500" fill="hold"/>
                                        <p:tgtEl>
                                          <p:spTgt spid="18"/>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2"/>
                                        </p:tgtEl>
                                      </p:cBhvr>
                                    </p:cmd>
                                  </p:childTnLst>
                                </p:cTn>
                              </p:par>
                              <p:par>
                                <p:cTn id="33" presetID="1" presetClass="entr" presetSubtype="0" fill="hold" nodeType="withEffect">
                                  <p:stCondLst>
                                    <p:cond delay="0"/>
                                  </p:stCondLst>
                                  <p:childTnLst>
                                    <p:set>
                                      <p:cBhvr>
                                        <p:cTn id="34" dur="1" fill="hold">
                                          <p:stCondLst>
                                            <p:cond delay="9"/>
                                          </p:stCondLst>
                                        </p:cTn>
                                        <p:tgtEl>
                                          <p:spTgt spid="23"/>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18"/>
                                        </p:tgtEl>
                                      </p:cBhvr>
                                    </p:animEffect>
                                    <p:animScale>
                                      <p:cBhvr>
                                        <p:cTn id="37" dur="250" autoRev="1" fill="hold"/>
                                        <p:tgtEl>
                                          <p:spTgt spid="18"/>
                                        </p:tgtEl>
                                      </p:cBhvr>
                                      <p:by x="105000" y="105000"/>
                                    </p:animScale>
                                  </p:childTnLst>
                                </p:cTn>
                              </p:par>
                            </p:childTnLst>
                          </p:cTn>
                        </p:par>
                      </p:childTnLst>
                    </p:cTn>
                  </p:par>
                </p:childTnLst>
              </p:cTn>
              <p:nextCondLst>
                <p:cond evt="onClick" delay="0">
                  <p:tgtEl>
                    <p:spTgt spid="18"/>
                  </p:tgtEl>
                </p:cond>
              </p:nextCondLst>
            </p:seq>
            <p:seq concurrent="1" nextAc="seek">
              <p:cTn id="38" restart="whenNotActive" fill="hold" evtFilter="cancelBubble" nodeType="interactiveSeq">
                <p:stCondLst>
                  <p:cond evt="onClick" delay="0">
                    <p:tgtEl>
                      <p:spTgt spid="19"/>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19"/>
                                        </p:tgtEl>
                                        <p:attrNameLst>
                                          <p:attrName>fillcolor</p:attrName>
                                        </p:attrNameLst>
                                      </p:cBhvr>
                                      <p:to>
                                        <a:srgbClr val="D99694"/>
                                      </p:to>
                                    </p:animClr>
                                    <p:set>
                                      <p:cBhvr>
                                        <p:cTn id="43" dur="500" fill="hold"/>
                                        <p:tgtEl>
                                          <p:spTgt spid="19"/>
                                        </p:tgtEl>
                                        <p:attrNameLst>
                                          <p:attrName>fill.type</p:attrName>
                                        </p:attrNameLst>
                                      </p:cBhvr>
                                      <p:to>
                                        <p:strVal val="solid"/>
                                      </p:to>
                                    </p:set>
                                    <p:set>
                                      <p:cBhvr>
                                        <p:cTn id="44" dur="500" fill="hold"/>
                                        <p:tgtEl>
                                          <p:spTgt spid="19"/>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27"/>
                                        </p:tgtEl>
                                      </p:cBhvr>
                                    </p:cmd>
                                  </p:childTnLst>
                                </p:cTn>
                              </p:par>
                              <p:par>
                                <p:cTn id="47" presetID="1" presetClass="entr" presetSubtype="0" fill="hold"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19"/>
                                        </p:tgtEl>
                                      </p:cBhvr>
                                    </p:animEffect>
                                    <p:animScale>
                                      <p:cBhvr>
                                        <p:cTn id="51" dur="250" autoRev="1" fill="hold"/>
                                        <p:tgtEl>
                                          <p:spTgt spid="19"/>
                                        </p:tgtEl>
                                      </p:cBhvr>
                                      <p:by x="105000" y="105000"/>
                                    </p:animScale>
                                  </p:childTnLst>
                                </p:cTn>
                              </p:par>
                            </p:childTnLst>
                          </p:cTn>
                        </p:par>
                      </p:childTnLst>
                    </p:cTn>
                  </p:par>
                </p:childTnLst>
              </p:cTn>
              <p:nextCondLst>
                <p:cond evt="onClick" delay="0">
                  <p:tgtEl>
                    <p:spTgt spid="19"/>
                  </p:tgtEl>
                </p:cond>
              </p:nextCondLst>
            </p:seq>
            <p:seq concurrent="1" nextAc="seek">
              <p:cTn id="52" restart="whenNotActive" fill="hold" evtFilter="cancelBubble" nodeType="interactiveSeq">
                <p:stCondLst>
                  <p:cond evt="onClick" delay="0">
                    <p:tgtEl>
                      <p:spTgt spid="20"/>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20"/>
                                        </p:tgtEl>
                                        <p:attrNameLst>
                                          <p:attrName>fillcolor</p:attrName>
                                        </p:attrNameLst>
                                      </p:cBhvr>
                                      <p:to>
                                        <a:srgbClr val="D99694"/>
                                      </p:to>
                                    </p:animClr>
                                    <p:set>
                                      <p:cBhvr>
                                        <p:cTn id="57" dur="500" fill="hold"/>
                                        <p:tgtEl>
                                          <p:spTgt spid="20"/>
                                        </p:tgtEl>
                                        <p:attrNameLst>
                                          <p:attrName>fill.type</p:attrName>
                                        </p:attrNameLst>
                                      </p:cBhvr>
                                      <p:to>
                                        <p:strVal val="solid"/>
                                      </p:to>
                                    </p:set>
                                    <p:set>
                                      <p:cBhvr>
                                        <p:cTn id="58" dur="500" fill="hold"/>
                                        <p:tgtEl>
                                          <p:spTgt spid="20"/>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27"/>
                                        </p:tgtEl>
                                      </p:cBhvr>
                                    </p:cmd>
                                  </p:childTnLst>
                                </p:cTn>
                              </p:par>
                              <p:par>
                                <p:cTn id="61" presetID="1" presetClass="entr" presetSubtype="0" fill="hold" nodeType="withEffect">
                                  <p:stCondLst>
                                    <p:cond delay="0"/>
                                  </p:stCondLst>
                                  <p:childTnLst>
                                    <p:set>
                                      <p:cBhvr>
                                        <p:cTn id="62" dur="1" fill="hold">
                                          <p:stCondLst>
                                            <p:cond delay="9"/>
                                          </p:stCondLst>
                                        </p:cTn>
                                        <p:tgtEl>
                                          <p:spTgt spid="24"/>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20"/>
                                        </p:tgtEl>
                                      </p:cBhvr>
                                    </p:animEffect>
                                    <p:animScale>
                                      <p:cBhvr>
                                        <p:cTn id="65" dur="250" autoRev="1" fill="hold"/>
                                        <p:tgtEl>
                                          <p:spTgt spid="20"/>
                                        </p:tgtEl>
                                      </p:cBhvr>
                                      <p:by x="105000" y="105000"/>
                                    </p:animScale>
                                  </p:childTnLst>
                                </p:cTn>
                              </p:par>
                            </p:childTnLst>
                          </p:cTn>
                        </p:par>
                      </p:childTnLst>
                    </p:cTn>
                  </p:par>
                </p:childTnLst>
              </p:cTn>
              <p:nextCondLst>
                <p:cond evt="onClick" delay="0">
                  <p:tgtEl>
                    <p:spTgt spid="20"/>
                  </p:tgtEl>
                </p:cond>
              </p:nextCondLst>
            </p:seq>
            <p:seq concurrent="1" nextAc="seek">
              <p:cTn id="66" restart="whenNotActive" fill="hold" evtFilter="cancelBubble" nodeType="interactiveSeq">
                <p:stCondLst>
                  <p:cond evt="onClick" delay="0">
                    <p:tgtEl>
                      <p:spTgt spid="21"/>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21"/>
                                        </p:tgtEl>
                                        <p:attrNameLst>
                                          <p:attrName>fillcolor</p:attrName>
                                        </p:attrNameLst>
                                      </p:cBhvr>
                                      <p:to>
                                        <a:srgbClr val="D99694"/>
                                      </p:to>
                                    </p:animClr>
                                    <p:set>
                                      <p:cBhvr>
                                        <p:cTn id="71" dur="500" fill="hold"/>
                                        <p:tgtEl>
                                          <p:spTgt spid="21"/>
                                        </p:tgtEl>
                                        <p:attrNameLst>
                                          <p:attrName>fill.type</p:attrName>
                                        </p:attrNameLst>
                                      </p:cBhvr>
                                      <p:to>
                                        <p:strVal val="solid"/>
                                      </p:to>
                                    </p:set>
                                    <p:set>
                                      <p:cBhvr>
                                        <p:cTn id="72" dur="500" fill="hold"/>
                                        <p:tgtEl>
                                          <p:spTgt spid="21"/>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27"/>
                                        </p:tgtEl>
                                      </p:cBhvr>
                                    </p:cmd>
                                  </p:childTnLst>
                                </p:cTn>
                              </p:par>
                              <p:par>
                                <p:cTn id="75" presetID="1" presetClass="entr" presetSubtype="0" fill="hold" nodeType="withEffect">
                                  <p:stCondLst>
                                    <p:cond delay="0"/>
                                  </p:stCondLst>
                                  <p:childTnLst>
                                    <p:set>
                                      <p:cBhvr>
                                        <p:cTn id="76" dur="1" fill="hold">
                                          <p:stCondLst>
                                            <p:cond delay="9"/>
                                          </p:stCondLst>
                                        </p:cTn>
                                        <p:tgtEl>
                                          <p:spTgt spid="25"/>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21"/>
                                        </p:tgtEl>
                                      </p:cBhvr>
                                    </p:animEffect>
                                    <p:animScale>
                                      <p:cBhvr>
                                        <p:cTn id="79" dur="250" autoRev="1" fill="hold"/>
                                        <p:tgtEl>
                                          <p:spTgt spid="21"/>
                                        </p:tgtEl>
                                      </p:cBhvr>
                                      <p:by x="105000" y="105000"/>
                                    </p:animScale>
                                  </p:childTnLst>
                                </p:cTn>
                              </p:par>
                            </p:childTnLst>
                          </p:cTn>
                        </p:par>
                      </p:childTnLst>
                    </p:cTn>
                  </p:par>
                </p:childTnLst>
              </p:cTn>
              <p:nextCondLst>
                <p:cond evt="onClick" delay="0">
                  <p:tgtEl>
                    <p:spTgt spid="21"/>
                  </p:tgtEl>
                </p:cond>
              </p:nextCondLst>
            </p:seq>
            <p:audio>
              <p:cMediaNode vol="80000">
                <p:cTn id="80" fill="hold" display="0">
                  <p:stCondLst>
                    <p:cond delay="indefinite"/>
                  </p:stCondLst>
                  <p:endCondLst>
                    <p:cond evt="onStopAudio" delay="0">
                      <p:tgtEl>
                        <p:sldTgt/>
                      </p:tgtEl>
                    </p:cond>
                  </p:endCondLst>
                </p:cTn>
                <p:tgtEl>
                  <p:spTgt spid="22"/>
                </p:tgtEl>
              </p:cMediaNode>
            </p:audio>
            <p:audio>
              <p:cMediaNode vol="80000">
                <p:cTn id="81" fill="hold" display="0">
                  <p:stCondLst>
                    <p:cond delay="indefinite"/>
                  </p:stCondLst>
                  <p:endCondLst>
                    <p:cond evt="onStopAudio" delay="0">
                      <p:tgtEl>
                        <p:sldTgt/>
                      </p:tgtEl>
                    </p:cond>
                  </p:endCondLst>
                </p:cTn>
                <p:tgtEl>
                  <p:spTgt spid="27"/>
                </p:tgtEl>
              </p:cMediaNode>
            </p:audio>
          </p:childTnLst>
        </p:cTn>
      </p:par>
    </p:tnLst>
    <p:bldLst>
      <p:bldP spid="17" grpId="0" animBg="1"/>
      <p:bldP spid="18" grpId="0" animBg="1"/>
      <p:bldP spid="18" grpId="1" animBg="1"/>
      <p:bldP spid="19" grpId="0" animBg="1"/>
      <p:bldP spid="19" grpId="1" animBg="1"/>
      <p:bldP spid="20" grpId="0" animBg="1"/>
      <p:bldP spid="20" grpId="1" animBg="1"/>
      <p:bldP spid="21" grpId="0" animBg="1"/>
      <p:bldP spid="21"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3953D"/>
        </a:solidFill>
        <a:effectLst/>
      </p:bgPr>
    </p:bg>
    <p:spTree>
      <p:nvGrpSpPr>
        <p:cNvPr id="1" name=""/>
        <p:cNvGrpSpPr/>
        <p:nvPr/>
      </p:nvGrpSpPr>
      <p:grpSpPr>
        <a:xfrm>
          <a:off x="0" y="0"/>
          <a:ext cx="0" cy="0"/>
          <a:chOff x="0" y="0"/>
          <a:chExt cx="0" cy="0"/>
        </a:xfrm>
      </p:grpSpPr>
      <p:grpSp>
        <p:nvGrpSpPr>
          <p:cNvPr id="11" name="Group 11"/>
          <p:cNvGrpSpPr/>
          <p:nvPr/>
        </p:nvGrpSpPr>
        <p:grpSpPr>
          <a:xfrm>
            <a:off x="-146375" y="0"/>
            <a:ext cx="18580750" cy="600016"/>
            <a:chOff x="0" y="0"/>
            <a:chExt cx="24774333" cy="800022"/>
          </a:xfrm>
        </p:grpSpPr>
        <p:sp>
          <p:nvSpPr>
            <p:cNvPr id="12" name="Freeform 12"/>
            <p:cNvSpPr/>
            <p:nvPr/>
          </p:nvSpPr>
          <p:spPr>
            <a:xfrm flipV="1">
              <a:off x="0" y="0"/>
              <a:ext cx="12418519" cy="800022"/>
            </a:xfrm>
            <a:custGeom>
              <a:avLst/>
              <a:gdLst/>
              <a:ahLst/>
              <a:cxnLst/>
              <a:rect l="l" t="t" r="r" b="b"/>
              <a:pathLst>
                <a:path w="12418519" h="800022">
                  <a:moveTo>
                    <a:pt x="0" y="800022"/>
                  </a:moveTo>
                  <a:lnTo>
                    <a:pt x="12418519" y="800022"/>
                  </a:lnTo>
                  <a:lnTo>
                    <a:pt x="12418519" y="0"/>
                  </a:lnTo>
                  <a:lnTo>
                    <a:pt x="0" y="0"/>
                  </a:lnTo>
                  <a:lnTo>
                    <a:pt x="0" y="800022"/>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3" name="Freeform 13"/>
            <p:cNvSpPr/>
            <p:nvPr/>
          </p:nvSpPr>
          <p:spPr>
            <a:xfrm flipV="1">
              <a:off x="12355814" y="0"/>
              <a:ext cx="12418519" cy="800022"/>
            </a:xfrm>
            <a:custGeom>
              <a:avLst/>
              <a:gdLst/>
              <a:ahLst/>
              <a:cxnLst/>
              <a:rect l="l" t="t" r="r" b="b"/>
              <a:pathLst>
                <a:path w="12418519" h="800022">
                  <a:moveTo>
                    <a:pt x="0" y="800022"/>
                  </a:moveTo>
                  <a:lnTo>
                    <a:pt x="12418519" y="800022"/>
                  </a:lnTo>
                  <a:lnTo>
                    <a:pt x="12418519" y="0"/>
                  </a:lnTo>
                  <a:lnTo>
                    <a:pt x="0" y="0"/>
                  </a:lnTo>
                  <a:lnTo>
                    <a:pt x="0" y="800022"/>
                  </a:lnTo>
                  <a:close/>
                </a:path>
              </a:pathLst>
            </a:custGeom>
            <a:blipFill>
              <a:blip r:embed="rId2">
                <a:extLst>
                  <a:ext uri="{96DAC541-7B7A-43D3-8B79-37D633B846F1}">
                    <asvg:svgBlip xmlns:asvg="http://schemas.microsoft.com/office/drawing/2016/SVG/main" r:embed="rId3"/>
                  </a:ext>
                </a:extLst>
              </a:blip>
              <a:stretch>
                <a:fillRect/>
              </a:stretch>
            </a:blipFill>
          </p:spPr>
        </p:sp>
      </p:grpSp>
      <p:grpSp>
        <p:nvGrpSpPr>
          <p:cNvPr id="14" name="Group 14"/>
          <p:cNvGrpSpPr/>
          <p:nvPr/>
        </p:nvGrpSpPr>
        <p:grpSpPr>
          <a:xfrm rot="-10800000">
            <a:off x="-146375" y="9686925"/>
            <a:ext cx="18580750" cy="600016"/>
            <a:chOff x="0" y="0"/>
            <a:chExt cx="24774333" cy="800022"/>
          </a:xfrm>
        </p:grpSpPr>
        <p:sp>
          <p:nvSpPr>
            <p:cNvPr id="15" name="Freeform 15"/>
            <p:cNvSpPr/>
            <p:nvPr/>
          </p:nvSpPr>
          <p:spPr>
            <a:xfrm flipV="1">
              <a:off x="0" y="0"/>
              <a:ext cx="12418519" cy="800022"/>
            </a:xfrm>
            <a:custGeom>
              <a:avLst/>
              <a:gdLst/>
              <a:ahLst/>
              <a:cxnLst/>
              <a:rect l="l" t="t" r="r" b="b"/>
              <a:pathLst>
                <a:path w="12418519" h="800022">
                  <a:moveTo>
                    <a:pt x="0" y="800022"/>
                  </a:moveTo>
                  <a:lnTo>
                    <a:pt x="12418519" y="800022"/>
                  </a:lnTo>
                  <a:lnTo>
                    <a:pt x="12418519" y="0"/>
                  </a:lnTo>
                  <a:lnTo>
                    <a:pt x="0" y="0"/>
                  </a:lnTo>
                  <a:lnTo>
                    <a:pt x="0" y="800022"/>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6" name="Freeform 16"/>
            <p:cNvSpPr/>
            <p:nvPr/>
          </p:nvSpPr>
          <p:spPr>
            <a:xfrm flipV="1">
              <a:off x="12355814" y="0"/>
              <a:ext cx="12418519" cy="800022"/>
            </a:xfrm>
            <a:custGeom>
              <a:avLst/>
              <a:gdLst/>
              <a:ahLst/>
              <a:cxnLst/>
              <a:rect l="l" t="t" r="r" b="b"/>
              <a:pathLst>
                <a:path w="12418519" h="800022">
                  <a:moveTo>
                    <a:pt x="0" y="800022"/>
                  </a:moveTo>
                  <a:lnTo>
                    <a:pt x="12418519" y="800022"/>
                  </a:lnTo>
                  <a:lnTo>
                    <a:pt x="12418519" y="0"/>
                  </a:lnTo>
                  <a:lnTo>
                    <a:pt x="0" y="0"/>
                  </a:lnTo>
                  <a:lnTo>
                    <a:pt x="0" y="800022"/>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17" name="Rectangle 16">
            <a:extLst>
              <a:ext uri="{FF2B5EF4-FFF2-40B4-BE49-F238E27FC236}">
                <a16:creationId xmlns:a16="http://schemas.microsoft.com/office/drawing/2014/main" id="{5960D184-AE85-D97F-BDD2-E21B5E38CC53}"/>
              </a:ext>
            </a:extLst>
          </p:cNvPr>
          <p:cNvSpPr/>
          <p:nvPr/>
        </p:nvSpPr>
        <p:spPr>
          <a:xfrm>
            <a:off x="464493" y="814328"/>
            <a:ext cx="17311986" cy="86582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8" name="TextBox 12">
            <a:extLst>
              <a:ext uri="{FF2B5EF4-FFF2-40B4-BE49-F238E27FC236}">
                <a16:creationId xmlns:a16="http://schemas.microsoft.com/office/drawing/2014/main" id="{4106EAA4-128E-FE7F-C824-2D651B0FFCB2}"/>
              </a:ext>
            </a:extLst>
          </p:cNvPr>
          <p:cNvSpPr txBox="1"/>
          <p:nvPr/>
        </p:nvSpPr>
        <p:spPr>
          <a:xfrm>
            <a:off x="6424314" y="1104900"/>
            <a:ext cx="5486400" cy="1015663"/>
          </a:xfrm>
          <a:prstGeom prst="rect">
            <a:avLst/>
          </a:prstGeom>
        </p:spPr>
        <p:txBody>
          <a:bodyPr wrap="square" lIns="0" tIns="0" rIns="0" bIns="0" rtlCol="0" anchor="t">
            <a:spAutoFit/>
          </a:bodyPr>
          <a:lstStyle/>
          <a:p>
            <a:pPr algn="ctr"/>
            <a:r>
              <a:rPr lang="en-US" sz="6600" b="1" spc="-68" dirty="0">
                <a:solidFill>
                  <a:srgbClr val="04A45B"/>
                </a:solidFill>
                <a:latin typeface="Arial" panose="020B0604020202020204" pitchFamily="34" charset="0"/>
                <a:ea typeface="Baloo Bhaijaan"/>
                <a:cs typeface="Arial" panose="020B0604020202020204" pitchFamily="34" charset="0"/>
                <a:sym typeface="Baloo Bhaijaan"/>
              </a:rPr>
              <a:t>KHỞI ĐỘNG</a:t>
            </a:r>
          </a:p>
        </p:txBody>
      </p:sp>
      <p:pic>
        <p:nvPicPr>
          <p:cNvPr id="2" name="Google Shape;195;p2">
            <a:extLst>
              <a:ext uri="{FF2B5EF4-FFF2-40B4-BE49-F238E27FC236}">
                <a16:creationId xmlns:a16="http://schemas.microsoft.com/office/drawing/2014/main" id="{6B708103-D29A-E9EA-02B1-4DAF68F7B2A9}"/>
              </a:ext>
            </a:extLst>
          </p:cNvPr>
          <p:cNvPicPr preferRelativeResize="0"/>
          <p:nvPr/>
        </p:nvPicPr>
        <p:blipFill rotWithShape="1">
          <a:blip r:embed="rId4">
            <a:alphaModFix/>
          </a:blip>
          <a:srcRect/>
          <a:stretch/>
        </p:blipFill>
        <p:spPr>
          <a:xfrm>
            <a:off x="17293974" y="9892802"/>
            <a:ext cx="965010" cy="188262"/>
          </a:xfrm>
          <a:prstGeom prst="rect">
            <a:avLst/>
          </a:prstGeom>
          <a:noFill/>
          <a:ln>
            <a:noFill/>
          </a:ln>
        </p:spPr>
      </p:pic>
      <p:sp>
        <p:nvSpPr>
          <p:cNvPr id="4" name="TextBox 3">
            <a:extLst>
              <a:ext uri="{FF2B5EF4-FFF2-40B4-BE49-F238E27FC236}">
                <a16:creationId xmlns:a16="http://schemas.microsoft.com/office/drawing/2014/main" id="{36442FF1-B2CC-FF8D-7FF9-D43237D9AABA}"/>
              </a:ext>
            </a:extLst>
          </p:cNvPr>
          <p:cNvSpPr txBox="1"/>
          <p:nvPr/>
        </p:nvSpPr>
        <p:spPr>
          <a:xfrm>
            <a:off x="1009146" y="2653646"/>
            <a:ext cx="12166028" cy="707886"/>
          </a:xfrm>
          <a:prstGeom prst="rect">
            <a:avLst/>
          </a:prstGeom>
          <a:noFill/>
        </p:spPr>
        <p:txBody>
          <a:bodyPr wrap="square">
            <a:spAutoFit/>
          </a:bodyPr>
          <a:lstStyle/>
          <a:p>
            <a:pPr algn="just">
              <a:spcAft>
                <a:spcPts val="800"/>
              </a:spcAft>
            </a:pPr>
            <a:r>
              <a:rPr lang="en-US" sz="4000" kern="100" dirty="0">
                <a:latin typeface="Arial" panose="020B0604020202020204" pitchFamily="34" charset="0"/>
                <a:ea typeface="Times New Roman" panose="02020603050405020304" pitchFamily="18" charset="0"/>
                <a:cs typeface="Arial" panose="020B0604020202020204" pitchFamily="34" charset="0"/>
              </a:rPr>
              <a:t>Q</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uan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sát</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đọc</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bóng</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nói</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và</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trả</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lời</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một</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số</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câu</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hỏi</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sau</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a:t>
            </a:r>
            <a:endParaRPr lang="en-VN" sz="4000" kern="1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5" name="Hình ảnh 1">
            <a:extLst>
              <a:ext uri="{FF2B5EF4-FFF2-40B4-BE49-F238E27FC236}">
                <a16:creationId xmlns:a16="http://schemas.microsoft.com/office/drawing/2014/main" id="{1C27FA2F-1EC2-F9E9-A38C-1823AEF00233}"/>
              </a:ext>
            </a:extLst>
          </p:cNvPr>
          <p:cNvPicPr>
            <a:picLocks noChangeAspect="1"/>
          </p:cNvPicPr>
          <p:nvPr/>
        </p:nvPicPr>
        <p:blipFill>
          <a:blip r:embed="rId5"/>
          <a:stretch>
            <a:fillRect/>
          </a:stretch>
        </p:blipFill>
        <p:spPr>
          <a:xfrm>
            <a:off x="984565" y="3894615"/>
            <a:ext cx="16271842" cy="4784862"/>
          </a:xfrm>
          <a:prstGeom prst="rect">
            <a:avLst/>
          </a:prstGeom>
        </p:spPr>
      </p:pic>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2F4FB"/>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8F0ABDA-19D7-E199-C2CF-DD08C35D7229}"/>
              </a:ext>
            </a:extLst>
          </p:cNvPr>
          <p:cNvSpPr/>
          <p:nvPr/>
        </p:nvSpPr>
        <p:spPr>
          <a:xfrm>
            <a:off x="0" y="8368145"/>
            <a:ext cx="18283428" cy="1912919"/>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7" name="Câu hỏi">
            <a:extLst>
              <a:ext uri="{FF2B5EF4-FFF2-40B4-BE49-F238E27FC236}">
                <a16:creationId xmlns:a16="http://schemas.microsoft.com/office/drawing/2014/main" id="{99855FFD-344E-0BEC-871D-5C9A9BDE6278}"/>
              </a:ext>
            </a:extLst>
          </p:cNvPr>
          <p:cNvSpPr/>
          <p:nvPr/>
        </p:nvSpPr>
        <p:spPr>
          <a:xfrm>
            <a:off x="1176493" y="456768"/>
            <a:ext cx="15935014" cy="368097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800" b="1" noProof="1">
                <a:solidFill>
                  <a:schemeClr val="accent5"/>
                </a:solidFill>
                <a:latin typeface="Arial" panose="020B0604020202020204" pitchFamily="34" charset="0"/>
                <a:cs typeface="Arial" panose="020B0604020202020204" pitchFamily="34" charset="0"/>
              </a:rPr>
              <a:t>Câu hỏi </a:t>
            </a:r>
            <a:r>
              <a:rPr lang="en-US" sz="4800" b="1" noProof="1">
                <a:solidFill>
                  <a:schemeClr val="accent5"/>
                </a:solidFill>
                <a:latin typeface="Arial" panose="020B0604020202020204" pitchFamily="34" charset="0"/>
                <a:cs typeface="Arial" panose="020B0604020202020204" pitchFamily="34" charset="0"/>
              </a:rPr>
              <a:t>2: </a:t>
            </a:r>
            <a:r>
              <a:rPr lang="vi-VN" sz="4800" dirty="0">
                <a:solidFill>
                  <a:schemeClr val="tx1"/>
                </a:solidFill>
                <a:latin typeface="Arial" panose="020B0604020202020204" pitchFamily="34" charset="0"/>
                <a:cs typeface="Arial" panose="020B0604020202020204" pitchFamily="34" charset="0"/>
              </a:rPr>
              <a:t>Trong 12 giây, một vận động viên khuyết tật trượt tuyết đã hoàn thành đường dài 300 m. Vận tốc trượt tuyết của vận động viên đó là:</a:t>
            </a:r>
            <a:endParaRPr lang="en-VN" sz="4800" dirty="0">
              <a:solidFill>
                <a:schemeClr val="tx1"/>
              </a:solidFill>
              <a:latin typeface="Arial" panose="020B0604020202020204" pitchFamily="34" charset="0"/>
              <a:cs typeface="Arial" panose="020B0604020202020204" pitchFamily="34" charset="0"/>
            </a:endParaRPr>
          </a:p>
        </p:txBody>
      </p:sp>
      <p:sp>
        <p:nvSpPr>
          <p:cNvPr id="18" name="Đáp án đúng">
            <a:extLst>
              <a:ext uri="{FF2B5EF4-FFF2-40B4-BE49-F238E27FC236}">
                <a16:creationId xmlns:a16="http://schemas.microsoft.com/office/drawing/2014/main" id="{EE0078FA-1165-505E-840F-C862A1AD3A98}"/>
              </a:ext>
            </a:extLst>
          </p:cNvPr>
          <p:cNvSpPr/>
          <p:nvPr/>
        </p:nvSpPr>
        <p:spPr>
          <a:xfrm>
            <a:off x="1781111" y="6980392"/>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noProof="1">
                <a:solidFill>
                  <a:schemeClr val="tx1"/>
                </a:solidFill>
                <a:latin typeface="Arial" panose="020B0604020202020204" pitchFamily="34" charset="0"/>
                <a:cs typeface="Arial" panose="020B0604020202020204" pitchFamily="34" charset="0"/>
              </a:rPr>
              <a:t>C. 25 m/s </a:t>
            </a:r>
            <a:endParaRPr lang="vi-VN" sz="4800" noProof="1">
              <a:solidFill>
                <a:schemeClr val="tx1"/>
              </a:solidFill>
              <a:latin typeface="Arial" panose="020B0604020202020204" pitchFamily="34" charset="0"/>
              <a:cs typeface="Arial" panose="020B0604020202020204" pitchFamily="34" charset="0"/>
            </a:endParaRPr>
          </a:p>
        </p:txBody>
      </p:sp>
      <p:sp>
        <p:nvSpPr>
          <p:cNvPr id="19" name="Đáp án sai 1">
            <a:extLst>
              <a:ext uri="{FF2B5EF4-FFF2-40B4-BE49-F238E27FC236}">
                <a16:creationId xmlns:a16="http://schemas.microsoft.com/office/drawing/2014/main" id="{B23A4FD1-FAA6-67B1-A04A-CF148F8E78D9}"/>
              </a:ext>
            </a:extLst>
          </p:cNvPr>
          <p:cNvSpPr/>
          <p:nvPr/>
        </p:nvSpPr>
        <p:spPr>
          <a:xfrm>
            <a:off x="1781113" y="4561543"/>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noProof="1">
                <a:solidFill>
                  <a:schemeClr val="tx1"/>
                </a:solidFill>
                <a:latin typeface="Arial" panose="020B0604020202020204" pitchFamily="34" charset="0"/>
                <a:cs typeface="Arial" panose="020B0604020202020204" pitchFamily="34" charset="0"/>
              </a:rPr>
              <a:t>A. 15 m/s</a:t>
            </a:r>
            <a:endParaRPr lang="vi-VN" sz="4800" noProof="1">
              <a:solidFill>
                <a:schemeClr val="tx1"/>
              </a:solidFill>
              <a:latin typeface="Arial" panose="020B0604020202020204" pitchFamily="34" charset="0"/>
              <a:cs typeface="Arial" panose="020B0604020202020204" pitchFamily="34" charset="0"/>
            </a:endParaRPr>
          </a:p>
        </p:txBody>
      </p:sp>
      <p:sp>
        <p:nvSpPr>
          <p:cNvPr id="20" name="Đáp án sai 2">
            <a:extLst>
              <a:ext uri="{FF2B5EF4-FFF2-40B4-BE49-F238E27FC236}">
                <a16:creationId xmlns:a16="http://schemas.microsoft.com/office/drawing/2014/main" id="{301BCDA5-188D-48C7-6D18-43282696C5FC}"/>
              </a:ext>
            </a:extLst>
          </p:cNvPr>
          <p:cNvSpPr/>
          <p:nvPr/>
        </p:nvSpPr>
        <p:spPr>
          <a:xfrm>
            <a:off x="9704306" y="4561542"/>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noProof="1">
                <a:solidFill>
                  <a:schemeClr val="tx1"/>
                </a:solidFill>
                <a:latin typeface="Arial" panose="020B0604020202020204" pitchFamily="34" charset="0"/>
                <a:cs typeface="Arial" panose="020B0604020202020204" pitchFamily="34" charset="0"/>
              </a:rPr>
              <a:t>B. 20 m/s </a:t>
            </a:r>
            <a:endParaRPr lang="vi-VN" sz="4800" noProof="1">
              <a:solidFill>
                <a:schemeClr val="tx1"/>
              </a:solidFill>
              <a:latin typeface="Arial" panose="020B0604020202020204" pitchFamily="34" charset="0"/>
              <a:cs typeface="Arial" panose="020B0604020202020204" pitchFamily="34" charset="0"/>
            </a:endParaRPr>
          </a:p>
        </p:txBody>
      </p:sp>
      <p:sp>
        <p:nvSpPr>
          <p:cNvPr id="21" name="Đáp án sai 3">
            <a:extLst>
              <a:ext uri="{FF2B5EF4-FFF2-40B4-BE49-F238E27FC236}">
                <a16:creationId xmlns:a16="http://schemas.microsoft.com/office/drawing/2014/main" id="{6921AC71-8368-98CC-4845-2B24631201D6}"/>
              </a:ext>
            </a:extLst>
          </p:cNvPr>
          <p:cNvSpPr/>
          <p:nvPr/>
        </p:nvSpPr>
        <p:spPr>
          <a:xfrm>
            <a:off x="9704306" y="6980393"/>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noProof="1">
                <a:solidFill>
                  <a:schemeClr val="tx1"/>
                </a:solidFill>
                <a:latin typeface="Arial" panose="020B0604020202020204" pitchFamily="34" charset="0"/>
                <a:cs typeface="Arial" panose="020B0604020202020204" pitchFamily="34" charset="0"/>
              </a:rPr>
              <a:t>D. 30 m/s</a:t>
            </a:r>
            <a:endParaRPr lang="vi-VN" sz="4800" noProof="1">
              <a:solidFill>
                <a:schemeClr val="tx1"/>
              </a:solidFill>
              <a:latin typeface="Arial" panose="020B0604020202020204" pitchFamily="34" charset="0"/>
              <a:cs typeface="Arial" panose="020B0604020202020204" pitchFamily="34" charset="0"/>
            </a:endParaRPr>
          </a:p>
        </p:txBody>
      </p:sp>
      <p:pic>
        <p:nvPicPr>
          <p:cNvPr id="22" name="Picture 5">
            <a:extLst>
              <a:ext uri="{FF2B5EF4-FFF2-40B4-BE49-F238E27FC236}">
                <a16:creationId xmlns:a16="http://schemas.microsoft.com/office/drawing/2014/main" id="{4DDDB707-1754-02DE-ED8A-24AC1AB601F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177123" y="7421047"/>
            <a:ext cx="1279569" cy="1113741"/>
          </a:xfrm>
          <a:prstGeom prst="rect">
            <a:avLst/>
          </a:prstGeom>
        </p:spPr>
      </p:pic>
      <p:pic>
        <p:nvPicPr>
          <p:cNvPr id="23" name="Picture 10">
            <a:extLst>
              <a:ext uri="{FF2B5EF4-FFF2-40B4-BE49-F238E27FC236}">
                <a16:creationId xmlns:a16="http://schemas.microsoft.com/office/drawing/2014/main" id="{AC8E7E92-0417-7D0F-FB99-B5166E87823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851861" y="4866765"/>
            <a:ext cx="1275183" cy="1136072"/>
          </a:xfrm>
          <a:prstGeom prst="rect">
            <a:avLst/>
          </a:prstGeom>
        </p:spPr>
      </p:pic>
      <p:pic>
        <p:nvPicPr>
          <p:cNvPr id="24" name="Picture 10">
            <a:extLst>
              <a:ext uri="{FF2B5EF4-FFF2-40B4-BE49-F238E27FC236}">
                <a16:creationId xmlns:a16="http://schemas.microsoft.com/office/drawing/2014/main" id="{8E50EEF4-9841-DB62-BC63-80EC3EEFB17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231706" y="7376311"/>
            <a:ext cx="1275183" cy="1136072"/>
          </a:xfrm>
          <a:prstGeom prst="rect">
            <a:avLst/>
          </a:prstGeom>
        </p:spPr>
      </p:pic>
      <p:pic>
        <p:nvPicPr>
          <p:cNvPr id="25" name="Picture 10">
            <a:extLst>
              <a:ext uri="{FF2B5EF4-FFF2-40B4-BE49-F238E27FC236}">
                <a16:creationId xmlns:a16="http://schemas.microsoft.com/office/drawing/2014/main" id="{FB94ED1D-AE58-5D05-84D2-645969C28BF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299498" y="4855704"/>
            <a:ext cx="1275183" cy="1136072"/>
          </a:xfrm>
          <a:prstGeom prst="rect">
            <a:avLst/>
          </a:prstGeom>
        </p:spPr>
      </p:pic>
      <p:pic>
        <p:nvPicPr>
          <p:cNvPr id="3" name="Picture 2">
            <a:hlinkClick r:id="rId10" action="ppaction://hlinksldjump"/>
            <a:extLst>
              <a:ext uri="{FF2B5EF4-FFF2-40B4-BE49-F238E27FC236}">
                <a16:creationId xmlns:a16="http://schemas.microsoft.com/office/drawing/2014/main" id="{C5A98A0B-4BCC-9C84-8F2C-D246E54C3618}"/>
              </a:ext>
            </a:extLst>
          </p:cNvPr>
          <p:cNvPicPr>
            <a:picLocks noChangeAspect="1"/>
          </p:cNvPicPr>
          <p:nvPr/>
        </p:nvPicPr>
        <p:blipFill>
          <a:blip r:embed="rId11"/>
          <a:stretch>
            <a:fillRect/>
          </a:stretch>
        </p:blipFill>
        <p:spPr>
          <a:xfrm>
            <a:off x="16247213" y="8399992"/>
            <a:ext cx="2036216" cy="1887503"/>
          </a:xfrm>
          <a:prstGeom prst="rect">
            <a:avLst/>
          </a:prstGeom>
        </p:spPr>
      </p:pic>
      <p:pic>
        <p:nvPicPr>
          <p:cNvPr id="26" name="Correct sound effect and wrong sound effect (mp3cut.net)">
            <a:hlinkClick r:id="" action="ppaction://media"/>
            <a:extLst>
              <a:ext uri="{FF2B5EF4-FFF2-40B4-BE49-F238E27FC236}">
                <a16:creationId xmlns:a16="http://schemas.microsoft.com/office/drawing/2014/main" id="{E7AFEB1A-1837-3509-64B7-750E8B3C548D}"/>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9663544" y="-955900"/>
            <a:ext cx="731045" cy="731045"/>
          </a:xfrm>
          <a:prstGeom prst="rect">
            <a:avLst/>
          </a:prstGeom>
        </p:spPr>
      </p:pic>
      <p:pic>
        <p:nvPicPr>
          <p:cNvPr id="27" name="Correct sound effect and wrong sound effect (mp3cut.net) (1)">
            <a:hlinkClick r:id="" action="ppaction://media"/>
            <a:extLst>
              <a:ext uri="{FF2B5EF4-FFF2-40B4-BE49-F238E27FC236}">
                <a16:creationId xmlns:a16="http://schemas.microsoft.com/office/drawing/2014/main" id="{FDCC2E82-898D-1995-D44B-B2C77A2834B3}"/>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1653838" y="-955900"/>
            <a:ext cx="731045" cy="731045"/>
          </a:xfrm>
          <a:prstGeom prst="rect">
            <a:avLst/>
          </a:prstGeom>
        </p:spPr>
      </p:pic>
    </p:spTree>
    <p:extLst>
      <p:ext uri="{BB962C8B-B14F-4D97-AF65-F5344CB8AC3E}">
        <p14:creationId xmlns:p14="http://schemas.microsoft.com/office/powerpoint/2010/main" val="339146233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arn(inVertical)">
                                      <p:cBhvr>
                                        <p:cTn id="11" dur="500"/>
                                        <p:tgtEl>
                                          <p:spTgt spid="19"/>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500"/>
                                        <p:tgtEl>
                                          <p:spTgt spid="18"/>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8"/>
                                        </p:tgtEl>
                                        <p:attrNameLst>
                                          <p:attrName>fillcolor</p:attrName>
                                        </p:attrNameLst>
                                      </p:cBhvr>
                                      <p:to>
                                        <a:srgbClr val="92D050"/>
                                      </p:to>
                                    </p:animClr>
                                    <p:set>
                                      <p:cBhvr>
                                        <p:cTn id="29" dur="500" fill="hold"/>
                                        <p:tgtEl>
                                          <p:spTgt spid="18"/>
                                        </p:tgtEl>
                                        <p:attrNameLst>
                                          <p:attrName>fill.type</p:attrName>
                                        </p:attrNameLst>
                                      </p:cBhvr>
                                      <p:to>
                                        <p:strVal val="solid"/>
                                      </p:to>
                                    </p:set>
                                    <p:set>
                                      <p:cBhvr>
                                        <p:cTn id="30" dur="500" fill="hold"/>
                                        <p:tgtEl>
                                          <p:spTgt spid="18"/>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6"/>
                                        </p:tgtEl>
                                      </p:cBhvr>
                                    </p:cmd>
                                  </p:childTnLst>
                                </p:cTn>
                              </p:par>
                              <p:par>
                                <p:cTn id="33" presetID="1" presetClass="entr" presetSubtype="0" fill="hold" nodeType="withEffect">
                                  <p:stCondLst>
                                    <p:cond delay="0"/>
                                  </p:stCondLst>
                                  <p:childTnLst>
                                    <p:set>
                                      <p:cBhvr>
                                        <p:cTn id="34" dur="1" fill="hold">
                                          <p:stCondLst>
                                            <p:cond delay="9"/>
                                          </p:stCondLst>
                                        </p:cTn>
                                        <p:tgtEl>
                                          <p:spTgt spid="22"/>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18"/>
                                        </p:tgtEl>
                                      </p:cBhvr>
                                    </p:animEffect>
                                    <p:animScale>
                                      <p:cBhvr>
                                        <p:cTn id="37" dur="250" autoRev="1" fill="hold"/>
                                        <p:tgtEl>
                                          <p:spTgt spid="18"/>
                                        </p:tgtEl>
                                      </p:cBhvr>
                                      <p:by x="105000" y="105000"/>
                                    </p:animScale>
                                  </p:childTnLst>
                                </p:cTn>
                              </p:par>
                            </p:childTnLst>
                          </p:cTn>
                        </p:par>
                      </p:childTnLst>
                    </p:cTn>
                  </p:par>
                </p:childTnLst>
              </p:cTn>
              <p:nextCondLst>
                <p:cond evt="onClick" delay="0">
                  <p:tgtEl>
                    <p:spTgt spid="18"/>
                  </p:tgtEl>
                </p:cond>
              </p:nextCondLst>
            </p:seq>
            <p:seq concurrent="1" nextAc="seek">
              <p:cTn id="38" restart="whenNotActive" fill="hold" evtFilter="cancelBubble" nodeType="interactiveSeq">
                <p:stCondLst>
                  <p:cond evt="onClick" delay="0">
                    <p:tgtEl>
                      <p:spTgt spid="19"/>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19"/>
                                        </p:tgtEl>
                                        <p:attrNameLst>
                                          <p:attrName>fillcolor</p:attrName>
                                        </p:attrNameLst>
                                      </p:cBhvr>
                                      <p:to>
                                        <a:srgbClr val="D99694"/>
                                      </p:to>
                                    </p:animClr>
                                    <p:set>
                                      <p:cBhvr>
                                        <p:cTn id="43" dur="500" fill="hold"/>
                                        <p:tgtEl>
                                          <p:spTgt spid="19"/>
                                        </p:tgtEl>
                                        <p:attrNameLst>
                                          <p:attrName>fill.type</p:attrName>
                                        </p:attrNameLst>
                                      </p:cBhvr>
                                      <p:to>
                                        <p:strVal val="solid"/>
                                      </p:to>
                                    </p:set>
                                    <p:set>
                                      <p:cBhvr>
                                        <p:cTn id="44" dur="500" fill="hold"/>
                                        <p:tgtEl>
                                          <p:spTgt spid="19"/>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27"/>
                                        </p:tgtEl>
                                      </p:cBhvr>
                                    </p:cmd>
                                  </p:childTnLst>
                                </p:cTn>
                              </p:par>
                              <p:par>
                                <p:cTn id="47" presetID="1" presetClass="entr" presetSubtype="0"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19"/>
                                        </p:tgtEl>
                                      </p:cBhvr>
                                    </p:animEffect>
                                    <p:animScale>
                                      <p:cBhvr>
                                        <p:cTn id="51" dur="250" autoRev="1" fill="hold"/>
                                        <p:tgtEl>
                                          <p:spTgt spid="19"/>
                                        </p:tgtEl>
                                      </p:cBhvr>
                                      <p:by x="105000" y="105000"/>
                                    </p:animScale>
                                  </p:childTnLst>
                                </p:cTn>
                              </p:par>
                            </p:childTnLst>
                          </p:cTn>
                        </p:par>
                      </p:childTnLst>
                    </p:cTn>
                  </p:par>
                </p:childTnLst>
              </p:cTn>
              <p:nextCondLst>
                <p:cond evt="onClick" delay="0">
                  <p:tgtEl>
                    <p:spTgt spid="19"/>
                  </p:tgtEl>
                </p:cond>
              </p:nextCondLst>
            </p:seq>
            <p:seq concurrent="1" nextAc="seek">
              <p:cTn id="52" restart="whenNotActive" fill="hold" evtFilter="cancelBubble" nodeType="interactiveSeq">
                <p:stCondLst>
                  <p:cond evt="onClick" delay="0">
                    <p:tgtEl>
                      <p:spTgt spid="20"/>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20"/>
                                        </p:tgtEl>
                                        <p:attrNameLst>
                                          <p:attrName>fillcolor</p:attrName>
                                        </p:attrNameLst>
                                      </p:cBhvr>
                                      <p:to>
                                        <a:srgbClr val="D99694"/>
                                      </p:to>
                                    </p:animClr>
                                    <p:set>
                                      <p:cBhvr>
                                        <p:cTn id="57" dur="500" fill="hold"/>
                                        <p:tgtEl>
                                          <p:spTgt spid="20"/>
                                        </p:tgtEl>
                                        <p:attrNameLst>
                                          <p:attrName>fill.type</p:attrName>
                                        </p:attrNameLst>
                                      </p:cBhvr>
                                      <p:to>
                                        <p:strVal val="solid"/>
                                      </p:to>
                                    </p:set>
                                    <p:set>
                                      <p:cBhvr>
                                        <p:cTn id="58" dur="500" fill="hold"/>
                                        <p:tgtEl>
                                          <p:spTgt spid="20"/>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27"/>
                                        </p:tgtEl>
                                      </p:cBhvr>
                                    </p:cmd>
                                  </p:childTnLst>
                                </p:cTn>
                              </p:par>
                              <p:par>
                                <p:cTn id="61" presetID="1" presetClass="entr" presetSubtype="0" fill="hold" nodeType="withEffect">
                                  <p:stCondLst>
                                    <p:cond delay="0"/>
                                  </p:stCondLst>
                                  <p:childTnLst>
                                    <p:set>
                                      <p:cBhvr>
                                        <p:cTn id="62" dur="1" fill="hold">
                                          <p:stCondLst>
                                            <p:cond delay="9"/>
                                          </p:stCondLst>
                                        </p:cTn>
                                        <p:tgtEl>
                                          <p:spTgt spid="23"/>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20"/>
                                        </p:tgtEl>
                                      </p:cBhvr>
                                    </p:animEffect>
                                    <p:animScale>
                                      <p:cBhvr>
                                        <p:cTn id="65" dur="250" autoRev="1" fill="hold"/>
                                        <p:tgtEl>
                                          <p:spTgt spid="20"/>
                                        </p:tgtEl>
                                      </p:cBhvr>
                                      <p:by x="105000" y="105000"/>
                                    </p:animScale>
                                  </p:childTnLst>
                                </p:cTn>
                              </p:par>
                            </p:childTnLst>
                          </p:cTn>
                        </p:par>
                      </p:childTnLst>
                    </p:cTn>
                  </p:par>
                </p:childTnLst>
              </p:cTn>
              <p:nextCondLst>
                <p:cond evt="onClick" delay="0">
                  <p:tgtEl>
                    <p:spTgt spid="20"/>
                  </p:tgtEl>
                </p:cond>
              </p:nextCondLst>
            </p:seq>
            <p:seq concurrent="1" nextAc="seek">
              <p:cTn id="66" restart="whenNotActive" fill="hold" evtFilter="cancelBubble" nodeType="interactiveSeq">
                <p:stCondLst>
                  <p:cond evt="onClick" delay="0">
                    <p:tgtEl>
                      <p:spTgt spid="21"/>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21"/>
                                        </p:tgtEl>
                                        <p:attrNameLst>
                                          <p:attrName>fillcolor</p:attrName>
                                        </p:attrNameLst>
                                      </p:cBhvr>
                                      <p:to>
                                        <a:srgbClr val="D99694"/>
                                      </p:to>
                                    </p:animClr>
                                    <p:set>
                                      <p:cBhvr>
                                        <p:cTn id="71" dur="500" fill="hold"/>
                                        <p:tgtEl>
                                          <p:spTgt spid="21"/>
                                        </p:tgtEl>
                                        <p:attrNameLst>
                                          <p:attrName>fill.type</p:attrName>
                                        </p:attrNameLst>
                                      </p:cBhvr>
                                      <p:to>
                                        <p:strVal val="solid"/>
                                      </p:to>
                                    </p:set>
                                    <p:set>
                                      <p:cBhvr>
                                        <p:cTn id="72" dur="500" fill="hold"/>
                                        <p:tgtEl>
                                          <p:spTgt spid="21"/>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27"/>
                                        </p:tgtEl>
                                      </p:cBhvr>
                                    </p:cmd>
                                  </p:childTnLst>
                                </p:cTn>
                              </p:par>
                              <p:par>
                                <p:cTn id="75" presetID="1" presetClass="entr" presetSubtype="0" fill="hold" nodeType="withEffect">
                                  <p:stCondLst>
                                    <p:cond delay="0"/>
                                  </p:stCondLst>
                                  <p:childTnLst>
                                    <p:set>
                                      <p:cBhvr>
                                        <p:cTn id="76" dur="1" fill="hold">
                                          <p:stCondLst>
                                            <p:cond delay="9"/>
                                          </p:stCondLst>
                                        </p:cTn>
                                        <p:tgtEl>
                                          <p:spTgt spid="24"/>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21"/>
                                        </p:tgtEl>
                                      </p:cBhvr>
                                    </p:animEffect>
                                    <p:animScale>
                                      <p:cBhvr>
                                        <p:cTn id="79" dur="250" autoRev="1" fill="hold"/>
                                        <p:tgtEl>
                                          <p:spTgt spid="21"/>
                                        </p:tgtEl>
                                      </p:cBhvr>
                                      <p:by x="105000" y="105000"/>
                                    </p:animScale>
                                  </p:childTnLst>
                                </p:cTn>
                              </p:par>
                            </p:childTnLst>
                          </p:cTn>
                        </p:par>
                      </p:childTnLst>
                    </p:cTn>
                  </p:par>
                </p:childTnLst>
              </p:cTn>
              <p:nextCondLst>
                <p:cond evt="onClick" delay="0">
                  <p:tgtEl>
                    <p:spTgt spid="21"/>
                  </p:tgtEl>
                </p:cond>
              </p:nextCondLst>
            </p:seq>
            <p:audio>
              <p:cMediaNode vol="80000">
                <p:cTn id="80" fill="hold" display="0">
                  <p:stCondLst>
                    <p:cond delay="indefinite"/>
                  </p:stCondLst>
                  <p:endCondLst>
                    <p:cond evt="onStopAudio" delay="0">
                      <p:tgtEl>
                        <p:sldTgt/>
                      </p:tgtEl>
                    </p:cond>
                  </p:endCondLst>
                </p:cTn>
                <p:tgtEl>
                  <p:spTgt spid="26"/>
                </p:tgtEl>
              </p:cMediaNode>
            </p:audio>
            <p:audio>
              <p:cMediaNode vol="80000">
                <p:cTn id="81" fill="hold" display="0">
                  <p:stCondLst>
                    <p:cond delay="indefinite"/>
                  </p:stCondLst>
                  <p:endCondLst>
                    <p:cond evt="onStopAudio" delay="0">
                      <p:tgtEl>
                        <p:sldTgt/>
                      </p:tgtEl>
                    </p:cond>
                  </p:endCondLst>
                </p:cTn>
                <p:tgtEl>
                  <p:spTgt spid="27"/>
                </p:tgtEl>
              </p:cMediaNode>
            </p:audio>
          </p:childTnLst>
        </p:cTn>
      </p:par>
    </p:tnLst>
    <p:bldLst>
      <p:bldP spid="17" grpId="0" animBg="1"/>
      <p:bldP spid="18" grpId="0" animBg="1"/>
      <p:bldP spid="18" grpId="1" animBg="1"/>
      <p:bldP spid="19" grpId="0" animBg="1"/>
      <p:bldP spid="19" grpId="1" animBg="1"/>
      <p:bldP spid="20" grpId="0" animBg="1"/>
      <p:bldP spid="20" grpId="1" animBg="1"/>
      <p:bldP spid="21" grpId="0" animBg="1"/>
      <p:bldP spid="21"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2F4FB"/>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8F0ABDA-19D7-E199-C2CF-DD08C35D7229}"/>
              </a:ext>
            </a:extLst>
          </p:cNvPr>
          <p:cNvSpPr/>
          <p:nvPr/>
        </p:nvSpPr>
        <p:spPr>
          <a:xfrm>
            <a:off x="0" y="8368145"/>
            <a:ext cx="18283428" cy="1912919"/>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pic>
        <p:nvPicPr>
          <p:cNvPr id="3" name="Picture 2">
            <a:hlinkClick r:id="rId6" action="ppaction://hlinksldjump"/>
            <a:extLst>
              <a:ext uri="{FF2B5EF4-FFF2-40B4-BE49-F238E27FC236}">
                <a16:creationId xmlns:a16="http://schemas.microsoft.com/office/drawing/2014/main" id="{C5A98A0B-4BCC-9C84-8F2C-D246E54C3618}"/>
              </a:ext>
            </a:extLst>
          </p:cNvPr>
          <p:cNvPicPr>
            <a:picLocks noChangeAspect="1"/>
          </p:cNvPicPr>
          <p:nvPr/>
        </p:nvPicPr>
        <p:blipFill>
          <a:blip r:embed="rId7"/>
          <a:stretch>
            <a:fillRect/>
          </a:stretch>
        </p:blipFill>
        <p:spPr>
          <a:xfrm>
            <a:off x="16247213" y="8399992"/>
            <a:ext cx="2036216" cy="1887503"/>
          </a:xfrm>
          <a:prstGeom prst="rect">
            <a:avLst/>
          </a:prstGeom>
        </p:spPr>
      </p:pic>
      <p:sp>
        <p:nvSpPr>
          <p:cNvPr id="7" name="Câu hỏi">
            <a:extLst>
              <a:ext uri="{FF2B5EF4-FFF2-40B4-BE49-F238E27FC236}">
                <a16:creationId xmlns:a16="http://schemas.microsoft.com/office/drawing/2014/main" id="{B0D98919-4C4F-2E0C-BD43-22C4372192E8}"/>
              </a:ext>
            </a:extLst>
          </p:cNvPr>
          <p:cNvSpPr/>
          <p:nvPr/>
        </p:nvSpPr>
        <p:spPr>
          <a:xfrm>
            <a:off x="1576265" y="455776"/>
            <a:ext cx="15130897" cy="361586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800" b="1" noProof="1">
                <a:solidFill>
                  <a:schemeClr val="accent5"/>
                </a:solidFill>
                <a:latin typeface="Arial" panose="020B0604020202020204" pitchFamily="34" charset="0"/>
                <a:cs typeface="Arial" panose="020B0604020202020204" pitchFamily="34" charset="0"/>
              </a:rPr>
              <a:t>Câu hỏi </a:t>
            </a:r>
            <a:r>
              <a:rPr lang="en-US" sz="4800" b="1" noProof="1">
                <a:solidFill>
                  <a:schemeClr val="accent5"/>
                </a:solidFill>
                <a:latin typeface="Arial" panose="020B0604020202020204" pitchFamily="34" charset="0"/>
                <a:cs typeface="Arial" panose="020B0604020202020204" pitchFamily="34" charset="0"/>
              </a:rPr>
              <a:t>3: </a:t>
            </a:r>
            <a:r>
              <a:rPr lang="vi-VN" sz="4800" dirty="0">
                <a:solidFill>
                  <a:schemeClr val="tx1"/>
                </a:solidFill>
                <a:latin typeface="Arial" panose="020B0604020202020204" pitchFamily="34" charset="0"/>
                <a:cs typeface="Arial" panose="020B0604020202020204" pitchFamily="34" charset="0"/>
              </a:rPr>
              <a:t>Một con chim bồ câu bay quãng đường dài 66 km trong 36 phút. Vận tốc của con chim bồ câu đó là:</a:t>
            </a:r>
            <a:endParaRPr lang="en-VN" sz="4800" dirty="0">
              <a:solidFill>
                <a:schemeClr val="tx1"/>
              </a:solidFill>
              <a:latin typeface="Arial" panose="020B0604020202020204" pitchFamily="34" charset="0"/>
              <a:cs typeface="Arial" panose="020B0604020202020204" pitchFamily="34" charset="0"/>
            </a:endParaRPr>
          </a:p>
        </p:txBody>
      </p:sp>
      <p:sp>
        <p:nvSpPr>
          <p:cNvPr id="8" name="Đáp án đúng">
            <a:extLst>
              <a:ext uri="{FF2B5EF4-FFF2-40B4-BE49-F238E27FC236}">
                <a16:creationId xmlns:a16="http://schemas.microsoft.com/office/drawing/2014/main" id="{85077CBF-0BD6-DB1E-B7D4-82E0C94A0EF5}"/>
              </a:ext>
            </a:extLst>
          </p:cNvPr>
          <p:cNvSpPr/>
          <p:nvPr/>
        </p:nvSpPr>
        <p:spPr>
          <a:xfrm>
            <a:off x="9663542" y="4530684"/>
            <a:ext cx="6802583" cy="216296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noProof="1">
                <a:solidFill>
                  <a:schemeClr val="tx1"/>
                </a:solidFill>
                <a:latin typeface="Arial" panose="020B0604020202020204" pitchFamily="34" charset="0"/>
                <a:cs typeface="Arial" panose="020B0604020202020204" pitchFamily="34" charset="0"/>
              </a:rPr>
              <a:t>B. 110 km/h</a:t>
            </a:r>
            <a:endParaRPr lang="vi-VN" sz="4800" noProof="1">
              <a:solidFill>
                <a:schemeClr val="tx1"/>
              </a:solidFill>
              <a:latin typeface="Arial" panose="020B0604020202020204" pitchFamily="34" charset="0"/>
              <a:cs typeface="Arial" panose="020B0604020202020204" pitchFamily="34" charset="0"/>
            </a:endParaRPr>
          </a:p>
        </p:txBody>
      </p:sp>
      <p:sp>
        <p:nvSpPr>
          <p:cNvPr id="10" name="Đáp án sai 1">
            <a:extLst>
              <a:ext uri="{FF2B5EF4-FFF2-40B4-BE49-F238E27FC236}">
                <a16:creationId xmlns:a16="http://schemas.microsoft.com/office/drawing/2014/main" id="{E5FA9301-D26F-1FE8-4A6B-7E77BA027D3B}"/>
              </a:ext>
            </a:extLst>
          </p:cNvPr>
          <p:cNvSpPr/>
          <p:nvPr/>
        </p:nvSpPr>
        <p:spPr>
          <a:xfrm>
            <a:off x="9663543" y="7157255"/>
            <a:ext cx="6802583" cy="216734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noProof="1">
                <a:solidFill>
                  <a:schemeClr val="tx1"/>
                </a:solidFill>
                <a:latin typeface="Arial" panose="020B0604020202020204" pitchFamily="34" charset="0"/>
                <a:cs typeface="Arial" panose="020B0604020202020204" pitchFamily="34" charset="0"/>
              </a:rPr>
              <a:t>D. 130 km/h</a:t>
            </a:r>
            <a:endParaRPr lang="vi-VN" sz="4800" noProof="1">
              <a:solidFill>
                <a:schemeClr val="tx1"/>
              </a:solidFill>
              <a:latin typeface="Arial" panose="020B0604020202020204" pitchFamily="34" charset="0"/>
              <a:cs typeface="Arial" panose="020B0604020202020204" pitchFamily="34" charset="0"/>
            </a:endParaRPr>
          </a:p>
        </p:txBody>
      </p:sp>
      <p:sp>
        <p:nvSpPr>
          <p:cNvPr id="11" name="Đáp án sai 2">
            <a:extLst>
              <a:ext uri="{FF2B5EF4-FFF2-40B4-BE49-F238E27FC236}">
                <a16:creationId xmlns:a16="http://schemas.microsoft.com/office/drawing/2014/main" id="{44F7A463-21B5-41A8-ED53-0F7A11C8AF89}"/>
              </a:ext>
            </a:extLst>
          </p:cNvPr>
          <p:cNvSpPr/>
          <p:nvPr/>
        </p:nvSpPr>
        <p:spPr>
          <a:xfrm>
            <a:off x="1821869" y="7152692"/>
            <a:ext cx="6802583" cy="216734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noProof="1">
                <a:solidFill>
                  <a:schemeClr val="tx1"/>
                </a:solidFill>
                <a:latin typeface="Arial" panose="020B0604020202020204" pitchFamily="34" charset="0"/>
                <a:cs typeface="Arial" panose="020B0604020202020204" pitchFamily="34" charset="0"/>
              </a:rPr>
              <a:t>C. 120 km/h</a:t>
            </a:r>
            <a:endParaRPr lang="vi-VN" sz="4800" noProof="1">
              <a:solidFill>
                <a:schemeClr val="tx1"/>
              </a:solidFill>
              <a:latin typeface="Arial" panose="020B0604020202020204" pitchFamily="34" charset="0"/>
              <a:cs typeface="Arial" panose="020B0604020202020204" pitchFamily="34" charset="0"/>
            </a:endParaRPr>
          </a:p>
        </p:txBody>
      </p:sp>
      <p:sp>
        <p:nvSpPr>
          <p:cNvPr id="12" name="Đáp án sai 3">
            <a:extLst>
              <a:ext uri="{FF2B5EF4-FFF2-40B4-BE49-F238E27FC236}">
                <a16:creationId xmlns:a16="http://schemas.microsoft.com/office/drawing/2014/main" id="{C0318EC5-64C0-76EA-FAED-DBA18D8446CD}"/>
              </a:ext>
            </a:extLst>
          </p:cNvPr>
          <p:cNvSpPr/>
          <p:nvPr/>
        </p:nvSpPr>
        <p:spPr>
          <a:xfrm>
            <a:off x="1821870" y="4528494"/>
            <a:ext cx="6802583" cy="216734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noProof="1">
                <a:solidFill>
                  <a:schemeClr val="tx1"/>
                </a:solidFill>
                <a:latin typeface="Arial" panose="020B0604020202020204" pitchFamily="34" charset="0"/>
                <a:cs typeface="Arial" panose="020B0604020202020204" pitchFamily="34" charset="0"/>
              </a:rPr>
              <a:t>A. 100 km/h</a:t>
            </a:r>
            <a:endParaRPr lang="vi-VN" sz="4800" noProof="1">
              <a:solidFill>
                <a:schemeClr val="tx1"/>
              </a:solidFill>
              <a:latin typeface="Arial" panose="020B0604020202020204" pitchFamily="34" charset="0"/>
              <a:cs typeface="Arial" panose="020B0604020202020204" pitchFamily="34" charset="0"/>
            </a:endParaRPr>
          </a:p>
        </p:txBody>
      </p:sp>
      <p:pic>
        <p:nvPicPr>
          <p:cNvPr id="13" name="Picture 5">
            <a:extLst>
              <a:ext uri="{FF2B5EF4-FFF2-40B4-BE49-F238E27FC236}">
                <a16:creationId xmlns:a16="http://schemas.microsoft.com/office/drawing/2014/main" id="{804C4643-9C61-12F4-9C14-B93022A6FF8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106598" y="7716485"/>
            <a:ext cx="1279569" cy="1113741"/>
          </a:xfrm>
          <a:prstGeom prst="rect">
            <a:avLst/>
          </a:prstGeom>
        </p:spPr>
      </p:pic>
      <p:pic>
        <p:nvPicPr>
          <p:cNvPr id="14" name="Picture 10">
            <a:extLst>
              <a:ext uri="{FF2B5EF4-FFF2-40B4-BE49-F238E27FC236}">
                <a16:creationId xmlns:a16="http://schemas.microsoft.com/office/drawing/2014/main" id="{FC6C6DA9-9BE5-91DC-AAD6-E4AE0A324E4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4972030" y="4936888"/>
            <a:ext cx="1275183" cy="1136072"/>
          </a:xfrm>
          <a:prstGeom prst="rect">
            <a:avLst/>
          </a:prstGeom>
        </p:spPr>
      </p:pic>
      <p:pic>
        <p:nvPicPr>
          <p:cNvPr id="15" name="Picture 10">
            <a:extLst>
              <a:ext uri="{FF2B5EF4-FFF2-40B4-BE49-F238E27FC236}">
                <a16:creationId xmlns:a16="http://schemas.microsoft.com/office/drawing/2014/main" id="{6467EF40-F657-E7D5-4D54-C2BF8C271ED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217537" y="4966511"/>
            <a:ext cx="1275183" cy="1136072"/>
          </a:xfrm>
          <a:prstGeom prst="rect">
            <a:avLst/>
          </a:prstGeom>
        </p:spPr>
      </p:pic>
      <p:pic>
        <p:nvPicPr>
          <p:cNvPr id="16" name="Picture 10">
            <a:extLst>
              <a:ext uri="{FF2B5EF4-FFF2-40B4-BE49-F238E27FC236}">
                <a16:creationId xmlns:a16="http://schemas.microsoft.com/office/drawing/2014/main" id="{70B31BC2-6F8E-12C8-0CE6-28C5D8E58EC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4972030" y="7576929"/>
            <a:ext cx="1275183" cy="1136072"/>
          </a:xfrm>
          <a:prstGeom prst="rect">
            <a:avLst/>
          </a:prstGeom>
        </p:spPr>
      </p:pic>
      <p:pic>
        <p:nvPicPr>
          <p:cNvPr id="17" name="Correct sound effect and wrong sound effect (mp3cut.net)">
            <a:hlinkClick r:id="" action="ppaction://media"/>
            <a:extLst>
              <a:ext uri="{FF2B5EF4-FFF2-40B4-BE49-F238E27FC236}">
                <a16:creationId xmlns:a16="http://schemas.microsoft.com/office/drawing/2014/main" id="{85E7D410-E6FA-E467-6AAF-6D1C54ED75A6}"/>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9663544" y="-955900"/>
            <a:ext cx="731045" cy="731045"/>
          </a:xfrm>
          <a:prstGeom prst="rect">
            <a:avLst/>
          </a:prstGeom>
        </p:spPr>
      </p:pic>
      <p:pic>
        <p:nvPicPr>
          <p:cNvPr id="18" name="Correct sound effect and wrong sound effect (mp3cut.net) (1)">
            <a:hlinkClick r:id="" action="ppaction://media"/>
            <a:extLst>
              <a:ext uri="{FF2B5EF4-FFF2-40B4-BE49-F238E27FC236}">
                <a16:creationId xmlns:a16="http://schemas.microsoft.com/office/drawing/2014/main" id="{727F0B45-AD16-16F7-E349-C12D965CF484}"/>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1653838" y="-955900"/>
            <a:ext cx="731045" cy="731045"/>
          </a:xfrm>
          <a:prstGeom prst="rect">
            <a:avLst/>
          </a:prstGeom>
        </p:spPr>
      </p:pic>
    </p:spTree>
    <p:extLst>
      <p:ext uri="{BB962C8B-B14F-4D97-AF65-F5344CB8AC3E}">
        <p14:creationId xmlns:p14="http://schemas.microsoft.com/office/powerpoint/2010/main" val="494043753"/>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500"/>
                                        <p:tgtEl>
                                          <p:spTgt spid="12"/>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8"/>
                                        </p:tgtEl>
                                        <p:attrNameLst>
                                          <p:attrName>fillcolor</p:attrName>
                                        </p:attrNameLst>
                                      </p:cBhvr>
                                      <p:to>
                                        <a:srgbClr val="92D050"/>
                                      </p:to>
                                    </p:animClr>
                                    <p:set>
                                      <p:cBhvr>
                                        <p:cTn id="29" dur="500" fill="hold"/>
                                        <p:tgtEl>
                                          <p:spTgt spid="8"/>
                                        </p:tgtEl>
                                        <p:attrNameLst>
                                          <p:attrName>fill.type</p:attrName>
                                        </p:attrNameLst>
                                      </p:cBhvr>
                                      <p:to>
                                        <p:strVal val="solid"/>
                                      </p:to>
                                    </p:set>
                                    <p:set>
                                      <p:cBhvr>
                                        <p:cTn id="30" dur="500" fill="hold"/>
                                        <p:tgtEl>
                                          <p:spTgt spid="8"/>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17"/>
                                        </p:tgtEl>
                                      </p:cBhvr>
                                    </p:cmd>
                                  </p:childTnLst>
                                </p:cTn>
                              </p:par>
                              <p:par>
                                <p:cTn id="33" presetID="1" presetClass="entr" presetSubtype="0" fill="hold" nodeType="withEffect">
                                  <p:stCondLst>
                                    <p:cond delay="0"/>
                                  </p:stCondLst>
                                  <p:childTnLst>
                                    <p:set>
                                      <p:cBhvr>
                                        <p:cTn id="34" dur="1" fill="hold">
                                          <p:stCondLst>
                                            <p:cond delay="9"/>
                                          </p:stCondLst>
                                        </p:cTn>
                                        <p:tgtEl>
                                          <p:spTgt spid="13"/>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8"/>
                                        </p:tgtEl>
                                      </p:cBhvr>
                                    </p:animEffect>
                                    <p:animScale>
                                      <p:cBhvr>
                                        <p:cTn id="37"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38" restart="whenNotActive" fill="hold" evtFilter="cancelBubble" nodeType="interactiveSeq">
                <p:stCondLst>
                  <p:cond evt="onClick" delay="0">
                    <p:tgtEl>
                      <p:spTgt spid="10"/>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10"/>
                                        </p:tgtEl>
                                        <p:attrNameLst>
                                          <p:attrName>fillcolor</p:attrName>
                                        </p:attrNameLst>
                                      </p:cBhvr>
                                      <p:to>
                                        <a:srgbClr val="D99694"/>
                                      </p:to>
                                    </p:animClr>
                                    <p:set>
                                      <p:cBhvr>
                                        <p:cTn id="43" dur="500" fill="hold"/>
                                        <p:tgtEl>
                                          <p:spTgt spid="10"/>
                                        </p:tgtEl>
                                        <p:attrNameLst>
                                          <p:attrName>fill.type</p:attrName>
                                        </p:attrNameLst>
                                      </p:cBhvr>
                                      <p:to>
                                        <p:strVal val="solid"/>
                                      </p:to>
                                    </p:set>
                                    <p:set>
                                      <p:cBhvr>
                                        <p:cTn id="44" dur="500" fill="hold"/>
                                        <p:tgtEl>
                                          <p:spTgt spid="10"/>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18"/>
                                        </p:tgtEl>
                                      </p:cBhvr>
                                    </p:cmd>
                                  </p:childTnLst>
                                </p:cTn>
                              </p:par>
                              <p:par>
                                <p:cTn id="47" presetID="1" presetClass="entr" presetSubtype="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10"/>
                                        </p:tgtEl>
                                      </p:cBhvr>
                                    </p:animEffect>
                                    <p:animScale>
                                      <p:cBhvr>
                                        <p:cTn id="51" dur="250" autoRev="1" fill="hold"/>
                                        <p:tgtEl>
                                          <p:spTgt spid="10"/>
                                        </p:tgtEl>
                                      </p:cBhvr>
                                      <p:by x="105000" y="105000"/>
                                    </p:animScale>
                                  </p:childTnLst>
                                </p:cTn>
                              </p:par>
                            </p:childTnLst>
                          </p:cTn>
                        </p:par>
                      </p:childTnLst>
                    </p:cTn>
                  </p:par>
                </p:childTnLst>
              </p:cTn>
              <p:nextCondLst>
                <p:cond evt="onClick" delay="0">
                  <p:tgtEl>
                    <p:spTgt spid="10"/>
                  </p:tgtEl>
                </p:cond>
              </p:nextCondLst>
            </p:seq>
            <p:seq concurrent="1" nextAc="seek">
              <p:cTn id="52" restart="whenNotActive" fill="hold" evtFilter="cancelBubble" nodeType="interactiveSeq">
                <p:stCondLst>
                  <p:cond evt="onClick" delay="0">
                    <p:tgtEl>
                      <p:spTgt spid="11"/>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11"/>
                                        </p:tgtEl>
                                        <p:attrNameLst>
                                          <p:attrName>fillcolor</p:attrName>
                                        </p:attrNameLst>
                                      </p:cBhvr>
                                      <p:to>
                                        <a:srgbClr val="D99694"/>
                                      </p:to>
                                    </p:animClr>
                                    <p:set>
                                      <p:cBhvr>
                                        <p:cTn id="57" dur="500" fill="hold"/>
                                        <p:tgtEl>
                                          <p:spTgt spid="11"/>
                                        </p:tgtEl>
                                        <p:attrNameLst>
                                          <p:attrName>fill.type</p:attrName>
                                        </p:attrNameLst>
                                      </p:cBhvr>
                                      <p:to>
                                        <p:strVal val="solid"/>
                                      </p:to>
                                    </p:set>
                                    <p:set>
                                      <p:cBhvr>
                                        <p:cTn id="58" dur="500" fill="hold"/>
                                        <p:tgtEl>
                                          <p:spTgt spid="11"/>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18"/>
                                        </p:tgtEl>
                                      </p:cBhvr>
                                    </p:cmd>
                                  </p:childTnLst>
                                </p:cTn>
                              </p:par>
                              <p:par>
                                <p:cTn id="61" presetID="1" presetClass="entr" presetSubtype="0" fill="hold" nodeType="withEffect">
                                  <p:stCondLst>
                                    <p:cond delay="0"/>
                                  </p:stCondLst>
                                  <p:childTnLst>
                                    <p:set>
                                      <p:cBhvr>
                                        <p:cTn id="62" dur="1" fill="hold">
                                          <p:stCondLst>
                                            <p:cond delay="9"/>
                                          </p:stCondLst>
                                        </p:cTn>
                                        <p:tgtEl>
                                          <p:spTgt spid="14"/>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11"/>
                                        </p:tgtEl>
                                      </p:cBhvr>
                                    </p:animEffect>
                                    <p:animScale>
                                      <p:cBhvr>
                                        <p:cTn id="65"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66" restart="whenNotActive" fill="hold" evtFilter="cancelBubble" nodeType="interactiveSeq">
                <p:stCondLst>
                  <p:cond evt="onClick" delay="0">
                    <p:tgtEl>
                      <p:spTgt spid="12"/>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12"/>
                                        </p:tgtEl>
                                        <p:attrNameLst>
                                          <p:attrName>fillcolor</p:attrName>
                                        </p:attrNameLst>
                                      </p:cBhvr>
                                      <p:to>
                                        <a:srgbClr val="D99694"/>
                                      </p:to>
                                    </p:animClr>
                                    <p:set>
                                      <p:cBhvr>
                                        <p:cTn id="71" dur="500" fill="hold"/>
                                        <p:tgtEl>
                                          <p:spTgt spid="12"/>
                                        </p:tgtEl>
                                        <p:attrNameLst>
                                          <p:attrName>fill.type</p:attrName>
                                        </p:attrNameLst>
                                      </p:cBhvr>
                                      <p:to>
                                        <p:strVal val="solid"/>
                                      </p:to>
                                    </p:set>
                                    <p:set>
                                      <p:cBhvr>
                                        <p:cTn id="72" dur="500" fill="hold"/>
                                        <p:tgtEl>
                                          <p:spTgt spid="12"/>
                                        </p:tgtEl>
                                        <p:attrNameLst>
                                          <p:attrName>fill.on</p:attrName>
                                        </p:attrNameLst>
                                      </p:cBhvr>
                                      <p:to>
                                        <p:strVal val="true"/>
                                      </p:to>
                                    </p:set>
                                  </p:childTnLst>
                                </p:cTn>
                              </p:par>
                              <p:par>
                                <p:cTn id="73" presetID="1" presetClass="entr" presetSubtype="0" fill="hold" nodeType="withEffect">
                                  <p:stCondLst>
                                    <p:cond delay="0"/>
                                  </p:stCondLst>
                                  <p:childTnLst>
                                    <p:set>
                                      <p:cBhvr>
                                        <p:cTn id="74" dur="1" fill="hold">
                                          <p:stCondLst>
                                            <p:cond delay="9"/>
                                          </p:stCondLst>
                                        </p:cTn>
                                        <p:tgtEl>
                                          <p:spTgt spid="15"/>
                                        </p:tgtEl>
                                        <p:attrNameLst>
                                          <p:attrName>style.visibility</p:attrName>
                                        </p:attrNameLst>
                                      </p:cBhvr>
                                      <p:to>
                                        <p:strVal val="visible"/>
                                      </p:to>
                                    </p:set>
                                  </p:childTnLst>
                                </p:cTn>
                              </p:par>
                              <p:par>
                                <p:cTn id="75" presetID="1" presetClass="mediacall" presetSubtype="0" fill="hold" nodeType="withEffect">
                                  <p:stCondLst>
                                    <p:cond delay="0"/>
                                  </p:stCondLst>
                                  <p:childTnLst>
                                    <p:cmd type="call" cmd="playFrom(0.0)">
                                      <p:cBhvr>
                                        <p:cTn id="76" dur="862" fill="hold"/>
                                        <p:tgtEl>
                                          <p:spTgt spid="18"/>
                                        </p:tgtEl>
                                      </p:cBhvr>
                                    </p:cmd>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12"/>
                                        </p:tgtEl>
                                      </p:cBhvr>
                                    </p:animEffect>
                                    <p:animScale>
                                      <p:cBhvr>
                                        <p:cTn id="79" dur="250" autoRev="1" fill="hold"/>
                                        <p:tgtEl>
                                          <p:spTgt spid="12"/>
                                        </p:tgtEl>
                                      </p:cBhvr>
                                      <p:by x="105000" y="105000"/>
                                    </p:animScale>
                                  </p:childTnLst>
                                </p:cTn>
                              </p:par>
                            </p:childTnLst>
                          </p:cTn>
                        </p:par>
                      </p:childTnLst>
                    </p:cTn>
                  </p:par>
                </p:childTnLst>
              </p:cTn>
              <p:nextCondLst>
                <p:cond evt="onClick" delay="0">
                  <p:tgtEl>
                    <p:spTgt spid="12"/>
                  </p:tgtEl>
                </p:cond>
              </p:nextCondLst>
            </p:seq>
            <p:audio>
              <p:cMediaNode vol="80000">
                <p:cTn id="80" fill="hold" display="0">
                  <p:stCondLst>
                    <p:cond delay="indefinite"/>
                  </p:stCondLst>
                  <p:endCondLst>
                    <p:cond evt="onStopAudio" delay="0">
                      <p:tgtEl>
                        <p:sldTgt/>
                      </p:tgtEl>
                    </p:cond>
                  </p:endCondLst>
                </p:cTn>
                <p:tgtEl>
                  <p:spTgt spid="17"/>
                </p:tgtEl>
              </p:cMediaNode>
            </p:audio>
            <p:audio>
              <p:cMediaNode vol="80000">
                <p:cTn id="81" fill="hold" display="0">
                  <p:stCondLst>
                    <p:cond delay="indefinite"/>
                  </p:stCondLst>
                  <p:endCondLst>
                    <p:cond evt="onStopAudio" delay="0">
                      <p:tgtEl>
                        <p:sldTgt/>
                      </p:tgtEl>
                    </p:cond>
                  </p:endCondLst>
                </p:cTn>
                <p:tgtEl>
                  <p:spTgt spid="18"/>
                </p:tgtEl>
              </p:cMediaNode>
            </p:audio>
          </p:childTnLst>
        </p:cTn>
      </p:par>
    </p:tnLst>
    <p:bldLst>
      <p:bldP spid="7" grpId="0" animBg="1"/>
      <p:bldP spid="8" grpId="0" animBg="1"/>
      <p:bldP spid="8" grpId="1" animBg="1"/>
      <p:bldP spid="10" grpId="0" animBg="1"/>
      <p:bldP spid="10" grpId="1" animBg="1"/>
      <p:bldP spid="11" grpId="0" animBg="1"/>
      <p:bldP spid="11" grpId="1" animBg="1"/>
      <p:bldP spid="12" grpId="0" animBg="1"/>
      <p:bldP spid="12"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2F4FB"/>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8F0ABDA-19D7-E199-C2CF-DD08C35D7229}"/>
              </a:ext>
            </a:extLst>
          </p:cNvPr>
          <p:cNvSpPr/>
          <p:nvPr/>
        </p:nvSpPr>
        <p:spPr>
          <a:xfrm>
            <a:off x="0" y="8368145"/>
            <a:ext cx="18283428" cy="1912919"/>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7" name="Câu hỏi">
            <a:extLst>
              <a:ext uri="{FF2B5EF4-FFF2-40B4-BE49-F238E27FC236}">
                <a16:creationId xmlns:a16="http://schemas.microsoft.com/office/drawing/2014/main" id="{DB4A04FF-6236-3742-E1CE-33D9E3726307}"/>
              </a:ext>
            </a:extLst>
          </p:cNvPr>
          <p:cNvSpPr/>
          <p:nvPr/>
        </p:nvSpPr>
        <p:spPr>
          <a:xfrm>
            <a:off x="693316" y="542302"/>
            <a:ext cx="16901368" cy="352961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800" b="1" noProof="1">
                <a:solidFill>
                  <a:schemeClr val="accent5"/>
                </a:solidFill>
                <a:latin typeface="Arial" panose="020B0604020202020204" pitchFamily="34" charset="0"/>
                <a:cs typeface="Arial" panose="020B0604020202020204" pitchFamily="34" charset="0"/>
              </a:rPr>
              <a:t>Câu hỏi </a:t>
            </a:r>
            <a:r>
              <a:rPr lang="en-US" sz="4800" b="1" noProof="1">
                <a:solidFill>
                  <a:schemeClr val="accent5"/>
                </a:solidFill>
                <a:latin typeface="Arial" panose="020B0604020202020204" pitchFamily="34" charset="0"/>
                <a:cs typeface="Arial" panose="020B0604020202020204" pitchFamily="34" charset="0"/>
              </a:rPr>
              <a:t>4: </a:t>
            </a:r>
            <a:r>
              <a:rPr lang="vi-VN" sz="4800" dirty="0">
                <a:solidFill>
                  <a:schemeClr val="tx1"/>
                </a:solidFill>
                <a:latin typeface="Arial" panose="020B0604020202020204" pitchFamily="34" charset="0"/>
                <a:cs typeface="Arial" panose="020B0604020202020204" pitchFamily="34" charset="0"/>
              </a:rPr>
              <a:t>Một ô tô đi từ 13 giờ 45 phút đến 16 giờ 15 phút được quãng đường dài 120 km. Vận tốc của ô tô đó là:</a:t>
            </a:r>
            <a:endParaRPr lang="en-VN" sz="4800" dirty="0">
              <a:solidFill>
                <a:schemeClr val="tx1"/>
              </a:solidFill>
              <a:latin typeface="Arial" panose="020B0604020202020204" pitchFamily="34" charset="0"/>
              <a:cs typeface="Arial" panose="020B0604020202020204" pitchFamily="34" charset="0"/>
            </a:endParaRPr>
          </a:p>
        </p:txBody>
      </p:sp>
      <p:sp>
        <p:nvSpPr>
          <p:cNvPr id="18" name="Đáp án đúng">
            <a:extLst>
              <a:ext uri="{FF2B5EF4-FFF2-40B4-BE49-F238E27FC236}">
                <a16:creationId xmlns:a16="http://schemas.microsoft.com/office/drawing/2014/main" id="{B78273A2-7E9D-D87F-CCC4-9D3C38DA5CE4}"/>
              </a:ext>
            </a:extLst>
          </p:cNvPr>
          <p:cNvSpPr/>
          <p:nvPr/>
        </p:nvSpPr>
        <p:spPr>
          <a:xfrm>
            <a:off x="1600199" y="4446187"/>
            <a:ext cx="7024255"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noProof="1">
                <a:solidFill>
                  <a:schemeClr val="tx1"/>
                </a:solidFill>
                <a:latin typeface="Arial" panose="020B0604020202020204" pitchFamily="34" charset="0"/>
                <a:cs typeface="Arial" panose="020B0604020202020204" pitchFamily="34" charset="0"/>
              </a:rPr>
              <a:t>A. 48 km/h</a:t>
            </a:r>
            <a:endParaRPr lang="vi-VN" sz="4800" noProof="1">
              <a:solidFill>
                <a:schemeClr val="tx1"/>
              </a:solidFill>
              <a:latin typeface="Arial" panose="020B0604020202020204" pitchFamily="34" charset="0"/>
              <a:cs typeface="Arial" panose="020B0604020202020204" pitchFamily="34" charset="0"/>
            </a:endParaRPr>
          </a:p>
        </p:txBody>
      </p:sp>
      <p:sp>
        <p:nvSpPr>
          <p:cNvPr id="19" name="Đáp án sai 1">
            <a:extLst>
              <a:ext uri="{FF2B5EF4-FFF2-40B4-BE49-F238E27FC236}">
                <a16:creationId xmlns:a16="http://schemas.microsoft.com/office/drawing/2014/main" id="{164B94FA-E158-F3A3-52E5-9E90C579B3BA}"/>
              </a:ext>
            </a:extLst>
          </p:cNvPr>
          <p:cNvSpPr/>
          <p:nvPr/>
        </p:nvSpPr>
        <p:spPr>
          <a:xfrm>
            <a:off x="9663544" y="6841876"/>
            <a:ext cx="7024255"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noProof="1">
                <a:solidFill>
                  <a:schemeClr val="tx1"/>
                </a:solidFill>
                <a:latin typeface="Arial" panose="020B0604020202020204" pitchFamily="34" charset="0"/>
                <a:cs typeface="Arial" panose="020B0604020202020204" pitchFamily="34" charset="0"/>
              </a:rPr>
              <a:t>D. 30 km/h</a:t>
            </a:r>
            <a:endParaRPr lang="vi-VN" sz="4800" noProof="1">
              <a:solidFill>
                <a:schemeClr val="tx1"/>
              </a:solidFill>
              <a:latin typeface="Arial" panose="020B0604020202020204" pitchFamily="34" charset="0"/>
              <a:cs typeface="Arial" panose="020B0604020202020204" pitchFamily="34" charset="0"/>
            </a:endParaRPr>
          </a:p>
        </p:txBody>
      </p:sp>
      <p:sp>
        <p:nvSpPr>
          <p:cNvPr id="20" name="Đáp án sai 2">
            <a:extLst>
              <a:ext uri="{FF2B5EF4-FFF2-40B4-BE49-F238E27FC236}">
                <a16:creationId xmlns:a16="http://schemas.microsoft.com/office/drawing/2014/main" id="{BD070FDC-1312-1A12-786F-7C02FCEBFD72}"/>
              </a:ext>
            </a:extLst>
          </p:cNvPr>
          <p:cNvSpPr/>
          <p:nvPr/>
        </p:nvSpPr>
        <p:spPr>
          <a:xfrm>
            <a:off x="1600199" y="6815510"/>
            <a:ext cx="7024255"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noProof="1">
                <a:solidFill>
                  <a:schemeClr val="tx1"/>
                </a:solidFill>
                <a:latin typeface="Arial" panose="020B0604020202020204" pitchFamily="34" charset="0"/>
                <a:cs typeface="Arial" panose="020B0604020202020204" pitchFamily="34" charset="0"/>
              </a:rPr>
              <a:t>C. 55 km/h</a:t>
            </a:r>
            <a:endParaRPr lang="vi-VN" sz="4800" noProof="1">
              <a:solidFill>
                <a:schemeClr val="tx1"/>
              </a:solidFill>
              <a:latin typeface="Arial" panose="020B0604020202020204" pitchFamily="34" charset="0"/>
              <a:cs typeface="Arial" panose="020B0604020202020204" pitchFamily="34" charset="0"/>
            </a:endParaRPr>
          </a:p>
        </p:txBody>
      </p:sp>
      <p:sp>
        <p:nvSpPr>
          <p:cNvPr id="21" name="Đáp án sai 3">
            <a:extLst>
              <a:ext uri="{FF2B5EF4-FFF2-40B4-BE49-F238E27FC236}">
                <a16:creationId xmlns:a16="http://schemas.microsoft.com/office/drawing/2014/main" id="{AF914E71-109A-489E-2E4F-42F7CB1F0426}"/>
              </a:ext>
            </a:extLst>
          </p:cNvPr>
          <p:cNvSpPr/>
          <p:nvPr/>
        </p:nvSpPr>
        <p:spPr>
          <a:xfrm>
            <a:off x="9663544" y="4462229"/>
            <a:ext cx="7024255"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noProof="1">
                <a:solidFill>
                  <a:schemeClr val="tx1"/>
                </a:solidFill>
                <a:latin typeface="Arial" panose="020B0604020202020204" pitchFamily="34" charset="0"/>
                <a:cs typeface="Arial" panose="020B0604020202020204" pitchFamily="34" charset="0"/>
              </a:rPr>
              <a:t>B. 60 km/h</a:t>
            </a:r>
            <a:endParaRPr lang="vi-VN" sz="4800" noProof="1">
              <a:solidFill>
                <a:schemeClr val="tx1"/>
              </a:solidFill>
              <a:latin typeface="Arial" panose="020B0604020202020204" pitchFamily="34" charset="0"/>
              <a:cs typeface="Arial" panose="020B0604020202020204" pitchFamily="34" charset="0"/>
            </a:endParaRPr>
          </a:p>
        </p:txBody>
      </p:sp>
      <p:pic>
        <p:nvPicPr>
          <p:cNvPr id="22" name="Picture 5">
            <a:extLst>
              <a:ext uri="{FF2B5EF4-FFF2-40B4-BE49-F238E27FC236}">
                <a16:creationId xmlns:a16="http://schemas.microsoft.com/office/drawing/2014/main" id="{5BE9A5AF-BF69-F85C-F842-1C7B0735BA9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224646" y="4875678"/>
            <a:ext cx="1279569" cy="1113741"/>
          </a:xfrm>
          <a:prstGeom prst="rect">
            <a:avLst/>
          </a:prstGeom>
        </p:spPr>
      </p:pic>
      <p:pic>
        <p:nvPicPr>
          <p:cNvPr id="23" name="Picture 10">
            <a:extLst>
              <a:ext uri="{FF2B5EF4-FFF2-40B4-BE49-F238E27FC236}">
                <a16:creationId xmlns:a16="http://schemas.microsoft.com/office/drawing/2014/main" id="{FBD0C9BB-F545-BE4E-C99B-7EE3BBBB572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279017" y="7167420"/>
            <a:ext cx="1275183" cy="1136072"/>
          </a:xfrm>
          <a:prstGeom prst="rect">
            <a:avLst/>
          </a:prstGeom>
        </p:spPr>
      </p:pic>
      <p:pic>
        <p:nvPicPr>
          <p:cNvPr id="24" name="Picture 10">
            <a:extLst>
              <a:ext uri="{FF2B5EF4-FFF2-40B4-BE49-F238E27FC236}">
                <a16:creationId xmlns:a16="http://schemas.microsoft.com/office/drawing/2014/main" id="{9DD1EBFF-06FD-0CB4-0B91-7508A461955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377765" y="4875678"/>
            <a:ext cx="1275183" cy="1136072"/>
          </a:xfrm>
          <a:prstGeom prst="rect">
            <a:avLst/>
          </a:prstGeom>
        </p:spPr>
      </p:pic>
      <p:pic>
        <p:nvPicPr>
          <p:cNvPr id="25" name="Picture 10">
            <a:extLst>
              <a:ext uri="{FF2B5EF4-FFF2-40B4-BE49-F238E27FC236}">
                <a16:creationId xmlns:a16="http://schemas.microsoft.com/office/drawing/2014/main" id="{1BCF292E-A189-5939-62F3-2E1BE9F40D7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972030" y="7370619"/>
            <a:ext cx="1275183" cy="1136072"/>
          </a:xfrm>
          <a:prstGeom prst="rect">
            <a:avLst/>
          </a:prstGeom>
        </p:spPr>
      </p:pic>
      <p:pic>
        <p:nvPicPr>
          <p:cNvPr id="3" name="Picture 2">
            <a:hlinkClick r:id="rId10" action="ppaction://hlinksldjump"/>
            <a:extLst>
              <a:ext uri="{FF2B5EF4-FFF2-40B4-BE49-F238E27FC236}">
                <a16:creationId xmlns:a16="http://schemas.microsoft.com/office/drawing/2014/main" id="{C5A98A0B-4BCC-9C84-8F2C-D246E54C3618}"/>
              </a:ext>
            </a:extLst>
          </p:cNvPr>
          <p:cNvPicPr>
            <a:picLocks noChangeAspect="1"/>
          </p:cNvPicPr>
          <p:nvPr/>
        </p:nvPicPr>
        <p:blipFill>
          <a:blip r:embed="rId11"/>
          <a:stretch>
            <a:fillRect/>
          </a:stretch>
        </p:blipFill>
        <p:spPr>
          <a:xfrm>
            <a:off x="16247213" y="8399992"/>
            <a:ext cx="2036216" cy="1887503"/>
          </a:xfrm>
          <a:prstGeom prst="rect">
            <a:avLst/>
          </a:prstGeom>
        </p:spPr>
      </p:pic>
      <p:pic>
        <p:nvPicPr>
          <p:cNvPr id="26" name="Correct sound effect and wrong sound effect (mp3cut.net)">
            <a:hlinkClick r:id="" action="ppaction://media"/>
            <a:extLst>
              <a:ext uri="{FF2B5EF4-FFF2-40B4-BE49-F238E27FC236}">
                <a16:creationId xmlns:a16="http://schemas.microsoft.com/office/drawing/2014/main" id="{50E0DB1E-6D72-CBFA-1157-BFEAA980FACA}"/>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9663544" y="-955900"/>
            <a:ext cx="731045" cy="731045"/>
          </a:xfrm>
          <a:prstGeom prst="rect">
            <a:avLst/>
          </a:prstGeom>
        </p:spPr>
      </p:pic>
      <p:pic>
        <p:nvPicPr>
          <p:cNvPr id="27" name="Correct sound effect and wrong sound effect (mp3cut.net) (1)">
            <a:hlinkClick r:id="" action="ppaction://media"/>
            <a:extLst>
              <a:ext uri="{FF2B5EF4-FFF2-40B4-BE49-F238E27FC236}">
                <a16:creationId xmlns:a16="http://schemas.microsoft.com/office/drawing/2014/main" id="{DE48B2AA-F96D-A1EC-7DB6-83255C6177C1}"/>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1653838" y="-955900"/>
            <a:ext cx="731045" cy="731045"/>
          </a:xfrm>
          <a:prstGeom prst="rect">
            <a:avLst/>
          </a:prstGeom>
        </p:spPr>
      </p:pic>
    </p:spTree>
    <p:extLst>
      <p:ext uri="{BB962C8B-B14F-4D97-AF65-F5344CB8AC3E}">
        <p14:creationId xmlns:p14="http://schemas.microsoft.com/office/powerpoint/2010/main" val="328060021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arn(inVertical)">
                                      <p:cBhvr>
                                        <p:cTn id="11" dur="500"/>
                                        <p:tgtEl>
                                          <p:spTgt spid="18"/>
                                        </p:tgtEl>
                                      </p:cBhvr>
                                    </p:animEffect>
                                  </p:childTnLst>
                                </p:cTn>
                              </p:par>
                            </p:childTnLst>
                          </p:cTn>
                        </p:par>
                        <p:par>
                          <p:cTn id="12" fill="hold">
                            <p:stCondLst>
                              <p:cond delay="1500"/>
                            </p:stCondLst>
                            <p:childTnLst>
                              <p:par>
                                <p:cTn id="13" presetID="16" presetClass="entr" presetSubtype="2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arn(inVertical)">
                                      <p:cBhvr>
                                        <p:cTn id="15" dur="500"/>
                                        <p:tgtEl>
                                          <p:spTgt spid="21"/>
                                        </p:tgtEl>
                                      </p:cBhvr>
                                    </p:animEffect>
                                  </p:childTnLst>
                                </p:cTn>
                              </p:par>
                            </p:childTnLst>
                          </p:cTn>
                        </p:par>
                        <p:par>
                          <p:cTn id="16" fill="hold">
                            <p:stCondLst>
                              <p:cond delay="2000"/>
                            </p:stCondLst>
                            <p:childTnLst>
                              <p:par>
                                <p:cTn id="17" presetID="16" presetClass="entr" presetSubtype="21"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par>
                          <p:cTn id="20" fill="hold">
                            <p:stCondLst>
                              <p:cond delay="2500"/>
                            </p:stCondLst>
                            <p:childTnLst>
                              <p:par>
                                <p:cTn id="21" presetID="16" presetClass="entr" presetSubtype="21"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8"/>
                                        </p:tgtEl>
                                        <p:attrNameLst>
                                          <p:attrName>fillcolor</p:attrName>
                                        </p:attrNameLst>
                                      </p:cBhvr>
                                      <p:to>
                                        <a:srgbClr val="92D050"/>
                                      </p:to>
                                    </p:animClr>
                                    <p:set>
                                      <p:cBhvr>
                                        <p:cTn id="29" dur="500" fill="hold"/>
                                        <p:tgtEl>
                                          <p:spTgt spid="18"/>
                                        </p:tgtEl>
                                        <p:attrNameLst>
                                          <p:attrName>fill.type</p:attrName>
                                        </p:attrNameLst>
                                      </p:cBhvr>
                                      <p:to>
                                        <p:strVal val="solid"/>
                                      </p:to>
                                    </p:set>
                                    <p:set>
                                      <p:cBhvr>
                                        <p:cTn id="30" dur="500" fill="hold"/>
                                        <p:tgtEl>
                                          <p:spTgt spid="18"/>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6"/>
                                        </p:tgtEl>
                                      </p:cBhvr>
                                    </p:cmd>
                                  </p:childTnLst>
                                </p:cTn>
                              </p:par>
                              <p:par>
                                <p:cTn id="33" presetID="1" presetClass="entr" presetSubtype="0" fill="hold" nodeType="withEffect">
                                  <p:stCondLst>
                                    <p:cond delay="0"/>
                                  </p:stCondLst>
                                  <p:childTnLst>
                                    <p:set>
                                      <p:cBhvr>
                                        <p:cTn id="34" dur="1" fill="hold">
                                          <p:stCondLst>
                                            <p:cond delay="9"/>
                                          </p:stCondLst>
                                        </p:cTn>
                                        <p:tgtEl>
                                          <p:spTgt spid="22"/>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18"/>
                                        </p:tgtEl>
                                      </p:cBhvr>
                                    </p:animEffect>
                                    <p:animScale>
                                      <p:cBhvr>
                                        <p:cTn id="37" dur="250" autoRev="1" fill="hold"/>
                                        <p:tgtEl>
                                          <p:spTgt spid="18"/>
                                        </p:tgtEl>
                                      </p:cBhvr>
                                      <p:by x="105000" y="105000"/>
                                    </p:animScale>
                                  </p:childTnLst>
                                </p:cTn>
                              </p:par>
                            </p:childTnLst>
                          </p:cTn>
                        </p:par>
                      </p:childTnLst>
                    </p:cTn>
                  </p:par>
                </p:childTnLst>
              </p:cTn>
              <p:nextCondLst>
                <p:cond evt="onClick" delay="0">
                  <p:tgtEl>
                    <p:spTgt spid="18"/>
                  </p:tgtEl>
                </p:cond>
              </p:nextCondLst>
            </p:seq>
            <p:seq concurrent="1" nextAc="seek">
              <p:cTn id="38" restart="whenNotActive" fill="hold" evtFilter="cancelBubble" nodeType="interactiveSeq">
                <p:stCondLst>
                  <p:cond evt="onClick" delay="0">
                    <p:tgtEl>
                      <p:spTgt spid="19"/>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19"/>
                                        </p:tgtEl>
                                        <p:attrNameLst>
                                          <p:attrName>fillcolor</p:attrName>
                                        </p:attrNameLst>
                                      </p:cBhvr>
                                      <p:to>
                                        <a:srgbClr val="D99694"/>
                                      </p:to>
                                    </p:animClr>
                                    <p:set>
                                      <p:cBhvr>
                                        <p:cTn id="43" dur="500" fill="hold"/>
                                        <p:tgtEl>
                                          <p:spTgt spid="19"/>
                                        </p:tgtEl>
                                        <p:attrNameLst>
                                          <p:attrName>fill.type</p:attrName>
                                        </p:attrNameLst>
                                      </p:cBhvr>
                                      <p:to>
                                        <p:strVal val="solid"/>
                                      </p:to>
                                    </p:set>
                                    <p:set>
                                      <p:cBhvr>
                                        <p:cTn id="44" dur="500" fill="hold"/>
                                        <p:tgtEl>
                                          <p:spTgt spid="19"/>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27"/>
                                        </p:tgtEl>
                                      </p:cBhvr>
                                    </p:cmd>
                                  </p:childTnLst>
                                </p:cTn>
                              </p:par>
                              <p:par>
                                <p:cTn id="47" presetID="1" presetClass="entr" presetSubtype="0"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19"/>
                                        </p:tgtEl>
                                      </p:cBhvr>
                                    </p:animEffect>
                                    <p:animScale>
                                      <p:cBhvr>
                                        <p:cTn id="51" dur="250" autoRev="1" fill="hold"/>
                                        <p:tgtEl>
                                          <p:spTgt spid="19"/>
                                        </p:tgtEl>
                                      </p:cBhvr>
                                      <p:by x="105000" y="105000"/>
                                    </p:animScale>
                                  </p:childTnLst>
                                </p:cTn>
                              </p:par>
                            </p:childTnLst>
                          </p:cTn>
                        </p:par>
                      </p:childTnLst>
                    </p:cTn>
                  </p:par>
                </p:childTnLst>
              </p:cTn>
              <p:nextCondLst>
                <p:cond evt="onClick" delay="0">
                  <p:tgtEl>
                    <p:spTgt spid="19"/>
                  </p:tgtEl>
                </p:cond>
              </p:nextCondLst>
            </p:seq>
            <p:seq concurrent="1" nextAc="seek">
              <p:cTn id="52" restart="whenNotActive" fill="hold" evtFilter="cancelBubble" nodeType="interactiveSeq">
                <p:stCondLst>
                  <p:cond evt="onClick" delay="0">
                    <p:tgtEl>
                      <p:spTgt spid="20"/>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20"/>
                                        </p:tgtEl>
                                        <p:attrNameLst>
                                          <p:attrName>fillcolor</p:attrName>
                                        </p:attrNameLst>
                                      </p:cBhvr>
                                      <p:to>
                                        <a:srgbClr val="D99694"/>
                                      </p:to>
                                    </p:animClr>
                                    <p:set>
                                      <p:cBhvr>
                                        <p:cTn id="57" dur="500" fill="hold"/>
                                        <p:tgtEl>
                                          <p:spTgt spid="20"/>
                                        </p:tgtEl>
                                        <p:attrNameLst>
                                          <p:attrName>fill.type</p:attrName>
                                        </p:attrNameLst>
                                      </p:cBhvr>
                                      <p:to>
                                        <p:strVal val="solid"/>
                                      </p:to>
                                    </p:set>
                                    <p:set>
                                      <p:cBhvr>
                                        <p:cTn id="58" dur="500" fill="hold"/>
                                        <p:tgtEl>
                                          <p:spTgt spid="20"/>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27"/>
                                        </p:tgtEl>
                                      </p:cBhvr>
                                    </p:cmd>
                                  </p:childTnLst>
                                </p:cTn>
                              </p:par>
                              <p:par>
                                <p:cTn id="61" presetID="1" presetClass="entr" presetSubtype="0" fill="hold" nodeType="withEffect">
                                  <p:stCondLst>
                                    <p:cond delay="0"/>
                                  </p:stCondLst>
                                  <p:childTnLst>
                                    <p:set>
                                      <p:cBhvr>
                                        <p:cTn id="62" dur="1" fill="hold">
                                          <p:stCondLst>
                                            <p:cond delay="9"/>
                                          </p:stCondLst>
                                        </p:cTn>
                                        <p:tgtEl>
                                          <p:spTgt spid="23"/>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20"/>
                                        </p:tgtEl>
                                      </p:cBhvr>
                                    </p:animEffect>
                                    <p:animScale>
                                      <p:cBhvr>
                                        <p:cTn id="65" dur="250" autoRev="1" fill="hold"/>
                                        <p:tgtEl>
                                          <p:spTgt spid="20"/>
                                        </p:tgtEl>
                                      </p:cBhvr>
                                      <p:by x="105000" y="105000"/>
                                    </p:animScale>
                                  </p:childTnLst>
                                </p:cTn>
                              </p:par>
                            </p:childTnLst>
                          </p:cTn>
                        </p:par>
                      </p:childTnLst>
                    </p:cTn>
                  </p:par>
                </p:childTnLst>
              </p:cTn>
              <p:nextCondLst>
                <p:cond evt="onClick" delay="0">
                  <p:tgtEl>
                    <p:spTgt spid="20"/>
                  </p:tgtEl>
                </p:cond>
              </p:nextCondLst>
            </p:seq>
            <p:seq concurrent="1" nextAc="seek">
              <p:cTn id="66" restart="whenNotActive" fill="hold" evtFilter="cancelBubble" nodeType="interactiveSeq">
                <p:stCondLst>
                  <p:cond evt="onClick" delay="0">
                    <p:tgtEl>
                      <p:spTgt spid="21"/>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21"/>
                                        </p:tgtEl>
                                        <p:attrNameLst>
                                          <p:attrName>fillcolor</p:attrName>
                                        </p:attrNameLst>
                                      </p:cBhvr>
                                      <p:to>
                                        <a:srgbClr val="D99694"/>
                                      </p:to>
                                    </p:animClr>
                                    <p:set>
                                      <p:cBhvr>
                                        <p:cTn id="71" dur="500" fill="hold"/>
                                        <p:tgtEl>
                                          <p:spTgt spid="21"/>
                                        </p:tgtEl>
                                        <p:attrNameLst>
                                          <p:attrName>fill.type</p:attrName>
                                        </p:attrNameLst>
                                      </p:cBhvr>
                                      <p:to>
                                        <p:strVal val="solid"/>
                                      </p:to>
                                    </p:set>
                                    <p:set>
                                      <p:cBhvr>
                                        <p:cTn id="72" dur="500" fill="hold"/>
                                        <p:tgtEl>
                                          <p:spTgt spid="21"/>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27"/>
                                        </p:tgtEl>
                                      </p:cBhvr>
                                    </p:cmd>
                                  </p:childTnLst>
                                </p:cTn>
                              </p:par>
                              <p:par>
                                <p:cTn id="75" presetID="1" presetClass="entr" presetSubtype="0" fill="hold" nodeType="withEffect">
                                  <p:stCondLst>
                                    <p:cond delay="0"/>
                                  </p:stCondLst>
                                  <p:childTnLst>
                                    <p:set>
                                      <p:cBhvr>
                                        <p:cTn id="76" dur="1" fill="hold">
                                          <p:stCondLst>
                                            <p:cond delay="9"/>
                                          </p:stCondLst>
                                        </p:cTn>
                                        <p:tgtEl>
                                          <p:spTgt spid="24"/>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21"/>
                                        </p:tgtEl>
                                      </p:cBhvr>
                                    </p:animEffect>
                                    <p:animScale>
                                      <p:cBhvr>
                                        <p:cTn id="79" dur="250" autoRev="1" fill="hold"/>
                                        <p:tgtEl>
                                          <p:spTgt spid="21"/>
                                        </p:tgtEl>
                                      </p:cBhvr>
                                      <p:by x="105000" y="105000"/>
                                    </p:animScale>
                                  </p:childTnLst>
                                </p:cTn>
                              </p:par>
                            </p:childTnLst>
                          </p:cTn>
                        </p:par>
                      </p:childTnLst>
                    </p:cTn>
                  </p:par>
                </p:childTnLst>
              </p:cTn>
              <p:nextCondLst>
                <p:cond evt="onClick" delay="0">
                  <p:tgtEl>
                    <p:spTgt spid="21"/>
                  </p:tgtEl>
                </p:cond>
              </p:nextCondLst>
            </p:seq>
            <p:audio>
              <p:cMediaNode vol="80000">
                <p:cTn id="80" fill="hold" display="0">
                  <p:stCondLst>
                    <p:cond delay="indefinite"/>
                  </p:stCondLst>
                  <p:endCondLst>
                    <p:cond evt="onStopAudio" delay="0">
                      <p:tgtEl>
                        <p:sldTgt/>
                      </p:tgtEl>
                    </p:cond>
                  </p:endCondLst>
                </p:cTn>
                <p:tgtEl>
                  <p:spTgt spid="26"/>
                </p:tgtEl>
              </p:cMediaNode>
            </p:audio>
            <p:audio>
              <p:cMediaNode vol="80000">
                <p:cTn id="81" fill="hold" display="0">
                  <p:stCondLst>
                    <p:cond delay="indefinite"/>
                  </p:stCondLst>
                  <p:endCondLst>
                    <p:cond evt="onStopAudio" delay="0">
                      <p:tgtEl>
                        <p:sldTgt/>
                      </p:tgtEl>
                    </p:cond>
                  </p:endCondLst>
                </p:cTn>
                <p:tgtEl>
                  <p:spTgt spid="27"/>
                </p:tgtEl>
              </p:cMediaNode>
            </p:audio>
          </p:childTnLst>
        </p:cTn>
      </p:par>
    </p:tnLst>
    <p:bldLst>
      <p:bldP spid="17" grpId="0" animBg="1"/>
      <p:bldP spid="18" grpId="0" animBg="1"/>
      <p:bldP spid="18" grpId="1" animBg="1"/>
      <p:bldP spid="19" grpId="0" animBg="1"/>
      <p:bldP spid="19" grpId="1" animBg="1"/>
      <p:bldP spid="20" grpId="0" animBg="1"/>
      <p:bldP spid="20" grpId="1" animBg="1"/>
      <p:bldP spid="21" grpId="0" animBg="1"/>
      <p:bldP spid="21"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2F4FB"/>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8F0ABDA-19D7-E199-C2CF-DD08C35D7229}"/>
              </a:ext>
            </a:extLst>
          </p:cNvPr>
          <p:cNvSpPr/>
          <p:nvPr/>
        </p:nvSpPr>
        <p:spPr>
          <a:xfrm>
            <a:off x="0" y="8368145"/>
            <a:ext cx="18283428" cy="1912919"/>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8" name="Câu hỏi">
            <a:extLst>
              <a:ext uri="{FF2B5EF4-FFF2-40B4-BE49-F238E27FC236}">
                <a16:creationId xmlns:a16="http://schemas.microsoft.com/office/drawing/2014/main" id="{BF8EC4AE-3F26-6574-80AD-6E251B671469}"/>
              </a:ext>
            </a:extLst>
          </p:cNvPr>
          <p:cNvSpPr/>
          <p:nvPr/>
        </p:nvSpPr>
        <p:spPr>
          <a:xfrm>
            <a:off x="453771" y="473445"/>
            <a:ext cx="17375886" cy="452121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400" b="1" noProof="1">
                <a:solidFill>
                  <a:schemeClr val="accent5"/>
                </a:solidFill>
                <a:latin typeface="Arial" panose="020B0604020202020204" pitchFamily="34" charset="0"/>
                <a:cs typeface="Arial" panose="020B0604020202020204" pitchFamily="34" charset="0"/>
              </a:rPr>
              <a:t>Câu hỏi </a:t>
            </a:r>
            <a:r>
              <a:rPr lang="en-US" sz="4400" b="1" noProof="1">
                <a:solidFill>
                  <a:schemeClr val="accent5"/>
                </a:solidFill>
                <a:latin typeface="Arial" panose="020B0604020202020204" pitchFamily="34" charset="0"/>
                <a:cs typeface="Arial" panose="020B0604020202020204" pitchFamily="34" charset="0"/>
              </a:rPr>
              <a:t>5: </a:t>
            </a:r>
            <a:r>
              <a:rPr lang="vi-VN" sz="4400" dirty="0">
                <a:solidFill>
                  <a:schemeClr val="tx1"/>
                </a:solidFill>
                <a:latin typeface="Arial" panose="020B0604020202020204" pitchFamily="34" charset="0"/>
                <a:cs typeface="Arial" panose="020B0604020202020204" pitchFamily="34" charset="0"/>
              </a:rPr>
              <a:t>Bạn An đi từ nhà lúc 6 giờ 45 phút đến trường lúc 7 giờ 10 phút. Trên đường đến trường, bạn An dừng lại mua đồ ăn sáng hết 10 phút. Khoảng cách từ nhà bạn An đến trường là 750 m. Vậy vận tốc đi bộ của bạn An là:</a:t>
            </a:r>
            <a:endParaRPr lang="en-VN" sz="4400" dirty="0">
              <a:solidFill>
                <a:schemeClr val="tx1"/>
              </a:solidFill>
              <a:latin typeface="Arial" panose="020B0604020202020204" pitchFamily="34" charset="0"/>
              <a:cs typeface="Arial" panose="020B0604020202020204" pitchFamily="34" charset="0"/>
            </a:endParaRPr>
          </a:p>
        </p:txBody>
      </p:sp>
      <p:sp>
        <p:nvSpPr>
          <p:cNvPr id="29" name="Đáp án đúng">
            <a:extLst>
              <a:ext uri="{FF2B5EF4-FFF2-40B4-BE49-F238E27FC236}">
                <a16:creationId xmlns:a16="http://schemas.microsoft.com/office/drawing/2014/main" id="{66DB7CD2-FA3C-2531-055C-8AB3F896009B}"/>
              </a:ext>
            </a:extLst>
          </p:cNvPr>
          <p:cNvSpPr/>
          <p:nvPr/>
        </p:nvSpPr>
        <p:spPr>
          <a:xfrm>
            <a:off x="9663543" y="7589750"/>
            <a:ext cx="6802583" cy="191292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noProof="1">
                <a:solidFill>
                  <a:schemeClr val="tx1"/>
                </a:solidFill>
                <a:latin typeface="Arial" panose="020B0604020202020204" pitchFamily="34" charset="0"/>
                <a:cs typeface="Arial" panose="020B0604020202020204" pitchFamily="34" charset="0"/>
              </a:rPr>
              <a:t>D. 3 km/h</a:t>
            </a:r>
            <a:endParaRPr lang="vi-VN" sz="4400" noProof="1">
              <a:solidFill>
                <a:schemeClr val="tx1"/>
              </a:solidFill>
              <a:latin typeface="Arial" panose="020B0604020202020204" pitchFamily="34" charset="0"/>
              <a:cs typeface="Arial" panose="020B0604020202020204" pitchFamily="34" charset="0"/>
            </a:endParaRPr>
          </a:p>
        </p:txBody>
      </p:sp>
      <p:sp>
        <p:nvSpPr>
          <p:cNvPr id="30" name="Đáp án sai 1">
            <a:extLst>
              <a:ext uri="{FF2B5EF4-FFF2-40B4-BE49-F238E27FC236}">
                <a16:creationId xmlns:a16="http://schemas.microsoft.com/office/drawing/2014/main" id="{A1EA5947-42D2-D1B5-5EAB-7CCC4CEB1444}"/>
              </a:ext>
            </a:extLst>
          </p:cNvPr>
          <p:cNvSpPr/>
          <p:nvPr/>
        </p:nvSpPr>
        <p:spPr>
          <a:xfrm>
            <a:off x="1818549" y="5335412"/>
            <a:ext cx="6802583" cy="191291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noProof="1">
                <a:solidFill>
                  <a:schemeClr val="tx1"/>
                </a:solidFill>
                <a:latin typeface="Arial" panose="020B0604020202020204" pitchFamily="34" charset="0"/>
                <a:cs typeface="Arial" panose="020B0604020202020204" pitchFamily="34" charset="0"/>
              </a:rPr>
              <a:t>A. 2,25 km/h</a:t>
            </a:r>
            <a:endParaRPr lang="vi-VN" sz="4400" noProof="1">
              <a:solidFill>
                <a:schemeClr val="tx1"/>
              </a:solidFill>
              <a:latin typeface="Arial" panose="020B0604020202020204" pitchFamily="34" charset="0"/>
              <a:cs typeface="Arial" panose="020B0604020202020204" pitchFamily="34" charset="0"/>
            </a:endParaRPr>
          </a:p>
        </p:txBody>
      </p:sp>
      <p:sp>
        <p:nvSpPr>
          <p:cNvPr id="31" name="Đáp án sai 2">
            <a:extLst>
              <a:ext uri="{FF2B5EF4-FFF2-40B4-BE49-F238E27FC236}">
                <a16:creationId xmlns:a16="http://schemas.microsoft.com/office/drawing/2014/main" id="{16A7850E-830E-D371-603B-24FC5FCE66CD}"/>
              </a:ext>
            </a:extLst>
          </p:cNvPr>
          <p:cNvSpPr/>
          <p:nvPr/>
        </p:nvSpPr>
        <p:spPr>
          <a:xfrm>
            <a:off x="1818549" y="7589751"/>
            <a:ext cx="6802583" cy="19129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noProof="1">
                <a:solidFill>
                  <a:schemeClr val="tx1"/>
                </a:solidFill>
                <a:latin typeface="Arial" panose="020B0604020202020204" pitchFamily="34" charset="0"/>
                <a:cs typeface="Arial" panose="020B0604020202020204" pitchFamily="34" charset="0"/>
              </a:rPr>
              <a:t>C. 4,5 km/h</a:t>
            </a:r>
            <a:endParaRPr lang="vi-VN" sz="4400" noProof="1">
              <a:solidFill>
                <a:schemeClr val="tx1"/>
              </a:solidFill>
              <a:latin typeface="Arial" panose="020B0604020202020204" pitchFamily="34" charset="0"/>
              <a:cs typeface="Arial" panose="020B0604020202020204" pitchFamily="34" charset="0"/>
            </a:endParaRPr>
          </a:p>
        </p:txBody>
      </p:sp>
      <p:sp>
        <p:nvSpPr>
          <p:cNvPr id="32" name="Đáp án sai 3">
            <a:extLst>
              <a:ext uri="{FF2B5EF4-FFF2-40B4-BE49-F238E27FC236}">
                <a16:creationId xmlns:a16="http://schemas.microsoft.com/office/drawing/2014/main" id="{976214D2-B342-7750-5C8C-C27E00310D7A}"/>
              </a:ext>
            </a:extLst>
          </p:cNvPr>
          <p:cNvSpPr/>
          <p:nvPr/>
        </p:nvSpPr>
        <p:spPr>
          <a:xfrm>
            <a:off x="9663543" y="5336602"/>
            <a:ext cx="6802583" cy="191292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noProof="1">
                <a:solidFill>
                  <a:schemeClr val="tx1"/>
                </a:solidFill>
                <a:latin typeface="Arial" panose="020B0604020202020204" pitchFamily="34" charset="0"/>
                <a:cs typeface="Arial" panose="020B0604020202020204" pitchFamily="34" charset="0"/>
              </a:rPr>
              <a:t>B. 12 km/h</a:t>
            </a:r>
            <a:endParaRPr lang="vi-VN" sz="4400" noProof="1">
              <a:solidFill>
                <a:schemeClr val="tx1"/>
              </a:solidFill>
              <a:latin typeface="Arial" panose="020B0604020202020204" pitchFamily="34" charset="0"/>
              <a:cs typeface="Arial" panose="020B0604020202020204" pitchFamily="34" charset="0"/>
            </a:endParaRPr>
          </a:p>
        </p:txBody>
      </p:sp>
      <p:pic>
        <p:nvPicPr>
          <p:cNvPr id="33" name="Correct sound effect and wrong sound effect (mp3cut.net)">
            <a:hlinkClick r:id="" action="ppaction://media"/>
            <a:extLst>
              <a:ext uri="{FF2B5EF4-FFF2-40B4-BE49-F238E27FC236}">
                <a16:creationId xmlns:a16="http://schemas.microsoft.com/office/drawing/2014/main" id="{AC8476BF-CFEA-75C6-A99E-DFEBA061595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663544" y="-955900"/>
            <a:ext cx="731045" cy="731045"/>
          </a:xfrm>
          <a:prstGeom prst="rect">
            <a:avLst/>
          </a:prstGeom>
        </p:spPr>
      </p:pic>
      <p:pic>
        <p:nvPicPr>
          <p:cNvPr id="34" name="Picture 5">
            <a:extLst>
              <a:ext uri="{FF2B5EF4-FFF2-40B4-BE49-F238E27FC236}">
                <a16:creationId xmlns:a16="http://schemas.microsoft.com/office/drawing/2014/main" id="{6ED69A8E-3629-71D5-BBA5-B0D841236B4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4967643" y="7924869"/>
            <a:ext cx="1279569" cy="1113741"/>
          </a:xfrm>
          <a:prstGeom prst="rect">
            <a:avLst/>
          </a:prstGeom>
        </p:spPr>
      </p:pic>
      <p:pic>
        <p:nvPicPr>
          <p:cNvPr id="35" name="Picture 10">
            <a:extLst>
              <a:ext uri="{FF2B5EF4-FFF2-40B4-BE49-F238E27FC236}">
                <a16:creationId xmlns:a16="http://schemas.microsoft.com/office/drawing/2014/main" id="{93F2F73B-7500-D6CF-7EC0-81FB4463381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229036" y="7994069"/>
            <a:ext cx="1275183" cy="1136072"/>
          </a:xfrm>
          <a:prstGeom prst="rect">
            <a:avLst/>
          </a:prstGeom>
        </p:spPr>
      </p:pic>
      <p:pic>
        <p:nvPicPr>
          <p:cNvPr id="36" name="Picture 10">
            <a:extLst>
              <a:ext uri="{FF2B5EF4-FFF2-40B4-BE49-F238E27FC236}">
                <a16:creationId xmlns:a16="http://schemas.microsoft.com/office/drawing/2014/main" id="{FBEB367B-911F-64C4-9BB5-C939C681C38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4972029" y="5652216"/>
            <a:ext cx="1275183" cy="1136072"/>
          </a:xfrm>
          <a:prstGeom prst="rect">
            <a:avLst/>
          </a:prstGeom>
        </p:spPr>
      </p:pic>
      <p:pic>
        <p:nvPicPr>
          <p:cNvPr id="37" name="Picture 10">
            <a:extLst>
              <a:ext uri="{FF2B5EF4-FFF2-40B4-BE49-F238E27FC236}">
                <a16:creationId xmlns:a16="http://schemas.microsoft.com/office/drawing/2014/main" id="{2968104A-E55D-7895-FFF7-2F96E1FA4E1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229035" y="5676642"/>
            <a:ext cx="1275183" cy="1136072"/>
          </a:xfrm>
          <a:prstGeom prst="rect">
            <a:avLst/>
          </a:prstGeom>
        </p:spPr>
      </p:pic>
      <p:pic>
        <p:nvPicPr>
          <p:cNvPr id="38" name="Correct sound effect and wrong sound effect (mp3cut.net) (1)">
            <a:hlinkClick r:id="" action="ppaction://media"/>
            <a:extLst>
              <a:ext uri="{FF2B5EF4-FFF2-40B4-BE49-F238E27FC236}">
                <a16:creationId xmlns:a16="http://schemas.microsoft.com/office/drawing/2014/main" id="{7B0910DA-DC4C-E019-946C-6E0766739CA0}"/>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1653838" y="-955900"/>
            <a:ext cx="731045" cy="731045"/>
          </a:xfrm>
          <a:prstGeom prst="rect">
            <a:avLst/>
          </a:prstGeom>
        </p:spPr>
      </p:pic>
      <p:pic>
        <p:nvPicPr>
          <p:cNvPr id="3" name="Picture 2">
            <a:hlinkClick r:id="rId11" action="ppaction://hlinksldjump"/>
            <a:extLst>
              <a:ext uri="{FF2B5EF4-FFF2-40B4-BE49-F238E27FC236}">
                <a16:creationId xmlns:a16="http://schemas.microsoft.com/office/drawing/2014/main" id="{C5A98A0B-4BCC-9C84-8F2C-D246E54C3618}"/>
              </a:ext>
            </a:extLst>
          </p:cNvPr>
          <p:cNvPicPr>
            <a:picLocks noChangeAspect="1"/>
          </p:cNvPicPr>
          <p:nvPr/>
        </p:nvPicPr>
        <p:blipFill>
          <a:blip r:embed="rId12"/>
          <a:stretch>
            <a:fillRect/>
          </a:stretch>
        </p:blipFill>
        <p:spPr>
          <a:xfrm>
            <a:off x="16247213" y="8399992"/>
            <a:ext cx="2036216" cy="1887503"/>
          </a:xfrm>
          <a:prstGeom prst="rect">
            <a:avLst/>
          </a:prstGeom>
        </p:spPr>
      </p:pic>
    </p:spTree>
    <p:extLst>
      <p:ext uri="{BB962C8B-B14F-4D97-AF65-F5344CB8AC3E}">
        <p14:creationId xmlns:p14="http://schemas.microsoft.com/office/powerpoint/2010/main" val="4225984076"/>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barn(inVertical)">
                                      <p:cBhvr>
                                        <p:cTn id="11" dur="500"/>
                                        <p:tgtEl>
                                          <p:spTgt spid="30"/>
                                        </p:tgtEl>
                                      </p:cBhvr>
                                    </p:animEffect>
                                  </p:childTnLst>
                                </p:cTn>
                              </p:par>
                            </p:childTnLst>
                          </p:cTn>
                        </p:par>
                        <p:par>
                          <p:cTn id="12" fill="hold">
                            <p:stCondLst>
                              <p:cond delay="1500"/>
                            </p:stCondLst>
                            <p:childTnLst>
                              <p:par>
                                <p:cTn id="13" presetID="16" presetClass="entr" presetSubtype="21"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barn(inVertical)">
                                      <p:cBhvr>
                                        <p:cTn id="15" dur="500"/>
                                        <p:tgtEl>
                                          <p:spTgt spid="32"/>
                                        </p:tgtEl>
                                      </p:cBhvr>
                                    </p:animEffect>
                                  </p:childTnLst>
                                </p:cTn>
                              </p:par>
                            </p:childTnLst>
                          </p:cTn>
                        </p:par>
                        <p:par>
                          <p:cTn id="16" fill="hold">
                            <p:stCondLst>
                              <p:cond delay="2000"/>
                            </p:stCondLst>
                            <p:childTnLst>
                              <p:par>
                                <p:cTn id="17" presetID="16" presetClass="entr" presetSubtype="2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barn(inVertical)">
                                      <p:cBhvr>
                                        <p:cTn id="19" dur="500"/>
                                        <p:tgtEl>
                                          <p:spTgt spid="31"/>
                                        </p:tgtEl>
                                      </p:cBhvr>
                                    </p:animEffect>
                                  </p:childTnLst>
                                </p:cTn>
                              </p:par>
                            </p:childTnLst>
                          </p:cTn>
                        </p:par>
                        <p:par>
                          <p:cTn id="20" fill="hold">
                            <p:stCondLst>
                              <p:cond delay="2500"/>
                            </p:stCondLst>
                            <p:childTnLst>
                              <p:par>
                                <p:cTn id="21" presetID="16" presetClass="entr" presetSubtype="21"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barn(inVertical)">
                                      <p:cBhvr>
                                        <p:cTn id="2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9"/>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29"/>
                                        </p:tgtEl>
                                        <p:attrNameLst>
                                          <p:attrName>fillcolor</p:attrName>
                                        </p:attrNameLst>
                                      </p:cBhvr>
                                      <p:to>
                                        <a:srgbClr val="92D050"/>
                                      </p:to>
                                    </p:animClr>
                                    <p:set>
                                      <p:cBhvr>
                                        <p:cTn id="29" dur="500" fill="hold"/>
                                        <p:tgtEl>
                                          <p:spTgt spid="29"/>
                                        </p:tgtEl>
                                        <p:attrNameLst>
                                          <p:attrName>fill.type</p:attrName>
                                        </p:attrNameLst>
                                      </p:cBhvr>
                                      <p:to>
                                        <p:strVal val="solid"/>
                                      </p:to>
                                    </p:set>
                                    <p:set>
                                      <p:cBhvr>
                                        <p:cTn id="30" dur="500" fill="hold"/>
                                        <p:tgtEl>
                                          <p:spTgt spid="29"/>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33"/>
                                        </p:tgtEl>
                                      </p:cBhvr>
                                    </p:cmd>
                                  </p:childTnLst>
                                </p:cTn>
                              </p:par>
                              <p:par>
                                <p:cTn id="33" presetID="1" presetClass="entr" presetSubtype="0" fill="hold" nodeType="withEffect">
                                  <p:stCondLst>
                                    <p:cond delay="0"/>
                                  </p:stCondLst>
                                  <p:childTnLst>
                                    <p:set>
                                      <p:cBhvr>
                                        <p:cTn id="34" dur="1" fill="hold">
                                          <p:stCondLst>
                                            <p:cond delay="9"/>
                                          </p:stCondLst>
                                        </p:cTn>
                                        <p:tgtEl>
                                          <p:spTgt spid="34"/>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29"/>
                                        </p:tgtEl>
                                      </p:cBhvr>
                                    </p:animEffect>
                                    <p:animScale>
                                      <p:cBhvr>
                                        <p:cTn id="37" dur="250" autoRev="1" fill="hold"/>
                                        <p:tgtEl>
                                          <p:spTgt spid="29"/>
                                        </p:tgtEl>
                                      </p:cBhvr>
                                      <p:by x="105000" y="105000"/>
                                    </p:animScale>
                                  </p:childTnLst>
                                </p:cTn>
                              </p:par>
                            </p:childTnLst>
                          </p:cTn>
                        </p:par>
                      </p:childTnLst>
                    </p:cTn>
                  </p:par>
                </p:childTnLst>
              </p:cTn>
              <p:nextCondLst>
                <p:cond evt="onClick" delay="0">
                  <p:tgtEl>
                    <p:spTgt spid="29"/>
                  </p:tgtEl>
                </p:cond>
              </p:nextCondLst>
            </p:seq>
            <p:seq concurrent="1" nextAc="seek">
              <p:cTn id="38" restart="whenNotActive" fill="hold" evtFilter="cancelBubble" nodeType="interactiveSeq">
                <p:stCondLst>
                  <p:cond evt="onClick" delay="0">
                    <p:tgtEl>
                      <p:spTgt spid="30"/>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30"/>
                                        </p:tgtEl>
                                        <p:attrNameLst>
                                          <p:attrName>fillcolor</p:attrName>
                                        </p:attrNameLst>
                                      </p:cBhvr>
                                      <p:to>
                                        <a:srgbClr val="D99694"/>
                                      </p:to>
                                    </p:animClr>
                                    <p:set>
                                      <p:cBhvr>
                                        <p:cTn id="43" dur="500" fill="hold"/>
                                        <p:tgtEl>
                                          <p:spTgt spid="30"/>
                                        </p:tgtEl>
                                        <p:attrNameLst>
                                          <p:attrName>fill.type</p:attrName>
                                        </p:attrNameLst>
                                      </p:cBhvr>
                                      <p:to>
                                        <p:strVal val="solid"/>
                                      </p:to>
                                    </p:set>
                                    <p:set>
                                      <p:cBhvr>
                                        <p:cTn id="44" dur="500" fill="hold"/>
                                        <p:tgtEl>
                                          <p:spTgt spid="30"/>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38"/>
                                        </p:tgtEl>
                                      </p:cBhvr>
                                    </p:cmd>
                                  </p:childTnLst>
                                </p:cTn>
                              </p:par>
                              <p:par>
                                <p:cTn id="47" presetID="1" presetClass="entr" presetSubtype="0" fill="hold" nodeType="with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30"/>
                                        </p:tgtEl>
                                      </p:cBhvr>
                                    </p:animEffect>
                                    <p:animScale>
                                      <p:cBhvr>
                                        <p:cTn id="51" dur="250" autoRev="1" fill="hold"/>
                                        <p:tgtEl>
                                          <p:spTgt spid="30"/>
                                        </p:tgtEl>
                                      </p:cBhvr>
                                      <p:by x="105000" y="105000"/>
                                    </p:animScale>
                                  </p:childTnLst>
                                </p:cTn>
                              </p:par>
                            </p:childTnLst>
                          </p:cTn>
                        </p:par>
                      </p:childTnLst>
                    </p:cTn>
                  </p:par>
                </p:childTnLst>
              </p:cTn>
              <p:nextCondLst>
                <p:cond evt="onClick" delay="0">
                  <p:tgtEl>
                    <p:spTgt spid="30"/>
                  </p:tgtEl>
                </p:cond>
              </p:nextCondLst>
            </p:seq>
            <p:seq concurrent="1" nextAc="seek">
              <p:cTn id="52" restart="whenNotActive" fill="hold" evtFilter="cancelBubble" nodeType="interactiveSeq">
                <p:stCondLst>
                  <p:cond evt="onClick" delay="0">
                    <p:tgtEl>
                      <p:spTgt spid="31"/>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31"/>
                                        </p:tgtEl>
                                        <p:attrNameLst>
                                          <p:attrName>fillcolor</p:attrName>
                                        </p:attrNameLst>
                                      </p:cBhvr>
                                      <p:to>
                                        <a:srgbClr val="D99694"/>
                                      </p:to>
                                    </p:animClr>
                                    <p:set>
                                      <p:cBhvr>
                                        <p:cTn id="57" dur="500" fill="hold"/>
                                        <p:tgtEl>
                                          <p:spTgt spid="31"/>
                                        </p:tgtEl>
                                        <p:attrNameLst>
                                          <p:attrName>fill.type</p:attrName>
                                        </p:attrNameLst>
                                      </p:cBhvr>
                                      <p:to>
                                        <p:strVal val="solid"/>
                                      </p:to>
                                    </p:set>
                                    <p:set>
                                      <p:cBhvr>
                                        <p:cTn id="58" dur="500" fill="hold"/>
                                        <p:tgtEl>
                                          <p:spTgt spid="31"/>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38"/>
                                        </p:tgtEl>
                                      </p:cBhvr>
                                    </p:cmd>
                                  </p:childTnLst>
                                </p:cTn>
                              </p:par>
                              <p:par>
                                <p:cTn id="61" presetID="1" presetClass="entr" presetSubtype="0" fill="hold" nodeType="withEffect">
                                  <p:stCondLst>
                                    <p:cond delay="0"/>
                                  </p:stCondLst>
                                  <p:childTnLst>
                                    <p:set>
                                      <p:cBhvr>
                                        <p:cTn id="62" dur="1" fill="hold">
                                          <p:stCondLst>
                                            <p:cond delay="9"/>
                                          </p:stCondLst>
                                        </p:cTn>
                                        <p:tgtEl>
                                          <p:spTgt spid="35"/>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31"/>
                                        </p:tgtEl>
                                      </p:cBhvr>
                                    </p:animEffect>
                                    <p:animScale>
                                      <p:cBhvr>
                                        <p:cTn id="65" dur="250" autoRev="1" fill="hold"/>
                                        <p:tgtEl>
                                          <p:spTgt spid="31"/>
                                        </p:tgtEl>
                                      </p:cBhvr>
                                      <p:by x="105000" y="105000"/>
                                    </p:animScale>
                                  </p:childTnLst>
                                </p:cTn>
                              </p:par>
                            </p:childTnLst>
                          </p:cTn>
                        </p:par>
                      </p:childTnLst>
                    </p:cTn>
                  </p:par>
                </p:childTnLst>
              </p:cTn>
              <p:nextCondLst>
                <p:cond evt="onClick" delay="0">
                  <p:tgtEl>
                    <p:spTgt spid="31"/>
                  </p:tgtEl>
                </p:cond>
              </p:nextCondLst>
            </p:seq>
            <p:seq concurrent="1" nextAc="seek">
              <p:cTn id="66" restart="whenNotActive" fill="hold" evtFilter="cancelBubble" nodeType="interactiveSeq">
                <p:stCondLst>
                  <p:cond evt="onClick" delay="0">
                    <p:tgtEl>
                      <p:spTgt spid="32"/>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32"/>
                                        </p:tgtEl>
                                        <p:attrNameLst>
                                          <p:attrName>fillcolor</p:attrName>
                                        </p:attrNameLst>
                                      </p:cBhvr>
                                      <p:to>
                                        <a:srgbClr val="D99694"/>
                                      </p:to>
                                    </p:animClr>
                                    <p:set>
                                      <p:cBhvr>
                                        <p:cTn id="71" dur="500" fill="hold"/>
                                        <p:tgtEl>
                                          <p:spTgt spid="32"/>
                                        </p:tgtEl>
                                        <p:attrNameLst>
                                          <p:attrName>fill.type</p:attrName>
                                        </p:attrNameLst>
                                      </p:cBhvr>
                                      <p:to>
                                        <p:strVal val="solid"/>
                                      </p:to>
                                    </p:set>
                                    <p:set>
                                      <p:cBhvr>
                                        <p:cTn id="72" dur="500" fill="hold"/>
                                        <p:tgtEl>
                                          <p:spTgt spid="32"/>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38"/>
                                        </p:tgtEl>
                                      </p:cBhvr>
                                    </p:cmd>
                                  </p:childTnLst>
                                </p:cTn>
                              </p:par>
                              <p:par>
                                <p:cTn id="75" presetID="1" presetClass="entr" presetSubtype="0" fill="hold" nodeType="withEffect">
                                  <p:stCondLst>
                                    <p:cond delay="0"/>
                                  </p:stCondLst>
                                  <p:childTnLst>
                                    <p:set>
                                      <p:cBhvr>
                                        <p:cTn id="76" dur="1" fill="hold">
                                          <p:stCondLst>
                                            <p:cond delay="9"/>
                                          </p:stCondLst>
                                        </p:cTn>
                                        <p:tgtEl>
                                          <p:spTgt spid="36"/>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32"/>
                                        </p:tgtEl>
                                      </p:cBhvr>
                                    </p:animEffect>
                                    <p:animScale>
                                      <p:cBhvr>
                                        <p:cTn id="79" dur="250" autoRev="1" fill="hold"/>
                                        <p:tgtEl>
                                          <p:spTgt spid="32"/>
                                        </p:tgtEl>
                                      </p:cBhvr>
                                      <p:by x="105000" y="105000"/>
                                    </p:animScale>
                                  </p:childTnLst>
                                </p:cTn>
                              </p:par>
                            </p:childTnLst>
                          </p:cTn>
                        </p:par>
                      </p:childTnLst>
                    </p:cTn>
                  </p:par>
                </p:childTnLst>
              </p:cTn>
              <p:nextCondLst>
                <p:cond evt="onClick" delay="0">
                  <p:tgtEl>
                    <p:spTgt spid="32"/>
                  </p:tgtEl>
                </p:cond>
              </p:nextCondLst>
            </p:seq>
            <p:audio>
              <p:cMediaNode vol="80000">
                <p:cTn id="80" fill="hold" display="0">
                  <p:stCondLst>
                    <p:cond delay="indefinite"/>
                  </p:stCondLst>
                  <p:endCondLst>
                    <p:cond evt="onStopAudio" delay="0">
                      <p:tgtEl>
                        <p:sldTgt/>
                      </p:tgtEl>
                    </p:cond>
                  </p:endCondLst>
                </p:cTn>
                <p:tgtEl>
                  <p:spTgt spid="33"/>
                </p:tgtEl>
              </p:cMediaNode>
            </p:audio>
            <p:audio>
              <p:cMediaNode vol="80000">
                <p:cTn id="81" fill="hold" display="0">
                  <p:stCondLst>
                    <p:cond delay="indefinite"/>
                  </p:stCondLst>
                  <p:endCondLst>
                    <p:cond evt="onStopAudio" delay="0">
                      <p:tgtEl>
                        <p:sldTgt/>
                      </p:tgtEl>
                    </p:cond>
                  </p:endCondLst>
                </p:cTn>
                <p:tgtEl>
                  <p:spTgt spid="38"/>
                </p:tgtEl>
              </p:cMediaNode>
            </p:audio>
          </p:childTnLst>
        </p:cTn>
      </p:par>
    </p:tnLst>
    <p:bldLst>
      <p:bldP spid="28" grpId="0" animBg="1"/>
      <p:bldP spid="29" grpId="0" animBg="1"/>
      <p:bldP spid="29" grpId="1" animBg="1"/>
      <p:bldP spid="30" grpId="0" animBg="1"/>
      <p:bldP spid="30" grpId="1" animBg="1"/>
      <p:bldP spid="31" grpId="0" animBg="1"/>
      <p:bldP spid="31" grpId="1" animBg="1"/>
      <p:bldP spid="32" grpId="0" animBg="1"/>
      <p:bldP spid="32"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D4A52"/>
        </a:solidFill>
        <a:effectLst/>
      </p:bgPr>
    </p:bg>
    <p:spTree>
      <p:nvGrpSpPr>
        <p:cNvPr id="1" name=""/>
        <p:cNvGrpSpPr/>
        <p:nvPr/>
      </p:nvGrpSpPr>
      <p:grpSpPr>
        <a:xfrm>
          <a:off x="0" y="0"/>
          <a:ext cx="0" cy="0"/>
          <a:chOff x="0" y="0"/>
          <a:chExt cx="0" cy="0"/>
        </a:xfrm>
      </p:grpSpPr>
      <p:sp>
        <p:nvSpPr>
          <p:cNvPr id="4" name="TextBox 4"/>
          <p:cNvSpPr txBox="1"/>
          <p:nvPr/>
        </p:nvSpPr>
        <p:spPr>
          <a:xfrm>
            <a:off x="1591656" y="436170"/>
            <a:ext cx="14461273" cy="8374261"/>
          </a:xfrm>
          <a:prstGeom prst="rect">
            <a:avLst/>
          </a:prstGeom>
        </p:spPr>
        <p:txBody>
          <a:bodyPr lIns="50800" tIns="50800" rIns="50800" bIns="50800" rtlCol="0" anchor="ctr"/>
          <a:lstStyle/>
          <a:p>
            <a:pPr algn="ctr">
              <a:lnSpc>
                <a:spcPts val="2659"/>
              </a:lnSpc>
              <a:spcBef>
                <a:spcPct val="0"/>
              </a:spcBef>
            </a:pPr>
            <a:endParaRPr/>
          </a:p>
        </p:txBody>
      </p:sp>
      <p:grpSp>
        <p:nvGrpSpPr>
          <p:cNvPr id="12" name="Group 12"/>
          <p:cNvGrpSpPr/>
          <p:nvPr/>
        </p:nvGrpSpPr>
        <p:grpSpPr>
          <a:xfrm>
            <a:off x="-146375" y="0"/>
            <a:ext cx="18580750" cy="600016"/>
            <a:chOff x="0" y="0"/>
            <a:chExt cx="24774333" cy="800022"/>
          </a:xfrm>
        </p:grpSpPr>
        <p:sp>
          <p:nvSpPr>
            <p:cNvPr id="13" name="Freeform 13"/>
            <p:cNvSpPr/>
            <p:nvPr/>
          </p:nvSpPr>
          <p:spPr>
            <a:xfrm flipV="1">
              <a:off x="0" y="0"/>
              <a:ext cx="12418519" cy="800022"/>
            </a:xfrm>
            <a:custGeom>
              <a:avLst/>
              <a:gdLst/>
              <a:ahLst/>
              <a:cxnLst/>
              <a:rect l="l" t="t" r="r" b="b"/>
              <a:pathLst>
                <a:path w="12418519" h="800022">
                  <a:moveTo>
                    <a:pt x="0" y="800022"/>
                  </a:moveTo>
                  <a:lnTo>
                    <a:pt x="12418519" y="800022"/>
                  </a:lnTo>
                  <a:lnTo>
                    <a:pt x="12418519" y="0"/>
                  </a:lnTo>
                  <a:lnTo>
                    <a:pt x="0" y="0"/>
                  </a:lnTo>
                  <a:lnTo>
                    <a:pt x="0" y="800022"/>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4" name="Freeform 14"/>
            <p:cNvSpPr/>
            <p:nvPr/>
          </p:nvSpPr>
          <p:spPr>
            <a:xfrm flipV="1">
              <a:off x="12355814" y="0"/>
              <a:ext cx="12418519" cy="800022"/>
            </a:xfrm>
            <a:custGeom>
              <a:avLst/>
              <a:gdLst/>
              <a:ahLst/>
              <a:cxnLst/>
              <a:rect l="l" t="t" r="r" b="b"/>
              <a:pathLst>
                <a:path w="12418519" h="800022">
                  <a:moveTo>
                    <a:pt x="0" y="800022"/>
                  </a:moveTo>
                  <a:lnTo>
                    <a:pt x="12418519" y="800022"/>
                  </a:lnTo>
                  <a:lnTo>
                    <a:pt x="12418519" y="0"/>
                  </a:lnTo>
                  <a:lnTo>
                    <a:pt x="0" y="0"/>
                  </a:lnTo>
                  <a:lnTo>
                    <a:pt x="0" y="800022"/>
                  </a:lnTo>
                  <a:close/>
                </a:path>
              </a:pathLst>
            </a:custGeom>
            <a:blipFill>
              <a:blip r:embed="rId2">
                <a:extLst>
                  <a:ext uri="{96DAC541-7B7A-43D3-8B79-37D633B846F1}">
                    <asvg:svgBlip xmlns:asvg="http://schemas.microsoft.com/office/drawing/2016/SVG/main" r:embed="rId3"/>
                  </a:ext>
                </a:extLst>
              </a:blip>
              <a:stretch>
                <a:fillRect/>
              </a:stretch>
            </a:blipFill>
          </p:spPr>
        </p:sp>
      </p:grpSp>
      <p:grpSp>
        <p:nvGrpSpPr>
          <p:cNvPr id="15" name="Group 15"/>
          <p:cNvGrpSpPr/>
          <p:nvPr/>
        </p:nvGrpSpPr>
        <p:grpSpPr>
          <a:xfrm rot="-10800000">
            <a:off x="-146375" y="9686925"/>
            <a:ext cx="18580750" cy="600016"/>
            <a:chOff x="0" y="0"/>
            <a:chExt cx="24774333" cy="800022"/>
          </a:xfrm>
        </p:grpSpPr>
        <p:sp>
          <p:nvSpPr>
            <p:cNvPr id="16" name="Freeform 16"/>
            <p:cNvSpPr/>
            <p:nvPr/>
          </p:nvSpPr>
          <p:spPr>
            <a:xfrm flipV="1">
              <a:off x="0" y="0"/>
              <a:ext cx="12418519" cy="800022"/>
            </a:xfrm>
            <a:custGeom>
              <a:avLst/>
              <a:gdLst/>
              <a:ahLst/>
              <a:cxnLst/>
              <a:rect l="l" t="t" r="r" b="b"/>
              <a:pathLst>
                <a:path w="12418519" h="800022">
                  <a:moveTo>
                    <a:pt x="0" y="800022"/>
                  </a:moveTo>
                  <a:lnTo>
                    <a:pt x="12418519" y="800022"/>
                  </a:lnTo>
                  <a:lnTo>
                    <a:pt x="12418519" y="0"/>
                  </a:lnTo>
                  <a:lnTo>
                    <a:pt x="0" y="0"/>
                  </a:lnTo>
                  <a:lnTo>
                    <a:pt x="0" y="800022"/>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7" name="Freeform 17"/>
            <p:cNvSpPr/>
            <p:nvPr/>
          </p:nvSpPr>
          <p:spPr>
            <a:xfrm flipV="1">
              <a:off x="12355814" y="0"/>
              <a:ext cx="12418519" cy="800022"/>
            </a:xfrm>
            <a:custGeom>
              <a:avLst/>
              <a:gdLst/>
              <a:ahLst/>
              <a:cxnLst/>
              <a:rect l="l" t="t" r="r" b="b"/>
              <a:pathLst>
                <a:path w="12418519" h="800022">
                  <a:moveTo>
                    <a:pt x="0" y="800022"/>
                  </a:moveTo>
                  <a:lnTo>
                    <a:pt x="12418519" y="800022"/>
                  </a:lnTo>
                  <a:lnTo>
                    <a:pt x="12418519" y="0"/>
                  </a:lnTo>
                  <a:lnTo>
                    <a:pt x="0" y="0"/>
                  </a:lnTo>
                  <a:lnTo>
                    <a:pt x="0" y="800022"/>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18" name="Freeform 3">
            <a:extLst>
              <a:ext uri="{FF2B5EF4-FFF2-40B4-BE49-F238E27FC236}">
                <a16:creationId xmlns:a16="http://schemas.microsoft.com/office/drawing/2014/main" id="{3BC571CC-F4A2-EC8C-BFA2-5001238F76AF}"/>
              </a:ext>
            </a:extLst>
          </p:cNvPr>
          <p:cNvSpPr/>
          <p:nvPr/>
        </p:nvSpPr>
        <p:spPr>
          <a:xfrm>
            <a:off x="2614285" y="2450425"/>
            <a:ext cx="13012401" cy="5386149"/>
          </a:xfrm>
          <a:custGeom>
            <a:avLst/>
            <a:gdLst/>
            <a:ahLst/>
            <a:cxnLst/>
            <a:rect l="l" t="t" r="r" b="b"/>
            <a:pathLst>
              <a:path w="1904604" h="2167467">
                <a:moveTo>
                  <a:pt x="54599" y="0"/>
                </a:moveTo>
                <a:lnTo>
                  <a:pt x="1850005" y="0"/>
                </a:lnTo>
                <a:cubicBezTo>
                  <a:pt x="1880159" y="0"/>
                  <a:pt x="1904604" y="24445"/>
                  <a:pt x="1904604" y="54599"/>
                </a:cubicBezTo>
                <a:lnTo>
                  <a:pt x="1904604" y="2112867"/>
                </a:lnTo>
                <a:cubicBezTo>
                  <a:pt x="1904604" y="2143022"/>
                  <a:pt x="1880159" y="2167467"/>
                  <a:pt x="1850005" y="2167467"/>
                </a:cubicBezTo>
                <a:lnTo>
                  <a:pt x="54599" y="2167467"/>
                </a:lnTo>
                <a:cubicBezTo>
                  <a:pt x="40119" y="2167467"/>
                  <a:pt x="26231" y="2161714"/>
                  <a:pt x="15992" y="2151475"/>
                </a:cubicBezTo>
                <a:cubicBezTo>
                  <a:pt x="5752" y="2141236"/>
                  <a:pt x="0" y="2127348"/>
                  <a:pt x="0" y="2112867"/>
                </a:cubicBezTo>
                <a:lnTo>
                  <a:pt x="0" y="54599"/>
                </a:lnTo>
                <a:cubicBezTo>
                  <a:pt x="0" y="24445"/>
                  <a:pt x="24445" y="0"/>
                  <a:pt x="54599" y="0"/>
                </a:cubicBezTo>
                <a:close/>
              </a:path>
            </a:pathLst>
          </a:custGeom>
          <a:solidFill>
            <a:srgbClr val="FFFFFF"/>
          </a:solidFill>
          <a:ln w="19050" cap="rnd">
            <a:solidFill>
              <a:srgbClr val="000000"/>
            </a:solidFill>
            <a:prstDash val="solid"/>
            <a:round/>
          </a:ln>
        </p:spPr>
      </p:sp>
      <p:sp>
        <p:nvSpPr>
          <p:cNvPr id="19" name="TextBox 10">
            <a:extLst>
              <a:ext uri="{FF2B5EF4-FFF2-40B4-BE49-F238E27FC236}">
                <a16:creationId xmlns:a16="http://schemas.microsoft.com/office/drawing/2014/main" id="{3E7EFE5D-52E5-1CBE-7D50-EAFFAD6BE5A2}"/>
              </a:ext>
            </a:extLst>
          </p:cNvPr>
          <p:cNvSpPr txBox="1"/>
          <p:nvPr/>
        </p:nvSpPr>
        <p:spPr>
          <a:xfrm>
            <a:off x="5288607" y="3329506"/>
            <a:ext cx="7757814" cy="1107996"/>
          </a:xfrm>
          <a:prstGeom prst="rect">
            <a:avLst/>
          </a:prstGeom>
        </p:spPr>
        <p:txBody>
          <a:bodyPr wrap="square" lIns="0" tIns="0" rIns="0" bIns="0" rtlCol="0" anchor="t">
            <a:spAutoFit/>
          </a:bodyPr>
          <a:lstStyle/>
          <a:p>
            <a:pPr algn="ctr"/>
            <a:r>
              <a:rPr lang="en-US" sz="7200" b="1" spc="-68" dirty="0">
                <a:solidFill>
                  <a:srgbClr val="EC4A52"/>
                </a:solidFill>
                <a:latin typeface="Arial" panose="020B0604020202020204" pitchFamily="34" charset="0"/>
                <a:ea typeface="Baloo Bhaijaan"/>
                <a:cs typeface="Arial" panose="020B0604020202020204" pitchFamily="34" charset="0"/>
                <a:sym typeface="Baloo Bhaijaan"/>
              </a:rPr>
              <a:t>BÀI 83: </a:t>
            </a:r>
            <a:r>
              <a:rPr lang="en-US" sz="7200" b="1" spc="-68" dirty="0">
                <a:latin typeface="Arial" panose="020B0604020202020204" pitchFamily="34" charset="0"/>
                <a:ea typeface="Baloo Bhaijaan"/>
                <a:cs typeface="Arial" panose="020B0604020202020204" pitchFamily="34" charset="0"/>
                <a:sym typeface="Baloo Bhaijaan"/>
              </a:rPr>
              <a:t>VẬN TỐC</a:t>
            </a:r>
          </a:p>
        </p:txBody>
      </p:sp>
      <p:sp>
        <p:nvSpPr>
          <p:cNvPr id="21" name="TextBox 20">
            <a:extLst>
              <a:ext uri="{FF2B5EF4-FFF2-40B4-BE49-F238E27FC236}">
                <a16:creationId xmlns:a16="http://schemas.microsoft.com/office/drawing/2014/main" id="{8FBFE0F4-6CF3-734A-3571-C5C66915E57A}"/>
              </a:ext>
            </a:extLst>
          </p:cNvPr>
          <p:cNvSpPr txBox="1"/>
          <p:nvPr/>
        </p:nvSpPr>
        <p:spPr>
          <a:xfrm>
            <a:off x="4528279" y="5581778"/>
            <a:ext cx="9278470" cy="1107996"/>
          </a:xfrm>
          <a:prstGeom prst="rect">
            <a:avLst/>
          </a:prstGeom>
          <a:noFill/>
        </p:spPr>
        <p:txBody>
          <a:bodyPr wrap="square">
            <a:spAutoFit/>
          </a:bodyPr>
          <a:lstStyle/>
          <a:p>
            <a:pPr algn="ctr"/>
            <a:r>
              <a:rPr lang="en-US" sz="6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TIẾT 2: LUYỆN TẬP</a:t>
            </a:r>
            <a:endParaRPr lang="en-VN" sz="66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9952641"/>
      </p:ext>
    </p:extLst>
  </p:cSld>
  <p:clrMapOvr>
    <a:masterClrMapping/>
  </p:clrMapOvr>
  <p:transition spd="med">
    <p:push dir="u"/>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grpSp>
        <p:nvGrpSpPr>
          <p:cNvPr id="2" name="Group 2"/>
          <p:cNvGrpSpPr/>
          <p:nvPr/>
        </p:nvGrpSpPr>
        <p:grpSpPr>
          <a:xfrm>
            <a:off x="1388327" y="1028700"/>
            <a:ext cx="7231545" cy="8229600"/>
            <a:chOff x="0" y="0"/>
            <a:chExt cx="1904604" cy="2167467"/>
          </a:xfrm>
        </p:grpSpPr>
        <p:sp>
          <p:nvSpPr>
            <p:cNvPr id="3" name="Freeform 3"/>
            <p:cNvSpPr/>
            <p:nvPr/>
          </p:nvSpPr>
          <p:spPr>
            <a:xfrm>
              <a:off x="0" y="0"/>
              <a:ext cx="1904604" cy="2167467"/>
            </a:xfrm>
            <a:custGeom>
              <a:avLst/>
              <a:gdLst/>
              <a:ahLst/>
              <a:cxnLst/>
              <a:rect l="l" t="t" r="r" b="b"/>
              <a:pathLst>
                <a:path w="1904604" h="2167467">
                  <a:moveTo>
                    <a:pt x="54599" y="0"/>
                  </a:moveTo>
                  <a:lnTo>
                    <a:pt x="1850005" y="0"/>
                  </a:lnTo>
                  <a:cubicBezTo>
                    <a:pt x="1880159" y="0"/>
                    <a:pt x="1904604" y="24445"/>
                    <a:pt x="1904604" y="54599"/>
                  </a:cubicBezTo>
                  <a:lnTo>
                    <a:pt x="1904604" y="2112867"/>
                  </a:lnTo>
                  <a:cubicBezTo>
                    <a:pt x="1904604" y="2143022"/>
                    <a:pt x="1880159" y="2167467"/>
                    <a:pt x="1850005" y="2167467"/>
                  </a:cubicBezTo>
                  <a:lnTo>
                    <a:pt x="54599" y="2167467"/>
                  </a:lnTo>
                  <a:cubicBezTo>
                    <a:pt x="40119" y="2167467"/>
                    <a:pt x="26231" y="2161714"/>
                    <a:pt x="15992" y="2151475"/>
                  </a:cubicBezTo>
                  <a:cubicBezTo>
                    <a:pt x="5752" y="2141236"/>
                    <a:pt x="0" y="2127348"/>
                    <a:pt x="0" y="2112867"/>
                  </a:cubicBezTo>
                  <a:lnTo>
                    <a:pt x="0" y="54599"/>
                  </a:lnTo>
                  <a:cubicBezTo>
                    <a:pt x="0" y="24445"/>
                    <a:pt x="24445" y="0"/>
                    <a:pt x="54599" y="0"/>
                  </a:cubicBezTo>
                  <a:close/>
                </a:path>
              </a:pathLst>
            </a:custGeom>
            <a:solidFill>
              <a:srgbClr val="FFFFFF"/>
            </a:solidFill>
            <a:ln w="19050" cap="rnd">
              <a:solidFill>
                <a:srgbClr val="000000"/>
              </a:solidFill>
              <a:prstDash val="solid"/>
              <a:round/>
            </a:ln>
          </p:spPr>
        </p:sp>
        <p:sp>
          <p:nvSpPr>
            <p:cNvPr id="4" name="TextBox 4"/>
            <p:cNvSpPr txBox="1"/>
            <p:nvPr/>
          </p:nvSpPr>
          <p:spPr>
            <a:xfrm>
              <a:off x="0" y="-38100"/>
              <a:ext cx="1904604" cy="2205567"/>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8761750" y="1028700"/>
            <a:ext cx="8017134" cy="8229600"/>
            <a:chOff x="0" y="0"/>
            <a:chExt cx="2111508" cy="2167467"/>
          </a:xfrm>
        </p:grpSpPr>
        <p:sp>
          <p:nvSpPr>
            <p:cNvPr id="7" name="Freeform 7"/>
            <p:cNvSpPr/>
            <p:nvPr/>
          </p:nvSpPr>
          <p:spPr>
            <a:xfrm>
              <a:off x="0" y="0"/>
              <a:ext cx="2111509" cy="2167467"/>
            </a:xfrm>
            <a:custGeom>
              <a:avLst/>
              <a:gdLst/>
              <a:ahLst/>
              <a:cxnLst/>
              <a:rect l="l" t="t" r="r" b="b"/>
              <a:pathLst>
                <a:path w="2111509" h="2167467">
                  <a:moveTo>
                    <a:pt x="49249" y="0"/>
                  </a:moveTo>
                  <a:lnTo>
                    <a:pt x="2062259" y="0"/>
                  </a:lnTo>
                  <a:cubicBezTo>
                    <a:pt x="2075321" y="0"/>
                    <a:pt x="2087848" y="5189"/>
                    <a:pt x="2097084" y="14425"/>
                  </a:cubicBezTo>
                  <a:cubicBezTo>
                    <a:pt x="2106320" y="23661"/>
                    <a:pt x="2111509" y="36188"/>
                    <a:pt x="2111509" y="49249"/>
                  </a:cubicBezTo>
                  <a:lnTo>
                    <a:pt x="2111509" y="2118217"/>
                  </a:lnTo>
                  <a:cubicBezTo>
                    <a:pt x="2111509" y="2131279"/>
                    <a:pt x="2106320" y="2143806"/>
                    <a:pt x="2097084" y="2153042"/>
                  </a:cubicBezTo>
                  <a:cubicBezTo>
                    <a:pt x="2087848" y="2162278"/>
                    <a:pt x="2075321" y="2167467"/>
                    <a:pt x="2062259" y="2167467"/>
                  </a:cubicBezTo>
                  <a:lnTo>
                    <a:pt x="49249" y="2167467"/>
                  </a:lnTo>
                  <a:cubicBezTo>
                    <a:pt x="36188" y="2167467"/>
                    <a:pt x="23661" y="2162278"/>
                    <a:pt x="14425" y="2153042"/>
                  </a:cubicBezTo>
                  <a:cubicBezTo>
                    <a:pt x="5189" y="2143806"/>
                    <a:pt x="0" y="2131279"/>
                    <a:pt x="0" y="2118217"/>
                  </a:cubicBezTo>
                  <a:lnTo>
                    <a:pt x="0" y="49249"/>
                  </a:lnTo>
                  <a:cubicBezTo>
                    <a:pt x="0" y="36188"/>
                    <a:pt x="5189" y="23661"/>
                    <a:pt x="14425" y="14425"/>
                  </a:cubicBezTo>
                  <a:cubicBezTo>
                    <a:pt x="23661" y="5189"/>
                    <a:pt x="36188" y="0"/>
                    <a:pt x="49249" y="0"/>
                  </a:cubicBezTo>
                  <a:close/>
                </a:path>
              </a:pathLst>
            </a:custGeom>
            <a:solidFill>
              <a:srgbClr val="FFFFFF"/>
            </a:solidFill>
            <a:ln w="19050" cap="rnd">
              <a:solidFill>
                <a:srgbClr val="000000"/>
              </a:solidFill>
              <a:prstDash val="solid"/>
              <a:round/>
            </a:ln>
          </p:spPr>
        </p:sp>
        <p:sp>
          <p:nvSpPr>
            <p:cNvPr id="8" name="TextBox 8"/>
            <p:cNvSpPr txBox="1"/>
            <p:nvPr/>
          </p:nvSpPr>
          <p:spPr>
            <a:xfrm>
              <a:off x="0" y="-38100"/>
              <a:ext cx="2111508" cy="2205567"/>
            </a:xfrm>
            <a:prstGeom prst="rect">
              <a:avLst/>
            </a:prstGeom>
          </p:spPr>
          <p:txBody>
            <a:bodyPr lIns="50800" tIns="50800" rIns="50800" bIns="50800" rtlCol="0" anchor="ctr"/>
            <a:lstStyle/>
            <a:p>
              <a:pPr algn="ctr">
                <a:lnSpc>
                  <a:spcPts val="2659"/>
                </a:lnSpc>
                <a:spcBef>
                  <a:spcPct val="0"/>
                </a:spcBef>
              </a:pPr>
              <a:endParaRPr/>
            </a:p>
          </p:txBody>
        </p:sp>
      </p:grpSp>
      <p:sp>
        <p:nvSpPr>
          <p:cNvPr id="12" name="TextBox 12"/>
          <p:cNvSpPr txBox="1"/>
          <p:nvPr/>
        </p:nvSpPr>
        <p:spPr>
          <a:xfrm>
            <a:off x="10027117" y="4563336"/>
            <a:ext cx="5486400" cy="1015663"/>
          </a:xfrm>
          <a:prstGeom prst="rect">
            <a:avLst/>
          </a:prstGeom>
        </p:spPr>
        <p:txBody>
          <a:bodyPr wrap="square" lIns="0" tIns="0" rIns="0" bIns="0" rtlCol="0" anchor="t">
            <a:spAutoFit/>
          </a:bodyPr>
          <a:lstStyle/>
          <a:p>
            <a:pPr algn="ctr"/>
            <a:r>
              <a:rPr lang="en-US" sz="6600" b="1" spc="-68" dirty="0">
                <a:solidFill>
                  <a:srgbClr val="04A45B"/>
                </a:solidFill>
                <a:latin typeface="Arial" panose="020B0604020202020204" pitchFamily="34" charset="0"/>
                <a:ea typeface="Baloo Bhaijaan"/>
                <a:cs typeface="Arial" panose="020B0604020202020204" pitchFamily="34" charset="0"/>
                <a:sym typeface="Baloo Bhaijaan"/>
              </a:rPr>
              <a:t>LUYỆN TẬP</a:t>
            </a:r>
          </a:p>
        </p:txBody>
      </p:sp>
      <p:grpSp>
        <p:nvGrpSpPr>
          <p:cNvPr id="13" name="Group 13"/>
          <p:cNvGrpSpPr/>
          <p:nvPr/>
        </p:nvGrpSpPr>
        <p:grpSpPr>
          <a:xfrm>
            <a:off x="-146375" y="0"/>
            <a:ext cx="18580750" cy="600016"/>
            <a:chOff x="0" y="0"/>
            <a:chExt cx="24774333" cy="800022"/>
          </a:xfrm>
        </p:grpSpPr>
        <p:sp>
          <p:nvSpPr>
            <p:cNvPr id="14" name="Freeform 14"/>
            <p:cNvSpPr/>
            <p:nvPr/>
          </p:nvSpPr>
          <p:spPr>
            <a:xfrm flipV="1">
              <a:off x="0" y="0"/>
              <a:ext cx="12418519" cy="800022"/>
            </a:xfrm>
            <a:custGeom>
              <a:avLst/>
              <a:gdLst/>
              <a:ahLst/>
              <a:cxnLst/>
              <a:rect l="l" t="t" r="r" b="b"/>
              <a:pathLst>
                <a:path w="12418519" h="800022">
                  <a:moveTo>
                    <a:pt x="0" y="800022"/>
                  </a:moveTo>
                  <a:lnTo>
                    <a:pt x="12418519" y="800022"/>
                  </a:lnTo>
                  <a:lnTo>
                    <a:pt x="12418519" y="0"/>
                  </a:lnTo>
                  <a:lnTo>
                    <a:pt x="0" y="0"/>
                  </a:lnTo>
                  <a:lnTo>
                    <a:pt x="0" y="800022"/>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5" name="Freeform 15"/>
            <p:cNvSpPr/>
            <p:nvPr/>
          </p:nvSpPr>
          <p:spPr>
            <a:xfrm flipV="1">
              <a:off x="12355814" y="0"/>
              <a:ext cx="12418519" cy="800022"/>
            </a:xfrm>
            <a:custGeom>
              <a:avLst/>
              <a:gdLst/>
              <a:ahLst/>
              <a:cxnLst/>
              <a:rect l="l" t="t" r="r" b="b"/>
              <a:pathLst>
                <a:path w="12418519" h="800022">
                  <a:moveTo>
                    <a:pt x="0" y="800022"/>
                  </a:moveTo>
                  <a:lnTo>
                    <a:pt x="12418519" y="800022"/>
                  </a:lnTo>
                  <a:lnTo>
                    <a:pt x="12418519" y="0"/>
                  </a:lnTo>
                  <a:lnTo>
                    <a:pt x="0" y="0"/>
                  </a:lnTo>
                  <a:lnTo>
                    <a:pt x="0" y="800022"/>
                  </a:lnTo>
                  <a:close/>
                </a:path>
              </a:pathLst>
            </a:custGeom>
            <a:blipFill>
              <a:blip r:embed="rId2">
                <a:extLst>
                  <a:ext uri="{96DAC541-7B7A-43D3-8B79-37D633B846F1}">
                    <asvg:svgBlip xmlns:asvg="http://schemas.microsoft.com/office/drawing/2016/SVG/main" r:embed="rId3"/>
                  </a:ext>
                </a:extLst>
              </a:blip>
              <a:stretch>
                <a:fillRect/>
              </a:stretch>
            </a:blipFill>
          </p:spPr>
        </p:sp>
      </p:grpSp>
      <p:grpSp>
        <p:nvGrpSpPr>
          <p:cNvPr id="16" name="Group 16"/>
          <p:cNvGrpSpPr/>
          <p:nvPr/>
        </p:nvGrpSpPr>
        <p:grpSpPr>
          <a:xfrm rot="-10800000">
            <a:off x="-146375" y="9686925"/>
            <a:ext cx="18580750" cy="600016"/>
            <a:chOff x="0" y="0"/>
            <a:chExt cx="24774333" cy="800022"/>
          </a:xfrm>
        </p:grpSpPr>
        <p:sp>
          <p:nvSpPr>
            <p:cNvPr id="17" name="Freeform 17"/>
            <p:cNvSpPr/>
            <p:nvPr/>
          </p:nvSpPr>
          <p:spPr>
            <a:xfrm flipV="1">
              <a:off x="0" y="0"/>
              <a:ext cx="12418519" cy="800022"/>
            </a:xfrm>
            <a:custGeom>
              <a:avLst/>
              <a:gdLst/>
              <a:ahLst/>
              <a:cxnLst/>
              <a:rect l="l" t="t" r="r" b="b"/>
              <a:pathLst>
                <a:path w="12418519" h="800022">
                  <a:moveTo>
                    <a:pt x="0" y="800022"/>
                  </a:moveTo>
                  <a:lnTo>
                    <a:pt x="12418519" y="800022"/>
                  </a:lnTo>
                  <a:lnTo>
                    <a:pt x="12418519" y="0"/>
                  </a:lnTo>
                  <a:lnTo>
                    <a:pt x="0" y="0"/>
                  </a:lnTo>
                  <a:lnTo>
                    <a:pt x="0" y="800022"/>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8" name="Freeform 18"/>
            <p:cNvSpPr/>
            <p:nvPr/>
          </p:nvSpPr>
          <p:spPr>
            <a:xfrm flipV="1">
              <a:off x="12355814" y="0"/>
              <a:ext cx="12418519" cy="800022"/>
            </a:xfrm>
            <a:custGeom>
              <a:avLst/>
              <a:gdLst/>
              <a:ahLst/>
              <a:cxnLst/>
              <a:rect l="l" t="t" r="r" b="b"/>
              <a:pathLst>
                <a:path w="12418519" h="800022">
                  <a:moveTo>
                    <a:pt x="0" y="800022"/>
                  </a:moveTo>
                  <a:lnTo>
                    <a:pt x="12418519" y="800022"/>
                  </a:lnTo>
                  <a:lnTo>
                    <a:pt x="12418519" y="0"/>
                  </a:lnTo>
                  <a:lnTo>
                    <a:pt x="0" y="0"/>
                  </a:lnTo>
                  <a:lnTo>
                    <a:pt x="0" y="800022"/>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19" name="TextBox 18">
            <a:extLst>
              <a:ext uri="{FF2B5EF4-FFF2-40B4-BE49-F238E27FC236}">
                <a16:creationId xmlns:a16="http://schemas.microsoft.com/office/drawing/2014/main" id="{8AF17CDA-EAF7-F5E5-96E2-4D69200F035C}"/>
              </a:ext>
            </a:extLst>
          </p:cNvPr>
          <p:cNvSpPr txBox="1"/>
          <p:nvPr/>
        </p:nvSpPr>
        <p:spPr>
          <a:xfrm>
            <a:off x="4319456" y="3747729"/>
            <a:ext cx="1369286" cy="2646878"/>
          </a:xfrm>
          <a:prstGeom prst="rect">
            <a:avLst/>
          </a:prstGeom>
          <a:noFill/>
        </p:spPr>
        <p:txBody>
          <a:bodyPr wrap="none" rtlCol="0">
            <a:spAutoFit/>
          </a:bodyPr>
          <a:lstStyle/>
          <a:p>
            <a:r>
              <a:rPr lang="en-VN" sz="16600" b="1" dirty="0">
                <a:solidFill>
                  <a:srgbClr val="00B050"/>
                </a:solidFill>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2723574777"/>
      </p:ext>
    </p:extLst>
  </p:cSld>
  <p:clrMapOvr>
    <a:masterClrMapping/>
  </p:clrMapOvr>
  <p:transition spd="med">
    <p:push dir="u"/>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grpSp>
        <p:nvGrpSpPr>
          <p:cNvPr id="11" name="Group 11"/>
          <p:cNvGrpSpPr/>
          <p:nvPr/>
        </p:nvGrpSpPr>
        <p:grpSpPr>
          <a:xfrm>
            <a:off x="-146375" y="0"/>
            <a:ext cx="18580750" cy="600016"/>
            <a:chOff x="0" y="0"/>
            <a:chExt cx="24774333" cy="800022"/>
          </a:xfrm>
        </p:grpSpPr>
        <p:sp>
          <p:nvSpPr>
            <p:cNvPr id="12" name="Freeform 12"/>
            <p:cNvSpPr/>
            <p:nvPr/>
          </p:nvSpPr>
          <p:spPr>
            <a:xfrm flipV="1">
              <a:off x="0" y="0"/>
              <a:ext cx="12418519" cy="800022"/>
            </a:xfrm>
            <a:custGeom>
              <a:avLst/>
              <a:gdLst/>
              <a:ahLst/>
              <a:cxnLst/>
              <a:rect l="l" t="t" r="r" b="b"/>
              <a:pathLst>
                <a:path w="12418519" h="800022">
                  <a:moveTo>
                    <a:pt x="0" y="800022"/>
                  </a:moveTo>
                  <a:lnTo>
                    <a:pt x="12418519" y="800022"/>
                  </a:lnTo>
                  <a:lnTo>
                    <a:pt x="12418519" y="0"/>
                  </a:lnTo>
                  <a:lnTo>
                    <a:pt x="0" y="0"/>
                  </a:lnTo>
                  <a:lnTo>
                    <a:pt x="0" y="800022"/>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3" name="Freeform 13"/>
            <p:cNvSpPr/>
            <p:nvPr/>
          </p:nvSpPr>
          <p:spPr>
            <a:xfrm flipV="1">
              <a:off x="12355814" y="0"/>
              <a:ext cx="12418519" cy="800022"/>
            </a:xfrm>
            <a:custGeom>
              <a:avLst/>
              <a:gdLst/>
              <a:ahLst/>
              <a:cxnLst/>
              <a:rect l="l" t="t" r="r" b="b"/>
              <a:pathLst>
                <a:path w="12418519" h="800022">
                  <a:moveTo>
                    <a:pt x="0" y="800022"/>
                  </a:moveTo>
                  <a:lnTo>
                    <a:pt x="12418519" y="800022"/>
                  </a:lnTo>
                  <a:lnTo>
                    <a:pt x="12418519" y="0"/>
                  </a:lnTo>
                  <a:lnTo>
                    <a:pt x="0" y="0"/>
                  </a:lnTo>
                  <a:lnTo>
                    <a:pt x="0" y="800022"/>
                  </a:lnTo>
                  <a:close/>
                </a:path>
              </a:pathLst>
            </a:custGeom>
            <a:blipFill>
              <a:blip r:embed="rId2">
                <a:extLst>
                  <a:ext uri="{96DAC541-7B7A-43D3-8B79-37D633B846F1}">
                    <asvg:svgBlip xmlns:asvg="http://schemas.microsoft.com/office/drawing/2016/SVG/main" r:embed="rId3"/>
                  </a:ext>
                </a:extLst>
              </a:blip>
              <a:stretch>
                <a:fillRect/>
              </a:stretch>
            </a:blipFill>
          </p:spPr>
        </p:sp>
      </p:grpSp>
      <p:grpSp>
        <p:nvGrpSpPr>
          <p:cNvPr id="14" name="Group 14"/>
          <p:cNvGrpSpPr/>
          <p:nvPr/>
        </p:nvGrpSpPr>
        <p:grpSpPr>
          <a:xfrm rot="-10800000">
            <a:off x="-146375" y="9686925"/>
            <a:ext cx="18580750" cy="600016"/>
            <a:chOff x="0" y="0"/>
            <a:chExt cx="24774333" cy="800022"/>
          </a:xfrm>
        </p:grpSpPr>
        <p:sp>
          <p:nvSpPr>
            <p:cNvPr id="15" name="Freeform 15"/>
            <p:cNvSpPr/>
            <p:nvPr/>
          </p:nvSpPr>
          <p:spPr>
            <a:xfrm flipV="1">
              <a:off x="0" y="0"/>
              <a:ext cx="12418519" cy="800022"/>
            </a:xfrm>
            <a:custGeom>
              <a:avLst/>
              <a:gdLst/>
              <a:ahLst/>
              <a:cxnLst/>
              <a:rect l="l" t="t" r="r" b="b"/>
              <a:pathLst>
                <a:path w="12418519" h="800022">
                  <a:moveTo>
                    <a:pt x="0" y="800022"/>
                  </a:moveTo>
                  <a:lnTo>
                    <a:pt x="12418519" y="800022"/>
                  </a:lnTo>
                  <a:lnTo>
                    <a:pt x="12418519" y="0"/>
                  </a:lnTo>
                  <a:lnTo>
                    <a:pt x="0" y="0"/>
                  </a:lnTo>
                  <a:lnTo>
                    <a:pt x="0" y="800022"/>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6" name="Freeform 16"/>
            <p:cNvSpPr/>
            <p:nvPr/>
          </p:nvSpPr>
          <p:spPr>
            <a:xfrm flipV="1">
              <a:off x="12355814" y="0"/>
              <a:ext cx="12418519" cy="800022"/>
            </a:xfrm>
            <a:custGeom>
              <a:avLst/>
              <a:gdLst/>
              <a:ahLst/>
              <a:cxnLst/>
              <a:rect l="l" t="t" r="r" b="b"/>
              <a:pathLst>
                <a:path w="12418519" h="800022">
                  <a:moveTo>
                    <a:pt x="0" y="800022"/>
                  </a:moveTo>
                  <a:lnTo>
                    <a:pt x="12418519" y="800022"/>
                  </a:lnTo>
                  <a:lnTo>
                    <a:pt x="12418519" y="0"/>
                  </a:lnTo>
                  <a:lnTo>
                    <a:pt x="0" y="0"/>
                  </a:lnTo>
                  <a:lnTo>
                    <a:pt x="0" y="800022"/>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17" name="Rectangle 16">
            <a:extLst>
              <a:ext uri="{FF2B5EF4-FFF2-40B4-BE49-F238E27FC236}">
                <a16:creationId xmlns:a16="http://schemas.microsoft.com/office/drawing/2014/main" id="{5960D184-AE85-D97F-BDD2-E21B5E38CC53}"/>
              </a:ext>
            </a:extLst>
          </p:cNvPr>
          <p:cNvSpPr/>
          <p:nvPr/>
        </p:nvSpPr>
        <p:spPr>
          <a:xfrm>
            <a:off x="464493" y="814328"/>
            <a:ext cx="17311986" cy="86582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4" name="Google Shape;195;p2">
            <a:extLst>
              <a:ext uri="{FF2B5EF4-FFF2-40B4-BE49-F238E27FC236}">
                <a16:creationId xmlns:a16="http://schemas.microsoft.com/office/drawing/2014/main" id="{FEDCC836-7FE8-18AF-F443-C4574DC2BB6F}"/>
              </a:ext>
            </a:extLst>
          </p:cNvPr>
          <p:cNvPicPr preferRelativeResize="0"/>
          <p:nvPr/>
        </p:nvPicPr>
        <p:blipFill rotWithShape="1">
          <a:blip r:embed="rId4">
            <a:alphaModFix/>
          </a:blip>
          <a:srcRect/>
          <a:stretch/>
        </p:blipFill>
        <p:spPr>
          <a:xfrm>
            <a:off x="17293974" y="9892802"/>
            <a:ext cx="965010" cy="188262"/>
          </a:xfrm>
          <a:prstGeom prst="rect">
            <a:avLst/>
          </a:prstGeom>
          <a:noFill/>
          <a:ln>
            <a:noFill/>
          </a:ln>
        </p:spPr>
      </p:pic>
      <p:sp>
        <p:nvSpPr>
          <p:cNvPr id="2" name="Rounded Rectangle 1">
            <a:extLst>
              <a:ext uri="{FF2B5EF4-FFF2-40B4-BE49-F238E27FC236}">
                <a16:creationId xmlns:a16="http://schemas.microsoft.com/office/drawing/2014/main" id="{21BBDD15-E0C8-31AB-EF6A-F7A057FAA5DA}"/>
              </a:ext>
            </a:extLst>
          </p:cNvPr>
          <p:cNvSpPr/>
          <p:nvPr/>
        </p:nvSpPr>
        <p:spPr>
          <a:xfrm>
            <a:off x="700569" y="1028700"/>
            <a:ext cx="3810000" cy="1219200"/>
          </a:xfrm>
          <a:prstGeom prst="roundRect">
            <a:avLst/>
          </a:prstGeom>
          <a:solidFill>
            <a:srgbClr val="FEF3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b="1" dirty="0">
                <a:solidFill>
                  <a:schemeClr val="tx1"/>
                </a:solidFill>
                <a:latin typeface="Arial" panose="020B0604020202020204" pitchFamily="34" charset="0"/>
                <a:cs typeface="Arial" panose="020B0604020202020204" pitchFamily="34" charset="0"/>
              </a:rPr>
              <a:t>BÀI TẬP 1</a:t>
            </a:r>
          </a:p>
        </p:txBody>
      </p:sp>
      <p:sp>
        <p:nvSpPr>
          <p:cNvPr id="5" name="TextBox 4">
            <a:extLst>
              <a:ext uri="{FF2B5EF4-FFF2-40B4-BE49-F238E27FC236}">
                <a16:creationId xmlns:a16="http://schemas.microsoft.com/office/drawing/2014/main" id="{FA254B5A-AF43-4E04-D97D-9BCF86CFC2D3}"/>
              </a:ext>
            </a:extLst>
          </p:cNvPr>
          <p:cNvSpPr txBox="1"/>
          <p:nvPr/>
        </p:nvSpPr>
        <p:spPr>
          <a:xfrm>
            <a:off x="754795" y="2700709"/>
            <a:ext cx="16825431" cy="707886"/>
          </a:xfrm>
          <a:prstGeom prst="rect">
            <a:avLst/>
          </a:prstGeom>
          <a:noFill/>
        </p:spPr>
        <p:txBody>
          <a:bodyPr wrap="square">
            <a:spAutoFit/>
          </a:bodyPr>
          <a:lstStyle/>
          <a:p>
            <a:pPr algn="just">
              <a:spcAft>
                <a:spcPts val="800"/>
              </a:spcAft>
            </a:pPr>
            <a:r>
              <a:rPr lang="en-US"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con </a:t>
            </a:r>
            <a:r>
              <a:rPr lang="en-US"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ong</a:t>
            </a:r>
            <a:r>
              <a:rPr lang="en-US"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bay </a:t>
            </a:r>
            <a:r>
              <a:rPr lang="en-US"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trong</a:t>
            </a:r>
            <a:r>
              <a:rPr lang="en-US"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10 </a:t>
            </a:r>
            <a:r>
              <a:rPr lang="en-US"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giây</a:t>
            </a:r>
            <a:r>
              <a:rPr lang="en-US"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25 m. </a:t>
            </a:r>
            <a:r>
              <a:rPr lang="en-US"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r>
              <a:rPr lang="en-US"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vận</a:t>
            </a:r>
            <a:r>
              <a:rPr lang="en-US"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tốc</a:t>
            </a:r>
            <a:r>
              <a:rPr lang="en-US"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bay </a:t>
            </a:r>
            <a:r>
              <a:rPr lang="en-US"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con </a:t>
            </a:r>
            <a:r>
              <a:rPr lang="en-US"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ong</a:t>
            </a:r>
            <a:r>
              <a:rPr lang="en-US"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VN" sz="4000" kern="1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TextBox 5">
            <a:extLst>
              <a:ext uri="{FF2B5EF4-FFF2-40B4-BE49-F238E27FC236}">
                <a16:creationId xmlns:a16="http://schemas.microsoft.com/office/drawing/2014/main" id="{45D9E096-D54A-2DAE-07EB-1D66E4EAC907}"/>
              </a:ext>
            </a:extLst>
          </p:cNvPr>
          <p:cNvSpPr txBox="1"/>
          <p:nvPr/>
        </p:nvSpPr>
        <p:spPr>
          <a:xfrm flipH="1">
            <a:off x="7818771" y="4024949"/>
            <a:ext cx="2697481" cy="707886"/>
          </a:xfrm>
          <a:prstGeom prst="rect">
            <a:avLst/>
          </a:prstGeom>
          <a:noFill/>
        </p:spPr>
        <p:txBody>
          <a:bodyPr wrap="square" rtlCol="0">
            <a:spAutoFit/>
          </a:bodyPr>
          <a:lstStyle/>
          <a:p>
            <a:pPr algn="ctr"/>
            <a:r>
              <a:rPr lang="en-VN" sz="4000" b="1" dirty="0">
                <a:solidFill>
                  <a:srgbClr val="FF0000"/>
                </a:solidFill>
                <a:latin typeface="Arial" panose="020B0604020202020204" pitchFamily="34" charset="0"/>
                <a:cs typeface="Arial" panose="020B0604020202020204" pitchFamily="34" charset="0"/>
              </a:rPr>
              <a:t>Bài giải</a:t>
            </a:r>
          </a:p>
        </p:txBody>
      </p:sp>
      <p:sp>
        <p:nvSpPr>
          <p:cNvPr id="8" name="TextBox 7">
            <a:extLst>
              <a:ext uri="{FF2B5EF4-FFF2-40B4-BE49-F238E27FC236}">
                <a16:creationId xmlns:a16="http://schemas.microsoft.com/office/drawing/2014/main" id="{A2BADBFF-9494-0827-9D54-C6F8F15FEA09}"/>
              </a:ext>
            </a:extLst>
          </p:cNvPr>
          <p:cNvSpPr txBox="1"/>
          <p:nvPr/>
        </p:nvSpPr>
        <p:spPr>
          <a:xfrm>
            <a:off x="4474744" y="4987442"/>
            <a:ext cx="9291484" cy="2968826"/>
          </a:xfrm>
          <a:prstGeom prst="rect">
            <a:avLst/>
          </a:prstGeom>
          <a:noFill/>
        </p:spPr>
        <p:txBody>
          <a:bodyPr wrap="square">
            <a:spAutoFit/>
          </a:bodyPr>
          <a:lstStyle/>
          <a:p>
            <a:pPr algn="ctr">
              <a:lnSpc>
                <a:spcPct val="150000"/>
              </a:lnSpc>
              <a:spcAft>
                <a:spcPts val="800"/>
              </a:spcAft>
            </a:pPr>
            <a:r>
              <a:rPr lang="en-US"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Vận</a:t>
            </a:r>
            <a:r>
              <a:rPr lang="en-US"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tốc</a:t>
            </a:r>
            <a:r>
              <a:rPr lang="en-US"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bay </a:t>
            </a:r>
            <a:r>
              <a:rPr lang="en-US"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con </a:t>
            </a:r>
            <a:r>
              <a:rPr lang="en-US"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ong</a:t>
            </a:r>
            <a:r>
              <a:rPr lang="en-US"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VN" sz="4000" kern="100"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spcAft>
                <a:spcPts val="800"/>
              </a:spcAft>
            </a:pPr>
            <a:r>
              <a:rPr lang="en-US"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 : 10 = 2,5 (m/</a:t>
            </a:r>
            <a:r>
              <a:rPr lang="en-US"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giây</a:t>
            </a:r>
            <a:r>
              <a:rPr lang="en-US"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VN" sz="4000" kern="100"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spcAft>
                <a:spcPts val="800"/>
              </a:spcAft>
            </a:pPr>
            <a:r>
              <a:rPr lang="en-US"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Đáp</a:t>
            </a:r>
            <a:r>
              <a:rPr lang="en-US"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2,5 m/</a:t>
            </a:r>
            <a:r>
              <a:rPr lang="en-US"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giây</a:t>
            </a:r>
            <a:endParaRPr lang="en-VN" sz="4000" kern="1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3076" name="Picture 4" descr="Hình ảnh Phim Hoạt Hình Con Ong PNG , Con Ong, Ong, Ong Hoạt Hình PNG miễn  phí tải tập tin PSDComment và Vector">
            <a:extLst>
              <a:ext uri="{FF2B5EF4-FFF2-40B4-BE49-F238E27FC236}">
                <a16:creationId xmlns:a16="http://schemas.microsoft.com/office/drawing/2014/main" id="{B64978DD-5377-CA6A-E117-BA760BF383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42603" y="3866226"/>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ình ảnh Phim Hoạt Hình Con Ong PNG , Con Ong, Ong, Ong Hoạt Hình PNG miễn  phí tải tập tin PSDComment và Vector">
            <a:extLst>
              <a:ext uri="{FF2B5EF4-FFF2-40B4-BE49-F238E27FC236}">
                <a16:creationId xmlns:a16="http://schemas.microsoft.com/office/drawing/2014/main" id="{926A8D7B-D6FA-1D86-94D7-516CB452B6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0869" y="6365158"/>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887894"/>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ssolve">
                                      <p:cBhvr>
                                        <p:cTn id="11" dur="500"/>
                                        <p:tgtEl>
                                          <p:spTgt spid="9"/>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3076"/>
                                        </p:tgtEl>
                                        <p:attrNameLst>
                                          <p:attrName>style.visibility</p:attrName>
                                        </p:attrNameLst>
                                      </p:cBhvr>
                                      <p:to>
                                        <p:strVal val="visible"/>
                                      </p:to>
                                    </p:set>
                                    <p:animEffect transition="in" filter="dissolve">
                                      <p:cBhvr>
                                        <p:cTn id="15" dur="500"/>
                                        <p:tgtEl>
                                          <p:spTgt spid="3076"/>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ssolv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blinds(horizontal)">
                                      <p:cBhvr>
                                        <p:cTn id="25" dur="500"/>
                                        <p:tgtEl>
                                          <p:spTgt spid="8">
                                            <p:txEl>
                                              <p:pRg st="0" end="0"/>
                                            </p:txEl>
                                          </p:spTgt>
                                        </p:tgtEl>
                                      </p:cBhvr>
                                    </p:animEffect>
                                  </p:childTnLst>
                                </p:cTn>
                              </p:par>
                            </p:childTnLst>
                          </p:cTn>
                        </p:par>
                        <p:par>
                          <p:cTn id="26" fill="hold">
                            <p:stCondLst>
                              <p:cond delay="500"/>
                            </p:stCondLst>
                            <p:childTnLst>
                              <p:par>
                                <p:cTn id="27" presetID="3" presetClass="entr" presetSubtype="10" fill="hold" nodeType="afterEffect">
                                  <p:stCondLst>
                                    <p:cond delay="0"/>
                                  </p:stCondLst>
                                  <p:childTnLst>
                                    <p:set>
                                      <p:cBhvr>
                                        <p:cTn id="28" dur="1" fill="hold">
                                          <p:stCondLst>
                                            <p:cond delay="0"/>
                                          </p:stCondLst>
                                        </p:cTn>
                                        <p:tgtEl>
                                          <p:spTgt spid="8">
                                            <p:txEl>
                                              <p:pRg st="1" end="1"/>
                                            </p:txEl>
                                          </p:spTgt>
                                        </p:tgtEl>
                                        <p:attrNameLst>
                                          <p:attrName>style.visibility</p:attrName>
                                        </p:attrNameLst>
                                      </p:cBhvr>
                                      <p:to>
                                        <p:strVal val="visible"/>
                                      </p:to>
                                    </p:set>
                                    <p:animEffect transition="in" filter="blinds(horizontal)">
                                      <p:cBhvr>
                                        <p:cTn id="29" dur="500"/>
                                        <p:tgtEl>
                                          <p:spTgt spid="8">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8">
                                            <p:txEl>
                                              <p:pRg st="2" end="2"/>
                                            </p:txEl>
                                          </p:spTgt>
                                        </p:tgtEl>
                                        <p:attrNameLst>
                                          <p:attrName>style.visibility</p:attrName>
                                        </p:attrNameLst>
                                      </p:cBhvr>
                                      <p:to>
                                        <p:strVal val="visible"/>
                                      </p:to>
                                    </p:set>
                                    <p:animEffect transition="in" filter="blinds(horizontal)">
                                      <p:cBhvr>
                                        <p:cTn id="34"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grpSp>
        <p:nvGrpSpPr>
          <p:cNvPr id="2" name="Group 2"/>
          <p:cNvGrpSpPr/>
          <p:nvPr/>
        </p:nvGrpSpPr>
        <p:grpSpPr>
          <a:xfrm>
            <a:off x="1388327" y="1028700"/>
            <a:ext cx="7231545" cy="8229600"/>
            <a:chOff x="0" y="0"/>
            <a:chExt cx="1904604" cy="2167467"/>
          </a:xfrm>
        </p:grpSpPr>
        <p:sp>
          <p:nvSpPr>
            <p:cNvPr id="3" name="Freeform 3"/>
            <p:cNvSpPr/>
            <p:nvPr/>
          </p:nvSpPr>
          <p:spPr>
            <a:xfrm>
              <a:off x="0" y="0"/>
              <a:ext cx="1904604" cy="2167467"/>
            </a:xfrm>
            <a:custGeom>
              <a:avLst/>
              <a:gdLst/>
              <a:ahLst/>
              <a:cxnLst/>
              <a:rect l="l" t="t" r="r" b="b"/>
              <a:pathLst>
                <a:path w="1904604" h="2167467">
                  <a:moveTo>
                    <a:pt x="54599" y="0"/>
                  </a:moveTo>
                  <a:lnTo>
                    <a:pt x="1850005" y="0"/>
                  </a:lnTo>
                  <a:cubicBezTo>
                    <a:pt x="1880159" y="0"/>
                    <a:pt x="1904604" y="24445"/>
                    <a:pt x="1904604" y="54599"/>
                  </a:cubicBezTo>
                  <a:lnTo>
                    <a:pt x="1904604" y="2112867"/>
                  </a:lnTo>
                  <a:cubicBezTo>
                    <a:pt x="1904604" y="2143022"/>
                    <a:pt x="1880159" y="2167467"/>
                    <a:pt x="1850005" y="2167467"/>
                  </a:cubicBezTo>
                  <a:lnTo>
                    <a:pt x="54599" y="2167467"/>
                  </a:lnTo>
                  <a:cubicBezTo>
                    <a:pt x="40119" y="2167467"/>
                    <a:pt x="26231" y="2161714"/>
                    <a:pt x="15992" y="2151475"/>
                  </a:cubicBezTo>
                  <a:cubicBezTo>
                    <a:pt x="5752" y="2141236"/>
                    <a:pt x="0" y="2127348"/>
                    <a:pt x="0" y="2112867"/>
                  </a:cubicBezTo>
                  <a:lnTo>
                    <a:pt x="0" y="54599"/>
                  </a:lnTo>
                  <a:cubicBezTo>
                    <a:pt x="0" y="24445"/>
                    <a:pt x="24445" y="0"/>
                    <a:pt x="54599" y="0"/>
                  </a:cubicBezTo>
                  <a:close/>
                </a:path>
              </a:pathLst>
            </a:custGeom>
            <a:solidFill>
              <a:srgbClr val="FFFFFF"/>
            </a:solidFill>
            <a:ln w="19050" cap="rnd">
              <a:solidFill>
                <a:srgbClr val="000000"/>
              </a:solidFill>
              <a:prstDash val="solid"/>
              <a:round/>
            </a:ln>
          </p:spPr>
        </p:sp>
        <p:sp>
          <p:nvSpPr>
            <p:cNvPr id="4" name="TextBox 4"/>
            <p:cNvSpPr txBox="1"/>
            <p:nvPr/>
          </p:nvSpPr>
          <p:spPr>
            <a:xfrm>
              <a:off x="0" y="-38100"/>
              <a:ext cx="1904604" cy="2205567"/>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8761750" y="1028700"/>
            <a:ext cx="8017134" cy="8229600"/>
            <a:chOff x="0" y="0"/>
            <a:chExt cx="2111508" cy="2167467"/>
          </a:xfrm>
        </p:grpSpPr>
        <p:sp>
          <p:nvSpPr>
            <p:cNvPr id="7" name="Freeform 7"/>
            <p:cNvSpPr/>
            <p:nvPr/>
          </p:nvSpPr>
          <p:spPr>
            <a:xfrm>
              <a:off x="0" y="0"/>
              <a:ext cx="2111509" cy="2167467"/>
            </a:xfrm>
            <a:custGeom>
              <a:avLst/>
              <a:gdLst/>
              <a:ahLst/>
              <a:cxnLst/>
              <a:rect l="l" t="t" r="r" b="b"/>
              <a:pathLst>
                <a:path w="2111509" h="2167467">
                  <a:moveTo>
                    <a:pt x="49249" y="0"/>
                  </a:moveTo>
                  <a:lnTo>
                    <a:pt x="2062259" y="0"/>
                  </a:lnTo>
                  <a:cubicBezTo>
                    <a:pt x="2075321" y="0"/>
                    <a:pt x="2087848" y="5189"/>
                    <a:pt x="2097084" y="14425"/>
                  </a:cubicBezTo>
                  <a:cubicBezTo>
                    <a:pt x="2106320" y="23661"/>
                    <a:pt x="2111509" y="36188"/>
                    <a:pt x="2111509" y="49249"/>
                  </a:cubicBezTo>
                  <a:lnTo>
                    <a:pt x="2111509" y="2118217"/>
                  </a:lnTo>
                  <a:cubicBezTo>
                    <a:pt x="2111509" y="2131279"/>
                    <a:pt x="2106320" y="2143806"/>
                    <a:pt x="2097084" y="2153042"/>
                  </a:cubicBezTo>
                  <a:cubicBezTo>
                    <a:pt x="2087848" y="2162278"/>
                    <a:pt x="2075321" y="2167467"/>
                    <a:pt x="2062259" y="2167467"/>
                  </a:cubicBezTo>
                  <a:lnTo>
                    <a:pt x="49249" y="2167467"/>
                  </a:lnTo>
                  <a:cubicBezTo>
                    <a:pt x="36188" y="2167467"/>
                    <a:pt x="23661" y="2162278"/>
                    <a:pt x="14425" y="2153042"/>
                  </a:cubicBezTo>
                  <a:cubicBezTo>
                    <a:pt x="5189" y="2143806"/>
                    <a:pt x="0" y="2131279"/>
                    <a:pt x="0" y="2118217"/>
                  </a:cubicBezTo>
                  <a:lnTo>
                    <a:pt x="0" y="49249"/>
                  </a:lnTo>
                  <a:cubicBezTo>
                    <a:pt x="0" y="36188"/>
                    <a:pt x="5189" y="23661"/>
                    <a:pt x="14425" y="14425"/>
                  </a:cubicBezTo>
                  <a:cubicBezTo>
                    <a:pt x="23661" y="5189"/>
                    <a:pt x="36188" y="0"/>
                    <a:pt x="49249" y="0"/>
                  </a:cubicBezTo>
                  <a:close/>
                </a:path>
              </a:pathLst>
            </a:custGeom>
            <a:solidFill>
              <a:srgbClr val="FFFFFF"/>
            </a:solidFill>
            <a:ln w="19050" cap="rnd">
              <a:solidFill>
                <a:srgbClr val="000000"/>
              </a:solidFill>
              <a:prstDash val="solid"/>
              <a:round/>
            </a:ln>
          </p:spPr>
        </p:sp>
        <p:sp>
          <p:nvSpPr>
            <p:cNvPr id="8" name="TextBox 8"/>
            <p:cNvSpPr txBox="1"/>
            <p:nvPr/>
          </p:nvSpPr>
          <p:spPr>
            <a:xfrm>
              <a:off x="0" y="-38100"/>
              <a:ext cx="2111508" cy="2205567"/>
            </a:xfrm>
            <a:prstGeom prst="rect">
              <a:avLst/>
            </a:prstGeom>
          </p:spPr>
          <p:txBody>
            <a:bodyPr lIns="50800" tIns="50800" rIns="50800" bIns="50800" rtlCol="0" anchor="ctr"/>
            <a:lstStyle/>
            <a:p>
              <a:pPr algn="ctr">
                <a:lnSpc>
                  <a:spcPts val="2659"/>
                </a:lnSpc>
                <a:spcBef>
                  <a:spcPct val="0"/>
                </a:spcBef>
              </a:pPr>
              <a:endParaRPr/>
            </a:p>
          </p:txBody>
        </p:sp>
      </p:grpSp>
      <p:sp>
        <p:nvSpPr>
          <p:cNvPr id="10" name="TextBox 10"/>
          <p:cNvSpPr txBox="1"/>
          <p:nvPr/>
        </p:nvSpPr>
        <p:spPr>
          <a:xfrm>
            <a:off x="9695974" y="4563337"/>
            <a:ext cx="6148686" cy="1015663"/>
          </a:xfrm>
          <a:prstGeom prst="rect">
            <a:avLst/>
          </a:prstGeom>
        </p:spPr>
        <p:txBody>
          <a:bodyPr wrap="square" lIns="0" tIns="0" rIns="0" bIns="0" rtlCol="0" anchor="t">
            <a:spAutoFit/>
          </a:bodyPr>
          <a:lstStyle/>
          <a:p>
            <a:pPr algn="ctr"/>
            <a:r>
              <a:rPr lang="en-US" sz="6600" b="1" spc="-68" dirty="0">
                <a:solidFill>
                  <a:srgbClr val="00B050"/>
                </a:solidFill>
                <a:latin typeface="Arial" panose="020B0604020202020204" pitchFamily="34" charset="0"/>
                <a:ea typeface="Baloo Bhaijaan"/>
                <a:cs typeface="Arial" panose="020B0604020202020204" pitchFamily="34" charset="0"/>
                <a:sym typeface="Baloo Bhaijaan"/>
              </a:rPr>
              <a:t>VẬN DỤNG</a:t>
            </a:r>
          </a:p>
        </p:txBody>
      </p:sp>
      <p:grpSp>
        <p:nvGrpSpPr>
          <p:cNvPr id="14" name="Group 14"/>
          <p:cNvGrpSpPr/>
          <p:nvPr/>
        </p:nvGrpSpPr>
        <p:grpSpPr>
          <a:xfrm>
            <a:off x="-146375" y="0"/>
            <a:ext cx="18580750" cy="600016"/>
            <a:chOff x="0" y="0"/>
            <a:chExt cx="24774333" cy="800022"/>
          </a:xfrm>
        </p:grpSpPr>
        <p:sp>
          <p:nvSpPr>
            <p:cNvPr id="15" name="Freeform 15"/>
            <p:cNvSpPr/>
            <p:nvPr/>
          </p:nvSpPr>
          <p:spPr>
            <a:xfrm flipV="1">
              <a:off x="0" y="0"/>
              <a:ext cx="12418519" cy="800022"/>
            </a:xfrm>
            <a:custGeom>
              <a:avLst/>
              <a:gdLst/>
              <a:ahLst/>
              <a:cxnLst/>
              <a:rect l="l" t="t" r="r" b="b"/>
              <a:pathLst>
                <a:path w="12418519" h="800022">
                  <a:moveTo>
                    <a:pt x="0" y="800022"/>
                  </a:moveTo>
                  <a:lnTo>
                    <a:pt x="12418519" y="800022"/>
                  </a:lnTo>
                  <a:lnTo>
                    <a:pt x="12418519" y="0"/>
                  </a:lnTo>
                  <a:lnTo>
                    <a:pt x="0" y="0"/>
                  </a:lnTo>
                  <a:lnTo>
                    <a:pt x="0" y="800022"/>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6" name="Freeform 16"/>
            <p:cNvSpPr/>
            <p:nvPr/>
          </p:nvSpPr>
          <p:spPr>
            <a:xfrm flipV="1">
              <a:off x="12355814" y="0"/>
              <a:ext cx="12418519" cy="800022"/>
            </a:xfrm>
            <a:custGeom>
              <a:avLst/>
              <a:gdLst/>
              <a:ahLst/>
              <a:cxnLst/>
              <a:rect l="l" t="t" r="r" b="b"/>
              <a:pathLst>
                <a:path w="12418519" h="800022">
                  <a:moveTo>
                    <a:pt x="0" y="800022"/>
                  </a:moveTo>
                  <a:lnTo>
                    <a:pt x="12418519" y="800022"/>
                  </a:lnTo>
                  <a:lnTo>
                    <a:pt x="12418519" y="0"/>
                  </a:lnTo>
                  <a:lnTo>
                    <a:pt x="0" y="0"/>
                  </a:lnTo>
                  <a:lnTo>
                    <a:pt x="0" y="800022"/>
                  </a:lnTo>
                  <a:close/>
                </a:path>
              </a:pathLst>
            </a:custGeom>
            <a:blipFill>
              <a:blip r:embed="rId2">
                <a:extLst>
                  <a:ext uri="{96DAC541-7B7A-43D3-8B79-37D633B846F1}">
                    <asvg:svgBlip xmlns:asvg="http://schemas.microsoft.com/office/drawing/2016/SVG/main" r:embed="rId3"/>
                  </a:ext>
                </a:extLst>
              </a:blip>
              <a:stretch>
                <a:fillRect/>
              </a:stretch>
            </a:blipFill>
          </p:spPr>
        </p:sp>
      </p:grpSp>
      <p:grpSp>
        <p:nvGrpSpPr>
          <p:cNvPr id="17" name="Group 17"/>
          <p:cNvGrpSpPr/>
          <p:nvPr/>
        </p:nvGrpSpPr>
        <p:grpSpPr>
          <a:xfrm rot="-10800000">
            <a:off x="-146375" y="9686925"/>
            <a:ext cx="18580750" cy="600016"/>
            <a:chOff x="0" y="0"/>
            <a:chExt cx="24774333" cy="800022"/>
          </a:xfrm>
        </p:grpSpPr>
        <p:sp>
          <p:nvSpPr>
            <p:cNvPr id="18" name="Freeform 18"/>
            <p:cNvSpPr/>
            <p:nvPr/>
          </p:nvSpPr>
          <p:spPr>
            <a:xfrm flipV="1">
              <a:off x="0" y="0"/>
              <a:ext cx="12418519" cy="800022"/>
            </a:xfrm>
            <a:custGeom>
              <a:avLst/>
              <a:gdLst/>
              <a:ahLst/>
              <a:cxnLst/>
              <a:rect l="l" t="t" r="r" b="b"/>
              <a:pathLst>
                <a:path w="12418519" h="800022">
                  <a:moveTo>
                    <a:pt x="0" y="800022"/>
                  </a:moveTo>
                  <a:lnTo>
                    <a:pt x="12418519" y="800022"/>
                  </a:lnTo>
                  <a:lnTo>
                    <a:pt x="12418519" y="0"/>
                  </a:lnTo>
                  <a:lnTo>
                    <a:pt x="0" y="0"/>
                  </a:lnTo>
                  <a:lnTo>
                    <a:pt x="0" y="800022"/>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9" name="Freeform 19"/>
            <p:cNvSpPr/>
            <p:nvPr/>
          </p:nvSpPr>
          <p:spPr>
            <a:xfrm flipV="1">
              <a:off x="12355814" y="0"/>
              <a:ext cx="12418519" cy="800022"/>
            </a:xfrm>
            <a:custGeom>
              <a:avLst/>
              <a:gdLst/>
              <a:ahLst/>
              <a:cxnLst/>
              <a:rect l="l" t="t" r="r" b="b"/>
              <a:pathLst>
                <a:path w="12418519" h="800022">
                  <a:moveTo>
                    <a:pt x="0" y="800022"/>
                  </a:moveTo>
                  <a:lnTo>
                    <a:pt x="12418519" y="800022"/>
                  </a:lnTo>
                  <a:lnTo>
                    <a:pt x="12418519" y="0"/>
                  </a:lnTo>
                  <a:lnTo>
                    <a:pt x="0" y="0"/>
                  </a:lnTo>
                  <a:lnTo>
                    <a:pt x="0" y="800022"/>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20" name="TextBox 19">
            <a:extLst>
              <a:ext uri="{FF2B5EF4-FFF2-40B4-BE49-F238E27FC236}">
                <a16:creationId xmlns:a16="http://schemas.microsoft.com/office/drawing/2014/main" id="{846AE1D9-6ED8-44BA-08B7-3EA8526734CF}"/>
              </a:ext>
            </a:extLst>
          </p:cNvPr>
          <p:cNvSpPr txBox="1"/>
          <p:nvPr/>
        </p:nvSpPr>
        <p:spPr>
          <a:xfrm>
            <a:off x="4319456" y="3468978"/>
            <a:ext cx="1369286" cy="2646878"/>
          </a:xfrm>
          <a:prstGeom prst="rect">
            <a:avLst/>
          </a:prstGeom>
          <a:noFill/>
        </p:spPr>
        <p:txBody>
          <a:bodyPr wrap="none" rtlCol="0">
            <a:spAutoFit/>
          </a:bodyPr>
          <a:lstStyle/>
          <a:p>
            <a:r>
              <a:rPr lang="en-VN" sz="16600" b="1" dirty="0">
                <a:solidFill>
                  <a:srgbClr val="00B050"/>
                </a:solidFill>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1496408387"/>
      </p:ext>
    </p:extLst>
  </p:cSld>
  <p:clrMapOvr>
    <a:masterClrMapping/>
  </p:clrMapOvr>
  <p:transition spd="med">
    <p:push dir="u"/>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grpSp>
        <p:nvGrpSpPr>
          <p:cNvPr id="11" name="Group 11"/>
          <p:cNvGrpSpPr/>
          <p:nvPr/>
        </p:nvGrpSpPr>
        <p:grpSpPr>
          <a:xfrm>
            <a:off x="-146375" y="0"/>
            <a:ext cx="18580750" cy="600016"/>
            <a:chOff x="0" y="0"/>
            <a:chExt cx="24774333" cy="800022"/>
          </a:xfrm>
        </p:grpSpPr>
        <p:sp>
          <p:nvSpPr>
            <p:cNvPr id="12" name="Freeform 12"/>
            <p:cNvSpPr/>
            <p:nvPr/>
          </p:nvSpPr>
          <p:spPr>
            <a:xfrm flipV="1">
              <a:off x="0" y="0"/>
              <a:ext cx="12418519" cy="800022"/>
            </a:xfrm>
            <a:custGeom>
              <a:avLst/>
              <a:gdLst/>
              <a:ahLst/>
              <a:cxnLst/>
              <a:rect l="l" t="t" r="r" b="b"/>
              <a:pathLst>
                <a:path w="12418519" h="800022">
                  <a:moveTo>
                    <a:pt x="0" y="800022"/>
                  </a:moveTo>
                  <a:lnTo>
                    <a:pt x="12418519" y="800022"/>
                  </a:lnTo>
                  <a:lnTo>
                    <a:pt x="12418519" y="0"/>
                  </a:lnTo>
                  <a:lnTo>
                    <a:pt x="0" y="0"/>
                  </a:lnTo>
                  <a:lnTo>
                    <a:pt x="0" y="800022"/>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3" name="Freeform 13"/>
            <p:cNvSpPr/>
            <p:nvPr/>
          </p:nvSpPr>
          <p:spPr>
            <a:xfrm flipV="1">
              <a:off x="12355814" y="0"/>
              <a:ext cx="12418519" cy="800022"/>
            </a:xfrm>
            <a:custGeom>
              <a:avLst/>
              <a:gdLst/>
              <a:ahLst/>
              <a:cxnLst/>
              <a:rect l="l" t="t" r="r" b="b"/>
              <a:pathLst>
                <a:path w="12418519" h="800022">
                  <a:moveTo>
                    <a:pt x="0" y="800022"/>
                  </a:moveTo>
                  <a:lnTo>
                    <a:pt x="12418519" y="800022"/>
                  </a:lnTo>
                  <a:lnTo>
                    <a:pt x="12418519" y="0"/>
                  </a:lnTo>
                  <a:lnTo>
                    <a:pt x="0" y="0"/>
                  </a:lnTo>
                  <a:lnTo>
                    <a:pt x="0" y="800022"/>
                  </a:lnTo>
                  <a:close/>
                </a:path>
              </a:pathLst>
            </a:custGeom>
            <a:blipFill>
              <a:blip r:embed="rId2">
                <a:extLst>
                  <a:ext uri="{96DAC541-7B7A-43D3-8B79-37D633B846F1}">
                    <asvg:svgBlip xmlns:asvg="http://schemas.microsoft.com/office/drawing/2016/SVG/main" r:embed="rId3"/>
                  </a:ext>
                </a:extLst>
              </a:blip>
              <a:stretch>
                <a:fillRect/>
              </a:stretch>
            </a:blipFill>
          </p:spPr>
        </p:sp>
      </p:grpSp>
      <p:grpSp>
        <p:nvGrpSpPr>
          <p:cNvPr id="14" name="Group 14"/>
          <p:cNvGrpSpPr/>
          <p:nvPr/>
        </p:nvGrpSpPr>
        <p:grpSpPr>
          <a:xfrm rot="-10800000">
            <a:off x="-146375" y="9686925"/>
            <a:ext cx="18580750" cy="600016"/>
            <a:chOff x="0" y="0"/>
            <a:chExt cx="24774333" cy="800022"/>
          </a:xfrm>
        </p:grpSpPr>
        <p:sp>
          <p:nvSpPr>
            <p:cNvPr id="15" name="Freeform 15"/>
            <p:cNvSpPr/>
            <p:nvPr/>
          </p:nvSpPr>
          <p:spPr>
            <a:xfrm flipV="1">
              <a:off x="0" y="0"/>
              <a:ext cx="12418519" cy="800022"/>
            </a:xfrm>
            <a:custGeom>
              <a:avLst/>
              <a:gdLst/>
              <a:ahLst/>
              <a:cxnLst/>
              <a:rect l="l" t="t" r="r" b="b"/>
              <a:pathLst>
                <a:path w="12418519" h="800022">
                  <a:moveTo>
                    <a:pt x="0" y="800022"/>
                  </a:moveTo>
                  <a:lnTo>
                    <a:pt x="12418519" y="800022"/>
                  </a:lnTo>
                  <a:lnTo>
                    <a:pt x="12418519" y="0"/>
                  </a:lnTo>
                  <a:lnTo>
                    <a:pt x="0" y="0"/>
                  </a:lnTo>
                  <a:lnTo>
                    <a:pt x="0" y="800022"/>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6" name="Freeform 16"/>
            <p:cNvSpPr/>
            <p:nvPr/>
          </p:nvSpPr>
          <p:spPr>
            <a:xfrm flipV="1">
              <a:off x="12355814" y="0"/>
              <a:ext cx="12418519" cy="800022"/>
            </a:xfrm>
            <a:custGeom>
              <a:avLst/>
              <a:gdLst/>
              <a:ahLst/>
              <a:cxnLst/>
              <a:rect l="l" t="t" r="r" b="b"/>
              <a:pathLst>
                <a:path w="12418519" h="800022">
                  <a:moveTo>
                    <a:pt x="0" y="800022"/>
                  </a:moveTo>
                  <a:lnTo>
                    <a:pt x="12418519" y="800022"/>
                  </a:lnTo>
                  <a:lnTo>
                    <a:pt x="12418519" y="0"/>
                  </a:lnTo>
                  <a:lnTo>
                    <a:pt x="0" y="0"/>
                  </a:lnTo>
                  <a:lnTo>
                    <a:pt x="0" y="800022"/>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17" name="Rectangle 16">
            <a:extLst>
              <a:ext uri="{FF2B5EF4-FFF2-40B4-BE49-F238E27FC236}">
                <a16:creationId xmlns:a16="http://schemas.microsoft.com/office/drawing/2014/main" id="{5960D184-AE85-D97F-BDD2-E21B5E38CC53}"/>
              </a:ext>
            </a:extLst>
          </p:cNvPr>
          <p:cNvSpPr/>
          <p:nvPr/>
        </p:nvSpPr>
        <p:spPr>
          <a:xfrm>
            <a:off x="464493" y="814328"/>
            <a:ext cx="17311986" cy="86582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4" name="Google Shape;195;p2">
            <a:extLst>
              <a:ext uri="{FF2B5EF4-FFF2-40B4-BE49-F238E27FC236}">
                <a16:creationId xmlns:a16="http://schemas.microsoft.com/office/drawing/2014/main" id="{FEDCC836-7FE8-18AF-F443-C4574DC2BB6F}"/>
              </a:ext>
            </a:extLst>
          </p:cNvPr>
          <p:cNvPicPr preferRelativeResize="0"/>
          <p:nvPr/>
        </p:nvPicPr>
        <p:blipFill rotWithShape="1">
          <a:blip r:embed="rId4">
            <a:alphaModFix/>
          </a:blip>
          <a:srcRect/>
          <a:stretch/>
        </p:blipFill>
        <p:spPr>
          <a:xfrm>
            <a:off x="17293974" y="9892802"/>
            <a:ext cx="965010" cy="188262"/>
          </a:xfrm>
          <a:prstGeom prst="rect">
            <a:avLst/>
          </a:prstGeom>
          <a:noFill/>
          <a:ln>
            <a:noFill/>
          </a:ln>
        </p:spPr>
      </p:pic>
      <p:sp>
        <p:nvSpPr>
          <p:cNvPr id="2" name="Rounded Rectangle 1">
            <a:extLst>
              <a:ext uri="{FF2B5EF4-FFF2-40B4-BE49-F238E27FC236}">
                <a16:creationId xmlns:a16="http://schemas.microsoft.com/office/drawing/2014/main" id="{8ED60D5F-6F2C-2491-2984-BEF09D73E943}"/>
              </a:ext>
            </a:extLst>
          </p:cNvPr>
          <p:cNvSpPr/>
          <p:nvPr/>
        </p:nvSpPr>
        <p:spPr>
          <a:xfrm>
            <a:off x="700569" y="1028700"/>
            <a:ext cx="3810000" cy="1219200"/>
          </a:xfrm>
          <a:prstGeom prst="roundRect">
            <a:avLst/>
          </a:prstGeom>
          <a:solidFill>
            <a:srgbClr val="FEF3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b="1" dirty="0">
                <a:solidFill>
                  <a:schemeClr val="tx1"/>
                </a:solidFill>
                <a:latin typeface="Arial" panose="020B0604020202020204" pitchFamily="34" charset="0"/>
                <a:cs typeface="Arial" panose="020B0604020202020204" pitchFamily="34" charset="0"/>
              </a:rPr>
              <a:t>BÀI TẬP 2</a:t>
            </a:r>
          </a:p>
        </p:txBody>
      </p:sp>
      <p:sp>
        <p:nvSpPr>
          <p:cNvPr id="5" name="TextBox 4">
            <a:extLst>
              <a:ext uri="{FF2B5EF4-FFF2-40B4-BE49-F238E27FC236}">
                <a16:creationId xmlns:a16="http://schemas.microsoft.com/office/drawing/2014/main" id="{178DE9D5-2AA6-C82A-6BB9-C8416047D961}"/>
              </a:ext>
            </a:extLst>
          </p:cNvPr>
          <p:cNvSpPr txBox="1"/>
          <p:nvPr/>
        </p:nvSpPr>
        <p:spPr>
          <a:xfrm>
            <a:off x="823783" y="2501387"/>
            <a:ext cx="16593405" cy="1824923"/>
          </a:xfrm>
          <a:prstGeom prst="rect">
            <a:avLst/>
          </a:prstGeom>
          <a:noFill/>
        </p:spPr>
        <p:txBody>
          <a:bodyPr wrap="square">
            <a:spAutoFit/>
          </a:bodyPr>
          <a:lstStyle/>
          <a:p>
            <a:pPr algn="just">
              <a:lnSpc>
                <a:spcPct val="150000"/>
              </a:lnSpc>
              <a:spcAft>
                <a:spcPts val="800"/>
              </a:spcAft>
            </a:pPr>
            <a:r>
              <a:rPr lang="vi-VN"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Chú Tư đi xe máy từ 7 giờ 45 phút đến 8 giờ 30 phút được quãng đường 24 km. Hỏi vận tốc của xe máy là bao nhiêu ki-lô-mét trên giờ?</a:t>
            </a:r>
            <a:endParaRPr lang="en-VN" sz="4000" kern="1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7" name="TextBox 6">
            <a:extLst>
              <a:ext uri="{FF2B5EF4-FFF2-40B4-BE49-F238E27FC236}">
                <a16:creationId xmlns:a16="http://schemas.microsoft.com/office/drawing/2014/main" id="{352549F8-7B48-EB7E-89E0-7B682ACA9AE1}"/>
              </a:ext>
            </a:extLst>
          </p:cNvPr>
          <p:cNvSpPr txBox="1"/>
          <p:nvPr/>
        </p:nvSpPr>
        <p:spPr>
          <a:xfrm>
            <a:off x="1883863" y="5341125"/>
            <a:ext cx="7236623" cy="707886"/>
          </a:xfrm>
          <a:prstGeom prst="rect">
            <a:avLst/>
          </a:prstGeom>
          <a:noFill/>
        </p:spPr>
        <p:txBody>
          <a:bodyPr wrap="square">
            <a:spAutoFit/>
          </a:bodyPr>
          <a:lstStyle/>
          <a:p>
            <a:pPr algn="ctr">
              <a:spcAft>
                <a:spcPts val="800"/>
              </a:spcAft>
            </a:pPr>
            <a:r>
              <a:rPr lang="vi-VN"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Vì sao phải đổi 45 phút ra giờ?</a:t>
            </a:r>
            <a:endParaRPr lang="en-VN" sz="4000" kern="1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9" name="TextBox 8">
            <a:extLst>
              <a:ext uri="{FF2B5EF4-FFF2-40B4-BE49-F238E27FC236}">
                <a16:creationId xmlns:a16="http://schemas.microsoft.com/office/drawing/2014/main" id="{38FEC2A3-B7BD-F35B-8422-CEABCE5FBE44}"/>
              </a:ext>
            </a:extLst>
          </p:cNvPr>
          <p:cNvSpPr txBox="1"/>
          <p:nvPr/>
        </p:nvSpPr>
        <p:spPr>
          <a:xfrm>
            <a:off x="3505200" y="7352988"/>
            <a:ext cx="14318307" cy="707886"/>
          </a:xfrm>
          <a:prstGeom prst="rect">
            <a:avLst/>
          </a:prstGeom>
          <a:noFill/>
        </p:spPr>
        <p:txBody>
          <a:bodyPr wrap="square">
            <a:spAutoFit/>
          </a:bodyPr>
          <a:lstStyle/>
          <a:p>
            <a:pPr algn="just">
              <a:spcAft>
                <a:spcPts val="800"/>
              </a:spcAft>
            </a:pPr>
            <a:r>
              <a:rPr lang="en-US"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Vì</a:t>
            </a:r>
            <a:r>
              <a:rPr lang="en-US"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đơn</a:t>
            </a:r>
            <a:r>
              <a:rPr lang="en-US"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vị</a:t>
            </a:r>
            <a:r>
              <a:rPr lang="en-US"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vận</a:t>
            </a:r>
            <a:r>
              <a:rPr lang="en-US"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tốc</a:t>
            </a:r>
            <a:r>
              <a:rPr lang="en-US"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km/h </a:t>
            </a:r>
            <a:r>
              <a:rPr lang="en-US"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nên</a:t>
            </a:r>
            <a:r>
              <a:rPr lang="en-US"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đơn</a:t>
            </a:r>
            <a:r>
              <a:rPr lang="en-US"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vị</a:t>
            </a:r>
            <a:r>
              <a:rPr lang="en-US"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thời</a:t>
            </a:r>
            <a:r>
              <a:rPr lang="en-US"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gian</a:t>
            </a:r>
            <a:r>
              <a:rPr lang="en-US"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phải</a:t>
            </a:r>
            <a:r>
              <a:rPr lang="en-US"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giờ</a:t>
            </a:r>
            <a:r>
              <a:rPr lang="en-US"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VN" sz="4000" kern="1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0" name="Picture 42" descr="https://cdn-icons-png.flaticon.com/128/5726/5726235.png">
            <a:extLst>
              <a:ext uri="{FF2B5EF4-FFF2-40B4-BE49-F238E27FC236}">
                <a16:creationId xmlns:a16="http://schemas.microsoft.com/office/drawing/2014/main" id="{F9DB6F62-EA9C-22CD-A31F-4DDCC83DB0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024" y="4945875"/>
            <a:ext cx="1202839" cy="1202840"/>
          </a:xfrm>
          <a:prstGeom prst="rect">
            <a:avLst/>
          </a:prstGeom>
          <a:noFill/>
          <a:extLst>
            <a:ext uri="{909E8E84-426E-40DD-AFC4-6F175D3DCCD1}">
              <a14:hiddenFill xmlns:a14="http://schemas.microsoft.com/office/drawing/2010/main">
                <a:solidFill>
                  <a:srgbClr val="FFFFFF"/>
                </a:solidFill>
              </a14:hiddenFill>
            </a:ext>
          </a:extLst>
        </p:spPr>
      </p:pic>
      <p:sp>
        <p:nvSpPr>
          <p:cNvPr id="18" name="Right Arrow 17">
            <a:extLst>
              <a:ext uri="{FF2B5EF4-FFF2-40B4-BE49-F238E27FC236}">
                <a16:creationId xmlns:a16="http://schemas.microsoft.com/office/drawing/2014/main" id="{A9BBA61A-8DFB-064B-4C95-9F3FD258EA20}"/>
              </a:ext>
            </a:extLst>
          </p:cNvPr>
          <p:cNvSpPr/>
          <p:nvPr/>
        </p:nvSpPr>
        <p:spPr>
          <a:xfrm>
            <a:off x="2004149" y="7452434"/>
            <a:ext cx="1202839" cy="508993"/>
          </a:xfrm>
          <a:prstGeom prst="rightArrow">
            <a:avLst/>
          </a:prstGeom>
          <a:solidFill>
            <a:srgbClr val="0432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1004603829"/>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500"/>
                                        <p:tgtEl>
                                          <p:spTgt spid="9"/>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linds(horizontal)">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grpSp>
        <p:nvGrpSpPr>
          <p:cNvPr id="11" name="Group 11"/>
          <p:cNvGrpSpPr/>
          <p:nvPr/>
        </p:nvGrpSpPr>
        <p:grpSpPr>
          <a:xfrm>
            <a:off x="-146375" y="0"/>
            <a:ext cx="18580750" cy="600016"/>
            <a:chOff x="0" y="0"/>
            <a:chExt cx="24774333" cy="800022"/>
          </a:xfrm>
        </p:grpSpPr>
        <p:sp>
          <p:nvSpPr>
            <p:cNvPr id="12" name="Freeform 12"/>
            <p:cNvSpPr/>
            <p:nvPr/>
          </p:nvSpPr>
          <p:spPr>
            <a:xfrm flipV="1">
              <a:off x="0" y="0"/>
              <a:ext cx="12418519" cy="800022"/>
            </a:xfrm>
            <a:custGeom>
              <a:avLst/>
              <a:gdLst/>
              <a:ahLst/>
              <a:cxnLst/>
              <a:rect l="l" t="t" r="r" b="b"/>
              <a:pathLst>
                <a:path w="12418519" h="800022">
                  <a:moveTo>
                    <a:pt x="0" y="800022"/>
                  </a:moveTo>
                  <a:lnTo>
                    <a:pt x="12418519" y="800022"/>
                  </a:lnTo>
                  <a:lnTo>
                    <a:pt x="12418519" y="0"/>
                  </a:lnTo>
                  <a:lnTo>
                    <a:pt x="0" y="0"/>
                  </a:lnTo>
                  <a:lnTo>
                    <a:pt x="0" y="800022"/>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3" name="Freeform 13"/>
            <p:cNvSpPr/>
            <p:nvPr/>
          </p:nvSpPr>
          <p:spPr>
            <a:xfrm flipV="1">
              <a:off x="12355814" y="0"/>
              <a:ext cx="12418519" cy="800022"/>
            </a:xfrm>
            <a:custGeom>
              <a:avLst/>
              <a:gdLst/>
              <a:ahLst/>
              <a:cxnLst/>
              <a:rect l="l" t="t" r="r" b="b"/>
              <a:pathLst>
                <a:path w="12418519" h="800022">
                  <a:moveTo>
                    <a:pt x="0" y="800022"/>
                  </a:moveTo>
                  <a:lnTo>
                    <a:pt x="12418519" y="800022"/>
                  </a:lnTo>
                  <a:lnTo>
                    <a:pt x="12418519" y="0"/>
                  </a:lnTo>
                  <a:lnTo>
                    <a:pt x="0" y="0"/>
                  </a:lnTo>
                  <a:lnTo>
                    <a:pt x="0" y="800022"/>
                  </a:lnTo>
                  <a:close/>
                </a:path>
              </a:pathLst>
            </a:custGeom>
            <a:blipFill>
              <a:blip r:embed="rId2">
                <a:extLst>
                  <a:ext uri="{96DAC541-7B7A-43D3-8B79-37D633B846F1}">
                    <asvg:svgBlip xmlns:asvg="http://schemas.microsoft.com/office/drawing/2016/SVG/main" r:embed="rId3"/>
                  </a:ext>
                </a:extLst>
              </a:blip>
              <a:stretch>
                <a:fillRect/>
              </a:stretch>
            </a:blipFill>
          </p:spPr>
        </p:sp>
      </p:grpSp>
      <p:grpSp>
        <p:nvGrpSpPr>
          <p:cNvPr id="14" name="Group 14"/>
          <p:cNvGrpSpPr/>
          <p:nvPr/>
        </p:nvGrpSpPr>
        <p:grpSpPr>
          <a:xfrm rot="-10800000">
            <a:off x="-146375" y="9686925"/>
            <a:ext cx="18580750" cy="600016"/>
            <a:chOff x="0" y="0"/>
            <a:chExt cx="24774333" cy="800022"/>
          </a:xfrm>
        </p:grpSpPr>
        <p:sp>
          <p:nvSpPr>
            <p:cNvPr id="15" name="Freeform 15"/>
            <p:cNvSpPr/>
            <p:nvPr/>
          </p:nvSpPr>
          <p:spPr>
            <a:xfrm flipV="1">
              <a:off x="0" y="0"/>
              <a:ext cx="12418519" cy="800022"/>
            </a:xfrm>
            <a:custGeom>
              <a:avLst/>
              <a:gdLst/>
              <a:ahLst/>
              <a:cxnLst/>
              <a:rect l="l" t="t" r="r" b="b"/>
              <a:pathLst>
                <a:path w="12418519" h="800022">
                  <a:moveTo>
                    <a:pt x="0" y="800022"/>
                  </a:moveTo>
                  <a:lnTo>
                    <a:pt x="12418519" y="800022"/>
                  </a:lnTo>
                  <a:lnTo>
                    <a:pt x="12418519" y="0"/>
                  </a:lnTo>
                  <a:lnTo>
                    <a:pt x="0" y="0"/>
                  </a:lnTo>
                  <a:lnTo>
                    <a:pt x="0" y="800022"/>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6" name="Freeform 16"/>
            <p:cNvSpPr/>
            <p:nvPr/>
          </p:nvSpPr>
          <p:spPr>
            <a:xfrm flipV="1">
              <a:off x="12355814" y="0"/>
              <a:ext cx="12418519" cy="800022"/>
            </a:xfrm>
            <a:custGeom>
              <a:avLst/>
              <a:gdLst/>
              <a:ahLst/>
              <a:cxnLst/>
              <a:rect l="l" t="t" r="r" b="b"/>
              <a:pathLst>
                <a:path w="12418519" h="800022">
                  <a:moveTo>
                    <a:pt x="0" y="800022"/>
                  </a:moveTo>
                  <a:lnTo>
                    <a:pt x="12418519" y="800022"/>
                  </a:lnTo>
                  <a:lnTo>
                    <a:pt x="12418519" y="0"/>
                  </a:lnTo>
                  <a:lnTo>
                    <a:pt x="0" y="0"/>
                  </a:lnTo>
                  <a:lnTo>
                    <a:pt x="0" y="800022"/>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17" name="Rectangle 16">
            <a:extLst>
              <a:ext uri="{FF2B5EF4-FFF2-40B4-BE49-F238E27FC236}">
                <a16:creationId xmlns:a16="http://schemas.microsoft.com/office/drawing/2014/main" id="{5960D184-AE85-D97F-BDD2-E21B5E38CC53}"/>
              </a:ext>
            </a:extLst>
          </p:cNvPr>
          <p:cNvSpPr/>
          <p:nvPr/>
        </p:nvSpPr>
        <p:spPr>
          <a:xfrm>
            <a:off x="464493" y="814328"/>
            <a:ext cx="17311986" cy="86582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pic>
        <p:nvPicPr>
          <p:cNvPr id="4" name="Google Shape;195;p2">
            <a:extLst>
              <a:ext uri="{FF2B5EF4-FFF2-40B4-BE49-F238E27FC236}">
                <a16:creationId xmlns:a16="http://schemas.microsoft.com/office/drawing/2014/main" id="{FEDCC836-7FE8-18AF-F443-C4574DC2BB6F}"/>
              </a:ext>
            </a:extLst>
          </p:cNvPr>
          <p:cNvPicPr preferRelativeResize="0"/>
          <p:nvPr/>
        </p:nvPicPr>
        <p:blipFill rotWithShape="1">
          <a:blip r:embed="rId4">
            <a:alphaModFix/>
          </a:blip>
          <a:srcRect/>
          <a:stretch/>
        </p:blipFill>
        <p:spPr>
          <a:xfrm>
            <a:off x="17293974" y="9892802"/>
            <a:ext cx="965010" cy="188262"/>
          </a:xfrm>
          <a:prstGeom prst="rect">
            <a:avLst/>
          </a:prstGeom>
          <a:noFill/>
          <a:ln>
            <a:noFill/>
          </a:ln>
        </p:spPr>
      </p:pic>
      <p:sp>
        <p:nvSpPr>
          <p:cNvPr id="3" name="TextBox 2">
            <a:extLst>
              <a:ext uri="{FF2B5EF4-FFF2-40B4-BE49-F238E27FC236}">
                <a16:creationId xmlns:a16="http://schemas.microsoft.com/office/drawing/2014/main" id="{19959CDE-EC9D-2F40-1EE9-992D9F16DAD3}"/>
              </a:ext>
            </a:extLst>
          </p:cNvPr>
          <p:cNvSpPr txBox="1"/>
          <p:nvPr/>
        </p:nvSpPr>
        <p:spPr>
          <a:xfrm flipH="1">
            <a:off x="7771745" y="1181100"/>
            <a:ext cx="2697481" cy="707886"/>
          </a:xfrm>
          <a:prstGeom prst="rect">
            <a:avLst/>
          </a:prstGeom>
          <a:noFill/>
        </p:spPr>
        <p:txBody>
          <a:bodyPr wrap="square" rtlCol="0">
            <a:spAutoFit/>
          </a:bodyPr>
          <a:lstStyle/>
          <a:p>
            <a:pPr algn="ctr"/>
            <a:r>
              <a:rPr lang="en-VN" sz="4000" b="1" dirty="0">
                <a:solidFill>
                  <a:srgbClr val="FF0000"/>
                </a:solidFill>
                <a:latin typeface="Arial" panose="020B0604020202020204" pitchFamily="34" charset="0"/>
                <a:cs typeface="Arial" panose="020B0604020202020204" pitchFamily="34" charset="0"/>
              </a:rPr>
              <a:t>Bài giải</a:t>
            </a:r>
          </a:p>
        </p:txBody>
      </p:sp>
      <p:sp>
        <p:nvSpPr>
          <p:cNvPr id="6" name="TextBox 5">
            <a:extLst>
              <a:ext uri="{FF2B5EF4-FFF2-40B4-BE49-F238E27FC236}">
                <a16:creationId xmlns:a16="http://schemas.microsoft.com/office/drawing/2014/main" id="{A4298332-2CAB-B5E2-236F-16A734DAD25D}"/>
              </a:ext>
            </a:extLst>
          </p:cNvPr>
          <p:cNvSpPr txBox="1"/>
          <p:nvPr/>
        </p:nvSpPr>
        <p:spPr>
          <a:xfrm>
            <a:off x="3406714" y="1961983"/>
            <a:ext cx="11427542" cy="6467220"/>
          </a:xfrm>
          <a:prstGeom prst="rect">
            <a:avLst/>
          </a:prstGeom>
          <a:noFill/>
        </p:spPr>
        <p:txBody>
          <a:bodyPr wrap="square">
            <a:spAutoFit/>
          </a:bodyPr>
          <a:lstStyle/>
          <a:p>
            <a:pPr algn="ctr">
              <a:lnSpc>
                <a:spcPct val="200000"/>
              </a:lnSpc>
              <a:spcAft>
                <a:spcPts val="800"/>
              </a:spcAft>
            </a:pPr>
            <a:r>
              <a:rPr lang="en-US"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Thời</a:t>
            </a:r>
            <a:r>
              <a:rPr lang="en-US"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gian</a:t>
            </a:r>
            <a:r>
              <a:rPr lang="en-US"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xe</a:t>
            </a:r>
            <a:r>
              <a:rPr lang="en-US"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máy</a:t>
            </a:r>
            <a:r>
              <a:rPr lang="en-US"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a:t>
            </a:r>
            <a:r>
              <a:rPr lang="en-US"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hết</a:t>
            </a:r>
            <a:r>
              <a:rPr lang="en-US"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quãng</a:t>
            </a:r>
            <a:r>
              <a:rPr lang="en-US"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đó</a:t>
            </a:r>
            <a:r>
              <a:rPr lang="en-US"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VN" sz="4000" kern="100"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200000"/>
              </a:lnSpc>
              <a:spcAft>
                <a:spcPts val="800"/>
              </a:spcAft>
            </a:pPr>
            <a:r>
              <a:rPr lang="en-US"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 </a:t>
            </a:r>
            <a:r>
              <a:rPr lang="en-US"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giờ</a:t>
            </a:r>
            <a:r>
              <a:rPr lang="en-US"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30 </a:t>
            </a:r>
            <a:r>
              <a:rPr lang="en-US"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phút</a:t>
            </a:r>
            <a:r>
              <a:rPr lang="en-US"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- 7 </a:t>
            </a:r>
            <a:r>
              <a:rPr lang="en-US"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giờ</a:t>
            </a:r>
            <a:r>
              <a:rPr lang="en-US"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45 </a:t>
            </a:r>
            <a:r>
              <a:rPr lang="en-US"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phút</a:t>
            </a:r>
            <a:r>
              <a:rPr lang="en-US"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45 </a:t>
            </a:r>
            <a:r>
              <a:rPr lang="en-US"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phút</a:t>
            </a:r>
            <a:r>
              <a:rPr lang="en-US"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0,75 </a:t>
            </a:r>
            <a:r>
              <a:rPr lang="en-US"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giờ</a:t>
            </a:r>
            <a:endParaRPr lang="en-VN" sz="4000" kern="100"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200000"/>
              </a:lnSpc>
              <a:spcAft>
                <a:spcPts val="800"/>
              </a:spcAft>
            </a:pPr>
            <a:r>
              <a:rPr lang="fr-FR"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Vận</a:t>
            </a:r>
            <a:r>
              <a:rPr lang="fr-FR"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tốc</a:t>
            </a:r>
            <a:r>
              <a:rPr lang="fr-FR"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fr-FR"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xe</a:t>
            </a:r>
            <a:r>
              <a:rPr lang="fr-FR"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máy</a:t>
            </a:r>
            <a:r>
              <a:rPr lang="fr-FR"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là:</a:t>
            </a:r>
            <a:endParaRPr lang="en-VN" sz="4000" kern="100"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200000"/>
              </a:lnSpc>
              <a:spcAft>
                <a:spcPts val="800"/>
              </a:spcAft>
            </a:pPr>
            <a:r>
              <a:rPr lang="en-US"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24 : 0,74 = 32 (km/h)</a:t>
            </a:r>
            <a:endParaRPr lang="en-VN" sz="4000" kern="100"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200000"/>
              </a:lnSpc>
              <a:spcAft>
                <a:spcPts val="800"/>
              </a:spcAft>
            </a:pPr>
            <a:r>
              <a:rPr lang="en-US"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Đáp</a:t>
            </a:r>
            <a:r>
              <a:rPr lang="en-US"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32 km/h</a:t>
            </a:r>
            <a:endParaRPr lang="en-VN" sz="4000" kern="1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72801030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dissolve">
                                      <p:cBhvr>
                                        <p:cTn id="11" dur="500"/>
                                        <p:tgtEl>
                                          <p:spTgt spid="6">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dissolve">
                                      <p:cBhvr>
                                        <p:cTn id="16" dur="500"/>
                                        <p:tgtEl>
                                          <p:spTgt spid="6">
                                            <p:txEl>
                                              <p:pRg st="2" end="2"/>
                                            </p:txEl>
                                          </p:spTgt>
                                        </p:tgtEl>
                                      </p:cBhvr>
                                    </p:animEffect>
                                  </p:childTnLst>
                                </p:cTn>
                              </p:par>
                            </p:childTnLst>
                          </p:cTn>
                        </p:par>
                        <p:par>
                          <p:cTn id="17" fill="hold">
                            <p:stCondLst>
                              <p:cond delay="500"/>
                            </p:stCondLst>
                            <p:childTnLst>
                              <p:par>
                                <p:cTn id="18" presetID="9" presetClass="entr" presetSubtype="0" fill="hold" nodeType="after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dissolve">
                                      <p:cBhvr>
                                        <p:cTn id="20" dur="500"/>
                                        <p:tgtEl>
                                          <p:spTgt spid="6">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Effect transition="in" filter="dissolve">
                                      <p:cBhvr>
                                        <p:cTn id="25"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3953D"/>
        </a:solidFill>
        <a:effectLst/>
      </p:bgPr>
    </p:bg>
    <p:spTree>
      <p:nvGrpSpPr>
        <p:cNvPr id="1" name=""/>
        <p:cNvGrpSpPr/>
        <p:nvPr/>
      </p:nvGrpSpPr>
      <p:grpSpPr>
        <a:xfrm>
          <a:off x="0" y="0"/>
          <a:ext cx="0" cy="0"/>
          <a:chOff x="0" y="0"/>
          <a:chExt cx="0" cy="0"/>
        </a:xfrm>
      </p:grpSpPr>
      <p:grpSp>
        <p:nvGrpSpPr>
          <p:cNvPr id="11" name="Group 11"/>
          <p:cNvGrpSpPr/>
          <p:nvPr/>
        </p:nvGrpSpPr>
        <p:grpSpPr>
          <a:xfrm>
            <a:off x="-146375" y="0"/>
            <a:ext cx="18580750" cy="600016"/>
            <a:chOff x="0" y="0"/>
            <a:chExt cx="24774333" cy="800022"/>
          </a:xfrm>
        </p:grpSpPr>
        <p:sp>
          <p:nvSpPr>
            <p:cNvPr id="12" name="Freeform 12"/>
            <p:cNvSpPr/>
            <p:nvPr/>
          </p:nvSpPr>
          <p:spPr>
            <a:xfrm flipV="1">
              <a:off x="0" y="0"/>
              <a:ext cx="12418519" cy="800022"/>
            </a:xfrm>
            <a:custGeom>
              <a:avLst/>
              <a:gdLst/>
              <a:ahLst/>
              <a:cxnLst/>
              <a:rect l="l" t="t" r="r" b="b"/>
              <a:pathLst>
                <a:path w="12418519" h="800022">
                  <a:moveTo>
                    <a:pt x="0" y="800022"/>
                  </a:moveTo>
                  <a:lnTo>
                    <a:pt x="12418519" y="800022"/>
                  </a:lnTo>
                  <a:lnTo>
                    <a:pt x="12418519" y="0"/>
                  </a:lnTo>
                  <a:lnTo>
                    <a:pt x="0" y="0"/>
                  </a:lnTo>
                  <a:lnTo>
                    <a:pt x="0" y="800022"/>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3" name="Freeform 13"/>
            <p:cNvSpPr/>
            <p:nvPr/>
          </p:nvSpPr>
          <p:spPr>
            <a:xfrm flipV="1">
              <a:off x="12355814" y="0"/>
              <a:ext cx="12418519" cy="800022"/>
            </a:xfrm>
            <a:custGeom>
              <a:avLst/>
              <a:gdLst/>
              <a:ahLst/>
              <a:cxnLst/>
              <a:rect l="l" t="t" r="r" b="b"/>
              <a:pathLst>
                <a:path w="12418519" h="800022">
                  <a:moveTo>
                    <a:pt x="0" y="800022"/>
                  </a:moveTo>
                  <a:lnTo>
                    <a:pt x="12418519" y="800022"/>
                  </a:lnTo>
                  <a:lnTo>
                    <a:pt x="12418519" y="0"/>
                  </a:lnTo>
                  <a:lnTo>
                    <a:pt x="0" y="0"/>
                  </a:lnTo>
                  <a:lnTo>
                    <a:pt x="0" y="800022"/>
                  </a:lnTo>
                  <a:close/>
                </a:path>
              </a:pathLst>
            </a:custGeom>
            <a:blipFill>
              <a:blip r:embed="rId2">
                <a:extLst>
                  <a:ext uri="{96DAC541-7B7A-43D3-8B79-37D633B846F1}">
                    <asvg:svgBlip xmlns:asvg="http://schemas.microsoft.com/office/drawing/2016/SVG/main" r:embed="rId3"/>
                  </a:ext>
                </a:extLst>
              </a:blip>
              <a:stretch>
                <a:fillRect/>
              </a:stretch>
            </a:blipFill>
          </p:spPr>
        </p:sp>
      </p:grpSp>
      <p:grpSp>
        <p:nvGrpSpPr>
          <p:cNvPr id="14" name="Group 14"/>
          <p:cNvGrpSpPr/>
          <p:nvPr/>
        </p:nvGrpSpPr>
        <p:grpSpPr>
          <a:xfrm rot="-10800000">
            <a:off x="-146375" y="9686925"/>
            <a:ext cx="18580750" cy="600016"/>
            <a:chOff x="0" y="0"/>
            <a:chExt cx="24774333" cy="800022"/>
          </a:xfrm>
        </p:grpSpPr>
        <p:sp>
          <p:nvSpPr>
            <p:cNvPr id="15" name="Freeform 15"/>
            <p:cNvSpPr/>
            <p:nvPr/>
          </p:nvSpPr>
          <p:spPr>
            <a:xfrm flipV="1">
              <a:off x="0" y="0"/>
              <a:ext cx="12418519" cy="800022"/>
            </a:xfrm>
            <a:custGeom>
              <a:avLst/>
              <a:gdLst/>
              <a:ahLst/>
              <a:cxnLst/>
              <a:rect l="l" t="t" r="r" b="b"/>
              <a:pathLst>
                <a:path w="12418519" h="800022">
                  <a:moveTo>
                    <a:pt x="0" y="800022"/>
                  </a:moveTo>
                  <a:lnTo>
                    <a:pt x="12418519" y="800022"/>
                  </a:lnTo>
                  <a:lnTo>
                    <a:pt x="12418519" y="0"/>
                  </a:lnTo>
                  <a:lnTo>
                    <a:pt x="0" y="0"/>
                  </a:lnTo>
                  <a:lnTo>
                    <a:pt x="0" y="800022"/>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6" name="Freeform 16"/>
            <p:cNvSpPr/>
            <p:nvPr/>
          </p:nvSpPr>
          <p:spPr>
            <a:xfrm flipV="1">
              <a:off x="12355814" y="0"/>
              <a:ext cx="12418519" cy="800022"/>
            </a:xfrm>
            <a:custGeom>
              <a:avLst/>
              <a:gdLst/>
              <a:ahLst/>
              <a:cxnLst/>
              <a:rect l="l" t="t" r="r" b="b"/>
              <a:pathLst>
                <a:path w="12418519" h="800022">
                  <a:moveTo>
                    <a:pt x="0" y="800022"/>
                  </a:moveTo>
                  <a:lnTo>
                    <a:pt x="12418519" y="800022"/>
                  </a:lnTo>
                  <a:lnTo>
                    <a:pt x="12418519" y="0"/>
                  </a:lnTo>
                  <a:lnTo>
                    <a:pt x="0" y="0"/>
                  </a:lnTo>
                  <a:lnTo>
                    <a:pt x="0" y="800022"/>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17" name="Rectangle 16">
            <a:extLst>
              <a:ext uri="{FF2B5EF4-FFF2-40B4-BE49-F238E27FC236}">
                <a16:creationId xmlns:a16="http://schemas.microsoft.com/office/drawing/2014/main" id="{5960D184-AE85-D97F-BDD2-E21B5E38CC53}"/>
              </a:ext>
            </a:extLst>
          </p:cNvPr>
          <p:cNvSpPr/>
          <p:nvPr/>
        </p:nvSpPr>
        <p:spPr>
          <a:xfrm>
            <a:off x="464493" y="814328"/>
            <a:ext cx="17311986" cy="86582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4" name="Picture 35">
            <a:extLst>
              <a:ext uri="{FF2B5EF4-FFF2-40B4-BE49-F238E27FC236}">
                <a16:creationId xmlns:a16="http://schemas.microsoft.com/office/drawing/2014/main" id="{ECABBA5E-CC55-35A0-9A8A-92CE1CE1EAB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048685" y="7804312"/>
            <a:ext cx="2023241" cy="1066800"/>
          </a:xfrm>
          <a:prstGeom prst="rect">
            <a:avLst/>
          </a:prstGeom>
        </p:spPr>
      </p:pic>
      <p:sp>
        <p:nvSpPr>
          <p:cNvPr id="6" name="TextBox 5">
            <a:extLst>
              <a:ext uri="{FF2B5EF4-FFF2-40B4-BE49-F238E27FC236}">
                <a16:creationId xmlns:a16="http://schemas.microsoft.com/office/drawing/2014/main" id="{325F6B1E-861A-EE25-7BAE-10CFAF929E2F}"/>
              </a:ext>
            </a:extLst>
          </p:cNvPr>
          <p:cNvSpPr txBox="1"/>
          <p:nvPr/>
        </p:nvSpPr>
        <p:spPr>
          <a:xfrm>
            <a:off x="1822817" y="1490197"/>
            <a:ext cx="7696200" cy="707886"/>
          </a:xfrm>
          <a:prstGeom prst="rect">
            <a:avLst/>
          </a:prstGeom>
          <a:noFill/>
        </p:spPr>
        <p:txBody>
          <a:bodyPr wrap="square">
            <a:spAutoFit/>
          </a:bodyPr>
          <a:lstStyle/>
          <a:p>
            <a:pPr algn="just">
              <a:spcAft>
                <a:spcPts val="800"/>
              </a:spcAft>
            </a:pPr>
            <a:r>
              <a:rPr lang="en-US" sz="4000" kern="100" dirty="0">
                <a:effectLst/>
                <a:latin typeface="Arial" panose="020B0604020202020204" pitchFamily="34" charset="0"/>
                <a:ea typeface="Times New Roman" panose="02020603050405020304" pitchFamily="18" charset="0"/>
                <a:cs typeface="Arial" panose="020B0604020202020204" pitchFamily="34" charset="0"/>
              </a:rPr>
              <a:t>Con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ngựa</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nào</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chạy</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nhanh</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nhất</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a:t>
            </a:r>
            <a:endParaRPr lang="en-VN" sz="4000" kern="1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TextBox 7">
            <a:extLst>
              <a:ext uri="{FF2B5EF4-FFF2-40B4-BE49-F238E27FC236}">
                <a16:creationId xmlns:a16="http://schemas.microsoft.com/office/drawing/2014/main" id="{130C9386-CF89-BC18-B595-E2D06410AAF1}"/>
              </a:ext>
            </a:extLst>
          </p:cNvPr>
          <p:cNvSpPr txBox="1"/>
          <p:nvPr/>
        </p:nvSpPr>
        <p:spPr>
          <a:xfrm>
            <a:off x="1822817" y="3606049"/>
            <a:ext cx="7690217" cy="735497"/>
          </a:xfrm>
          <a:prstGeom prst="rect">
            <a:avLst/>
          </a:prstGeom>
          <a:noFill/>
        </p:spPr>
        <p:txBody>
          <a:bodyPr wrap="square">
            <a:spAutoFit/>
          </a:bodyPr>
          <a:lstStyle/>
          <a:p>
            <a:pPr algn="ctr">
              <a:spcAft>
                <a:spcPts val="800"/>
              </a:spcAft>
            </a:pPr>
            <a:r>
              <a:rPr lang="en-US" sz="4000" kern="100" dirty="0">
                <a:effectLst/>
                <a:latin typeface="Arial" panose="020B0604020202020204" pitchFamily="34" charset="0"/>
                <a:ea typeface="Times New Roman" panose="02020603050405020304" pitchFamily="18" charset="0"/>
                <a:cs typeface="Arial" panose="020B0604020202020204" pitchFamily="34" charset="0"/>
              </a:rPr>
              <a:t>Con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ngựa</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nào</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chạy</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chậm</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nhất</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a:t>
            </a:r>
            <a:endParaRPr lang="en-VN" sz="4000" kern="1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0" name="TextBox 9">
            <a:extLst>
              <a:ext uri="{FF2B5EF4-FFF2-40B4-BE49-F238E27FC236}">
                <a16:creationId xmlns:a16="http://schemas.microsoft.com/office/drawing/2014/main" id="{63AAC791-05FC-E4A3-E5E5-62733CDC045E}"/>
              </a:ext>
            </a:extLst>
          </p:cNvPr>
          <p:cNvSpPr txBox="1"/>
          <p:nvPr/>
        </p:nvSpPr>
        <p:spPr>
          <a:xfrm>
            <a:off x="11491430" y="2133086"/>
            <a:ext cx="4572000" cy="707886"/>
          </a:xfrm>
          <a:prstGeom prst="rect">
            <a:avLst/>
          </a:prstGeom>
          <a:noFill/>
        </p:spPr>
        <p:txBody>
          <a:bodyPr wrap="square">
            <a:spAutoFit/>
          </a:bodyPr>
          <a:lstStyle/>
          <a:p>
            <a:pPr algn="ctr">
              <a:spcAft>
                <a:spcPts val="800"/>
              </a:spcAft>
            </a:pPr>
            <a:r>
              <a:rPr lang="it-IT" sz="4000" kern="100" dirty="0">
                <a:effectLst/>
                <a:latin typeface="Arial" panose="020B0604020202020204" pitchFamily="34" charset="0"/>
                <a:ea typeface="Times New Roman" panose="02020603050405020304" pitchFamily="18" charset="0"/>
                <a:cs typeface="Arial" panose="020B0604020202020204" pitchFamily="34" charset="0"/>
              </a:rPr>
              <a:t>Con </a:t>
            </a:r>
            <a:r>
              <a:rPr lang="it-IT" sz="4000" kern="100" dirty="0" err="1">
                <a:effectLst/>
                <a:latin typeface="Arial" panose="020B0604020202020204" pitchFamily="34" charset="0"/>
                <a:ea typeface="Times New Roman" panose="02020603050405020304" pitchFamily="18" charset="0"/>
                <a:cs typeface="Arial" panose="020B0604020202020204" pitchFamily="34" charset="0"/>
              </a:rPr>
              <a:t>ngựa</a:t>
            </a:r>
            <a:r>
              <a:rPr lang="it-IT" sz="4000" kern="100" dirty="0">
                <a:effectLst/>
                <a:latin typeface="Arial" panose="020B0604020202020204" pitchFamily="34" charset="0"/>
                <a:ea typeface="Times New Roman" panose="02020603050405020304" pitchFamily="18" charset="0"/>
                <a:cs typeface="Arial" panose="020B0604020202020204" pitchFamily="34" charset="0"/>
              </a:rPr>
              <a:t> </a:t>
            </a:r>
            <a:r>
              <a:rPr lang="it-IT" sz="4000" kern="100" dirty="0" err="1">
                <a:effectLst/>
                <a:latin typeface="Arial" panose="020B0604020202020204" pitchFamily="34" charset="0"/>
                <a:ea typeface="Times New Roman" panose="02020603050405020304" pitchFamily="18" charset="0"/>
                <a:cs typeface="Arial" panose="020B0604020202020204" pitchFamily="34" charset="0"/>
              </a:rPr>
              <a:t>số</a:t>
            </a:r>
            <a:r>
              <a:rPr lang="it-IT" sz="4000" kern="100" dirty="0">
                <a:effectLst/>
                <a:latin typeface="Arial" panose="020B0604020202020204" pitchFamily="34" charset="0"/>
                <a:ea typeface="Times New Roman" panose="02020603050405020304" pitchFamily="18" charset="0"/>
                <a:cs typeface="Arial" panose="020B0604020202020204" pitchFamily="34" charset="0"/>
              </a:rPr>
              <a:t> 5</a:t>
            </a:r>
            <a:endParaRPr lang="en-VN" sz="4000" kern="1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9" name="TextBox 18">
            <a:extLst>
              <a:ext uri="{FF2B5EF4-FFF2-40B4-BE49-F238E27FC236}">
                <a16:creationId xmlns:a16="http://schemas.microsoft.com/office/drawing/2014/main" id="{58D1011C-5413-5FF6-B775-B1BC591A1069}"/>
              </a:ext>
            </a:extLst>
          </p:cNvPr>
          <p:cNvSpPr txBox="1"/>
          <p:nvPr/>
        </p:nvSpPr>
        <p:spPr>
          <a:xfrm>
            <a:off x="11672159" y="4127532"/>
            <a:ext cx="3886200" cy="707886"/>
          </a:xfrm>
          <a:prstGeom prst="rect">
            <a:avLst/>
          </a:prstGeom>
          <a:noFill/>
        </p:spPr>
        <p:txBody>
          <a:bodyPr wrap="square">
            <a:spAutoFit/>
          </a:bodyPr>
          <a:lstStyle/>
          <a:p>
            <a:pPr algn="ctr">
              <a:spcAft>
                <a:spcPts val="800"/>
              </a:spcAft>
            </a:pPr>
            <a:r>
              <a:rPr lang="it-IT" sz="4000" kern="100" dirty="0">
                <a:effectLst/>
                <a:latin typeface="Arial" panose="020B0604020202020204" pitchFamily="34" charset="0"/>
                <a:ea typeface="Times New Roman" panose="02020603050405020304" pitchFamily="18" charset="0"/>
                <a:cs typeface="Arial" panose="020B0604020202020204" pitchFamily="34" charset="0"/>
              </a:rPr>
              <a:t>Con </a:t>
            </a:r>
            <a:r>
              <a:rPr lang="it-IT" sz="4000" kern="100" dirty="0" err="1">
                <a:effectLst/>
                <a:latin typeface="Arial" panose="020B0604020202020204" pitchFamily="34" charset="0"/>
                <a:ea typeface="Times New Roman" panose="02020603050405020304" pitchFamily="18" charset="0"/>
                <a:cs typeface="Arial" panose="020B0604020202020204" pitchFamily="34" charset="0"/>
              </a:rPr>
              <a:t>ngựa</a:t>
            </a:r>
            <a:r>
              <a:rPr lang="it-IT" sz="4000" kern="100" dirty="0">
                <a:effectLst/>
                <a:latin typeface="Arial" panose="020B0604020202020204" pitchFamily="34" charset="0"/>
                <a:ea typeface="Times New Roman" panose="02020603050405020304" pitchFamily="18" charset="0"/>
                <a:cs typeface="Arial" panose="020B0604020202020204" pitchFamily="34" charset="0"/>
              </a:rPr>
              <a:t> </a:t>
            </a:r>
            <a:r>
              <a:rPr lang="it-IT" sz="4000" kern="100" dirty="0" err="1">
                <a:effectLst/>
                <a:latin typeface="Arial" panose="020B0604020202020204" pitchFamily="34" charset="0"/>
                <a:ea typeface="Times New Roman" panose="02020603050405020304" pitchFamily="18" charset="0"/>
                <a:cs typeface="Arial" panose="020B0604020202020204" pitchFamily="34" charset="0"/>
              </a:rPr>
              <a:t>số</a:t>
            </a:r>
            <a:r>
              <a:rPr lang="it-IT" sz="4000" kern="100" dirty="0">
                <a:effectLst/>
                <a:latin typeface="Arial" panose="020B0604020202020204" pitchFamily="34" charset="0"/>
                <a:ea typeface="Times New Roman" panose="02020603050405020304" pitchFamily="18" charset="0"/>
                <a:cs typeface="Arial" panose="020B0604020202020204" pitchFamily="34" charset="0"/>
              </a:rPr>
              <a:t> 2</a:t>
            </a:r>
            <a:endParaRPr lang="en-VN" sz="4000" kern="1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7" name="Rounded Rectangle 26">
            <a:extLst>
              <a:ext uri="{FF2B5EF4-FFF2-40B4-BE49-F238E27FC236}">
                <a16:creationId xmlns:a16="http://schemas.microsoft.com/office/drawing/2014/main" id="{4B0AA749-7F61-125A-2A28-E503327B7236}"/>
              </a:ext>
            </a:extLst>
          </p:cNvPr>
          <p:cNvSpPr/>
          <p:nvPr/>
        </p:nvSpPr>
        <p:spPr>
          <a:xfrm>
            <a:off x="1547514" y="5397443"/>
            <a:ext cx="15240000" cy="2161389"/>
          </a:xfrm>
          <a:prstGeom prst="roundRect">
            <a:avLst/>
          </a:prstGeom>
          <a:solidFill>
            <a:srgbClr val="FFF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1" name="TextBox 20">
            <a:extLst>
              <a:ext uri="{FF2B5EF4-FFF2-40B4-BE49-F238E27FC236}">
                <a16:creationId xmlns:a16="http://schemas.microsoft.com/office/drawing/2014/main" id="{ACF67C39-8C27-98F9-8779-C46DDB3A732E}"/>
              </a:ext>
            </a:extLst>
          </p:cNvPr>
          <p:cNvSpPr txBox="1"/>
          <p:nvPr/>
        </p:nvSpPr>
        <p:spPr>
          <a:xfrm>
            <a:off x="2126123" y="5451583"/>
            <a:ext cx="13937307" cy="1824923"/>
          </a:xfrm>
          <a:prstGeom prst="rect">
            <a:avLst/>
          </a:prstGeom>
          <a:noFill/>
        </p:spPr>
        <p:txBody>
          <a:bodyPr wrap="square">
            <a:spAutoFit/>
          </a:bodyPr>
          <a:lstStyle/>
          <a:p>
            <a:pPr algn="just">
              <a:lnSpc>
                <a:spcPct val="150000"/>
              </a:lnSpc>
              <a:spcAft>
                <a:spcPts val="800"/>
              </a:spcAft>
            </a:pPr>
            <a:r>
              <a:rPr lang="en-US" sz="4000" kern="100" dirty="0">
                <a:effectLst/>
                <a:latin typeface="Arial" panose="020B0604020202020204" pitchFamily="34" charset="0"/>
                <a:ea typeface="Times New Roman" panose="02020603050405020304" pitchFamily="18" charset="0"/>
                <a:cs typeface="Arial" panose="020B0604020202020204" pitchFamily="34" charset="0"/>
              </a:rPr>
              <a:t>“</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Lúc</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này</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chúng</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ta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nói</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vận</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tốc</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con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ngựa</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số</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5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là</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lớn</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nhất</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vận</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tốc</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con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ngựa</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số</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2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là</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nhỏ</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nhất</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a:t>
            </a:r>
            <a:endParaRPr lang="en-VN" sz="4000" kern="1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3" name="TextBox 22">
            <a:extLst>
              <a:ext uri="{FF2B5EF4-FFF2-40B4-BE49-F238E27FC236}">
                <a16:creationId xmlns:a16="http://schemas.microsoft.com/office/drawing/2014/main" id="{EB0A7BFD-0243-636A-A384-4144F3207D70}"/>
              </a:ext>
            </a:extLst>
          </p:cNvPr>
          <p:cNvSpPr txBox="1"/>
          <p:nvPr/>
        </p:nvSpPr>
        <p:spPr>
          <a:xfrm>
            <a:off x="5162854" y="8034778"/>
            <a:ext cx="10395505" cy="707886"/>
          </a:xfrm>
          <a:prstGeom prst="rect">
            <a:avLst/>
          </a:prstGeom>
          <a:noFill/>
        </p:spPr>
        <p:txBody>
          <a:bodyPr wrap="square">
            <a:spAutoFit/>
          </a:bodyPr>
          <a:lstStyle/>
          <a:p>
            <a:pPr algn="just">
              <a:spcAft>
                <a:spcPts val="800"/>
              </a:spcAft>
            </a:pP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Vậy</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vận</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tốc</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là</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gì</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và</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tính</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như</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thế</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nào</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a:t>
            </a:r>
            <a:endParaRPr lang="en-VN" sz="4000" kern="1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4" name="Picture 42" descr="https://cdn-icons-png.flaticon.com/128/5726/5726235.png">
            <a:extLst>
              <a:ext uri="{FF2B5EF4-FFF2-40B4-BE49-F238E27FC236}">
                <a16:creationId xmlns:a16="http://schemas.microsoft.com/office/drawing/2014/main" id="{6C10DC69-7B39-3FDD-05B0-C33636C3FF2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974" y="1141101"/>
            <a:ext cx="1202839" cy="120284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2" descr="https://cdn-icons-png.flaticon.com/128/5726/5726235.png">
            <a:extLst>
              <a:ext uri="{FF2B5EF4-FFF2-40B4-BE49-F238E27FC236}">
                <a16:creationId xmlns:a16="http://schemas.microsoft.com/office/drawing/2014/main" id="{C2E40243-3B45-6814-032B-6F2B2326E5D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9978" y="3223413"/>
            <a:ext cx="1202839" cy="1202840"/>
          </a:xfrm>
          <a:prstGeom prst="rect">
            <a:avLst/>
          </a:prstGeom>
          <a:noFill/>
          <a:extLst>
            <a:ext uri="{909E8E84-426E-40DD-AFC4-6F175D3DCCD1}">
              <a14:hiddenFill xmlns:a14="http://schemas.microsoft.com/office/drawing/2010/main">
                <a:solidFill>
                  <a:srgbClr val="FFFFFF"/>
                </a:solidFill>
              </a14:hiddenFill>
            </a:ext>
          </a:extLst>
        </p:spPr>
      </p:pic>
      <p:sp>
        <p:nvSpPr>
          <p:cNvPr id="28" name="Right Arrow 27">
            <a:extLst>
              <a:ext uri="{FF2B5EF4-FFF2-40B4-BE49-F238E27FC236}">
                <a16:creationId xmlns:a16="http://schemas.microsoft.com/office/drawing/2014/main" id="{92471A27-6BCB-E090-80C4-A9FFCA1E94DF}"/>
              </a:ext>
            </a:extLst>
          </p:cNvPr>
          <p:cNvSpPr/>
          <p:nvPr/>
        </p:nvSpPr>
        <p:spPr>
          <a:xfrm>
            <a:off x="10385187" y="2232532"/>
            <a:ext cx="1202839" cy="508993"/>
          </a:xfrm>
          <a:prstGeom prst="rightArrow">
            <a:avLst/>
          </a:prstGeom>
          <a:solidFill>
            <a:srgbClr val="0432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9" name="Right Arrow 28">
            <a:extLst>
              <a:ext uri="{FF2B5EF4-FFF2-40B4-BE49-F238E27FC236}">
                <a16:creationId xmlns:a16="http://schemas.microsoft.com/office/drawing/2014/main" id="{F4DF607E-5A33-A30A-4162-84466EF66377}"/>
              </a:ext>
            </a:extLst>
          </p:cNvPr>
          <p:cNvSpPr/>
          <p:nvPr/>
        </p:nvSpPr>
        <p:spPr>
          <a:xfrm>
            <a:off x="10385187" y="4212642"/>
            <a:ext cx="1202839" cy="508993"/>
          </a:xfrm>
          <a:prstGeom prst="rightArrow">
            <a:avLst/>
          </a:prstGeom>
          <a:solidFill>
            <a:srgbClr val="0432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3322597310"/>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dissolve">
                                      <p:cBhvr>
                                        <p:cTn id="10" dur="500"/>
                                        <p:tgtEl>
                                          <p:spTgt spid="24"/>
                                        </p:tgtEl>
                                      </p:cBhvr>
                                    </p:animEffect>
                                  </p:childTnLst>
                                </p:cTn>
                              </p:par>
                            </p:childTnLst>
                          </p:cTn>
                        </p:par>
                        <p:par>
                          <p:cTn id="11" fill="hold">
                            <p:stCondLst>
                              <p:cond delay="500"/>
                            </p:stCondLst>
                            <p:childTnLst>
                              <p:par>
                                <p:cTn id="12" presetID="9"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dissolve">
                                      <p:cBhvr>
                                        <p:cTn id="14" dur="500"/>
                                        <p:tgtEl>
                                          <p:spTgt spid="8"/>
                                        </p:tgtEl>
                                      </p:cBhvr>
                                    </p:animEffect>
                                  </p:childTnLst>
                                </p:cTn>
                              </p:par>
                              <p:par>
                                <p:cTn id="15" presetID="9"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dissolv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blinds(horizontal)">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linds(horizontal)">
                                      <p:cBhvr>
                                        <p:cTn id="30" dur="500"/>
                                        <p:tgtEl>
                                          <p:spTgt spid="19"/>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blinds(horizontal)">
                                      <p:cBhvr>
                                        <p:cTn id="33" dur="500"/>
                                        <p:tgtEl>
                                          <p:spTgt spid="29"/>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dissolve">
                                      <p:cBhvr>
                                        <p:cTn id="38" dur="500"/>
                                        <p:tgtEl>
                                          <p:spTgt spid="27"/>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dissolve">
                                      <p:cBhvr>
                                        <p:cTn id="41" dur="5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dissolve">
                                      <p:cBhvr>
                                        <p:cTn id="46" dur="500"/>
                                        <p:tgtEl>
                                          <p:spTgt spid="4"/>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dissolve">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9" grpId="0"/>
      <p:bldP spid="27" grpId="0" animBg="1"/>
      <p:bldP spid="21" grpId="0"/>
      <p:bldP spid="23" grpId="0"/>
      <p:bldP spid="28" grpId="0" animBg="1"/>
      <p:bldP spid="2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grpSp>
        <p:nvGrpSpPr>
          <p:cNvPr id="11" name="Group 11"/>
          <p:cNvGrpSpPr/>
          <p:nvPr/>
        </p:nvGrpSpPr>
        <p:grpSpPr>
          <a:xfrm>
            <a:off x="-146375" y="0"/>
            <a:ext cx="18580750" cy="600016"/>
            <a:chOff x="0" y="0"/>
            <a:chExt cx="24774333" cy="800022"/>
          </a:xfrm>
        </p:grpSpPr>
        <p:sp>
          <p:nvSpPr>
            <p:cNvPr id="12" name="Freeform 12"/>
            <p:cNvSpPr/>
            <p:nvPr/>
          </p:nvSpPr>
          <p:spPr>
            <a:xfrm flipV="1">
              <a:off x="0" y="0"/>
              <a:ext cx="12418519" cy="800022"/>
            </a:xfrm>
            <a:custGeom>
              <a:avLst/>
              <a:gdLst/>
              <a:ahLst/>
              <a:cxnLst/>
              <a:rect l="l" t="t" r="r" b="b"/>
              <a:pathLst>
                <a:path w="12418519" h="800022">
                  <a:moveTo>
                    <a:pt x="0" y="800022"/>
                  </a:moveTo>
                  <a:lnTo>
                    <a:pt x="12418519" y="800022"/>
                  </a:lnTo>
                  <a:lnTo>
                    <a:pt x="12418519" y="0"/>
                  </a:lnTo>
                  <a:lnTo>
                    <a:pt x="0" y="0"/>
                  </a:lnTo>
                  <a:lnTo>
                    <a:pt x="0" y="800022"/>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3" name="Freeform 13"/>
            <p:cNvSpPr/>
            <p:nvPr/>
          </p:nvSpPr>
          <p:spPr>
            <a:xfrm flipV="1">
              <a:off x="12355814" y="0"/>
              <a:ext cx="12418519" cy="800022"/>
            </a:xfrm>
            <a:custGeom>
              <a:avLst/>
              <a:gdLst/>
              <a:ahLst/>
              <a:cxnLst/>
              <a:rect l="l" t="t" r="r" b="b"/>
              <a:pathLst>
                <a:path w="12418519" h="800022">
                  <a:moveTo>
                    <a:pt x="0" y="800022"/>
                  </a:moveTo>
                  <a:lnTo>
                    <a:pt x="12418519" y="800022"/>
                  </a:lnTo>
                  <a:lnTo>
                    <a:pt x="12418519" y="0"/>
                  </a:lnTo>
                  <a:lnTo>
                    <a:pt x="0" y="0"/>
                  </a:lnTo>
                  <a:lnTo>
                    <a:pt x="0" y="800022"/>
                  </a:lnTo>
                  <a:close/>
                </a:path>
              </a:pathLst>
            </a:custGeom>
            <a:blipFill>
              <a:blip r:embed="rId2">
                <a:extLst>
                  <a:ext uri="{96DAC541-7B7A-43D3-8B79-37D633B846F1}">
                    <asvg:svgBlip xmlns:asvg="http://schemas.microsoft.com/office/drawing/2016/SVG/main" r:embed="rId3"/>
                  </a:ext>
                </a:extLst>
              </a:blip>
              <a:stretch>
                <a:fillRect/>
              </a:stretch>
            </a:blipFill>
          </p:spPr>
        </p:sp>
      </p:grpSp>
      <p:grpSp>
        <p:nvGrpSpPr>
          <p:cNvPr id="14" name="Group 14"/>
          <p:cNvGrpSpPr/>
          <p:nvPr/>
        </p:nvGrpSpPr>
        <p:grpSpPr>
          <a:xfrm rot="-10800000">
            <a:off x="-146375" y="9686925"/>
            <a:ext cx="18580750" cy="600016"/>
            <a:chOff x="0" y="0"/>
            <a:chExt cx="24774333" cy="800022"/>
          </a:xfrm>
        </p:grpSpPr>
        <p:sp>
          <p:nvSpPr>
            <p:cNvPr id="15" name="Freeform 15"/>
            <p:cNvSpPr/>
            <p:nvPr/>
          </p:nvSpPr>
          <p:spPr>
            <a:xfrm flipV="1">
              <a:off x="0" y="0"/>
              <a:ext cx="12418519" cy="800022"/>
            </a:xfrm>
            <a:custGeom>
              <a:avLst/>
              <a:gdLst/>
              <a:ahLst/>
              <a:cxnLst/>
              <a:rect l="l" t="t" r="r" b="b"/>
              <a:pathLst>
                <a:path w="12418519" h="800022">
                  <a:moveTo>
                    <a:pt x="0" y="800022"/>
                  </a:moveTo>
                  <a:lnTo>
                    <a:pt x="12418519" y="800022"/>
                  </a:lnTo>
                  <a:lnTo>
                    <a:pt x="12418519" y="0"/>
                  </a:lnTo>
                  <a:lnTo>
                    <a:pt x="0" y="0"/>
                  </a:lnTo>
                  <a:lnTo>
                    <a:pt x="0" y="800022"/>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6" name="Freeform 16"/>
            <p:cNvSpPr/>
            <p:nvPr/>
          </p:nvSpPr>
          <p:spPr>
            <a:xfrm flipV="1">
              <a:off x="12355814" y="0"/>
              <a:ext cx="12418519" cy="800022"/>
            </a:xfrm>
            <a:custGeom>
              <a:avLst/>
              <a:gdLst/>
              <a:ahLst/>
              <a:cxnLst/>
              <a:rect l="l" t="t" r="r" b="b"/>
              <a:pathLst>
                <a:path w="12418519" h="800022">
                  <a:moveTo>
                    <a:pt x="0" y="800022"/>
                  </a:moveTo>
                  <a:lnTo>
                    <a:pt x="12418519" y="800022"/>
                  </a:lnTo>
                  <a:lnTo>
                    <a:pt x="12418519" y="0"/>
                  </a:lnTo>
                  <a:lnTo>
                    <a:pt x="0" y="0"/>
                  </a:lnTo>
                  <a:lnTo>
                    <a:pt x="0" y="800022"/>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17" name="Rectangle 16">
            <a:extLst>
              <a:ext uri="{FF2B5EF4-FFF2-40B4-BE49-F238E27FC236}">
                <a16:creationId xmlns:a16="http://schemas.microsoft.com/office/drawing/2014/main" id="{5960D184-AE85-D97F-BDD2-E21B5E38CC53}"/>
              </a:ext>
            </a:extLst>
          </p:cNvPr>
          <p:cNvSpPr/>
          <p:nvPr/>
        </p:nvSpPr>
        <p:spPr>
          <a:xfrm>
            <a:off x="464493" y="814328"/>
            <a:ext cx="17311986" cy="86582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4" name="Google Shape;195;p2">
            <a:extLst>
              <a:ext uri="{FF2B5EF4-FFF2-40B4-BE49-F238E27FC236}">
                <a16:creationId xmlns:a16="http://schemas.microsoft.com/office/drawing/2014/main" id="{FEDCC836-7FE8-18AF-F443-C4574DC2BB6F}"/>
              </a:ext>
            </a:extLst>
          </p:cNvPr>
          <p:cNvPicPr preferRelativeResize="0"/>
          <p:nvPr/>
        </p:nvPicPr>
        <p:blipFill rotWithShape="1">
          <a:blip r:embed="rId4">
            <a:alphaModFix/>
          </a:blip>
          <a:srcRect/>
          <a:stretch/>
        </p:blipFill>
        <p:spPr>
          <a:xfrm>
            <a:off x="17293974" y="9892802"/>
            <a:ext cx="965010" cy="188262"/>
          </a:xfrm>
          <a:prstGeom prst="rect">
            <a:avLst/>
          </a:prstGeom>
          <a:noFill/>
          <a:ln>
            <a:noFill/>
          </a:ln>
        </p:spPr>
      </p:pic>
      <p:sp>
        <p:nvSpPr>
          <p:cNvPr id="2" name="Rounded Rectangle 1">
            <a:extLst>
              <a:ext uri="{FF2B5EF4-FFF2-40B4-BE49-F238E27FC236}">
                <a16:creationId xmlns:a16="http://schemas.microsoft.com/office/drawing/2014/main" id="{9058C8DC-DA73-4FDB-3B28-AB2DBB324CCA}"/>
              </a:ext>
            </a:extLst>
          </p:cNvPr>
          <p:cNvSpPr/>
          <p:nvPr/>
        </p:nvSpPr>
        <p:spPr>
          <a:xfrm>
            <a:off x="700569" y="1028700"/>
            <a:ext cx="3810000" cy="1219200"/>
          </a:xfrm>
          <a:prstGeom prst="roundRect">
            <a:avLst/>
          </a:prstGeom>
          <a:solidFill>
            <a:srgbClr val="FEF3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b="1" dirty="0">
                <a:solidFill>
                  <a:schemeClr val="tx1"/>
                </a:solidFill>
                <a:latin typeface="Arial" panose="020B0604020202020204" pitchFamily="34" charset="0"/>
                <a:cs typeface="Arial" panose="020B0604020202020204" pitchFamily="34" charset="0"/>
              </a:rPr>
              <a:t>BÀI TẬP 3</a:t>
            </a:r>
          </a:p>
        </p:txBody>
      </p:sp>
      <p:sp>
        <p:nvSpPr>
          <p:cNvPr id="5" name="TextBox 4">
            <a:extLst>
              <a:ext uri="{FF2B5EF4-FFF2-40B4-BE49-F238E27FC236}">
                <a16:creationId xmlns:a16="http://schemas.microsoft.com/office/drawing/2014/main" id="{8F774172-CA4B-B6F4-75A6-FC359B9DE0DB}"/>
              </a:ext>
            </a:extLst>
          </p:cNvPr>
          <p:cNvSpPr txBox="1"/>
          <p:nvPr/>
        </p:nvSpPr>
        <p:spPr>
          <a:xfrm>
            <a:off x="974470" y="2299498"/>
            <a:ext cx="16292031" cy="2748253"/>
          </a:xfrm>
          <a:prstGeom prst="rect">
            <a:avLst/>
          </a:prstGeom>
          <a:noFill/>
        </p:spPr>
        <p:txBody>
          <a:bodyPr wrap="square">
            <a:spAutoFit/>
          </a:bodyPr>
          <a:lstStyle/>
          <a:p>
            <a:pPr algn="just">
              <a:lnSpc>
                <a:spcPct val="150000"/>
              </a:lnSpc>
              <a:spcAft>
                <a:spcPts val="800"/>
              </a:spcAft>
            </a:pPr>
            <a:r>
              <a:rPr lang="vi-VN"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Quãng đường AB dài 80 km. Trên đường đi từ A đến B, một người đi bộ 2 km rồi tiếp tục đi ô tô trong một giờ rưỡi thì đến B. Tính vận tốc của ô tô.</a:t>
            </a:r>
            <a:endParaRPr lang="en-VN" sz="4000" kern="1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6" name="Hình ảnh 1">
            <a:extLst>
              <a:ext uri="{FF2B5EF4-FFF2-40B4-BE49-F238E27FC236}">
                <a16:creationId xmlns:a16="http://schemas.microsoft.com/office/drawing/2014/main" id="{A82C46FF-8ECD-8F07-7FE4-A66736E9CF75}"/>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771206" y="5262063"/>
            <a:ext cx="16792615" cy="3601835"/>
          </a:xfrm>
          <a:prstGeom prst="rect">
            <a:avLst/>
          </a:prstGeom>
        </p:spPr>
      </p:pic>
    </p:spTree>
    <p:extLst>
      <p:ext uri="{BB962C8B-B14F-4D97-AF65-F5344CB8AC3E}">
        <p14:creationId xmlns:p14="http://schemas.microsoft.com/office/powerpoint/2010/main" val="974048550"/>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grpSp>
        <p:nvGrpSpPr>
          <p:cNvPr id="11" name="Group 11"/>
          <p:cNvGrpSpPr/>
          <p:nvPr/>
        </p:nvGrpSpPr>
        <p:grpSpPr>
          <a:xfrm>
            <a:off x="-146375" y="0"/>
            <a:ext cx="18580750" cy="600016"/>
            <a:chOff x="0" y="0"/>
            <a:chExt cx="24774333" cy="800022"/>
          </a:xfrm>
        </p:grpSpPr>
        <p:sp>
          <p:nvSpPr>
            <p:cNvPr id="12" name="Freeform 12"/>
            <p:cNvSpPr/>
            <p:nvPr/>
          </p:nvSpPr>
          <p:spPr>
            <a:xfrm flipV="1">
              <a:off x="0" y="0"/>
              <a:ext cx="12418519" cy="800022"/>
            </a:xfrm>
            <a:custGeom>
              <a:avLst/>
              <a:gdLst/>
              <a:ahLst/>
              <a:cxnLst/>
              <a:rect l="l" t="t" r="r" b="b"/>
              <a:pathLst>
                <a:path w="12418519" h="800022">
                  <a:moveTo>
                    <a:pt x="0" y="800022"/>
                  </a:moveTo>
                  <a:lnTo>
                    <a:pt x="12418519" y="800022"/>
                  </a:lnTo>
                  <a:lnTo>
                    <a:pt x="12418519" y="0"/>
                  </a:lnTo>
                  <a:lnTo>
                    <a:pt x="0" y="0"/>
                  </a:lnTo>
                  <a:lnTo>
                    <a:pt x="0" y="800022"/>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3" name="Freeform 13"/>
            <p:cNvSpPr/>
            <p:nvPr/>
          </p:nvSpPr>
          <p:spPr>
            <a:xfrm flipV="1">
              <a:off x="12355814" y="0"/>
              <a:ext cx="12418519" cy="800022"/>
            </a:xfrm>
            <a:custGeom>
              <a:avLst/>
              <a:gdLst/>
              <a:ahLst/>
              <a:cxnLst/>
              <a:rect l="l" t="t" r="r" b="b"/>
              <a:pathLst>
                <a:path w="12418519" h="800022">
                  <a:moveTo>
                    <a:pt x="0" y="800022"/>
                  </a:moveTo>
                  <a:lnTo>
                    <a:pt x="12418519" y="800022"/>
                  </a:lnTo>
                  <a:lnTo>
                    <a:pt x="12418519" y="0"/>
                  </a:lnTo>
                  <a:lnTo>
                    <a:pt x="0" y="0"/>
                  </a:lnTo>
                  <a:lnTo>
                    <a:pt x="0" y="800022"/>
                  </a:lnTo>
                  <a:close/>
                </a:path>
              </a:pathLst>
            </a:custGeom>
            <a:blipFill>
              <a:blip r:embed="rId2">
                <a:extLst>
                  <a:ext uri="{96DAC541-7B7A-43D3-8B79-37D633B846F1}">
                    <asvg:svgBlip xmlns:asvg="http://schemas.microsoft.com/office/drawing/2016/SVG/main" r:embed="rId3"/>
                  </a:ext>
                </a:extLst>
              </a:blip>
              <a:stretch>
                <a:fillRect/>
              </a:stretch>
            </a:blipFill>
          </p:spPr>
        </p:sp>
      </p:grpSp>
      <p:grpSp>
        <p:nvGrpSpPr>
          <p:cNvPr id="14" name="Group 14"/>
          <p:cNvGrpSpPr/>
          <p:nvPr/>
        </p:nvGrpSpPr>
        <p:grpSpPr>
          <a:xfrm rot="-10800000">
            <a:off x="-146375" y="9686925"/>
            <a:ext cx="18580750" cy="600016"/>
            <a:chOff x="0" y="0"/>
            <a:chExt cx="24774333" cy="800022"/>
          </a:xfrm>
        </p:grpSpPr>
        <p:sp>
          <p:nvSpPr>
            <p:cNvPr id="15" name="Freeform 15"/>
            <p:cNvSpPr/>
            <p:nvPr/>
          </p:nvSpPr>
          <p:spPr>
            <a:xfrm flipV="1">
              <a:off x="0" y="0"/>
              <a:ext cx="12418519" cy="800022"/>
            </a:xfrm>
            <a:custGeom>
              <a:avLst/>
              <a:gdLst/>
              <a:ahLst/>
              <a:cxnLst/>
              <a:rect l="l" t="t" r="r" b="b"/>
              <a:pathLst>
                <a:path w="12418519" h="800022">
                  <a:moveTo>
                    <a:pt x="0" y="800022"/>
                  </a:moveTo>
                  <a:lnTo>
                    <a:pt x="12418519" y="800022"/>
                  </a:lnTo>
                  <a:lnTo>
                    <a:pt x="12418519" y="0"/>
                  </a:lnTo>
                  <a:lnTo>
                    <a:pt x="0" y="0"/>
                  </a:lnTo>
                  <a:lnTo>
                    <a:pt x="0" y="800022"/>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6" name="Freeform 16"/>
            <p:cNvSpPr/>
            <p:nvPr/>
          </p:nvSpPr>
          <p:spPr>
            <a:xfrm flipV="1">
              <a:off x="12355814" y="0"/>
              <a:ext cx="12418519" cy="800022"/>
            </a:xfrm>
            <a:custGeom>
              <a:avLst/>
              <a:gdLst/>
              <a:ahLst/>
              <a:cxnLst/>
              <a:rect l="l" t="t" r="r" b="b"/>
              <a:pathLst>
                <a:path w="12418519" h="800022">
                  <a:moveTo>
                    <a:pt x="0" y="800022"/>
                  </a:moveTo>
                  <a:lnTo>
                    <a:pt x="12418519" y="800022"/>
                  </a:lnTo>
                  <a:lnTo>
                    <a:pt x="12418519" y="0"/>
                  </a:lnTo>
                  <a:lnTo>
                    <a:pt x="0" y="0"/>
                  </a:lnTo>
                  <a:lnTo>
                    <a:pt x="0" y="800022"/>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17" name="Rectangle 16">
            <a:extLst>
              <a:ext uri="{FF2B5EF4-FFF2-40B4-BE49-F238E27FC236}">
                <a16:creationId xmlns:a16="http://schemas.microsoft.com/office/drawing/2014/main" id="{5960D184-AE85-D97F-BDD2-E21B5E38CC53}"/>
              </a:ext>
            </a:extLst>
          </p:cNvPr>
          <p:cNvSpPr/>
          <p:nvPr/>
        </p:nvSpPr>
        <p:spPr>
          <a:xfrm>
            <a:off x="464493" y="814328"/>
            <a:ext cx="17311986" cy="86582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4" name="Google Shape;195;p2">
            <a:extLst>
              <a:ext uri="{FF2B5EF4-FFF2-40B4-BE49-F238E27FC236}">
                <a16:creationId xmlns:a16="http://schemas.microsoft.com/office/drawing/2014/main" id="{FEDCC836-7FE8-18AF-F443-C4574DC2BB6F}"/>
              </a:ext>
            </a:extLst>
          </p:cNvPr>
          <p:cNvPicPr preferRelativeResize="0"/>
          <p:nvPr/>
        </p:nvPicPr>
        <p:blipFill rotWithShape="1">
          <a:blip r:embed="rId4">
            <a:alphaModFix/>
          </a:blip>
          <a:srcRect/>
          <a:stretch/>
        </p:blipFill>
        <p:spPr>
          <a:xfrm>
            <a:off x="17293974" y="9892802"/>
            <a:ext cx="965010" cy="188262"/>
          </a:xfrm>
          <a:prstGeom prst="rect">
            <a:avLst/>
          </a:prstGeom>
          <a:noFill/>
          <a:ln>
            <a:noFill/>
          </a:ln>
        </p:spPr>
      </p:pic>
      <p:sp>
        <p:nvSpPr>
          <p:cNvPr id="2" name="TextBox 1">
            <a:extLst>
              <a:ext uri="{FF2B5EF4-FFF2-40B4-BE49-F238E27FC236}">
                <a16:creationId xmlns:a16="http://schemas.microsoft.com/office/drawing/2014/main" id="{23CBE8C0-9663-6128-2A6B-3161A6278E01}"/>
              </a:ext>
            </a:extLst>
          </p:cNvPr>
          <p:cNvSpPr txBox="1"/>
          <p:nvPr/>
        </p:nvSpPr>
        <p:spPr>
          <a:xfrm flipH="1">
            <a:off x="7771745" y="1010287"/>
            <a:ext cx="2697481" cy="707886"/>
          </a:xfrm>
          <a:prstGeom prst="rect">
            <a:avLst/>
          </a:prstGeom>
          <a:noFill/>
        </p:spPr>
        <p:txBody>
          <a:bodyPr wrap="square" rtlCol="0">
            <a:spAutoFit/>
          </a:bodyPr>
          <a:lstStyle/>
          <a:p>
            <a:pPr algn="ctr"/>
            <a:r>
              <a:rPr lang="en-VN" sz="4000" b="1" dirty="0">
                <a:solidFill>
                  <a:srgbClr val="FF0000"/>
                </a:solidFill>
                <a:latin typeface="Arial" panose="020B0604020202020204" pitchFamily="34" charset="0"/>
                <a:cs typeface="Arial" panose="020B0604020202020204" pitchFamily="34" charset="0"/>
              </a:rPr>
              <a:t>Bài giải</a:t>
            </a:r>
          </a:p>
        </p:txBody>
      </p:sp>
      <p:sp>
        <p:nvSpPr>
          <p:cNvPr id="5" name="TextBox 4">
            <a:extLst>
              <a:ext uri="{FF2B5EF4-FFF2-40B4-BE49-F238E27FC236}">
                <a16:creationId xmlns:a16="http://schemas.microsoft.com/office/drawing/2014/main" id="{37113653-B30E-14CB-CAB2-E49E669AD9C3}"/>
              </a:ext>
            </a:extLst>
          </p:cNvPr>
          <p:cNvSpPr txBox="1"/>
          <p:nvPr/>
        </p:nvSpPr>
        <p:spPr>
          <a:xfrm>
            <a:off x="4498258" y="1466338"/>
            <a:ext cx="9291484" cy="7800918"/>
          </a:xfrm>
          <a:prstGeom prst="rect">
            <a:avLst/>
          </a:prstGeom>
          <a:noFill/>
        </p:spPr>
        <p:txBody>
          <a:bodyPr wrap="square">
            <a:spAutoFit/>
          </a:bodyPr>
          <a:lstStyle/>
          <a:p>
            <a:pPr algn="ctr">
              <a:lnSpc>
                <a:spcPct val="200000"/>
              </a:lnSpc>
              <a:spcAft>
                <a:spcPts val="800"/>
              </a:spcAft>
            </a:pPr>
            <a:r>
              <a:rPr lang="en-US"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Quãng</a:t>
            </a:r>
            <a:r>
              <a:rPr lang="en-US"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a:t>
            </a:r>
            <a:r>
              <a:rPr lang="en-US"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ô</a:t>
            </a:r>
            <a:r>
              <a:rPr lang="en-US"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tô</a:t>
            </a:r>
            <a:r>
              <a:rPr lang="en-US"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người</a:t>
            </a:r>
            <a:r>
              <a:rPr lang="en-US"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đó</a:t>
            </a:r>
            <a:r>
              <a:rPr lang="en-US"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VN" sz="4000" kern="100"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200000"/>
              </a:lnSpc>
              <a:spcAft>
                <a:spcPts val="800"/>
              </a:spcAft>
            </a:pPr>
            <a:r>
              <a:rPr lang="en-US"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80 - 2 = 78 (km)</a:t>
            </a:r>
            <a:endParaRPr lang="en-VN" sz="4000" kern="100"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200000"/>
              </a:lnSpc>
              <a:spcAft>
                <a:spcPts val="800"/>
              </a:spcAft>
            </a:pPr>
            <a:r>
              <a:rPr lang="en-US"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a:t>
            </a:r>
            <a:r>
              <a:rPr lang="en-US"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giờ</a:t>
            </a:r>
            <a:r>
              <a:rPr lang="en-US"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rưỡi</a:t>
            </a:r>
            <a:r>
              <a:rPr lang="en-US"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1,5 </a:t>
            </a:r>
            <a:r>
              <a:rPr lang="en-US"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giờ</a:t>
            </a:r>
            <a:endParaRPr lang="en-VN" sz="4000" kern="100"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200000"/>
              </a:lnSpc>
              <a:spcAft>
                <a:spcPts val="800"/>
              </a:spcAft>
            </a:pPr>
            <a:r>
              <a:rPr lang="en-US"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Vận</a:t>
            </a:r>
            <a:r>
              <a:rPr lang="en-US"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tốc</a:t>
            </a:r>
            <a:r>
              <a:rPr lang="en-US"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ô</a:t>
            </a:r>
            <a:r>
              <a:rPr lang="en-US"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tô</a:t>
            </a:r>
            <a:r>
              <a:rPr lang="en-US"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VN" sz="4000" kern="100"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200000"/>
              </a:lnSpc>
              <a:spcAft>
                <a:spcPts val="800"/>
              </a:spcAft>
            </a:pPr>
            <a:r>
              <a:rPr lang="en-US"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78 : 1,5 = 52 (km/h)</a:t>
            </a:r>
            <a:endParaRPr lang="en-VN" sz="4000" kern="100"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200000"/>
              </a:lnSpc>
              <a:spcAft>
                <a:spcPts val="800"/>
              </a:spcAft>
            </a:pPr>
            <a:r>
              <a:rPr lang="en-US"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Đáp</a:t>
            </a:r>
            <a:r>
              <a:rPr lang="en-US"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52 km/h</a:t>
            </a:r>
            <a:endParaRPr lang="en-VN" sz="4000" kern="1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5167604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dissolv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dissolve">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dissolve">
                                      <p:cBhvr>
                                        <p:cTn id="20" dur="500"/>
                                        <p:tgtEl>
                                          <p:spTgt spid="5">
                                            <p:txEl>
                                              <p:pRg st="3" end="3"/>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dissolve">
                                      <p:cBhvr>
                                        <p:cTn id="23" dur="500"/>
                                        <p:tgtEl>
                                          <p:spTgt spid="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dissolve">
                                      <p:cBhvr>
                                        <p:cTn id="28"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3953D"/>
        </a:solidFill>
        <a:effectLst/>
      </p:bgPr>
    </p:bg>
    <p:spTree>
      <p:nvGrpSpPr>
        <p:cNvPr id="1" name=""/>
        <p:cNvGrpSpPr/>
        <p:nvPr/>
      </p:nvGrpSpPr>
      <p:grpSpPr>
        <a:xfrm>
          <a:off x="0" y="0"/>
          <a:ext cx="0" cy="0"/>
          <a:chOff x="0" y="0"/>
          <a:chExt cx="0" cy="0"/>
        </a:xfrm>
      </p:grpSpPr>
      <p:grpSp>
        <p:nvGrpSpPr>
          <p:cNvPr id="11" name="Group 11"/>
          <p:cNvGrpSpPr/>
          <p:nvPr/>
        </p:nvGrpSpPr>
        <p:grpSpPr>
          <a:xfrm>
            <a:off x="-146375" y="0"/>
            <a:ext cx="18580750" cy="600016"/>
            <a:chOff x="0" y="0"/>
            <a:chExt cx="24774333" cy="800022"/>
          </a:xfrm>
        </p:grpSpPr>
        <p:sp>
          <p:nvSpPr>
            <p:cNvPr id="12" name="Freeform 12"/>
            <p:cNvSpPr/>
            <p:nvPr/>
          </p:nvSpPr>
          <p:spPr>
            <a:xfrm flipV="1">
              <a:off x="0" y="0"/>
              <a:ext cx="12418519" cy="800022"/>
            </a:xfrm>
            <a:custGeom>
              <a:avLst/>
              <a:gdLst/>
              <a:ahLst/>
              <a:cxnLst/>
              <a:rect l="l" t="t" r="r" b="b"/>
              <a:pathLst>
                <a:path w="12418519" h="800022">
                  <a:moveTo>
                    <a:pt x="0" y="800022"/>
                  </a:moveTo>
                  <a:lnTo>
                    <a:pt x="12418519" y="800022"/>
                  </a:lnTo>
                  <a:lnTo>
                    <a:pt x="12418519" y="0"/>
                  </a:lnTo>
                  <a:lnTo>
                    <a:pt x="0" y="0"/>
                  </a:lnTo>
                  <a:lnTo>
                    <a:pt x="0" y="800022"/>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3" name="Freeform 13"/>
            <p:cNvSpPr/>
            <p:nvPr/>
          </p:nvSpPr>
          <p:spPr>
            <a:xfrm flipV="1">
              <a:off x="12355814" y="0"/>
              <a:ext cx="12418519" cy="800022"/>
            </a:xfrm>
            <a:custGeom>
              <a:avLst/>
              <a:gdLst/>
              <a:ahLst/>
              <a:cxnLst/>
              <a:rect l="l" t="t" r="r" b="b"/>
              <a:pathLst>
                <a:path w="12418519" h="800022">
                  <a:moveTo>
                    <a:pt x="0" y="800022"/>
                  </a:moveTo>
                  <a:lnTo>
                    <a:pt x="12418519" y="800022"/>
                  </a:lnTo>
                  <a:lnTo>
                    <a:pt x="12418519" y="0"/>
                  </a:lnTo>
                  <a:lnTo>
                    <a:pt x="0" y="0"/>
                  </a:lnTo>
                  <a:lnTo>
                    <a:pt x="0" y="800022"/>
                  </a:lnTo>
                  <a:close/>
                </a:path>
              </a:pathLst>
            </a:custGeom>
            <a:blipFill>
              <a:blip r:embed="rId2">
                <a:extLst>
                  <a:ext uri="{96DAC541-7B7A-43D3-8B79-37D633B846F1}">
                    <asvg:svgBlip xmlns:asvg="http://schemas.microsoft.com/office/drawing/2016/SVG/main" r:embed="rId3"/>
                  </a:ext>
                </a:extLst>
              </a:blip>
              <a:stretch>
                <a:fillRect/>
              </a:stretch>
            </a:blipFill>
          </p:spPr>
        </p:sp>
      </p:grpSp>
      <p:grpSp>
        <p:nvGrpSpPr>
          <p:cNvPr id="14" name="Group 14"/>
          <p:cNvGrpSpPr/>
          <p:nvPr/>
        </p:nvGrpSpPr>
        <p:grpSpPr>
          <a:xfrm rot="-10800000">
            <a:off x="-146375" y="9686925"/>
            <a:ext cx="18580750" cy="600016"/>
            <a:chOff x="0" y="0"/>
            <a:chExt cx="24774333" cy="800022"/>
          </a:xfrm>
        </p:grpSpPr>
        <p:sp>
          <p:nvSpPr>
            <p:cNvPr id="15" name="Freeform 15"/>
            <p:cNvSpPr/>
            <p:nvPr/>
          </p:nvSpPr>
          <p:spPr>
            <a:xfrm flipV="1">
              <a:off x="0" y="0"/>
              <a:ext cx="12418519" cy="800022"/>
            </a:xfrm>
            <a:custGeom>
              <a:avLst/>
              <a:gdLst/>
              <a:ahLst/>
              <a:cxnLst/>
              <a:rect l="l" t="t" r="r" b="b"/>
              <a:pathLst>
                <a:path w="12418519" h="800022">
                  <a:moveTo>
                    <a:pt x="0" y="800022"/>
                  </a:moveTo>
                  <a:lnTo>
                    <a:pt x="12418519" y="800022"/>
                  </a:lnTo>
                  <a:lnTo>
                    <a:pt x="12418519" y="0"/>
                  </a:lnTo>
                  <a:lnTo>
                    <a:pt x="0" y="0"/>
                  </a:lnTo>
                  <a:lnTo>
                    <a:pt x="0" y="800022"/>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6" name="Freeform 16"/>
            <p:cNvSpPr/>
            <p:nvPr/>
          </p:nvSpPr>
          <p:spPr>
            <a:xfrm flipV="1">
              <a:off x="12355814" y="0"/>
              <a:ext cx="12418519" cy="800022"/>
            </a:xfrm>
            <a:custGeom>
              <a:avLst/>
              <a:gdLst/>
              <a:ahLst/>
              <a:cxnLst/>
              <a:rect l="l" t="t" r="r" b="b"/>
              <a:pathLst>
                <a:path w="12418519" h="800022">
                  <a:moveTo>
                    <a:pt x="0" y="800022"/>
                  </a:moveTo>
                  <a:lnTo>
                    <a:pt x="12418519" y="800022"/>
                  </a:lnTo>
                  <a:lnTo>
                    <a:pt x="12418519" y="0"/>
                  </a:lnTo>
                  <a:lnTo>
                    <a:pt x="0" y="0"/>
                  </a:lnTo>
                  <a:lnTo>
                    <a:pt x="0" y="800022"/>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17" name="Rectangle 16">
            <a:extLst>
              <a:ext uri="{FF2B5EF4-FFF2-40B4-BE49-F238E27FC236}">
                <a16:creationId xmlns:a16="http://schemas.microsoft.com/office/drawing/2014/main" id="{5960D184-AE85-D97F-BDD2-E21B5E38CC53}"/>
              </a:ext>
            </a:extLst>
          </p:cNvPr>
          <p:cNvSpPr/>
          <p:nvPr/>
        </p:nvSpPr>
        <p:spPr>
          <a:xfrm>
            <a:off x="464493" y="814328"/>
            <a:ext cx="17311986" cy="86582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4" name="Google Shape;195;p2">
            <a:extLst>
              <a:ext uri="{FF2B5EF4-FFF2-40B4-BE49-F238E27FC236}">
                <a16:creationId xmlns:a16="http://schemas.microsoft.com/office/drawing/2014/main" id="{FEDCC836-7FE8-18AF-F443-C4574DC2BB6F}"/>
              </a:ext>
            </a:extLst>
          </p:cNvPr>
          <p:cNvPicPr preferRelativeResize="0"/>
          <p:nvPr/>
        </p:nvPicPr>
        <p:blipFill rotWithShape="1">
          <a:blip r:embed="rId4">
            <a:alphaModFix/>
          </a:blip>
          <a:srcRect/>
          <a:stretch/>
        </p:blipFill>
        <p:spPr>
          <a:xfrm>
            <a:off x="17293974" y="9892802"/>
            <a:ext cx="965010" cy="188262"/>
          </a:xfrm>
          <a:prstGeom prst="rect">
            <a:avLst/>
          </a:prstGeom>
          <a:noFill/>
          <a:ln>
            <a:noFill/>
          </a:ln>
        </p:spPr>
      </p:pic>
      <p:sp>
        <p:nvSpPr>
          <p:cNvPr id="5" name="TextBox 4">
            <a:extLst>
              <a:ext uri="{FF2B5EF4-FFF2-40B4-BE49-F238E27FC236}">
                <a16:creationId xmlns:a16="http://schemas.microsoft.com/office/drawing/2014/main" id="{72016631-70AB-1072-3A92-429C3B2E27DF}"/>
              </a:ext>
            </a:extLst>
          </p:cNvPr>
          <p:cNvSpPr txBox="1"/>
          <p:nvPr/>
        </p:nvSpPr>
        <p:spPr>
          <a:xfrm>
            <a:off x="10272712" y="1261424"/>
            <a:ext cx="7239000" cy="769441"/>
          </a:xfrm>
          <a:prstGeom prst="rect">
            <a:avLst/>
          </a:prstGeom>
          <a:solidFill>
            <a:srgbClr val="FFFEDF"/>
          </a:solidFill>
        </p:spPr>
        <p:txBody>
          <a:bodyPr wrap="square" rtlCol="0">
            <a:spAutoFit/>
          </a:bodyPr>
          <a:lstStyle/>
          <a:p>
            <a:pPr algn="ctr"/>
            <a:r>
              <a:rPr lang="en-VN" sz="4400" b="1" dirty="0">
                <a:solidFill>
                  <a:srgbClr val="C00000"/>
                </a:solidFill>
                <a:latin typeface="Arial" panose="020B0604020202020204" pitchFamily="34" charset="0"/>
                <a:cs typeface="Arial" panose="020B0604020202020204" pitchFamily="34" charset="0"/>
              </a:rPr>
              <a:t>HOẠT ĐỘNG KHÁM PHÁ</a:t>
            </a:r>
          </a:p>
        </p:txBody>
      </p:sp>
      <p:sp>
        <p:nvSpPr>
          <p:cNvPr id="7" name="TextBox 6">
            <a:extLst>
              <a:ext uri="{FF2B5EF4-FFF2-40B4-BE49-F238E27FC236}">
                <a16:creationId xmlns:a16="http://schemas.microsoft.com/office/drawing/2014/main" id="{A4A4AB5C-2253-BBF4-F959-CF63644778C3}"/>
              </a:ext>
            </a:extLst>
          </p:cNvPr>
          <p:cNvSpPr txBox="1"/>
          <p:nvPr/>
        </p:nvSpPr>
        <p:spPr>
          <a:xfrm>
            <a:off x="776288" y="1322979"/>
            <a:ext cx="8839200" cy="707886"/>
          </a:xfrm>
          <a:prstGeom prst="rect">
            <a:avLst/>
          </a:prstGeom>
          <a:noFill/>
        </p:spPr>
        <p:txBody>
          <a:bodyPr wrap="square">
            <a:spAutoFit/>
          </a:bodyPr>
          <a:lstStyle/>
          <a:p>
            <a:pPr algn="ctr">
              <a:spcAft>
                <a:spcPts val="800"/>
              </a:spcAft>
            </a:pPr>
            <a:r>
              <a:rPr lang="en-US" sz="4000" b="1" kern="100" dirty="0" err="1">
                <a:effectLst/>
                <a:latin typeface="Arial" panose="020B0604020202020204" pitchFamily="34" charset="0"/>
                <a:ea typeface="Times New Roman" panose="02020603050405020304" pitchFamily="18" charset="0"/>
                <a:cs typeface="Arial" panose="020B0604020202020204" pitchFamily="34" charset="0"/>
              </a:rPr>
              <a:t>Loài</a:t>
            </a:r>
            <a:r>
              <a:rPr lang="en-US" sz="4000" b="1"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b="1" kern="100" dirty="0" err="1">
                <a:effectLst/>
                <a:latin typeface="Arial" panose="020B0604020202020204" pitchFamily="34" charset="0"/>
                <a:ea typeface="Times New Roman" panose="02020603050405020304" pitchFamily="18" charset="0"/>
                <a:cs typeface="Arial" panose="020B0604020202020204" pitchFamily="34" charset="0"/>
              </a:rPr>
              <a:t>vật</a:t>
            </a:r>
            <a:r>
              <a:rPr lang="en-US" sz="4000" b="1"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b="1" kern="100" dirty="0" err="1">
                <a:effectLst/>
                <a:latin typeface="Arial" panose="020B0604020202020204" pitchFamily="34" charset="0"/>
                <a:ea typeface="Times New Roman" panose="02020603050405020304" pitchFamily="18" charset="0"/>
                <a:cs typeface="Arial" panose="020B0604020202020204" pitchFamily="34" charset="0"/>
              </a:rPr>
              <a:t>nào</a:t>
            </a:r>
            <a:r>
              <a:rPr lang="en-US" sz="4000" b="1"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b="1" kern="100" dirty="0" err="1">
                <a:effectLst/>
                <a:latin typeface="Arial" panose="020B0604020202020204" pitchFamily="34" charset="0"/>
                <a:ea typeface="Times New Roman" panose="02020603050405020304" pitchFamily="18" charset="0"/>
                <a:cs typeface="Arial" panose="020B0604020202020204" pitchFamily="34" charset="0"/>
              </a:rPr>
              <a:t>có</a:t>
            </a:r>
            <a:r>
              <a:rPr lang="en-US" sz="4000" b="1"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b="1" kern="100" dirty="0" err="1">
                <a:effectLst/>
                <a:latin typeface="Arial" panose="020B0604020202020204" pitchFamily="34" charset="0"/>
                <a:ea typeface="Times New Roman" panose="02020603050405020304" pitchFamily="18" charset="0"/>
                <a:cs typeface="Arial" panose="020B0604020202020204" pitchFamily="34" charset="0"/>
              </a:rPr>
              <a:t>vận</a:t>
            </a:r>
            <a:r>
              <a:rPr lang="en-US" sz="4000" b="1"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b="1" kern="100" dirty="0" err="1">
                <a:effectLst/>
                <a:latin typeface="Arial" panose="020B0604020202020204" pitchFamily="34" charset="0"/>
                <a:ea typeface="Times New Roman" panose="02020603050405020304" pitchFamily="18" charset="0"/>
                <a:cs typeface="Arial" panose="020B0604020202020204" pitchFamily="34" charset="0"/>
              </a:rPr>
              <a:t>tốc</a:t>
            </a:r>
            <a:r>
              <a:rPr lang="en-US" sz="4000" b="1"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b="1" kern="100" dirty="0" err="1">
                <a:effectLst/>
                <a:latin typeface="Arial" panose="020B0604020202020204" pitchFamily="34" charset="0"/>
                <a:ea typeface="Times New Roman" panose="02020603050405020304" pitchFamily="18" charset="0"/>
                <a:cs typeface="Arial" panose="020B0604020202020204" pitchFamily="34" charset="0"/>
              </a:rPr>
              <a:t>lớn</a:t>
            </a:r>
            <a:r>
              <a:rPr lang="en-US" sz="4000" b="1"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b="1" kern="100" dirty="0" err="1">
                <a:effectLst/>
                <a:latin typeface="Arial" panose="020B0604020202020204" pitchFamily="34" charset="0"/>
                <a:ea typeface="Times New Roman" panose="02020603050405020304" pitchFamily="18" charset="0"/>
                <a:cs typeface="Arial" panose="020B0604020202020204" pitchFamily="34" charset="0"/>
              </a:rPr>
              <a:t>nhất</a:t>
            </a:r>
            <a:r>
              <a:rPr lang="en-US" sz="4000" b="1" kern="100" dirty="0">
                <a:effectLst/>
                <a:latin typeface="Arial" panose="020B0604020202020204" pitchFamily="34" charset="0"/>
                <a:ea typeface="Times New Roman" panose="02020603050405020304" pitchFamily="18" charset="0"/>
                <a:cs typeface="Arial" panose="020B0604020202020204" pitchFamily="34" charset="0"/>
              </a:rPr>
              <a:t>?</a:t>
            </a:r>
            <a:endParaRPr lang="en-VN" sz="4000" kern="1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8" name="Hình ảnh 1">
            <a:extLst>
              <a:ext uri="{FF2B5EF4-FFF2-40B4-BE49-F238E27FC236}">
                <a16:creationId xmlns:a16="http://schemas.microsoft.com/office/drawing/2014/main" id="{EB9CC01D-D038-80A3-1BFB-BB8557FF8684}"/>
              </a:ext>
            </a:extLst>
          </p:cNvPr>
          <p:cNvPicPr>
            <a:picLocks noChangeAspect="1"/>
          </p:cNvPicPr>
          <p:nvPr/>
        </p:nvPicPr>
        <p:blipFill>
          <a:blip r:embed="rId5"/>
          <a:stretch>
            <a:fillRect/>
          </a:stretch>
        </p:blipFill>
        <p:spPr>
          <a:xfrm>
            <a:off x="2223319" y="2403430"/>
            <a:ext cx="4549877" cy="6897267"/>
          </a:xfrm>
          <a:prstGeom prst="rect">
            <a:avLst/>
          </a:prstGeom>
        </p:spPr>
      </p:pic>
      <p:sp>
        <p:nvSpPr>
          <p:cNvPr id="10" name="TextBox 9">
            <a:extLst>
              <a:ext uri="{FF2B5EF4-FFF2-40B4-BE49-F238E27FC236}">
                <a16:creationId xmlns:a16="http://schemas.microsoft.com/office/drawing/2014/main" id="{7F021396-866C-642F-D656-C57F3139EBF3}"/>
              </a:ext>
            </a:extLst>
          </p:cNvPr>
          <p:cNvSpPr txBox="1"/>
          <p:nvPr/>
        </p:nvSpPr>
        <p:spPr>
          <a:xfrm>
            <a:off x="8819054" y="4689909"/>
            <a:ext cx="4941170" cy="707886"/>
          </a:xfrm>
          <a:prstGeom prst="rect">
            <a:avLst/>
          </a:prstGeom>
          <a:noFill/>
        </p:spPr>
        <p:txBody>
          <a:bodyPr wrap="square">
            <a:spAutoFit/>
          </a:bodyPr>
          <a:lstStyle/>
          <a:p>
            <a:pPr algn="ctr">
              <a:spcAft>
                <a:spcPts val="800"/>
              </a:spcAft>
            </a:pPr>
            <a:r>
              <a:rPr lang="en-US" sz="4000" b="1" kern="100" dirty="0" err="1">
                <a:effectLst/>
                <a:latin typeface="Arial" panose="020B0604020202020204" pitchFamily="34" charset="0"/>
                <a:ea typeface="Times New Roman" panose="02020603050405020304" pitchFamily="18" charset="0"/>
                <a:cs typeface="Arial" panose="020B0604020202020204" pitchFamily="34" charset="0"/>
              </a:rPr>
              <a:t>Báo</a:t>
            </a:r>
            <a:r>
              <a:rPr lang="en-US" sz="4000" b="1"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b="1" kern="100" dirty="0" err="1">
                <a:effectLst/>
                <a:latin typeface="Arial" panose="020B0604020202020204" pitchFamily="34" charset="0"/>
                <a:ea typeface="Times New Roman" panose="02020603050405020304" pitchFamily="18" charset="0"/>
                <a:cs typeface="Arial" panose="020B0604020202020204" pitchFamily="34" charset="0"/>
              </a:rPr>
              <a:t>săn</a:t>
            </a:r>
            <a:r>
              <a:rPr lang="en-US" sz="4000" b="1"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b="1" kern="100" dirty="0" err="1">
                <a:effectLst/>
                <a:latin typeface="Arial" panose="020B0604020202020204" pitchFamily="34" charset="0"/>
                <a:ea typeface="Times New Roman" panose="02020603050405020304" pitchFamily="18" charset="0"/>
                <a:cs typeface="Arial" panose="020B0604020202020204" pitchFamily="34" charset="0"/>
              </a:rPr>
              <a:t>Châu</a:t>
            </a:r>
            <a:r>
              <a:rPr lang="en-US" sz="4000" b="1" kern="100" dirty="0">
                <a:effectLst/>
                <a:latin typeface="Arial" panose="020B0604020202020204" pitchFamily="34" charset="0"/>
                <a:ea typeface="Times New Roman" panose="02020603050405020304" pitchFamily="18" charset="0"/>
                <a:cs typeface="Arial" panose="020B0604020202020204" pitchFamily="34" charset="0"/>
              </a:rPr>
              <a:t> Phi)</a:t>
            </a:r>
            <a:endParaRPr lang="en-VN" sz="4000" kern="1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9" name="TextBox 18">
            <a:extLst>
              <a:ext uri="{FF2B5EF4-FFF2-40B4-BE49-F238E27FC236}">
                <a16:creationId xmlns:a16="http://schemas.microsoft.com/office/drawing/2014/main" id="{C08C873F-99DD-BE7C-2CAB-D9A8EE6AD7B9}"/>
              </a:ext>
            </a:extLst>
          </p:cNvPr>
          <p:cNvSpPr txBox="1"/>
          <p:nvPr/>
        </p:nvSpPr>
        <p:spPr>
          <a:xfrm>
            <a:off x="7162800" y="5906446"/>
            <a:ext cx="10131174" cy="1824923"/>
          </a:xfrm>
          <a:prstGeom prst="rect">
            <a:avLst/>
          </a:prstGeom>
          <a:noFill/>
        </p:spPr>
        <p:txBody>
          <a:bodyPr wrap="square">
            <a:spAutoFit/>
          </a:bodyPr>
          <a:lstStyle/>
          <a:p>
            <a:pPr algn="just">
              <a:lnSpc>
                <a:spcPct val="150000"/>
              </a:lnSpc>
              <a:spcAft>
                <a:spcPts val="800"/>
              </a:spcAft>
            </a:pPr>
            <a:r>
              <a:rPr lang="en-US" sz="4000" kern="100" dirty="0">
                <a:effectLst/>
                <a:latin typeface="Arial" panose="020B0604020202020204" pitchFamily="34" charset="0"/>
                <a:ea typeface="Times New Roman" panose="02020603050405020304" pitchFamily="18" charset="0"/>
                <a:cs typeface="Arial" panose="020B0604020202020204" pitchFamily="34" charset="0"/>
              </a:rPr>
              <a:t>Khi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đã</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tăng</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tốc</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đến</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114 km/</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giờ</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thì</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không</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loài</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vật</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nào</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trên</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mặt</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đất</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có</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thể</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đuổi</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kịp</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a:t>
            </a:r>
            <a:endParaRPr lang="en-VN" sz="4000" kern="1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93408270"/>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dissolve">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3953D"/>
        </a:solidFill>
        <a:effectLst/>
      </p:bgPr>
    </p:bg>
    <p:spTree>
      <p:nvGrpSpPr>
        <p:cNvPr id="1" name=""/>
        <p:cNvGrpSpPr/>
        <p:nvPr/>
      </p:nvGrpSpPr>
      <p:grpSpPr>
        <a:xfrm>
          <a:off x="0" y="0"/>
          <a:ext cx="0" cy="0"/>
          <a:chOff x="0" y="0"/>
          <a:chExt cx="0" cy="0"/>
        </a:xfrm>
      </p:grpSpPr>
      <p:grpSp>
        <p:nvGrpSpPr>
          <p:cNvPr id="11" name="Group 11"/>
          <p:cNvGrpSpPr/>
          <p:nvPr/>
        </p:nvGrpSpPr>
        <p:grpSpPr>
          <a:xfrm>
            <a:off x="-146375" y="0"/>
            <a:ext cx="18580750" cy="600016"/>
            <a:chOff x="0" y="0"/>
            <a:chExt cx="24774333" cy="800022"/>
          </a:xfrm>
        </p:grpSpPr>
        <p:sp>
          <p:nvSpPr>
            <p:cNvPr id="12" name="Freeform 12"/>
            <p:cNvSpPr/>
            <p:nvPr/>
          </p:nvSpPr>
          <p:spPr>
            <a:xfrm flipV="1">
              <a:off x="0" y="0"/>
              <a:ext cx="12418519" cy="800022"/>
            </a:xfrm>
            <a:custGeom>
              <a:avLst/>
              <a:gdLst/>
              <a:ahLst/>
              <a:cxnLst/>
              <a:rect l="l" t="t" r="r" b="b"/>
              <a:pathLst>
                <a:path w="12418519" h="800022">
                  <a:moveTo>
                    <a:pt x="0" y="800022"/>
                  </a:moveTo>
                  <a:lnTo>
                    <a:pt x="12418519" y="800022"/>
                  </a:lnTo>
                  <a:lnTo>
                    <a:pt x="12418519" y="0"/>
                  </a:lnTo>
                  <a:lnTo>
                    <a:pt x="0" y="0"/>
                  </a:lnTo>
                  <a:lnTo>
                    <a:pt x="0" y="800022"/>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3" name="Freeform 13"/>
            <p:cNvSpPr/>
            <p:nvPr/>
          </p:nvSpPr>
          <p:spPr>
            <a:xfrm flipV="1">
              <a:off x="12355814" y="0"/>
              <a:ext cx="12418519" cy="800022"/>
            </a:xfrm>
            <a:custGeom>
              <a:avLst/>
              <a:gdLst/>
              <a:ahLst/>
              <a:cxnLst/>
              <a:rect l="l" t="t" r="r" b="b"/>
              <a:pathLst>
                <a:path w="12418519" h="800022">
                  <a:moveTo>
                    <a:pt x="0" y="800022"/>
                  </a:moveTo>
                  <a:lnTo>
                    <a:pt x="12418519" y="800022"/>
                  </a:lnTo>
                  <a:lnTo>
                    <a:pt x="12418519" y="0"/>
                  </a:lnTo>
                  <a:lnTo>
                    <a:pt x="0" y="0"/>
                  </a:lnTo>
                  <a:lnTo>
                    <a:pt x="0" y="800022"/>
                  </a:lnTo>
                  <a:close/>
                </a:path>
              </a:pathLst>
            </a:custGeom>
            <a:blipFill>
              <a:blip r:embed="rId2">
                <a:extLst>
                  <a:ext uri="{96DAC541-7B7A-43D3-8B79-37D633B846F1}">
                    <asvg:svgBlip xmlns:asvg="http://schemas.microsoft.com/office/drawing/2016/SVG/main" r:embed="rId3"/>
                  </a:ext>
                </a:extLst>
              </a:blip>
              <a:stretch>
                <a:fillRect/>
              </a:stretch>
            </a:blipFill>
          </p:spPr>
        </p:sp>
      </p:grpSp>
      <p:grpSp>
        <p:nvGrpSpPr>
          <p:cNvPr id="14" name="Group 14"/>
          <p:cNvGrpSpPr/>
          <p:nvPr/>
        </p:nvGrpSpPr>
        <p:grpSpPr>
          <a:xfrm rot="-10800000">
            <a:off x="-146375" y="9686925"/>
            <a:ext cx="18580750" cy="600016"/>
            <a:chOff x="0" y="0"/>
            <a:chExt cx="24774333" cy="800022"/>
          </a:xfrm>
        </p:grpSpPr>
        <p:sp>
          <p:nvSpPr>
            <p:cNvPr id="15" name="Freeform 15"/>
            <p:cNvSpPr/>
            <p:nvPr/>
          </p:nvSpPr>
          <p:spPr>
            <a:xfrm flipV="1">
              <a:off x="0" y="0"/>
              <a:ext cx="12418519" cy="800022"/>
            </a:xfrm>
            <a:custGeom>
              <a:avLst/>
              <a:gdLst/>
              <a:ahLst/>
              <a:cxnLst/>
              <a:rect l="l" t="t" r="r" b="b"/>
              <a:pathLst>
                <a:path w="12418519" h="800022">
                  <a:moveTo>
                    <a:pt x="0" y="800022"/>
                  </a:moveTo>
                  <a:lnTo>
                    <a:pt x="12418519" y="800022"/>
                  </a:lnTo>
                  <a:lnTo>
                    <a:pt x="12418519" y="0"/>
                  </a:lnTo>
                  <a:lnTo>
                    <a:pt x="0" y="0"/>
                  </a:lnTo>
                  <a:lnTo>
                    <a:pt x="0" y="800022"/>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6" name="Freeform 16"/>
            <p:cNvSpPr/>
            <p:nvPr/>
          </p:nvSpPr>
          <p:spPr>
            <a:xfrm flipV="1">
              <a:off x="12355814" y="0"/>
              <a:ext cx="12418519" cy="800022"/>
            </a:xfrm>
            <a:custGeom>
              <a:avLst/>
              <a:gdLst/>
              <a:ahLst/>
              <a:cxnLst/>
              <a:rect l="l" t="t" r="r" b="b"/>
              <a:pathLst>
                <a:path w="12418519" h="800022">
                  <a:moveTo>
                    <a:pt x="0" y="800022"/>
                  </a:moveTo>
                  <a:lnTo>
                    <a:pt x="12418519" y="800022"/>
                  </a:lnTo>
                  <a:lnTo>
                    <a:pt x="12418519" y="0"/>
                  </a:lnTo>
                  <a:lnTo>
                    <a:pt x="0" y="0"/>
                  </a:lnTo>
                  <a:lnTo>
                    <a:pt x="0" y="800022"/>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17" name="Rectangle 16">
            <a:extLst>
              <a:ext uri="{FF2B5EF4-FFF2-40B4-BE49-F238E27FC236}">
                <a16:creationId xmlns:a16="http://schemas.microsoft.com/office/drawing/2014/main" id="{5960D184-AE85-D97F-BDD2-E21B5E38CC53}"/>
              </a:ext>
            </a:extLst>
          </p:cNvPr>
          <p:cNvSpPr/>
          <p:nvPr/>
        </p:nvSpPr>
        <p:spPr>
          <a:xfrm>
            <a:off x="464493" y="814328"/>
            <a:ext cx="17311986" cy="86582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2" name="Hình ảnh 1">
            <a:extLst>
              <a:ext uri="{FF2B5EF4-FFF2-40B4-BE49-F238E27FC236}">
                <a16:creationId xmlns:a16="http://schemas.microsoft.com/office/drawing/2014/main" id="{9B8CAE9E-55DF-0A92-B7A6-20207D3B0D4F}"/>
              </a:ext>
            </a:extLst>
          </p:cNvPr>
          <p:cNvPicPr>
            <a:picLocks noChangeAspect="1"/>
          </p:cNvPicPr>
          <p:nvPr/>
        </p:nvPicPr>
        <p:blipFill>
          <a:blip r:embed="rId4"/>
          <a:stretch>
            <a:fillRect/>
          </a:stretch>
        </p:blipFill>
        <p:spPr>
          <a:xfrm>
            <a:off x="2841341" y="1340771"/>
            <a:ext cx="4291861" cy="4540665"/>
          </a:xfrm>
          <a:prstGeom prst="rect">
            <a:avLst/>
          </a:prstGeom>
        </p:spPr>
      </p:pic>
      <p:pic>
        <p:nvPicPr>
          <p:cNvPr id="3" name="Hình ảnh 1">
            <a:extLst>
              <a:ext uri="{FF2B5EF4-FFF2-40B4-BE49-F238E27FC236}">
                <a16:creationId xmlns:a16="http://schemas.microsoft.com/office/drawing/2014/main" id="{3F33174B-58B0-0E2C-6888-6CE9590F3D1E}"/>
              </a:ext>
            </a:extLst>
          </p:cNvPr>
          <p:cNvPicPr>
            <a:picLocks noChangeAspect="1"/>
          </p:cNvPicPr>
          <p:nvPr/>
        </p:nvPicPr>
        <p:blipFill>
          <a:blip r:embed="rId5"/>
          <a:stretch>
            <a:fillRect/>
          </a:stretch>
        </p:blipFill>
        <p:spPr>
          <a:xfrm>
            <a:off x="11154799" y="1219516"/>
            <a:ext cx="4636445" cy="4661920"/>
          </a:xfrm>
          <a:prstGeom prst="rect">
            <a:avLst/>
          </a:prstGeom>
        </p:spPr>
      </p:pic>
      <p:sp>
        <p:nvSpPr>
          <p:cNvPr id="8" name="TextBox 7">
            <a:extLst>
              <a:ext uri="{FF2B5EF4-FFF2-40B4-BE49-F238E27FC236}">
                <a16:creationId xmlns:a16="http://schemas.microsoft.com/office/drawing/2014/main" id="{A3519CBF-FA99-525F-CAE2-1930AAAA682E}"/>
              </a:ext>
            </a:extLst>
          </p:cNvPr>
          <p:cNvSpPr txBox="1"/>
          <p:nvPr/>
        </p:nvSpPr>
        <p:spPr>
          <a:xfrm>
            <a:off x="3234618" y="5881436"/>
            <a:ext cx="3441905" cy="901593"/>
          </a:xfrm>
          <a:prstGeom prst="rect">
            <a:avLst/>
          </a:prstGeom>
          <a:noFill/>
        </p:spPr>
        <p:txBody>
          <a:bodyPr wrap="square">
            <a:spAutoFit/>
          </a:bodyPr>
          <a:lstStyle/>
          <a:p>
            <a:pPr algn="just">
              <a:lnSpc>
                <a:spcPct val="150000"/>
              </a:lnSpc>
              <a:spcAft>
                <a:spcPts val="800"/>
              </a:spcAft>
            </a:pPr>
            <a:r>
              <a:rPr lang="en-US" sz="4000" b="1" kern="100" dirty="0" err="1">
                <a:effectLst/>
                <a:latin typeface="Arial" panose="020B0604020202020204" pitchFamily="34" charset="0"/>
                <a:ea typeface="Times New Roman" panose="02020603050405020304" pitchFamily="18" charset="0"/>
                <a:cs typeface="Arial" panose="020B0604020202020204" pitchFamily="34" charset="0"/>
              </a:rPr>
              <a:t>Chim</a:t>
            </a:r>
            <a:r>
              <a:rPr lang="en-US" sz="4000" b="1"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b="1" kern="100" dirty="0" err="1">
                <a:effectLst/>
                <a:latin typeface="Arial" panose="020B0604020202020204" pitchFamily="34" charset="0"/>
                <a:ea typeface="Times New Roman" panose="02020603050405020304" pitchFamily="18" charset="0"/>
                <a:cs typeface="Arial" panose="020B0604020202020204" pitchFamily="34" charset="0"/>
              </a:rPr>
              <a:t>cắt</a:t>
            </a:r>
            <a:r>
              <a:rPr lang="en-US" sz="4000" b="1"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b="1" kern="100" dirty="0" err="1">
                <a:effectLst/>
                <a:latin typeface="Arial" panose="020B0604020202020204" pitchFamily="34" charset="0"/>
                <a:ea typeface="Times New Roman" panose="02020603050405020304" pitchFamily="18" charset="0"/>
                <a:cs typeface="Arial" panose="020B0604020202020204" pitchFamily="34" charset="0"/>
              </a:rPr>
              <a:t>lớn</a:t>
            </a:r>
            <a:endParaRPr lang="en-VN" sz="4000" kern="1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0" name="TextBox 9">
            <a:extLst>
              <a:ext uri="{FF2B5EF4-FFF2-40B4-BE49-F238E27FC236}">
                <a16:creationId xmlns:a16="http://schemas.microsoft.com/office/drawing/2014/main" id="{025705A1-88F2-67B6-D002-3E53FEE2B2B4}"/>
              </a:ext>
            </a:extLst>
          </p:cNvPr>
          <p:cNvSpPr txBox="1"/>
          <p:nvPr/>
        </p:nvSpPr>
        <p:spPr>
          <a:xfrm>
            <a:off x="1907570" y="6997341"/>
            <a:ext cx="6096000" cy="1824923"/>
          </a:xfrm>
          <a:prstGeom prst="rect">
            <a:avLst/>
          </a:prstGeom>
          <a:noFill/>
        </p:spPr>
        <p:txBody>
          <a:bodyPr wrap="square">
            <a:spAutoFit/>
          </a:bodyPr>
          <a:lstStyle/>
          <a:p>
            <a:pPr algn="just">
              <a:lnSpc>
                <a:spcPct val="150000"/>
              </a:lnSpc>
              <a:spcAft>
                <a:spcPts val="800"/>
              </a:spcAft>
            </a:pPr>
            <a:r>
              <a:rPr lang="en-US" sz="4000" kern="100" dirty="0">
                <a:effectLst/>
                <a:latin typeface="Arial" panose="020B0604020202020204" pitchFamily="34" charset="0"/>
                <a:ea typeface="Times New Roman" panose="02020603050405020304" pitchFamily="18" charset="0"/>
                <a:cs typeface="Arial" panose="020B0604020202020204" pitchFamily="34" charset="0"/>
              </a:rPr>
              <a:t>Khi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bổ</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nhào</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có</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thể</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đạt</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tới</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vận</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tốc</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350 km/</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giờ</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a:t>
            </a:r>
            <a:endParaRPr lang="en-VN" sz="4000" kern="1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9" name="TextBox 18">
            <a:extLst>
              <a:ext uri="{FF2B5EF4-FFF2-40B4-BE49-F238E27FC236}">
                <a16:creationId xmlns:a16="http://schemas.microsoft.com/office/drawing/2014/main" id="{05E95697-2A76-DCF0-481E-95AC873917F4}"/>
              </a:ext>
            </a:extLst>
          </p:cNvPr>
          <p:cNvSpPr txBox="1"/>
          <p:nvPr/>
        </p:nvSpPr>
        <p:spPr>
          <a:xfrm>
            <a:off x="12185302" y="5995216"/>
            <a:ext cx="2575437" cy="707886"/>
          </a:xfrm>
          <a:prstGeom prst="rect">
            <a:avLst/>
          </a:prstGeom>
          <a:noFill/>
        </p:spPr>
        <p:txBody>
          <a:bodyPr wrap="square">
            <a:spAutoFit/>
          </a:bodyPr>
          <a:lstStyle/>
          <a:p>
            <a:pPr algn="ctr">
              <a:spcAft>
                <a:spcPts val="800"/>
              </a:spcAft>
            </a:pPr>
            <a:r>
              <a:rPr lang="en-US" sz="4000" b="1" kern="100" dirty="0" err="1">
                <a:effectLst/>
                <a:latin typeface="Arial" panose="020B0604020202020204" pitchFamily="34" charset="0"/>
                <a:ea typeface="Times New Roman" panose="02020603050405020304" pitchFamily="18" charset="0"/>
                <a:cs typeface="Arial" panose="020B0604020202020204" pitchFamily="34" charset="0"/>
              </a:rPr>
              <a:t>Cá</a:t>
            </a:r>
            <a:r>
              <a:rPr lang="en-US" sz="4000" b="1"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b="1" kern="100" dirty="0" err="1">
                <a:effectLst/>
                <a:latin typeface="Arial" panose="020B0604020202020204" pitchFamily="34" charset="0"/>
                <a:ea typeface="Times New Roman" panose="02020603050405020304" pitchFamily="18" charset="0"/>
                <a:cs typeface="Arial" panose="020B0604020202020204" pitchFamily="34" charset="0"/>
              </a:rPr>
              <a:t>buồm</a:t>
            </a:r>
            <a:endParaRPr lang="en-VN" sz="4000" kern="1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1" name="TextBox 20">
            <a:extLst>
              <a:ext uri="{FF2B5EF4-FFF2-40B4-BE49-F238E27FC236}">
                <a16:creationId xmlns:a16="http://schemas.microsoft.com/office/drawing/2014/main" id="{0F0F275B-C8AF-8184-2B37-1F34B87691BE}"/>
              </a:ext>
            </a:extLst>
          </p:cNvPr>
          <p:cNvSpPr txBox="1"/>
          <p:nvPr/>
        </p:nvSpPr>
        <p:spPr>
          <a:xfrm>
            <a:off x="10017287" y="6997341"/>
            <a:ext cx="7520286" cy="1824923"/>
          </a:xfrm>
          <a:prstGeom prst="rect">
            <a:avLst/>
          </a:prstGeom>
          <a:noFill/>
        </p:spPr>
        <p:txBody>
          <a:bodyPr wrap="square">
            <a:spAutoFit/>
          </a:bodyPr>
          <a:lstStyle/>
          <a:p>
            <a:pPr algn="just">
              <a:lnSpc>
                <a:spcPct val="150000"/>
              </a:lnSpc>
              <a:spcAft>
                <a:spcPts val="800"/>
              </a:spcAft>
            </a:pP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Vận</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tốc</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110 km/</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giờ</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đây</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là</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loài</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vật</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bơi</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nhanh</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nhất</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thế</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giới</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a:t>
            </a:r>
            <a:endParaRPr lang="en-VN" sz="4000" kern="1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394727645"/>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dissolve">
                                      <p:cBhvr>
                                        <p:cTn id="18" dur="500"/>
                                        <p:tgtEl>
                                          <p:spTgt spid="3"/>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dissolve">
                                      <p:cBhvr>
                                        <p:cTn id="21" dur="500"/>
                                        <p:tgtEl>
                                          <p:spTgt spid="19"/>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dissolve">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9"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grpSp>
        <p:nvGrpSpPr>
          <p:cNvPr id="11" name="Group 11"/>
          <p:cNvGrpSpPr/>
          <p:nvPr/>
        </p:nvGrpSpPr>
        <p:grpSpPr>
          <a:xfrm>
            <a:off x="-146375" y="0"/>
            <a:ext cx="18580750" cy="600016"/>
            <a:chOff x="0" y="0"/>
            <a:chExt cx="24774333" cy="800022"/>
          </a:xfrm>
        </p:grpSpPr>
        <p:sp>
          <p:nvSpPr>
            <p:cNvPr id="12" name="Freeform 12"/>
            <p:cNvSpPr/>
            <p:nvPr/>
          </p:nvSpPr>
          <p:spPr>
            <a:xfrm flipV="1">
              <a:off x="0" y="0"/>
              <a:ext cx="12418519" cy="800022"/>
            </a:xfrm>
            <a:custGeom>
              <a:avLst/>
              <a:gdLst/>
              <a:ahLst/>
              <a:cxnLst/>
              <a:rect l="l" t="t" r="r" b="b"/>
              <a:pathLst>
                <a:path w="12418519" h="800022">
                  <a:moveTo>
                    <a:pt x="0" y="800022"/>
                  </a:moveTo>
                  <a:lnTo>
                    <a:pt x="12418519" y="800022"/>
                  </a:lnTo>
                  <a:lnTo>
                    <a:pt x="12418519" y="0"/>
                  </a:lnTo>
                  <a:lnTo>
                    <a:pt x="0" y="0"/>
                  </a:lnTo>
                  <a:lnTo>
                    <a:pt x="0" y="800022"/>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3" name="Freeform 13"/>
            <p:cNvSpPr/>
            <p:nvPr/>
          </p:nvSpPr>
          <p:spPr>
            <a:xfrm flipV="1">
              <a:off x="12355814" y="0"/>
              <a:ext cx="12418519" cy="800022"/>
            </a:xfrm>
            <a:custGeom>
              <a:avLst/>
              <a:gdLst/>
              <a:ahLst/>
              <a:cxnLst/>
              <a:rect l="l" t="t" r="r" b="b"/>
              <a:pathLst>
                <a:path w="12418519" h="800022">
                  <a:moveTo>
                    <a:pt x="0" y="800022"/>
                  </a:moveTo>
                  <a:lnTo>
                    <a:pt x="12418519" y="800022"/>
                  </a:lnTo>
                  <a:lnTo>
                    <a:pt x="12418519" y="0"/>
                  </a:lnTo>
                  <a:lnTo>
                    <a:pt x="0" y="0"/>
                  </a:lnTo>
                  <a:lnTo>
                    <a:pt x="0" y="800022"/>
                  </a:lnTo>
                  <a:close/>
                </a:path>
              </a:pathLst>
            </a:custGeom>
            <a:blipFill>
              <a:blip r:embed="rId2">
                <a:extLst>
                  <a:ext uri="{96DAC541-7B7A-43D3-8B79-37D633B846F1}">
                    <asvg:svgBlip xmlns:asvg="http://schemas.microsoft.com/office/drawing/2016/SVG/main" r:embed="rId3"/>
                  </a:ext>
                </a:extLst>
              </a:blip>
              <a:stretch>
                <a:fillRect/>
              </a:stretch>
            </a:blipFill>
          </p:spPr>
        </p:sp>
      </p:grpSp>
      <p:grpSp>
        <p:nvGrpSpPr>
          <p:cNvPr id="14" name="Group 14"/>
          <p:cNvGrpSpPr/>
          <p:nvPr/>
        </p:nvGrpSpPr>
        <p:grpSpPr>
          <a:xfrm rot="-10800000">
            <a:off x="-146375" y="9686925"/>
            <a:ext cx="18580750" cy="600016"/>
            <a:chOff x="0" y="0"/>
            <a:chExt cx="24774333" cy="800022"/>
          </a:xfrm>
        </p:grpSpPr>
        <p:sp>
          <p:nvSpPr>
            <p:cNvPr id="15" name="Freeform 15"/>
            <p:cNvSpPr/>
            <p:nvPr/>
          </p:nvSpPr>
          <p:spPr>
            <a:xfrm flipV="1">
              <a:off x="0" y="0"/>
              <a:ext cx="12418519" cy="800022"/>
            </a:xfrm>
            <a:custGeom>
              <a:avLst/>
              <a:gdLst/>
              <a:ahLst/>
              <a:cxnLst/>
              <a:rect l="l" t="t" r="r" b="b"/>
              <a:pathLst>
                <a:path w="12418519" h="800022">
                  <a:moveTo>
                    <a:pt x="0" y="800022"/>
                  </a:moveTo>
                  <a:lnTo>
                    <a:pt x="12418519" y="800022"/>
                  </a:lnTo>
                  <a:lnTo>
                    <a:pt x="12418519" y="0"/>
                  </a:lnTo>
                  <a:lnTo>
                    <a:pt x="0" y="0"/>
                  </a:lnTo>
                  <a:lnTo>
                    <a:pt x="0" y="800022"/>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6" name="Freeform 16"/>
            <p:cNvSpPr/>
            <p:nvPr/>
          </p:nvSpPr>
          <p:spPr>
            <a:xfrm flipV="1">
              <a:off x="12355814" y="0"/>
              <a:ext cx="12418519" cy="800022"/>
            </a:xfrm>
            <a:custGeom>
              <a:avLst/>
              <a:gdLst/>
              <a:ahLst/>
              <a:cxnLst/>
              <a:rect l="l" t="t" r="r" b="b"/>
              <a:pathLst>
                <a:path w="12418519" h="800022">
                  <a:moveTo>
                    <a:pt x="0" y="800022"/>
                  </a:moveTo>
                  <a:lnTo>
                    <a:pt x="12418519" y="800022"/>
                  </a:lnTo>
                  <a:lnTo>
                    <a:pt x="12418519" y="0"/>
                  </a:lnTo>
                  <a:lnTo>
                    <a:pt x="0" y="0"/>
                  </a:lnTo>
                  <a:lnTo>
                    <a:pt x="0" y="800022"/>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17" name="Rectangle 16">
            <a:extLst>
              <a:ext uri="{FF2B5EF4-FFF2-40B4-BE49-F238E27FC236}">
                <a16:creationId xmlns:a16="http://schemas.microsoft.com/office/drawing/2014/main" id="{5960D184-AE85-D97F-BDD2-E21B5E38CC53}"/>
              </a:ext>
            </a:extLst>
          </p:cNvPr>
          <p:cNvSpPr/>
          <p:nvPr/>
        </p:nvSpPr>
        <p:spPr>
          <a:xfrm>
            <a:off x="464493" y="814328"/>
            <a:ext cx="17311986" cy="86582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C9ABAE83-9517-1760-3279-4916FC3AB9E3}"/>
              </a:ext>
            </a:extLst>
          </p:cNvPr>
          <p:cNvSpPr txBox="1"/>
          <p:nvPr/>
        </p:nvSpPr>
        <p:spPr>
          <a:xfrm flipH="1">
            <a:off x="7590173" y="1181100"/>
            <a:ext cx="3154681" cy="707886"/>
          </a:xfrm>
          <a:prstGeom prst="rect">
            <a:avLst/>
          </a:prstGeom>
          <a:noFill/>
        </p:spPr>
        <p:txBody>
          <a:bodyPr wrap="square" rtlCol="0">
            <a:spAutoFit/>
          </a:bodyPr>
          <a:lstStyle/>
          <a:p>
            <a:pPr algn="ctr"/>
            <a:r>
              <a:rPr lang="en-VN" sz="4000" b="1" dirty="0">
                <a:solidFill>
                  <a:srgbClr val="FF0000"/>
                </a:solidFill>
                <a:latin typeface="Arial" panose="020B0604020202020204" pitchFamily="34" charset="0"/>
                <a:cs typeface="Arial" panose="020B0604020202020204" pitchFamily="34" charset="0"/>
              </a:rPr>
              <a:t>Bài giải</a:t>
            </a:r>
          </a:p>
        </p:txBody>
      </p:sp>
      <p:sp>
        <p:nvSpPr>
          <p:cNvPr id="6" name="TextBox 5">
            <a:extLst>
              <a:ext uri="{FF2B5EF4-FFF2-40B4-BE49-F238E27FC236}">
                <a16:creationId xmlns:a16="http://schemas.microsoft.com/office/drawing/2014/main" id="{E5DC9BA9-684C-8411-FE0A-9CE12D06F20C}"/>
              </a:ext>
            </a:extLst>
          </p:cNvPr>
          <p:cNvSpPr txBox="1"/>
          <p:nvPr/>
        </p:nvSpPr>
        <p:spPr>
          <a:xfrm>
            <a:off x="2842912" y="1939839"/>
            <a:ext cx="12649200" cy="2466124"/>
          </a:xfrm>
          <a:prstGeom prst="rect">
            <a:avLst/>
          </a:prstGeom>
          <a:noFill/>
        </p:spPr>
        <p:txBody>
          <a:bodyPr wrap="square">
            <a:spAutoFit/>
          </a:bodyPr>
          <a:lstStyle/>
          <a:p>
            <a:pPr algn="just">
              <a:lnSpc>
                <a:spcPct val="200000"/>
              </a:lnSpc>
              <a:spcAft>
                <a:spcPts val="800"/>
              </a:spcAft>
            </a:pPr>
            <a:r>
              <a:rPr lang="en-US"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Vì</a:t>
            </a:r>
            <a:r>
              <a:rPr lang="en-US"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110 &lt; 114 &lt; 350 </a:t>
            </a:r>
            <a:r>
              <a:rPr lang="en-US"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nên</a:t>
            </a:r>
            <a:r>
              <a:rPr lang="en-US"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350 km/</a:t>
            </a:r>
            <a:r>
              <a:rPr lang="en-US"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giờ</a:t>
            </a:r>
            <a:r>
              <a:rPr lang="en-US"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vận</a:t>
            </a:r>
            <a:r>
              <a:rPr lang="en-US"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tốc</a:t>
            </a:r>
            <a:r>
              <a:rPr lang="en-US"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lớn</a:t>
            </a:r>
            <a:r>
              <a:rPr lang="en-US"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nhất</a:t>
            </a:r>
            <a:r>
              <a:rPr lang="en-US"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VN" sz="4000" kern="1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200000"/>
              </a:lnSpc>
              <a:spcAft>
                <a:spcPts val="800"/>
              </a:spcAft>
            </a:pPr>
            <a:r>
              <a:rPr lang="en-US"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Vì</a:t>
            </a:r>
            <a:r>
              <a:rPr lang="en-US"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vậy</a:t>
            </a:r>
            <a:r>
              <a:rPr lang="en-US"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lời</a:t>
            </a:r>
            <a:r>
              <a:rPr lang="en-US"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vậy</a:t>
            </a:r>
            <a:r>
              <a:rPr lang="en-US"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vật</a:t>
            </a:r>
            <a:r>
              <a:rPr lang="en-US"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tốc</a:t>
            </a:r>
            <a:r>
              <a:rPr lang="en-US"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lớn</a:t>
            </a:r>
            <a:r>
              <a:rPr lang="en-US"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nhất</a:t>
            </a:r>
            <a:r>
              <a:rPr lang="en-US"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chim</a:t>
            </a:r>
            <a:r>
              <a:rPr lang="en-US"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cắt</a:t>
            </a:r>
            <a:r>
              <a:rPr lang="en-US"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lớn</a:t>
            </a:r>
            <a:r>
              <a:rPr lang="en-US" sz="4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VN" sz="4000" kern="1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7" name="Hình ảnh 1">
            <a:extLst>
              <a:ext uri="{FF2B5EF4-FFF2-40B4-BE49-F238E27FC236}">
                <a16:creationId xmlns:a16="http://schemas.microsoft.com/office/drawing/2014/main" id="{3C14D250-5C53-2727-8A2E-E18CF36B27CD}"/>
              </a:ext>
            </a:extLst>
          </p:cNvPr>
          <p:cNvPicPr>
            <a:picLocks noChangeAspect="1"/>
          </p:cNvPicPr>
          <p:nvPr/>
        </p:nvPicPr>
        <p:blipFill>
          <a:blip r:embed="rId4"/>
          <a:stretch>
            <a:fillRect/>
          </a:stretch>
        </p:blipFill>
        <p:spPr>
          <a:xfrm>
            <a:off x="7021582" y="4829330"/>
            <a:ext cx="4291861" cy="4540665"/>
          </a:xfrm>
          <a:prstGeom prst="rect">
            <a:avLst/>
          </a:prstGeom>
        </p:spPr>
      </p:pic>
    </p:spTree>
    <p:extLst>
      <p:ext uri="{BB962C8B-B14F-4D97-AF65-F5344CB8AC3E}">
        <p14:creationId xmlns:p14="http://schemas.microsoft.com/office/powerpoint/2010/main" val="3240078233"/>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dissolve">
                                      <p:cBhvr>
                                        <p:cTn id="15"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3953D"/>
        </a:solidFill>
        <a:effectLst/>
      </p:bgPr>
    </p:bg>
    <p:spTree>
      <p:nvGrpSpPr>
        <p:cNvPr id="1" name=""/>
        <p:cNvGrpSpPr/>
        <p:nvPr/>
      </p:nvGrpSpPr>
      <p:grpSpPr>
        <a:xfrm>
          <a:off x="0" y="0"/>
          <a:ext cx="0" cy="0"/>
          <a:chOff x="0" y="0"/>
          <a:chExt cx="0" cy="0"/>
        </a:xfrm>
      </p:grpSpPr>
      <p:grpSp>
        <p:nvGrpSpPr>
          <p:cNvPr id="11" name="Group 11"/>
          <p:cNvGrpSpPr/>
          <p:nvPr/>
        </p:nvGrpSpPr>
        <p:grpSpPr>
          <a:xfrm>
            <a:off x="-146375" y="0"/>
            <a:ext cx="18580750" cy="600016"/>
            <a:chOff x="0" y="0"/>
            <a:chExt cx="24774333" cy="800022"/>
          </a:xfrm>
        </p:grpSpPr>
        <p:sp>
          <p:nvSpPr>
            <p:cNvPr id="12" name="Freeform 12"/>
            <p:cNvSpPr/>
            <p:nvPr/>
          </p:nvSpPr>
          <p:spPr>
            <a:xfrm flipV="1">
              <a:off x="0" y="0"/>
              <a:ext cx="12418519" cy="800022"/>
            </a:xfrm>
            <a:custGeom>
              <a:avLst/>
              <a:gdLst/>
              <a:ahLst/>
              <a:cxnLst/>
              <a:rect l="l" t="t" r="r" b="b"/>
              <a:pathLst>
                <a:path w="12418519" h="800022">
                  <a:moveTo>
                    <a:pt x="0" y="800022"/>
                  </a:moveTo>
                  <a:lnTo>
                    <a:pt x="12418519" y="800022"/>
                  </a:lnTo>
                  <a:lnTo>
                    <a:pt x="12418519" y="0"/>
                  </a:lnTo>
                  <a:lnTo>
                    <a:pt x="0" y="0"/>
                  </a:lnTo>
                  <a:lnTo>
                    <a:pt x="0" y="800022"/>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3" name="Freeform 13"/>
            <p:cNvSpPr/>
            <p:nvPr/>
          </p:nvSpPr>
          <p:spPr>
            <a:xfrm flipV="1">
              <a:off x="12355814" y="0"/>
              <a:ext cx="12418519" cy="800022"/>
            </a:xfrm>
            <a:custGeom>
              <a:avLst/>
              <a:gdLst/>
              <a:ahLst/>
              <a:cxnLst/>
              <a:rect l="l" t="t" r="r" b="b"/>
              <a:pathLst>
                <a:path w="12418519" h="800022">
                  <a:moveTo>
                    <a:pt x="0" y="800022"/>
                  </a:moveTo>
                  <a:lnTo>
                    <a:pt x="12418519" y="800022"/>
                  </a:lnTo>
                  <a:lnTo>
                    <a:pt x="12418519" y="0"/>
                  </a:lnTo>
                  <a:lnTo>
                    <a:pt x="0" y="0"/>
                  </a:lnTo>
                  <a:lnTo>
                    <a:pt x="0" y="800022"/>
                  </a:lnTo>
                  <a:close/>
                </a:path>
              </a:pathLst>
            </a:custGeom>
            <a:blipFill>
              <a:blip r:embed="rId2">
                <a:extLst>
                  <a:ext uri="{96DAC541-7B7A-43D3-8B79-37D633B846F1}">
                    <asvg:svgBlip xmlns:asvg="http://schemas.microsoft.com/office/drawing/2016/SVG/main" r:embed="rId3"/>
                  </a:ext>
                </a:extLst>
              </a:blip>
              <a:stretch>
                <a:fillRect/>
              </a:stretch>
            </a:blipFill>
          </p:spPr>
        </p:sp>
      </p:grpSp>
      <p:grpSp>
        <p:nvGrpSpPr>
          <p:cNvPr id="14" name="Group 14"/>
          <p:cNvGrpSpPr/>
          <p:nvPr/>
        </p:nvGrpSpPr>
        <p:grpSpPr>
          <a:xfrm rot="-10800000">
            <a:off x="-146375" y="9686925"/>
            <a:ext cx="18580750" cy="600016"/>
            <a:chOff x="0" y="0"/>
            <a:chExt cx="24774333" cy="800022"/>
          </a:xfrm>
        </p:grpSpPr>
        <p:sp>
          <p:nvSpPr>
            <p:cNvPr id="15" name="Freeform 15"/>
            <p:cNvSpPr/>
            <p:nvPr/>
          </p:nvSpPr>
          <p:spPr>
            <a:xfrm flipV="1">
              <a:off x="0" y="0"/>
              <a:ext cx="12418519" cy="800022"/>
            </a:xfrm>
            <a:custGeom>
              <a:avLst/>
              <a:gdLst/>
              <a:ahLst/>
              <a:cxnLst/>
              <a:rect l="l" t="t" r="r" b="b"/>
              <a:pathLst>
                <a:path w="12418519" h="800022">
                  <a:moveTo>
                    <a:pt x="0" y="800022"/>
                  </a:moveTo>
                  <a:lnTo>
                    <a:pt x="12418519" y="800022"/>
                  </a:lnTo>
                  <a:lnTo>
                    <a:pt x="12418519" y="0"/>
                  </a:lnTo>
                  <a:lnTo>
                    <a:pt x="0" y="0"/>
                  </a:lnTo>
                  <a:lnTo>
                    <a:pt x="0" y="800022"/>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6" name="Freeform 16"/>
            <p:cNvSpPr/>
            <p:nvPr/>
          </p:nvSpPr>
          <p:spPr>
            <a:xfrm flipV="1">
              <a:off x="12355814" y="0"/>
              <a:ext cx="12418519" cy="800022"/>
            </a:xfrm>
            <a:custGeom>
              <a:avLst/>
              <a:gdLst/>
              <a:ahLst/>
              <a:cxnLst/>
              <a:rect l="l" t="t" r="r" b="b"/>
              <a:pathLst>
                <a:path w="12418519" h="800022">
                  <a:moveTo>
                    <a:pt x="0" y="800022"/>
                  </a:moveTo>
                  <a:lnTo>
                    <a:pt x="12418519" y="800022"/>
                  </a:lnTo>
                  <a:lnTo>
                    <a:pt x="12418519" y="0"/>
                  </a:lnTo>
                  <a:lnTo>
                    <a:pt x="0" y="0"/>
                  </a:lnTo>
                  <a:lnTo>
                    <a:pt x="0" y="800022"/>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17" name="Rectangle 16">
            <a:extLst>
              <a:ext uri="{FF2B5EF4-FFF2-40B4-BE49-F238E27FC236}">
                <a16:creationId xmlns:a16="http://schemas.microsoft.com/office/drawing/2014/main" id="{5960D184-AE85-D97F-BDD2-E21B5E38CC53}"/>
              </a:ext>
            </a:extLst>
          </p:cNvPr>
          <p:cNvSpPr/>
          <p:nvPr/>
        </p:nvSpPr>
        <p:spPr>
          <a:xfrm>
            <a:off x="511521" y="814358"/>
            <a:ext cx="17311986" cy="86582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 name="TextBox 10">
            <a:extLst>
              <a:ext uri="{FF2B5EF4-FFF2-40B4-BE49-F238E27FC236}">
                <a16:creationId xmlns:a16="http://schemas.microsoft.com/office/drawing/2014/main" id="{AC8815A0-46D0-044F-C7BD-F7580CAA4E53}"/>
              </a:ext>
            </a:extLst>
          </p:cNvPr>
          <p:cNvSpPr txBox="1"/>
          <p:nvPr/>
        </p:nvSpPr>
        <p:spPr>
          <a:xfrm>
            <a:off x="4574470" y="1333500"/>
            <a:ext cx="9139060" cy="1015663"/>
          </a:xfrm>
          <a:prstGeom prst="rect">
            <a:avLst/>
          </a:prstGeom>
        </p:spPr>
        <p:txBody>
          <a:bodyPr wrap="square" lIns="0" tIns="0" rIns="0" bIns="0" rtlCol="0" anchor="t">
            <a:spAutoFit/>
          </a:bodyPr>
          <a:lstStyle/>
          <a:p>
            <a:pPr algn="ctr"/>
            <a:r>
              <a:rPr lang="en-US" sz="6600" b="1" spc="-68" dirty="0">
                <a:solidFill>
                  <a:srgbClr val="00B050"/>
                </a:solidFill>
                <a:latin typeface="Arial" panose="020B0604020202020204" pitchFamily="34" charset="0"/>
                <a:ea typeface="Baloo Bhaijaan"/>
                <a:cs typeface="Arial" panose="020B0604020202020204" pitchFamily="34" charset="0"/>
                <a:sym typeface="Baloo Bhaijaan"/>
              </a:rPr>
              <a:t>HƯỚNG DẪN VỀ NHÀ</a:t>
            </a:r>
          </a:p>
        </p:txBody>
      </p:sp>
      <p:sp>
        <p:nvSpPr>
          <p:cNvPr id="4" name="TextBox 3">
            <a:extLst>
              <a:ext uri="{FF2B5EF4-FFF2-40B4-BE49-F238E27FC236}">
                <a16:creationId xmlns:a16="http://schemas.microsoft.com/office/drawing/2014/main" id="{B70B7A1B-2812-8F1A-8041-4F8EDDD5B598}"/>
              </a:ext>
            </a:extLst>
          </p:cNvPr>
          <p:cNvSpPr txBox="1"/>
          <p:nvPr/>
        </p:nvSpPr>
        <p:spPr>
          <a:xfrm>
            <a:off x="3581400" y="2979413"/>
            <a:ext cx="12329814" cy="4060279"/>
          </a:xfrm>
          <a:prstGeom prst="rect">
            <a:avLst/>
          </a:prstGeom>
          <a:noFill/>
        </p:spPr>
        <p:txBody>
          <a:bodyPr wrap="square">
            <a:spAutoFit/>
          </a:bodyPr>
          <a:lstStyle/>
          <a:p>
            <a:pPr marL="571500" indent="-571500" algn="just">
              <a:lnSpc>
                <a:spcPct val="200000"/>
              </a:lnSpc>
              <a:spcBef>
                <a:spcPts val="300"/>
              </a:spcBef>
              <a:spcAft>
                <a:spcPts val="300"/>
              </a:spcAft>
              <a:buFont typeface="Arial" panose="020B0604020202020204" pitchFamily="34" charset="0"/>
              <a:buChar char="•"/>
            </a:pPr>
            <a:r>
              <a:rPr lang="en-US" sz="4400" dirty="0" err="1">
                <a:effectLst/>
                <a:latin typeface="Arial" panose="020B0604020202020204" pitchFamily="34" charset="0"/>
                <a:ea typeface="Calibri" panose="020F0502020204030204" pitchFamily="34" charset="0"/>
                <a:cs typeface="Arial" panose="020B0604020202020204" pitchFamily="34" charset="0"/>
              </a:rPr>
              <a:t>Ôn</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tập</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kiến</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thức</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đã</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học</a:t>
            </a:r>
            <a:r>
              <a:rPr lang="en-US" sz="4400" i="1" dirty="0">
                <a:effectLst/>
                <a:latin typeface="Arial" panose="020B0604020202020204" pitchFamily="34" charset="0"/>
                <a:ea typeface="Calibri" panose="020F0502020204030204" pitchFamily="34" charset="0"/>
                <a:cs typeface="Arial" panose="020B0604020202020204" pitchFamily="34" charset="0"/>
              </a:rPr>
              <a:t>.</a:t>
            </a:r>
            <a:endParaRPr lang="en-VN" sz="4400" dirty="0">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200000"/>
              </a:lnSpc>
              <a:spcBef>
                <a:spcPts val="300"/>
              </a:spcBef>
              <a:spcAft>
                <a:spcPts val="300"/>
              </a:spcAft>
              <a:buFont typeface="Arial" panose="020B0604020202020204" pitchFamily="34" charset="0"/>
              <a:buChar char="•"/>
            </a:pPr>
            <a:r>
              <a:rPr lang="en-US" sz="4400" dirty="0" err="1">
                <a:effectLst/>
                <a:latin typeface="Arial" panose="020B0604020202020204" pitchFamily="34" charset="0"/>
                <a:ea typeface="Calibri" panose="020F0502020204030204" pitchFamily="34" charset="0"/>
                <a:cs typeface="Arial" panose="020B0604020202020204" pitchFamily="34" charset="0"/>
              </a:rPr>
              <a:t>Hoàn</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thành</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bài</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tập</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trong</a:t>
            </a:r>
            <a:r>
              <a:rPr lang="en-US" sz="4400" dirty="0">
                <a:effectLst/>
                <a:latin typeface="Arial" panose="020B0604020202020204" pitchFamily="34" charset="0"/>
                <a:ea typeface="Calibri" panose="020F0502020204030204" pitchFamily="34" charset="0"/>
                <a:cs typeface="Arial" panose="020B0604020202020204" pitchFamily="34" charset="0"/>
              </a:rPr>
              <a:t> SBT.</a:t>
            </a:r>
            <a:endParaRPr lang="en-VN" sz="4400" dirty="0">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200000"/>
              </a:lnSpc>
              <a:buFont typeface="Arial" panose="020B0604020202020204" pitchFamily="34" charset="0"/>
              <a:buChar char="•"/>
            </a:pPr>
            <a:r>
              <a:rPr lang="en-US" sz="4400" dirty="0" err="1">
                <a:effectLst/>
                <a:latin typeface="Arial" panose="020B0604020202020204" pitchFamily="34" charset="0"/>
                <a:ea typeface="Calibri" panose="020F0502020204030204" pitchFamily="34" charset="0"/>
                <a:cs typeface="Arial" panose="020B0604020202020204" pitchFamily="34" charset="0"/>
              </a:rPr>
              <a:t>Đọc</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và</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chuẩn</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bị</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trước</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b="1" i="1" dirty="0" err="1">
                <a:effectLst/>
                <a:latin typeface="Arial" panose="020B0604020202020204" pitchFamily="34" charset="0"/>
                <a:ea typeface="Calibri" panose="020F0502020204030204" pitchFamily="34" charset="0"/>
                <a:cs typeface="Arial" panose="020B0604020202020204" pitchFamily="34" charset="0"/>
              </a:rPr>
              <a:t>Bài</a:t>
            </a:r>
            <a:r>
              <a:rPr lang="en-US" sz="4400" b="1" i="1" dirty="0">
                <a:effectLst/>
                <a:latin typeface="Arial" panose="020B0604020202020204" pitchFamily="34" charset="0"/>
                <a:ea typeface="Calibri" panose="020F0502020204030204" pitchFamily="34" charset="0"/>
                <a:cs typeface="Arial" panose="020B0604020202020204" pitchFamily="34" charset="0"/>
              </a:rPr>
              <a:t> 84: </a:t>
            </a:r>
            <a:r>
              <a:rPr lang="en-US" sz="4400" b="1" i="1" dirty="0" err="1">
                <a:effectLst/>
                <a:latin typeface="Arial" panose="020B0604020202020204" pitchFamily="34" charset="0"/>
                <a:ea typeface="Calibri" panose="020F0502020204030204" pitchFamily="34" charset="0"/>
                <a:cs typeface="Arial" panose="020B0604020202020204" pitchFamily="34" charset="0"/>
              </a:rPr>
              <a:t>Quãng</a:t>
            </a:r>
            <a:r>
              <a:rPr lang="en-US" sz="4400" b="1" i="1" dirty="0">
                <a:effectLst/>
                <a:latin typeface="Arial" panose="020B0604020202020204" pitchFamily="34" charset="0"/>
                <a:ea typeface="Calibri" panose="020F0502020204030204" pitchFamily="34" charset="0"/>
                <a:cs typeface="Arial" panose="020B0604020202020204" pitchFamily="34" charset="0"/>
              </a:rPr>
              <a:t> </a:t>
            </a:r>
            <a:r>
              <a:rPr lang="en-US" sz="4400" b="1" i="1" dirty="0" err="1">
                <a:effectLst/>
                <a:latin typeface="Arial" panose="020B0604020202020204" pitchFamily="34" charset="0"/>
                <a:ea typeface="Calibri" panose="020F0502020204030204" pitchFamily="34" charset="0"/>
                <a:cs typeface="Arial" panose="020B0604020202020204" pitchFamily="34" charset="0"/>
              </a:rPr>
              <a:t>đường</a:t>
            </a:r>
            <a:r>
              <a:rPr lang="en-US" sz="4400" i="1" dirty="0">
                <a:effectLst/>
                <a:latin typeface="Arial" panose="020B0604020202020204" pitchFamily="34" charset="0"/>
                <a:ea typeface="Calibri" panose="020F0502020204030204" pitchFamily="34" charset="0"/>
                <a:cs typeface="Arial" panose="020B0604020202020204" pitchFamily="34" charset="0"/>
              </a:rPr>
              <a:t>.</a:t>
            </a:r>
            <a:r>
              <a:rPr lang="en-VN" sz="4400" dirty="0">
                <a:effectLst/>
                <a:latin typeface="Arial" panose="020B0604020202020204" pitchFamily="34" charset="0"/>
                <a:cs typeface="Arial" panose="020B0604020202020204" pitchFamily="34" charset="0"/>
              </a:rPr>
              <a:t> </a:t>
            </a:r>
            <a:endParaRPr lang="en-VN"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712215"/>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dissolve">
                                      <p:cBhvr>
                                        <p:cTn id="11" dur="500"/>
                                        <p:tgtEl>
                                          <p:spTgt spid="4">
                                            <p:txEl>
                                              <p:pRg st="1" end="1"/>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dissolve">
                                      <p:cBhvr>
                                        <p:cTn id="1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EF3DB"/>
        </a:solidFill>
        <a:effectLst/>
      </p:bgPr>
    </p:bg>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EDC5AF18-9BE5-3A29-6E51-D4A5A94F30EB}"/>
              </a:ext>
            </a:extLst>
          </p:cNvPr>
          <p:cNvSpPr/>
          <p:nvPr/>
        </p:nvSpPr>
        <p:spPr>
          <a:xfrm rot="-1662962">
            <a:off x="574135" y="-624402"/>
            <a:ext cx="3067396" cy="4114800"/>
          </a:xfrm>
          <a:custGeom>
            <a:avLst/>
            <a:gdLst/>
            <a:ahLst/>
            <a:cxnLst/>
            <a:rect l="l" t="t" r="r" b="b"/>
            <a:pathLst>
              <a:path w="3067396" h="4114800">
                <a:moveTo>
                  <a:pt x="0" y="0"/>
                </a:moveTo>
                <a:lnTo>
                  <a:pt x="3067396" y="0"/>
                </a:lnTo>
                <a:lnTo>
                  <a:pt x="3067396"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a:extLst>
              <a:ext uri="{FF2B5EF4-FFF2-40B4-BE49-F238E27FC236}">
                <a16:creationId xmlns:a16="http://schemas.microsoft.com/office/drawing/2014/main" id="{BE5B05F0-5C01-AF5C-72FD-3613C2F257CE}"/>
              </a:ext>
            </a:extLst>
          </p:cNvPr>
          <p:cNvSpPr/>
          <p:nvPr/>
        </p:nvSpPr>
        <p:spPr>
          <a:xfrm rot="1411789">
            <a:off x="14750739" y="6203964"/>
            <a:ext cx="2790583" cy="4114800"/>
          </a:xfrm>
          <a:custGeom>
            <a:avLst/>
            <a:gdLst/>
            <a:ahLst/>
            <a:cxnLst/>
            <a:rect l="l" t="t" r="r" b="b"/>
            <a:pathLst>
              <a:path w="2790583" h="4114800">
                <a:moveTo>
                  <a:pt x="0" y="0"/>
                </a:moveTo>
                <a:lnTo>
                  <a:pt x="2790583" y="0"/>
                </a:lnTo>
                <a:lnTo>
                  <a:pt x="2790583"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a:extLst>
              <a:ext uri="{FF2B5EF4-FFF2-40B4-BE49-F238E27FC236}">
                <a16:creationId xmlns:a16="http://schemas.microsoft.com/office/drawing/2014/main" id="{FFB536C7-E06D-0165-BBE7-D7F51B64DD39}"/>
              </a:ext>
            </a:extLst>
          </p:cNvPr>
          <p:cNvSpPr/>
          <p:nvPr/>
        </p:nvSpPr>
        <p:spPr>
          <a:xfrm rot="3320623">
            <a:off x="6766338" y="7602924"/>
            <a:ext cx="2902804" cy="4114800"/>
          </a:xfrm>
          <a:custGeom>
            <a:avLst/>
            <a:gdLst/>
            <a:ahLst/>
            <a:cxnLst/>
            <a:rect l="l" t="t" r="r" b="b"/>
            <a:pathLst>
              <a:path w="2902804" h="4114800">
                <a:moveTo>
                  <a:pt x="0" y="0"/>
                </a:moveTo>
                <a:lnTo>
                  <a:pt x="2902804" y="0"/>
                </a:lnTo>
                <a:lnTo>
                  <a:pt x="2902804"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a:extLst>
              <a:ext uri="{FF2B5EF4-FFF2-40B4-BE49-F238E27FC236}">
                <a16:creationId xmlns:a16="http://schemas.microsoft.com/office/drawing/2014/main" id="{0F7904B7-2839-1B75-9B7A-521B1C212F20}"/>
              </a:ext>
            </a:extLst>
          </p:cNvPr>
          <p:cNvSpPr/>
          <p:nvPr/>
        </p:nvSpPr>
        <p:spPr>
          <a:xfrm rot="1982932">
            <a:off x="8085927" y="-1735915"/>
            <a:ext cx="3433988" cy="4114800"/>
          </a:xfrm>
          <a:custGeom>
            <a:avLst/>
            <a:gdLst/>
            <a:ahLst/>
            <a:cxnLst/>
            <a:rect l="l" t="t" r="r" b="b"/>
            <a:pathLst>
              <a:path w="3433988" h="4114800">
                <a:moveTo>
                  <a:pt x="0" y="0"/>
                </a:moveTo>
                <a:lnTo>
                  <a:pt x="3433988" y="0"/>
                </a:lnTo>
                <a:lnTo>
                  <a:pt x="3433988"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a:extLst>
              <a:ext uri="{FF2B5EF4-FFF2-40B4-BE49-F238E27FC236}">
                <a16:creationId xmlns:a16="http://schemas.microsoft.com/office/drawing/2014/main" id="{F5D1B22E-6F67-A0C6-A3A5-E36A2B036BB8}"/>
              </a:ext>
            </a:extLst>
          </p:cNvPr>
          <p:cNvSpPr/>
          <p:nvPr/>
        </p:nvSpPr>
        <p:spPr>
          <a:xfrm rot="-2921581">
            <a:off x="15834083" y="-710293"/>
            <a:ext cx="2850434" cy="4114800"/>
          </a:xfrm>
          <a:custGeom>
            <a:avLst/>
            <a:gdLst/>
            <a:ahLst/>
            <a:cxnLst/>
            <a:rect l="l" t="t" r="r" b="b"/>
            <a:pathLst>
              <a:path w="2850434" h="4114800">
                <a:moveTo>
                  <a:pt x="0" y="0"/>
                </a:moveTo>
                <a:lnTo>
                  <a:pt x="2850434" y="0"/>
                </a:lnTo>
                <a:lnTo>
                  <a:pt x="2850434"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Freeform 7">
            <a:extLst>
              <a:ext uri="{FF2B5EF4-FFF2-40B4-BE49-F238E27FC236}">
                <a16:creationId xmlns:a16="http://schemas.microsoft.com/office/drawing/2014/main" id="{BD78248D-E8B0-5990-D33B-862CF9F6C2BC}"/>
              </a:ext>
            </a:extLst>
          </p:cNvPr>
          <p:cNvSpPr/>
          <p:nvPr/>
        </p:nvSpPr>
        <p:spPr>
          <a:xfrm rot="-1783479">
            <a:off x="-501257" y="6780439"/>
            <a:ext cx="3059915" cy="4114800"/>
          </a:xfrm>
          <a:custGeom>
            <a:avLst/>
            <a:gdLst/>
            <a:ahLst/>
            <a:cxnLst/>
            <a:rect l="l" t="t" r="r" b="b"/>
            <a:pathLst>
              <a:path w="3059915" h="4114800">
                <a:moveTo>
                  <a:pt x="0" y="0"/>
                </a:moveTo>
                <a:lnTo>
                  <a:pt x="3059914" y="0"/>
                </a:lnTo>
                <a:lnTo>
                  <a:pt x="3059914"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8" name="TextBox 8">
            <a:extLst>
              <a:ext uri="{FF2B5EF4-FFF2-40B4-BE49-F238E27FC236}">
                <a16:creationId xmlns:a16="http://schemas.microsoft.com/office/drawing/2014/main" id="{46C11666-4C94-57F8-491E-392396E22627}"/>
              </a:ext>
            </a:extLst>
          </p:cNvPr>
          <p:cNvSpPr txBox="1"/>
          <p:nvPr/>
        </p:nvSpPr>
        <p:spPr>
          <a:xfrm>
            <a:off x="2107834" y="3581401"/>
            <a:ext cx="14072331" cy="3118674"/>
          </a:xfrm>
          <a:prstGeom prst="rect">
            <a:avLst/>
          </a:prstGeom>
        </p:spPr>
        <p:txBody>
          <a:bodyPr wrap="square" lIns="0" tIns="0" rIns="0" bIns="0" rtlCol="0" anchor="t">
            <a:spAutoFit/>
          </a:bodyPr>
          <a:lstStyle/>
          <a:p>
            <a:pPr algn="ctr">
              <a:lnSpc>
                <a:spcPct val="150000"/>
              </a:lnSpc>
            </a:pPr>
            <a:r>
              <a:rPr lang="en-US" sz="7200" b="1" spc="-63" dirty="0">
                <a:solidFill>
                  <a:srgbClr val="EC4A52"/>
                </a:solidFill>
                <a:latin typeface="Arial" panose="020B0604020202020204" pitchFamily="34" charset="0"/>
                <a:ea typeface="Baloo Bhaijaan"/>
                <a:cs typeface="Arial" panose="020B0604020202020204" pitchFamily="34" charset="0"/>
                <a:sym typeface="Baloo Bhaijaan"/>
              </a:rPr>
              <a:t>TRÂN THÀNH CÁM ƠN CÁC EM ĐÃ THEO DÕI BÀI HỌC</a:t>
            </a:r>
          </a:p>
        </p:txBody>
      </p:sp>
    </p:spTree>
    <p:extLst>
      <p:ext uri="{BB962C8B-B14F-4D97-AF65-F5344CB8AC3E}">
        <p14:creationId xmlns:p14="http://schemas.microsoft.com/office/powerpoint/2010/main" val="1406048649"/>
      </p:ext>
    </p:extLst>
  </p:cSld>
  <p:clrMapOvr>
    <a:masterClrMapping/>
  </p:clrMapOvr>
  <p:transition spd="med">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grpSp>
        <p:nvGrpSpPr>
          <p:cNvPr id="160" name="Google Shape;160;p1"/>
          <p:cNvGrpSpPr/>
          <p:nvPr/>
        </p:nvGrpSpPr>
        <p:grpSpPr>
          <a:xfrm>
            <a:off x="5829300" y="0"/>
            <a:ext cx="6629400" cy="2182761"/>
            <a:chOff x="633147" y="-1998"/>
            <a:chExt cx="5288779" cy="785741"/>
          </a:xfrm>
        </p:grpSpPr>
        <p:sp>
          <p:nvSpPr>
            <p:cNvPr id="161" name="Google Shape;161;p1"/>
            <p:cNvSpPr/>
            <p:nvPr/>
          </p:nvSpPr>
          <p:spPr>
            <a:xfrm>
              <a:off x="1707174" y="-1998"/>
              <a:ext cx="45719" cy="294735"/>
            </a:xfrm>
            <a:prstGeom prst="rect">
              <a:avLst/>
            </a:prstGeom>
            <a:solidFill>
              <a:srgbClr val="CE3028"/>
            </a:solidFill>
            <a:ln>
              <a:noFill/>
            </a:ln>
          </p:spPr>
          <p:txBody>
            <a:bodyPr spcFirstLastPara="1" wrap="square" lIns="137138" tIns="68550" rIns="137138" bIns="68550" anchor="ctr" anchorCtr="0">
              <a:noAutofit/>
            </a:bodyPr>
            <a:lstStyle/>
            <a:p>
              <a:pPr algn="ctr">
                <a:buClr>
                  <a:schemeClr val="lt1"/>
                </a:buClr>
                <a:buSzPts val="4000"/>
              </a:pPr>
              <a:endParaRPr sz="6000">
                <a:solidFill>
                  <a:srgbClr val="FFFFFF"/>
                </a:solidFill>
                <a:latin typeface="Calibri"/>
                <a:ea typeface="Calibri"/>
                <a:cs typeface="Calibri"/>
                <a:sym typeface="Calibri"/>
              </a:endParaRPr>
            </a:p>
          </p:txBody>
        </p:sp>
        <p:sp>
          <p:nvSpPr>
            <p:cNvPr id="162" name="Google Shape;162;p1"/>
            <p:cNvSpPr/>
            <p:nvPr/>
          </p:nvSpPr>
          <p:spPr>
            <a:xfrm>
              <a:off x="4768850" y="-1998"/>
              <a:ext cx="45719" cy="294735"/>
            </a:xfrm>
            <a:prstGeom prst="rect">
              <a:avLst/>
            </a:prstGeom>
            <a:solidFill>
              <a:srgbClr val="CE3028"/>
            </a:solidFill>
            <a:ln>
              <a:noFill/>
            </a:ln>
          </p:spPr>
          <p:txBody>
            <a:bodyPr spcFirstLastPara="1" wrap="square" lIns="137138" tIns="68550" rIns="137138" bIns="68550" anchor="ctr" anchorCtr="0">
              <a:noAutofit/>
            </a:bodyPr>
            <a:lstStyle/>
            <a:p>
              <a:pPr algn="ctr">
                <a:buClr>
                  <a:schemeClr val="lt1"/>
                </a:buClr>
                <a:buSzPts val="4000"/>
              </a:pPr>
              <a:endParaRPr sz="6000">
                <a:solidFill>
                  <a:srgbClr val="FFFFFF"/>
                </a:solidFill>
                <a:latin typeface="Calibri"/>
                <a:ea typeface="Calibri"/>
                <a:cs typeface="Calibri"/>
                <a:sym typeface="Calibri"/>
              </a:endParaRPr>
            </a:p>
          </p:txBody>
        </p:sp>
        <p:sp>
          <p:nvSpPr>
            <p:cNvPr id="163" name="Google Shape;163;p1"/>
            <p:cNvSpPr/>
            <p:nvPr/>
          </p:nvSpPr>
          <p:spPr>
            <a:xfrm>
              <a:off x="633147" y="219500"/>
              <a:ext cx="5288779" cy="564243"/>
            </a:xfrm>
            <a:prstGeom prst="roundRect">
              <a:avLst>
                <a:gd name="adj" fmla="val 16667"/>
              </a:avLst>
            </a:prstGeom>
            <a:solidFill>
              <a:srgbClr val="CE3028"/>
            </a:solidFill>
            <a:ln>
              <a:noFill/>
            </a:ln>
          </p:spPr>
          <p:txBody>
            <a:bodyPr spcFirstLastPara="1" wrap="square" lIns="137138" tIns="68550" rIns="137138" bIns="68550" anchor="ctr" anchorCtr="0">
              <a:noAutofit/>
            </a:bodyPr>
            <a:lstStyle/>
            <a:p>
              <a:pPr algn="ctr">
                <a:buClr>
                  <a:srgbClr val="FFFFFF"/>
                </a:buClr>
                <a:buSzPts val="4400"/>
              </a:pPr>
              <a:r>
                <a:rPr lang="en-US" sz="6600" b="1">
                  <a:solidFill>
                    <a:srgbClr val="FFFFFF"/>
                  </a:solidFill>
                  <a:latin typeface="Arial"/>
                  <a:ea typeface="Arial"/>
                  <a:cs typeface="Arial"/>
                  <a:sym typeface="Arial"/>
                </a:rPr>
                <a:t>kenhgiaovien</a:t>
              </a:r>
              <a:endParaRPr sz="2700"/>
            </a:p>
          </p:txBody>
        </p:sp>
      </p:grpSp>
      <p:grpSp>
        <p:nvGrpSpPr>
          <p:cNvPr id="164" name="Google Shape;164;p1"/>
          <p:cNvGrpSpPr/>
          <p:nvPr/>
        </p:nvGrpSpPr>
        <p:grpSpPr>
          <a:xfrm>
            <a:off x="1173767" y="7234940"/>
            <a:ext cx="9573359" cy="1486050"/>
            <a:chOff x="5029200" y="3390900"/>
            <a:chExt cx="9573359" cy="1486050"/>
          </a:xfrm>
        </p:grpSpPr>
        <p:sp>
          <p:nvSpPr>
            <p:cNvPr id="165" name="Google Shape;165;p1"/>
            <p:cNvSpPr/>
            <p:nvPr/>
          </p:nvSpPr>
          <p:spPr>
            <a:xfrm>
              <a:off x="5029200" y="3390900"/>
              <a:ext cx="9573359" cy="1066800"/>
            </a:xfrm>
            <a:prstGeom prst="roundRect">
              <a:avLst>
                <a:gd name="adj" fmla="val 50000"/>
              </a:avLst>
            </a:prstGeom>
            <a:solidFill>
              <a:schemeClr val="lt1"/>
            </a:solidFill>
            <a:ln w="12700" cap="flat" cmpd="sng">
              <a:solidFill>
                <a:srgbClr val="C55A11"/>
              </a:solidFill>
              <a:prstDash val="solid"/>
              <a:miter lim="800000"/>
              <a:headEnd type="none" w="sm" len="sm"/>
              <a:tailEnd type="none" w="sm" len="sm"/>
            </a:ln>
          </p:spPr>
          <p:txBody>
            <a:bodyPr spcFirstLastPara="1" wrap="square" lIns="137138" tIns="68550" rIns="137138" bIns="68550" anchor="ctr" anchorCtr="0">
              <a:noAutofit/>
            </a:bodyPr>
            <a:lstStyle/>
            <a:p>
              <a:pPr algn="ctr">
                <a:buClr>
                  <a:srgbClr val="000000"/>
                </a:buClr>
                <a:buSzPts val="2400"/>
              </a:pPr>
              <a:r>
                <a:rPr lang="en-US" sz="3600" u="sng">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https://kenhgiaovien.com/</a:t>
              </a:r>
              <a:r>
                <a:rPr lang="en-US" sz="3600">
                  <a:solidFill>
                    <a:srgbClr val="000000"/>
                  </a:solidFill>
                  <a:latin typeface="Arial"/>
                  <a:ea typeface="Arial"/>
                  <a:cs typeface="Arial"/>
                  <a:sym typeface="Arial"/>
                </a:rPr>
                <a:t> </a:t>
              </a:r>
              <a:endParaRPr sz="2700"/>
            </a:p>
          </p:txBody>
        </p:sp>
        <p:pic>
          <p:nvPicPr>
            <p:cNvPr id="166" name="Google Shape;166;p1" descr="A colorful letter g on a black background&#10;&#10;Description automatically generated"/>
            <p:cNvPicPr preferRelativeResize="0"/>
            <p:nvPr/>
          </p:nvPicPr>
          <p:blipFill rotWithShape="1">
            <a:blip r:embed="rId4">
              <a:alphaModFix/>
            </a:blip>
            <a:srcRect/>
            <a:stretch/>
          </p:blipFill>
          <p:spPr>
            <a:xfrm>
              <a:off x="5368288" y="3463290"/>
              <a:ext cx="922020" cy="922020"/>
            </a:xfrm>
            <a:prstGeom prst="rect">
              <a:avLst/>
            </a:prstGeom>
            <a:noFill/>
            <a:ln>
              <a:noFill/>
            </a:ln>
          </p:spPr>
        </p:pic>
        <p:pic>
          <p:nvPicPr>
            <p:cNvPr id="167" name="Google Shape;167;p1"/>
            <p:cNvPicPr preferRelativeResize="0"/>
            <p:nvPr/>
          </p:nvPicPr>
          <p:blipFill rotWithShape="1">
            <a:blip r:embed="rId5">
              <a:alphaModFix/>
            </a:blip>
            <a:srcRect/>
            <a:stretch/>
          </p:blipFill>
          <p:spPr>
            <a:xfrm rot="-1474430">
              <a:off x="13354142" y="3525549"/>
              <a:ext cx="912564" cy="1216752"/>
            </a:xfrm>
            <a:prstGeom prst="rect">
              <a:avLst/>
            </a:prstGeom>
            <a:noFill/>
            <a:ln>
              <a:noFill/>
            </a:ln>
          </p:spPr>
        </p:pic>
      </p:grpSp>
      <p:sp>
        <p:nvSpPr>
          <p:cNvPr id="168" name="Google Shape;168;p1"/>
          <p:cNvSpPr txBox="1"/>
          <p:nvPr/>
        </p:nvSpPr>
        <p:spPr>
          <a:xfrm>
            <a:off x="1225235" y="2694920"/>
            <a:ext cx="12269540" cy="4293422"/>
          </a:xfrm>
          <a:prstGeom prst="rect">
            <a:avLst/>
          </a:prstGeom>
          <a:noFill/>
          <a:ln>
            <a:noFill/>
          </a:ln>
        </p:spPr>
        <p:txBody>
          <a:bodyPr spcFirstLastPara="1" wrap="square" lIns="137138" tIns="68550" rIns="137138" bIns="68550" anchor="t" anchorCtr="0">
            <a:spAutoFit/>
          </a:bodyPr>
          <a:lstStyle/>
          <a:p>
            <a:pPr marL="685835" indent="-685835" algn="just">
              <a:lnSpc>
                <a:spcPct val="150000"/>
              </a:lnSpc>
              <a:buClr>
                <a:srgbClr val="000000"/>
              </a:buClr>
              <a:buSzPts val="2400"/>
              <a:buFont typeface="Arial"/>
              <a:buChar char="•"/>
            </a:pPr>
            <a:r>
              <a:rPr lang="en-US" sz="3600">
                <a:solidFill>
                  <a:srgbClr val="000000"/>
                </a:solidFill>
                <a:latin typeface="Arial"/>
                <a:ea typeface="Arial"/>
                <a:cs typeface="Arial"/>
                <a:sym typeface="Arial"/>
              </a:rPr>
              <a:t>Bài giảng và giáo án này chỉ có duy nhất trên </a:t>
            </a:r>
            <a:r>
              <a:rPr lang="en-US" sz="3600" b="1">
                <a:solidFill>
                  <a:srgbClr val="000000"/>
                </a:solidFill>
                <a:latin typeface="Arial"/>
                <a:ea typeface="Arial"/>
                <a:cs typeface="Arial"/>
                <a:sym typeface="Arial"/>
              </a:rPr>
              <a:t>kenhgiaovien.com </a:t>
            </a:r>
            <a:endParaRPr sz="3600" b="1">
              <a:solidFill>
                <a:srgbClr val="000000"/>
              </a:solidFill>
              <a:latin typeface="Arial"/>
              <a:ea typeface="Arial"/>
              <a:cs typeface="Arial"/>
              <a:sym typeface="Arial"/>
            </a:endParaRPr>
          </a:p>
          <a:p>
            <a:pPr marL="685835" indent="-685835" algn="just">
              <a:lnSpc>
                <a:spcPct val="150000"/>
              </a:lnSpc>
              <a:buClr>
                <a:srgbClr val="000000"/>
              </a:buClr>
              <a:buSzPts val="2400"/>
              <a:buFont typeface="Arial"/>
              <a:buChar char="•"/>
            </a:pPr>
            <a:r>
              <a:rPr lang="en-US" sz="3600">
                <a:solidFill>
                  <a:srgbClr val="000000"/>
                </a:solidFill>
                <a:latin typeface="Arial"/>
                <a:ea typeface="Arial"/>
                <a:cs typeface="Arial"/>
                <a:sym typeface="Arial"/>
              </a:rPr>
              <a:t>Bất cứ nơi nào đăng bán lại đều là đánh cắp bản quyền và hưởng lợi bất chính trên công sức của giáo viên. </a:t>
            </a:r>
            <a:endParaRPr sz="2700"/>
          </a:p>
          <a:p>
            <a:pPr marL="685835" indent="-685835" algn="just">
              <a:lnSpc>
                <a:spcPct val="150000"/>
              </a:lnSpc>
              <a:buClr>
                <a:srgbClr val="000000"/>
              </a:buClr>
              <a:buSzPts val="2400"/>
              <a:buFont typeface="Arial"/>
              <a:buChar char="•"/>
            </a:pPr>
            <a:r>
              <a:rPr lang="en-US" sz="3600">
                <a:solidFill>
                  <a:srgbClr val="000000"/>
                </a:solidFill>
                <a:latin typeface="Arial"/>
                <a:ea typeface="Arial"/>
                <a:cs typeface="Arial"/>
                <a:sym typeface="Arial"/>
              </a:rPr>
              <a:t>Vui lòng không tiếp tay cho hành vi xấu.</a:t>
            </a:r>
            <a:endParaRPr sz="2700"/>
          </a:p>
        </p:txBody>
      </p:sp>
      <p:sp>
        <p:nvSpPr>
          <p:cNvPr id="169" name="Google Shape;169;p1"/>
          <p:cNvSpPr txBox="1"/>
          <p:nvPr/>
        </p:nvSpPr>
        <p:spPr>
          <a:xfrm>
            <a:off x="2706570" y="8566590"/>
            <a:ext cx="6507753" cy="1154102"/>
          </a:xfrm>
          <a:prstGeom prst="rect">
            <a:avLst/>
          </a:prstGeom>
          <a:noFill/>
          <a:ln>
            <a:noFill/>
          </a:ln>
        </p:spPr>
        <p:txBody>
          <a:bodyPr spcFirstLastPara="1" wrap="square" lIns="137138" tIns="68550" rIns="137138" bIns="68550" anchor="t" anchorCtr="0">
            <a:spAutoFit/>
          </a:bodyPr>
          <a:lstStyle/>
          <a:p>
            <a:pPr algn="ctr">
              <a:buClr>
                <a:srgbClr val="000000"/>
              </a:buClr>
              <a:buSzPts val="4000"/>
            </a:pPr>
            <a:r>
              <a:rPr lang="en-US" sz="6000">
                <a:solidFill>
                  <a:srgbClr val="000000"/>
                </a:solidFill>
                <a:latin typeface="Aharoni"/>
                <a:ea typeface="Aharoni"/>
                <a:cs typeface="Aharoni"/>
                <a:sym typeface="Aharoni"/>
              </a:rPr>
              <a:t>Zalo: </a:t>
            </a:r>
            <a:r>
              <a:rPr lang="en-US" sz="6600" b="1">
                <a:solidFill>
                  <a:srgbClr val="4EA72E"/>
                </a:solidFill>
                <a:latin typeface="Aharoni"/>
                <a:ea typeface="Aharoni"/>
                <a:cs typeface="Aharoni"/>
                <a:sym typeface="Aharoni"/>
              </a:rPr>
              <a:t>0386 168 725</a:t>
            </a:r>
            <a:endParaRPr sz="6000" b="1">
              <a:solidFill>
                <a:srgbClr val="4EA72E"/>
              </a:solidFill>
              <a:latin typeface="Aharoni"/>
              <a:ea typeface="Aharoni"/>
              <a:cs typeface="Aharoni"/>
              <a:sym typeface="Aharoni"/>
            </a:endParaRPr>
          </a:p>
        </p:txBody>
      </p:sp>
      <p:pic>
        <p:nvPicPr>
          <p:cNvPr id="170" name="Google Shape;170;p1"/>
          <p:cNvPicPr preferRelativeResize="0"/>
          <p:nvPr/>
        </p:nvPicPr>
        <p:blipFill rotWithShape="1">
          <a:blip r:embed="rId6">
            <a:alphaModFix/>
          </a:blip>
          <a:srcRect/>
          <a:stretch/>
        </p:blipFill>
        <p:spPr>
          <a:xfrm>
            <a:off x="13081820" y="3209384"/>
            <a:ext cx="4511981" cy="707761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D4A52"/>
        </a:solidFill>
        <a:effectLst/>
      </p:bgPr>
    </p:bg>
    <p:spTree>
      <p:nvGrpSpPr>
        <p:cNvPr id="1" name=""/>
        <p:cNvGrpSpPr/>
        <p:nvPr/>
      </p:nvGrpSpPr>
      <p:grpSpPr>
        <a:xfrm>
          <a:off x="0" y="0"/>
          <a:ext cx="0" cy="0"/>
          <a:chOff x="0" y="0"/>
          <a:chExt cx="0" cy="0"/>
        </a:xfrm>
      </p:grpSpPr>
      <p:sp>
        <p:nvSpPr>
          <p:cNvPr id="4" name="TextBox 4"/>
          <p:cNvSpPr txBox="1"/>
          <p:nvPr/>
        </p:nvSpPr>
        <p:spPr>
          <a:xfrm>
            <a:off x="1591656" y="436170"/>
            <a:ext cx="14461273" cy="8374261"/>
          </a:xfrm>
          <a:prstGeom prst="rect">
            <a:avLst/>
          </a:prstGeom>
        </p:spPr>
        <p:txBody>
          <a:bodyPr lIns="50800" tIns="50800" rIns="50800" bIns="50800" rtlCol="0" anchor="ctr"/>
          <a:lstStyle/>
          <a:p>
            <a:pPr algn="ctr">
              <a:lnSpc>
                <a:spcPts val="2659"/>
              </a:lnSpc>
              <a:spcBef>
                <a:spcPct val="0"/>
              </a:spcBef>
            </a:pPr>
            <a:endParaRPr/>
          </a:p>
        </p:txBody>
      </p:sp>
      <p:grpSp>
        <p:nvGrpSpPr>
          <p:cNvPr id="12" name="Group 12"/>
          <p:cNvGrpSpPr/>
          <p:nvPr/>
        </p:nvGrpSpPr>
        <p:grpSpPr>
          <a:xfrm>
            <a:off x="-146375" y="0"/>
            <a:ext cx="18580750" cy="600016"/>
            <a:chOff x="0" y="0"/>
            <a:chExt cx="24774333" cy="800022"/>
          </a:xfrm>
        </p:grpSpPr>
        <p:sp>
          <p:nvSpPr>
            <p:cNvPr id="13" name="Freeform 13"/>
            <p:cNvSpPr/>
            <p:nvPr/>
          </p:nvSpPr>
          <p:spPr>
            <a:xfrm flipV="1">
              <a:off x="0" y="0"/>
              <a:ext cx="12418519" cy="800022"/>
            </a:xfrm>
            <a:custGeom>
              <a:avLst/>
              <a:gdLst/>
              <a:ahLst/>
              <a:cxnLst/>
              <a:rect l="l" t="t" r="r" b="b"/>
              <a:pathLst>
                <a:path w="12418519" h="800022">
                  <a:moveTo>
                    <a:pt x="0" y="800022"/>
                  </a:moveTo>
                  <a:lnTo>
                    <a:pt x="12418519" y="800022"/>
                  </a:lnTo>
                  <a:lnTo>
                    <a:pt x="12418519" y="0"/>
                  </a:lnTo>
                  <a:lnTo>
                    <a:pt x="0" y="0"/>
                  </a:lnTo>
                  <a:lnTo>
                    <a:pt x="0" y="800022"/>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4" name="Freeform 14"/>
            <p:cNvSpPr/>
            <p:nvPr/>
          </p:nvSpPr>
          <p:spPr>
            <a:xfrm flipV="1">
              <a:off x="12355814" y="0"/>
              <a:ext cx="12418519" cy="800022"/>
            </a:xfrm>
            <a:custGeom>
              <a:avLst/>
              <a:gdLst/>
              <a:ahLst/>
              <a:cxnLst/>
              <a:rect l="l" t="t" r="r" b="b"/>
              <a:pathLst>
                <a:path w="12418519" h="800022">
                  <a:moveTo>
                    <a:pt x="0" y="800022"/>
                  </a:moveTo>
                  <a:lnTo>
                    <a:pt x="12418519" y="800022"/>
                  </a:lnTo>
                  <a:lnTo>
                    <a:pt x="12418519" y="0"/>
                  </a:lnTo>
                  <a:lnTo>
                    <a:pt x="0" y="0"/>
                  </a:lnTo>
                  <a:lnTo>
                    <a:pt x="0" y="800022"/>
                  </a:lnTo>
                  <a:close/>
                </a:path>
              </a:pathLst>
            </a:custGeom>
            <a:blipFill>
              <a:blip r:embed="rId2">
                <a:extLst>
                  <a:ext uri="{96DAC541-7B7A-43D3-8B79-37D633B846F1}">
                    <asvg:svgBlip xmlns:asvg="http://schemas.microsoft.com/office/drawing/2016/SVG/main" r:embed="rId3"/>
                  </a:ext>
                </a:extLst>
              </a:blip>
              <a:stretch>
                <a:fillRect/>
              </a:stretch>
            </a:blipFill>
          </p:spPr>
        </p:sp>
      </p:grpSp>
      <p:grpSp>
        <p:nvGrpSpPr>
          <p:cNvPr id="15" name="Group 15"/>
          <p:cNvGrpSpPr/>
          <p:nvPr/>
        </p:nvGrpSpPr>
        <p:grpSpPr>
          <a:xfrm rot="-10800000">
            <a:off x="-146375" y="9686925"/>
            <a:ext cx="18580750" cy="600016"/>
            <a:chOff x="0" y="0"/>
            <a:chExt cx="24774333" cy="800022"/>
          </a:xfrm>
        </p:grpSpPr>
        <p:sp>
          <p:nvSpPr>
            <p:cNvPr id="16" name="Freeform 16"/>
            <p:cNvSpPr/>
            <p:nvPr/>
          </p:nvSpPr>
          <p:spPr>
            <a:xfrm flipV="1">
              <a:off x="0" y="0"/>
              <a:ext cx="12418519" cy="800022"/>
            </a:xfrm>
            <a:custGeom>
              <a:avLst/>
              <a:gdLst/>
              <a:ahLst/>
              <a:cxnLst/>
              <a:rect l="l" t="t" r="r" b="b"/>
              <a:pathLst>
                <a:path w="12418519" h="800022">
                  <a:moveTo>
                    <a:pt x="0" y="800022"/>
                  </a:moveTo>
                  <a:lnTo>
                    <a:pt x="12418519" y="800022"/>
                  </a:lnTo>
                  <a:lnTo>
                    <a:pt x="12418519" y="0"/>
                  </a:lnTo>
                  <a:lnTo>
                    <a:pt x="0" y="0"/>
                  </a:lnTo>
                  <a:lnTo>
                    <a:pt x="0" y="800022"/>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7" name="Freeform 17"/>
            <p:cNvSpPr/>
            <p:nvPr/>
          </p:nvSpPr>
          <p:spPr>
            <a:xfrm flipV="1">
              <a:off x="12355814" y="0"/>
              <a:ext cx="12418519" cy="800022"/>
            </a:xfrm>
            <a:custGeom>
              <a:avLst/>
              <a:gdLst/>
              <a:ahLst/>
              <a:cxnLst/>
              <a:rect l="l" t="t" r="r" b="b"/>
              <a:pathLst>
                <a:path w="12418519" h="800022">
                  <a:moveTo>
                    <a:pt x="0" y="800022"/>
                  </a:moveTo>
                  <a:lnTo>
                    <a:pt x="12418519" y="800022"/>
                  </a:lnTo>
                  <a:lnTo>
                    <a:pt x="12418519" y="0"/>
                  </a:lnTo>
                  <a:lnTo>
                    <a:pt x="0" y="0"/>
                  </a:lnTo>
                  <a:lnTo>
                    <a:pt x="0" y="800022"/>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18" name="Freeform 3">
            <a:extLst>
              <a:ext uri="{FF2B5EF4-FFF2-40B4-BE49-F238E27FC236}">
                <a16:creationId xmlns:a16="http://schemas.microsoft.com/office/drawing/2014/main" id="{3BC571CC-F4A2-EC8C-BFA2-5001238F76AF}"/>
              </a:ext>
            </a:extLst>
          </p:cNvPr>
          <p:cNvSpPr/>
          <p:nvPr/>
        </p:nvSpPr>
        <p:spPr>
          <a:xfrm>
            <a:off x="2614285" y="2450425"/>
            <a:ext cx="13012401" cy="5386149"/>
          </a:xfrm>
          <a:custGeom>
            <a:avLst/>
            <a:gdLst/>
            <a:ahLst/>
            <a:cxnLst/>
            <a:rect l="l" t="t" r="r" b="b"/>
            <a:pathLst>
              <a:path w="1904604" h="2167467">
                <a:moveTo>
                  <a:pt x="54599" y="0"/>
                </a:moveTo>
                <a:lnTo>
                  <a:pt x="1850005" y="0"/>
                </a:lnTo>
                <a:cubicBezTo>
                  <a:pt x="1880159" y="0"/>
                  <a:pt x="1904604" y="24445"/>
                  <a:pt x="1904604" y="54599"/>
                </a:cubicBezTo>
                <a:lnTo>
                  <a:pt x="1904604" y="2112867"/>
                </a:lnTo>
                <a:cubicBezTo>
                  <a:pt x="1904604" y="2143022"/>
                  <a:pt x="1880159" y="2167467"/>
                  <a:pt x="1850005" y="2167467"/>
                </a:cubicBezTo>
                <a:lnTo>
                  <a:pt x="54599" y="2167467"/>
                </a:lnTo>
                <a:cubicBezTo>
                  <a:pt x="40119" y="2167467"/>
                  <a:pt x="26231" y="2161714"/>
                  <a:pt x="15992" y="2151475"/>
                </a:cubicBezTo>
                <a:cubicBezTo>
                  <a:pt x="5752" y="2141236"/>
                  <a:pt x="0" y="2127348"/>
                  <a:pt x="0" y="2112867"/>
                </a:cubicBezTo>
                <a:lnTo>
                  <a:pt x="0" y="54599"/>
                </a:lnTo>
                <a:cubicBezTo>
                  <a:pt x="0" y="24445"/>
                  <a:pt x="24445" y="0"/>
                  <a:pt x="54599" y="0"/>
                </a:cubicBezTo>
                <a:close/>
              </a:path>
            </a:pathLst>
          </a:custGeom>
          <a:solidFill>
            <a:srgbClr val="FFFFFF"/>
          </a:solidFill>
          <a:ln w="19050" cap="rnd">
            <a:solidFill>
              <a:srgbClr val="000000"/>
            </a:solidFill>
            <a:prstDash val="solid"/>
            <a:round/>
          </a:ln>
        </p:spPr>
      </p:sp>
      <p:sp>
        <p:nvSpPr>
          <p:cNvPr id="19" name="TextBox 10">
            <a:extLst>
              <a:ext uri="{FF2B5EF4-FFF2-40B4-BE49-F238E27FC236}">
                <a16:creationId xmlns:a16="http://schemas.microsoft.com/office/drawing/2014/main" id="{3E7EFE5D-52E5-1CBE-7D50-EAFFAD6BE5A2}"/>
              </a:ext>
            </a:extLst>
          </p:cNvPr>
          <p:cNvSpPr txBox="1"/>
          <p:nvPr/>
        </p:nvSpPr>
        <p:spPr>
          <a:xfrm>
            <a:off x="5288607" y="3329506"/>
            <a:ext cx="7757814" cy="1107996"/>
          </a:xfrm>
          <a:prstGeom prst="rect">
            <a:avLst/>
          </a:prstGeom>
        </p:spPr>
        <p:txBody>
          <a:bodyPr wrap="square" lIns="0" tIns="0" rIns="0" bIns="0" rtlCol="0" anchor="t">
            <a:spAutoFit/>
          </a:bodyPr>
          <a:lstStyle/>
          <a:p>
            <a:pPr algn="ctr"/>
            <a:r>
              <a:rPr lang="en-US" sz="7200" b="1" spc="-68" dirty="0">
                <a:solidFill>
                  <a:srgbClr val="EC4A52"/>
                </a:solidFill>
                <a:latin typeface="Arial" panose="020B0604020202020204" pitchFamily="34" charset="0"/>
                <a:ea typeface="Baloo Bhaijaan"/>
                <a:cs typeface="Arial" panose="020B0604020202020204" pitchFamily="34" charset="0"/>
                <a:sym typeface="Baloo Bhaijaan"/>
              </a:rPr>
              <a:t>BÀI 83: </a:t>
            </a:r>
            <a:r>
              <a:rPr lang="en-US" sz="7200" b="1" spc="-68" dirty="0">
                <a:latin typeface="Arial" panose="020B0604020202020204" pitchFamily="34" charset="0"/>
                <a:ea typeface="Baloo Bhaijaan"/>
                <a:cs typeface="Arial" panose="020B0604020202020204" pitchFamily="34" charset="0"/>
                <a:sym typeface="Baloo Bhaijaan"/>
              </a:rPr>
              <a:t>VẬN TỐC</a:t>
            </a:r>
          </a:p>
        </p:txBody>
      </p:sp>
      <p:sp>
        <p:nvSpPr>
          <p:cNvPr id="21" name="TextBox 20">
            <a:extLst>
              <a:ext uri="{FF2B5EF4-FFF2-40B4-BE49-F238E27FC236}">
                <a16:creationId xmlns:a16="http://schemas.microsoft.com/office/drawing/2014/main" id="{8FBFE0F4-6CF3-734A-3571-C5C66915E57A}"/>
              </a:ext>
            </a:extLst>
          </p:cNvPr>
          <p:cNvSpPr txBox="1"/>
          <p:nvPr/>
        </p:nvSpPr>
        <p:spPr>
          <a:xfrm>
            <a:off x="4528279" y="5581778"/>
            <a:ext cx="9278470" cy="1107996"/>
          </a:xfrm>
          <a:prstGeom prst="rect">
            <a:avLst/>
          </a:prstGeom>
          <a:noFill/>
        </p:spPr>
        <p:txBody>
          <a:bodyPr wrap="square">
            <a:spAutoFit/>
          </a:bodyPr>
          <a:lstStyle/>
          <a:p>
            <a:pPr algn="ctr"/>
            <a:r>
              <a:rPr lang="en-US" sz="6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TIẾT 1: VẬN TỐC</a:t>
            </a:r>
            <a:endParaRPr lang="en-VN" sz="6600" dirty="0">
              <a:solidFill>
                <a:srgbClr val="C00000"/>
              </a:solidFill>
              <a:latin typeface="Arial" panose="020B0604020202020204" pitchFamily="34" charset="0"/>
              <a:cs typeface="Arial" panose="020B0604020202020204" pitchFamily="34" charset="0"/>
            </a:endParaRPr>
          </a:p>
        </p:txBody>
      </p:sp>
    </p:spTree>
  </p:cSld>
  <p:clrMapOvr>
    <a:masterClrMapping/>
  </p:clrMapOvr>
  <p:transition spd="med">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4A45B"/>
        </a:solidFill>
        <a:effectLst/>
      </p:bgPr>
    </p:bg>
    <p:spTree>
      <p:nvGrpSpPr>
        <p:cNvPr id="1" name=""/>
        <p:cNvGrpSpPr/>
        <p:nvPr/>
      </p:nvGrpSpPr>
      <p:grpSpPr>
        <a:xfrm>
          <a:off x="0" y="0"/>
          <a:ext cx="0" cy="0"/>
          <a:chOff x="0" y="0"/>
          <a:chExt cx="0" cy="0"/>
        </a:xfrm>
      </p:grpSpPr>
      <p:grpSp>
        <p:nvGrpSpPr>
          <p:cNvPr id="2" name="Group 2"/>
          <p:cNvGrpSpPr/>
          <p:nvPr/>
        </p:nvGrpSpPr>
        <p:grpSpPr>
          <a:xfrm>
            <a:off x="1388327" y="1028700"/>
            <a:ext cx="7231545" cy="8229600"/>
            <a:chOff x="0" y="0"/>
            <a:chExt cx="1904604" cy="2167467"/>
          </a:xfrm>
        </p:grpSpPr>
        <p:sp>
          <p:nvSpPr>
            <p:cNvPr id="3" name="Freeform 3"/>
            <p:cNvSpPr/>
            <p:nvPr/>
          </p:nvSpPr>
          <p:spPr>
            <a:xfrm>
              <a:off x="0" y="0"/>
              <a:ext cx="1904604" cy="2167467"/>
            </a:xfrm>
            <a:custGeom>
              <a:avLst/>
              <a:gdLst/>
              <a:ahLst/>
              <a:cxnLst/>
              <a:rect l="l" t="t" r="r" b="b"/>
              <a:pathLst>
                <a:path w="1904604" h="2167467">
                  <a:moveTo>
                    <a:pt x="54599" y="0"/>
                  </a:moveTo>
                  <a:lnTo>
                    <a:pt x="1850005" y="0"/>
                  </a:lnTo>
                  <a:cubicBezTo>
                    <a:pt x="1880159" y="0"/>
                    <a:pt x="1904604" y="24445"/>
                    <a:pt x="1904604" y="54599"/>
                  </a:cubicBezTo>
                  <a:lnTo>
                    <a:pt x="1904604" y="2112867"/>
                  </a:lnTo>
                  <a:cubicBezTo>
                    <a:pt x="1904604" y="2143022"/>
                    <a:pt x="1880159" y="2167467"/>
                    <a:pt x="1850005" y="2167467"/>
                  </a:cubicBezTo>
                  <a:lnTo>
                    <a:pt x="54599" y="2167467"/>
                  </a:lnTo>
                  <a:cubicBezTo>
                    <a:pt x="40119" y="2167467"/>
                    <a:pt x="26231" y="2161714"/>
                    <a:pt x="15992" y="2151475"/>
                  </a:cubicBezTo>
                  <a:cubicBezTo>
                    <a:pt x="5752" y="2141236"/>
                    <a:pt x="0" y="2127348"/>
                    <a:pt x="0" y="2112867"/>
                  </a:cubicBezTo>
                  <a:lnTo>
                    <a:pt x="0" y="54599"/>
                  </a:lnTo>
                  <a:cubicBezTo>
                    <a:pt x="0" y="24445"/>
                    <a:pt x="24445" y="0"/>
                    <a:pt x="54599" y="0"/>
                  </a:cubicBezTo>
                  <a:close/>
                </a:path>
              </a:pathLst>
            </a:custGeom>
            <a:solidFill>
              <a:srgbClr val="FFFFFF"/>
            </a:solidFill>
            <a:ln w="19050" cap="rnd">
              <a:solidFill>
                <a:srgbClr val="000000"/>
              </a:solidFill>
              <a:prstDash val="solid"/>
              <a:round/>
            </a:ln>
          </p:spPr>
        </p:sp>
        <p:sp>
          <p:nvSpPr>
            <p:cNvPr id="4" name="TextBox 4"/>
            <p:cNvSpPr txBox="1"/>
            <p:nvPr/>
          </p:nvSpPr>
          <p:spPr>
            <a:xfrm>
              <a:off x="0" y="-38100"/>
              <a:ext cx="1904604" cy="2205567"/>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8761750" y="1028700"/>
            <a:ext cx="8017134" cy="8229600"/>
            <a:chOff x="0" y="0"/>
            <a:chExt cx="2111508" cy="2167467"/>
          </a:xfrm>
        </p:grpSpPr>
        <p:sp>
          <p:nvSpPr>
            <p:cNvPr id="7" name="Freeform 7"/>
            <p:cNvSpPr/>
            <p:nvPr/>
          </p:nvSpPr>
          <p:spPr>
            <a:xfrm>
              <a:off x="0" y="0"/>
              <a:ext cx="2111509" cy="2167467"/>
            </a:xfrm>
            <a:custGeom>
              <a:avLst/>
              <a:gdLst/>
              <a:ahLst/>
              <a:cxnLst/>
              <a:rect l="l" t="t" r="r" b="b"/>
              <a:pathLst>
                <a:path w="2111509" h="2167467">
                  <a:moveTo>
                    <a:pt x="49249" y="0"/>
                  </a:moveTo>
                  <a:lnTo>
                    <a:pt x="2062259" y="0"/>
                  </a:lnTo>
                  <a:cubicBezTo>
                    <a:pt x="2075321" y="0"/>
                    <a:pt x="2087848" y="5189"/>
                    <a:pt x="2097084" y="14425"/>
                  </a:cubicBezTo>
                  <a:cubicBezTo>
                    <a:pt x="2106320" y="23661"/>
                    <a:pt x="2111509" y="36188"/>
                    <a:pt x="2111509" y="49249"/>
                  </a:cubicBezTo>
                  <a:lnTo>
                    <a:pt x="2111509" y="2118217"/>
                  </a:lnTo>
                  <a:cubicBezTo>
                    <a:pt x="2111509" y="2131279"/>
                    <a:pt x="2106320" y="2143806"/>
                    <a:pt x="2097084" y="2153042"/>
                  </a:cubicBezTo>
                  <a:cubicBezTo>
                    <a:pt x="2087848" y="2162278"/>
                    <a:pt x="2075321" y="2167467"/>
                    <a:pt x="2062259" y="2167467"/>
                  </a:cubicBezTo>
                  <a:lnTo>
                    <a:pt x="49249" y="2167467"/>
                  </a:lnTo>
                  <a:cubicBezTo>
                    <a:pt x="36188" y="2167467"/>
                    <a:pt x="23661" y="2162278"/>
                    <a:pt x="14425" y="2153042"/>
                  </a:cubicBezTo>
                  <a:cubicBezTo>
                    <a:pt x="5189" y="2143806"/>
                    <a:pt x="0" y="2131279"/>
                    <a:pt x="0" y="2118217"/>
                  </a:cubicBezTo>
                  <a:lnTo>
                    <a:pt x="0" y="49249"/>
                  </a:lnTo>
                  <a:cubicBezTo>
                    <a:pt x="0" y="36188"/>
                    <a:pt x="5189" y="23661"/>
                    <a:pt x="14425" y="14425"/>
                  </a:cubicBezTo>
                  <a:cubicBezTo>
                    <a:pt x="23661" y="5189"/>
                    <a:pt x="36188" y="0"/>
                    <a:pt x="49249" y="0"/>
                  </a:cubicBezTo>
                  <a:close/>
                </a:path>
              </a:pathLst>
            </a:custGeom>
            <a:solidFill>
              <a:srgbClr val="FFFFFF"/>
            </a:solidFill>
            <a:ln w="19050" cap="rnd">
              <a:solidFill>
                <a:srgbClr val="000000"/>
              </a:solidFill>
              <a:prstDash val="solid"/>
              <a:round/>
            </a:ln>
          </p:spPr>
        </p:sp>
        <p:sp>
          <p:nvSpPr>
            <p:cNvPr id="8" name="TextBox 8"/>
            <p:cNvSpPr txBox="1"/>
            <p:nvPr/>
          </p:nvSpPr>
          <p:spPr>
            <a:xfrm>
              <a:off x="0" y="-38100"/>
              <a:ext cx="2111508" cy="2205567"/>
            </a:xfrm>
            <a:prstGeom prst="rect">
              <a:avLst/>
            </a:prstGeom>
          </p:spPr>
          <p:txBody>
            <a:bodyPr lIns="50800" tIns="50800" rIns="50800" bIns="50800" rtlCol="0" anchor="ctr"/>
            <a:lstStyle/>
            <a:p>
              <a:pPr algn="ctr">
                <a:lnSpc>
                  <a:spcPts val="2659"/>
                </a:lnSpc>
                <a:spcBef>
                  <a:spcPct val="0"/>
                </a:spcBef>
              </a:pPr>
              <a:endParaRPr/>
            </a:p>
          </p:txBody>
        </p:sp>
      </p:grpSp>
      <p:sp>
        <p:nvSpPr>
          <p:cNvPr id="12" name="TextBox 12"/>
          <p:cNvSpPr txBox="1"/>
          <p:nvPr/>
        </p:nvSpPr>
        <p:spPr>
          <a:xfrm>
            <a:off x="10027117" y="3714105"/>
            <a:ext cx="5486400" cy="2858731"/>
          </a:xfrm>
          <a:prstGeom prst="rect">
            <a:avLst/>
          </a:prstGeom>
        </p:spPr>
        <p:txBody>
          <a:bodyPr wrap="square" lIns="0" tIns="0" rIns="0" bIns="0" rtlCol="0" anchor="t">
            <a:spAutoFit/>
          </a:bodyPr>
          <a:lstStyle/>
          <a:p>
            <a:pPr algn="ctr">
              <a:lnSpc>
                <a:spcPct val="150000"/>
              </a:lnSpc>
            </a:pPr>
            <a:r>
              <a:rPr lang="en-US" sz="6600" b="1" spc="-68" dirty="0">
                <a:solidFill>
                  <a:srgbClr val="04A45B"/>
                </a:solidFill>
                <a:latin typeface="Arial" panose="020B0604020202020204" pitchFamily="34" charset="0"/>
                <a:ea typeface="Baloo Bhaijaan"/>
                <a:cs typeface="Arial" panose="020B0604020202020204" pitchFamily="34" charset="0"/>
                <a:sym typeface="Baloo Bhaijaan"/>
              </a:rPr>
              <a:t>HOẠT ĐỘNG KHÁM PHÁ</a:t>
            </a:r>
          </a:p>
        </p:txBody>
      </p:sp>
      <p:grpSp>
        <p:nvGrpSpPr>
          <p:cNvPr id="13" name="Group 13"/>
          <p:cNvGrpSpPr/>
          <p:nvPr/>
        </p:nvGrpSpPr>
        <p:grpSpPr>
          <a:xfrm>
            <a:off x="-146375" y="0"/>
            <a:ext cx="18580750" cy="600016"/>
            <a:chOff x="0" y="0"/>
            <a:chExt cx="24774333" cy="800022"/>
          </a:xfrm>
        </p:grpSpPr>
        <p:sp>
          <p:nvSpPr>
            <p:cNvPr id="14" name="Freeform 14"/>
            <p:cNvSpPr/>
            <p:nvPr/>
          </p:nvSpPr>
          <p:spPr>
            <a:xfrm flipV="1">
              <a:off x="0" y="0"/>
              <a:ext cx="12418519" cy="800022"/>
            </a:xfrm>
            <a:custGeom>
              <a:avLst/>
              <a:gdLst/>
              <a:ahLst/>
              <a:cxnLst/>
              <a:rect l="l" t="t" r="r" b="b"/>
              <a:pathLst>
                <a:path w="12418519" h="800022">
                  <a:moveTo>
                    <a:pt x="0" y="800022"/>
                  </a:moveTo>
                  <a:lnTo>
                    <a:pt x="12418519" y="800022"/>
                  </a:lnTo>
                  <a:lnTo>
                    <a:pt x="12418519" y="0"/>
                  </a:lnTo>
                  <a:lnTo>
                    <a:pt x="0" y="0"/>
                  </a:lnTo>
                  <a:lnTo>
                    <a:pt x="0" y="800022"/>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5" name="Freeform 15"/>
            <p:cNvSpPr/>
            <p:nvPr/>
          </p:nvSpPr>
          <p:spPr>
            <a:xfrm flipV="1">
              <a:off x="12355814" y="0"/>
              <a:ext cx="12418519" cy="800022"/>
            </a:xfrm>
            <a:custGeom>
              <a:avLst/>
              <a:gdLst/>
              <a:ahLst/>
              <a:cxnLst/>
              <a:rect l="l" t="t" r="r" b="b"/>
              <a:pathLst>
                <a:path w="12418519" h="800022">
                  <a:moveTo>
                    <a:pt x="0" y="800022"/>
                  </a:moveTo>
                  <a:lnTo>
                    <a:pt x="12418519" y="800022"/>
                  </a:lnTo>
                  <a:lnTo>
                    <a:pt x="12418519" y="0"/>
                  </a:lnTo>
                  <a:lnTo>
                    <a:pt x="0" y="0"/>
                  </a:lnTo>
                  <a:lnTo>
                    <a:pt x="0" y="800022"/>
                  </a:lnTo>
                  <a:close/>
                </a:path>
              </a:pathLst>
            </a:custGeom>
            <a:blipFill>
              <a:blip r:embed="rId2">
                <a:extLst>
                  <a:ext uri="{96DAC541-7B7A-43D3-8B79-37D633B846F1}">
                    <asvg:svgBlip xmlns:asvg="http://schemas.microsoft.com/office/drawing/2016/SVG/main" r:embed="rId3"/>
                  </a:ext>
                </a:extLst>
              </a:blip>
              <a:stretch>
                <a:fillRect/>
              </a:stretch>
            </a:blipFill>
          </p:spPr>
        </p:sp>
      </p:grpSp>
      <p:grpSp>
        <p:nvGrpSpPr>
          <p:cNvPr id="16" name="Group 16"/>
          <p:cNvGrpSpPr/>
          <p:nvPr/>
        </p:nvGrpSpPr>
        <p:grpSpPr>
          <a:xfrm rot="-10800000">
            <a:off x="-146375" y="9686925"/>
            <a:ext cx="18580750" cy="600016"/>
            <a:chOff x="0" y="0"/>
            <a:chExt cx="24774333" cy="800022"/>
          </a:xfrm>
        </p:grpSpPr>
        <p:sp>
          <p:nvSpPr>
            <p:cNvPr id="17" name="Freeform 17"/>
            <p:cNvSpPr/>
            <p:nvPr/>
          </p:nvSpPr>
          <p:spPr>
            <a:xfrm flipV="1">
              <a:off x="0" y="0"/>
              <a:ext cx="12418519" cy="800022"/>
            </a:xfrm>
            <a:custGeom>
              <a:avLst/>
              <a:gdLst/>
              <a:ahLst/>
              <a:cxnLst/>
              <a:rect l="l" t="t" r="r" b="b"/>
              <a:pathLst>
                <a:path w="12418519" h="800022">
                  <a:moveTo>
                    <a:pt x="0" y="800022"/>
                  </a:moveTo>
                  <a:lnTo>
                    <a:pt x="12418519" y="800022"/>
                  </a:lnTo>
                  <a:lnTo>
                    <a:pt x="12418519" y="0"/>
                  </a:lnTo>
                  <a:lnTo>
                    <a:pt x="0" y="0"/>
                  </a:lnTo>
                  <a:lnTo>
                    <a:pt x="0" y="800022"/>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8" name="Freeform 18"/>
            <p:cNvSpPr/>
            <p:nvPr/>
          </p:nvSpPr>
          <p:spPr>
            <a:xfrm flipV="1">
              <a:off x="12355814" y="0"/>
              <a:ext cx="12418519" cy="800022"/>
            </a:xfrm>
            <a:custGeom>
              <a:avLst/>
              <a:gdLst/>
              <a:ahLst/>
              <a:cxnLst/>
              <a:rect l="l" t="t" r="r" b="b"/>
              <a:pathLst>
                <a:path w="12418519" h="800022">
                  <a:moveTo>
                    <a:pt x="0" y="800022"/>
                  </a:moveTo>
                  <a:lnTo>
                    <a:pt x="12418519" y="800022"/>
                  </a:lnTo>
                  <a:lnTo>
                    <a:pt x="12418519" y="0"/>
                  </a:lnTo>
                  <a:lnTo>
                    <a:pt x="0" y="0"/>
                  </a:lnTo>
                  <a:lnTo>
                    <a:pt x="0" y="800022"/>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19" name="TextBox 18">
            <a:extLst>
              <a:ext uri="{FF2B5EF4-FFF2-40B4-BE49-F238E27FC236}">
                <a16:creationId xmlns:a16="http://schemas.microsoft.com/office/drawing/2014/main" id="{8AF17CDA-EAF7-F5E5-96E2-4D69200F035C}"/>
              </a:ext>
            </a:extLst>
          </p:cNvPr>
          <p:cNvSpPr txBox="1"/>
          <p:nvPr/>
        </p:nvSpPr>
        <p:spPr>
          <a:xfrm>
            <a:off x="4319456" y="3747729"/>
            <a:ext cx="1369286" cy="2646878"/>
          </a:xfrm>
          <a:prstGeom prst="rect">
            <a:avLst/>
          </a:prstGeom>
          <a:noFill/>
        </p:spPr>
        <p:txBody>
          <a:bodyPr wrap="none" rtlCol="0">
            <a:spAutoFit/>
          </a:bodyPr>
          <a:lstStyle/>
          <a:p>
            <a:r>
              <a:rPr lang="en-VN" sz="16600" b="1" dirty="0">
                <a:solidFill>
                  <a:srgbClr val="00B050"/>
                </a:solidFill>
                <a:latin typeface="Arial" panose="020B0604020202020204" pitchFamily="34" charset="0"/>
                <a:cs typeface="Arial" panose="020B0604020202020204" pitchFamily="34" charset="0"/>
              </a:rPr>
              <a:t>1</a:t>
            </a:r>
          </a:p>
        </p:txBody>
      </p:sp>
    </p:spTree>
  </p:cSld>
  <p:clrMapOvr>
    <a:masterClrMapping/>
  </p:clrMapOvr>
  <p:transition spd="med">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grpSp>
        <p:nvGrpSpPr>
          <p:cNvPr id="11" name="Group 11"/>
          <p:cNvGrpSpPr/>
          <p:nvPr/>
        </p:nvGrpSpPr>
        <p:grpSpPr>
          <a:xfrm>
            <a:off x="-146375" y="0"/>
            <a:ext cx="18580750" cy="600016"/>
            <a:chOff x="0" y="0"/>
            <a:chExt cx="24774333" cy="800022"/>
          </a:xfrm>
        </p:grpSpPr>
        <p:sp>
          <p:nvSpPr>
            <p:cNvPr id="12" name="Freeform 12"/>
            <p:cNvSpPr/>
            <p:nvPr/>
          </p:nvSpPr>
          <p:spPr>
            <a:xfrm flipV="1">
              <a:off x="0" y="0"/>
              <a:ext cx="12418519" cy="800022"/>
            </a:xfrm>
            <a:custGeom>
              <a:avLst/>
              <a:gdLst/>
              <a:ahLst/>
              <a:cxnLst/>
              <a:rect l="l" t="t" r="r" b="b"/>
              <a:pathLst>
                <a:path w="12418519" h="800022">
                  <a:moveTo>
                    <a:pt x="0" y="800022"/>
                  </a:moveTo>
                  <a:lnTo>
                    <a:pt x="12418519" y="800022"/>
                  </a:lnTo>
                  <a:lnTo>
                    <a:pt x="12418519" y="0"/>
                  </a:lnTo>
                  <a:lnTo>
                    <a:pt x="0" y="0"/>
                  </a:lnTo>
                  <a:lnTo>
                    <a:pt x="0" y="800022"/>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3" name="Freeform 13"/>
            <p:cNvSpPr/>
            <p:nvPr/>
          </p:nvSpPr>
          <p:spPr>
            <a:xfrm flipV="1">
              <a:off x="12355814" y="0"/>
              <a:ext cx="12418519" cy="800022"/>
            </a:xfrm>
            <a:custGeom>
              <a:avLst/>
              <a:gdLst/>
              <a:ahLst/>
              <a:cxnLst/>
              <a:rect l="l" t="t" r="r" b="b"/>
              <a:pathLst>
                <a:path w="12418519" h="800022">
                  <a:moveTo>
                    <a:pt x="0" y="800022"/>
                  </a:moveTo>
                  <a:lnTo>
                    <a:pt x="12418519" y="800022"/>
                  </a:lnTo>
                  <a:lnTo>
                    <a:pt x="12418519" y="0"/>
                  </a:lnTo>
                  <a:lnTo>
                    <a:pt x="0" y="0"/>
                  </a:lnTo>
                  <a:lnTo>
                    <a:pt x="0" y="800022"/>
                  </a:lnTo>
                  <a:close/>
                </a:path>
              </a:pathLst>
            </a:custGeom>
            <a:blipFill>
              <a:blip r:embed="rId2">
                <a:extLst>
                  <a:ext uri="{96DAC541-7B7A-43D3-8B79-37D633B846F1}">
                    <asvg:svgBlip xmlns:asvg="http://schemas.microsoft.com/office/drawing/2016/SVG/main" r:embed="rId3"/>
                  </a:ext>
                </a:extLst>
              </a:blip>
              <a:stretch>
                <a:fillRect/>
              </a:stretch>
            </a:blipFill>
          </p:spPr>
        </p:sp>
      </p:grpSp>
      <p:grpSp>
        <p:nvGrpSpPr>
          <p:cNvPr id="14" name="Group 14"/>
          <p:cNvGrpSpPr/>
          <p:nvPr/>
        </p:nvGrpSpPr>
        <p:grpSpPr>
          <a:xfrm rot="-10800000">
            <a:off x="-146375" y="9686925"/>
            <a:ext cx="18580750" cy="600016"/>
            <a:chOff x="0" y="0"/>
            <a:chExt cx="24774333" cy="800022"/>
          </a:xfrm>
        </p:grpSpPr>
        <p:sp>
          <p:nvSpPr>
            <p:cNvPr id="15" name="Freeform 15"/>
            <p:cNvSpPr/>
            <p:nvPr/>
          </p:nvSpPr>
          <p:spPr>
            <a:xfrm flipV="1">
              <a:off x="0" y="0"/>
              <a:ext cx="12418519" cy="800022"/>
            </a:xfrm>
            <a:custGeom>
              <a:avLst/>
              <a:gdLst/>
              <a:ahLst/>
              <a:cxnLst/>
              <a:rect l="l" t="t" r="r" b="b"/>
              <a:pathLst>
                <a:path w="12418519" h="800022">
                  <a:moveTo>
                    <a:pt x="0" y="800022"/>
                  </a:moveTo>
                  <a:lnTo>
                    <a:pt x="12418519" y="800022"/>
                  </a:lnTo>
                  <a:lnTo>
                    <a:pt x="12418519" y="0"/>
                  </a:lnTo>
                  <a:lnTo>
                    <a:pt x="0" y="0"/>
                  </a:lnTo>
                  <a:lnTo>
                    <a:pt x="0" y="800022"/>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6" name="Freeform 16"/>
            <p:cNvSpPr/>
            <p:nvPr/>
          </p:nvSpPr>
          <p:spPr>
            <a:xfrm flipV="1">
              <a:off x="12355814" y="0"/>
              <a:ext cx="12418519" cy="800022"/>
            </a:xfrm>
            <a:custGeom>
              <a:avLst/>
              <a:gdLst/>
              <a:ahLst/>
              <a:cxnLst/>
              <a:rect l="l" t="t" r="r" b="b"/>
              <a:pathLst>
                <a:path w="12418519" h="800022">
                  <a:moveTo>
                    <a:pt x="0" y="800022"/>
                  </a:moveTo>
                  <a:lnTo>
                    <a:pt x="12418519" y="800022"/>
                  </a:lnTo>
                  <a:lnTo>
                    <a:pt x="12418519" y="0"/>
                  </a:lnTo>
                  <a:lnTo>
                    <a:pt x="0" y="0"/>
                  </a:lnTo>
                  <a:lnTo>
                    <a:pt x="0" y="800022"/>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17" name="Rectangle 16">
            <a:extLst>
              <a:ext uri="{FF2B5EF4-FFF2-40B4-BE49-F238E27FC236}">
                <a16:creationId xmlns:a16="http://schemas.microsoft.com/office/drawing/2014/main" id="{5960D184-AE85-D97F-BDD2-E21B5E38CC53}"/>
              </a:ext>
            </a:extLst>
          </p:cNvPr>
          <p:cNvSpPr/>
          <p:nvPr/>
        </p:nvSpPr>
        <p:spPr>
          <a:xfrm>
            <a:off x="464493" y="814328"/>
            <a:ext cx="17311986" cy="86582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4" name="Google Shape;195;p2">
            <a:extLst>
              <a:ext uri="{FF2B5EF4-FFF2-40B4-BE49-F238E27FC236}">
                <a16:creationId xmlns:a16="http://schemas.microsoft.com/office/drawing/2014/main" id="{FEDCC836-7FE8-18AF-F443-C4574DC2BB6F}"/>
              </a:ext>
            </a:extLst>
          </p:cNvPr>
          <p:cNvPicPr preferRelativeResize="0"/>
          <p:nvPr/>
        </p:nvPicPr>
        <p:blipFill rotWithShape="1">
          <a:blip r:embed="rId4">
            <a:alphaModFix/>
          </a:blip>
          <a:srcRect/>
          <a:stretch/>
        </p:blipFill>
        <p:spPr>
          <a:xfrm>
            <a:off x="17293974" y="9892802"/>
            <a:ext cx="965010" cy="188262"/>
          </a:xfrm>
          <a:prstGeom prst="rect">
            <a:avLst/>
          </a:prstGeom>
          <a:noFill/>
          <a:ln>
            <a:noFill/>
          </a:ln>
        </p:spPr>
      </p:pic>
      <p:sp>
        <p:nvSpPr>
          <p:cNvPr id="6" name="TextBox 5">
            <a:extLst>
              <a:ext uri="{FF2B5EF4-FFF2-40B4-BE49-F238E27FC236}">
                <a16:creationId xmlns:a16="http://schemas.microsoft.com/office/drawing/2014/main" id="{F30F69E0-0CF2-9301-64E7-2FACB4CC2BC3}"/>
              </a:ext>
            </a:extLst>
          </p:cNvPr>
          <p:cNvSpPr txBox="1"/>
          <p:nvPr/>
        </p:nvSpPr>
        <p:spPr>
          <a:xfrm>
            <a:off x="2148186" y="1540014"/>
            <a:ext cx="13944600" cy="707886"/>
          </a:xfrm>
          <a:prstGeom prst="rect">
            <a:avLst/>
          </a:prstGeom>
          <a:noFill/>
        </p:spPr>
        <p:txBody>
          <a:bodyPr wrap="square">
            <a:spAutoFit/>
          </a:bodyPr>
          <a:lstStyle/>
          <a:p>
            <a:pPr algn="just">
              <a:spcAft>
                <a:spcPts val="800"/>
              </a:spcAft>
            </a:pPr>
            <a:r>
              <a:rPr lang="en-US" sz="4000" b="1" kern="1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Ví</a:t>
            </a:r>
            <a:r>
              <a:rPr lang="en-US" sz="4000" b="1" kern="1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kern="1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dụ</a:t>
            </a:r>
            <a:r>
              <a:rPr lang="en-US" sz="4000" b="1" kern="1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1: </a:t>
            </a:r>
            <a:r>
              <a:rPr lang="en-US" sz="4000" kern="1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Một</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ô</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tô</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đi</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quãng</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đường</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dài</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162,5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hết</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3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giờ</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a:t>
            </a:r>
            <a:endParaRPr lang="en-VN" sz="4000" kern="1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TextBox 7">
            <a:extLst>
              <a:ext uri="{FF2B5EF4-FFF2-40B4-BE49-F238E27FC236}">
                <a16:creationId xmlns:a16="http://schemas.microsoft.com/office/drawing/2014/main" id="{9D49E58B-1554-C23A-0C20-0F78B7342481}"/>
              </a:ext>
            </a:extLst>
          </p:cNvPr>
          <p:cNvSpPr txBox="1"/>
          <p:nvPr/>
        </p:nvSpPr>
        <p:spPr>
          <a:xfrm>
            <a:off x="914400" y="2867635"/>
            <a:ext cx="13480047" cy="707886"/>
          </a:xfrm>
          <a:prstGeom prst="rect">
            <a:avLst/>
          </a:prstGeom>
          <a:noFill/>
        </p:spPr>
        <p:txBody>
          <a:bodyPr wrap="square">
            <a:spAutoFit/>
          </a:bodyPr>
          <a:lstStyle/>
          <a:p>
            <a:pPr algn="just">
              <a:spcAft>
                <a:spcPts val="800"/>
              </a:spcAft>
            </a:pPr>
            <a:r>
              <a:rPr lang="en-US" sz="4000" kern="100" dirty="0" err="1">
                <a:latin typeface="Arial" panose="020B0604020202020204" pitchFamily="34" charset="0"/>
                <a:ea typeface="Times New Roman" panose="02020603050405020304" pitchFamily="18" charset="0"/>
                <a:cs typeface="Arial" panose="020B0604020202020204" pitchFamily="34" charset="0"/>
              </a:rPr>
              <a:t>T</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ìm</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trung</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bình</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mỗi</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giờ</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ô</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tô</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đi</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bao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nhiêu</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ki-</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lô</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mét</a:t>
            </a:r>
            <a:r>
              <a:rPr lang="en-US" sz="4000" kern="100" dirty="0">
                <a:latin typeface="Arial" panose="020B0604020202020204" pitchFamily="34" charset="0"/>
                <a:ea typeface="Times New Roman" panose="02020603050405020304" pitchFamily="18" charset="0"/>
                <a:cs typeface="Arial" panose="020B0604020202020204" pitchFamily="34" charset="0"/>
              </a:rPr>
              <a:t>?</a:t>
            </a:r>
            <a:endParaRPr lang="en-VN" sz="4000" kern="1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026" name="Picture 2" descr="Hướng dẫn cách Vẽ Chiếc Xe Ô TÔ Đơn Giản">
            <a:extLst>
              <a:ext uri="{FF2B5EF4-FFF2-40B4-BE49-F238E27FC236}">
                <a16:creationId xmlns:a16="http://schemas.microsoft.com/office/drawing/2014/main" id="{5903EA21-C0C7-9B32-44B8-61314B5FE05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145" t="16496" r="12116" b="7722"/>
          <a:stretch/>
        </p:blipFill>
        <p:spPr bwMode="auto">
          <a:xfrm>
            <a:off x="4476156" y="3793740"/>
            <a:ext cx="8610601" cy="5116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8327624"/>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par>
                                <p:cTn id="12" presetID="9" presetClass="entr" presetSubtype="0" fill="hold" nodeType="with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dissolve">
                                      <p:cBhvr>
                                        <p:cTn id="1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grpSp>
        <p:nvGrpSpPr>
          <p:cNvPr id="11" name="Group 11"/>
          <p:cNvGrpSpPr/>
          <p:nvPr/>
        </p:nvGrpSpPr>
        <p:grpSpPr>
          <a:xfrm>
            <a:off x="-146375" y="0"/>
            <a:ext cx="18580750" cy="600016"/>
            <a:chOff x="0" y="0"/>
            <a:chExt cx="24774333" cy="800022"/>
          </a:xfrm>
        </p:grpSpPr>
        <p:sp>
          <p:nvSpPr>
            <p:cNvPr id="12" name="Freeform 12"/>
            <p:cNvSpPr/>
            <p:nvPr/>
          </p:nvSpPr>
          <p:spPr>
            <a:xfrm flipV="1">
              <a:off x="0" y="0"/>
              <a:ext cx="12418519" cy="800022"/>
            </a:xfrm>
            <a:custGeom>
              <a:avLst/>
              <a:gdLst/>
              <a:ahLst/>
              <a:cxnLst/>
              <a:rect l="l" t="t" r="r" b="b"/>
              <a:pathLst>
                <a:path w="12418519" h="800022">
                  <a:moveTo>
                    <a:pt x="0" y="800022"/>
                  </a:moveTo>
                  <a:lnTo>
                    <a:pt x="12418519" y="800022"/>
                  </a:lnTo>
                  <a:lnTo>
                    <a:pt x="12418519" y="0"/>
                  </a:lnTo>
                  <a:lnTo>
                    <a:pt x="0" y="0"/>
                  </a:lnTo>
                  <a:lnTo>
                    <a:pt x="0" y="800022"/>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3" name="Freeform 13"/>
            <p:cNvSpPr/>
            <p:nvPr/>
          </p:nvSpPr>
          <p:spPr>
            <a:xfrm flipV="1">
              <a:off x="12355814" y="0"/>
              <a:ext cx="12418519" cy="800022"/>
            </a:xfrm>
            <a:custGeom>
              <a:avLst/>
              <a:gdLst/>
              <a:ahLst/>
              <a:cxnLst/>
              <a:rect l="l" t="t" r="r" b="b"/>
              <a:pathLst>
                <a:path w="12418519" h="800022">
                  <a:moveTo>
                    <a:pt x="0" y="800022"/>
                  </a:moveTo>
                  <a:lnTo>
                    <a:pt x="12418519" y="800022"/>
                  </a:lnTo>
                  <a:lnTo>
                    <a:pt x="12418519" y="0"/>
                  </a:lnTo>
                  <a:lnTo>
                    <a:pt x="0" y="0"/>
                  </a:lnTo>
                  <a:lnTo>
                    <a:pt x="0" y="800022"/>
                  </a:lnTo>
                  <a:close/>
                </a:path>
              </a:pathLst>
            </a:custGeom>
            <a:blipFill>
              <a:blip r:embed="rId2">
                <a:extLst>
                  <a:ext uri="{96DAC541-7B7A-43D3-8B79-37D633B846F1}">
                    <asvg:svgBlip xmlns:asvg="http://schemas.microsoft.com/office/drawing/2016/SVG/main" r:embed="rId3"/>
                  </a:ext>
                </a:extLst>
              </a:blip>
              <a:stretch>
                <a:fillRect/>
              </a:stretch>
            </a:blipFill>
          </p:spPr>
        </p:sp>
      </p:grpSp>
      <p:grpSp>
        <p:nvGrpSpPr>
          <p:cNvPr id="14" name="Group 14"/>
          <p:cNvGrpSpPr/>
          <p:nvPr/>
        </p:nvGrpSpPr>
        <p:grpSpPr>
          <a:xfrm rot="-10800000">
            <a:off x="-146375" y="9686925"/>
            <a:ext cx="18580750" cy="600016"/>
            <a:chOff x="0" y="0"/>
            <a:chExt cx="24774333" cy="800022"/>
          </a:xfrm>
        </p:grpSpPr>
        <p:sp>
          <p:nvSpPr>
            <p:cNvPr id="15" name="Freeform 15"/>
            <p:cNvSpPr/>
            <p:nvPr/>
          </p:nvSpPr>
          <p:spPr>
            <a:xfrm flipV="1">
              <a:off x="0" y="0"/>
              <a:ext cx="12418519" cy="800022"/>
            </a:xfrm>
            <a:custGeom>
              <a:avLst/>
              <a:gdLst/>
              <a:ahLst/>
              <a:cxnLst/>
              <a:rect l="l" t="t" r="r" b="b"/>
              <a:pathLst>
                <a:path w="12418519" h="800022">
                  <a:moveTo>
                    <a:pt x="0" y="800022"/>
                  </a:moveTo>
                  <a:lnTo>
                    <a:pt x="12418519" y="800022"/>
                  </a:lnTo>
                  <a:lnTo>
                    <a:pt x="12418519" y="0"/>
                  </a:lnTo>
                  <a:lnTo>
                    <a:pt x="0" y="0"/>
                  </a:lnTo>
                  <a:lnTo>
                    <a:pt x="0" y="800022"/>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6" name="Freeform 16"/>
            <p:cNvSpPr/>
            <p:nvPr/>
          </p:nvSpPr>
          <p:spPr>
            <a:xfrm flipV="1">
              <a:off x="12355814" y="0"/>
              <a:ext cx="12418519" cy="800022"/>
            </a:xfrm>
            <a:custGeom>
              <a:avLst/>
              <a:gdLst/>
              <a:ahLst/>
              <a:cxnLst/>
              <a:rect l="l" t="t" r="r" b="b"/>
              <a:pathLst>
                <a:path w="12418519" h="800022">
                  <a:moveTo>
                    <a:pt x="0" y="800022"/>
                  </a:moveTo>
                  <a:lnTo>
                    <a:pt x="12418519" y="800022"/>
                  </a:lnTo>
                  <a:lnTo>
                    <a:pt x="12418519" y="0"/>
                  </a:lnTo>
                  <a:lnTo>
                    <a:pt x="0" y="0"/>
                  </a:lnTo>
                  <a:lnTo>
                    <a:pt x="0" y="800022"/>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17" name="Rectangle 16">
            <a:extLst>
              <a:ext uri="{FF2B5EF4-FFF2-40B4-BE49-F238E27FC236}">
                <a16:creationId xmlns:a16="http://schemas.microsoft.com/office/drawing/2014/main" id="{5960D184-AE85-D97F-BDD2-E21B5E38CC53}"/>
              </a:ext>
            </a:extLst>
          </p:cNvPr>
          <p:cNvSpPr/>
          <p:nvPr/>
        </p:nvSpPr>
        <p:spPr>
          <a:xfrm>
            <a:off x="464493" y="814328"/>
            <a:ext cx="17311986" cy="86582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4" name="Google Shape;195;p2">
            <a:extLst>
              <a:ext uri="{FF2B5EF4-FFF2-40B4-BE49-F238E27FC236}">
                <a16:creationId xmlns:a16="http://schemas.microsoft.com/office/drawing/2014/main" id="{FEDCC836-7FE8-18AF-F443-C4574DC2BB6F}"/>
              </a:ext>
            </a:extLst>
          </p:cNvPr>
          <p:cNvPicPr preferRelativeResize="0"/>
          <p:nvPr/>
        </p:nvPicPr>
        <p:blipFill rotWithShape="1">
          <a:blip r:embed="rId4">
            <a:alphaModFix/>
          </a:blip>
          <a:srcRect/>
          <a:stretch/>
        </p:blipFill>
        <p:spPr>
          <a:xfrm>
            <a:off x="17293974" y="9892802"/>
            <a:ext cx="965010" cy="188262"/>
          </a:xfrm>
          <a:prstGeom prst="rect">
            <a:avLst/>
          </a:prstGeom>
          <a:noFill/>
          <a:ln>
            <a:noFill/>
          </a:ln>
        </p:spPr>
      </p:pic>
      <p:sp>
        <p:nvSpPr>
          <p:cNvPr id="3" name="TextBox 2">
            <a:extLst>
              <a:ext uri="{FF2B5EF4-FFF2-40B4-BE49-F238E27FC236}">
                <a16:creationId xmlns:a16="http://schemas.microsoft.com/office/drawing/2014/main" id="{9508CAB7-2413-B7BD-DA9F-7CAEDC83F8A0}"/>
              </a:ext>
            </a:extLst>
          </p:cNvPr>
          <p:cNvSpPr txBox="1"/>
          <p:nvPr/>
        </p:nvSpPr>
        <p:spPr>
          <a:xfrm>
            <a:off x="1028952" y="1021091"/>
            <a:ext cx="12748478" cy="2748253"/>
          </a:xfrm>
          <a:prstGeom prst="rect">
            <a:avLst/>
          </a:prstGeom>
          <a:noFill/>
        </p:spPr>
        <p:txBody>
          <a:bodyPr wrap="square">
            <a:spAutoFit/>
          </a:bodyPr>
          <a:lstStyle/>
          <a:p>
            <a:pPr algn="just">
              <a:lnSpc>
                <a:spcPct val="150000"/>
              </a:lnSpc>
              <a:spcAft>
                <a:spcPts val="800"/>
              </a:spcAft>
            </a:pPr>
            <a:r>
              <a:rPr lang="en-US" sz="4000" kern="100" dirty="0">
                <a:effectLst/>
                <a:latin typeface="Arial" panose="020B0604020202020204" pitchFamily="34" charset="0"/>
                <a:ea typeface="Times New Roman" panose="02020603050405020304" pitchFamily="18" charset="0"/>
                <a:cs typeface="Arial" panose="020B0604020202020204" pitchFamily="34" charset="0"/>
              </a:rPr>
              <a:t>“Ta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nói</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vận</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tốc</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trung</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bình</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hay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nói</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vắn</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tắt</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vận</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tốc</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ô</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tô</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là</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năm</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mươi</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bốn</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phẩy</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năm</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ki-</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lô</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mét</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trên</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giờ</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viết</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tắt</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là</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54,5 km/</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giờ</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hay 54,5 km/h.”</a:t>
            </a:r>
            <a:endParaRPr lang="en-VN" sz="4000" kern="100" dirty="0">
              <a:effectLst/>
              <a:latin typeface="Arial" panose="020B0604020202020204" pitchFamily="34" charset="0"/>
              <a:ea typeface="Times New Roman" panose="02020603050405020304" pitchFamily="18" charset="0"/>
              <a:cs typeface="Arial" panose="020B0604020202020204" pitchFamily="34" charset="0"/>
            </a:endParaRP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F199BD7C-4EA4-8FFE-8A38-C6091907A60D}"/>
                  </a:ext>
                </a:extLst>
              </p:cNvPr>
              <p:cNvSpPr txBox="1"/>
              <p:nvPr/>
            </p:nvSpPr>
            <p:spPr>
              <a:xfrm>
                <a:off x="1040022" y="3976107"/>
                <a:ext cx="14438410" cy="2953437"/>
              </a:xfrm>
              <a:prstGeom prst="rect">
                <a:avLst/>
              </a:prstGeom>
              <a:noFill/>
            </p:spPr>
            <p:txBody>
              <a:bodyPr wrap="square">
                <a:spAutoFit/>
              </a:bodyPr>
              <a:lstStyle/>
              <a:p>
                <a:pPr algn="just">
                  <a:lnSpc>
                    <a:spcPct val="150000"/>
                  </a:lnSpc>
                  <a:spcAft>
                    <a:spcPts val="800"/>
                  </a:spcAft>
                </a:pPr>
                <a:r>
                  <a:rPr lang="en-US" sz="4000" b="1" kern="100" dirty="0">
                    <a:solidFill>
                      <a:srgbClr val="C00000"/>
                    </a:solidFill>
                    <a:latin typeface="Arial" panose="020B0604020202020204" pitchFamily="34" charset="0"/>
                    <a:ea typeface="Times New Roman" panose="02020603050405020304" pitchFamily="18" charset="0"/>
                    <a:cs typeface="Arial" panose="020B0604020202020204" pitchFamily="34" charset="0"/>
                  </a:rPr>
                  <a:t>L</a:t>
                </a:r>
                <a:r>
                  <a:rPr lang="en-US" sz="4000" b="1" kern="1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ưu </a:t>
                </a:r>
                <a:r>
                  <a:rPr lang="en-US" sz="4000" b="1" kern="1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ý</a:t>
                </a:r>
                <a:r>
                  <a:rPr lang="en-US" sz="4000" b="1" kern="1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kern="1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đơn</a:t>
                </a:r>
                <a:r>
                  <a:rPr lang="en-US" sz="4000" b="1" kern="1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kern="1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vị</a:t>
                </a:r>
                <a:r>
                  <a:rPr lang="en-US" sz="4000" b="1" kern="1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kern="1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đo</a:t>
                </a:r>
                <a:r>
                  <a:rPr lang="en-US" sz="4000" b="1" kern="1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kern="1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vận</a:t>
                </a:r>
                <a:r>
                  <a:rPr lang="en-US" sz="4000" b="1" kern="1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kern="1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tốc</a:t>
                </a:r>
                <a:r>
                  <a:rPr lang="en-US" sz="4000" b="1" kern="1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a:t>
                </a:r>
                <a:endParaRPr lang="en-VN" sz="4000" b="1" kern="1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p>
                <a:pPr marL="571500" indent="-571500" algn="just">
                  <a:lnSpc>
                    <a:spcPct val="150000"/>
                  </a:lnSpc>
                  <a:spcAft>
                    <a:spcPts val="800"/>
                  </a:spcAft>
                  <a:buFont typeface="Arial" panose="020B0604020202020204" pitchFamily="34" charset="0"/>
                  <a:buChar char="•"/>
                </a:pPr>
                <a:r>
                  <a:rPr lang="en-US" sz="4000" kern="100" dirty="0">
                    <a:effectLst/>
                    <a:latin typeface="Arial" panose="020B0604020202020204" pitchFamily="34" charset="0"/>
                    <a:ea typeface="Times New Roman" panose="02020603050405020304" pitchFamily="18" charset="0"/>
                    <a:cs typeface="Arial" panose="020B0604020202020204" pitchFamily="34" charset="0"/>
                  </a:rPr>
                  <a:t>Khi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quãng</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đường</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có</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đơn</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vị</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là</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km,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thời</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gian</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có</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đơn</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vị</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là</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giờ</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a:t>
                </a:r>
                <a:endParaRPr lang="en-VN" sz="4000" kern="1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800"/>
                  </a:spcAft>
                </a:pPr>
                <a14:m>
                  <m:oMath xmlns:m="http://schemas.openxmlformats.org/officeDocument/2006/math">
                    <m:r>
                      <a:rPr lang="en-US" sz="4000" i="0" kern="100" smtClean="0">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Vận</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tốc</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có</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đơn</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vị</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là</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km/</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giờ</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hay km/h.</a:t>
                </a:r>
                <a:endParaRPr lang="en-VN" sz="4000" kern="1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6" name="TextBox 5">
                <a:extLst>
                  <a:ext uri="{FF2B5EF4-FFF2-40B4-BE49-F238E27FC236}">
                    <a16:creationId xmlns:a16="http://schemas.microsoft.com/office/drawing/2014/main" id="{F199BD7C-4EA4-8FFE-8A38-C6091907A60D}"/>
                  </a:ext>
                </a:extLst>
              </p:cNvPr>
              <p:cNvSpPr txBox="1">
                <a:spLocks noRot="1" noChangeAspect="1" noMove="1" noResize="1" noEditPoints="1" noAdjustHandles="1" noChangeArrowheads="1" noChangeShapeType="1" noTextEdit="1"/>
              </p:cNvSpPr>
              <p:nvPr/>
            </p:nvSpPr>
            <p:spPr>
              <a:xfrm>
                <a:off x="1040022" y="3976107"/>
                <a:ext cx="14438410" cy="2953437"/>
              </a:xfrm>
              <a:prstGeom prst="rect">
                <a:avLst/>
              </a:prstGeom>
              <a:blipFill>
                <a:blip r:embed="rId5"/>
                <a:stretch>
                  <a:fillRect l="-1583" r="-616" b="-7692"/>
                </a:stretch>
              </a:blipFill>
            </p:spPr>
            <p:txBody>
              <a:bodyPr/>
              <a:lstStyle/>
              <a:p>
                <a:r>
                  <a:rPr lang="en-VN">
                    <a:noFill/>
                  </a:rPr>
                  <a:t> </a:t>
                </a:r>
              </a:p>
            </p:txBody>
          </p:sp>
        </mc:Fallback>
      </mc:AlternateContent>
      <p:sp>
        <p:nvSpPr>
          <p:cNvPr id="7" name="Freeform 20">
            <a:extLst>
              <a:ext uri="{FF2B5EF4-FFF2-40B4-BE49-F238E27FC236}">
                <a16:creationId xmlns:a16="http://schemas.microsoft.com/office/drawing/2014/main" id="{0921D0F9-2D43-6278-5394-79AB09EA9FA7}"/>
              </a:ext>
            </a:extLst>
          </p:cNvPr>
          <p:cNvSpPr/>
          <p:nvPr/>
        </p:nvSpPr>
        <p:spPr>
          <a:xfrm>
            <a:off x="14159668" y="923847"/>
            <a:ext cx="3107267" cy="2748253"/>
          </a:xfrm>
          <a:custGeom>
            <a:avLst/>
            <a:gdLst/>
            <a:ahLst/>
            <a:cxnLst/>
            <a:rect l="l" t="t" r="r" b="b"/>
            <a:pathLst>
              <a:path w="1615193" h="1447800">
                <a:moveTo>
                  <a:pt x="0" y="0"/>
                </a:moveTo>
                <a:lnTo>
                  <a:pt x="1615193" y="0"/>
                </a:lnTo>
                <a:lnTo>
                  <a:pt x="1615193" y="1447800"/>
                </a:lnTo>
                <a:lnTo>
                  <a:pt x="0" y="1447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51A70D95-6BE4-D258-2FFC-2A01F49C6F2F}"/>
                  </a:ext>
                </a:extLst>
              </p:cNvPr>
              <p:cNvSpPr txBox="1"/>
              <p:nvPr/>
            </p:nvSpPr>
            <p:spPr>
              <a:xfrm>
                <a:off x="1040022" y="7136307"/>
                <a:ext cx="14478000" cy="1927515"/>
              </a:xfrm>
              <a:prstGeom prst="rect">
                <a:avLst/>
              </a:prstGeom>
              <a:noFill/>
            </p:spPr>
            <p:txBody>
              <a:bodyPr wrap="square">
                <a:spAutoFit/>
              </a:bodyPr>
              <a:lstStyle/>
              <a:p>
                <a:pPr marL="571500" indent="-571500" algn="just">
                  <a:lnSpc>
                    <a:spcPct val="150000"/>
                  </a:lnSpc>
                  <a:spcAft>
                    <a:spcPts val="800"/>
                  </a:spcAft>
                  <a:buFont typeface="Arial" panose="020B0604020202020204" pitchFamily="34" charset="0"/>
                  <a:buChar char="•"/>
                </a:pPr>
                <a:r>
                  <a:rPr lang="en-US" sz="4000" kern="100" dirty="0">
                    <a:effectLst/>
                    <a:latin typeface="Arial" panose="020B0604020202020204" pitchFamily="34" charset="0"/>
                    <a:ea typeface="Times New Roman" panose="02020603050405020304" pitchFamily="18" charset="0"/>
                    <a:cs typeface="Arial" panose="020B0604020202020204" pitchFamily="34" charset="0"/>
                  </a:rPr>
                  <a:t>Khi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quãng</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đường</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có</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đơn</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vị</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là</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m,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thời</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gian</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có</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đơn</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vị</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là</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giây</a:t>
                </a:r>
                <a:endParaRPr lang="en-VN" sz="4000" kern="1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800"/>
                  </a:spcAft>
                </a:pPr>
                <a14:m>
                  <m:oMath xmlns:m="http://schemas.openxmlformats.org/officeDocument/2006/math">
                    <m:r>
                      <a:rPr lang="en-US" sz="4000" i="0" kern="100" smtClean="0">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Vận</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tốc</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có</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đơn</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vị</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là</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m/</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giây</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hay m/s.</a:t>
                </a:r>
                <a:endParaRPr lang="en-VN" sz="4000" kern="1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8" name="TextBox 7">
                <a:extLst>
                  <a:ext uri="{FF2B5EF4-FFF2-40B4-BE49-F238E27FC236}">
                    <a16:creationId xmlns:a16="http://schemas.microsoft.com/office/drawing/2014/main" id="{51A70D95-6BE4-D258-2FFC-2A01F49C6F2F}"/>
                  </a:ext>
                </a:extLst>
              </p:cNvPr>
              <p:cNvSpPr txBox="1">
                <a:spLocks noRot="1" noChangeAspect="1" noMove="1" noResize="1" noEditPoints="1" noAdjustHandles="1" noChangeArrowheads="1" noChangeShapeType="1" noTextEdit="1"/>
              </p:cNvSpPr>
              <p:nvPr/>
            </p:nvSpPr>
            <p:spPr>
              <a:xfrm>
                <a:off x="1040022" y="7136307"/>
                <a:ext cx="14478000" cy="1927515"/>
              </a:xfrm>
              <a:prstGeom prst="rect">
                <a:avLst/>
              </a:prstGeom>
              <a:blipFill>
                <a:blip r:embed="rId8"/>
                <a:stretch>
                  <a:fillRect l="-1402" b="-12500"/>
                </a:stretch>
              </a:blipFill>
            </p:spPr>
            <p:txBody>
              <a:bodyPr/>
              <a:lstStyle/>
              <a:p>
                <a:r>
                  <a:rPr lang="en-VN">
                    <a:noFill/>
                  </a:rPr>
                  <a:t> </a:t>
                </a:r>
              </a:p>
            </p:txBody>
          </p:sp>
        </mc:Fallback>
      </mc:AlternateContent>
      <p:sp>
        <p:nvSpPr>
          <p:cNvPr id="9" name="Freeform 8">
            <a:extLst>
              <a:ext uri="{FF2B5EF4-FFF2-40B4-BE49-F238E27FC236}">
                <a16:creationId xmlns:a16="http://schemas.microsoft.com/office/drawing/2014/main" id="{9604809D-68F5-FF8C-16D7-AAED94C97CD5}"/>
              </a:ext>
            </a:extLst>
          </p:cNvPr>
          <p:cNvSpPr/>
          <p:nvPr/>
        </p:nvSpPr>
        <p:spPr>
          <a:xfrm>
            <a:off x="15707921" y="7710556"/>
            <a:ext cx="1878658" cy="1243330"/>
          </a:xfrm>
          <a:custGeom>
            <a:avLst/>
            <a:gdLst/>
            <a:ahLst/>
            <a:cxnLst/>
            <a:rect l="l" t="t" r="r" b="b"/>
            <a:pathLst>
              <a:path w="1878658" h="1243330">
                <a:moveTo>
                  <a:pt x="0" y="0"/>
                </a:moveTo>
                <a:lnTo>
                  <a:pt x="1878658" y="0"/>
                </a:lnTo>
                <a:lnTo>
                  <a:pt x="1878658" y="1243330"/>
                </a:lnTo>
                <a:lnTo>
                  <a:pt x="0" y="124333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Tree>
    <p:extLst>
      <p:ext uri="{BB962C8B-B14F-4D97-AF65-F5344CB8AC3E}">
        <p14:creationId xmlns:p14="http://schemas.microsoft.com/office/powerpoint/2010/main" val="410986074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dissolve">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blinds(horizontal)">
                                      <p:cBhvr>
                                        <p:cTn id="20" dur="500"/>
                                        <p:tgtEl>
                                          <p:spTgt spid="6">
                                            <p:txEl>
                                              <p:pRg st="1" end="1"/>
                                            </p:txEl>
                                          </p:spTgt>
                                        </p:tgtEl>
                                      </p:cBhvr>
                                    </p:animEffect>
                                  </p:childTnLst>
                                </p:cTn>
                              </p:par>
                            </p:childTnLst>
                          </p:cTn>
                        </p:par>
                        <p:par>
                          <p:cTn id="21" fill="hold">
                            <p:stCondLst>
                              <p:cond delay="500"/>
                            </p:stCondLst>
                            <p:childTnLst>
                              <p:par>
                                <p:cTn id="22" presetID="3" presetClass="entr" presetSubtype="10" fill="hold" nodeType="after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blinds(horizontal)">
                                      <p:cBhvr>
                                        <p:cTn id="24" dur="500"/>
                                        <p:tgtEl>
                                          <p:spTgt spid="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blinds(horizontal)">
                                      <p:cBhvr>
                                        <p:cTn id="29" dur="500"/>
                                        <p:tgtEl>
                                          <p:spTgt spid="8">
                                            <p:txEl>
                                              <p:pRg st="0" end="0"/>
                                            </p:txEl>
                                          </p:spTgt>
                                        </p:tgtEl>
                                      </p:cBhvr>
                                    </p:animEffect>
                                  </p:childTnLst>
                                </p:cTn>
                              </p:par>
                            </p:childTnLst>
                          </p:cTn>
                        </p:par>
                        <p:par>
                          <p:cTn id="30" fill="hold">
                            <p:stCondLst>
                              <p:cond delay="500"/>
                            </p:stCondLst>
                            <p:childTnLst>
                              <p:par>
                                <p:cTn id="31" presetID="3" presetClass="entr" presetSubtype="10" fill="hold" nodeType="afterEffect">
                                  <p:stCondLst>
                                    <p:cond delay="0"/>
                                  </p:stCondLst>
                                  <p:childTnLst>
                                    <p:set>
                                      <p:cBhvr>
                                        <p:cTn id="32" dur="1" fill="hold">
                                          <p:stCondLst>
                                            <p:cond delay="0"/>
                                          </p:stCondLst>
                                        </p:cTn>
                                        <p:tgtEl>
                                          <p:spTgt spid="8">
                                            <p:txEl>
                                              <p:pRg st="1" end="1"/>
                                            </p:txEl>
                                          </p:spTgt>
                                        </p:tgtEl>
                                        <p:attrNameLst>
                                          <p:attrName>style.visibility</p:attrName>
                                        </p:attrNameLst>
                                      </p:cBhvr>
                                      <p:to>
                                        <p:strVal val="visible"/>
                                      </p:to>
                                    </p:set>
                                    <p:animEffect transition="in" filter="blinds(horizontal)">
                                      <p:cBhvr>
                                        <p:cTn id="33"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grpSp>
        <p:nvGrpSpPr>
          <p:cNvPr id="11" name="Group 11"/>
          <p:cNvGrpSpPr/>
          <p:nvPr/>
        </p:nvGrpSpPr>
        <p:grpSpPr>
          <a:xfrm>
            <a:off x="-146375" y="0"/>
            <a:ext cx="18580750" cy="600016"/>
            <a:chOff x="0" y="0"/>
            <a:chExt cx="24774333" cy="800022"/>
          </a:xfrm>
        </p:grpSpPr>
        <p:sp>
          <p:nvSpPr>
            <p:cNvPr id="12" name="Freeform 12"/>
            <p:cNvSpPr/>
            <p:nvPr/>
          </p:nvSpPr>
          <p:spPr>
            <a:xfrm flipV="1">
              <a:off x="0" y="0"/>
              <a:ext cx="12418519" cy="800022"/>
            </a:xfrm>
            <a:custGeom>
              <a:avLst/>
              <a:gdLst/>
              <a:ahLst/>
              <a:cxnLst/>
              <a:rect l="l" t="t" r="r" b="b"/>
              <a:pathLst>
                <a:path w="12418519" h="800022">
                  <a:moveTo>
                    <a:pt x="0" y="800022"/>
                  </a:moveTo>
                  <a:lnTo>
                    <a:pt x="12418519" y="800022"/>
                  </a:lnTo>
                  <a:lnTo>
                    <a:pt x="12418519" y="0"/>
                  </a:lnTo>
                  <a:lnTo>
                    <a:pt x="0" y="0"/>
                  </a:lnTo>
                  <a:lnTo>
                    <a:pt x="0" y="800022"/>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3" name="Freeform 13"/>
            <p:cNvSpPr/>
            <p:nvPr/>
          </p:nvSpPr>
          <p:spPr>
            <a:xfrm flipV="1">
              <a:off x="12355814" y="0"/>
              <a:ext cx="12418519" cy="800022"/>
            </a:xfrm>
            <a:custGeom>
              <a:avLst/>
              <a:gdLst/>
              <a:ahLst/>
              <a:cxnLst/>
              <a:rect l="l" t="t" r="r" b="b"/>
              <a:pathLst>
                <a:path w="12418519" h="800022">
                  <a:moveTo>
                    <a:pt x="0" y="800022"/>
                  </a:moveTo>
                  <a:lnTo>
                    <a:pt x="12418519" y="800022"/>
                  </a:lnTo>
                  <a:lnTo>
                    <a:pt x="12418519" y="0"/>
                  </a:lnTo>
                  <a:lnTo>
                    <a:pt x="0" y="0"/>
                  </a:lnTo>
                  <a:lnTo>
                    <a:pt x="0" y="800022"/>
                  </a:lnTo>
                  <a:close/>
                </a:path>
              </a:pathLst>
            </a:custGeom>
            <a:blipFill>
              <a:blip r:embed="rId2">
                <a:extLst>
                  <a:ext uri="{96DAC541-7B7A-43D3-8B79-37D633B846F1}">
                    <asvg:svgBlip xmlns:asvg="http://schemas.microsoft.com/office/drawing/2016/SVG/main" r:embed="rId3"/>
                  </a:ext>
                </a:extLst>
              </a:blip>
              <a:stretch>
                <a:fillRect/>
              </a:stretch>
            </a:blipFill>
          </p:spPr>
        </p:sp>
      </p:grpSp>
      <p:grpSp>
        <p:nvGrpSpPr>
          <p:cNvPr id="14" name="Group 14"/>
          <p:cNvGrpSpPr/>
          <p:nvPr/>
        </p:nvGrpSpPr>
        <p:grpSpPr>
          <a:xfrm rot="-10800000">
            <a:off x="-146375" y="9686925"/>
            <a:ext cx="18580750" cy="600016"/>
            <a:chOff x="0" y="0"/>
            <a:chExt cx="24774333" cy="800022"/>
          </a:xfrm>
        </p:grpSpPr>
        <p:sp>
          <p:nvSpPr>
            <p:cNvPr id="15" name="Freeform 15"/>
            <p:cNvSpPr/>
            <p:nvPr/>
          </p:nvSpPr>
          <p:spPr>
            <a:xfrm flipV="1">
              <a:off x="0" y="0"/>
              <a:ext cx="12418519" cy="800022"/>
            </a:xfrm>
            <a:custGeom>
              <a:avLst/>
              <a:gdLst/>
              <a:ahLst/>
              <a:cxnLst/>
              <a:rect l="l" t="t" r="r" b="b"/>
              <a:pathLst>
                <a:path w="12418519" h="800022">
                  <a:moveTo>
                    <a:pt x="0" y="800022"/>
                  </a:moveTo>
                  <a:lnTo>
                    <a:pt x="12418519" y="800022"/>
                  </a:lnTo>
                  <a:lnTo>
                    <a:pt x="12418519" y="0"/>
                  </a:lnTo>
                  <a:lnTo>
                    <a:pt x="0" y="0"/>
                  </a:lnTo>
                  <a:lnTo>
                    <a:pt x="0" y="800022"/>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6" name="Freeform 16"/>
            <p:cNvSpPr/>
            <p:nvPr/>
          </p:nvSpPr>
          <p:spPr>
            <a:xfrm flipV="1">
              <a:off x="12355814" y="0"/>
              <a:ext cx="12418519" cy="800022"/>
            </a:xfrm>
            <a:custGeom>
              <a:avLst/>
              <a:gdLst/>
              <a:ahLst/>
              <a:cxnLst/>
              <a:rect l="l" t="t" r="r" b="b"/>
              <a:pathLst>
                <a:path w="12418519" h="800022">
                  <a:moveTo>
                    <a:pt x="0" y="800022"/>
                  </a:moveTo>
                  <a:lnTo>
                    <a:pt x="12418519" y="800022"/>
                  </a:lnTo>
                  <a:lnTo>
                    <a:pt x="12418519" y="0"/>
                  </a:lnTo>
                  <a:lnTo>
                    <a:pt x="0" y="0"/>
                  </a:lnTo>
                  <a:lnTo>
                    <a:pt x="0" y="800022"/>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17" name="Rectangle 16">
            <a:extLst>
              <a:ext uri="{FF2B5EF4-FFF2-40B4-BE49-F238E27FC236}">
                <a16:creationId xmlns:a16="http://schemas.microsoft.com/office/drawing/2014/main" id="{5960D184-AE85-D97F-BDD2-E21B5E38CC53}"/>
              </a:ext>
            </a:extLst>
          </p:cNvPr>
          <p:cNvSpPr/>
          <p:nvPr/>
        </p:nvSpPr>
        <p:spPr>
          <a:xfrm>
            <a:off x="464493" y="814328"/>
            <a:ext cx="17311986" cy="86582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4" name="Google Shape;195;p2">
            <a:extLst>
              <a:ext uri="{FF2B5EF4-FFF2-40B4-BE49-F238E27FC236}">
                <a16:creationId xmlns:a16="http://schemas.microsoft.com/office/drawing/2014/main" id="{FEDCC836-7FE8-18AF-F443-C4574DC2BB6F}"/>
              </a:ext>
            </a:extLst>
          </p:cNvPr>
          <p:cNvPicPr preferRelativeResize="0"/>
          <p:nvPr/>
        </p:nvPicPr>
        <p:blipFill rotWithShape="1">
          <a:blip r:embed="rId4">
            <a:alphaModFix/>
          </a:blip>
          <a:srcRect/>
          <a:stretch/>
        </p:blipFill>
        <p:spPr>
          <a:xfrm>
            <a:off x="17293974" y="9892802"/>
            <a:ext cx="965010" cy="188262"/>
          </a:xfrm>
          <a:prstGeom prst="rect">
            <a:avLst/>
          </a:prstGeom>
          <a:noFill/>
          <a:ln>
            <a:noFill/>
          </a:ln>
        </p:spPr>
      </p:pic>
      <p:sp>
        <p:nvSpPr>
          <p:cNvPr id="2" name="TextBox 1">
            <a:extLst>
              <a:ext uri="{FF2B5EF4-FFF2-40B4-BE49-F238E27FC236}">
                <a16:creationId xmlns:a16="http://schemas.microsoft.com/office/drawing/2014/main" id="{3885F3ED-E654-4AB0-CC43-FFFC5E6FAAAA}"/>
              </a:ext>
            </a:extLst>
          </p:cNvPr>
          <p:cNvSpPr txBox="1"/>
          <p:nvPr/>
        </p:nvSpPr>
        <p:spPr>
          <a:xfrm>
            <a:off x="5155257" y="1576187"/>
            <a:ext cx="8024514" cy="830997"/>
          </a:xfrm>
          <a:prstGeom prst="rect">
            <a:avLst/>
          </a:prstGeom>
          <a:solidFill>
            <a:srgbClr val="FFFEDF"/>
          </a:solidFill>
        </p:spPr>
        <p:txBody>
          <a:bodyPr wrap="square" rtlCol="0">
            <a:spAutoFit/>
          </a:bodyPr>
          <a:lstStyle/>
          <a:p>
            <a:pPr algn="ctr"/>
            <a:r>
              <a:rPr lang="en-VN" sz="4800" b="1" dirty="0">
                <a:solidFill>
                  <a:srgbClr val="C00000"/>
                </a:solidFill>
                <a:latin typeface="Arial" panose="020B0604020202020204" pitchFamily="34" charset="0"/>
                <a:cs typeface="Arial" panose="020B0604020202020204" pitchFamily="34" charset="0"/>
              </a:rPr>
              <a:t>NHẬN XÉT VÀ KẾT LUẬN</a:t>
            </a:r>
          </a:p>
        </p:txBody>
      </p:sp>
      <p:sp>
        <p:nvSpPr>
          <p:cNvPr id="6" name="TextBox 5">
            <a:extLst>
              <a:ext uri="{FF2B5EF4-FFF2-40B4-BE49-F238E27FC236}">
                <a16:creationId xmlns:a16="http://schemas.microsoft.com/office/drawing/2014/main" id="{0BFF3865-CBC8-18C1-3EDE-0EEF4C32CF36}"/>
              </a:ext>
            </a:extLst>
          </p:cNvPr>
          <p:cNvSpPr txBox="1"/>
          <p:nvPr/>
        </p:nvSpPr>
        <p:spPr>
          <a:xfrm>
            <a:off x="1957686" y="2781300"/>
            <a:ext cx="14325600" cy="3799823"/>
          </a:xfrm>
          <a:prstGeom prst="rect">
            <a:avLst/>
          </a:prstGeom>
          <a:noFill/>
        </p:spPr>
        <p:txBody>
          <a:bodyPr wrap="square">
            <a:spAutoFit/>
          </a:bodyPr>
          <a:lstStyle/>
          <a:p>
            <a:pPr algn="just">
              <a:lnSpc>
                <a:spcPct val="200000"/>
              </a:lnSpc>
              <a:spcAft>
                <a:spcPts val="800"/>
              </a:spcAft>
            </a:pP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Muốn</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tính</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vận</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tốc</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ta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lấy</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quãng</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đường</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chia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cho</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thời</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4000" kern="100" dirty="0" err="1">
                <a:effectLst/>
                <a:latin typeface="Arial" panose="020B0604020202020204" pitchFamily="34" charset="0"/>
                <a:ea typeface="Times New Roman" panose="02020603050405020304" pitchFamily="18" charset="0"/>
                <a:cs typeface="Arial" panose="020B0604020202020204" pitchFamily="34" charset="0"/>
              </a:rPr>
              <a:t>gian</a:t>
            </a:r>
            <a:r>
              <a:rPr lang="en-US" sz="4000" kern="100" dirty="0">
                <a:effectLst/>
                <a:latin typeface="Arial" panose="020B0604020202020204" pitchFamily="34" charset="0"/>
                <a:ea typeface="Times New Roman" panose="02020603050405020304" pitchFamily="18" charset="0"/>
                <a:cs typeface="Arial" panose="020B0604020202020204" pitchFamily="34" charset="0"/>
              </a:rPr>
              <a:t>.</a:t>
            </a:r>
            <a:endParaRPr lang="en-VN" sz="4000" kern="1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200000"/>
              </a:lnSpc>
              <a:spcAft>
                <a:spcPts val="800"/>
              </a:spcAft>
            </a:pPr>
            <a:r>
              <a:rPr lang="fr-FR" sz="4000" kern="100" dirty="0" err="1">
                <a:effectLst/>
                <a:latin typeface="Arial" panose="020B0604020202020204" pitchFamily="34" charset="0"/>
                <a:ea typeface="Times New Roman" panose="02020603050405020304" pitchFamily="18" charset="0"/>
                <a:cs typeface="Arial" panose="020B0604020202020204" pitchFamily="34" charset="0"/>
              </a:rPr>
              <a:t>Gọi</a:t>
            </a:r>
            <a:r>
              <a:rPr lang="fr-FR" sz="4000" kern="100" dirty="0">
                <a:effectLst/>
                <a:latin typeface="Arial" panose="020B0604020202020204" pitchFamily="34" charset="0"/>
                <a:ea typeface="Times New Roman" panose="02020603050405020304" pitchFamily="18" charset="0"/>
                <a:cs typeface="Arial" panose="020B0604020202020204" pitchFamily="34" charset="0"/>
              </a:rPr>
              <a:t> </a:t>
            </a:r>
            <a:r>
              <a:rPr lang="fr-FR" sz="4000" kern="100" dirty="0" err="1">
                <a:effectLst/>
                <a:latin typeface="Arial" panose="020B0604020202020204" pitchFamily="34" charset="0"/>
                <a:ea typeface="Times New Roman" panose="02020603050405020304" pitchFamily="18" charset="0"/>
                <a:cs typeface="Arial" panose="020B0604020202020204" pitchFamily="34" charset="0"/>
              </a:rPr>
              <a:t>vận</a:t>
            </a:r>
            <a:r>
              <a:rPr lang="fr-FR" sz="4000" kern="100" dirty="0">
                <a:effectLst/>
                <a:latin typeface="Arial" panose="020B0604020202020204" pitchFamily="34" charset="0"/>
                <a:ea typeface="Times New Roman" panose="02020603050405020304" pitchFamily="18" charset="0"/>
                <a:cs typeface="Arial" panose="020B0604020202020204" pitchFamily="34" charset="0"/>
              </a:rPr>
              <a:t> </a:t>
            </a:r>
            <a:r>
              <a:rPr lang="fr-FR" sz="4000" kern="100" dirty="0" err="1">
                <a:effectLst/>
                <a:latin typeface="Arial" panose="020B0604020202020204" pitchFamily="34" charset="0"/>
                <a:ea typeface="Times New Roman" panose="02020603050405020304" pitchFamily="18" charset="0"/>
                <a:cs typeface="Arial" panose="020B0604020202020204" pitchFamily="34" charset="0"/>
              </a:rPr>
              <a:t>tốc</a:t>
            </a:r>
            <a:r>
              <a:rPr lang="fr-FR" sz="4000" kern="100" dirty="0">
                <a:effectLst/>
                <a:latin typeface="Arial" panose="020B0604020202020204" pitchFamily="34" charset="0"/>
                <a:ea typeface="Times New Roman" panose="02020603050405020304" pitchFamily="18" charset="0"/>
                <a:cs typeface="Arial" panose="020B0604020202020204" pitchFamily="34" charset="0"/>
              </a:rPr>
              <a:t> là v, </a:t>
            </a:r>
            <a:r>
              <a:rPr lang="fr-FR" sz="4000" kern="100" dirty="0" err="1">
                <a:effectLst/>
                <a:latin typeface="Arial" panose="020B0604020202020204" pitchFamily="34" charset="0"/>
                <a:ea typeface="Times New Roman" panose="02020603050405020304" pitchFamily="18" charset="0"/>
                <a:cs typeface="Arial" panose="020B0604020202020204" pitchFamily="34" charset="0"/>
              </a:rPr>
              <a:t>độ</a:t>
            </a:r>
            <a:r>
              <a:rPr lang="fr-FR" sz="4000" kern="100" dirty="0">
                <a:effectLst/>
                <a:latin typeface="Arial" panose="020B0604020202020204" pitchFamily="34" charset="0"/>
                <a:ea typeface="Times New Roman" panose="02020603050405020304" pitchFamily="18" charset="0"/>
                <a:cs typeface="Arial" panose="020B0604020202020204" pitchFamily="34" charset="0"/>
              </a:rPr>
              <a:t> </a:t>
            </a:r>
            <a:r>
              <a:rPr lang="fr-FR" sz="4000" kern="100" dirty="0" err="1">
                <a:effectLst/>
                <a:latin typeface="Arial" panose="020B0604020202020204" pitchFamily="34" charset="0"/>
                <a:ea typeface="Times New Roman" panose="02020603050405020304" pitchFamily="18" charset="0"/>
                <a:cs typeface="Arial" panose="020B0604020202020204" pitchFamily="34" charset="0"/>
              </a:rPr>
              <a:t>dài</a:t>
            </a:r>
            <a:r>
              <a:rPr lang="fr-FR" sz="4000" kern="100" dirty="0">
                <a:effectLst/>
                <a:latin typeface="Arial" panose="020B0604020202020204" pitchFamily="34" charset="0"/>
                <a:ea typeface="Times New Roman" panose="02020603050405020304" pitchFamily="18" charset="0"/>
                <a:cs typeface="Arial" panose="020B0604020202020204" pitchFamily="34" charset="0"/>
              </a:rPr>
              <a:t> </a:t>
            </a:r>
            <a:r>
              <a:rPr lang="fr-FR" sz="4000" kern="100" dirty="0" err="1">
                <a:effectLst/>
                <a:latin typeface="Arial" panose="020B0604020202020204" pitchFamily="34" charset="0"/>
                <a:ea typeface="Times New Roman" panose="02020603050405020304" pitchFamily="18" charset="0"/>
                <a:cs typeface="Arial" panose="020B0604020202020204" pitchFamily="34" charset="0"/>
              </a:rPr>
              <a:t>quãng</a:t>
            </a:r>
            <a:r>
              <a:rPr lang="fr-FR" sz="4000" kern="100" dirty="0">
                <a:effectLst/>
                <a:latin typeface="Arial" panose="020B0604020202020204" pitchFamily="34" charset="0"/>
                <a:ea typeface="Times New Roman" panose="02020603050405020304" pitchFamily="18" charset="0"/>
                <a:cs typeface="Arial" panose="020B0604020202020204" pitchFamily="34" charset="0"/>
              </a:rPr>
              <a:t> </a:t>
            </a:r>
            <a:r>
              <a:rPr lang="fr-FR" sz="4000" kern="100" dirty="0" err="1">
                <a:effectLst/>
                <a:latin typeface="Arial" panose="020B0604020202020204" pitchFamily="34" charset="0"/>
                <a:ea typeface="Times New Roman" panose="02020603050405020304" pitchFamily="18" charset="0"/>
                <a:cs typeface="Arial" panose="020B0604020202020204" pitchFamily="34" charset="0"/>
              </a:rPr>
              <a:t>đường</a:t>
            </a:r>
            <a:r>
              <a:rPr lang="fr-FR" sz="4000" kern="100" dirty="0">
                <a:effectLst/>
                <a:latin typeface="Arial" panose="020B0604020202020204" pitchFamily="34" charset="0"/>
                <a:ea typeface="Times New Roman" panose="02020603050405020304" pitchFamily="18" charset="0"/>
                <a:cs typeface="Arial" panose="020B0604020202020204" pitchFamily="34" charset="0"/>
              </a:rPr>
              <a:t> là s, </a:t>
            </a:r>
            <a:r>
              <a:rPr lang="fr-FR" sz="4000" kern="100" dirty="0" err="1">
                <a:effectLst/>
                <a:latin typeface="Arial" panose="020B0604020202020204" pitchFamily="34" charset="0"/>
                <a:ea typeface="Times New Roman" panose="02020603050405020304" pitchFamily="18" charset="0"/>
                <a:cs typeface="Arial" panose="020B0604020202020204" pitchFamily="34" charset="0"/>
              </a:rPr>
              <a:t>thời</a:t>
            </a:r>
            <a:r>
              <a:rPr lang="fr-FR" sz="4000" kern="100" dirty="0">
                <a:effectLst/>
                <a:latin typeface="Arial" panose="020B0604020202020204" pitchFamily="34" charset="0"/>
                <a:ea typeface="Times New Roman" panose="02020603050405020304" pitchFamily="18" charset="0"/>
                <a:cs typeface="Arial" panose="020B0604020202020204" pitchFamily="34" charset="0"/>
              </a:rPr>
              <a:t> </a:t>
            </a:r>
            <a:r>
              <a:rPr lang="fr-FR" sz="4000" kern="100" dirty="0" err="1">
                <a:effectLst/>
                <a:latin typeface="Arial" panose="020B0604020202020204" pitchFamily="34" charset="0"/>
                <a:ea typeface="Times New Roman" panose="02020603050405020304" pitchFamily="18" charset="0"/>
                <a:cs typeface="Arial" panose="020B0604020202020204" pitchFamily="34" charset="0"/>
              </a:rPr>
              <a:t>gian</a:t>
            </a:r>
            <a:r>
              <a:rPr lang="fr-FR" sz="4000" kern="100" dirty="0">
                <a:effectLst/>
                <a:latin typeface="Arial" panose="020B0604020202020204" pitchFamily="34" charset="0"/>
                <a:ea typeface="Times New Roman" panose="02020603050405020304" pitchFamily="18" charset="0"/>
                <a:cs typeface="Arial" panose="020B0604020202020204" pitchFamily="34" charset="0"/>
              </a:rPr>
              <a:t> là </a:t>
            </a:r>
            <a:r>
              <a:rPr lang="fr-FR" sz="4000" kern="100" dirty="0" err="1">
                <a:effectLst/>
                <a:latin typeface="Arial" panose="020B0604020202020204" pitchFamily="34" charset="0"/>
                <a:ea typeface="Times New Roman" panose="02020603050405020304" pitchFamily="18" charset="0"/>
                <a:cs typeface="Arial" panose="020B0604020202020204" pitchFamily="34" charset="0"/>
              </a:rPr>
              <a:t>t</a:t>
            </a:r>
            <a:r>
              <a:rPr lang="fr-FR" sz="4000" kern="100" dirty="0">
                <a:effectLst/>
                <a:latin typeface="Arial" panose="020B0604020202020204" pitchFamily="34" charset="0"/>
                <a:ea typeface="Times New Roman" panose="02020603050405020304" pitchFamily="18" charset="0"/>
                <a:cs typeface="Arial" panose="020B0604020202020204" pitchFamily="34" charset="0"/>
              </a:rPr>
              <a:t>, ta </a:t>
            </a:r>
            <a:r>
              <a:rPr lang="fr-FR" sz="4000" kern="100" dirty="0" err="1">
                <a:effectLst/>
                <a:latin typeface="Arial" panose="020B0604020202020204" pitchFamily="34" charset="0"/>
                <a:ea typeface="Times New Roman" panose="02020603050405020304" pitchFamily="18" charset="0"/>
                <a:cs typeface="Arial" panose="020B0604020202020204" pitchFamily="34" charset="0"/>
              </a:rPr>
              <a:t>có</a:t>
            </a:r>
            <a:r>
              <a:rPr lang="fr-FR" sz="4000" kern="100" dirty="0">
                <a:effectLst/>
                <a:latin typeface="Arial" panose="020B0604020202020204" pitchFamily="34" charset="0"/>
                <a:ea typeface="Times New Roman" panose="02020603050405020304" pitchFamily="18" charset="0"/>
                <a:cs typeface="Arial" panose="020B0604020202020204" pitchFamily="34" charset="0"/>
              </a:rPr>
              <a:t>:</a:t>
            </a:r>
            <a:endParaRPr lang="en-VN" sz="4000" kern="100"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200000"/>
              </a:lnSpc>
            </a:pPr>
            <a:r>
              <a:rPr lang="en-US" sz="4000" dirty="0">
                <a:effectLst/>
                <a:latin typeface="Arial" panose="020B0604020202020204" pitchFamily="34" charset="0"/>
                <a:ea typeface="Times New Roman" panose="02020603050405020304" pitchFamily="18" charset="0"/>
                <a:cs typeface="Arial" panose="020B0604020202020204" pitchFamily="34" charset="0"/>
              </a:rPr>
              <a:t>v = s : t</a:t>
            </a:r>
            <a:r>
              <a:rPr lang="en-VN" sz="4000" dirty="0">
                <a:effectLst/>
                <a:latin typeface="Arial" panose="020B0604020202020204" pitchFamily="34" charset="0"/>
                <a:cs typeface="Arial" panose="020B0604020202020204" pitchFamily="34" charset="0"/>
              </a:rPr>
              <a:t> </a:t>
            </a:r>
            <a:endParaRPr lang="en-VN" sz="4000" dirty="0">
              <a:latin typeface="Arial" panose="020B0604020202020204" pitchFamily="34" charset="0"/>
              <a:cs typeface="Arial" panose="020B0604020202020204" pitchFamily="34" charset="0"/>
            </a:endParaRPr>
          </a:p>
        </p:txBody>
      </p:sp>
      <p:sp>
        <p:nvSpPr>
          <p:cNvPr id="7" name="Freeform 7">
            <a:extLst>
              <a:ext uri="{FF2B5EF4-FFF2-40B4-BE49-F238E27FC236}">
                <a16:creationId xmlns:a16="http://schemas.microsoft.com/office/drawing/2014/main" id="{8C97A614-6B3B-8FB9-344D-43F28A3FCE28}"/>
              </a:ext>
            </a:extLst>
          </p:cNvPr>
          <p:cNvSpPr/>
          <p:nvPr/>
        </p:nvSpPr>
        <p:spPr>
          <a:xfrm>
            <a:off x="14008227" y="6795435"/>
            <a:ext cx="3285747" cy="2289270"/>
          </a:xfrm>
          <a:custGeom>
            <a:avLst/>
            <a:gdLst/>
            <a:ahLst/>
            <a:cxnLst/>
            <a:rect l="l" t="t" r="r" b="b"/>
            <a:pathLst>
              <a:path w="2132893" h="1458123">
                <a:moveTo>
                  <a:pt x="0" y="0"/>
                </a:moveTo>
                <a:lnTo>
                  <a:pt x="2132893" y="0"/>
                </a:lnTo>
                <a:lnTo>
                  <a:pt x="2132893" y="1458123"/>
                </a:lnTo>
                <a:lnTo>
                  <a:pt x="0" y="145812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34">
            <a:extLst>
              <a:ext uri="{FF2B5EF4-FFF2-40B4-BE49-F238E27FC236}">
                <a16:creationId xmlns:a16="http://schemas.microsoft.com/office/drawing/2014/main" id="{8510FBD5-1898-5226-6689-C5C56383F663}"/>
              </a:ext>
            </a:extLst>
          </p:cNvPr>
          <p:cNvSpPr/>
          <p:nvPr/>
        </p:nvSpPr>
        <p:spPr>
          <a:xfrm>
            <a:off x="1013691" y="7327283"/>
            <a:ext cx="2980947" cy="1757422"/>
          </a:xfrm>
          <a:custGeom>
            <a:avLst/>
            <a:gdLst/>
            <a:ahLst/>
            <a:cxnLst/>
            <a:rect l="l" t="t" r="r" b="b"/>
            <a:pathLst>
              <a:path w="1529563" h="961713">
                <a:moveTo>
                  <a:pt x="0" y="0"/>
                </a:moveTo>
                <a:lnTo>
                  <a:pt x="1529563" y="0"/>
                </a:lnTo>
                <a:lnTo>
                  <a:pt x="1529563" y="961712"/>
                </a:lnTo>
                <a:lnTo>
                  <a:pt x="0" y="961712"/>
                </a:lnTo>
                <a:lnTo>
                  <a:pt x="0" y="0"/>
                </a:lnTo>
                <a:close/>
              </a:path>
            </a:pathLst>
          </a:custGeom>
          <a:blipFill>
            <a:blip r:embed="rId7"/>
            <a:stretch>
              <a:fillRect/>
            </a:stretch>
          </a:blipFill>
        </p:spPr>
      </p:sp>
    </p:spTree>
    <p:extLst>
      <p:ext uri="{BB962C8B-B14F-4D97-AF65-F5344CB8AC3E}">
        <p14:creationId xmlns:p14="http://schemas.microsoft.com/office/powerpoint/2010/main" val="2948037428"/>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dissolv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dissolve">
                                      <p:cBhvr>
                                        <p:cTn id="17" dur="500"/>
                                        <p:tgtEl>
                                          <p:spTgt spid="6">
                                            <p:txEl>
                                              <p:pRg st="1" end="1"/>
                                            </p:txEl>
                                          </p:spTgt>
                                        </p:tgtEl>
                                      </p:cBhvr>
                                    </p:animEffect>
                                  </p:childTnLst>
                                </p:cTn>
                              </p:par>
                            </p:childTnLst>
                          </p:cTn>
                        </p:par>
                        <p:par>
                          <p:cTn id="18" fill="hold">
                            <p:stCondLst>
                              <p:cond delay="500"/>
                            </p:stCondLst>
                            <p:childTnLst>
                              <p:par>
                                <p:cTn id="19" presetID="9" presetClass="entr" presetSubtype="0" fill="hold" nodeType="after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dissolve">
                                      <p:cBhvr>
                                        <p:cTn id="21"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276</TotalTime>
  <Words>1382</Words>
  <Application>Microsoft Macintosh PowerPoint</Application>
  <PresentationFormat>Custom</PresentationFormat>
  <Paragraphs>152</Paragraphs>
  <Slides>36</Slides>
  <Notes>2</Notes>
  <HiddenSlides>0</HiddenSlides>
  <MMClips>10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Aharoni</vt:lpstr>
      <vt:lpstr>Calibri</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Lưu Ly</cp:lastModifiedBy>
  <cp:revision>8</cp:revision>
  <dcterms:created xsi:type="dcterms:W3CDTF">2006-08-16T00:00:00Z</dcterms:created>
  <dcterms:modified xsi:type="dcterms:W3CDTF">2024-12-30T09:09:46Z</dcterms:modified>
  <dc:identifier>DAGZacshHfE</dc:identifier>
</cp:coreProperties>
</file>