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66" r:id="rId3"/>
    <p:sldId id="267" r:id="rId4"/>
    <p:sldId id="268" r:id="rId5"/>
    <p:sldId id="270" r:id="rId6"/>
    <p:sldId id="271" r:id="rId7"/>
    <p:sldId id="273" r:id="rId8"/>
    <p:sldId id="287" r:id="rId9"/>
    <p:sldId id="272" r:id="rId10"/>
    <p:sldId id="274" r:id="rId11"/>
    <p:sldId id="275" r:id="rId12"/>
    <p:sldId id="279" r:id="rId13"/>
    <p:sldId id="269" r:id="rId14"/>
    <p:sldId id="280" r:id="rId15"/>
    <p:sldId id="278" r:id="rId16"/>
    <p:sldId id="276" r:id="rId17"/>
    <p:sldId id="256" r:id="rId18"/>
    <p:sldId id="285" r:id="rId19"/>
    <p:sldId id="282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0F4"/>
    <a:srgbClr val="F5EDF9"/>
    <a:srgbClr val="E8D4F0"/>
    <a:srgbClr val="D1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63808-7C25-405A-8DC8-121D7D51D96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AC354-F9B2-4C6C-8190-2BE66891A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D5800-F242-475B-B725-5EE40986BA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1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D5800-F242-475B-B725-5EE40986BA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2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B2209-2077-85F7-46C4-E727D31F0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2B03BD-4B8C-8EBE-C5C1-7F082753F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ADDA-3D6B-0A67-9D75-BF0FC743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4C05-77C8-4AB4-A253-4898F995596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4D1ED-00DA-9328-72FF-DDF3B2DAB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EDE9D-8613-3556-EE73-FBF639DE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9B655-A9A7-41C5-BF4C-A0289E02E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4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ECD4-5F95-5790-AB19-100973D0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FD656-C349-9CE3-2468-3B525691C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A3892-E144-FCC5-A2DC-5F74FEE54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4C05-77C8-4AB4-A253-4898F995596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4C97D-B4E0-4009-C14A-59CE0AB6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2BA48-7C94-3853-4AE6-4B9999D94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9B655-A9A7-41C5-BF4C-A0289E02E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9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CC1873-D90D-779B-885F-D5DD04C38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536C7-5B87-03A9-03F5-BA63C4AB2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F4F50-A4E9-D4FF-B125-DAFC1B49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4C05-77C8-4AB4-A253-4898F995596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86E20-5E9F-2A32-5F84-2CFC2087E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DC224-48D2-18CC-E544-B59D218A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9B655-A9A7-41C5-BF4C-A0289E02E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5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005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7901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5775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351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1657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282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360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388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C71CE-39D3-6508-E039-513725B4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1BA0F-F37A-09E8-79F9-CAFA030F4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ADE66-6F39-9255-3DD6-1052E8743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4C05-77C8-4AB4-A253-4898F995596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35877-5992-3EAC-B45B-061F876CD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086C-1B8F-147F-7E44-AA217B3AA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9B655-A9A7-41C5-BF4C-A0289E02E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29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567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059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7580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60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2D9B-DBD4-516D-E6C0-06D4912E5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3848C-280E-B8AF-3F05-7B5B583C9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D605A-6A46-1FF0-D97D-F70074DE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4C05-77C8-4AB4-A253-4898F995596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E2D7-27C5-D26A-82CD-90B917C2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10199-099B-E0F6-EF3D-F019FCB90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9B655-A9A7-41C5-BF4C-A0289E02E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45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9F7F-577C-6A85-E701-C4DC81662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393E0-15BA-B056-5581-0602FD67AE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B3157-9F60-94AE-EA9C-717E5FBC2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9C950-B7BA-BD47-4464-5AD70139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4C05-77C8-4AB4-A253-4898F995596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DF37C-6AD0-2DD4-F854-28C53DD8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29656-538B-7194-13AA-411C875D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9B655-A9A7-41C5-BF4C-A0289E02E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1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449B-4C63-968E-C98A-937FA19B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EF1CD-72EC-99FC-88B8-DA110A436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0272E-FDB0-431F-D0DA-49C14CF26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12C9D7-4E4E-C893-2DE3-5C6DE2650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9F006-C8A4-EF83-E458-4D56129BD8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9A034B-1B4A-6D0D-1B42-6C413DC5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4C05-77C8-4AB4-A253-4898F995596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5722C2-463A-FC52-4869-9EA18E038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C879F-36D8-8C1F-206C-74A88E466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9B655-A9A7-41C5-BF4C-A0289E02E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0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CAB4-4FD7-4C80-94AF-9B9778E6D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E4A6A-DFA8-F2F3-6AB8-E4CAE2BA4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4C05-77C8-4AB4-A253-4898F995596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66E2B6-65C0-39B8-7AE1-38350EAFF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DD385-83CA-32EF-6681-9008E5A6A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9B655-A9A7-41C5-BF4C-A0289E02E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4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2D7C9-069A-892A-653F-69E3026C1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4C05-77C8-4AB4-A253-4898F995596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04200-F026-5487-8996-A7AC8263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44C6C-7C6D-D711-C697-D04CD285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9B655-A9A7-41C5-BF4C-A0289E02E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3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B842-66BB-7622-12BB-60A865A54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E2F3E-10F3-4D63-BFF1-D5F0EA854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EB780-23B6-1624-B988-56C69E45C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6F5A6-2153-28B5-0636-7F7A987A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4C05-77C8-4AB4-A253-4898F995596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0DA72-6908-52F0-07D6-50BF40AA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FB67E-99AA-06D5-EC6B-4E03C386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9B655-A9A7-41C5-BF4C-A0289E02E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5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C97B0-A3F1-1F64-A6DB-8680A531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3223DF-042E-EB24-9A52-6A6126A48A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B617E-7B2C-1DC3-B1D7-417D866FE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16B62-2FF6-F2DE-E233-8766B8AC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4C05-77C8-4AB4-A253-4898F995596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2CA70-C680-C24B-1AA2-3E13525F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58F44-1D72-6CDC-7927-F5C0B00A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9B655-A9A7-41C5-BF4C-A0289E02E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1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A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D9B71-4865-5711-DB61-E670E280F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15076-620D-9F17-B673-44CE4D853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E89D0-9BD2-D87D-08F8-5FBA4DB9A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9F4C05-77C8-4AB4-A253-4898F995596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F4FA2-F55E-1B58-18DF-7898F9699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536EB-C59C-FA84-D1AC-54D4B683E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B9B655-A9A7-41C5-BF4C-A0289E02E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6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536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9F8F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759946-81CD-DFF0-3B3D-F34E01EE6C8C}"/>
              </a:ext>
            </a:extLst>
          </p:cNvPr>
          <p:cNvSpPr txBox="1"/>
          <p:nvPr/>
        </p:nvSpPr>
        <p:spPr>
          <a:xfrm>
            <a:off x="1309038" y="1319094"/>
            <a:ext cx="9573923" cy="3983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EM ĐẾN VỚI BÀI HỌC NGÀY HÔM NAY!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3AE4B-D283-E57E-CC13-0B3693BB3505}"/>
              </a:ext>
            </a:extLst>
          </p:cNvPr>
          <p:cNvGrpSpPr/>
          <p:nvPr/>
        </p:nvGrpSpPr>
        <p:grpSpPr>
          <a:xfrm>
            <a:off x="4729336" y="1123121"/>
            <a:ext cx="2777444" cy="910089"/>
            <a:chOff x="6522961" y="1416989"/>
            <a:chExt cx="2777444" cy="91008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E59D1-137A-3342-A051-C26515C1941A}"/>
                </a:ext>
              </a:extLst>
            </p:cNvPr>
            <p:cNvSpPr txBox="1"/>
            <p:nvPr/>
          </p:nvSpPr>
          <p:spPr>
            <a:xfrm>
              <a:off x="7196448" y="1585010"/>
              <a:ext cx="1505297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Gợi ý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6189330E-2F5E-503A-4858-EAC5F9B5DBAC}"/>
                </a:ext>
              </a:extLst>
            </p:cNvPr>
            <p:cNvSpPr/>
            <p:nvPr/>
          </p:nvSpPr>
          <p:spPr>
            <a:xfrm>
              <a:off x="8585754" y="1416990"/>
              <a:ext cx="714651" cy="910088"/>
            </a:xfrm>
            <a:custGeom>
              <a:avLst/>
              <a:gdLst/>
              <a:ahLst/>
              <a:cxnLst/>
              <a:rect l="l" t="t" r="r" b="b"/>
              <a:pathLst>
                <a:path w="1856804" h="2057400">
                  <a:moveTo>
                    <a:pt x="0" y="0"/>
                  </a:moveTo>
                  <a:lnTo>
                    <a:pt x="1856803" y="0"/>
                  </a:lnTo>
                  <a:lnTo>
                    <a:pt x="1856803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7FA0DB3-AEFC-83DE-3A6C-DB8D2E904A4F}"/>
                </a:ext>
              </a:extLst>
            </p:cNvPr>
            <p:cNvSpPr/>
            <p:nvPr/>
          </p:nvSpPr>
          <p:spPr>
            <a:xfrm flipH="1">
              <a:off x="6522961" y="1416989"/>
              <a:ext cx="795468" cy="869979"/>
            </a:xfrm>
            <a:custGeom>
              <a:avLst/>
              <a:gdLst/>
              <a:ahLst/>
              <a:cxnLst/>
              <a:rect l="l" t="t" r="r" b="b"/>
              <a:pathLst>
                <a:path w="1856804" h="2057400">
                  <a:moveTo>
                    <a:pt x="0" y="0"/>
                  </a:moveTo>
                  <a:lnTo>
                    <a:pt x="1856803" y="0"/>
                  </a:lnTo>
                  <a:lnTo>
                    <a:pt x="1856803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494D048-C543-FE7F-FA1E-C6309FB03786}"/>
              </a:ext>
            </a:extLst>
          </p:cNvPr>
          <p:cNvSpPr txBox="1"/>
          <p:nvPr/>
        </p:nvSpPr>
        <p:spPr>
          <a:xfrm>
            <a:off x="736209" y="2594370"/>
            <a:ext cx="10838523" cy="3244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văn viết về cô bé người Nhật Xa-đa-kô – nhân vật trong bài đọc “Những con hạc giấy” và cũng là nhân vật trong truyện “Ngàn hạc giấy của Xa-đa-kô” do chính anh trai của em – Xa-xa-ki Ma-xa-hi-rô viết. 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Bạn Minh Sơn giới thiệu tên nhân vật và tên tác phẩm.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196123D4-F7BA-C196-4B4F-CF48370A7E5B}"/>
              </a:ext>
            </a:extLst>
          </p:cNvPr>
          <p:cNvSpPr/>
          <p:nvPr/>
        </p:nvSpPr>
        <p:spPr>
          <a:xfrm>
            <a:off x="736209" y="512612"/>
            <a:ext cx="1411935" cy="1520598"/>
          </a:xfrm>
          <a:custGeom>
            <a:avLst/>
            <a:gdLst/>
            <a:ahLst/>
            <a:cxnLst/>
            <a:rect l="l" t="t" r="r" b="b"/>
            <a:pathLst>
              <a:path w="1969724" h="2054471">
                <a:moveTo>
                  <a:pt x="0" y="0"/>
                </a:moveTo>
                <a:lnTo>
                  <a:pt x="1969724" y="0"/>
                </a:lnTo>
                <a:lnTo>
                  <a:pt x="1969724" y="2054471"/>
                </a:lnTo>
                <a:lnTo>
                  <a:pt x="0" y="205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6BE3675C-EAB1-72E2-7C1A-9C6F0E045880}"/>
              </a:ext>
            </a:extLst>
          </p:cNvPr>
          <p:cNvSpPr/>
          <p:nvPr/>
        </p:nvSpPr>
        <p:spPr>
          <a:xfrm>
            <a:off x="10209209" y="564830"/>
            <a:ext cx="1581489" cy="1334013"/>
          </a:xfrm>
          <a:custGeom>
            <a:avLst/>
            <a:gdLst/>
            <a:ahLst/>
            <a:cxnLst/>
            <a:rect l="l" t="t" r="r" b="b"/>
            <a:pathLst>
              <a:path w="2976500" h="2668026">
                <a:moveTo>
                  <a:pt x="0" y="0"/>
                </a:moveTo>
                <a:lnTo>
                  <a:pt x="2976500" y="0"/>
                </a:lnTo>
                <a:lnTo>
                  <a:pt x="2976500" y="2668026"/>
                </a:lnTo>
                <a:lnTo>
                  <a:pt x="0" y="26680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C9CF4B-E145-A2AA-D97B-F78CDBD8B379}"/>
              </a:ext>
            </a:extLst>
          </p:cNvPr>
          <p:cNvSpPr/>
          <p:nvPr/>
        </p:nvSpPr>
        <p:spPr>
          <a:xfrm>
            <a:off x="1058465" y="1435266"/>
            <a:ext cx="2446735" cy="854438"/>
          </a:xfrm>
          <a:prstGeom prst="roundRect">
            <a:avLst/>
          </a:prstGeom>
          <a:solidFill>
            <a:srgbClr val="F5ED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cảnh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8FF3BA-AAB2-B5A2-82ED-E3540DD702AB}"/>
              </a:ext>
            </a:extLst>
          </p:cNvPr>
          <p:cNvSpPr/>
          <p:nvPr/>
        </p:nvSpPr>
        <p:spPr>
          <a:xfrm>
            <a:off x="8443692" y="4091193"/>
            <a:ext cx="2446735" cy="854438"/>
          </a:xfrm>
          <a:prstGeom prst="roundRect">
            <a:avLst/>
          </a:prstGeom>
          <a:solidFill>
            <a:srgbClr val="F5ED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làm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2895D10C-9F7F-97CB-4DB0-A544910B8AA6}"/>
              </a:ext>
            </a:extLst>
          </p:cNvPr>
          <p:cNvSpPr/>
          <p:nvPr/>
        </p:nvSpPr>
        <p:spPr>
          <a:xfrm flipH="1">
            <a:off x="10310720" y="489591"/>
            <a:ext cx="1209233" cy="1393740"/>
          </a:xfrm>
          <a:custGeom>
            <a:avLst/>
            <a:gdLst/>
            <a:ahLst/>
            <a:cxnLst/>
            <a:rect l="l" t="t" r="r" b="b"/>
            <a:pathLst>
              <a:path w="2012254" h="2205210">
                <a:moveTo>
                  <a:pt x="0" y="0"/>
                </a:moveTo>
                <a:lnTo>
                  <a:pt x="2012254" y="0"/>
                </a:lnTo>
                <a:lnTo>
                  <a:pt x="2012254" y="2205210"/>
                </a:lnTo>
                <a:lnTo>
                  <a:pt x="0" y="2205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928E5-A44C-7809-AC9A-2350B240317D}"/>
              </a:ext>
            </a:extLst>
          </p:cNvPr>
          <p:cNvSpPr txBox="1"/>
          <p:nvPr/>
        </p:nvSpPr>
        <p:spPr>
          <a:xfrm>
            <a:off x="685799" y="579148"/>
            <a:ext cx="9670165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93F51B-96A3-B0F1-55C0-C910F0F8431B}"/>
              </a:ext>
            </a:extLst>
          </p:cNvPr>
          <p:cNvSpPr txBox="1"/>
          <p:nvPr/>
        </p:nvSpPr>
        <p:spPr>
          <a:xfrm>
            <a:off x="3352800" y="2474764"/>
            <a:ext cx="8153400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 nhiễm chất phóng xạ của bom nguyên tử; quá trình chữa trị của em và cả gia đình.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58">
            <a:extLst>
              <a:ext uri="{FF2B5EF4-FFF2-40B4-BE49-F238E27FC236}">
                <a16:creationId xmlns:a16="http://schemas.microsoft.com/office/drawing/2014/main" id="{9142769B-8147-F44C-AB93-CC9F267D2FBE}"/>
              </a:ext>
            </a:extLst>
          </p:cNvPr>
          <p:cNvSpPr/>
          <p:nvPr/>
        </p:nvSpPr>
        <p:spPr>
          <a:xfrm rot="12901885" flipH="1" flipV="1">
            <a:off x="1663395" y="2841213"/>
            <a:ext cx="1439873" cy="425978"/>
          </a:xfrm>
          <a:custGeom>
            <a:avLst/>
            <a:gdLst/>
            <a:ahLst/>
            <a:cxnLst/>
            <a:rect l="l" t="t" r="r" b="b"/>
            <a:pathLst>
              <a:path w="2206219" h="504673">
                <a:moveTo>
                  <a:pt x="0" y="0"/>
                </a:moveTo>
                <a:lnTo>
                  <a:pt x="2206219" y="0"/>
                </a:lnTo>
                <a:lnTo>
                  <a:pt x="2206219" y="504673"/>
                </a:lnTo>
                <a:lnTo>
                  <a:pt x="0" y="504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58">
            <a:extLst>
              <a:ext uri="{FF2B5EF4-FFF2-40B4-BE49-F238E27FC236}">
                <a16:creationId xmlns:a16="http://schemas.microsoft.com/office/drawing/2014/main" id="{1399758B-0F7A-48B4-8B7B-9E3A1D265C72}"/>
              </a:ext>
            </a:extLst>
          </p:cNvPr>
          <p:cNvSpPr/>
          <p:nvPr/>
        </p:nvSpPr>
        <p:spPr>
          <a:xfrm rot="19111420" flipH="1">
            <a:off x="8947122" y="5445046"/>
            <a:ext cx="1439873" cy="451475"/>
          </a:xfrm>
          <a:custGeom>
            <a:avLst/>
            <a:gdLst/>
            <a:ahLst/>
            <a:cxnLst/>
            <a:rect l="l" t="t" r="r" b="b"/>
            <a:pathLst>
              <a:path w="2206219" h="504673">
                <a:moveTo>
                  <a:pt x="0" y="0"/>
                </a:moveTo>
                <a:lnTo>
                  <a:pt x="2206219" y="0"/>
                </a:lnTo>
                <a:lnTo>
                  <a:pt x="2206219" y="504673"/>
                </a:lnTo>
                <a:lnTo>
                  <a:pt x="0" y="504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876DBC-AB8C-F6D3-AFAF-8CD2C38D792A}"/>
              </a:ext>
            </a:extLst>
          </p:cNvPr>
          <p:cNvSpPr txBox="1"/>
          <p:nvPr/>
        </p:nvSpPr>
        <p:spPr>
          <a:xfrm>
            <a:off x="788130" y="4327356"/>
            <a:ext cx="7340872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Kiên cường chống lại bệnh tật; tỉ mỉ xếp những con hạc giấy; ấm áp, hiếu thảo khi dành cho bố mẹ những nguyện ước tốt đẹp.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6" grpId="0" animBg="1"/>
      <p:bldP spid="21" grpId="0"/>
      <p:bldP spid="23" grpId="0"/>
      <p:bldP spid="24" grpId="0" animBg="1"/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10DE77-7EE2-6526-51C8-CB16A5A494A3}"/>
              </a:ext>
            </a:extLst>
          </p:cNvPr>
          <p:cNvSpPr txBox="1"/>
          <p:nvPr/>
        </p:nvSpPr>
        <p:spPr>
          <a:xfrm>
            <a:off x="398317" y="174227"/>
            <a:ext cx="11395363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en-US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 có</a:t>
            </a:r>
            <a:r>
              <a:rPr lang="en-US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3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18BC07FA-4A66-9444-9923-61962A740D74}"/>
              </a:ext>
            </a:extLst>
          </p:cNvPr>
          <p:cNvSpPr/>
          <p:nvPr/>
        </p:nvSpPr>
        <p:spPr>
          <a:xfrm>
            <a:off x="398317" y="2900515"/>
            <a:ext cx="3025820" cy="3301672"/>
          </a:xfrm>
          <a:prstGeom prst="wedgeRectCallout">
            <a:avLst>
              <a:gd name="adj1" fmla="val -21998"/>
              <a:gd name="adj2" fmla="val -6315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tên cuốn sách và tên nhân vật.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F96C6720-D7A7-EF54-6DD8-AEF0E60BCF40}"/>
              </a:ext>
            </a:extLst>
          </p:cNvPr>
          <p:cNvSpPr/>
          <p:nvPr/>
        </p:nvSpPr>
        <p:spPr>
          <a:xfrm>
            <a:off x="4049533" y="2900515"/>
            <a:ext cx="3948546" cy="3301672"/>
          </a:xfrm>
          <a:prstGeom prst="wedgeRectCallout">
            <a:avLst>
              <a:gd name="adj1" fmla="val -21998"/>
              <a:gd name="adj2" fmla="val -6315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chung về nhân vật: hoàn cảnh, tính cách,…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2EF119-BDA2-6A75-E58E-4A5086DD329E}"/>
              </a:ext>
            </a:extLst>
          </p:cNvPr>
          <p:cNvGrpSpPr/>
          <p:nvPr/>
        </p:nvGrpSpPr>
        <p:grpSpPr>
          <a:xfrm>
            <a:off x="262356" y="1228037"/>
            <a:ext cx="3377656" cy="1124779"/>
            <a:chOff x="398317" y="1228037"/>
            <a:chExt cx="3377656" cy="112477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B86B16C-7CC7-D19B-D4D6-2F12C5A2C364}"/>
                </a:ext>
              </a:extLst>
            </p:cNvPr>
            <p:cNvGrpSpPr/>
            <p:nvPr/>
          </p:nvGrpSpPr>
          <p:grpSpPr>
            <a:xfrm>
              <a:off x="398317" y="1331290"/>
              <a:ext cx="3377656" cy="1021526"/>
              <a:chOff x="793697" y="1391020"/>
              <a:chExt cx="3377656" cy="1021526"/>
            </a:xfrm>
          </p:grpSpPr>
          <p:sp>
            <p:nvSpPr>
              <p:cNvPr id="16" name="Freeform 24">
                <a:extLst>
                  <a:ext uri="{FF2B5EF4-FFF2-40B4-BE49-F238E27FC236}">
                    <a16:creationId xmlns:a16="http://schemas.microsoft.com/office/drawing/2014/main" id="{5BDADD90-F1E1-3C6D-4C3E-FCF3C13EB04A}"/>
                  </a:ext>
                </a:extLst>
              </p:cNvPr>
              <p:cNvSpPr/>
              <p:nvPr/>
            </p:nvSpPr>
            <p:spPr>
              <a:xfrm>
                <a:off x="793697" y="1391020"/>
                <a:ext cx="3377656" cy="1021526"/>
              </a:xfrm>
              <a:custGeom>
                <a:avLst/>
                <a:gdLst/>
                <a:ahLst/>
                <a:cxnLst/>
                <a:rect l="l" t="t" r="r" b="b"/>
                <a:pathLst>
                  <a:path w="3760457" h="1615430">
                    <a:moveTo>
                      <a:pt x="0" y="0"/>
                    </a:moveTo>
                    <a:lnTo>
                      <a:pt x="3760458" y="0"/>
                    </a:lnTo>
                    <a:lnTo>
                      <a:pt x="3760458" y="1615430"/>
                    </a:lnTo>
                    <a:lnTo>
                      <a:pt x="0" y="161543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9403D0-1B6D-566D-C523-75C4AF1ED292}"/>
                  </a:ext>
                </a:extLst>
              </p:cNvPr>
              <p:cNvSpPr txBox="1"/>
              <p:nvPr/>
            </p:nvSpPr>
            <p:spPr>
              <a:xfrm>
                <a:off x="1794690" y="1552168"/>
                <a:ext cx="2333624" cy="69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vi-VN" sz="3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m</a:t>
                </a:r>
                <a:r>
                  <a:rPr lang="vi-VN" sz="3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 đầu</a:t>
                </a:r>
                <a:endPara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9DEECF-B131-6C6F-E2E0-97AA9ED245D4}"/>
                </a:ext>
              </a:extLst>
            </p:cNvPr>
            <p:cNvSpPr txBox="1"/>
            <p:nvPr/>
          </p:nvSpPr>
          <p:spPr>
            <a:xfrm>
              <a:off x="529753" y="1228037"/>
              <a:ext cx="913718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vi-VN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A7A05F-9C22-32BD-AA6E-6E3E58953A64}"/>
              </a:ext>
            </a:extLst>
          </p:cNvPr>
          <p:cNvGrpSpPr/>
          <p:nvPr/>
        </p:nvGrpSpPr>
        <p:grpSpPr>
          <a:xfrm>
            <a:off x="4049534" y="1184895"/>
            <a:ext cx="3603108" cy="1155076"/>
            <a:chOff x="4539356" y="1184895"/>
            <a:chExt cx="3113285" cy="115507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154F7A-C477-CBDD-368D-D769BD2B089C}"/>
                </a:ext>
              </a:extLst>
            </p:cNvPr>
            <p:cNvGrpSpPr/>
            <p:nvPr/>
          </p:nvGrpSpPr>
          <p:grpSpPr>
            <a:xfrm>
              <a:off x="4539356" y="1318445"/>
              <a:ext cx="3113285" cy="1021526"/>
              <a:chOff x="793697" y="1391020"/>
              <a:chExt cx="3113285" cy="1021526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F9BF0C32-0B67-2480-0F8A-A96ED8BD3F8D}"/>
                  </a:ext>
                </a:extLst>
              </p:cNvPr>
              <p:cNvSpPr/>
              <p:nvPr/>
            </p:nvSpPr>
            <p:spPr>
              <a:xfrm>
                <a:off x="793697" y="1391020"/>
                <a:ext cx="3113285" cy="1021526"/>
              </a:xfrm>
              <a:custGeom>
                <a:avLst/>
                <a:gdLst/>
                <a:ahLst/>
                <a:cxnLst/>
                <a:rect l="l" t="t" r="r" b="b"/>
                <a:pathLst>
                  <a:path w="3760457" h="1615430">
                    <a:moveTo>
                      <a:pt x="0" y="0"/>
                    </a:moveTo>
                    <a:lnTo>
                      <a:pt x="3760458" y="0"/>
                    </a:lnTo>
                    <a:lnTo>
                      <a:pt x="3760458" y="1615430"/>
                    </a:lnTo>
                    <a:lnTo>
                      <a:pt x="0" y="161543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56BEDC-BAF6-98EF-E9D4-744FD027EEA2}"/>
                  </a:ext>
                </a:extLst>
              </p:cNvPr>
              <p:cNvSpPr txBox="1"/>
              <p:nvPr/>
            </p:nvSpPr>
            <p:spPr>
              <a:xfrm>
                <a:off x="1714501" y="1549192"/>
                <a:ext cx="2172123" cy="69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vi-VN" sz="3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câu tiếp</a:t>
                </a:r>
                <a:endPara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0CC1DE-017A-B0E0-C075-BE1FF739D76E}"/>
                </a:ext>
              </a:extLst>
            </p:cNvPr>
            <p:cNvSpPr txBox="1"/>
            <p:nvPr/>
          </p:nvSpPr>
          <p:spPr>
            <a:xfrm>
              <a:off x="4684647" y="1184895"/>
              <a:ext cx="913718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vi-VN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F1155C-7565-5750-9E68-90BBBFAC1593}"/>
              </a:ext>
            </a:extLst>
          </p:cNvPr>
          <p:cNvGrpSpPr/>
          <p:nvPr/>
        </p:nvGrpSpPr>
        <p:grpSpPr>
          <a:xfrm>
            <a:off x="8185334" y="1228037"/>
            <a:ext cx="3648108" cy="1108958"/>
            <a:chOff x="8597268" y="1228037"/>
            <a:chExt cx="3244778" cy="110895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7D9DBF7-7525-8CCC-1C47-9F5334938D88}"/>
                </a:ext>
              </a:extLst>
            </p:cNvPr>
            <p:cNvGrpSpPr/>
            <p:nvPr/>
          </p:nvGrpSpPr>
          <p:grpSpPr>
            <a:xfrm>
              <a:off x="8597268" y="1315469"/>
              <a:ext cx="3244778" cy="1021526"/>
              <a:chOff x="793697" y="1391020"/>
              <a:chExt cx="3244778" cy="1021526"/>
            </a:xfrm>
          </p:grpSpPr>
          <p:sp>
            <p:nvSpPr>
              <p:cNvPr id="30" name="Freeform 24">
                <a:extLst>
                  <a:ext uri="{FF2B5EF4-FFF2-40B4-BE49-F238E27FC236}">
                    <a16:creationId xmlns:a16="http://schemas.microsoft.com/office/drawing/2014/main" id="{26EB17A6-407A-DED3-C4F5-62267B249665}"/>
                  </a:ext>
                </a:extLst>
              </p:cNvPr>
              <p:cNvSpPr/>
              <p:nvPr/>
            </p:nvSpPr>
            <p:spPr>
              <a:xfrm>
                <a:off x="793697" y="1391020"/>
                <a:ext cx="3113285" cy="1021526"/>
              </a:xfrm>
              <a:custGeom>
                <a:avLst/>
                <a:gdLst/>
                <a:ahLst/>
                <a:cxnLst/>
                <a:rect l="l" t="t" r="r" b="b"/>
                <a:pathLst>
                  <a:path w="3760457" h="1615430">
                    <a:moveTo>
                      <a:pt x="0" y="0"/>
                    </a:moveTo>
                    <a:lnTo>
                      <a:pt x="3760458" y="0"/>
                    </a:lnTo>
                    <a:lnTo>
                      <a:pt x="3760458" y="1615430"/>
                    </a:lnTo>
                    <a:lnTo>
                      <a:pt x="0" y="161543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59F9ADA-7AB0-23FE-2B22-52E54E35C6F5}"/>
                  </a:ext>
                </a:extLst>
              </p:cNvPr>
              <p:cNvSpPr txBox="1"/>
              <p:nvPr/>
            </p:nvSpPr>
            <p:spPr>
              <a:xfrm>
                <a:off x="1645284" y="1529737"/>
                <a:ext cx="2393191" cy="69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vi-VN" sz="3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k</a:t>
                </a:r>
                <a:r>
                  <a:rPr lang="vi-VN" sz="3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ết thúc</a:t>
                </a:r>
                <a:endPara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D7E5B5-97F4-82E6-06B4-BDC0254FF08E}"/>
                </a:ext>
              </a:extLst>
            </p:cNvPr>
            <p:cNvSpPr txBox="1"/>
            <p:nvPr/>
          </p:nvSpPr>
          <p:spPr>
            <a:xfrm>
              <a:off x="8738411" y="1228037"/>
              <a:ext cx="913718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vi-VN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Speech Bubble: Rectangle 31">
            <a:extLst>
              <a:ext uri="{FF2B5EF4-FFF2-40B4-BE49-F238E27FC236}">
                <a16:creationId xmlns:a16="http://schemas.microsoft.com/office/drawing/2014/main" id="{054E09F9-8F21-7317-84FB-9A38E6B02C43}"/>
              </a:ext>
            </a:extLst>
          </p:cNvPr>
          <p:cNvSpPr/>
          <p:nvPr/>
        </p:nvSpPr>
        <p:spPr>
          <a:xfrm>
            <a:off x="8470233" y="2900515"/>
            <a:ext cx="3235832" cy="3301672"/>
          </a:xfrm>
          <a:prstGeom prst="wedgeRectCallout">
            <a:avLst>
              <a:gd name="adj1" fmla="val -21998"/>
              <a:gd name="adj2" fmla="val -6315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 tỏ tình cảm, cảm xúc hoặc nhân xét, đánh giá về nhân vật.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09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DA8897-66C9-2227-34A8-6D9FA25BCA0D}"/>
              </a:ext>
            </a:extLst>
          </p:cNvPr>
          <p:cNvGrpSpPr/>
          <p:nvPr/>
        </p:nvGrpSpPr>
        <p:grpSpPr>
          <a:xfrm>
            <a:off x="1202840" y="1504990"/>
            <a:ext cx="5246086" cy="3929733"/>
            <a:chOff x="1091124" y="1986531"/>
            <a:chExt cx="4626496" cy="392973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5998EE97-5323-5F11-1533-B9D33E40899E}"/>
                </a:ext>
              </a:extLst>
            </p:cNvPr>
            <p:cNvSpPr/>
            <p:nvPr/>
          </p:nvSpPr>
          <p:spPr>
            <a:xfrm>
              <a:off x="1091124" y="1986531"/>
              <a:ext cx="4626496" cy="3929733"/>
            </a:xfrm>
            <a:custGeom>
              <a:avLst/>
              <a:gdLst/>
              <a:ahLst/>
              <a:cxnLst/>
              <a:rect l="l" t="t" r="r" b="b"/>
              <a:pathLst>
                <a:path w="2637612" h="2510128">
                  <a:moveTo>
                    <a:pt x="0" y="0"/>
                  </a:moveTo>
                  <a:lnTo>
                    <a:pt x="2637612" y="0"/>
                  </a:lnTo>
                  <a:lnTo>
                    <a:pt x="2637612" y="2510128"/>
                  </a:lnTo>
                  <a:lnTo>
                    <a:pt x="0" y="2510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2CF0A3-7923-D654-E224-B4F725605D16}"/>
                </a:ext>
              </a:extLst>
            </p:cNvPr>
            <p:cNvSpPr txBox="1"/>
            <p:nvPr/>
          </p:nvSpPr>
          <p:spPr>
            <a:xfrm>
              <a:off x="1951129" y="2009630"/>
              <a:ext cx="290648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2</a:t>
              </a:r>
              <a:endPara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56C6B1-31B3-0D52-20B1-2A1039A6F487}"/>
                </a:ext>
              </a:extLst>
            </p:cNvPr>
            <p:cNvSpPr txBox="1"/>
            <p:nvPr/>
          </p:nvSpPr>
          <p:spPr>
            <a:xfrm>
              <a:off x="1288196" y="3940620"/>
              <a:ext cx="4262929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Trao đổi với bạn</a:t>
              </a:r>
            </a:p>
          </p:txBody>
        </p:sp>
      </p:grpSp>
      <p:sp>
        <p:nvSpPr>
          <p:cNvPr id="14" name="Freeform 24">
            <a:extLst>
              <a:ext uri="{FF2B5EF4-FFF2-40B4-BE49-F238E27FC236}">
                <a16:creationId xmlns:a16="http://schemas.microsoft.com/office/drawing/2014/main" id="{F34D3B77-C8D4-25CD-DCD0-F32F637335FE}"/>
              </a:ext>
            </a:extLst>
          </p:cNvPr>
          <p:cNvSpPr/>
          <p:nvPr/>
        </p:nvSpPr>
        <p:spPr>
          <a:xfrm>
            <a:off x="7238537" y="1320168"/>
            <a:ext cx="4267663" cy="4217663"/>
          </a:xfrm>
          <a:custGeom>
            <a:avLst/>
            <a:gdLst/>
            <a:ahLst/>
            <a:cxnLst/>
            <a:rect l="l" t="t" r="r" b="b"/>
            <a:pathLst>
              <a:path w="1886331" h="1893432">
                <a:moveTo>
                  <a:pt x="0" y="0"/>
                </a:moveTo>
                <a:lnTo>
                  <a:pt x="1886331" y="0"/>
                </a:lnTo>
                <a:lnTo>
                  <a:pt x="1886331" y="1893432"/>
                </a:lnTo>
                <a:lnTo>
                  <a:pt x="0" y="1893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oogle Shape;207;p3">
            <a:extLst>
              <a:ext uri="{FF2B5EF4-FFF2-40B4-BE49-F238E27FC236}">
                <a16:creationId xmlns:a16="http://schemas.microsoft.com/office/drawing/2014/main" id="{B3BBB8C7-578B-47DD-BF83-D527E7BB91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39354" y="23360"/>
            <a:ext cx="1785470" cy="400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2FBF57A2-A510-67DA-C90A-235C97FB54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660" y="1014796"/>
            <a:ext cx="3764349" cy="52617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8E34985-98E0-C633-BED5-67D742C30EF4}"/>
              </a:ext>
            </a:extLst>
          </p:cNvPr>
          <p:cNvGrpSpPr/>
          <p:nvPr/>
        </p:nvGrpSpPr>
        <p:grpSpPr>
          <a:xfrm>
            <a:off x="6310513" y="579807"/>
            <a:ext cx="3354964" cy="910089"/>
            <a:chOff x="6522961" y="1416989"/>
            <a:chExt cx="3354964" cy="91008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1496AF2-2C84-1258-87C8-D8FB5236F0A9}"/>
                </a:ext>
              </a:extLst>
            </p:cNvPr>
            <p:cNvSpPr txBox="1"/>
            <p:nvPr/>
          </p:nvSpPr>
          <p:spPr>
            <a:xfrm>
              <a:off x="7196449" y="1585010"/>
              <a:ext cx="2116928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Bài tập 2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40468D07-DCFC-B843-E3F7-BC790EA567D2}"/>
                </a:ext>
              </a:extLst>
            </p:cNvPr>
            <p:cNvSpPr/>
            <p:nvPr/>
          </p:nvSpPr>
          <p:spPr>
            <a:xfrm>
              <a:off x="9163274" y="1416990"/>
              <a:ext cx="714651" cy="910088"/>
            </a:xfrm>
            <a:custGeom>
              <a:avLst/>
              <a:gdLst/>
              <a:ahLst/>
              <a:cxnLst/>
              <a:rect l="l" t="t" r="r" b="b"/>
              <a:pathLst>
                <a:path w="1856804" h="2057400">
                  <a:moveTo>
                    <a:pt x="0" y="0"/>
                  </a:moveTo>
                  <a:lnTo>
                    <a:pt x="1856803" y="0"/>
                  </a:lnTo>
                  <a:lnTo>
                    <a:pt x="1856803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747B4D92-63A1-1C39-C71D-240EB6E12D50}"/>
                </a:ext>
              </a:extLst>
            </p:cNvPr>
            <p:cNvSpPr/>
            <p:nvPr/>
          </p:nvSpPr>
          <p:spPr>
            <a:xfrm flipH="1">
              <a:off x="6522961" y="1416989"/>
              <a:ext cx="795468" cy="869979"/>
            </a:xfrm>
            <a:custGeom>
              <a:avLst/>
              <a:gdLst/>
              <a:ahLst/>
              <a:cxnLst/>
              <a:rect l="l" t="t" r="r" b="b"/>
              <a:pathLst>
                <a:path w="1856804" h="2057400">
                  <a:moveTo>
                    <a:pt x="0" y="0"/>
                  </a:moveTo>
                  <a:lnTo>
                    <a:pt x="1856803" y="0"/>
                  </a:lnTo>
                  <a:lnTo>
                    <a:pt x="1856803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F241B13-1963-767E-8F64-30187ABB4425}"/>
              </a:ext>
            </a:extLst>
          </p:cNvPr>
          <p:cNvSpPr txBox="1"/>
          <p:nvPr/>
        </p:nvSpPr>
        <p:spPr>
          <a:xfrm>
            <a:off x="5017956" y="1773769"/>
            <a:ext cx="6049017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7FD9E1F-51E9-404C-9A4B-7B8955204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601996"/>
              </p:ext>
            </p:extLst>
          </p:nvPr>
        </p:nvGraphicFramePr>
        <p:xfrm>
          <a:off x="3990657" y="3556857"/>
          <a:ext cx="7515543" cy="2286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5239">
                  <a:extLst>
                    <a:ext uri="{9D8B030D-6E8A-4147-A177-3AD203B41FA5}">
                      <a16:colId xmlns:a16="http://schemas.microsoft.com/office/drawing/2014/main" val="2806964431"/>
                    </a:ext>
                  </a:extLst>
                </a:gridCol>
                <a:gridCol w="1688888">
                  <a:extLst>
                    <a:ext uri="{9D8B030D-6E8A-4147-A177-3AD203B41FA5}">
                      <a16:colId xmlns:a16="http://schemas.microsoft.com/office/drawing/2014/main" val="3997187577"/>
                    </a:ext>
                  </a:extLst>
                </a:gridCol>
                <a:gridCol w="2066780">
                  <a:extLst>
                    <a:ext uri="{9D8B030D-6E8A-4147-A177-3AD203B41FA5}">
                      <a16:colId xmlns:a16="http://schemas.microsoft.com/office/drawing/2014/main" val="1939213933"/>
                    </a:ext>
                  </a:extLst>
                </a:gridCol>
                <a:gridCol w="1130739">
                  <a:extLst>
                    <a:ext uri="{9D8B030D-6E8A-4147-A177-3AD203B41FA5}">
                      <a16:colId xmlns:a16="http://schemas.microsoft.com/office/drawing/2014/main" val="3679970039"/>
                    </a:ext>
                  </a:extLst>
                </a:gridCol>
                <a:gridCol w="773897">
                  <a:extLst>
                    <a:ext uri="{9D8B030D-6E8A-4147-A177-3AD203B41FA5}">
                      <a16:colId xmlns:a16="http://schemas.microsoft.com/office/drawing/2014/main" val="2761541585"/>
                    </a:ext>
                  </a:extLst>
                </a:gridCol>
              </a:tblGrid>
              <a:tr h="22863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cuốn sách</a:t>
                      </a:r>
                      <a:endParaRPr lang="en-US" sz="2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các nhân vật</a:t>
                      </a:r>
                      <a:endParaRPr lang="en-US" sz="2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nhân vật em thích</a:t>
                      </a:r>
                      <a:endParaRPr lang="en-US" sz="2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 do em thích</a:t>
                      </a:r>
                      <a:endParaRPr lang="en-US" sz="2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237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260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7F38D4-B239-5648-7E30-380601D1EAD5}"/>
              </a:ext>
            </a:extLst>
          </p:cNvPr>
          <p:cNvGrpSpPr/>
          <p:nvPr/>
        </p:nvGrpSpPr>
        <p:grpSpPr>
          <a:xfrm>
            <a:off x="4729336" y="695107"/>
            <a:ext cx="2777444" cy="910089"/>
            <a:chOff x="6522961" y="1416989"/>
            <a:chExt cx="2777444" cy="91008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DFB1A2-B916-A6B9-1101-AE00AB1D859E}"/>
                </a:ext>
              </a:extLst>
            </p:cNvPr>
            <p:cNvSpPr txBox="1"/>
            <p:nvPr/>
          </p:nvSpPr>
          <p:spPr>
            <a:xfrm>
              <a:off x="7196448" y="1585010"/>
              <a:ext cx="1505297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Gợi ý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784D87A0-C47F-2F0E-E4DD-17ADAF0EA875}"/>
                </a:ext>
              </a:extLst>
            </p:cNvPr>
            <p:cNvSpPr/>
            <p:nvPr/>
          </p:nvSpPr>
          <p:spPr>
            <a:xfrm>
              <a:off x="8585754" y="1416990"/>
              <a:ext cx="714651" cy="910088"/>
            </a:xfrm>
            <a:custGeom>
              <a:avLst/>
              <a:gdLst/>
              <a:ahLst/>
              <a:cxnLst/>
              <a:rect l="l" t="t" r="r" b="b"/>
              <a:pathLst>
                <a:path w="1856804" h="2057400">
                  <a:moveTo>
                    <a:pt x="0" y="0"/>
                  </a:moveTo>
                  <a:lnTo>
                    <a:pt x="1856803" y="0"/>
                  </a:lnTo>
                  <a:lnTo>
                    <a:pt x="1856803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52770F39-563F-63A3-53CA-FF6127B2724C}"/>
                </a:ext>
              </a:extLst>
            </p:cNvPr>
            <p:cNvSpPr/>
            <p:nvPr/>
          </p:nvSpPr>
          <p:spPr>
            <a:xfrm flipH="1">
              <a:off x="6522961" y="1416989"/>
              <a:ext cx="795468" cy="869979"/>
            </a:xfrm>
            <a:custGeom>
              <a:avLst/>
              <a:gdLst/>
              <a:ahLst/>
              <a:cxnLst/>
              <a:rect l="l" t="t" r="r" b="b"/>
              <a:pathLst>
                <a:path w="1856804" h="2057400">
                  <a:moveTo>
                    <a:pt x="0" y="0"/>
                  </a:moveTo>
                  <a:lnTo>
                    <a:pt x="1856803" y="0"/>
                  </a:lnTo>
                  <a:lnTo>
                    <a:pt x="1856803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1D212C-369A-B9B1-A5CD-A8A88F687162}"/>
              </a:ext>
            </a:extLst>
          </p:cNvPr>
          <p:cNvGrpSpPr/>
          <p:nvPr/>
        </p:nvGrpSpPr>
        <p:grpSpPr>
          <a:xfrm>
            <a:off x="1816710" y="2037732"/>
            <a:ext cx="8640796" cy="1121160"/>
            <a:chOff x="1836165" y="2037732"/>
            <a:chExt cx="8640796" cy="119672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8243CE0-C95B-773E-5DAB-5DEB135104FF}"/>
                </a:ext>
              </a:extLst>
            </p:cNvPr>
            <p:cNvSpPr/>
            <p:nvPr/>
          </p:nvSpPr>
          <p:spPr>
            <a:xfrm>
              <a:off x="1946258" y="2212079"/>
              <a:ext cx="8530703" cy="1022379"/>
            </a:xfrm>
            <a:prstGeom prst="roundRect">
              <a:avLst>
                <a:gd name="adj" fmla="val 10971"/>
              </a:avLst>
            </a:prstGeom>
            <a:solidFill>
              <a:srgbClr val="D8F3FC"/>
            </a:solidFill>
            <a:ln w="28575">
              <a:solidFill>
                <a:srgbClr val="D8F3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thích nhân vật nào? </a:t>
              </a:r>
              <a:endPara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1B562D7A-B168-8DCE-B230-9203AF32EB9C}"/>
                </a:ext>
              </a:extLst>
            </p:cNvPr>
            <p:cNvSpPr/>
            <p:nvPr/>
          </p:nvSpPr>
          <p:spPr>
            <a:xfrm>
              <a:off x="1836165" y="2037732"/>
              <a:ext cx="518854" cy="914123"/>
            </a:xfrm>
            <a:custGeom>
              <a:avLst/>
              <a:gdLst/>
              <a:ahLst/>
              <a:cxnLst/>
              <a:rect l="l" t="t" r="r" b="b"/>
              <a:pathLst>
                <a:path w="1225545" h="2291237">
                  <a:moveTo>
                    <a:pt x="0" y="0"/>
                  </a:moveTo>
                  <a:lnTo>
                    <a:pt x="1225545" y="0"/>
                  </a:lnTo>
                  <a:lnTo>
                    <a:pt x="1225545" y="2291237"/>
                  </a:lnTo>
                  <a:lnTo>
                    <a:pt x="0" y="2291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EAD1F2-99BD-7B47-C51A-943F6D817898}"/>
              </a:ext>
            </a:extLst>
          </p:cNvPr>
          <p:cNvGrpSpPr/>
          <p:nvPr/>
        </p:nvGrpSpPr>
        <p:grpSpPr>
          <a:xfrm>
            <a:off x="1849865" y="3468098"/>
            <a:ext cx="8640796" cy="1066344"/>
            <a:chOff x="1836165" y="2037732"/>
            <a:chExt cx="8640796" cy="106634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9B02E81-9909-9E96-23B7-426DE2EC7ADA}"/>
                </a:ext>
              </a:extLst>
            </p:cNvPr>
            <p:cNvSpPr/>
            <p:nvPr/>
          </p:nvSpPr>
          <p:spPr>
            <a:xfrm>
              <a:off x="1946258" y="2212080"/>
              <a:ext cx="8530703" cy="891996"/>
            </a:xfrm>
            <a:prstGeom prst="roundRect">
              <a:avLst>
                <a:gd name="adj" fmla="val 10971"/>
              </a:avLst>
            </a:prstGeom>
            <a:solidFill>
              <a:srgbClr val="D8F3FC"/>
            </a:solidFill>
            <a:ln w="28575">
              <a:solidFill>
                <a:srgbClr val="D8F3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Nhân vật ấy có ở cuốn sách nào? </a:t>
              </a:r>
              <a:endPara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A506C75F-C467-7B6C-D14A-62CF6C3789DA}"/>
                </a:ext>
              </a:extLst>
            </p:cNvPr>
            <p:cNvSpPr/>
            <p:nvPr/>
          </p:nvSpPr>
          <p:spPr>
            <a:xfrm>
              <a:off x="1836165" y="2037732"/>
              <a:ext cx="518854" cy="914123"/>
            </a:xfrm>
            <a:custGeom>
              <a:avLst/>
              <a:gdLst/>
              <a:ahLst/>
              <a:cxnLst/>
              <a:rect l="l" t="t" r="r" b="b"/>
              <a:pathLst>
                <a:path w="1225545" h="2291237">
                  <a:moveTo>
                    <a:pt x="0" y="0"/>
                  </a:moveTo>
                  <a:lnTo>
                    <a:pt x="1225545" y="0"/>
                  </a:lnTo>
                  <a:lnTo>
                    <a:pt x="1225545" y="2291237"/>
                  </a:lnTo>
                  <a:lnTo>
                    <a:pt x="0" y="2291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509657E-AC1C-760F-D527-4D49CBEDC7F6}"/>
              </a:ext>
            </a:extLst>
          </p:cNvPr>
          <p:cNvGrpSpPr/>
          <p:nvPr/>
        </p:nvGrpSpPr>
        <p:grpSpPr>
          <a:xfrm>
            <a:off x="1871756" y="4926028"/>
            <a:ext cx="8640796" cy="1066344"/>
            <a:chOff x="1836165" y="2037732"/>
            <a:chExt cx="8640796" cy="106634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FDB982B-91D1-FA13-D3D7-E55293561C58}"/>
                </a:ext>
              </a:extLst>
            </p:cNvPr>
            <p:cNvSpPr/>
            <p:nvPr/>
          </p:nvSpPr>
          <p:spPr>
            <a:xfrm>
              <a:off x="1946258" y="2212080"/>
              <a:ext cx="8530703" cy="891996"/>
            </a:xfrm>
            <a:prstGeom prst="roundRect">
              <a:avLst>
                <a:gd name="adj" fmla="val 10971"/>
              </a:avLst>
            </a:prstGeom>
            <a:solidFill>
              <a:srgbClr val="D8F3FC"/>
            </a:solidFill>
            <a:ln w="28575">
              <a:solidFill>
                <a:srgbClr val="D8F3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thích những điều gì về nhân vật đó? </a:t>
              </a:r>
              <a:endPara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326D3ABC-69B4-218B-133F-4876AAB575FF}"/>
                </a:ext>
              </a:extLst>
            </p:cNvPr>
            <p:cNvSpPr/>
            <p:nvPr/>
          </p:nvSpPr>
          <p:spPr>
            <a:xfrm>
              <a:off x="1836165" y="2037732"/>
              <a:ext cx="518854" cy="914123"/>
            </a:xfrm>
            <a:custGeom>
              <a:avLst/>
              <a:gdLst/>
              <a:ahLst/>
              <a:cxnLst/>
              <a:rect l="l" t="t" r="r" b="b"/>
              <a:pathLst>
                <a:path w="1225545" h="2291237">
                  <a:moveTo>
                    <a:pt x="0" y="0"/>
                  </a:moveTo>
                  <a:lnTo>
                    <a:pt x="1225545" y="0"/>
                  </a:lnTo>
                  <a:lnTo>
                    <a:pt x="1225545" y="2291237"/>
                  </a:lnTo>
                  <a:lnTo>
                    <a:pt x="0" y="2291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8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3886200" y="0"/>
            <a:ext cx="4419600" cy="1455174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Calibri"/>
                <a:buNone/>
                <a:tabLst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Calibri"/>
                <a:buNone/>
                <a:tabLst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kenhgiaovien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782511" y="4823293"/>
            <a:ext cx="6382239" cy="990700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816823" y="1796613"/>
            <a:ext cx="8179693" cy="279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23" marR="0" lvl="0" indent="-45722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giảng và giáo án này chỉ có duy nhất trên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kenhgiaovien.com 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23" marR="0" lvl="0" indent="-45722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Bất cứ nơi nào đăng bán lại đều là đánh cắp bản quyền và hưởng lợi bất chính trên công sức của giáo viên.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23" marR="0" lvl="0" indent="-45722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Vui lòng không tiếp tay cho hành vi xấu.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1"/>
          <p:cNvSpPr txBox="1"/>
          <p:nvPr/>
        </p:nvSpPr>
        <p:spPr>
          <a:xfrm>
            <a:off x="1804380" y="5711060"/>
            <a:ext cx="433850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haroni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21213" y="2139589"/>
            <a:ext cx="3007987" cy="4718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8D5A48-A708-0C49-C803-7B94F53EB498}"/>
              </a:ext>
            </a:extLst>
          </p:cNvPr>
          <p:cNvGrpSpPr/>
          <p:nvPr/>
        </p:nvGrpSpPr>
        <p:grpSpPr>
          <a:xfrm>
            <a:off x="938149" y="644411"/>
            <a:ext cx="4851496" cy="1349365"/>
            <a:chOff x="1058465" y="720402"/>
            <a:chExt cx="4851496" cy="1349365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588F5D51-4E99-A41C-8332-EB83AE5568C6}"/>
                </a:ext>
              </a:extLst>
            </p:cNvPr>
            <p:cNvSpPr/>
            <p:nvPr/>
          </p:nvSpPr>
          <p:spPr>
            <a:xfrm>
              <a:off x="1058465" y="720402"/>
              <a:ext cx="4851496" cy="1349365"/>
            </a:xfrm>
            <a:custGeom>
              <a:avLst/>
              <a:gdLst/>
              <a:ahLst/>
              <a:cxnLst/>
              <a:rect l="l" t="t" r="r" b="b"/>
              <a:pathLst>
                <a:path w="4221145" h="909305">
                  <a:moveTo>
                    <a:pt x="0" y="0"/>
                  </a:moveTo>
                  <a:lnTo>
                    <a:pt x="4221145" y="0"/>
                  </a:lnTo>
                  <a:lnTo>
                    <a:pt x="4221145" y="909305"/>
                  </a:lnTo>
                  <a:lnTo>
                    <a:pt x="0" y="909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3F9FFA-03CE-21FF-FBD0-3604827B52C7}"/>
                </a:ext>
              </a:extLst>
            </p:cNvPr>
            <p:cNvSpPr txBox="1"/>
            <p:nvPr/>
          </p:nvSpPr>
          <p:spPr>
            <a:xfrm>
              <a:off x="1912097" y="723144"/>
              <a:ext cx="3733163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65E59D1-137A-3342-A051-C26515C1941A}"/>
              </a:ext>
            </a:extLst>
          </p:cNvPr>
          <p:cNvSpPr txBox="1"/>
          <p:nvPr/>
        </p:nvSpPr>
        <p:spPr>
          <a:xfrm>
            <a:off x="1214672" y="2375056"/>
            <a:ext cx="3816228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Em hãy thực hiện nhiệm vụ sau: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E28B034-A594-714A-5144-4340103BCAD0}"/>
              </a:ext>
            </a:extLst>
          </p:cNvPr>
          <p:cNvSpPr/>
          <p:nvPr/>
        </p:nvSpPr>
        <p:spPr>
          <a:xfrm>
            <a:off x="2199020" y="4007961"/>
            <a:ext cx="1950234" cy="2549250"/>
          </a:xfrm>
          <a:custGeom>
            <a:avLst/>
            <a:gdLst/>
            <a:ahLst/>
            <a:cxnLst/>
            <a:rect l="l" t="t" r="r" b="b"/>
            <a:pathLst>
              <a:path w="1532843" h="2020222">
                <a:moveTo>
                  <a:pt x="0" y="0"/>
                </a:moveTo>
                <a:lnTo>
                  <a:pt x="1532843" y="0"/>
                </a:lnTo>
                <a:lnTo>
                  <a:pt x="1532843" y="2020222"/>
                </a:lnTo>
                <a:lnTo>
                  <a:pt x="0" y="20202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207;p3">
            <a:extLst>
              <a:ext uri="{FF2B5EF4-FFF2-40B4-BE49-F238E27FC236}">
                <a16:creationId xmlns:a16="http://schemas.microsoft.com/office/drawing/2014/main" id="{BD7EB02A-5DF4-9517-7A64-0AF5E90ED93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39354" y="23360"/>
            <a:ext cx="1785470" cy="4008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F82A1E0-12AF-E42C-AE9E-8838CEB6E482}"/>
              </a:ext>
            </a:extLst>
          </p:cNvPr>
          <p:cNvGrpSpPr/>
          <p:nvPr/>
        </p:nvGrpSpPr>
        <p:grpSpPr>
          <a:xfrm>
            <a:off x="6414216" y="652888"/>
            <a:ext cx="4835902" cy="1858912"/>
            <a:chOff x="5501448" y="2949387"/>
            <a:chExt cx="4835902" cy="185891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7DABC15-160F-D92A-71EA-DAD2A6929989}"/>
                </a:ext>
              </a:extLst>
            </p:cNvPr>
            <p:cNvSpPr/>
            <p:nvPr/>
          </p:nvSpPr>
          <p:spPr>
            <a:xfrm>
              <a:off x="5501448" y="3159757"/>
              <a:ext cx="4835902" cy="1648542"/>
            </a:xfrm>
            <a:prstGeom prst="roundRect">
              <a:avLst>
                <a:gd name="adj" fmla="val 10971"/>
              </a:avLst>
            </a:prstGeom>
            <a:solidFill>
              <a:srgbClr val="FDFCD7"/>
            </a:solidFill>
            <a:ln w="28575">
              <a:solidFill>
                <a:srgbClr val="FDFC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Sưu tầm bài thơ, bài hát,… nói về hòa bình</a:t>
              </a:r>
              <a:endPara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43">
              <a:extLst>
                <a:ext uri="{FF2B5EF4-FFF2-40B4-BE49-F238E27FC236}">
                  <a16:creationId xmlns:a16="http://schemas.microsoft.com/office/drawing/2014/main" id="{74D49E8F-763C-4F48-274D-4A85EDF78D9E}"/>
                </a:ext>
              </a:extLst>
            </p:cNvPr>
            <p:cNvSpPr/>
            <p:nvPr/>
          </p:nvSpPr>
          <p:spPr>
            <a:xfrm>
              <a:off x="7584021" y="2949387"/>
              <a:ext cx="595877" cy="539904"/>
            </a:xfrm>
            <a:custGeom>
              <a:avLst/>
              <a:gdLst/>
              <a:ahLst/>
              <a:cxnLst/>
              <a:rect l="l" t="t" r="r" b="b"/>
              <a:pathLst>
                <a:path w="1208001" h="1231084">
                  <a:moveTo>
                    <a:pt x="0" y="0"/>
                  </a:moveTo>
                  <a:lnTo>
                    <a:pt x="1208001" y="0"/>
                  </a:lnTo>
                  <a:lnTo>
                    <a:pt x="1208001" y="1231084"/>
                  </a:lnTo>
                  <a:lnTo>
                    <a:pt x="0" y="1231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729839-CAF2-79C2-E233-15706532AA28}"/>
              </a:ext>
            </a:extLst>
          </p:cNvPr>
          <p:cNvGrpSpPr/>
          <p:nvPr/>
        </p:nvGrpSpPr>
        <p:grpSpPr>
          <a:xfrm>
            <a:off x="6414216" y="3188322"/>
            <a:ext cx="4835902" cy="2759620"/>
            <a:chOff x="5501448" y="2949387"/>
            <a:chExt cx="4835902" cy="275962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4C0C83C-88F3-8425-36D9-29291516F190}"/>
                </a:ext>
              </a:extLst>
            </p:cNvPr>
            <p:cNvSpPr/>
            <p:nvPr/>
          </p:nvSpPr>
          <p:spPr>
            <a:xfrm>
              <a:off x="5501448" y="3159757"/>
              <a:ext cx="4835902" cy="2549250"/>
            </a:xfrm>
            <a:prstGeom prst="roundRect">
              <a:avLst>
                <a:gd name="adj" fmla="val 10971"/>
              </a:avLst>
            </a:prstGeom>
            <a:solidFill>
              <a:srgbClr val="FDFCD7"/>
            </a:solidFill>
            <a:ln w="28575">
              <a:solidFill>
                <a:srgbClr val="FDFC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sẻ với bạn cảm xúc của em về một bài thơ, bài hát,… đã sưu tầm. </a:t>
              </a:r>
              <a:endPara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BC0B6990-F10B-20A8-9701-CA06A0920854}"/>
                </a:ext>
              </a:extLst>
            </p:cNvPr>
            <p:cNvSpPr/>
            <p:nvPr/>
          </p:nvSpPr>
          <p:spPr>
            <a:xfrm>
              <a:off x="7584021" y="2949387"/>
              <a:ext cx="595877" cy="539904"/>
            </a:xfrm>
            <a:custGeom>
              <a:avLst/>
              <a:gdLst/>
              <a:ahLst/>
              <a:cxnLst/>
              <a:rect l="l" t="t" r="r" b="b"/>
              <a:pathLst>
                <a:path w="1208001" h="1231084">
                  <a:moveTo>
                    <a:pt x="0" y="0"/>
                  </a:moveTo>
                  <a:lnTo>
                    <a:pt x="1208001" y="0"/>
                  </a:lnTo>
                  <a:lnTo>
                    <a:pt x="1208001" y="1231084"/>
                  </a:lnTo>
                  <a:lnTo>
                    <a:pt x="0" y="1231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40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27C77-6040-59D1-9428-D7E8FF736900}"/>
              </a:ext>
            </a:extLst>
          </p:cNvPr>
          <p:cNvSpPr txBox="1"/>
          <p:nvPr/>
        </p:nvSpPr>
        <p:spPr>
          <a:xfrm>
            <a:off x="2828964" y="499793"/>
            <a:ext cx="6534072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14B32C-5B0C-E74C-5CFE-7715F0E815F7}"/>
              </a:ext>
            </a:extLst>
          </p:cNvPr>
          <p:cNvGrpSpPr/>
          <p:nvPr/>
        </p:nvGrpSpPr>
        <p:grpSpPr>
          <a:xfrm>
            <a:off x="685800" y="1713569"/>
            <a:ext cx="4315142" cy="1712517"/>
            <a:chOff x="1836165" y="2037732"/>
            <a:chExt cx="4315142" cy="178992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7E46233-2881-A914-AE09-5D1D7EBBA625}"/>
                </a:ext>
              </a:extLst>
            </p:cNvPr>
            <p:cNvSpPr/>
            <p:nvPr/>
          </p:nvSpPr>
          <p:spPr>
            <a:xfrm>
              <a:off x="1946258" y="2212077"/>
              <a:ext cx="4205049" cy="1615576"/>
            </a:xfrm>
            <a:prstGeom prst="roundRect">
              <a:avLst>
                <a:gd name="adj" fmla="val 10971"/>
              </a:avLst>
            </a:prstGeom>
            <a:solidFill>
              <a:srgbClr val="D8F3FC"/>
            </a:solidFill>
            <a:ln w="28575">
              <a:solidFill>
                <a:srgbClr val="D8F3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Ôn tập kiến thức </a:t>
              </a:r>
            </a:p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 học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3280232-86EB-0AB5-C0FF-8BE0B3ACC0E3}"/>
                </a:ext>
              </a:extLst>
            </p:cNvPr>
            <p:cNvSpPr/>
            <p:nvPr/>
          </p:nvSpPr>
          <p:spPr>
            <a:xfrm>
              <a:off x="1836165" y="2037732"/>
              <a:ext cx="518854" cy="914123"/>
            </a:xfrm>
            <a:custGeom>
              <a:avLst/>
              <a:gdLst/>
              <a:ahLst/>
              <a:cxnLst/>
              <a:rect l="l" t="t" r="r" b="b"/>
              <a:pathLst>
                <a:path w="1225545" h="2291237">
                  <a:moveTo>
                    <a:pt x="0" y="0"/>
                  </a:moveTo>
                  <a:lnTo>
                    <a:pt x="1225545" y="0"/>
                  </a:lnTo>
                  <a:lnTo>
                    <a:pt x="1225545" y="2291237"/>
                  </a:lnTo>
                  <a:lnTo>
                    <a:pt x="0" y="2291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34C704-4986-D4AB-87DB-420ED7AADE3F}"/>
              </a:ext>
            </a:extLst>
          </p:cNvPr>
          <p:cNvGrpSpPr/>
          <p:nvPr/>
        </p:nvGrpSpPr>
        <p:grpSpPr>
          <a:xfrm>
            <a:off x="685800" y="3834206"/>
            <a:ext cx="4315143" cy="2337995"/>
            <a:chOff x="1836165" y="2037732"/>
            <a:chExt cx="4315143" cy="23379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377485-F365-D0E0-8A6E-46657FDAB553}"/>
                </a:ext>
              </a:extLst>
            </p:cNvPr>
            <p:cNvSpPr/>
            <p:nvPr/>
          </p:nvSpPr>
          <p:spPr>
            <a:xfrm>
              <a:off x="1946259" y="2212079"/>
              <a:ext cx="4205049" cy="2163648"/>
            </a:xfrm>
            <a:prstGeom prst="roundRect">
              <a:avLst>
                <a:gd name="adj" fmla="val 10971"/>
              </a:avLst>
            </a:prstGeom>
            <a:solidFill>
              <a:srgbClr val="D8F3FC"/>
            </a:solidFill>
            <a:ln w="28575">
              <a:solidFill>
                <a:srgbClr val="D8F3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sẻ với người thân về bài học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D7C3CBEB-B0B8-43EF-C0C6-7FA46E9B0211}"/>
                </a:ext>
              </a:extLst>
            </p:cNvPr>
            <p:cNvSpPr/>
            <p:nvPr/>
          </p:nvSpPr>
          <p:spPr>
            <a:xfrm>
              <a:off x="1836165" y="2037732"/>
              <a:ext cx="518854" cy="914123"/>
            </a:xfrm>
            <a:custGeom>
              <a:avLst/>
              <a:gdLst/>
              <a:ahLst/>
              <a:cxnLst/>
              <a:rect l="l" t="t" r="r" b="b"/>
              <a:pathLst>
                <a:path w="1225545" h="2291237">
                  <a:moveTo>
                    <a:pt x="0" y="0"/>
                  </a:moveTo>
                  <a:lnTo>
                    <a:pt x="1225545" y="0"/>
                  </a:lnTo>
                  <a:lnTo>
                    <a:pt x="1225545" y="2291237"/>
                  </a:lnTo>
                  <a:lnTo>
                    <a:pt x="0" y="2291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744EF7-32A7-0DF3-D197-56525D3F533F}"/>
              </a:ext>
            </a:extLst>
          </p:cNvPr>
          <p:cNvGrpSpPr/>
          <p:nvPr/>
        </p:nvGrpSpPr>
        <p:grpSpPr>
          <a:xfrm>
            <a:off x="5744145" y="1710883"/>
            <a:ext cx="5762055" cy="1748196"/>
            <a:chOff x="1836165" y="2037732"/>
            <a:chExt cx="5762055" cy="174819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827F150-CF92-C155-6224-8AFE862BAE98}"/>
                </a:ext>
              </a:extLst>
            </p:cNvPr>
            <p:cNvSpPr/>
            <p:nvPr/>
          </p:nvSpPr>
          <p:spPr>
            <a:xfrm>
              <a:off x="1946260" y="2212080"/>
              <a:ext cx="5651960" cy="1573848"/>
            </a:xfrm>
            <a:prstGeom prst="roundRect">
              <a:avLst>
                <a:gd name="adj" fmla="val 10971"/>
              </a:avLst>
            </a:prstGeom>
            <a:solidFill>
              <a:srgbClr val="D8F3FC"/>
            </a:solidFill>
            <a:ln w="28575">
              <a:solidFill>
                <a:srgbClr val="D8F3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Hoàn thiện phần Vận dụng.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31">
              <a:extLst>
                <a:ext uri="{FF2B5EF4-FFF2-40B4-BE49-F238E27FC236}">
                  <a16:creationId xmlns:a16="http://schemas.microsoft.com/office/drawing/2014/main" id="{84BC46EA-C0B4-EF4C-91A2-3DE9590848B8}"/>
                </a:ext>
              </a:extLst>
            </p:cNvPr>
            <p:cNvSpPr/>
            <p:nvPr/>
          </p:nvSpPr>
          <p:spPr>
            <a:xfrm>
              <a:off x="1836165" y="2037732"/>
              <a:ext cx="518854" cy="914123"/>
            </a:xfrm>
            <a:custGeom>
              <a:avLst/>
              <a:gdLst/>
              <a:ahLst/>
              <a:cxnLst/>
              <a:rect l="l" t="t" r="r" b="b"/>
              <a:pathLst>
                <a:path w="1225545" h="2291237">
                  <a:moveTo>
                    <a:pt x="0" y="0"/>
                  </a:moveTo>
                  <a:lnTo>
                    <a:pt x="1225545" y="0"/>
                  </a:lnTo>
                  <a:lnTo>
                    <a:pt x="1225545" y="2291237"/>
                  </a:lnTo>
                  <a:lnTo>
                    <a:pt x="0" y="2291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0BBE3F-3F7B-C0BD-3CC5-5577F90A7255}"/>
              </a:ext>
            </a:extLst>
          </p:cNvPr>
          <p:cNvGrpSpPr/>
          <p:nvPr/>
        </p:nvGrpSpPr>
        <p:grpSpPr>
          <a:xfrm>
            <a:off x="5799192" y="3775841"/>
            <a:ext cx="5762055" cy="2279630"/>
            <a:chOff x="1836165" y="2037732"/>
            <a:chExt cx="5762055" cy="21058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D59DDAA-EE1E-8FB6-9CA5-D68D5F52AD59}"/>
                </a:ext>
              </a:extLst>
            </p:cNvPr>
            <p:cNvSpPr/>
            <p:nvPr/>
          </p:nvSpPr>
          <p:spPr>
            <a:xfrm>
              <a:off x="1946260" y="2212080"/>
              <a:ext cx="5651960" cy="1931538"/>
            </a:xfrm>
            <a:prstGeom prst="roundRect">
              <a:avLst>
                <a:gd name="adj" fmla="val 10971"/>
              </a:avLst>
            </a:prstGeom>
            <a:solidFill>
              <a:srgbClr val="D8F3FC"/>
            </a:solidFill>
            <a:ln w="28575">
              <a:solidFill>
                <a:srgbClr val="D8F3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Soạn bài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sụp</a:t>
              </a:r>
              <a:r>
                <a:rPr lang="en-US" sz="3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</a:t>
              </a:r>
              <a:r>
                <a:rPr lang="en-US" sz="3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chế</a:t>
              </a:r>
              <a:r>
                <a:rPr lang="en-US" sz="3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vi-VN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32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pác</a:t>
              </a:r>
              <a:r>
                <a:rPr lang="en-US" sz="3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thai.</a:t>
              </a:r>
              <a:r>
                <a:rPr lang="en-US" sz="3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2EDCE952-02BB-2DDB-C4F7-A710C785565A}"/>
                </a:ext>
              </a:extLst>
            </p:cNvPr>
            <p:cNvSpPr/>
            <p:nvPr/>
          </p:nvSpPr>
          <p:spPr>
            <a:xfrm>
              <a:off x="1836165" y="2037732"/>
              <a:ext cx="463807" cy="844452"/>
            </a:xfrm>
            <a:custGeom>
              <a:avLst/>
              <a:gdLst/>
              <a:ahLst/>
              <a:cxnLst/>
              <a:rect l="l" t="t" r="r" b="b"/>
              <a:pathLst>
                <a:path w="1225545" h="2291237">
                  <a:moveTo>
                    <a:pt x="0" y="0"/>
                  </a:moveTo>
                  <a:lnTo>
                    <a:pt x="1225545" y="0"/>
                  </a:lnTo>
                  <a:lnTo>
                    <a:pt x="1225545" y="2291237"/>
                  </a:lnTo>
                  <a:lnTo>
                    <a:pt x="0" y="2291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69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9F8F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759946-81CD-DFF0-3B3D-F34E01EE6C8C}"/>
              </a:ext>
            </a:extLst>
          </p:cNvPr>
          <p:cNvSpPr txBox="1"/>
          <p:nvPr/>
        </p:nvSpPr>
        <p:spPr>
          <a:xfrm>
            <a:off x="1309038" y="1319094"/>
            <a:ext cx="9573923" cy="3983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CHÀO TẠM BIỆT VÀ HẸN GẶP LẠI CÁC EM TRONG GIỜ HỌC TIẾP THEO!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6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8D5A48-A708-0C49-C803-7B94F53EB498}"/>
              </a:ext>
            </a:extLst>
          </p:cNvPr>
          <p:cNvGrpSpPr/>
          <p:nvPr/>
        </p:nvGrpSpPr>
        <p:grpSpPr>
          <a:xfrm>
            <a:off x="3692310" y="644411"/>
            <a:ext cx="4851496" cy="1349365"/>
            <a:chOff x="1058465" y="720402"/>
            <a:chExt cx="4851496" cy="1349365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588F5D51-4E99-A41C-8332-EB83AE5568C6}"/>
                </a:ext>
              </a:extLst>
            </p:cNvPr>
            <p:cNvSpPr/>
            <p:nvPr/>
          </p:nvSpPr>
          <p:spPr>
            <a:xfrm>
              <a:off x="1058465" y="720402"/>
              <a:ext cx="4851496" cy="1349365"/>
            </a:xfrm>
            <a:custGeom>
              <a:avLst/>
              <a:gdLst/>
              <a:ahLst/>
              <a:cxnLst/>
              <a:rect l="l" t="t" r="r" b="b"/>
              <a:pathLst>
                <a:path w="4221145" h="909305">
                  <a:moveTo>
                    <a:pt x="0" y="0"/>
                  </a:moveTo>
                  <a:lnTo>
                    <a:pt x="4221145" y="0"/>
                  </a:lnTo>
                  <a:lnTo>
                    <a:pt x="4221145" y="909305"/>
                  </a:lnTo>
                  <a:lnTo>
                    <a:pt x="0" y="909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3F9FFA-03CE-21FF-FBD0-3604827B52C7}"/>
                </a:ext>
              </a:extLst>
            </p:cNvPr>
            <p:cNvSpPr txBox="1"/>
            <p:nvPr/>
          </p:nvSpPr>
          <p:spPr>
            <a:xfrm>
              <a:off x="1912097" y="723144"/>
              <a:ext cx="3733163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8">
            <a:extLst>
              <a:ext uri="{FF2B5EF4-FFF2-40B4-BE49-F238E27FC236}">
                <a16:creationId xmlns:a16="http://schemas.microsoft.com/office/drawing/2014/main" id="{3235B478-8901-3C2A-B46B-9E0959FF8DD2}"/>
              </a:ext>
            </a:extLst>
          </p:cNvPr>
          <p:cNvSpPr/>
          <p:nvPr/>
        </p:nvSpPr>
        <p:spPr>
          <a:xfrm>
            <a:off x="1372189" y="2997118"/>
            <a:ext cx="4008835" cy="3424585"/>
          </a:xfrm>
          <a:custGeom>
            <a:avLst/>
            <a:gdLst/>
            <a:ahLst/>
            <a:cxnLst/>
            <a:rect l="l" t="t" r="r" b="b"/>
            <a:pathLst>
              <a:path w="3679229" h="2865200">
                <a:moveTo>
                  <a:pt x="0" y="0"/>
                </a:moveTo>
                <a:lnTo>
                  <a:pt x="3679230" y="0"/>
                </a:lnTo>
                <a:lnTo>
                  <a:pt x="3679230" y="2865200"/>
                </a:lnTo>
                <a:lnTo>
                  <a:pt x="0" y="286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E0601-C24D-E1D9-3578-D4553F7CF68F}"/>
              </a:ext>
            </a:extLst>
          </p:cNvPr>
          <p:cNvSpPr txBox="1"/>
          <p:nvPr/>
        </p:nvSpPr>
        <p:spPr>
          <a:xfrm>
            <a:off x="685800" y="2100510"/>
            <a:ext cx="609091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lớp hãy xem video vui nhộn sau: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y2mate.com - Lạc vào thế giới thu nhỏ  Kiki và những chuyến tàu vui nhộn  Nhạc thiếu nhi vui nhộn  BabyBus_360P">
            <a:hlinkClick r:id="" action="ppaction://media"/>
            <a:extLst>
              <a:ext uri="{FF2B5EF4-FFF2-40B4-BE49-F238E27FC236}">
                <a16:creationId xmlns:a16="http://schemas.microsoft.com/office/drawing/2014/main" id="{B0E492F9-1B55-B853-F0B2-7ACFAE9525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0349" y="2845099"/>
            <a:ext cx="5711588" cy="3212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907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A2B3F390-46C4-63B0-C202-F9C38B5320F1}"/>
              </a:ext>
            </a:extLst>
          </p:cNvPr>
          <p:cNvSpPr/>
          <p:nvPr/>
        </p:nvSpPr>
        <p:spPr>
          <a:xfrm>
            <a:off x="8179997" y="1657868"/>
            <a:ext cx="641932" cy="803072"/>
          </a:xfrm>
          <a:custGeom>
            <a:avLst/>
            <a:gdLst/>
            <a:ahLst/>
            <a:cxnLst/>
            <a:rect l="l" t="t" r="r" b="b"/>
            <a:pathLst>
              <a:path w="1994379" h="3468485">
                <a:moveTo>
                  <a:pt x="0" y="0"/>
                </a:moveTo>
                <a:lnTo>
                  <a:pt x="1994379" y="0"/>
                </a:lnTo>
                <a:lnTo>
                  <a:pt x="1994379" y="3468485"/>
                </a:lnTo>
                <a:lnTo>
                  <a:pt x="0" y="3468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959D243D-6A67-B5FA-65A1-4C98CF6CFDFE}"/>
              </a:ext>
            </a:extLst>
          </p:cNvPr>
          <p:cNvSpPr txBox="1"/>
          <p:nvPr/>
        </p:nvSpPr>
        <p:spPr>
          <a:xfrm>
            <a:off x="718030" y="688878"/>
            <a:ext cx="10557834" cy="726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80"/>
              </a:lnSpc>
            </a:pPr>
            <a:r>
              <a:rPr lang="vi-VN" sz="4800" b="1" dirty="0">
                <a:solidFill>
                  <a:srgbClr val="7030A0"/>
                </a:solidFill>
                <a:latin typeface="Arial" panose="020B0604020202020204" pitchFamily="34" charset="0"/>
                <a:ea typeface="Adigiana Toybox"/>
                <a:cs typeface="Arial" panose="020B0604020202020204" pitchFamily="34" charset="0"/>
                <a:sym typeface="Adigiana Toybox"/>
              </a:rPr>
              <a:t>CHỦ ĐIỂM: KHÚC CA HÒA BÌNH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Adigiana Toybox"/>
              <a:cs typeface="Arial" panose="020B0604020202020204" pitchFamily="34" charset="0"/>
              <a:sym typeface="Adigiana Toybox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60C8CA-8068-36EF-2C47-7ECF85CE54AB}"/>
              </a:ext>
            </a:extLst>
          </p:cNvPr>
          <p:cNvSpPr txBox="1"/>
          <p:nvPr/>
        </p:nvSpPr>
        <p:spPr>
          <a:xfrm>
            <a:off x="3918533" y="1568148"/>
            <a:ext cx="417603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 – Tiết 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06A61-AF42-668A-6808-6F6534573A33}"/>
              </a:ext>
            </a:extLst>
          </p:cNvPr>
          <p:cNvSpPr txBox="1"/>
          <p:nvPr/>
        </p:nvSpPr>
        <p:spPr>
          <a:xfrm>
            <a:off x="609600" y="2600669"/>
            <a:ext cx="11043864" cy="367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VIẾT:  </a:t>
            </a: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ĐOẠN VĂN GIỚI THIỆU VỀ NHÂN VẬT TRONG MỘT CUỐN SÁCH ĐÃ ĐỌC </a:t>
            </a:r>
          </a:p>
        </p:txBody>
      </p:sp>
    </p:spTree>
    <p:extLst>
      <p:ext uri="{BB962C8B-B14F-4D97-AF65-F5344CB8AC3E}">
        <p14:creationId xmlns:p14="http://schemas.microsoft.com/office/powerpoint/2010/main" val="36113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3AE4B-D283-E57E-CC13-0B3693BB3505}"/>
              </a:ext>
            </a:extLst>
          </p:cNvPr>
          <p:cNvGrpSpPr/>
          <p:nvPr/>
        </p:nvGrpSpPr>
        <p:grpSpPr>
          <a:xfrm>
            <a:off x="2711057" y="556154"/>
            <a:ext cx="7017201" cy="982513"/>
            <a:chOff x="6425091" y="1585010"/>
            <a:chExt cx="7017201" cy="9825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E59D1-137A-3342-A051-C26515C1941A}"/>
                </a:ext>
              </a:extLst>
            </p:cNvPr>
            <p:cNvSpPr txBox="1"/>
            <p:nvPr/>
          </p:nvSpPr>
          <p:spPr>
            <a:xfrm>
              <a:off x="7196448" y="1585010"/>
              <a:ext cx="5533368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6189330E-2F5E-503A-4858-EAC5F9B5DBAC}"/>
                </a:ext>
              </a:extLst>
            </p:cNvPr>
            <p:cNvSpPr/>
            <p:nvPr/>
          </p:nvSpPr>
          <p:spPr>
            <a:xfrm>
              <a:off x="12727641" y="1585010"/>
              <a:ext cx="714651" cy="910088"/>
            </a:xfrm>
            <a:custGeom>
              <a:avLst/>
              <a:gdLst/>
              <a:ahLst/>
              <a:cxnLst/>
              <a:rect l="l" t="t" r="r" b="b"/>
              <a:pathLst>
                <a:path w="1856804" h="2057400">
                  <a:moveTo>
                    <a:pt x="0" y="0"/>
                  </a:moveTo>
                  <a:lnTo>
                    <a:pt x="1856803" y="0"/>
                  </a:lnTo>
                  <a:lnTo>
                    <a:pt x="1856803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7FA0DB3-AEFC-83DE-3A6C-DB8D2E904A4F}"/>
                </a:ext>
              </a:extLst>
            </p:cNvPr>
            <p:cNvSpPr/>
            <p:nvPr/>
          </p:nvSpPr>
          <p:spPr>
            <a:xfrm flipH="1">
              <a:off x="6425091" y="1697544"/>
              <a:ext cx="795468" cy="869979"/>
            </a:xfrm>
            <a:custGeom>
              <a:avLst/>
              <a:gdLst/>
              <a:ahLst/>
              <a:cxnLst/>
              <a:rect l="l" t="t" r="r" b="b"/>
              <a:pathLst>
                <a:path w="1856804" h="2057400">
                  <a:moveTo>
                    <a:pt x="0" y="0"/>
                  </a:moveTo>
                  <a:lnTo>
                    <a:pt x="1856803" y="0"/>
                  </a:lnTo>
                  <a:lnTo>
                    <a:pt x="1856803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8BEC36-9A45-8196-E17E-DF0B3E3F97EF}"/>
              </a:ext>
            </a:extLst>
          </p:cNvPr>
          <p:cNvGrpSpPr/>
          <p:nvPr/>
        </p:nvGrpSpPr>
        <p:grpSpPr>
          <a:xfrm>
            <a:off x="990600" y="2037331"/>
            <a:ext cx="5031820" cy="3929733"/>
            <a:chOff x="685800" y="1986531"/>
            <a:chExt cx="5031820" cy="3929733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8316FD58-4A01-996A-A722-368FA4007DCA}"/>
                </a:ext>
              </a:extLst>
            </p:cNvPr>
            <p:cNvSpPr/>
            <p:nvPr/>
          </p:nvSpPr>
          <p:spPr>
            <a:xfrm>
              <a:off x="685800" y="1986531"/>
              <a:ext cx="5031820" cy="3929733"/>
            </a:xfrm>
            <a:custGeom>
              <a:avLst/>
              <a:gdLst/>
              <a:ahLst/>
              <a:cxnLst/>
              <a:rect l="l" t="t" r="r" b="b"/>
              <a:pathLst>
                <a:path w="2637612" h="2510128">
                  <a:moveTo>
                    <a:pt x="0" y="0"/>
                  </a:moveTo>
                  <a:lnTo>
                    <a:pt x="2637612" y="0"/>
                  </a:lnTo>
                  <a:lnTo>
                    <a:pt x="2637612" y="2510128"/>
                  </a:lnTo>
                  <a:lnTo>
                    <a:pt x="0" y="2510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EFE0FCC-0A02-6831-5AC1-C371708803A5}"/>
                </a:ext>
              </a:extLst>
            </p:cNvPr>
            <p:cNvSpPr txBox="1"/>
            <p:nvPr/>
          </p:nvSpPr>
          <p:spPr>
            <a:xfrm>
              <a:off x="1773329" y="2009630"/>
              <a:ext cx="290648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1</a:t>
              </a:r>
              <a:endPara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1E315C-8A13-DD40-1C7E-E57D9483AE2E}"/>
                </a:ext>
              </a:extLst>
            </p:cNvPr>
            <p:cNvSpPr txBox="1"/>
            <p:nvPr/>
          </p:nvSpPr>
          <p:spPr>
            <a:xfrm>
              <a:off x="875162" y="3407383"/>
              <a:ext cx="4691674" cy="221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Nhận diện đoạn văn giới thiệu về nhân vật trong một một cuốn sách 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278A8E-A883-A100-73A1-348172984D7B}"/>
              </a:ext>
            </a:extLst>
          </p:cNvPr>
          <p:cNvGrpSpPr/>
          <p:nvPr/>
        </p:nvGrpSpPr>
        <p:grpSpPr>
          <a:xfrm>
            <a:off x="6604105" y="2033608"/>
            <a:ext cx="4626496" cy="3929733"/>
            <a:chOff x="1091124" y="1986531"/>
            <a:chExt cx="4626496" cy="392973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CA83F6E-851A-EDC2-66F7-899874421517}"/>
                </a:ext>
              </a:extLst>
            </p:cNvPr>
            <p:cNvSpPr/>
            <p:nvPr/>
          </p:nvSpPr>
          <p:spPr>
            <a:xfrm>
              <a:off x="1091124" y="1986531"/>
              <a:ext cx="4626496" cy="3929733"/>
            </a:xfrm>
            <a:custGeom>
              <a:avLst/>
              <a:gdLst/>
              <a:ahLst/>
              <a:cxnLst/>
              <a:rect l="l" t="t" r="r" b="b"/>
              <a:pathLst>
                <a:path w="2637612" h="2510128">
                  <a:moveTo>
                    <a:pt x="0" y="0"/>
                  </a:moveTo>
                  <a:lnTo>
                    <a:pt x="2637612" y="0"/>
                  </a:lnTo>
                  <a:lnTo>
                    <a:pt x="2637612" y="2510128"/>
                  </a:lnTo>
                  <a:lnTo>
                    <a:pt x="0" y="2510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6F8BDA-AA3F-2A2F-D105-31C9F630D448}"/>
                </a:ext>
              </a:extLst>
            </p:cNvPr>
            <p:cNvSpPr txBox="1"/>
            <p:nvPr/>
          </p:nvSpPr>
          <p:spPr>
            <a:xfrm>
              <a:off x="1951129" y="2009630"/>
              <a:ext cx="290648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2</a:t>
              </a:r>
              <a:endPara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593150-666F-3F86-B6A9-0F1E85C77CA6}"/>
                </a:ext>
              </a:extLst>
            </p:cNvPr>
            <p:cNvSpPr txBox="1"/>
            <p:nvPr/>
          </p:nvSpPr>
          <p:spPr>
            <a:xfrm>
              <a:off x="1331285" y="4106241"/>
              <a:ext cx="4262929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Trao đổi với bạn 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29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DA8897-66C9-2227-34A8-6D9FA25BCA0D}"/>
              </a:ext>
            </a:extLst>
          </p:cNvPr>
          <p:cNvGrpSpPr/>
          <p:nvPr/>
        </p:nvGrpSpPr>
        <p:grpSpPr>
          <a:xfrm>
            <a:off x="1202840" y="1477289"/>
            <a:ext cx="5630634" cy="3957434"/>
            <a:chOff x="1091124" y="1958830"/>
            <a:chExt cx="4965627" cy="395743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5998EE97-5323-5F11-1533-B9D33E40899E}"/>
                </a:ext>
              </a:extLst>
            </p:cNvPr>
            <p:cNvSpPr/>
            <p:nvPr/>
          </p:nvSpPr>
          <p:spPr>
            <a:xfrm>
              <a:off x="1091124" y="1986531"/>
              <a:ext cx="4965627" cy="3929733"/>
            </a:xfrm>
            <a:custGeom>
              <a:avLst/>
              <a:gdLst/>
              <a:ahLst/>
              <a:cxnLst/>
              <a:rect l="l" t="t" r="r" b="b"/>
              <a:pathLst>
                <a:path w="2637612" h="2510128">
                  <a:moveTo>
                    <a:pt x="0" y="0"/>
                  </a:moveTo>
                  <a:lnTo>
                    <a:pt x="2637612" y="0"/>
                  </a:lnTo>
                  <a:lnTo>
                    <a:pt x="2637612" y="2510128"/>
                  </a:lnTo>
                  <a:lnTo>
                    <a:pt x="0" y="2510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2CF0A3-7923-D654-E224-B4F725605D16}"/>
                </a:ext>
              </a:extLst>
            </p:cNvPr>
            <p:cNvSpPr txBox="1"/>
            <p:nvPr/>
          </p:nvSpPr>
          <p:spPr>
            <a:xfrm>
              <a:off x="2130329" y="1958830"/>
              <a:ext cx="290648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1</a:t>
              </a:r>
              <a:endPara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56C6B1-31B3-0D52-20B1-2A1039A6F487}"/>
                </a:ext>
              </a:extLst>
            </p:cNvPr>
            <p:cNvSpPr txBox="1"/>
            <p:nvPr/>
          </p:nvSpPr>
          <p:spPr>
            <a:xfrm>
              <a:off x="1291040" y="3321823"/>
              <a:ext cx="4553904" cy="248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Nhận diện đoạn văn giới thiệu về nhân vật trong một một cuốn sách 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24">
            <a:extLst>
              <a:ext uri="{FF2B5EF4-FFF2-40B4-BE49-F238E27FC236}">
                <a16:creationId xmlns:a16="http://schemas.microsoft.com/office/drawing/2014/main" id="{F34D3B77-C8D4-25CD-DCD0-F32F637335FE}"/>
              </a:ext>
            </a:extLst>
          </p:cNvPr>
          <p:cNvSpPr/>
          <p:nvPr/>
        </p:nvSpPr>
        <p:spPr>
          <a:xfrm>
            <a:off x="7238537" y="1320168"/>
            <a:ext cx="4267663" cy="4217663"/>
          </a:xfrm>
          <a:custGeom>
            <a:avLst/>
            <a:gdLst/>
            <a:ahLst/>
            <a:cxnLst/>
            <a:rect l="l" t="t" r="r" b="b"/>
            <a:pathLst>
              <a:path w="1886331" h="1893432">
                <a:moveTo>
                  <a:pt x="0" y="0"/>
                </a:moveTo>
                <a:lnTo>
                  <a:pt x="1886331" y="0"/>
                </a:lnTo>
                <a:lnTo>
                  <a:pt x="1886331" y="1893432"/>
                </a:lnTo>
                <a:lnTo>
                  <a:pt x="0" y="1893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oogle Shape;207;p3">
            <a:extLst>
              <a:ext uri="{FF2B5EF4-FFF2-40B4-BE49-F238E27FC236}">
                <a16:creationId xmlns:a16="http://schemas.microsoft.com/office/drawing/2014/main" id="{31C97C15-DD1F-D765-C429-5EDA7CD5726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39354" y="23360"/>
            <a:ext cx="1785470" cy="400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5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3AE4B-D283-E57E-CC13-0B3693BB3505}"/>
              </a:ext>
            </a:extLst>
          </p:cNvPr>
          <p:cNvGrpSpPr/>
          <p:nvPr/>
        </p:nvGrpSpPr>
        <p:grpSpPr>
          <a:xfrm>
            <a:off x="2485879" y="720093"/>
            <a:ext cx="3354964" cy="910089"/>
            <a:chOff x="6522961" y="1416989"/>
            <a:chExt cx="3354964" cy="91008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E59D1-137A-3342-A051-C26515C1941A}"/>
                </a:ext>
              </a:extLst>
            </p:cNvPr>
            <p:cNvSpPr txBox="1"/>
            <p:nvPr/>
          </p:nvSpPr>
          <p:spPr>
            <a:xfrm>
              <a:off x="7196449" y="1585010"/>
              <a:ext cx="2116928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Bài tập 1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6189330E-2F5E-503A-4858-EAC5F9B5DBAC}"/>
                </a:ext>
              </a:extLst>
            </p:cNvPr>
            <p:cNvSpPr/>
            <p:nvPr/>
          </p:nvSpPr>
          <p:spPr>
            <a:xfrm>
              <a:off x="9163274" y="1416990"/>
              <a:ext cx="714651" cy="910088"/>
            </a:xfrm>
            <a:custGeom>
              <a:avLst/>
              <a:gdLst/>
              <a:ahLst/>
              <a:cxnLst/>
              <a:rect l="l" t="t" r="r" b="b"/>
              <a:pathLst>
                <a:path w="1856804" h="2057400">
                  <a:moveTo>
                    <a:pt x="0" y="0"/>
                  </a:moveTo>
                  <a:lnTo>
                    <a:pt x="1856803" y="0"/>
                  </a:lnTo>
                  <a:lnTo>
                    <a:pt x="1856803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7FA0DB3-AEFC-83DE-3A6C-DB8D2E904A4F}"/>
                </a:ext>
              </a:extLst>
            </p:cNvPr>
            <p:cNvSpPr/>
            <p:nvPr/>
          </p:nvSpPr>
          <p:spPr>
            <a:xfrm flipH="1">
              <a:off x="6522961" y="1416989"/>
              <a:ext cx="795468" cy="869979"/>
            </a:xfrm>
            <a:custGeom>
              <a:avLst/>
              <a:gdLst/>
              <a:ahLst/>
              <a:cxnLst/>
              <a:rect l="l" t="t" r="r" b="b"/>
              <a:pathLst>
                <a:path w="1856804" h="2057400">
                  <a:moveTo>
                    <a:pt x="0" y="0"/>
                  </a:moveTo>
                  <a:lnTo>
                    <a:pt x="1856803" y="0"/>
                  </a:lnTo>
                  <a:lnTo>
                    <a:pt x="1856803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11">
            <a:extLst>
              <a:ext uri="{FF2B5EF4-FFF2-40B4-BE49-F238E27FC236}">
                <a16:creationId xmlns:a16="http://schemas.microsoft.com/office/drawing/2014/main" id="{247B2D18-469F-2435-E843-06E745C58925}"/>
              </a:ext>
            </a:extLst>
          </p:cNvPr>
          <p:cNvSpPr/>
          <p:nvPr/>
        </p:nvSpPr>
        <p:spPr>
          <a:xfrm>
            <a:off x="7612708" y="1594476"/>
            <a:ext cx="3188367" cy="4582561"/>
          </a:xfrm>
          <a:custGeom>
            <a:avLst/>
            <a:gdLst/>
            <a:ahLst/>
            <a:cxnLst/>
            <a:rect l="l" t="t" r="r" b="b"/>
            <a:pathLst>
              <a:path w="1772236" h="2807502">
                <a:moveTo>
                  <a:pt x="0" y="0"/>
                </a:moveTo>
                <a:lnTo>
                  <a:pt x="1772236" y="0"/>
                </a:lnTo>
                <a:lnTo>
                  <a:pt x="1772236" y="2807502"/>
                </a:lnTo>
                <a:lnTo>
                  <a:pt x="0" y="2807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2F5458-EB3C-DA37-7669-29D010612365}"/>
              </a:ext>
            </a:extLst>
          </p:cNvPr>
          <p:cNvGrpSpPr/>
          <p:nvPr/>
        </p:nvGrpSpPr>
        <p:grpSpPr>
          <a:xfrm>
            <a:off x="1058465" y="2069767"/>
            <a:ext cx="6412425" cy="3672229"/>
            <a:chOff x="5076793" y="2560984"/>
            <a:chExt cx="6412425" cy="367222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77F059-3211-F1E0-E51B-6067962D4DEE}"/>
                </a:ext>
              </a:extLst>
            </p:cNvPr>
            <p:cNvSpPr/>
            <p:nvPr/>
          </p:nvSpPr>
          <p:spPr>
            <a:xfrm>
              <a:off x="5076793" y="3000436"/>
              <a:ext cx="6412425" cy="3232777"/>
            </a:xfrm>
            <a:prstGeom prst="roundRect">
              <a:avLst>
                <a:gd name="adj" fmla="val 10971"/>
              </a:avLst>
            </a:prstGeom>
            <a:solidFill>
              <a:srgbClr val="D8F3FC"/>
            </a:solidFill>
            <a:ln w="28575">
              <a:solidFill>
                <a:srgbClr val="D8F3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 Đọc đoạn văn của bạn Trần Minh Sơn và trả lời câu hỏi: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43">
              <a:extLst>
                <a:ext uri="{FF2B5EF4-FFF2-40B4-BE49-F238E27FC236}">
                  <a16:creationId xmlns:a16="http://schemas.microsoft.com/office/drawing/2014/main" id="{2195383D-848A-8ED6-9158-6536C81156AA}"/>
                </a:ext>
              </a:extLst>
            </p:cNvPr>
            <p:cNvSpPr/>
            <p:nvPr/>
          </p:nvSpPr>
          <p:spPr>
            <a:xfrm>
              <a:off x="7760355" y="2560984"/>
              <a:ext cx="842669" cy="769986"/>
            </a:xfrm>
            <a:custGeom>
              <a:avLst/>
              <a:gdLst/>
              <a:ahLst/>
              <a:cxnLst/>
              <a:rect l="l" t="t" r="r" b="b"/>
              <a:pathLst>
                <a:path w="1208001" h="1231084">
                  <a:moveTo>
                    <a:pt x="0" y="0"/>
                  </a:moveTo>
                  <a:lnTo>
                    <a:pt x="1208001" y="0"/>
                  </a:lnTo>
                  <a:lnTo>
                    <a:pt x="1208001" y="1231084"/>
                  </a:lnTo>
                  <a:lnTo>
                    <a:pt x="0" y="1231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3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F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E49B5-3A57-3B1D-B8AC-27FA18B36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8AE9516-61E1-B131-2823-A9E760312549}"/>
              </a:ext>
            </a:extLst>
          </p:cNvPr>
          <p:cNvSpPr txBox="1"/>
          <p:nvPr/>
        </p:nvSpPr>
        <p:spPr>
          <a:xfrm>
            <a:off x="63500" y="83333"/>
            <a:ext cx="12014200" cy="6800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	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Xa-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kô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hạc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giấy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hạc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giấy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Xa-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vi-VN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kô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do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Xa-xa-ki Ma-xa-hi-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phóng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xạ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bom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Sau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ủ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sĩ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máu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trắng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Gần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ngập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tràn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đau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đớn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mắt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Xa-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kô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Xa-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kô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bí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gửi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hạc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giấy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Xa-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kô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dang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dở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Xa-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kô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ngồi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hạc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giấy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mẽ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Niềm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kiên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vũ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spcAft>
                <a:spcPts val="1000"/>
              </a:spcAft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Trần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Sơn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33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3AE4B-D283-E57E-CC13-0B3693BB3505}"/>
              </a:ext>
            </a:extLst>
          </p:cNvPr>
          <p:cNvGrpSpPr/>
          <p:nvPr/>
        </p:nvGrpSpPr>
        <p:grpSpPr>
          <a:xfrm>
            <a:off x="4572465" y="409005"/>
            <a:ext cx="3047070" cy="910089"/>
            <a:chOff x="6522961" y="1416989"/>
            <a:chExt cx="3126857" cy="91008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E59D1-137A-3342-A051-C26515C1941A}"/>
                </a:ext>
              </a:extLst>
            </p:cNvPr>
            <p:cNvSpPr txBox="1"/>
            <p:nvPr/>
          </p:nvSpPr>
          <p:spPr>
            <a:xfrm>
              <a:off x="7196448" y="1585010"/>
              <a:ext cx="1863959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Yêu cầu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6189330E-2F5E-503A-4858-EAC5F9B5DBAC}"/>
                </a:ext>
              </a:extLst>
            </p:cNvPr>
            <p:cNvSpPr/>
            <p:nvPr/>
          </p:nvSpPr>
          <p:spPr>
            <a:xfrm>
              <a:off x="8935166" y="1416990"/>
              <a:ext cx="714652" cy="910088"/>
            </a:xfrm>
            <a:custGeom>
              <a:avLst/>
              <a:gdLst/>
              <a:ahLst/>
              <a:cxnLst/>
              <a:rect l="l" t="t" r="r" b="b"/>
              <a:pathLst>
                <a:path w="1856804" h="2057400">
                  <a:moveTo>
                    <a:pt x="0" y="0"/>
                  </a:moveTo>
                  <a:lnTo>
                    <a:pt x="1856803" y="0"/>
                  </a:lnTo>
                  <a:lnTo>
                    <a:pt x="1856803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7FA0DB3-AEFC-83DE-3A6C-DB8D2E904A4F}"/>
                </a:ext>
              </a:extLst>
            </p:cNvPr>
            <p:cNvSpPr/>
            <p:nvPr/>
          </p:nvSpPr>
          <p:spPr>
            <a:xfrm flipH="1">
              <a:off x="6522961" y="1416989"/>
              <a:ext cx="795468" cy="869979"/>
            </a:xfrm>
            <a:custGeom>
              <a:avLst/>
              <a:gdLst/>
              <a:ahLst/>
              <a:cxnLst/>
              <a:rect l="l" t="t" r="r" b="b"/>
              <a:pathLst>
                <a:path w="1856804" h="2057400">
                  <a:moveTo>
                    <a:pt x="0" y="0"/>
                  </a:moveTo>
                  <a:lnTo>
                    <a:pt x="1856803" y="0"/>
                  </a:lnTo>
                  <a:lnTo>
                    <a:pt x="1856803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C2266A7-7110-7A3F-69BE-850FFBB17C7D}"/>
              </a:ext>
            </a:extLst>
          </p:cNvPr>
          <p:cNvSpPr txBox="1"/>
          <p:nvPr/>
        </p:nvSpPr>
        <p:spPr>
          <a:xfrm>
            <a:off x="685800" y="1442302"/>
            <a:ext cx="11023600" cy="2854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Xa-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kô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7FD7DC-44AD-90F9-56C4-00E2A2B84A7E}"/>
              </a:ext>
            </a:extLst>
          </p:cNvPr>
          <p:cNvSpPr/>
          <p:nvPr/>
        </p:nvSpPr>
        <p:spPr>
          <a:xfrm>
            <a:off x="2714167" y="4495845"/>
            <a:ext cx="2514600" cy="584775"/>
          </a:xfrm>
          <a:prstGeom prst="roundRect">
            <a:avLst/>
          </a:prstGeom>
          <a:solidFill>
            <a:srgbClr val="F5ED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cảnh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3A4684-EEFA-C94D-CE39-B26D6B85419B}"/>
              </a:ext>
            </a:extLst>
          </p:cNvPr>
          <p:cNvSpPr/>
          <p:nvPr/>
        </p:nvSpPr>
        <p:spPr>
          <a:xfrm>
            <a:off x="6612083" y="4480300"/>
            <a:ext cx="2514600" cy="584775"/>
          </a:xfrm>
          <a:prstGeom prst="roundRect">
            <a:avLst/>
          </a:prstGeom>
          <a:solidFill>
            <a:srgbClr val="F5ED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làm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0B7CAC-A3A7-A460-B14F-B26E9245BFB2}"/>
              </a:ext>
            </a:extLst>
          </p:cNvPr>
          <p:cNvSpPr txBox="1"/>
          <p:nvPr/>
        </p:nvSpPr>
        <p:spPr>
          <a:xfrm>
            <a:off x="625165" y="5424509"/>
            <a:ext cx="1102360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Bạn Minh Sơn khẳng định điều gì ở câu văn cuối?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41">
            <a:extLst>
              <a:ext uri="{FF2B5EF4-FFF2-40B4-BE49-F238E27FC236}">
                <a16:creationId xmlns:a16="http://schemas.microsoft.com/office/drawing/2014/main" id="{D5E0C80D-511A-25C3-2D58-B253A45A9E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47722" y="648542"/>
            <a:ext cx="1982152" cy="14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6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4853" y="252028"/>
            <a:ext cx="11586410" cy="6305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62336" y="478823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0701502">
            <a:off x="-1029238" y="524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47722" y="400952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6346" y="6172201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6" y="0"/>
                </a:lnTo>
                <a:lnTo>
                  <a:pt x="3087716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0761459" y="-750673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372678" y="2974637"/>
            <a:ext cx="2058478" cy="2069767"/>
          </a:xfrm>
          <a:custGeom>
            <a:avLst/>
            <a:gdLst/>
            <a:ahLst/>
            <a:cxnLst/>
            <a:rect l="l" t="t" r="r" b="b"/>
            <a:pathLst>
              <a:path w="3087717" h="3104651">
                <a:moveTo>
                  <a:pt x="0" y="0"/>
                </a:moveTo>
                <a:lnTo>
                  <a:pt x="3087717" y="0"/>
                </a:lnTo>
                <a:lnTo>
                  <a:pt x="3087717" y="3104651"/>
                </a:lnTo>
                <a:lnTo>
                  <a:pt x="0" y="310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BDD0C5-1E4E-8938-EE06-3FEE2279E9C9}"/>
              </a:ext>
            </a:extLst>
          </p:cNvPr>
          <p:cNvSpPr/>
          <p:nvPr/>
        </p:nvSpPr>
        <p:spPr>
          <a:xfrm>
            <a:off x="324853" y="360947"/>
            <a:ext cx="11586410" cy="619626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9F8F2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1E25F1-17FD-3BFE-C042-A667A18EBA1D}"/>
              </a:ext>
            </a:extLst>
          </p:cNvPr>
          <p:cNvGrpSpPr/>
          <p:nvPr/>
        </p:nvGrpSpPr>
        <p:grpSpPr>
          <a:xfrm>
            <a:off x="2057400" y="607212"/>
            <a:ext cx="8309601" cy="1463628"/>
            <a:chOff x="2260600" y="2846682"/>
            <a:chExt cx="8309601" cy="14636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31BA51E-A917-DEAC-2956-DDFE093F768E}"/>
                </a:ext>
              </a:extLst>
            </p:cNvPr>
            <p:cNvGrpSpPr/>
            <p:nvPr/>
          </p:nvGrpSpPr>
          <p:grpSpPr>
            <a:xfrm>
              <a:off x="2260600" y="2846682"/>
              <a:ext cx="8309601" cy="1463628"/>
              <a:chOff x="2296700" y="2852744"/>
              <a:chExt cx="8309601" cy="1463628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F54D883-2E64-438B-F182-75737AEF6BF5}"/>
                  </a:ext>
                </a:extLst>
              </p:cNvPr>
              <p:cNvSpPr/>
              <p:nvPr/>
            </p:nvSpPr>
            <p:spPr>
              <a:xfrm>
                <a:off x="2296700" y="3135117"/>
                <a:ext cx="8309601" cy="1181255"/>
              </a:xfrm>
              <a:prstGeom prst="roundRect">
                <a:avLst>
                  <a:gd name="adj" fmla="val 10971"/>
                </a:avLst>
              </a:prstGeom>
              <a:solidFill>
                <a:srgbClr val="FDFCD7"/>
              </a:solidFill>
              <a:ln w="28575">
                <a:solidFill>
                  <a:srgbClr val="FDFCD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Thảo luận nhóm theo kĩ thuật Mảnh ghép</a:t>
                </a:r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43">
                <a:extLst>
                  <a:ext uri="{FF2B5EF4-FFF2-40B4-BE49-F238E27FC236}">
                    <a16:creationId xmlns:a16="http://schemas.microsoft.com/office/drawing/2014/main" id="{680E1818-6DF6-4E73-BDD5-E1EA7ACC10F1}"/>
                  </a:ext>
                </a:extLst>
              </p:cNvPr>
              <p:cNvSpPr/>
              <p:nvPr/>
            </p:nvSpPr>
            <p:spPr>
              <a:xfrm>
                <a:off x="2419431" y="2852744"/>
                <a:ext cx="618985" cy="612397"/>
              </a:xfrm>
              <a:custGeom>
                <a:avLst/>
                <a:gdLst/>
                <a:ahLst/>
                <a:cxnLst/>
                <a:rect l="l" t="t" r="r" b="b"/>
                <a:pathLst>
                  <a:path w="1208001" h="1231084">
                    <a:moveTo>
                      <a:pt x="0" y="0"/>
                    </a:moveTo>
                    <a:lnTo>
                      <a:pt x="1208001" y="0"/>
                    </a:lnTo>
                    <a:lnTo>
                      <a:pt x="1208001" y="1231084"/>
                    </a:lnTo>
                    <a:lnTo>
                      <a:pt x="0" y="12310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Freeform 43">
              <a:extLst>
                <a:ext uri="{FF2B5EF4-FFF2-40B4-BE49-F238E27FC236}">
                  <a16:creationId xmlns:a16="http://schemas.microsoft.com/office/drawing/2014/main" id="{940B8B36-88CE-8215-C929-868E7AC68EC2}"/>
                </a:ext>
              </a:extLst>
            </p:cNvPr>
            <p:cNvSpPr/>
            <p:nvPr/>
          </p:nvSpPr>
          <p:spPr>
            <a:xfrm>
              <a:off x="9748504" y="2856997"/>
              <a:ext cx="618985" cy="612397"/>
            </a:xfrm>
            <a:custGeom>
              <a:avLst/>
              <a:gdLst/>
              <a:ahLst/>
              <a:cxnLst/>
              <a:rect l="l" t="t" r="r" b="b"/>
              <a:pathLst>
                <a:path w="1208001" h="1231084">
                  <a:moveTo>
                    <a:pt x="0" y="0"/>
                  </a:moveTo>
                  <a:lnTo>
                    <a:pt x="1208001" y="0"/>
                  </a:lnTo>
                  <a:lnTo>
                    <a:pt x="1208001" y="1231084"/>
                  </a:lnTo>
                  <a:lnTo>
                    <a:pt x="0" y="1231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4C6BEDD-ABB0-7D86-E37C-8210809E9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765" y="2254418"/>
            <a:ext cx="9478469" cy="416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5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819</Words>
  <Application>Microsoft Office PowerPoint</Application>
  <PresentationFormat>Widescreen</PresentationFormat>
  <Paragraphs>77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Aharoni</vt:lpstr>
      <vt:lpstr>Aptos</vt:lpstr>
      <vt:lpstr>Aptos Display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Dương Thị Tình</dc:creator>
  <cp:lastModifiedBy>Dương Thị Tình</cp:lastModifiedBy>
  <cp:revision>3</cp:revision>
  <dcterms:created xsi:type="dcterms:W3CDTF">2025-01-11T07:12:05Z</dcterms:created>
  <dcterms:modified xsi:type="dcterms:W3CDTF">2025-01-11T08:34:15Z</dcterms:modified>
</cp:coreProperties>
</file>