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7" r:id="rId4"/>
    <p:sldId id="259" r:id="rId5"/>
    <p:sldId id="286" r:id="rId6"/>
    <p:sldId id="276" r:id="rId7"/>
    <p:sldId id="288" r:id="rId8"/>
    <p:sldId id="289" r:id="rId9"/>
    <p:sldId id="290" r:id="rId10"/>
    <p:sldId id="291" r:id="rId11"/>
    <p:sldId id="292" r:id="rId12"/>
    <p:sldId id="294" r:id="rId13"/>
    <p:sldId id="295" r:id="rId14"/>
    <p:sldId id="297" r:id="rId15"/>
    <p:sldId id="298" r:id="rId16"/>
    <p:sldId id="299" r:id="rId17"/>
    <p:sldId id="273" r:id="rId18"/>
    <p:sldId id="280" r:id="rId19"/>
    <p:sldId id="300" r:id="rId20"/>
    <p:sldId id="301" r:id="rId21"/>
    <p:sldId id="302" r:id="rId22"/>
    <p:sldId id="303" r:id="rId23"/>
    <p:sldId id="284" r:id="rId24"/>
    <p:sldId id="285" r:id="rId25"/>
  </p:sldIdLst>
  <p:sldSz cx="12192000" cy="6858000"/>
  <p:notesSz cx="6858000" cy="9144000"/>
  <p:embeddedFontLst>
    <p:embeddedFont>
      <p:font typeface="#9Slide05 SVNClementine" panose="020F0502020204030203"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SVN-Cookies" panose="02040603050506020204" pitchFamily="18" charset="0"/>
      <p:regular r:id="rId33"/>
    </p:embeddedFont>
    <p:embeddedFont>
      <p:font typeface="SVN-Shintia Script" panose="02000804000000020003" pitchFamily="2" charset="0"/>
      <p:regular r:id="rId34"/>
    </p:embeddedFont>
    <p:embeddedFont>
      <p:font typeface="UTM Duepuntozero" panose="02040603050506020204" pitchFamily="18"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0"/>
    <a:srgbClr val="00CC66"/>
    <a:srgbClr val="FFF0C1"/>
    <a:srgbClr val="D5F4FF"/>
    <a:srgbClr val="33CCFF"/>
    <a:srgbClr val="FFE7F7"/>
    <a:srgbClr val="FF66CC"/>
    <a:srgbClr val="00FFCC"/>
    <a:srgbClr val="58985A"/>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75" autoAdjust="0"/>
    <p:restoredTop sz="89151" autoAdjust="0"/>
  </p:normalViewPr>
  <p:slideViewPr>
    <p:cSldViewPr snapToGrid="0">
      <p:cViewPr varScale="1">
        <p:scale>
          <a:sx n="72" d="100"/>
          <a:sy n="72"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2217-0701-FC8F-D871-C2FFC74F1A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6500BF-8713-DC6B-740D-19DF058A05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70D03-1C15-8F5D-0A4D-EC10F07D05D0}"/>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5" name="Footer Placeholder 4">
            <a:extLst>
              <a:ext uri="{FF2B5EF4-FFF2-40B4-BE49-F238E27FC236}">
                <a16:creationId xmlns:a16="http://schemas.microsoft.com/office/drawing/2014/main" id="{E78065CB-52B8-A093-C4A0-8FFD699660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B9F18-1318-7CC5-A0B4-4BD27EB8F087}"/>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pic>
        <p:nvPicPr>
          <p:cNvPr id="8" name="Picture 7" descr="Diagram&#10;&#10;Description automatically generated">
            <a:extLst>
              <a:ext uri="{FF2B5EF4-FFF2-40B4-BE49-F238E27FC236}">
                <a16:creationId xmlns:a16="http://schemas.microsoft.com/office/drawing/2014/main" id="{5647DDF9-A98A-3EBB-FFB3-F49E30BF0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131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4AE4-C83C-30AC-87D6-EE22708318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4B266-EFED-7282-DAA9-AB66DB9A5CB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CF11B-A861-3EF9-81F0-BD50E0B04808}"/>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5" name="Footer Placeholder 4">
            <a:extLst>
              <a:ext uri="{FF2B5EF4-FFF2-40B4-BE49-F238E27FC236}">
                <a16:creationId xmlns:a16="http://schemas.microsoft.com/office/drawing/2014/main" id="{64ABD0F1-AF89-0687-BA7D-8DA4757D52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B86F42-7EEA-015D-37CA-BA0772C1262C}"/>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278832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946C9-4AD1-F6C7-F25A-A4F438C5B9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E01BE1-96A0-E6C4-F724-E76BAE5CC2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20790-DD3B-5A80-6B39-DF2DA1FA38D0}"/>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5" name="Footer Placeholder 4">
            <a:extLst>
              <a:ext uri="{FF2B5EF4-FFF2-40B4-BE49-F238E27FC236}">
                <a16:creationId xmlns:a16="http://schemas.microsoft.com/office/drawing/2014/main" id="{54FBB62F-56A2-5E7F-E0C8-607391BC7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61E9C8-3E1F-0C47-DB0B-E1419CE36CCD}"/>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29960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812C-E43E-537E-671E-E36AE123F4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D6187C-F47D-DC0F-5462-B7CBE8BA24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4561F-2CEA-DAA9-373A-E314AC0D8E26}"/>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5" name="Footer Placeholder 4">
            <a:extLst>
              <a:ext uri="{FF2B5EF4-FFF2-40B4-BE49-F238E27FC236}">
                <a16:creationId xmlns:a16="http://schemas.microsoft.com/office/drawing/2014/main" id="{70A8F3E3-225D-FF5A-476C-E7AAD185E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F86A5F-4330-11BC-9BDA-380074565DC7}"/>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pic>
        <p:nvPicPr>
          <p:cNvPr id="8" name="Picture 7" descr="A picture containing toy, doll&#10;&#10;Description automatically generated">
            <a:extLst>
              <a:ext uri="{FF2B5EF4-FFF2-40B4-BE49-F238E27FC236}">
                <a16:creationId xmlns:a16="http://schemas.microsoft.com/office/drawing/2014/main" id="{6AA2F61B-0CA0-8C62-F1F1-C93D45C129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23"/>
          <a:stretch/>
        </p:blipFill>
        <p:spPr>
          <a:xfrm>
            <a:off x="0" y="0"/>
            <a:ext cx="12192000" cy="6858000"/>
          </a:xfrm>
          <a:prstGeom prst="rect">
            <a:avLst/>
          </a:prstGeom>
        </p:spPr>
      </p:pic>
    </p:spTree>
    <p:extLst>
      <p:ext uri="{BB962C8B-B14F-4D97-AF65-F5344CB8AC3E}">
        <p14:creationId xmlns:p14="http://schemas.microsoft.com/office/powerpoint/2010/main" val="33775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CC58-73BA-00CB-9BFE-CBBF965D29A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E71703-3719-5ECB-82CB-0E150EC2BE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4325A2-1B55-2588-B92F-34CA4196505A}"/>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5" name="Footer Placeholder 4">
            <a:extLst>
              <a:ext uri="{FF2B5EF4-FFF2-40B4-BE49-F238E27FC236}">
                <a16:creationId xmlns:a16="http://schemas.microsoft.com/office/drawing/2014/main" id="{41243747-3708-A8ED-85FC-E29024822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647BBD-D545-59C0-FF32-63EA176FA977}"/>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342888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847F-24A4-DA2C-15EF-EEDEDF83A1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1D4CB8D-E92A-BD6F-E18D-C9D86E92BFE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2D0930-3A82-61B6-1781-94AEDDDE7B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7E13A5-1BFD-A639-0EA0-4035A1538EB9}"/>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6" name="Footer Placeholder 5">
            <a:extLst>
              <a:ext uri="{FF2B5EF4-FFF2-40B4-BE49-F238E27FC236}">
                <a16:creationId xmlns:a16="http://schemas.microsoft.com/office/drawing/2014/main" id="{9A55F4BB-7EA7-060C-49CE-0375F2C079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F1321E-C9BF-D532-B310-CB4AE0CD830E}"/>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183616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5E12-E58E-C06B-3676-06B8F8AD31D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5AE3FE-446A-5C9B-6AD4-947CE8B630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A7FA4C-E2FF-9DDE-A174-5CE44725B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35B8D5-F779-9FC1-03AC-FA35C7B883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94992-1C5E-58B2-1EB8-2B176FB0F4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5AA023-267E-44E2-A02B-C05E326E36F1}"/>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8" name="Footer Placeholder 7">
            <a:extLst>
              <a:ext uri="{FF2B5EF4-FFF2-40B4-BE49-F238E27FC236}">
                <a16:creationId xmlns:a16="http://schemas.microsoft.com/office/drawing/2014/main" id="{1ED4D084-DF07-D856-559E-B732F0F0D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4FA406-EFE2-4E07-CBB3-A4F7FA012F71}"/>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24730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B1FD-7B47-F924-D7E3-58171BC2BE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0C8544-9D0C-9B5B-6768-A196644710DF}"/>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4" name="Footer Placeholder 3">
            <a:extLst>
              <a:ext uri="{FF2B5EF4-FFF2-40B4-BE49-F238E27FC236}">
                <a16:creationId xmlns:a16="http://schemas.microsoft.com/office/drawing/2014/main" id="{7983258D-8703-4610-6904-4C612DDEB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D03FB0-E640-4B2B-18D7-DA43CA89E7A0}"/>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288607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8722D0-6CFE-0E2C-188D-533247C9C620}"/>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3" name="Footer Placeholder 2">
            <a:extLst>
              <a:ext uri="{FF2B5EF4-FFF2-40B4-BE49-F238E27FC236}">
                <a16:creationId xmlns:a16="http://schemas.microsoft.com/office/drawing/2014/main" id="{4678242C-C2F1-2F42-725F-3474DF29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D631E6-B13F-F84F-3E93-3FA1E8B59D1E}"/>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388531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11BA-A68E-62C8-4808-314D39B39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353A57-A23B-ED1E-4CA4-3575690DB8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0BAC10-F53B-A42A-8B1F-2B5D322463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300DF-BE2E-3F04-8B4F-A8346F08A8CE}"/>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6" name="Footer Placeholder 5">
            <a:extLst>
              <a:ext uri="{FF2B5EF4-FFF2-40B4-BE49-F238E27FC236}">
                <a16:creationId xmlns:a16="http://schemas.microsoft.com/office/drawing/2014/main" id="{404C791D-B71B-0366-204A-05A04FBEA1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AA17C-0549-96FC-86F3-8C4EB9069D47}"/>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1014270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9C15-AA5D-66EF-E2F5-85882DB90C8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AAAAF-BC64-6ED1-1605-415278967A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D0C7AC-8278-1C93-8AEE-5AEDB4B268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FB448-8BD4-FB5A-4061-35244B9693E0}"/>
              </a:ext>
            </a:extLst>
          </p:cNvPr>
          <p:cNvSpPr>
            <a:spLocks noGrp="1"/>
          </p:cNvSpPr>
          <p:nvPr>
            <p:ph type="dt" sz="half" idx="10"/>
          </p:nvPr>
        </p:nvSpPr>
        <p:spPr>
          <a:xfrm>
            <a:off x="838200" y="6356350"/>
            <a:ext cx="2743200" cy="365125"/>
          </a:xfrm>
          <a:prstGeom prst="rect">
            <a:avLst/>
          </a:prstGeom>
        </p:spPr>
        <p:txBody>
          <a:bodyPr/>
          <a:lstStyle/>
          <a:p>
            <a:fld id="{89896566-2C76-4756-B0CD-9B3EACC5B2D6}" type="datetimeFigureOut">
              <a:rPr lang="en-US" smtClean="0"/>
              <a:t>18/12/2024</a:t>
            </a:fld>
            <a:endParaRPr lang="en-US"/>
          </a:p>
        </p:txBody>
      </p:sp>
      <p:sp>
        <p:nvSpPr>
          <p:cNvPr id="6" name="Footer Placeholder 5">
            <a:extLst>
              <a:ext uri="{FF2B5EF4-FFF2-40B4-BE49-F238E27FC236}">
                <a16:creationId xmlns:a16="http://schemas.microsoft.com/office/drawing/2014/main" id="{C70A26C1-2627-75A5-464F-6A1723F8FD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1DA92D-9D73-E874-A7F2-5A310A3D947E}"/>
              </a:ext>
            </a:extLst>
          </p:cNvPr>
          <p:cNvSpPr>
            <a:spLocks noGrp="1"/>
          </p:cNvSpPr>
          <p:nvPr>
            <p:ph type="sldNum" sz="quarter" idx="12"/>
          </p:nvPr>
        </p:nvSpPr>
        <p:spPr>
          <a:xfrm>
            <a:off x="8610600" y="6356350"/>
            <a:ext cx="2743200" cy="365125"/>
          </a:xfrm>
          <a:prstGeom prst="rect">
            <a:avLst/>
          </a:prstGeom>
        </p:spPr>
        <p:txBody>
          <a:bodyPr/>
          <a:lstStyle/>
          <a:p>
            <a:fld id="{E1DC0DB2-0F30-4BCB-BD18-C120ED3FF4F5}" type="slidenum">
              <a:rPr lang="en-US" smtClean="0"/>
              <a:t>‹#›</a:t>
            </a:fld>
            <a:endParaRPr lang="en-US"/>
          </a:p>
        </p:txBody>
      </p:sp>
    </p:spTree>
    <p:extLst>
      <p:ext uri="{BB962C8B-B14F-4D97-AF65-F5344CB8AC3E}">
        <p14:creationId xmlns:p14="http://schemas.microsoft.com/office/powerpoint/2010/main" val="266919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6FC4633-D7C7-4AC7-BBB1-69006186A4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7280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gif"/><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gif"/><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gif"/><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gif"/><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gif"/><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063E1AAA-2454-7D48-6122-60399A0CAC35}"/>
              </a:ext>
            </a:extLst>
          </p:cNvPr>
          <p:cNvSpPr/>
          <p:nvPr/>
        </p:nvSpPr>
        <p:spPr>
          <a:xfrm>
            <a:off x="895228" y="633853"/>
            <a:ext cx="9868145" cy="5909187"/>
          </a:xfrm>
          <a:prstGeom prst="cloud">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7CBF3E46-F8AA-A336-21D0-39B12AA825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4586" b="96485" l="4965" r="47794">
                        <a14:foregroundMark x1="30733" y1="56202" x2="34121" y2="58222"/>
                        <a14:foregroundMark x1="34515" y1="64646" x2="35776" y2="66101"/>
                        <a14:foregroundMark x1="31875" y1="62667" x2="30615" y2="68525"/>
                        <a14:foregroundMark x1="26281" y1="67960" x2="32270" y2="74545"/>
                        <a14:foregroundMark x1="32270" y1="74545" x2="32270" y2="74545"/>
                        <a14:foregroundMark x1="29787" y1="63071" x2="30615" y2="66505"/>
                        <a14:foregroundMark x1="31442" y1="80566" x2="35658" y2="71556"/>
                        <a14:foregroundMark x1="38180" y1="72970" x2="41253" y2="71960"/>
                        <a14:foregroundMark x1="36328" y1="79838" x2="34673" y2="72848"/>
                        <a14:foregroundMark x1="36604" y1="74707" x2="37864" y2="72970"/>
                        <a14:foregroundMark x1="36485" y1="76566" x2="38455" y2="69980"/>
                        <a14:foregroundMark x1="40938" y1="73535" x2="38180" y2="75556"/>
                        <a14:foregroundMark x1="44720" y1="68081" x2="47794" y2="65818"/>
                        <a14:foregroundMark x1="30615" y1="96485" x2="32585" y2="95071"/>
                        <a14:foregroundMark x1="41647" y1="90626" x2="39716" y2="87758"/>
                        <a14:foregroundMark x1="30181" y1="76081" x2="32191" y2="81657"/>
                        <a14:foregroundMark x1="30851" y1="95879" x2="31718" y2="92848"/>
                        <a14:foregroundMark x1="29433" y1="81051" x2="30693" y2="72040"/>
                        <a14:foregroundMark x1="26162" y1="68121" x2="30024" y2="77455"/>
                        <a14:foregroundMark x1="32782" y1="54586" x2="36131" y2="54788"/>
                        <a14:foregroundMark x1="24941" y1="60485" x2="27226" y2="68404"/>
                        <a14:foregroundMark x1="26753" y1="60970" x2="26005" y2="61657"/>
                        <a14:foregroundMark x1="15563" y1="56929" x2="11939" y2="95475"/>
                        <a14:foregroundMark x1="9180" y1="62424" x2="13278" y2="66343"/>
                        <a14:foregroundMark x1="15288" y1="62828" x2="17691" y2="64970"/>
                        <a14:foregroundMark x1="20528" y1="64283" x2="19504" y2="65091"/>
                        <a14:foregroundMark x1="6659" y1="63798" x2="9062" y2="64283"/>
                        <a14:foregroundMark x1="10126" y1="69616" x2="10323" y2="69899"/>
                        <a14:foregroundMark x1="10678" y1="69980" x2="12687" y2="74101"/>
                        <a14:foregroundMark x1="11663" y1="71838" x2="13160" y2="74586"/>
                        <a14:foregroundMark x1="15288" y1="70263" x2="17849" y2="73616"/>
                        <a14:foregroundMark x1="14342" y1="79394" x2="15682" y2="80768"/>
                        <a14:foregroundMark x1="20173" y1="92315" x2="20173" y2="91636"/>
                        <a14:foregroundMark x1="19858" y1="89899" x2="20331" y2="83232"/>
                        <a14:foregroundMark x1="17376" y1="62828" x2="17849" y2="62828"/>
                        <a14:foregroundMark x1="17770" y1="60000" x2="17770" y2="60768"/>
                        <a14:foregroundMark x1="17494" y1="60000" x2="17494" y2="61051"/>
                        <a14:foregroundMark x1="17100" y1="57616" x2="15091" y2="62949"/>
                        <a14:foregroundMark x1="16036" y1="58626" x2="16233" y2="66343"/>
                        <a14:foregroundMark x1="16233" y1="66343" x2="16233" y2="66343"/>
                        <a14:foregroundMark x1="16233" y1="63030" x2="16233" y2="65859"/>
                        <a14:foregroundMark x1="16627" y1="61939" x2="16824" y2="63515"/>
                        <a14:foregroundMark x1="16509" y1="62141" x2="17297" y2="62828"/>
                        <a14:foregroundMark x1="17770" y1="56364" x2="20922" y2="59515"/>
                        <a14:foregroundMark x1="10323" y1="54707" x2="14224" y2="58424"/>
                        <a14:foregroundMark x1="13081" y1="78020" x2="15485" y2="80889"/>
                        <a14:foregroundMark x1="13830" y1="96081" x2="12884" y2="94020"/>
                        <a14:backgroundMark x1="17179" y1="92525" x2="19858" y2="93212"/>
                        <a14:backgroundMark x1="18046" y1="94101" x2="19582" y2="94222"/>
                        <a14:backgroundMark x1="19661" y1="94505" x2="20331" y2="94505"/>
                        <a14:backgroundMark x1="20173" y1="94788" x2="20528" y2="95596"/>
                        <a14:backgroundMark x1="20646" y1="95960" x2="20646" y2="95960"/>
                      </a14:backgroundRemoval>
                    </a14:imgEffect>
                  </a14:imgLayer>
                </a14:imgProps>
              </a:ext>
              <a:ext uri="{28A0092B-C50C-407E-A947-70E740481C1C}">
                <a14:useLocalDpi xmlns:a14="http://schemas.microsoft.com/office/drawing/2010/main" val="0"/>
              </a:ext>
            </a:extLst>
          </a:blip>
          <a:srcRect t="53190" r="50140" b="1362"/>
          <a:stretch/>
        </p:blipFill>
        <p:spPr>
          <a:xfrm>
            <a:off x="7444745" y="2751826"/>
            <a:ext cx="4747255" cy="4219709"/>
          </a:xfrm>
          <a:prstGeom prst="rect">
            <a:avLst/>
          </a:prstGeom>
        </p:spPr>
      </p:pic>
      <p:pic>
        <p:nvPicPr>
          <p:cNvPr id="7" name="Picture 21">
            <a:extLst>
              <a:ext uri="{FF2B5EF4-FFF2-40B4-BE49-F238E27FC236}">
                <a16:creationId xmlns:a16="http://schemas.microsoft.com/office/drawing/2014/main" id="{B33B071A-E011-BB7F-0D70-607FAD7ABC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98" y="451186"/>
            <a:ext cx="2106764" cy="1780215"/>
          </a:xfrm>
          <a:prstGeom prst="rect">
            <a:avLst/>
          </a:prstGeom>
        </p:spPr>
      </p:pic>
      <p:sp>
        <p:nvSpPr>
          <p:cNvPr id="9" name="TextBox 8">
            <a:extLst>
              <a:ext uri="{FF2B5EF4-FFF2-40B4-BE49-F238E27FC236}">
                <a16:creationId xmlns:a16="http://schemas.microsoft.com/office/drawing/2014/main" id="{B1C948C1-86AE-391D-5DA5-6591E4F2A471}"/>
              </a:ext>
            </a:extLst>
          </p:cNvPr>
          <p:cNvSpPr txBox="1"/>
          <p:nvPr/>
        </p:nvSpPr>
        <p:spPr>
          <a:xfrm>
            <a:off x="2020737" y="1690996"/>
            <a:ext cx="6094562" cy="707886"/>
          </a:xfrm>
          <a:prstGeom prst="rect">
            <a:avLst/>
          </a:prstGeom>
          <a:noFill/>
        </p:spPr>
        <p:txBody>
          <a:bodyPr wrap="square">
            <a:spAutoFit/>
          </a:bodyPr>
          <a:lstStyle/>
          <a:p>
            <a:pPr algn="ctr"/>
            <a:r>
              <a:rPr lang="en-US" sz="4000">
                <a:solidFill>
                  <a:schemeClr val="tx1">
                    <a:lumMod val="95000"/>
                    <a:lumOff val="5000"/>
                  </a:schemeClr>
                </a:solidFill>
                <a:latin typeface="#9Slide05 SVNClementine" panose="020F0502020204030203"/>
              </a:rPr>
              <a:t>Thứ ...ngày...tháng...năm 2025</a:t>
            </a:r>
          </a:p>
        </p:txBody>
      </p:sp>
      <p:pic>
        <p:nvPicPr>
          <p:cNvPr id="12" name="Picture 11">
            <a:extLst>
              <a:ext uri="{FF2B5EF4-FFF2-40B4-BE49-F238E27FC236}">
                <a16:creationId xmlns:a16="http://schemas.microsoft.com/office/drawing/2014/main" id="{7291113C-2AA5-B8D3-8CAE-F2250902571B}"/>
              </a:ext>
            </a:extLst>
          </p:cNvPr>
          <p:cNvPicPr>
            <a:picLocks noChangeAspect="1"/>
          </p:cNvPicPr>
          <p:nvPr/>
        </p:nvPicPr>
        <p:blipFill>
          <a:blip r:embed="rId6"/>
          <a:stretch>
            <a:fillRect/>
          </a:stretch>
        </p:blipFill>
        <p:spPr>
          <a:xfrm>
            <a:off x="3242970" y="2436081"/>
            <a:ext cx="3944454" cy="1292464"/>
          </a:xfrm>
          <a:prstGeom prst="rect">
            <a:avLst/>
          </a:prstGeom>
        </p:spPr>
      </p:pic>
      <p:pic>
        <p:nvPicPr>
          <p:cNvPr id="13" name="Picture 12">
            <a:extLst>
              <a:ext uri="{FF2B5EF4-FFF2-40B4-BE49-F238E27FC236}">
                <a16:creationId xmlns:a16="http://schemas.microsoft.com/office/drawing/2014/main" id="{9CD6CD13-3976-4BE4-995D-8141ACD734BE}"/>
              </a:ext>
            </a:extLst>
          </p:cNvPr>
          <p:cNvPicPr>
            <a:picLocks noChangeAspect="1"/>
          </p:cNvPicPr>
          <p:nvPr/>
        </p:nvPicPr>
        <p:blipFill>
          <a:blip r:embed="rId7"/>
          <a:stretch>
            <a:fillRect/>
          </a:stretch>
        </p:blipFill>
        <p:spPr>
          <a:xfrm>
            <a:off x="2554685" y="3683328"/>
            <a:ext cx="5620999" cy="2334970"/>
          </a:xfrm>
          <a:prstGeom prst="rect">
            <a:avLst/>
          </a:prstGeom>
        </p:spPr>
      </p:pic>
    </p:spTree>
    <p:extLst>
      <p:ext uri="{BB962C8B-B14F-4D97-AF65-F5344CB8AC3E}">
        <p14:creationId xmlns:p14="http://schemas.microsoft.com/office/powerpoint/2010/main" val="2149838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3"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1422398" y="2448411"/>
            <a:ext cx="8581137" cy="793537"/>
          </a:xfrm>
          <a:prstGeom prst="roundRect">
            <a:avLst/>
          </a:prstGeom>
          <a:solidFill>
            <a:srgbClr val="FFE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rPr>
              <a:t>sẽ, về </a:t>
            </a:r>
          </a:p>
        </p:txBody>
      </p:sp>
      <p:sp>
        <p:nvSpPr>
          <p:cNvPr id="12" name="TextBox 11">
            <a:extLst>
              <a:ext uri="{FF2B5EF4-FFF2-40B4-BE49-F238E27FC236}">
                <a16:creationId xmlns:a16="http://schemas.microsoft.com/office/drawing/2014/main" id="{2DDD1A3B-A4A0-170D-3ED6-151AF4E07C8E}"/>
              </a:ext>
            </a:extLst>
          </p:cNvPr>
          <p:cNvSpPr txBox="1"/>
          <p:nvPr/>
        </p:nvSpPr>
        <p:spPr>
          <a:xfrm>
            <a:off x="825909" y="968279"/>
            <a:ext cx="11001244" cy="1200329"/>
          </a:xfrm>
          <a:prstGeom prst="rect">
            <a:avLst/>
          </a:prstGeom>
          <a:noFill/>
        </p:spPr>
        <p:txBody>
          <a:bodyPr wrap="square">
            <a:spAutoFit/>
          </a:bodyPr>
          <a:lstStyle/>
          <a:p>
            <a:r>
              <a:rPr lang="en-US" sz="3600" b="1"/>
              <a:t>e.Trong câu “Các con của Thần sẽ mang về những giống cây mới để Thần chấm giải.”, những từ nào là kết từ?</a:t>
            </a:r>
          </a:p>
        </p:txBody>
      </p:sp>
      <p:pic>
        <p:nvPicPr>
          <p:cNvPr id="13" name="Picture 5">
            <a:extLst>
              <a:ext uri="{FF2B5EF4-FFF2-40B4-BE49-F238E27FC236}">
                <a16:creationId xmlns:a16="http://schemas.microsoft.com/office/drawing/2014/main" id="{D9755B44-B245-C693-0D68-8C9300C8BF0B}"/>
              </a:ext>
            </a:extLst>
          </p:cNvPr>
          <p:cNvPicPr>
            <a:picLocks noChangeAspect="1"/>
          </p:cNvPicPr>
          <p:nvPr/>
        </p:nvPicPr>
        <p:blipFill>
          <a:blip r:embed="rId4"/>
          <a:srcRect/>
          <a:stretch>
            <a:fillRect/>
          </a:stretch>
        </p:blipFill>
        <p:spPr>
          <a:xfrm>
            <a:off x="9250197" y="4141043"/>
            <a:ext cx="2940279" cy="2352224"/>
          </a:xfrm>
          <a:prstGeom prst="rect">
            <a:avLst/>
          </a:prstGeom>
        </p:spPr>
      </p:pic>
      <p:sp>
        <p:nvSpPr>
          <p:cNvPr id="14" name="Rectangle: Rounded Corners 13">
            <a:extLst>
              <a:ext uri="{FF2B5EF4-FFF2-40B4-BE49-F238E27FC236}">
                <a16:creationId xmlns:a16="http://schemas.microsoft.com/office/drawing/2014/main" id="{BC325EDB-1B38-F9FB-2E45-099145345E36}"/>
              </a:ext>
            </a:extLst>
          </p:cNvPr>
          <p:cNvSpPr/>
          <p:nvPr/>
        </p:nvSpPr>
        <p:spPr>
          <a:xfrm>
            <a:off x="1422400" y="3414014"/>
            <a:ext cx="8581136" cy="793537"/>
          </a:xfrm>
          <a:prstGeom prst="roundRect">
            <a:avLst/>
          </a:prstGeom>
          <a:solidFill>
            <a:srgbClr val="D5F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rPr>
              <a:t>của, để</a:t>
            </a:r>
          </a:p>
        </p:txBody>
      </p:sp>
      <p:sp>
        <p:nvSpPr>
          <p:cNvPr id="15" name="Rectangle: Rounded Corners 14">
            <a:extLst>
              <a:ext uri="{FF2B5EF4-FFF2-40B4-BE49-F238E27FC236}">
                <a16:creationId xmlns:a16="http://schemas.microsoft.com/office/drawing/2014/main" id="{6DC98662-AE8B-5318-8D3C-498EA19D50C0}"/>
              </a:ext>
            </a:extLst>
          </p:cNvPr>
          <p:cNvSpPr/>
          <p:nvPr/>
        </p:nvSpPr>
        <p:spPr>
          <a:xfrm>
            <a:off x="1422398" y="4379617"/>
            <a:ext cx="8581137" cy="793537"/>
          </a:xfrm>
          <a:prstGeom prst="roundRect">
            <a:avLst/>
          </a:prstGeom>
          <a:solidFill>
            <a:srgbClr val="FFF0C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rPr>
              <a:t>các, sẽ</a:t>
            </a:r>
          </a:p>
        </p:txBody>
      </p:sp>
      <p:sp>
        <p:nvSpPr>
          <p:cNvPr id="17" name="Rectangle: Rounded Corners 14">
            <a:extLst>
              <a:ext uri="{FF2B5EF4-FFF2-40B4-BE49-F238E27FC236}">
                <a16:creationId xmlns:a16="http://schemas.microsoft.com/office/drawing/2014/main" id="{6DC98662-AE8B-5318-8D3C-498EA19D50C0}"/>
              </a:ext>
            </a:extLst>
          </p:cNvPr>
          <p:cNvSpPr/>
          <p:nvPr/>
        </p:nvSpPr>
        <p:spPr>
          <a:xfrm>
            <a:off x="1422399" y="5343155"/>
            <a:ext cx="8468676" cy="793537"/>
          </a:xfrm>
          <a:prstGeom prst="roundRect">
            <a:avLst/>
          </a:prstGeom>
          <a:solidFill>
            <a:srgbClr val="E1FF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rPr>
              <a:t> những, về</a:t>
            </a:r>
          </a:p>
        </p:txBody>
      </p:sp>
      <p:sp>
        <p:nvSpPr>
          <p:cNvPr id="2" name="Oval 1"/>
          <p:cNvSpPr/>
          <p:nvPr/>
        </p:nvSpPr>
        <p:spPr>
          <a:xfrm>
            <a:off x="498973" y="2502279"/>
            <a:ext cx="685800" cy="6858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8973" y="3467882"/>
            <a:ext cx="685800" cy="685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8973" y="4433485"/>
            <a:ext cx="685800" cy="685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8973" y="5371746"/>
            <a:ext cx="685800" cy="685800"/>
          </a:xfrm>
          <a:prstGeom prst="ellips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6814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out)">
                                      <p:cBhvr>
                                        <p:cTn id="24" dur="500"/>
                                        <p:tgtEl>
                                          <p:spTgt spid="18"/>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out)">
                                      <p:cBhvr>
                                        <p:cTn id="33" dur="500"/>
                                        <p:tgtEl>
                                          <p:spTgt spid="19"/>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out)">
                                      <p:cBhvr>
                                        <p:cTn id="42" dur="500"/>
                                        <p:tgtEl>
                                          <p:spTgt spid="20"/>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5"/>
                                        </p:tgtEl>
                                        <p:attrNameLst>
                                          <p:attrName>fillcolor</p:attrName>
                                        </p:attrNameLst>
                                      </p:cBhvr>
                                      <p:to>
                                        <a:schemeClr val="accent2"/>
                                      </p:to>
                                    </p:animClr>
                                    <p:set>
                                      <p:cBhvr>
                                        <p:cTn id="59" dur="2000" fill="hold"/>
                                        <p:tgtEl>
                                          <p:spTgt spid="15"/>
                                        </p:tgtEl>
                                        <p:attrNameLst>
                                          <p:attrName>fill.type</p:attrName>
                                        </p:attrNameLst>
                                      </p:cBhvr>
                                      <p:to>
                                        <p:strVal val="solid"/>
                                      </p:to>
                                    </p:set>
                                    <p:set>
                                      <p:cBhvr>
                                        <p:cTn id="60" dur="2000" fill="hold"/>
                                        <p:tgtEl>
                                          <p:spTgt spid="1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15" grpId="0" animBg="1"/>
      <p:bldP spid="17" grpId="0" animBg="1"/>
      <p:bldP spid="2"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3"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1422398" y="2448411"/>
            <a:ext cx="8581137" cy="793537"/>
          </a:xfrm>
          <a:prstGeom prst="roundRect">
            <a:avLst/>
          </a:prstGeom>
          <a:solidFill>
            <a:srgbClr val="FFE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Nó</a:t>
            </a:r>
          </a:p>
        </p:txBody>
      </p:sp>
      <p:sp>
        <p:nvSpPr>
          <p:cNvPr id="12" name="TextBox 11">
            <a:extLst>
              <a:ext uri="{FF2B5EF4-FFF2-40B4-BE49-F238E27FC236}">
                <a16:creationId xmlns:a16="http://schemas.microsoft.com/office/drawing/2014/main" id="{2DDD1A3B-A4A0-170D-3ED6-151AF4E07C8E}"/>
              </a:ext>
            </a:extLst>
          </p:cNvPr>
          <p:cNvSpPr txBox="1"/>
          <p:nvPr/>
        </p:nvSpPr>
        <p:spPr>
          <a:xfrm>
            <a:off x="691783" y="794825"/>
            <a:ext cx="11001244" cy="1754326"/>
          </a:xfrm>
          <a:prstGeom prst="rect">
            <a:avLst/>
          </a:prstGeom>
          <a:noFill/>
        </p:spPr>
        <p:txBody>
          <a:bodyPr wrap="square">
            <a:spAutoFit/>
          </a:bodyPr>
          <a:lstStyle/>
          <a:p>
            <a:r>
              <a:rPr lang="en-US" sz="3600"/>
              <a:t>g. Đại từ nào sau đây có thể thay thế cho từ in đậm trong đoạn: “Tiêu Ly nghĩ ra một giống cây hoàn toàn mới lạ. Thân của cây sẽ tròn trĩnh.”?</a:t>
            </a:r>
          </a:p>
        </p:txBody>
      </p:sp>
      <p:pic>
        <p:nvPicPr>
          <p:cNvPr id="13" name="Picture 5">
            <a:extLst>
              <a:ext uri="{FF2B5EF4-FFF2-40B4-BE49-F238E27FC236}">
                <a16:creationId xmlns:a16="http://schemas.microsoft.com/office/drawing/2014/main" id="{D9755B44-B245-C693-0D68-8C9300C8BF0B}"/>
              </a:ext>
            </a:extLst>
          </p:cNvPr>
          <p:cNvPicPr>
            <a:picLocks noChangeAspect="1"/>
          </p:cNvPicPr>
          <p:nvPr/>
        </p:nvPicPr>
        <p:blipFill>
          <a:blip r:embed="rId4"/>
          <a:srcRect/>
          <a:stretch>
            <a:fillRect/>
          </a:stretch>
        </p:blipFill>
        <p:spPr>
          <a:xfrm>
            <a:off x="9250197" y="4141043"/>
            <a:ext cx="2940279" cy="2352224"/>
          </a:xfrm>
          <a:prstGeom prst="rect">
            <a:avLst/>
          </a:prstGeom>
        </p:spPr>
      </p:pic>
      <p:sp>
        <p:nvSpPr>
          <p:cNvPr id="14" name="Rectangle: Rounded Corners 13">
            <a:extLst>
              <a:ext uri="{FF2B5EF4-FFF2-40B4-BE49-F238E27FC236}">
                <a16:creationId xmlns:a16="http://schemas.microsoft.com/office/drawing/2014/main" id="{BC325EDB-1B38-F9FB-2E45-099145345E36}"/>
              </a:ext>
            </a:extLst>
          </p:cNvPr>
          <p:cNvSpPr/>
          <p:nvPr/>
        </p:nvSpPr>
        <p:spPr>
          <a:xfrm>
            <a:off x="1422400" y="3414014"/>
            <a:ext cx="8581136" cy="793537"/>
          </a:xfrm>
          <a:prstGeom prst="roundRect">
            <a:avLst/>
          </a:prstGeom>
          <a:solidFill>
            <a:srgbClr val="D5F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Tôi</a:t>
            </a:r>
          </a:p>
        </p:txBody>
      </p:sp>
      <p:sp>
        <p:nvSpPr>
          <p:cNvPr id="15" name="Rectangle: Rounded Corners 14">
            <a:extLst>
              <a:ext uri="{FF2B5EF4-FFF2-40B4-BE49-F238E27FC236}">
                <a16:creationId xmlns:a16="http://schemas.microsoft.com/office/drawing/2014/main" id="{6DC98662-AE8B-5318-8D3C-498EA19D50C0}"/>
              </a:ext>
            </a:extLst>
          </p:cNvPr>
          <p:cNvSpPr/>
          <p:nvPr/>
        </p:nvSpPr>
        <p:spPr>
          <a:xfrm>
            <a:off x="1422398" y="4379617"/>
            <a:ext cx="8581137" cy="793537"/>
          </a:xfrm>
          <a:prstGeom prst="roundRect">
            <a:avLst/>
          </a:prstGeom>
          <a:solidFill>
            <a:srgbClr val="FFF0C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Chúng</a:t>
            </a:r>
          </a:p>
        </p:txBody>
      </p:sp>
      <p:sp>
        <p:nvSpPr>
          <p:cNvPr id="17" name="Rectangle: Rounded Corners 14">
            <a:extLst>
              <a:ext uri="{FF2B5EF4-FFF2-40B4-BE49-F238E27FC236}">
                <a16:creationId xmlns:a16="http://schemas.microsoft.com/office/drawing/2014/main" id="{6DC98662-AE8B-5318-8D3C-498EA19D50C0}"/>
              </a:ext>
            </a:extLst>
          </p:cNvPr>
          <p:cNvSpPr/>
          <p:nvPr/>
        </p:nvSpPr>
        <p:spPr>
          <a:xfrm>
            <a:off x="1422399" y="5343155"/>
            <a:ext cx="8468676" cy="793537"/>
          </a:xfrm>
          <a:prstGeom prst="roundRect">
            <a:avLst/>
          </a:prstGeom>
          <a:solidFill>
            <a:srgbClr val="E1FF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Chúng nó</a:t>
            </a:r>
          </a:p>
        </p:txBody>
      </p:sp>
      <p:sp>
        <p:nvSpPr>
          <p:cNvPr id="2" name="Oval 1"/>
          <p:cNvSpPr/>
          <p:nvPr/>
        </p:nvSpPr>
        <p:spPr>
          <a:xfrm>
            <a:off x="498973" y="2502279"/>
            <a:ext cx="685800" cy="6858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8973" y="3467882"/>
            <a:ext cx="685800" cy="685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8973" y="4433485"/>
            <a:ext cx="685800" cy="685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8973" y="5371746"/>
            <a:ext cx="685800" cy="685800"/>
          </a:xfrm>
          <a:prstGeom prst="ellips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553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500"/>
                                        <p:tgtEl>
                                          <p:spTgt spid="18"/>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out)">
                                      <p:cBhvr>
                                        <p:cTn id="31" dur="500"/>
                                        <p:tgtEl>
                                          <p:spTgt spid="19"/>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3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out)">
                                      <p:cBhvr>
                                        <p:cTn id="40" dur="500"/>
                                        <p:tgtEl>
                                          <p:spTgt spid="20"/>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3"/>
                                        </p:tgtEl>
                                        <p:attrNameLst>
                                          <p:attrName>r</p:attrName>
                                        </p:attrNameLst>
                                      </p:cBhvr>
                                    </p:animRot>
                                    <p:animRot by="-240000">
                                      <p:cBhvr>
                                        <p:cTn id="49" dur="200" fill="hold">
                                          <p:stCondLst>
                                            <p:cond delay="200"/>
                                          </p:stCondLst>
                                        </p:cTn>
                                        <p:tgtEl>
                                          <p:spTgt spid="13"/>
                                        </p:tgtEl>
                                        <p:attrNameLst>
                                          <p:attrName>r</p:attrName>
                                        </p:attrNameLst>
                                      </p:cBhvr>
                                    </p:animRot>
                                    <p:animRot by="240000">
                                      <p:cBhvr>
                                        <p:cTn id="50" dur="200" fill="hold">
                                          <p:stCondLst>
                                            <p:cond delay="400"/>
                                          </p:stCondLst>
                                        </p:cTn>
                                        <p:tgtEl>
                                          <p:spTgt spid="13"/>
                                        </p:tgtEl>
                                        <p:attrNameLst>
                                          <p:attrName>r</p:attrName>
                                        </p:attrNameLst>
                                      </p:cBhvr>
                                    </p:animRot>
                                    <p:animRot by="-240000">
                                      <p:cBhvr>
                                        <p:cTn id="51" dur="200" fill="hold">
                                          <p:stCondLst>
                                            <p:cond delay="600"/>
                                          </p:stCondLst>
                                        </p:cTn>
                                        <p:tgtEl>
                                          <p:spTgt spid="13"/>
                                        </p:tgtEl>
                                        <p:attrNameLst>
                                          <p:attrName>r</p:attrName>
                                        </p:attrNameLst>
                                      </p:cBhvr>
                                    </p:animRot>
                                    <p:animRot by="120000">
                                      <p:cBhvr>
                                        <p:cTn id="52" dur="200" fill="hold">
                                          <p:stCondLst>
                                            <p:cond delay="800"/>
                                          </p:stCondLst>
                                        </p:cTn>
                                        <p:tgtEl>
                                          <p:spTgt spid="13"/>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8"/>
                                        </p:tgtEl>
                                        <p:attrNameLst>
                                          <p:attrName>fillcolor</p:attrName>
                                        </p:attrNameLst>
                                      </p:cBhvr>
                                      <p:to>
                                        <a:srgbClr val="FF0000"/>
                                      </p:to>
                                    </p:animClr>
                                    <p:set>
                                      <p:cBhvr>
                                        <p:cTn id="57" dur="2000" fill="hold"/>
                                        <p:tgtEl>
                                          <p:spTgt spid="8"/>
                                        </p:tgtEl>
                                        <p:attrNameLst>
                                          <p:attrName>fill.type</p:attrName>
                                        </p:attrNameLst>
                                      </p:cBhvr>
                                      <p:to>
                                        <p:strVal val="solid"/>
                                      </p:to>
                                    </p:set>
                                    <p:set>
                                      <p:cBhvr>
                                        <p:cTn id="58" dur="2000" fill="hold"/>
                                        <p:tgtEl>
                                          <p:spTgt spid="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15" grpId="0" animBg="1"/>
      <p:bldP spid="17" grpId="0" animBg="1"/>
      <p:bldP spid="2"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E343DB9F-6940-25FA-79F8-00E12788A63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552" b="8211"/>
          <a:stretch/>
        </p:blipFill>
        <p:spPr>
          <a:xfrm>
            <a:off x="20" y="1282"/>
            <a:ext cx="12191980" cy="685671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C22C771-BD47-F5F1-59BC-172C26F18E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846" y1="53821" x2="54107" y2="60938"/>
                        <a14:foregroundMark x1="30854" y1="78124" x2="46507" y2="80307"/>
                        <a14:foregroundMark x1="18499" y1="64497" x2="27070" y2="74565"/>
                      </a14:backgroundRemoval>
                    </a14:imgEffect>
                  </a14:imgLayer>
                </a14:imgProps>
              </a:ext>
              <a:ext uri="{28A0092B-C50C-407E-A947-70E740481C1C}">
                <a14:useLocalDpi xmlns:a14="http://schemas.microsoft.com/office/drawing/2010/main" val="0"/>
              </a:ext>
            </a:extLst>
          </a:blip>
          <a:stretch>
            <a:fillRect/>
          </a:stretch>
        </p:blipFill>
        <p:spPr>
          <a:xfrm>
            <a:off x="7087943" y="3061512"/>
            <a:ext cx="5102533" cy="4081831"/>
          </a:xfrm>
          <a:prstGeom prst="rect">
            <a:avLst/>
          </a:prstGeom>
        </p:spPr>
      </p:pic>
      <p:pic>
        <p:nvPicPr>
          <p:cNvPr id="2" name="Picture 16">
            <a:extLst>
              <a:ext uri="{FF2B5EF4-FFF2-40B4-BE49-F238E27FC236}">
                <a16:creationId xmlns:a16="http://schemas.microsoft.com/office/drawing/2014/main" id="{0E4DCECE-C086-3F68-F219-172F2396CA6B}"/>
              </a:ext>
            </a:extLst>
          </p:cNvPr>
          <p:cNvPicPr>
            <a:picLocks noChangeAspect="1"/>
          </p:cNvPicPr>
          <p:nvPr/>
        </p:nvPicPr>
        <p:blipFill>
          <a:blip r:embed="rId5"/>
          <a:srcRect/>
          <a:stretch>
            <a:fillRect/>
          </a:stretch>
        </p:blipFill>
        <p:spPr>
          <a:xfrm>
            <a:off x="940157" y="613350"/>
            <a:ext cx="1880876" cy="1836094"/>
          </a:xfrm>
          <a:prstGeom prst="rect">
            <a:avLst/>
          </a:prstGeom>
        </p:spPr>
      </p:pic>
      <p:sp>
        <p:nvSpPr>
          <p:cNvPr id="3" name="TextBox 2">
            <a:extLst>
              <a:ext uri="{FF2B5EF4-FFF2-40B4-BE49-F238E27FC236}">
                <a16:creationId xmlns:a16="http://schemas.microsoft.com/office/drawing/2014/main" id="{78101A21-6F0F-0EB1-2BAA-2702798CD91C}"/>
              </a:ext>
            </a:extLst>
          </p:cNvPr>
          <p:cNvSpPr txBox="1"/>
          <p:nvPr/>
        </p:nvSpPr>
        <p:spPr>
          <a:xfrm>
            <a:off x="725533" y="2449444"/>
            <a:ext cx="9509105" cy="1938992"/>
          </a:xfrm>
          <a:prstGeom prst="rect">
            <a:avLst/>
          </a:prstGeom>
          <a:noFill/>
        </p:spPr>
        <p:txBody>
          <a:bodyPr wrap="square" rtlCol="0">
            <a:spAutoFit/>
          </a:bodyPr>
          <a:lstStyle/>
          <a:p>
            <a:pPr algn="ctr"/>
            <a:r>
              <a:rPr lang="en-US" sz="6000" b="1">
                <a:solidFill>
                  <a:srgbClr val="FF0000"/>
                </a:solidFill>
              </a:rPr>
              <a:t>Thực hiện các câu hỏi, </a:t>
            </a:r>
            <a:br>
              <a:rPr lang="en-US" sz="6000" b="1">
                <a:solidFill>
                  <a:srgbClr val="FF0000"/>
                </a:solidFill>
              </a:rPr>
            </a:br>
            <a:r>
              <a:rPr lang="en-US" sz="6000" b="1">
                <a:solidFill>
                  <a:srgbClr val="FF0000"/>
                </a:solidFill>
              </a:rPr>
              <a:t>bài tập dưới đây:</a:t>
            </a:r>
            <a:endParaRPr lang="en-US" sz="6000" b="1"/>
          </a:p>
        </p:txBody>
      </p:sp>
    </p:spTree>
    <p:extLst>
      <p:ext uri="{BB962C8B-B14F-4D97-AF65-F5344CB8AC3E}">
        <p14:creationId xmlns:p14="http://schemas.microsoft.com/office/powerpoint/2010/main" val="3294577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E343DB9F-6940-25FA-79F8-00E12788A63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552" b="8211"/>
          <a:stretch/>
        </p:blipFill>
        <p:spPr>
          <a:xfrm>
            <a:off x="20" y="1282"/>
            <a:ext cx="12191980" cy="685671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C22C771-BD47-F5F1-59BC-172C26F18E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846" y1="53821" x2="54107" y2="60938"/>
                        <a14:foregroundMark x1="30854" y1="78124" x2="46507" y2="80307"/>
                        <a14:foregroundMark x1="18499" y1="64497" x2="27070" y2="74565"/>
                      </a14:backgroundRemoval>
                    </a14:imgEffect>
                  </a14:imgLayer>
                </a14:imgProps>
              </a:ext>
              <a:ext uri="{28A0092B-C50C-407E-A947-70E740481C1C}">
                <a14:useLocalDpi xmlns:a14="http://schemas.microsoft.com/office/drawing/2010/main" val="0"/>
              </a:ext>
            </a:extLst>
          </a:blip>
          <a:stretch>
            <a:fillRect/>
          </a:stretch>
        </p:blipFill>
        <p:spPr>
          <a:xfrm>
            <a:off x="7087943" y="3061512"/>
            <a:ext cx="5102533" cy="4081831"/>
          </a:xfrm>
          <a:prstGeom prst="rect">
            <a:avLst/>
          </a:prstGeom>
        </p:spPr>
      </p:pic>
      <p:pic>
        <p:nvPicPr>
          <p:cNvPr id="2" name="Picture 16">
            <a:extLst>
              <a:ext uri="{FF2B5EF4-FFF2-40B4-BE49-F238E27FC236}">
                <a16:creationId xmlns:a16="http://schemas.microsoft.com/office/drawing/2014/main" id="{0E4DCECE-C086-3F68-F219-172F2396CA6B}"/>
              </a:ext>
            </a:extLst>
          </p:cNvPr>
          <p:cNvPicPr>
            <a:picLocks noChangeAspect="1"/>
          </p:cNvPicPr>
          <p:nvPr/>
        </p:nvPicPr>
        <p:blipFill>
          <a:blip r:embed="rId5"/>
          <a:srcRect/>
          <a:stretch>
            <a:fillRect/>
          </a:stretch>
        </p:blipFill>
        <p:spPr>
          <a:xfrm>
            <a:off x="1549757" y="613350"/>
            <a:ext cx="1880876" cy="1836094"/>
          </a:xfrm>
          <a:prstGeom prst="rect">
            <a:avLst/>
          </a:prstGeom>
        </p:spPr>
      </p:pic>
      <p:sp>
        <p:nvSpPr>
          <p:cNvPr id="3" name="TextBox 2">
            <a:extLst>
              <a:ext uri="{FF2B5EF4-FFF2-40B4-BE49-F238E27FC236}">
                <a16:creationId xmlns:a16="http://schemas.microsoft.com/office/drawing/2014/main" id="{78101A21-6F0F-0EB1-2BAA-2702798CD91C}"/>
              </a:ext>
            </a:extLst>
          </p:cNvPr>
          <p:cNvSpPr txBox="1"/>
          <p:nvPr/>
        </p:nvSpPr>
        <p:spPr>
          <a:xfrm>
            <a:off x="3430633" y="808122"/>
            <a:ext cx="7661437" cy="1446550"/>
          </a:xfrm>
          <a:prstGeom prst="rect">
            <a:avLst/>
          </a:prstGeom>
          <a:noFill/>
        </p:spPr>
        <p:txBody>
          <a:bodyPr wrap="square" rtlCol="0">
            <a:spAutoFit/>
          </a:bodyPr>
          <a:lstStyle/>
          <a:p>
            <a:pPr algn="ctr"/>
            <a:r>
              <a:rPr lang="en-US" sz="4400" b="1">
                <a:solidFill>
                  <a:srgbClr val="FF0000"/>
                </a:solidFill>
              </a:rPr>
              <a:t>h. Em thích điều gì ở giống cây mà Tiêu Ly tạo ra? Vì sao?</a:t>
            </a:r>
            <a:endParaRPr lang="en-US" sz="4400" b="1"/>
          </a:p>
        </p:txBody>
      </p:sp>
      <p:sp>
        <p:nvSpPr>
          <p:cNvPr id="6" name="Speech Bubble: Rectangle with Corners Rounded 5">
            <a:extLst>
              <a:ext uri="{FF2B5EF4-FFF2-40B4-BE49-F238E27FC236}">
                <a16:creationId xmlns:a16="http://schemas.microsoft.com/office/drawing/2014/main" id="{75FB390C-35A9-9483-0A02-15A3BBCF033D}"/>
              </a:ext>
            </a:extLst>
          </p:cNvPr>
          <p:cNvSpPr/>
          <p:nvPr/>
        </p:nvSpPr>
        <p:spPr>
          <a:xfrm>
            <a:off x="1549756" y="2605547"/>
            <a:ext cx="7073133" cy="2904127"/>
          </a:xfrm>
          <a:prstGeom prst="wedgeRoundRectCallout">
            <a:avLst>
              <a:gd name="adj1" fmla="val 52146"/>
              <a:gd name="adj2" fmla="val 66437"/>
              <a:gd name="adj3" fmla="val 16667"/>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Em thích sự độc đáo và tình yêu thương mà Tiêu Ly đã gắn vào giống cây mới của mình. Đặc biệt, ý tưởng về việc tạo ra một giống cây mà con của mình có thể thưởng thức được quả ngon đã khiến cây chuối trở nên đặc biệt trong mắt em.</a:t>
            </a:r>
            <a:endParaRPr lang="en-US" sz="2800">
              <a:solidFill>
                <a:schemeClr val="tx1"/>
              </a:solidFill>
            </a:endParaRPr>
          </a:p>
        </p:txBody>
      </p:sp>
    </p:spTree>
    <p:extLst>
      <p:ext uri="{BB962C8B-B14F-4D97-AF65-F5344CB8AC3E}">
        <p14:creationId xmlns:p14="http://schemas.microsoft.com/office/powerpoint/2010/main" val="3667869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E343DB9F-6940-25FA-79F8-00E12788A63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552" b="8211"/>
          <a:stretch/>
        </p:blipFill>
        <p:spPr>
          <a:xfrm>
            <a:off x="20" y="1282"/>
            <a:ext cx="12191980" cy="685671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C22C771-BD47-F5F1-59BC-172C26F18E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846" y1="53821" x2="54107" y2="60938"/>
                        <a14:foregroundMark x1="30854" y1="78124" x2="46507" y2="80307"/>
                        <a14:foregroundMark x1="18499" y1="64497" x2="27070" y2="74565"/>
                      </a14:backgroundRemoval>
                    </a14:imgEffect>
                  </a14:imgLayer>
                </a14:imgProps>
              </a:ext>
              <a:ext uri="{28A0092B-C50C-407E-A947-70E740481C1C}">
                <a14:useLocalDpi xmlns:a14="http://schemas.microsoft.com/office/drawing/2010/main" val="0"/>
              </a:ext>
            </a:extLst>
          </a:blip>
          <a:stretch>
            <a:fillRect/>
          </a:stretch>
        </p:blipFill>
        <p:spPr>
          <a:xfrm>
            <a:off x="7087943" y="3061512"/>
            <a:ext cx="5102533" cy="4081831"/>
          </a:xfrm>
          <a:prstGeom prst="rect">
            <a:avLst/>
          </a:prstGeom>
        </p:spPr>
      </p:pic>
      <p:pic>
        <p:nvPicPr>
          <p:cNvPr id="2" name="Picture 16">
            <a:extLst>
              <a:ext uri="{FF2B5EF4-FFF2-40B4-BE49-F238E27FC236}">
                <a16:creationId xmlns:a16="http://schemas.microsoft.com/office/drawing/2014/main" id="{0E4DCECE-C086-3F68-F219-172F2396CA6B}"/>
              </a:ext>
            </a:extLst>
          </p:cNvPr>
          <p:cNvPicPr>
            <a:picLocks noChangeAspect="1"/>
          </p:cNvPicPr>
          <p:nvPr/>
        </p:nvPicPr>
        <p:blipFill>
          <a:blip r:embed="rId5"/>
          <a:srcRect/>
          <a:stretch>
            <a:fillRect/>
          </a:stretch>
        </p:blipFill>
        <p:spPr>
          <a:xfrm>
            <a:off x="1035407" y="726354"/>
            <a:ext cx="1880876" cy="1836094"/>
          </a:xfrm>
          <a:prstGeom prst="rect">
            <a:avLst/>
          </a:prstGeom>
        </p:spPr>
      </p:pic>
      <p:sp>
        <p:nvSpPr>
          <p:cNvPr id="3" name="TextBox 2">
            <a:extLst>
              <a:ext uri="{FF2B5EF4-FFF2-40B4-BE49-F238E27FC236}">
                <a16:creationId xmlns:a16="http://schemas.microsoft.com/office/drawing/2014/main" id="{78101A21-6F0F-0EB1-2BAA-2702798CD91C}"/>
              </a:ext>
            </a:extLst>
          </p:cNvPr>
          <p:cNvSpPr txBox="1"/>
          <p:nvPr/>
        </p:nvSpPr>
        <p:spPr>
          <a:xfrm>
            <a:off x="2743200" y="808122"/>
            <a:ext cx="8667751" cy="646331"/>
          </a:xfrm>
          <a:prstGeom prst="rect">
            <a:avLst/>
          </a:prstGeom>
          <a:noFill/>
        </p:spPr>
        <p:txBody>
          <a:bodyPr wrap="square" rtlCol="0">
            <a:spAutoFit/>
          </a:bodyPr>
          <a:lstStyle/>
          <a:p>
            <a:pPr algn="ctr"/>
            <a:r>
              <a:rPr lang="en-US" sz="3600" b="1">
                <a:solidFill>
                  <a:srgbClr val="FF0000"/>
                </a:solidFill>
              </a:rPr>
              <a:t>i. Theo em, ý nghĩa của câu chuyện là gì?</a:t>
            </a:r>
            <a:endParaRPr lang="en-US" sz="3600" b="1"/>
          </a:p>
        </p:txBody>
      </p:sp>
      <p:sp>
        <p:nvSpPr>
          <p:cNvPr id="6" name="Speech Bubble: Rectangle with Corners Rounded 5">
            <a:extLst>
              <a:ext uri="{FF2B5EF4-FFF2-40B4-BE49-F238E27FC236}">
                <a16:creationId xmlns:a16="http://schemas.microsoft.com/office/drawing/2014/main" id="{75FB390C-35A9-9483-0A02-15A3BBCF033D}"/>
              </a:ext>
            </a:extLst>
          </p:cNvPr>
          <p:cNvSpPr/>
          <p:nvPr/>
        </p:nvSpPr>
        <p:spPr>
          <a:xfrm>
            <a:off x="1549756" y="2261293"/>
            <a:ext cx="7073133" cy="3053609"/>
          </a:xfrm>
          <a:prstGeom prst="wedgeRoundRectCallout">
            <a:avLst>
              <a:gd name="adj1" fmla="val 52146"/>
              <a:gd name="adj2" fmla="val 66437"/>
              <a:gd name="adj3" fmla="val 16667"/>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Câu chuyện này mang ý nghĩa về sự sáng tạo và tình yêu thương gia đình. Nó nhấn mạnh vào việc tôn trọng và quý trọng những gì mà một người cha làm để mang lại hạnh phúc cho gia đình mình.</a:t>
            </a:r>
            <a:endParaRPr lang="en-US" sz="3200">
              <a:solidFill>
                <a:schemeClr val="tx1"/>
              </a:solidFill>
            </a:endParaRPr>
          </a:p>
        </p:txBody>
      </p:sp>
    </p:spTree>
    <p:extLst>
      <p:ext uri="{BB962C8B-B14F-4D97-AF65-F5344CB8AC3E}">
        <p14:creationId xmlns:p14="http://schemas.microsoft.com/office/powerpoint/2010/main" val="30214160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E343DB9F-6940-25FA-79F8-00E12788A63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552" b="8211"/>
          <a:stretch/>
        </p:blipFill>
        <p:spPr>
          <a:xfrm>
            <a:off x="20" y="1282"/>
            <a:ext cx="12191980" cy="685671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C22C771-BD47-F5F1-59BC-172C26F18E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846" y1="53821" x2="54107" y2="60938"/>
                        <a14:foregroundMark x1="30854" y1="78124" x2="46507" y2="80307"/>
                        <a14:foregroundMark x1="18499" y1="64497" x2="27070" y2="74565"/>
                      </a14:backgroundRemoval>
                    </a14:imgEffect>
                  </a14:imgLayer>
                </a14:imgProps>
              </a:ext>
              <a:ext uri="{28A0092B-C50C-407E-A947-70E740481C1C}">
                <a14:useLocalDpi xmlns:a14="http://schemas.microsoft.com/office/drawing/2010/main" val="0"/>
              </a:ext>
            </a:extLst>
          </a:blip>
          <a:stretch>
            <a:fillRect/>
          </a:stretch>
        </p:blipFill>
        <p:spPr>
          <a:xfrm>
            <a:off x="7087943" y="3061512"/>
            <a:ext cx="5102533" cy="4081831"/>
          </a:xfrm>
          <a:prstGeom prst="rect">
            <a:avLst/>
          </a:prstGeom>
        </p:spPr>
      </p:pic>
      <p:pic>
        <p:nvPicPr>
          <p:cNvPr id="2" name="Picture 16">
            <a:extLst>
              <a:ext uri="{FF2B5EF4-FFF2-40B4-BE49-F238E27FC236}">
                <a16:creationId xmlns:a16="http://schemas.microsoft.com/office/drawing/2014/main" id="{0E4DCECE-C086-3F68-F219-172F2396CA6B}"/>
              </a:ext>
            </a:extLst>
          </p:cNvPr>
          <p:cNvPicPr>
            <a:picLocks noChangeAspect="1"/>
          </p:cNvPicPr>
          <p:nvPr/>
        </p:nvPicPr>
        <p:blipFill>
          <a:blip r:embed="rId5"/>
          <a:srcRect/>
          <a:stretch>
            <a:fillRect/>
          </a:stretch>
        </p:blipFill>
        <p:spPr>
          <a:xfrm>
            <a:off x="1035407" y="726354"/>
            <a:ext cx="1880876" cy="1836094"/>
          </a:xfrm>
          <a:prstGeom prst="rect">
            <a:avLst/>
          </a:prstGeom>
        </p:spPr>
      </p:pic>
      <p:sp>
        <p:nvSpPr>
          <p:cNvPr id="3" name="TextBox 2">
            <a:extLst>
              <a:ext uri="{FF2B5EF4-FFF2-40B4-BE49-F238E27FC236}">
                <a16:creationId xmlns:a16="http://schemas.microsoft.com/office/drawing/2014/main" id="{78101A21-6F0F-0EB1-2BAA-2702798CD91C}"/>
              </a:ext>
            </a:extLst>
          </p:cNvPr>
          <p:cNvSpPr txBox="1"/>
          <p:nvPr/>
        </p:nvSpPr>
        <p:spPr>
          <a:xfrm>
            <a:off x="2997599" y="862211"/>
            <a:ext cx="7651394" cy="1200329"/>
          </a:xfrm>
          <a:prstGeom prst="rect">
            <a:avLst/>
          </a:prstGeom>
          <a:noFill/>
        </p:spPr>
        <p:txBody>
          <a:bodyPr wrap="square" rtlCol="0">
            <a:spAutoFit/>
          </a:bodyPr>
          <a:lstStyle/>
          <a:p>
            <a:pPr algn="ctr"/>
            <a:r>
              <a:rPr lang="en-US" sz="3600" b="1">
                <a:solidFill>
                  <a:srgbClr val="FF0000"/>
                </a:solidFill>
              </a:rPr>
              <a:t>k. Đặt một tên khác cho câu chuyện và giải thích lí do em chọn tên đó.</a:t>
            </a:r>
            <a:endParaRPr lang="en-US" sz="3600" b="1"/>
          </a:p>
        </p:txBody>
      </p:sp>
      <p:sp>
        <p:nvSpPr>
          <p:cNvPr id="6" name="Speech Bubble: Rectangle with Corners Rounded 5">
            <a:extLst>
              <a:ext uri="{FF2B5EF4-FFF2-40B4-BE49-F238E27FC236}">
                <a16:creationId xmlns:a16="http://schemas.microsoft.com/office/drawing/2014/main" id="{75FB390C-35A9-9483-0A02-15A3BBCF033D}"/>
              </a:ext>
            </a:extLst>
          </p:cNvPr>
          <p:cNvSpPr/>
          <p:nvPr/>
        </p:nvSpPr>
        <p:spPr>
          <a:xfrm>
            <a:off x="1035407" y="2562448"/>
            <a:ext cx="7651394" cy="2214103"/>
          </a:xfrm>
          <a:prstGeom prst="wedgeRoundRectCallout">
            <a:avLst>
              <a:gd name="adj1" fmla="val 52146"/>
              <a:gd name="adj2" fmla="val 66437"/>
              <a:gd name="adj3" fmla="val 16667"/>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200">
                <a:solidFill>
                  <a:schemeClr val="tx1"/>
                </a:solidFill>
              </a:rPr>
              <a:t> Tên khác có thể là "Cây Chuối và Tình Yêu Gia Đình". Vì tên này làm nổi bật yếu tố tình cảm và quan trọng của việc tạo ra cây chuối mới trong câu chuyện.</a:t>
            </a:r>
          </a:p>
        </p:txBody>
      </p:sp>
      <p:sp>
        <p:nvSpPr>
          <p:cNvPr id="7" name="Cloud 6">
            <a:extLst>
              <a:ext uri="{FF2B5EF4-FFF2-40B4-BE49-F238E27FC236}">
                <a16:creationId xmlns:a16="http://schemas.microsoft.com/office/drawing/2014/main" id="{6EFA3AC6-7D2A-7602-90DB-3550F4402F90}"/>
              </a:ext>
            </a:extLst>
          </p:cNvPr>
          <p:cNvSpPr/>
          <p:nvPr/>
        </p:nvSpPr>
        <p:spPr>
          <a:xfrm>
            <a:off x="7906915" y="1618536"/>
            <a:ext cx="3630546" cy="2050963"/>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SVN-Cookies" panose="02040603050506020204" pitchFamily="18" charset="0"/>
              </a:rPr>
              <a:t>THẢO LUẬN NHÓM ĐÔI</a:t>
            </a:r>
          </a:p>
        </p:txBody>
      </p:sp>
    </p:spTree>
    <p:extLst>
      <p:ext uri="{BB962C8B-B14F-4D97-AF65-F5344CB8AC3E}">
        <p14:creationId xmlns:p14="http://schemas.microsoft.com/office/powerpoint/2010/main" val="3279085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E343DB9F-6940-25FA-79F8-00E12788A63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552" b="8211"/>
          <a:stretch/>
        </p:blipFill>
        <p:spPr>
          <a:xfrm>
            <a:off x="20" y="1282"/>
            <a:ext cx="12191980" cy="685671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C22C771-BD47-F5F1-59BC-172C26F18E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846" y1="53821" x2="54107" y2="60938"/>
                        <a14:foregroundMark x1="30854" y1="78124" x2="46507" y2="80307"/>
                        <a14:foregroundMark x1="18499" y1="64497" x2="27070" y2="74565"/>
                      </a14:backgroundRemoval>
                    </a14:imgEffect>
                  </a14:imgLayer>
                </a14:imgProps>
              </a:ext>
              <a:ext uri="{28A0092B-C50C-407E-A947-70E740481C1C}">
                <a14:useLocalDpi xmlns:a14="http://schemas.microsoft.com/office/drawing/2010/main" val="0"/>
              </a:ext>
            </a:extLst>
          </a:blip>
          <a:stretch>
            <a:fillRect/>
          </a:stretch>
        </p:blipFill>
        <p:spPr>
          <a:xfrm>
            <a:off x="7087943" y="3061512"/>
            <a:ext cx="5102533" cy="4081831"/>
          </a:xfrm>
          <a:prstGeom prst="rect">
            <a:avLst/>
          </a:prstGeom>
        </p:spPr>
      </p:pic>
      <p:pic>
        <p:nvPicPr>
          <p:cNvPr id="2" name="Picture 16">
            <a:extLst>
              <a:ext uri="{FF2B5EF4-FFF2-40B4-BE49-F238E27FC236}">
                <a16:creationId xmlns:a16="http://schemas.microsoft.com/office/drawing/2014/main" id="{0E4DCECE-C086-3F68-F219-172F2396CA6B}"/>
              </a:ext>
            </a:extLst>
          </p:cNvPr>
          <p:cNvPicPr>
            <a:picLocks noChangeAspect="1"/>
          </p:cNvPicPr>
          <p:nvPr/>
        </p:nvPicPr>
        <p:blipFill>
          <a:blip r:embed="rId5"/>
          <a:srcRect/>
          <a:stretch>
            <a:fillRect/>
          </a:stretch>
        </p:blipFill>
        <p:spPr>
          <a:xfrm>
            <a:off x="1035407" y="726354"/>
            <a:ext cx="1880876" cy="1836094"/>
          </a:xfrm>
          <a:prstGeom prst="rect">
            <a:avLst/>
          </a:prstGeom>
        </p:spPr>
      </p:pic>
      <p:sp>
        <p:nvSpPr>
          <p:cNvPr id="3" name="TextBox 2">
            <a:extLst>
              <a:ext uri="{FF2B5EF4-FFF2-40B4-BE49-F238E27FC236}">
                <a16:creationId xmlns:a16="http://schemas.microsoft.com/office/drawing/2014/main" id="{78101A21-6F0F-0EB1-2BAA-2702798CD91C}"/>
              </a:ext>
            </a:extLst>
          </p:cNvPr>
          <p:cNvSpPr txBox="1"/>
          <p:nvPr/>
        </p:nvSpPr>
        <p:spPr>
          <a:xfrm>
            <a:off x="3655215" y="849204"/>
            <a:ext cx="6865455" cy="1200329"/>
          </a:xfrm>
          <a:prstGeom prst="rect">
            <a:avLst/>
          </a:prstGeom>
          <a:noFill/>
        </p:spPr>
        <p:txBody>
          <a:bodyPr wrap="square" rtlCol="0">
            <a:spAutoFit/>
          </a:bodyPr>
          <a:lstStyle/>
          <a:p>
            <a:pPr algn="ctr"/>
            <a:r>
              <a:rPr lang="en-US" sz="3600" b="1">
                <a:solidFill>
                  <a:srgbClr val="FF0000"/>
                </a:solidFill>
              </a:rPr>
              <a:t>l. Đặt một câu ghép để giới thiệu về vẻ đẹp của cây chuối.</a:t>
            </a:r>
          </a:p>
        </p:txBody>
      </p:sp>
      <p:sp>
        <p:nvSpPr>
          <p:cNvPr id="6" name="Speech Bubble: Rectangle with Corners Rounded 5">
            <a:extLst>
              <a:ext uri="{FF2B5EF4-FFF2-40B4-BE49-F238E27FC236}">
                <a16:creationId xmlns:a16="http://schemas.microsoft.com/office/drawing/2014/main" id="{75FB390C-35A9-9483-0A02-15A3BBCF033D}"/>
              </a:ext>
            </a:extLst>
          </p:cNvPr>
          <p:cNvSpPr/>
          <p:nvPr/>
        </p:nvSpPr>
        <p:spPr>
          <a:xfrm>
            <a:off x="1549756" y="2605547"/>
            <a:ext cx="7073133" cy="2709355"/>
          </a:xfrm>
          <a:prstGeom prst="wedgeRoundRectCallout">
            <a:avLst>
              <a:gd name="adj1" fmla="val 52146"/>
              <a:gd name="adj2" fmla="val 66437"/>
              <a:gd name="adj3" fmla="val 16667"/>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Thân cây tròn trĩnh, quả chín thơm ngọt, cây chuối tỏa sáng trong ánh nắng, tạo nên một vẻ đẹp tinh tế và đầy sức sống.</a:t>
            </a:r>
            <a:endParaRPr lang="en-US" sz="3600">
              <a:solidFill>
                <a:schemeClr val="tx1"/>
              </a:solidFill>
            </a:endParaRPr>
          </a:p>
        </p:txBody>
      </p:sp>
    </p:spTree>
    <p:extLst>
      <p:ext uri="{BB962C8B-B14F-4D97-AF65-F5344CB8AC3E}">
        <p14:creationId xmlns:p14="http://schemas.microsoft.com/office/powerpoint/2010/main" val="1850835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405D25C7-02B9-890C-3F98-57F1E61620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4177" y="310551"/>
            <a:ext cx="7103645" cy="4149305"/>
          </a:xfrm>
          <a:prstGeom prst="rect">
            <a:avLst/>
          </a:prstGeom>
        </p:spPr>
      </p:pic>
      <p:sp>
        <p:nvSpPr>
          <p:cNvPr id="5" name="TextBox 4">
            <a:extLst>
              <a:ext uri="{FF2B5EF4-FFF2-40B4-BE49-F238E27FC236}">
                <a16:creationId xmlns:a16="http://schemas.microsoft.com/office/drawing/2014/main" id="{7F69E562-5AB8-41E8-7B2A-72081A4580AE}"/>
              </a:ext>
            </a:extLst>
          </p:cNvPr>
          <p:cNvSpPr txBox="1"/>
          <p:nvPr/>
        </p:nvSpPr>
        <p:spPr>
          <a:xfrm>
            <a:off x="3948619" y="611048"/>
            <a:ext cx="4294765" cy="3370153"/>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glow rad="101600">
                    <a:srgbClr val="FFC000">
                      <a:satMod val="175000"/>
                      <a:alpha val="40000"/>
                    </a:srgbClr>
                  </a:glow>
                </a:effectLst>
                <a:uLnTx/>
                <a:uFillTx/>
                <a:latin typeface="#9Slide05 SVNClementine" panose="020F0502020204030203" pitchFamily="34" charset="0"/>
                <a:ea typeface="+mn-ea"/>
                <a:cs typeface="+mn-cs"/>
              </a:rPr>
              <a:t>Hoạt động 2</a:t>
            </a:r>
          </a:p>
          <a:p>
            <a:pPr marL="0" marR="0" lvl="0" indent="0" algn="ctr" defTabSz="914400" rtl="0" eaLnBrk="1" fontAlgn="auto" latinLnBrk="0" hangingPunct="1">
              <a:spcBef>
                <a:spcPts val="0"/>
              </a:spcBef>
              <a:spcAft>
                <a:spcPts val="0"/>
              </a:spcAft>
              <a:buClrTx/>
              <a:buSzTx/>
              <a:buFontTx/>
              <a:buNone/>
              <a:tabLst/>
              <a:defRPr/>
            </a:pPr>
            <a:r>
              <a:rPr lang="en-US" sz="6600">
                <a:solidFill>
                  <a:srgbClr val="002060"/>
                </a:solidFill>
                <a:effectLst>
                  <a:glow rad="101600">
                    <a:srgbClr val="FFC000">
                      <a:satMod val="175000"/>
                      <a:alpha val="40000"/>
                    </a:srgbClr>
                  </a:glow>
                </a:effectLst>
                <a:latin typeface="#9Slide05 SVNClementine" panose="020F0502020204030203" pitchFamily="34" charset="0"/>
                <a:ea typeface="LNTH-LuoLuoNotangYuanTi 1" pitchFamily="2" charset="-128"/>
                <a:cs typeface="LNTH-LuoLuoNotangYuanTi 1" pitchFamily="2" charset="-128"/>
              </a:rPr>
              <a:t>ĐÁNH GIÁ </a:t>
            </a:r>
            <a:br>
              <a:rPr lang="en-US" sz="6600">
                <a:solidFill>
                  <a:srgbClr val="002060"/>
                </a:solidFill>
                <a:effectLst>
                  <a:glow rad="101600">
                    <a:srgbClr val="FFC000">
                      <a:satMod val="175000"/>
                      <a:alpha val="40000"/>
                    </a:srgbClr>
                  </a:glow>
                </a:effectLst>
                <a:latin typeface="#9Slide05 SVNClementine" panose="020F0502020204030203" pitchFamily="34" charset="0"/>
                <a:ea typeface="LNTH-LuoLuoNotangYuanTi 1" pitchFamily="2" charset="-128"/>
                <a:cs typeface="LNTH-LuoLuoNotangYuanTi 1" pitchFamily="2" charset="-128"/>
              </a:rPr>
            </a:br>
            <a:r>
              <a:rPr lang="en-US" sz="6600">
                <a:solidFill>
                  <a:srgbClr val="002060"/>
                </a:solidFill>
                <a:effectLst>
                  <a:glow rad="101600">
                    <a:srgbClr val="FFC000">
                      <a:satMod val="175000"/>
                      <a:alpha val="40000"/>
                    </a:srgbClr>
                  </a:glow>
                </a:effectLst>
                <a:latin typeface="#9Slide05 SVNClementine" panose="020F0502020204030203" pitchFamily="34" charset="0"/>
                <a:ea typeface="LNTH-LuoLuoNotangYuanTi 1" pitchFamily="2" charset="-128"/>
                <a:cs typeface="LNTH-LuoLuoNotangYuanTi 1" pitchFamily="2" charset="-128"/>
              </a:rPr>
              <a:t>KĨ NĂNG VIẾT</a:t>
            </a:r>
            <a:endParaRPr kumimoji="0" lang="en-US" sz="6600" b="0" i="0" u="none" strike="noStrike" kern="1200" cap="none" spc="0" normalizeH="0" baseline="0" noProof="0">
              <a:ln>
                <a:noFill/>
              </a:ln>
              <a:solidFill>
                <a:srgbClr val="002060"/>
              </a:solidFill>
              <a:effectLst>
                <a:glow rad="101600">
                  <a:srgbClr val="FFC000">
                    <a:satMod val="175000"/>
                    <a:alpha val="40000"/>
                  </a:srgbClr>
                </a:glow>
              </a:effectLst>
              <a:uLnTx/>
              <a:uFillTx/>
              <a:latin typeface="#9Slide05 SVNClementine" panose="020F0502020204030203" pitchFamily="34"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95261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44866DB-230E-F2EA-D969-3E7E05887819}"/>
              </a:ext>
            </a:extLst>
          </p:cNvPr>
          <p:cNvSpPr txBox="1"/>
          <p:nvPr/>
        </p:nvSpPr>
        <p:spPr>
          <a:xfrm>
            <a:off x="1135626" y="609359"/>
            <a:ext cx="9920748" cy="707886"/>
          </a:xfrm>
          <a:prstGeom prst="rect">
            <a:avLst/>
          </a:prstGeom>
          <a:noFill/>
        </p:spPr>
        <p:txBody>
          <a:bodyPr wrap="square">
            <a:spAutoFit/>
          </a:bodyPr>
          <a:lstStyle/>
          <a:p>
            <a:r>
              <a:rPr lang="en-US" sz="40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2. Thực hiện một trong hai đề bài sau:</a:t>
            </a:r>
            <a:endParaRPr lang="en-US" sz="40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934898" y="1478664"/>
            <a:ext cx="10322204" cy="1772530"/>
          </a:xfrm>
          <a:prstGeom prst="roundRect">
            <a:avLst/>
          </a:prstGeom>
          <a:solidFill>
            <a:schemeClr val="accent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a. Viết bài văn tả một em bé đang tuổi tập nói, tập đi.</a:t>
            </a:r>
          </a:p>
        </p:txBody>
      </p:sp>
      <p:sp>
        <p:nvSpPr>
          <p:cNvPr id="14" name="Rectangle: Rounded Corners 13">
            <a:extLst>
              <a:ext uri="{FF2B5EF4-FFF2-40B4-BE49-F238E27FC236}">
                <a16:creationId xmlns:a16="http://schemas.microsoft.com/office/drawing/2014/main" id="{BC325EDB-1B38-F9FB-2E45-099145345E36}"/>
              </a:ext>
            </a:extLst>
          </p:cNvPr>
          <p:cNvSpPr/>
          <p:nvPr/>
        </p:nvSpPr>
        <p:spPr>
          <a:xfrm>
            <a:off x="934898" y="3423260"/>
            <a:ext cx="10322204" cy="1960335"/>
          </a:xfrm>
          <a:prstGeom prst="round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rPr>
              <a:t>b. Viết bài văn tả một người hàng xóm mà em yêu quý.</a:t>
            </a:r>
          </a:p>
        </p:txBody>
      </p:sp>
      <p:pic>
        <p:nvPicPr>
          <p:cNvPr id="13" name="Picture 5">
            <a:extLst>
              <a:ext uri="{FF2B5EF4-FFF2-40B4-BE49-F238E27FC236}">
                <a16:creationId xmlns:a16="http://schemas.microsoft.com/office/drawing/2014/main" id="{D9755B44-B245-C693-0D68-8C9300C8BF0B}"/>
              </a:ext>
            </a:extLst>
          </p:cNvPr>
          <p:cNvPicPr>
            <a:picLocks noChangeAspect="1"/>
          </p:cNvPicPr>
          <p:nvPr/>
        </p:nvPicPr>
        <p:blipFill>
          <a:blip r:embed="rId3"/>
          <a:srcRect/>
          <a:stretch>
            <a:fillRect/>
          </a:stretch>
        </p:blipFill>
        <p:spPr>
          <a:xfrm>
            <a:off x="9634382" y="4709412"/>
            <a:ext cx="2737756" cy="2190206"/>
          </a:xfrm>
          <a:prstGeom prst="rect">
            <a:avLst/>
          </a:prstGeom>
        </p:spPr>
      </p:pic>
    </p:spTree>
    <p:extLst>
      <p:ext uri="{BB962C8B-B14F-4D97-AF65-F5344CB8AC3E}">
        <p14:creationId xmlns:p14="http://schemas.microsoft.com/office/powerpoint/2010/main" val="36848988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4294967295"/>
          </p:nvPr>
        </p:nvPicPr>
        <p:blipFill rotWithShape="1">
          <a:blip r:embed="rId2" cstate="print">
            <a:extLst>
              <a:ext uri="{28A0092B-C50C-407E-A947-70E740481C1C}">
                <a14:useLocalDpi xmlns:a14="http://schemas.microsoft.com/office/drawing/2010/main" val="0"/>
              </a:ext>
            </a:extLst>
          </a:blip>
          <a:srcRect l="131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622457"/>
            <a:ext cx="11593901" cy="5857334"/>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52B977F-6B6D-4B11-98D2-825BBC6B912D}"/>
              </a:ext>
            </a:extLst>
          </p:cNvPr>
          <p:cNvSpPr txBox="1"/>
          <p:nvPr/>
        </p:nvSpPr>
        <p:spPr>
          <a:xfrm>
            <a:off x="512594" y="785925"/>
            <a:ext cx="11035215" cy="5693866"/>
          </a:xfrm>
          <a:prstGeom prst="rect">
            <a:avLst/>
          </a:prstGeom>
          <a:noFill/>
        </p:spPr>
        <p:txBody>
          <a:bodyPr wrap="square">
            <a:spAutoFit/>
          </a:bodyPr>
          <a:lstStyle/>
          <a:p>
            <a:pPr lvl="0" algn="just"/>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a:solidFill>
                  <a:srgbClr val="FF0000"/>
                </a:solidFill>
                <a:latin typeface="Calibri" panose="020F0502020204030204" pitchFamily="34" charset="0"/>
                <a:ea typeface="Calibri" panose="020F0502020204030204" pitchFamily="34" charset="0"/>
                <a:cs typeface="Calibri" panose="020F0502020204030204" pitchFamily="34" charset="0"/>
              </a:rPr>
              <a:t>MẪU:</a:t>
            </a:r>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Cu Tí là em bé sống ở bên cạnh nhà em. Bé hiện nay đã được hơn 10 tháng tuổi, đúng vào giai đoạn ê a tập nói rất nhiều.</a:t>
            </a:r>
          </a:p>
          <a:p>
            <a:pPr lvl="0" algn="just"/>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Cu Tí đáng yêu lắm. Mỗi lần em sang chơi, đều thấy bé đang nằm ngoan trong nôi. Chắc hẳn bé được gia đình yêu thương và quan tâm lắm, vì trông bé bụ bẫm đến vậy mà. Nhìn Tí rất bụ bẫm, cổ tay cổ chân nần nẫn nhưng ngấn. Da bé trắng hồng, mềm mại và mát lắm. Bàn tay, bàn chân bé trắng mềm, nhỏ xíu, có thể nằm trọn trong lòng bàn tay em. Vì vậy mà em thích bắt tay Tí lắm, và chắc bé cũng biết vậy, nên mỗi lần thấy em đều chủ động chìa tay ra cho em nắm lấy. Khuôn mặt của Tí tròn xoe, mới chỉ lưa thưa vài sợi tóc. Mẹ em bảo bé giống bố của bé lắm, nhưng em chẳng nhìn ra giống ở chỗ nào cả. Vì chú Hưng bố cu Tí có gương mặt chữ điền, đường nét góc cạnh và trông nghiêm túc lắm. Còn cu Tí thì có đôi mắt tròn xoe long lanh như mắt chú nai con. Cái mũi nho nhỏ tròn tròn, rồi hai cái mái</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47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622457"/>
            <a:ext cx="11593901" cy="5857334"/>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24">
            <a:extLst>
              <a:ext uri="{FF2B5EF4-FFF2-40B4-BE49-F238E27FC236}">
                <a16:creationId xmlns:a16="http://schemas.microsoft.com/office/drawing/2014/main" id="{CF0C7B27-C4C2-B3FA-F88A-F3C5B502C5EC}"/>
              </a:ext>
            </a:extLst>
          </p:cNvPr>
          <p:cNvPicPr>
            <a:picLocks noChangeAspect="1"/>
          </p:cNvPicPr>
          <p:nvPr/>
        </p:nvPicPr>
        <p:blipFill>
          <a:blip r:embed="rId3"/>
          <a:srcRect/>
          <a:stretch>
            <a:fillRect/>
          </a:stretch>
        </p:blipFill>
        <p:spPr>
          <a:xfrm>
            <a:off x="8136007" y="117274"/>
            <a:ext cx="3922874" cy="2383146"/>
          </a:xfrm>
          <a:prstGeom prst="rect">
            <a:avLst/>
          </a:prstGeom>
        </p:spPr>
      </p:pic>
      <p:sp>
        <p:nvSpPr>
          <p:cNvPr id="8" name="TextBox 7">
            <a:extLst>
              <a:ext uri="{FF2B5EF4-FFF2-40B4-BE49-F238E27FC236}">
                <a16:creationId xmlns:a16="http://schemas.microsoft.com/office/drawing/2014/main" id="{46C835CC-5B26-A588-2E8F-EBA04593FFF1}"/>
              </a:ext>
            </a:extLst>
          </p:cNvPr>
          <p:cNvSpPr txBox="1"/>
          <p:nvPr/>
        </p:nvSpPr>
        <p:spPr>
          <a:xfrm>
            <a:off x="8582445" y="889031"/>
            <a:ext cx="3029997" cy="1200329"/>
          </a:xfrm>
          <a:prstGeom prst="rect">
            <a:avLst/>
          </a:prstGeom>
          <a:noFill/>
        </p:spPr>
        <p:txBody>
          <a:bodyPr wrap="none" rtlCol="0">
            <a:spAutoFit/>
          </a:bodyPr>
          <a:lstStyle/>
          <a:p>
            <a:r>
              <a:rPr lang="en-US" sz="7200">
                <a:solidFill>
                  <a:srgbClr val="FF0000"/>
                </a:solidFill>
                <a:latin typeface="SVN-Shintia Script" panose="02000804000000020003" pitchFamily="2" charset="0"/>
              </a:rPr>
              <a:t>Đọc mẫu</a:t>
            </a:r>
          </a:p>
        </p:txBody>
      </p:sp>
      <p:pic>
        <p:nvPicPr>
          <p:cNvPr id="11" name="Picture 10" descr="Graphical user interface&#10;&#10;Description automatically generated">
            <a:extLst>
              <a:ext uri="{FF2B5EF4-FFF2-40B4-BE49-F238E27FC236}">
                <a16:creationId xmlns:a16="http://schemas.microsoft.com/office/drawing/2014/main" id="{B39C5F24-82B4-1FF1-F05D-1D6F85B3B40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1956" y1="74233" x2="30406" y2="78029"/>
                        <a14:foregroundMark x1="35584" y1="76090" x2="36372" y2="69023"/>
                      </a14:backgroundRemoval>
                    </a14:imgEffect>
                  </a14:imgLayer>
                </a14:imgProps>
              </a:ext>
              <a:ext uri="{28A0092B-C50C-407E-A947-70E740481C1C}">
                <a14:useLocalDpi xmlns:a14="http://schemas.microsoft.com/office/drawing/2010/main" val="0"/>
              </a:ext>
            </a:extLst>
          </a:blip>
          <a:stretch>
            <a:fillRect/>
          </a:stretch>
        </p:blipFill>
        <p:spPr>
          <a:xfrm>
            <a:off x="-1420407" y="622457"/>
            <a:ext cx="9144732" cy="6858000"/>
          </a:xfrm>
          <a:prstGeom prst="rect">
            <a:avLst/>
          </a:prstGeom>
        </p:spPr>
      </p:pic>
      <p:grpSp>
        <p:nvGrpSpPr>
          <p:cNvPr id="12" name="Group 11">
            <a:extLst>
              <a:ext uri="{FF2B5EF4-FFF2-40B4-BE49-F238E27FC236}">
                <a16:creationId xmlns:a16="http://schemas.microsoft.com/office/drawing/2014/main" id="{5EA1F0CC-CEF8-6E2C-A7EC-1C03C72E6F2E}"/>
              </a:ext>
            </a:extLst>
          </p:cNvPr>
          <p:cNvGrpSpPr/>
          <p:nvPr/>
        </p:nvGrpSpPr>
        <p:grpSpPr>
          <a:xfrm>
            <a:off x="1556060" y="1649507"/>
            <a:ext cx="3392458" cy="1668768"/>
            <a:chOff x="-249982" y="1882269"/>
            <a:chExt cx="3422188" cy="1712826"/>
          </a:xfrm>
        </p:grpSpPr>
        <p:sp>
          <p:nvSpPr>
            <p:cNvPr id="13" name="Rectangle: Rounded Corners 12">
              <a:extLst>
                <a:ext uri="{FF2B5EF4-FFF2-40B4-BE49-F238E27FC236}">
                  <a16:creationId xmlns:a16="http://schemas.microsoft.com/office/drawing/2014/main" id="{D07ACD83-DEB0-91D4-A9CF-DDD967CC1882}"/>
                </a:ext>
              </a:extLst>
            </p:cNvPr>
            <p:cNvSpPr/>
            <p:nvPr/>
          </p:nvSpPr>
          <p:spPr>
            <a:xfrm>
              <a:off x="316571" y="2432528"/>
              <a:ext cx="2855635" cy="1162567"/>
            </a:xfrm>
            <a:custGeom>
              <a:avLst/>
              <a:gdLst>
                <a:gd name="connsiteX0" fmla="*/ 0 w 2855635"/>
                <a:gd name="connsiteY0" fmla="*/ 283910 h 1162567"/>
                <a:gd name="connsiteX1" fmla="*/ 283910 w 2855635"/>
                <a:gd name="connsiteY1" fmla="*/ 0 h 1162567"/>
                <a:gd name="connsiteX2" fmla="*/ 2571725 w 2855635"/>
                <a:gd name="connsiteY2" fmla="*/ 0 h 1162567"/>
                <a:gd name="connsiteX3" fmla="*/ 2855635 w 2855635"/>
                <a:gd name="connsiteY3" fmla="*/ 283910 h 1162567"/>
                <a:gd name="connsiteX4" fmla="*/ 2855635 w 2855635"/>
                <a:gd name="connsiteY4" fmla="*/ 878657 h 1162567"/>
                <a:gd name="connsiteX5" fmla="*/ 2571725 w 2855635"/>
                <a:gd name="connsiteY5" fmla="*/ 1162567 h 1162567"/>
                <a:gd name="connsiteX6" fmla="*/ 283910 w 2855635"/>
                <a:gd name="connsiteY6" fmla="*/ 1162567 h 1162567"/>
                <a:gd name="connsiteX7" fmla="*/ 0 w 2855635"/>
                <a:gd name="connsiteY7" fmla="*/ 878657 h 1162567"/>
                <a:gd name="connsiteX8" fmla="*/ 0 w 2855635"/>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7"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8910" y="530135"/>
                    <a:pt x="2821320" y="752789"/>
                    <a:pt x="2855635" y="878657"/>
                  </a:cubicBezTo>
                  <a:cubicBezTo>
                    <a:pt x="2861015" y="1031387"/>
                    <a:pt x="2745192" y="1144497"/>
                    <a:pt x="2571725" y="1162567"/>
                  </a:cubicBezTo>
                  <a:cubicBezTo>
                    <a:pt x="2113564" y="1240092"/>
                    <a:pt x="787242" y="1118864"/>
                    <a:pt x="283910" y="1162567"/>
                  </a:cubicBezTo>
                  <a:cubicBezTo>
                    <a:pt x="110929" y="1158083"/>
                    <a:pt x="-13467" y="1035272"/>
                    <a:pt x="0" y="878657"/>
                  </a:cubicBezTo>
                  <a:cubicBezTo>
                    <a:pt x="8374" y="651430"/>
                    <a:pt x="-29749" y="569341"/>
                    <a:pt x="0" y="283910"/>
                  </a:cubicBezTo>
                  <a:close/>
                </a:path>
                <a:path w="2855635" h="1162567"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64625" y="507746"/>
                    <a:pt x="2844641" y="618417"/>
                    <a:pt x="2855635" y="878657"/>
                  </a:cubicBezTo>
                  <a:cubicBezTo>
                    <a:pt x="2860075" y="1030179"/>
                    <a:pt x="2714697" y="1148793"/>
                    <a:pt x="2571725" y="1162567"/>
                  </a:cubicBezTo>
                  <a:cubicBezTo>
                    <a:pt x="1517577" y="1102661"/>
                    <a:pt x="746900" y="1245081"/>
                    <a:pt x="283910" y="1162567"/>
                  </a:cubicBezTo>
                  <a:cubicBezTo>
                    <a:pt x="113773" y="1165864"/>
                    <a:pt x="-7462" y="1043029"/>
                    <a:pt x="0" y="878657"/>
                  </a:cubicBezTo>
                  <a:cubicBezTo>
                    <a:pt x="21431" y="735764"/>
                    <a:pt x="48167" y="40511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defRPr/>
              </a:pPr>
              <a:r>
                <a:rPr lang="en-US" sz="4800" b="1" kern="0" dirty="0" err="1">
                  <a:solidFill>
                    <a:srgbClr val="002060"/>
                  </a:solidFill>
                  <a:latin typeface="UTM Duepuntozero" panose="02040603050506020204" pitchFamily="18" charset="0"/>
                </a:rPr>
                <a:t>Mắt</a:t>
              </a:r>
              <a:r>
                <a:rPr lang="en-US" sz="4800" b="1" kern="0" dirty="0">
                  <a:solidFill>
                    <a:srgbClr val="002060"/>
                  </a:solidFill>
                  <a:latin typeface="UTM Duepuntozero" panose="02040603050506020204" pitchFamily="18" charset="0"/>
                </a:rPr>
                <a:t> </a:t>
              </a:r>
              <a:r>
                <a:rPr lang="en-US" sz="4800" b="1" kern="0" dirty="0" err="1">
                  <a:solidFill>
                    <a:srgbClr val="002060"/>
                  </a:solidFill>
                  <a:latin typeface="UTM Duepuntozero" panose="02040603050506020204" pitchFamily="18" charset="0"/>
                </a:rPr>
                <a:t>dõi</a:t>
              </a:r>
              <a:endParaRPr lang="en-US" sz="4800" b="1" kern="0"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E17532B9-3142-7D7A-697D-176875A2ADCA}"/>
                </a:ext>
              </a:extLst>
            </p:cNvPr>
            <p:cNvPicPr>
              <a:picLocks noChangeAspect="1"/>
            </p:cNvPicPr>
            <p:nvPr/>
          </p:nvPicPr>
          <p:blipFill>
            <a:blip r:embed="rId6"/>
            <a:stretch>
              <a:fillRect/>
            </a:stretch>
          </p:blipFill>
          <p:spPr>
            <a:xfrm>
              <a:off x="-249982" y="1882269"/>
              <a:ext cx="947057" cy="947057"/>
            </a:xfrm>
            <a:prstGeom prst="rect">
              <a:avLst/>
            </a:prstGeom>
          </p:spPr>
        </p:pic>
      </p:grpSp>
      <p:grpSp>
        <p:nvGrpSpPr>
          <p:cNvPr id="15" name="Group 14">
            <a:extLst>
              <a:ext uri="{FF2B5EF4-FFF2-40B4-BE49-F238E27FC236}">
                <a16:creationId xmlns:a16="http://schemas.microsoft.com/office/drawing/2014/main" id="{A50DCF12-5522-FDD5-913F-6234FB9CED8D}"/>
              </a:ext>
            </a:extLst>
          </p:cNvPr>
          <p:cNvGrpSpPr/>
          <p:nvPr/>
        </p:nvGrpSpPr>
        <p:grpSpPr>
          <a:xfrm>
            <a:off x="4662337" y="3514671"/>
            <a:ext cx="3473670" cy="1577282"/>
            <a:chOff x="4424729" y="3902060"/>
            <a:chExt cx="3397434" cy="1559458"/>
          </a:xfrm>
        </p:grpSpPr>
        <p:sp>
          <p:nvSpPr>
            <p:cNvPr id="16" name="Rectangle: Rounded Corners 15">
              <a:extLst>
                <a:ext uri="{FF2B5EF4-FFF2-40B4-BE49-F238E27FC236}">
                  <a16:creationId xmlns:a16="http://schemas.microsoft.com/office/drawing/2014/main" id="{79A185D3-A5F5-E9CC-CCB3-207932C5D74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defRPr/>
              </a:pPr>
              <a:r>
                <a:rPr lang="en-US" sz="4800" b="1" kern="0" dirty="0">
                  <a:solidFill>
                    <a:srgbClr val="002060"/>
                  </a:solidFill>
                  <a:latin typeface="UTM Duepuntozero" panose="02040603050506020204" pitchFamily="18" charset="0"/>
                </a:rPr>
                <a:t>Tai </a:t>
              </a:r>
              <a:r>
                <a:rPr lang="en-US" sz="4800" b="1" kern="0" dirty="0" err="1">
                  <a:solidFill>
                    <a:srgbClr val="002060"/>
                  </a:solidFill>
                  <a:latin typeface="UTM Duepuntozero" panose="02040603050506020204" pitchFamily="18" charset="0"/>
                </a:rPr>
                <a:t>nghe</a:t>
              </a:r>
              <a:endParaRPr lang="en-US" sz="4800" b="1" kern="0"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id="{E4990187-45FD-31DD-A0CE-971888A7FC4C}"/>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8" name="Group 17">
            <a:extLst>
              <a:ext uri="{FF2B5EF4-FFF2-40B4-BE49-F238E27FC236}">
                <a16:creationId xmlns:a16="http://schemas.microsoft.com/office/drawing/2014/main" id="{4DCC2A07-DD84-0E6C-412B-55C525756D12}"/>
              </a:ext>
            </a:extLst>
          </p:cNvPr>
          <p:cNvGrpSpPr/>
          <p:nvPr/>
        </p:nvGrpSpPr>
        <p:grpSpPr>
          <a:xfrm>
            <a:off x="7994323" y="2572203"/>
            <a:ext cx="3562831" cy="1433598"/>
            <a:chOff x="5487228" y="2400942"/>
            <a:chExt cx="3442539" cy="1380738"/>
          </a:xfrm>
        </p:grpSpPr>
        <p:sp>
          <p:nvSpPr>
            <p:cNvPr id="19" name="Rectangle: Rounded Corners 18">
              <a:extLst>
                <a:ext uri="{FF2B5EF4-FFF2-40B4-BE49-F238E27FC236}">
                  <a16:creationId xmlns:a16="http://schemas.microsoft.com/office/drawing/2014/main" id="{DFBE44A4-FC6E-4F1B-3A84-E6956AD45B55}"/>
                </a:ext>
              </a:extLst>
            </p:cNvPr>
            <p:cNvSpPr/>
            <p:nvPr/>
          </p:nvSpPr>
          <p:spPr>
            <a:xfrm>
              <a:off x="6074132" y="2619114"/>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defRPr/>
              </a:pPr>
              <a:r>
                <a:rPr lang="en-US" sz="4800" b="1" kern="0" dirty="0">
                  <a:solidFill>
                    <a:srgbClr val="002060"/>
                  </a:solidFill>
                  <a:latin typeface="UTM Duepuntozero" panose="02040603050506020204" pitchFamily="18" charset="0"/>
                </a:rPr>
                <a:t>Tay </a:t>
              </a:r>
              <a:r>
                <a:rPr lang="en-US" sz="4800" b="1" kern="0" dirty="0" err="1">
                  <a:solidFill>
                    <a:srgbClr val="002060"/>
                  </a:solidFill>
                  <a:latin typeface="UTM Duepuntozero" panose="02040603050506020204" pitchFamily="18" charset="0"/>
                </a:rPr>
                <a:t>dò</a:t>
              </a:r>
              <a:endParaRPr lang="en-US" sz="4800" b="1" kern="0" dirty="0">
                <a:solidFill>
                  <a:srgbClr val="002060"/>
                </a:solidFill>
                <a:latin typeface="UTM Duepuntozero" panose="02040603050506020204" pitchFamily="18" charset="0"/>
              </a:endParaRPr>
            </a:p>
          </p:txBody>
        </p:sp>
        <p:pic>
          <p:nvPicPr>
            <p:cNvPr id="20" name="Picture 19">
              <a:extLst>
                <a:ext uri="{FF2B5EF4-FFF2-40B4-BE49-F238E27FC236}">
                  <a16:creationId xmlns:a16="http://schemas.microsoft.com/office/drawing/2014/main" id="{ADD172D9-7B01-B59D-F484-68A7EC7DB341}"/>
                </a:ext>
              </a:extLst>
            </p:cNvPr>
            <p:cNvPicPr>
              <a:picLocks noChangeAspect="1"/>
            </p:cNvPicPr>
            <p:nvPr/>
          </p:nvPicPr>
          <p:blipFill>
            <a:blip r:embed="rId8"/>
            <a:stretch>
              <a:fillRect/>
            </a:stretch>
          </p:blipFill>
          <p:spPr>
            <a:xfrm>
              <a:off x="5487228" y="2400942"/>
              <a:ext cx="1023707" cy="1023707"/>
            </a:xfrm>
            <a:prstGeom prst="rect">
              <a:avLst/>
            </a:prstGeom>
          </p:spPr>
        </p:pic>
      </p:grpSp>
    </p:spTree>
    <p:extLst>
      <p:ext uri="{BB962C8B-B14F-4D97-AF65-F5344CB8AC3E}">
        <p14:creationId xmlns:p14="http://schemas.microsoft.com/office/powerpoint/2010/main" val="2734928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4294967295"/>
          </p:nvPr>
        </p:nvPicPr>
        <p:blipFill rotWithShape="1">
          <a:blip r:embed="rId2" cstate="print">
            <a:extLst>
              <a:ext uri="{28A0092B-C50C-407E-A947-70E740481C1C}">
                <a14:useLocalDpi xmlns:a14="http://schemas.microsoft.com/office/drawing/2010/main" val="0"/>
              </a:ext>
            </a:extLst>
          </a:blip>
          <a:srcRect l="131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622457"/>
            <a:ext cx="11593901" cy="5857334"/>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52B977F-6B6D-4B11-98D2-825BBC6B912D}"/>
              </a:ext>
            </a:extLst>
          </p:cNvPr>
          <p:cNvSpPr txBox="1"/>
          <p:nvPr/>
        </p:nvSpPr>
        <p:spPr>
          <a:xfrm>
            <a:off x="512594" y="1091628"/>
            <a:ext cx="11035215"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phúng phính như bánh bao vừa hấp chín. Cái miệng cu Tí đỏ hồng rất đáng yêu. Chẳng lúc nào em thấy cái miệng bé nhỏ đó nghỉ ngơi cả. Lúc thì ê ê a a kể chuyện, lúc thì cười khanh khách khoái chí, lúc thì nhai cái này, ăn cái kia. Thật là chăm chỉ. Vì còn nhỏ, nên cu Tí thường chỉ mặc bỉm hoặc quấn tã, ít khi mặc áo quần lắm. Có một lần cu Tí sang nhà em tham gia sinh nhật của em, thì mới thấy cu mặc bộ áo vest bé xíu trông đáng yêu cực kì.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 Tí tuy không phải em ruột của em, nhưng em vẫn rất yêu quý em ấy, Mong rằng cu Tí sẽ lớn lên thật khỏe mạnh và vui vẻ, để sớm được cùng em đi chơi, đi học mỗi ngày.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9287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4294967295"/>
          </p:nvPr>
        </p:nvPicPr>
        <p:blipFill rotWithShape="1">
          <a:blip r:embed="rId2" cstate="print">
            <a:extLst>
              <a:ext uri="{28A0092B-C50C-407E-A947-70E740481C1C}">
                <a14:useLocalDpi xmlns:a14="http://schemas.microsoft.com/office/drawing/2010/main" val="0"/>
              </a:ext>
            </a:extLst>
          </a:blip>
          <a:srcRect l="131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622457"/>
            <a:ext cx="11593901" cy="5857334"/>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52B977F-6B6D-4B11-98D2-825BBC6B912D}"/>
              </a:ext>
            </a:extLst>
          </p:cNvPr>
          <p:cNvSpPr txBox="1"/>
          <p:nvPr/>
        </p:nvSpPr>
        <p:spPr>
          <a:xfrm>
            <a:off x="512594" y="785925"/>
            <a:ext cx="11035215"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MẪU:</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 ta vẫn thường nói: “Bán anh em xa mua láng giềng gần” quả không sai. Ở bên cạnh nhà em có một bác hàng xóm rất dễ gần, là người mà em rất yêu quý.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Bác hàng xóm ấy năm nay đã hơn năm mươi tuổi, bác tên là Hoa. Bác ấy có dáng người gầy với nước da nâu khỏe khoắn cùng nụ cười đầy sức sống. Bác có hai cô con gái nhưng cả hai đều đã lấy chồng và đã ra riêng được ba năm nên hiện tại chỉ có bác và chồng chung sống. Bác Hoa có khuôn mặt hiền lành, phúc hậu. Ở khóe mắt bác đã xuất hiện một vài dấu chân chim, nếp nhăn cũng nhiều hơn ở trên mặt bác. Mái tóc bác Hoa dài lắm, vừa mượt lại vừa có màu đen tuyền dù bác đã không còn trẻ nữa. Bác Hoa có một hàm răng trắng và đều như hạt bắp cùng một nụ cười tươi sáng luôn vẽ trên môi. Em nghe mẹ kể rằng ngày xưa bác Hoa làm công nhân ở nhà máy dệt nên đôi bàn tay của bác giờ đã chai sạn đi nhiều,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9253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4294967295"/>
          </p:nvPr>
        </p:nvPicPr>
        <p:blipFill rotWithShape="1">
          <a:blip r:embed="rId2" cstate="print">
            <a:extLst>
              <a:ext uri="{28A0092B-C50C-407E-A947-70E740481C1C}">
                <a14:useLocalDpi xmlns:a14="http://schemas.microsoft.com/office/drawing/2010/main" val="0"/>
              </a:ext>
            </a:extLst>
          </a:blip>
          <a:srcRect l="131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622457"/>
            <a:ext cx="11593901" cy="5857334"/>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52B977F-6B6D-4B11-98D2-825BBC6B912D}"/>
              </a:ext>
            </a:extLst>
          </p:cNvPr>
          <p:cNvSpPr txBox="1"/>
          <p:nvPr/>
        </p:nvSpPr>
        <p:spPr>
          <a:xfrm>
            <a:off x="512594" y="1091628"/>
            <a:ext cx="1103521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 còn được mềm mại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Bác Hoa hiền lành và vô cùng thân thiện. Đối với những người xung quanh bác luôn cởi mở và chan hòa, chính vì vậy mà ai ai trong xóm cũng yêu quý bác. Những buổi sáng bác đều dậy từ sớm để tập thể dục. Ai trong xóm có việc buồn phiền bác đều nhiệt tình thăm hỏi, động viên dù chỉ là cân cam hay chục trứng gà nhưng mọi người đều biết đó chính là tình cảm của bác. Nhà bác trồng rất nhiều loại rau và quả nên mỗi khi đến mùa thu hoạch bác lại mang sang cho gia đình em rất nhiều thứ. Ngoài ra bác cũng rất yêu quý chị em em, lúc nào có thứ gì ngon bác cũng mang sang cho chị em em. Lúc là miếng bánh, lúc là cái kem.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rất yêu quý bác hàng xóm. Em chỉ mong bác sẽ luôn mạnh khỏe và hạnh phúc trong cuộc sống.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153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Whiteboard&#10;&#10;Description automatically generated">
            <a:extLst>
              <a:ext uri="{FF2B5EF4-FFF2-40B4-BE49-F238E27FC236}">
                <a16:creationId xmlns:a16="http://schemas.microsoft.com/office/drawing/2014/main" id="{C1DD2F10-C6FB-1C4F-DAC6-86DCF23376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46" b="799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0AC747E-4DDE-891A-ECE1-798646F9530B}"/>
              </a:ext>
            </a:extLst>
          </p:cNvPr>
          <p:cNvSpPr txBox="1"/>
          <p:nvPr/>
        </p:nvSpPr>
        <p:spPr>
          <a:xfrm>
            <a:off x="4208206" y="1160206"/>
            <a:ext cx="3547766" cy="1323439"/>
          </a:xfrm>
          <a:prstGeom prst="rect">
            <a:avLst/>
          </a:prstGeom>
          <a:noFill/>
        </p:spPr>
        <p:txBody>
          <a:bodyPr wrap="none" rtlCol="0">
            <a:spAutoFit/>
          </a:bodyPr>
          <a:lstStyle/>
          <a:p>
            <a:r>
              <a:rPr lang="en-US" sz="8000">
                <a:solidFill>
                  <a:srgbClr val="FF6699"/>
                </a:solidFill>
                <a:latin typeface="SVN-Cookies" panose="02040603050506020204" pitchFamily="18" charset="0"/>
              </a:rPr>
              <a:t>DẶN DÒ</a:t>
            </a:r>
          </a:p>
        </p:txBody>
      </p:sp>
      <p:pic>
        <p:nvPicPr>
          <p:cNvPr id="7" name="Picture 4">
            <a:extLst>
              <a:ext uri="{FF2B5EF4-FFF2-40B4-BE49-F238E27FC236}">
                <a16:creationId xmlns:a16="http://schemas.microsoft.com/office/drawing/2014/main" id="{15EFFAEA-3255-7A05-CB67-08163FCF23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41" b="91696" l="9901" r="89958">
                        <a14:foregroundMark x1="68600" y1="9894" x2="72984" y2="9541"/>
                        <a14:foregroundMark x1="67893" y1="91696" x2="67185" y2="89046"/>
                        <a14:backgroundMark x1="26874" y1="20141" x2="37907" y2="76678"/>
                        <a14:backgroundMark x1="12871" y1="45936" x2="20085" y2="66431"/>
                        <a14:backgroundMark x1="35219" y1="71201" x2="40170" y2="84099"/>
                        <a14:backgroundMark x1="26025" y1="75442" x2="45262" y2="75442"/>
                        <a14:backgroundMark x1="32390" y1="74912" x2="48373" y2="73498"/>
                        <a14:backgroundMark x1="31683" y1="73852" x2="43423" y2="72792"/>
                        <a14:backgroundMark x1="35219" y1="74382" x2="40594" y2="75972"/>
                        <a14:backgroundMark x1="21924" y1="77739" x2="40877" y2="77739"/>
                        <a14:backgroundMark x1="31400" y1="77739" x2="44130" y2="76502"/>
                        <a14:backgroundMark x1="33946" y1="75972" x2="42008" y2="75618"/>
                        <a14:backgroundMark x1="42291" y1="74558" x2="42291" y2="74558"/>
                        <a14:backgroundMark x1="41584" y1="53180" x2="42999" y2="62191"/>
                        <a14:backgroundMark x1="43564" y1="51943" x2="45969" y2="63074"/>
                        <a14:backgroundMark x1="45969" y1="63074" x2="45969" y2="63074"/>
                        <a14:backgroundMark x1="45969" y1="57774" x2="48798" y2="58304"/>
                        <a14:backgroundMark x1="45262" y1="22438" x2="42574" y2="34629"/>
                        <a14:backgroundMark x1="42574" y1="34629" x2="42574" y2="34629"/>
                        <a14:backgroundMark x1="47666" y1="28975" x2="47242" y2="38869"/>
                        <a14:backgroundMark x1="47242" y1="38869" x2="48373" y2="40106"/>
                      </a14:backgroundRemoval>
                    </a14:imgEffect>
                  </a14:imgLayer>
                </a14:imgProps>
              </a:ext>
            </a:extLst>
          </a:blip>
          <a:srcRect/>
          <a:stretch>
            <a:fillRect/>
          </a:stretch>
        </p:blipFill>
        <p:spPr>
          <a:xfrm>
            <a:off x="5951884" y="1803252"/>
            <a:ext cx="6911815" cy="5529452"/>
          </a:xfrm>
          <a:prstGeom prst="rect">
            <a:avLst/>
          </a:prstGeom>
        </p:spPr>
      </p:pic>
    </p:spTree>
    <p:extLst>
      <p:ext uri="{BB962C8B-B14F-4D97-AF65-F5344CB8AC3E}">
        <p14:creationId xmlns:p14="http://schemas.microsoft.com/office/powerpoint/2010/main" val="413751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063E1AAA-2454-7D48-6122-60399A0CAC35}"/>
              </a:ext>
            </a:extLst>
          </p:cNvPr>
          <p:cNvSpPr/>
          <p:nvPr/>
        </p:nvSpPr>
        <p:spPr>
          <a:xfrm>
            <a:off x="895228" y="633853"/>
            <a:ext cx="9868145" cy="5909187"/>
          </a:xfrm>
          <a:prstGeom prst="cloud">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7CBF3E46-F8AA-A336-21D0-39B12AA825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4586" b="96485" l="4965" r="47794">
                        <a14:foregroundMark x1="30733" y1="56202" x2="34121" y2="58222"/>
                        <a14:foregroundMark x1="34515" y1="64646" x2="35776" y2="66101"/>
                        <a14:foregroundMark x1="31875" y1="62667" x2="30615" y2="68525"/>
                        <a14:foregroundMark x1="26281" y1="67960" x2="32270" y2="74545"/>
                        <a14:foregroundMark x1="32270" y1="74545" x2="32270" y2="74545"/>
                        <a14:foregroundMark x1="29787" y1="63071" x2="30615" y2="66505"/>
                        <a14:foregroundMark x1="31442" y1="80566" x2="35658" y2="71556"/>
                        <a14:foregroundMark x1="38180" y1="72970" x2="41253" y2="71960"/>
                        <a14:foregroundMark x1="36328" y1="79838" x2="34673" y2="72848"/>
                        <a14:foregroundMark x1="36604" y1="74707" x2="37864" y2="72970"/>
                        <a14:foregroundMark x1="36485" y1="76566" x2="38455" y2="69980"/>
                        <a14:foregroundMark x1="40938" y1="73535" x2="38180" y2="75556"/>
                        <a14:foregroundMark x1="44720" y1="68081" x2="47794" y2="65818"/>
                        <a14:foregroundMark x1="30615" y1="96485" x2="32585" y2="95071"/>
                        <a14:foregroundMark x1="41647" y1="90626" x2="39716" y2="87758"/>
                        <a14:foregroundMark x1="30181" y1="76081" x2="32191" y2="81657"/>
                        <a14:foregroundMark x1="30851" y1="95879" x2="31718" y2="92848"/>
                        <a14:foregroundMark x1="29433" y1="81051" x2="30693" y2="72040"/>
                        <a14:foregroundMark x1="26162" y1="68121" x2="30024" y2="77455"/>
                        <a14:foregroundMark x1="32782" y1="54586" x2="36131" y2="54788"/>
                        <a14:foregroundMark x1="24941" y1="60485" x2="27226" y2="68404"/>
                        <a14:foregroundMark x1="26753" y1="60970" x2="26005" y2="61657"/>
                        <a14:foregroundMark x1="15563" y1="56929" x2="11939" y2="95475"/>
                        <a14:foregroundMark x1="9180" y1="62424" x2="13278" y2="66343"/>
                        <a14:foregroundMark x1="15288" y1="62828" x2="17691" y2="64970"/>
                        <a14:foregroundMark x1="20528" y1="64283" x2="19504" y2="65091"/>
                        <a14:foregroundMark x1="6659" y1="63798" x2="9062" y2="64283"/>
                        <a14:foregroundMark x1="10126" y1="69616" x2="10323" y2="69899"/>
                        <a14:foregroundMark x1="10678" y1="69980" x2="12687" y2="74101"/>
                        <a14:foregroundMark x1="11663" y1="71838" x2="13160" y2="74586"/>
                        <a14:foregroundMark x1="15288" y1="70263" x2="17849" y2="73616"/>
                        <a14:foregroundMark x1="14342" y1="79394" x2="15682" y2="80768"/>
                        <a14:foregroundMark x1="20173" y1="92315" x2="20173" y2="91636"/>
                        <a14:foregroundMark x1="19858" y1="89899" x2="20331" y2="83232"/>
                        <a14:foregroundMark x1="17376" y1="62828" x2="17849" y2="62828"/>
                        <a14:foregroundMark x1="17770" y1="60000" x2="17770" y2="60768"/>
                        <a14:foregroundMark x1="17494" y1="60000" x2="17494" y2="61051"/>
                        <a14:foregroundMark x1="17100" y1="57616" x2="15091" y2="62949"/>
                        <a14:foregroundMark x1="16036" y1="58626" x2="16233" y2="66343"/>
                        <a14:foregroundMark x1="16233" y1="66343" x2="16233" y2="66343"/>
                        <a14:foregroundMark x1="16233" y1="63030" x2="16233" y2="65859"/>
                        <a14:foregroundMark x1="16627" y1="61939" x2="16824" y2="63515"/>
                        <a14:foregroundMark x1="16509" y1="62141" x2="17297" y2="62828"/>
                        <a14:foregroundMark x1="17770" y1="56364" x2="20922" y2="59515"/>
                        <a14:foregroundMark x1="10323" y1="54707" x2="14224" y2="58424"/>
                        <a14:foregroundMark x1="13081" y1="78020" x2="15485" y2="80889"/>
                        <a14:foregroundMark x1="13830" y1="96081" x2="12884" y2="94020"/>
                        <a14:backgroundMark x1="17179" y1="92525" x2="19858" y2="93212"/>
                        <a14:backgroundMark x1="18046" y1="94101" x2="19582" y2="94222"/>
                        <a14:backgroundMark x1="19661" y1="94505" x2="20331" y2="94505"/>
                        <a14:backgroundMark x1="20173" y1="94788" x2="20528" y2="95596"/>
                        <a14:backgroundMark x1="20646" y1="95960" x2="20646" y2="95960"/>
                      </a14:backgroundRemoval>
                    </a14:imgEffect>
                  </a14:imgLayer>
                </a14:imgProps>
              </a:ext>
              <a:ext uri="{28A0092B-C50C-407E-A947-70E740481C1C}">
                <a14:useLocalDpi xmlns:a14="http://schemas.microsoft.com/office/drawing/2010/main" val="0"/>
              </a:ext>
            </a:extLst>
          </a:blip>
          <a:srcRect t="53190" r="50140" b="1362"/>
          <a:stretch/>
        </p:blipFill>
        <p:spPr>
          <a:xfrm>
            <a:off x="7444745" y="2751826"/>
            <a:ext cx="4747255" cy="4219709"/>
          </a:xfrm>
          <a:prstGeom prst="rect">
            <a:avLst/>
          </a:prstGeom>
        </p:spPr>
      </p:pic>
      <p:pic>
        <p:nvPicPr>
          <p:cNvPr id="7" name="Picture 21">
            <a:extLst>
              <a:ext uri="{FF2B5EF4-FFF2-40B4-BE49-F238E27FC236}">
                <a16:creationId xmlns:a16="http://schemas.microsoft.com/office/drawing/2014/main" id="{B33B071A-E011-BB7F-0D70-607FAD7ABC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98" y="451186"/>
            <a:ext cx="2106764" cy="1780215"/>
          </a:xfrm>
          <a:prstGeom prst="rect">
            <a:avLst/>
          </a:prstGeom>
        </p:spPr>
      </p:pic>
      <p:sp>
        <p:nvSpPr>
          <p:cNvPr id="9" name="TextBox 8">
            <a:extLst>
              <a:ext uri="{FF2B5EF4-FFF2-40B4-BE49-F238E27FC236}">
                <a16:creationId xmlns:a16="http://schemas.microsoft.com/office/drawing/2014/main" id="{B1C948C1-86AE-391D-5DA5-6591E4F2A471}"/>
              </a:ext>
            </a:extLst>
          </p:cNvPr>
          <p:cNvSpPr txBox="1"/>
          <p:nvPr/>
        </p:nvSpPr>
        <p:spPr>
          <a:xfrm>
            <a:off x="1154980" y="2711291"/>
            <a:ext cx="686762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srgbClr val="0070C0"/>
                </a:solidFill>
                <a:latin typeface="#9Slide05 SVNClementine" panose="020F0502020204030203"/>
              </a:rPr>
              <a:t>XIN CHÀO VÀ HẸN GẶP LẠI!</a:t>
            </a:r>
            <a:endParaRPr kumimoji="0" lang="en-US" sz="8000" b="0" i="0" u="none" strike="noStrike" kern="1200" cap="none" spc="0" normalizeH="0" baseline="0" noProof="0">
              <a:ln>
                <a:noFill/>
              </a:ln>
              <a:solidFill>
                <a:srgbClr val="0070C0"/>
              </a:solidFill>
              <a:effectLst/>
              <a:uLnTx/>
              <a:uFillTx/>
              <a:latin typeface="#9Slide05 SVNClementine" panose="020F0502020204030203"/>
              <a:ea typeface="+mn-ea"/>
              <a:cs typeface="+mn-cs"/>
            </a:endParaRPr>
          </a:p>
        </p:txBody>
      </p:sp>
    </p:spTree>
    <p:extLst>
      <p:ext uri="{BB962C8B-B14F-4D97-AF65-F5344CB8AC3E}">
        <p14:creationId xmlns:p14="http://schemas.microsoft.com/office/powerpoint/2010/main" val="8346572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405D25C7-02B9-890C-3F98-57F1E61620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4177" y="310551"/>
            <a:ext cx="7103645" cy="4149305"/>
          </a:xfrm>
          <a:prstGeom prst="rect">
            <a:avLst/>
          </a:prstGeom>
        </p:spPr>
      </p:pic>
      <p:sp>
        <p:nvSpPr>
          <p:cNvPr id="5" name="TextBox 4">
            <a:extLst>
              <a:ext uri="{FF2B5EF4-FFF2-40B4-BE49-F238E27FC236}">
                <a16:creationId xmlns:a16="http://schemas.microsoft.com/office/drawing/2014/main" id="{7F69E562-5AB8-41E8-7B2A-72081A4580AE}"/>
              </a:ext>
            </a:extLst>
          </p:cNvPr>
          <p:cNvSpPr txBox="1"/>
          <p:nvPr/>
        </p:nvSpPr>
        <p:spPr>
          <a:xfrm>
            <a:off x="4125204" y="748699"/>
            <a:ext cx="3700051" cy="4431983"/>
          </a:xfrm>
          <a:prstGeom prst="rect">
            <a:avLst/>
          </a:prstGeom>
          <a:noFill/>
        </p:spPr>
        <p:txBody>
          <a:bodyPr wrap="none" rtlCol="0">
            <a:spAutoFit/>
          </a:bodyPr>
          <a:lstStyle/>
          <a:p>
            <a:pPr algn="ctr">
              <a:lnSpc>
                <a:spcPct val="150000"/>
              </a:lnSpc>
            </a:pPr>
            <a:r>
              <a:rPr lang="en-US" sz="4800">
                <a:solidFill>
                  <a:srgbClr val="C00000"/>
                </a:solidFill>
                <a:effectLst>
                  <a:glow rad="101600">
                    <a:schemeClr val="accent4">
                      <a:satMod val="175000"/>
                      <a:alpha val="40000"/>
                    </a:schemeClr>
                  </a:glow>
                </a:effectLst>
                <a:latin typeface="#9Slide05 SVNClementine" panose="020F0502020204030203" pitchFamily="34" charset="0"/>
              </a:rPr>
              <a:t>Hoạt động 1</a:t>
            </a:r>
          </a:p>
          <a:p>
            <a:pPr lvl="0" algn="ctr"/>
            <a:r>
              <a:rPr lang="en-US" sz="6000">
                <a:solidFill>
                  <a:srgbClr val="002060"/>
                </a:solidFill>
                <a:effectLst>
                  <a:glow rad="101600">
                    <a:srgbClr val="FFC000">
                      <a:satMod val="175000"/>
                      <a:alpha val="40000"/>
                    </a:srgbClr>
                  </a:glow>
                </a:effectLst>
                <a:latin typeface="#9Slide05 SVNClementine" panose="020F0502020204030203" pitchFamily="34" charset="0"/>
                <a:ea typeface="LNTH-LuoLuoNotangYuanTi 1" pitchFamily="2" charset="-128"/>
                <a:cs typeface="LNTH-LuoLuoNotangYuanTi 1" pitchFamily="2" charset="-128"/>
              </a:rPr>
              <a:t>ĐÁNH GIÁ </a:t>
            </a:r>
            <a:br>
              <a:rPr lang="en-US" sz="6000">
                <a:solidFill>
                  <a:srgbClr val="002060"/>
                </a:solidFill>
                <a:effectLst>
                  <a:glow rad="101600">
                    <a:srgbClr val="FFC000">
                      <a:satMod val="175000"/>
                      <a:alpha val="40000"/>
                    </a:srgbClr>
                  </a:glow>
                </a:effectLst>
                <a:latin typeface="#9Slide05 SVNClementine" panose="020F0502020204030203" pitchFamily="34" charset="0"/>
                <a:ea typeface="LNTH-LuoLuoNotangYuanTi 1" pitchFamily="2" charset="-128"/>
                <a:cs typeface="LNTH-LuoLuoNotangYuanTi 1" pitchFamily="2" charset="-128"/>
              </a:rPr>
            </a:br>
            <a:r>
              <a:rPr lang="en-US" sz="6000">
                <a:solidFill>
                  <a:srgbClr val="002060"/>
                </a:solidFill>
                <a:effectLst>
                  <a:glow rad="101600">
                    <a:srgbClr val="FFC000">
                      <a:satMod val="175000"/>
                      <a:alpha val="40000"/>
                    </a:srgbClr>
                  </a:glow>
                </a:effectLst>
                <a:latin typeface="#9Slide05 SVNClementine" panose="020F0502020204030203" pitchFamily="34" charset="0"/>
                <a:ea typeface="LNTH-LuoLuoNotangYuanTi 1" pitchFamily="2" charset="-128"/>
                <a:cs typeface="LNTH-LuoLuoNotangYuanTi 1" pitchFamily="2" charset="-128"/>
              </a:rPr>
              <a:t>KĨ NĂNG ĐỌC</a:t>
            </a:r>
          </a:p>
          <a:p>
            <a:pPr algn="ctr">
              <a:lnSpc>
                <a:spcPct val="150000"/>
              </a:lnSpc>
            </a:pPr>
            <a:endParaRPr lang="en-US" sz="6000">
              <a:solidFill>
                <a:srgbClr val="002060"/>
              </a:solidFill>
              <a:effectLst>
                <a:glow rad="101600">
                  <a:schemeClr val="accent4">
                    <a:satMod val="175000"/>
                    <a:alpha val="40000"/>
                  </a:schemeClr>
                </a:glow>
              </a:effectLst>
              <a:latin typeface="#9Slide05 SVNClementine" panose="020F0502020204030203" pitchFamily="34"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27530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251791"/>
            <a:ext cx="11593901" cy="6228000"/>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3548CC4B-D6C4-FD68-BD04-A77573392EAF}"/>
              </a:ext>
            </a:extLst>
          </p:cNvPr>
          <p:cNvSpPr txBox="1"/>
          <p:nvPr/>
        </p:nvSpPr>
        <p:spPr>
          <a:xfrm>
            <a:off x="512594" y="705177"/>
            <a:ext cx="11035215" cy="5447645"/>
          </a:xfrm>
          <a:prstGeom prst="rect">
            <a:avLst/>
          </a:prstGeom>
          <a:noFill/>
        </p:spPr>
        <p:txBody>
          <a:bodyPr wrap="square">
            <a:spAutoFit/>
          </a:bodyPr>
          <a:lstStyle/>
          <a:p>
            <a:pPr algn="ctr"/>
            <a:r>
              <a:rPr lang="en-US" sz="4000" b="1">
                <a:solidFill>
                  <a:srgbClr val="58985A"/>
                </a:solidFill>
                <a:latin typeface="Calibri" panose="020F0502020204030204" pitchFamily="34" charset="0"/>
                <a:ea typeface="Calibri" panose="020F0502020204030204" pitchFamily="34" charset="0"/>
                <a:cs typeface="Calibri" panose="020F0502020204030204" pitchFamily="34" charset="0"/>
              </a:rPr>
              <a:t>Sự tích cây chuối</a:t>
            </a: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Ngày xửa ngày xưa, cứ ba năm một lần, Thần Cây lại mở cuộc thi cây. Các</a:t>
            </a:r>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con của Thần sẽ mang về những giống cây mới để Thần chấm giải.</a:t>
            </a: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Lần thi ấy, người con út của Thần Cây là Tiêu Ly vừa lấy vợ và sinh được đứa con trai đầu lòng rất xinh đẹp. Tiêu Ly yêu quý con, suốt ngày cứ ngắm mãi không chán. Một hôm, đang ngồi ngắm con, Tiêu Ly bỗng nảy ra ý định sẽ tạo nên một giống cây vừa đẹp, bụ bẫm như con vừa có quả thơm ngon nuôi con chóng lớn.</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Tiêu Ly nghĩ ra một giống cây hoàn toàn mới lạ. Thân của cây sẽ tròn trĩnh. Lá của nó sẽ không nhiều nhưng rất to và nhìn giống như những cái lông chim khổng lồ buộc túm lại xoè ra bốn phía. Quả của cây lúc chín sẽ thơm ngọt như có mùi sữa và mật quyện vào nhau. </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A3D8A3-4FDB-E772-2EBC-323F9DF33C52}"/>
              </a:ext>
            </a:extLst>
          </p:cNvPr>
          <p:cNvSpPr txBox="1"/>
          <p:nvPr/>
        </p:nvSpPr>
        <p:spPr>
          <a:xfrm>
            <a:off x="816931" y="239687"/>
            <a:ext cx="8917859" cy="646331"/>
          </a:xfrm>
          <a:prstGeom prst="rect">
            <a:avLst/>
          </a:prstGeom>
          <a:noFill/>
        </p:spPr>
        <p:txBody>
          <a:bodyPr wrap="square">
            <a:spAutoFit/>
          </a:bodyPr>
          <a:lstStyle/>
          <a:p>
            <a:r>
              <a:rPr lang="en-US" sz="36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1. Đọc và thực hiện các yêu cầu</a:t>
            </a:r>
            <a:endParaRPr lang="en-US"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0310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622457"/>
            <a:ext cx="11593901" cy="5857334"/>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952B977F-6B6D-4B11-98D2-825BBC6B912D}"/>
              </a:ext>
            </a:extLst>
          </p:cNvPr>
          <p:cNvSpPr txBox="1"/>
          <p:nvPr/>
        </p:nvSpPr>
        <p:spPr>
          <a:xfrm>
            <a:off x="512594" y="785925"/>
            <a:ext cx="11035215" cy="5693866"/>
          </a:xfrm>
          <a:prstGeom prst="rect">
            <a:avLst/>
          </a:prstGeom>
          <a:noFill/>
        </p:spPr>
        <p:txBody>
          <a:bodyPr wrap="square">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Tiếng trống báo hiệu mùa thi cây đã đến. Những người anh của Tiêu Ly từ các nơi đã lục tục mang cây về dự giải. Cây cối đủ hình dáng, đủ sắc màu, đủ hương vị; lại có cây to, cây nhỏ, quả ngọt, quả chua,...</a:t>
            </a: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Đến sáng ngày thi, Thần Cây râu tóc bạc trắng, tươi cười từ trên núi cao đi xuống. Thần rất vui mừng vì kì thi này cả ba mươi sáu người con của Thần đều mang những giống cây mới về dự.</a:t>
            </a: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Thần dừng lại trước từng giống cây một, nghe từng người nói về cái hay, cái quý của giống cây mình mới tạo nên.</a:t>
            </a: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Nhưng phải đến lúc đứng trước giống cây vừa đẹp, vừa mang đầy tình thương con trẻ của Tiêu Ly, Thần Cây mới cười và tuyên bố cây của chàng được giải Nhất.</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Cây ấy là cây chuối ngày nay.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Theo Phạm Hổ</a:t>
            </a: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360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3"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44866DB-230E-F2EA-D969-3E7E05887819}"/>
              </a:ext>
            </a:extLst>
          </p:cNvPr>
          <p:cNvSpPr txBox="1"/>
          <p:nvPr/>
        </p:nvSpPr>
        <p:spPr>
          <a:xfrm>
            <a:off x="825909" y="611397"/>
            <a:ext cx="9920748" cy="707886"/>
          </a:xfrm>
          <a:prstGeom prst="rect">
            <a:avLst/>
          </a:prstGeom>
          <a:noFill/>
        </p:spPr>
        <p:txBody>
          <a:bodyPr wrap="square">
            <a:spAutoFit/>
          </a:bodyPr>
          <a:lstStyle/>
          <a:p>
            <a:r>
              <a:rPr lang="vi-VN" sz="40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Chọn ý trả lời đúng cho các câu hỏi dưới đây:</a:t>
            </a:r>
            <a:endParaRPr lang="en-US" sz="40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1422399" y="2448411"/>
            <a:ext cx="9032676" cy="793537"/>
          </a:xfrm>
          <a:prstGeom prst="roundRect">
            <a:avLst/>
          </a:prstGeom>
          <a:solidFill>
            <a:srgbClr val="FFE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Để Thần chấm giải cho những giống cây mới.</a:t>
            </a:r>
          </a:p>
        </p:txBody>
      </p:sp>
      <p:sp>
        <p:nvSpPr>
          <p:cNvPr id="12" name="TextBox 11">
            <a:extLst>
              <a:ext uri="{FF2B5EF4-FFF2-40B4-BE49-F238E27FC236}">
                <a16:creationId xmlns:a16="http://schemas.microsoft.com/office/drawing/2014/main" id="{2DDD1A3B-A4A0-170D-3ED6-151AF4E07C8E}"/>
              </a:ext>
            </a:extLst>
          </p:cNvPr>
          <p:cNvSpPr txBox="1"/>
          <p:nvPr/>
        </p:nvSpPr>
        <p:spPr>
          <a:xfrm>
            <a:off x="825909" y="1489367"/>
            <a:ext cx="11001244" cy="646331"/>
          </a:xfrm>
          <a:prstGeom prst="rect">
            <a:avLst/>
          </a:prstGeom>
          <a:noFill/>
        </p:spPr>
        <p:txBody>
          <a:bodyPr wrap="square">
            <a:spAutoFit/>
          </a:bodyPr>
          <a:lstStyle/>
          <a:p>
            <a:r>
              <a:rPr lang="en-US" sz="3600" b="1"/>
              <a:t>a.	Thần Cây mở cuộc thi cây để làm gì?</a:t>
            </a:r>
          </a:p>
        </p:txBody>
      </p:sp>
      <p:sp>
        <p:nvSpPr>
          <p:cNvPr id="14" name="Rectangle: Rounded Corners 13">
            <a:extLst>
              <a:ext uri="{FF2B5EF4-FFF2-40B4-BE49-F238E27FC236}">
                <a16:creationId xmlns:a16="http://schemas.microsoft.com/office/drawing/2014/main" id="{BC325EDB-1B38-F9FB-2E45-099145345E36}"/>
              </a:ext>
            </a:extLst>
          </p:cNvPr>
          <p:cNvSpPr/>
          <p:nvPr/>
        </p:nvSpPr>
        <p:spPr>
          <a:xfrm>
            <a:off x="1422400" y="3414014"/>
            <a:ext cx="9032674" cy="793537"/>
          </a:xfrm>
          <a:prstGeom prst="roundRect">
            <a:avLst/>
          </a:prstGeom>
          <a:solidFill>
            <a:srgbClr val="D5F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Để Thần họp mặt với những giống cây mới.</a:t>
            </a:r>
          </a:p>
        </p:txBody>
      </p:sp>
      <p:sp>
        <p:nvSpPr>
          <p:cNvPr id="15" name="Rectangle: Rounded Corners 14">
            <a:extLst>
              <a:ext uri="{FF2B5EF4-FFF2-40B4-BE49-F238E27FC236}">
                <a16:creationId xmlns:a16="http://schemas.microsoft.com/office/drawing/2014/main" id="{6DC98662-AE8B-5318-8D3C-498EA19D50C0}"/>
              </a:ext>
            </a:extLst>
          </p:cNvPr>
          <p:cNvSpPr/>
          <p:nvPr/>
        </p:nvSpPr>
        <p:spPr>
          <a:xfrm>
            <a:off x="1422399" y="4379617"/>
            <a:ext cx="9032676" cy="793537"/>
          </a:xfrm>
          <a:prstGeom prst="roundRect">
            <a:avLst/>
          </a:prstGeom>
          <a:solidFill>
            <a:srgbClr val="FFF0C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Để các con họp mặt với những giống cây mới.</a:t>
            </a:r>
          </a:p>
        </p:txBody>
      </p:sp>
      <p:sp>
        <p:nvSpPr>
          <p:cNvPr id="17" name="Rectangle: Rounded Corners 14">
            <a:extLst>
              <a:ext uri="{FF2B5EF4-FFF2-40B4-BE49-F238E27FC236}">
                <a16:creationId xmlns:a16="http://schemas.microsoft.com/office/drawing/2014/main" id="{6DC98662-AE8B-5318-8D3C-498EA19D50C0}"/>
              </a:ext>
            </a:extLst>
          </p:cNvPr>
          <p:cNvSpPr/>
          <p:nvPr/>
        </p:nvSpPr>
        <p:spPr>
          <a:xfrm>
            <a:off x="1422398" y="5343155"/>
            <a:ext cx="8914297" cy="793537"/>
          </a:xfrm>
          <a:prstGeom prst="roundRect">
            <a:avLst/>
          </a:prstGeom>
          <a:solidFill>
            <a:srgbClr val="E1FF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rPr>
              <a:t>Để Thần được họp mặt cùng với các con.</a:t>
            </a:r>
          </a:p>
        </p:txBody>
      </p:sp>
      <p:sp>
        <p:nvSpPr>
          <p:cNvPr id="2" name="Oval 1"/>
          <p:cNvSpPr/>
          <p:nvPr/>
        </p:nvSpPr>
        <p:spPr>
          <a:xfrm>
            <a:off x="498973" y="2502279"/>
            <a:ext cx="685800" cy="6858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8973" y="3467882"/>
            <a:ext cx="685800" cy="685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8973" y="4433485"/>
            <a:ext cx="685800" cy="685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8973" y="5371746"/>
            <a:ext cx="685800" cy="685800"/>
          </a:xfrm>
          <a:prstGeom prst="ellips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6604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out)">
                                      <p:cBhvr>
                                        <p:cTn id="24" dur="500"/>
                                        <p:tgtEl>
                                          <p:spTgt spid="18"/>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out)">
                                      <p:cBhvr>
                                        <p:cTn id="33" dur="500"/>
                                        <p:tgtEl>
                                          <p:spTgt spid="19"/>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out)">
                                      <p:cBhvr>
                                        <p:cTn id="42" dur="500"/>
                                        <p:tgtEl>
                                          <p:spTgt spid="20"/>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8"/>
                                        </p:tgtEl>
                                        <p:attrNameLst>
                                          <p:attrName>fillcolor</p:attrName>
                                        </p:attrNameLst>
                                      </p:cBhvr>
                                      <p:to>
                                        <a:schemeClr val="accent2"/>
                                      </p:to>
                                    </p:animClr>
                                    <p:set>
                                      <p:cBhvr>
                                        <p:cTn id="51" dur="2000" fill="hold"/>
                                        <p:tgtEl>
                                          <p:spTgt spid="8"/>
                                        </p:tgtEl>
                                        <p:attrNameLst>
                                          <p:attrName>fill.type</p:attrName>
                                        </p:attrNameLst>
                                      </p:cBhvr>
                                      <p:to>
                                        <p:strVal val="solid"/>
                                      </p:to>
                                    </p:set>
                                    <p:set>
                                      <p:cBhvr>
                                        <p:cTn id="52" dur="2000" fill="hold"/>
                                        <p:tgtEl>
                                          <p:spTgt spid="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15" grpId="0" animBg="1"/>
      <p:bldP spid="17" grpId="0" animBg="1"/>
      <p:bldP spid="2"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3"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44866DB-230E-F2EA-D969-3E7E05887819}"/>
              </a:ext>
            </a:extLst>
          </p:cNvPr>
          <p:cNvSpPr txBox="1"/>
          <p:nvPr/>
        </p:nvSpPr>
        <p:spPr>
          <a:xfrm>
            <a:off x="825909" y="611397"/>
            <a:ext cx="9920748" cy="707886"/>
          </a:xfrm>
          <a:prstGeom prst="rect">
            <a:avLst/>
          </a:prstGeom>
          <a:noFill/>
        </p:spPr>
        <p:txBody>
          <a:bodyPr wrap="square">
            <a:spAutoFit/>
          </a:bodyPr>
          <a:lstStyle/>
          <a:p>
            <a:r>
              <a:rPr lang="en-US" sz="40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Tìm ý trả lời đúng cho các câu hỏi dưới đây:</a:t>
            </a:r>
            <a:endParaRPr lang="en-US" sz="40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1422398" y="2448411"/>
            <a:ext cx="8581137" cy="793537"/>
          </a:xfrm>
          <a:prstGeom prst="roundRect">
            <a:avLst/>
          </a:prstGeom>
          <a:solidFill>
            <a:srgbClr val="FFE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rPr>
              <a:t>Từ kết quả của hội thi trước.</a:t>
            </a:r>
          </a:p>
        </p:txBody>
      </p:sp>
      <p:sp>
        <p:nvSpPr>
          <p:cNvPr id="12" name="TextBox 11">
            <a:extLst>
              <a:ext uri="{FF2B5EF4-FFF2-40B4-BE49-F238E27FC236}">
                <a16:creationId xmlns:a16="http://schemas.microsoft.com/office/drawing/2014/main" id="{2DDD1A3B-A4A0-170D-3ED6-151AF4E07C8E}"/>
              </a:ext>
            </a:extLst>
          </p:cNvPr>
          <p:cNvSpPr txBox="1"/>
          <p:nvPr/>
        </p:nvSpPr>
        <p:spPr>
          <a:xfrm>
            <a:off x="825909" y="1489367"/>
            <a:ext cx="11001244" cy="523220"/>
          </a:xfrm>
          <a:prstGeom prst="rect">
            <a:avLst/>
          </a:prstGeom>
          <a:noFill/>
        </p:spPr>
        <p:txBody>
          <a:bodyPr wrap="square">
            <a:spAutoFit/>
          </a:bodyPr>
          <a:lstStyle/>
          <a:p>
            <a:r>
              <a:rPr lang="vi-VN" sz="2800" b="1"/>
              <a:t>b.Ý tưởng về giống cây mới của Tiêu Ly nảy ra từ đâu?</a:t>
            </a:r>
          </a:p>
        </p:txBody>
      </p:sp>
      <p:pic>
        <p:nvPicPr>
          <p:cNvPr id="13" name="Picture 5">
            <a:extLst>
              <a:ext uri="{FF2B5EF4-FFF2-40B4-BE49-F238E27FC236}">
                <a16:creationId xmlns:a16="http://schemas.microsoft.com/office/drawing/2014/main" id="{D9755B44-B245-C693-0D68-8C9300C8BF0B}"/>
              </a:ext>
            </a:extLst>
          </p:cNvPr>
          <p:cNvPicPr>
            <a:picLocks noChangeAspect="1"/>
          </p:cNvPicPr>
          <p:nvPr/>
        </p:nvPicPr>
        <p:blipFill>
          <a:blip r:embed="rId4"/>
          <a:srcRect/>
          <a:stretch>
            <a:fillRect/>
          </a:stretch>
        </p:blipFill>
        <p:spPr>
          <a:xfrm>
            <a:off x="9250197" y="4141043"/>
            <a:ext cx="2940279" cy="2352224"/>
          </a:xfrm>
          <a:prstGeom prst="rect">
            <a:avLst/>
          </a:prstGeom>
        </p:spPr>
      </p:pic>
      <p:sp>
        <p:nvSpPr>
          <p:cNvPr id="14" name="Rectangle: Rounded Corners 13">
            <a:extLst>
              <a:ext uri="{FF2B5EF4-FFF2-40B4-BE49-F238E27FC236}">
                <a16:creationId xmlns:a16="http://schemas.microsoft.com/office/drawing/2014/main" id="{BC325EDB-1B38-F9FB-2E45-099145345E36}"/>
              </a:ext>
            </a:extLst>
          </p:cNvPr>
          <p:cNvSpPr/>
          <p:nvPr/>
        </p:nvSpPr>
        <p:spPr>
          <a:xfrm>
            <a:off x="1422400" y="3414014"/>
            <a:ext cx="8581136" cy="793537"/>
          </a:xfrm>
          <a:prstGeom prst="roundRect">
            <a:avLst/>
          </a:prstGeom>
          <a:solidFill>
            <a:srgbClr val="D5F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rPr>
              <a:t>Từ những gợi ý của Thần Cây.</a:t>
            </a:r>
          </a:p>
        </p:txBody>
      </p:sp>
      <p:sp>
        <p:nvSpPr>
          <p:cNvPr id="15" name="Rectangle: Rounded Corners 14">
            <a:extLst>
              <a:ext uri="{FF2B5EF4-FFF2-40B4-BE49-F238E27FC236}">
                <a16:creationId xmlns:a16="http://schemas.microsoft.com/office/drawing/2014/main" id="{6DC98662-AE8B-5318-8D3C-498EA19D50C0}"/>
              </a:ext>
            </a:extLst>
          </p:cNvPr>
          <p:cNvSpPr/>
          <p:nvPr/>
        </p:nvSpPr>
        <p:spPr>
          <a:xfrm>
            <a:off x="1422398" y="4379617"/>
            <a:ext cx="8581137" cy="793537"/>
          </a:xfrm>
          <a:prstGeom prst="roundRect">
            <a:avLst/>
          </a:prstGeom>
          <a:solidFill>
            <a:srgbClr val="FFF0C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Từ những quy định của hội thi.</a:t>
            </a:r>
          </a:p>
        </p:txBody>
      </p:sp>
      <p:sp>
        <p:nvSpPr>
          <p:cNvPr id="17" name="Rectangle: Rounded Corners 14">
            <a:extLst>
              <a:ext uri="{FF2B5EF4-FFF2-40B4-BE49-F238E27FC236}">
                <a16:creationId xmlns:a16="http://schemas.microsoft.com/office/drawing/2014/main" id="{6DC98662-AE8B-5318-8D3C-498EA19D50C0}"/>
              </a:ext>
            </a:extLst>
          </p:cNvPr>
          <p:cNvSpPr/>
          <p:nvPr/>
        </p:nvSpPr>
        <p:spPr>
          <a:xfrm>
            <a:off x="1422399" y="5343155"/>
            <a:ext cx="8468676" cy="793537"/>
          </a:xfrm>
          <a:prstGeom prst="roundRect">
            <a:avLst/>
          </a:prstGeom>
          <a:solidFill>
            <a:srgbClr val="E1FF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Từ vẻ đẹp và tình yêu dành cho con.</a:t>
            </a:r>
          </a:p>
        </p:txBody>
      </p:sp>
      <p:sp>
        <p:nvSpPr>
          <p:cNvPr id="2" name="Oval 1"/>
          <p:cNvSpPr/>
          <p:nvPr/>
        </p:nvSpPr>
        <p:spPr>
          <a:xfrm>
            <a:off x="498973" y="2502279"/>
            <a:ext cx="685800" cy="6858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8973" y="3467882"/>
            <a:ext cx="685800" cy="685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8973" y="4433485"/>
            <a:ext cx="685800" cy="685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8973" y="5371746"/>
            <a:ext cx="685800" cy="685800"/>
          </a:xfrm>
          <a:prstGeom prst="ellips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598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out)">
                                      <p:cBhvr>
                                        <p:cTn id="24" dur="500"/>
                                        <p:tgtEl>
                                          <p:spTgt spid="18"/>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out)">
                                      <p:cBhvr>
                                        <p:cTn id="33" dur="500"/>
                                        <p:tgtEl>
                                          <p:spTgt spid="19"/>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out)">
                                      <p:cBhvr>
                                        <p:cTn id="42" dur="500"/>
                                        <p:tgtEl>
                                          <p:spTgt spid="20"/>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7"/>
                                        </p:tgtEl>
                                        <p:attrNameLst>
                                          <p:attrName>fillcolor</p:attrName>
                                        </p:attrNameLst>
                                      </p:cBhvr>
                                      <p:to>
                                        <a:schemeClr val="accent2"/>
                                      </p:to>
                                    </p:animClr>
                                    <p:set>
                                      <p:cBhvr>
                                        <p:cTn id="59" dur="2000" fill="hold"/>
                                        <p:tgtEl>
                                          <p:spTgt spid="17"/>
                                        </p:tgtEl>
                                        <p:attrNameLst>
                                          <p:attrName>fill.type</p:attrName>
                                        </p:attrNameLst>
                                      </p:cBhvr>
                                      <p:to>
                                        <p:strVal val="solid"/>
                                      </p:to>
                                    </p:set>
                                    <p:set>
                                      <p:cBhvr>
                                        <p:cTn id="60" dur="2000" fill="hold"/>
                                        <p:tgtEl>
                                          <p:spTgt spid="1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15" grpId="0" animBg="1"/>
      <p:bldP spid="17" grpId="0" animBg="1"/>
      <p:bldP spid="2"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3"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1493409" y="1812944"/>
            <a:ext cx="9324259" cy="1106250"/>
          </a:xfrm>
          <a:prstGeom prst="roundRect">
            <a:avLst/>
          </a:prstGeom>
          <a:solidFill>
            <a:srgbClr val="FFE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Đẹp, bụ bẫm, thơm ngon.</a:t>
            </a:r>
          </a:p>
        </p:txBody>
      </p:sp>
      <p:sp>
        <p:nvSpPr>
          <p:cNvPr id="12" name="TextBox 11">
            <a:extLst>
              <a:ext uri="{FF2B5EF4-FFF2-40B4-BE49-F238E27FC236}">
                <a16:creationId xmlns:a16="http://schemas.microsoft.com/office/drawing/2014/main" id="{2DDD1A3B-A4A0-170D-3ED6-151AF4E07C8E}"/>
              </a:ext>
            </a:extLst>
          </p:cNvPr>
          <p:cNvSpPr txBox="1"/>
          <p:nvPr/>
        </p:nvSpPr>
        <p:spPr>
          <a:xfrm>
            <a:off x="825909" y="646511"/>
            <a:ext cx="10319169" cy="1200329"/>
          </a:xfrm>
          <a:prstGeom prst="rect">
            <a:avLst/>
          </a:prstGeom>
          <a:noFill/>
        </p:spPr>
        <p:txBody>
          <a:bodyPr wrap="square">
            <a:spAutoFit/>
          </a:bodyPr>
          <a:lstStyle/>
          <a:p>
            <a:r>
              <a:rPr lang="en-US" sz="3600" b="1"/>
              <a:t>c.Quả của giống cây do Tiêu Ly tạo ra có những đặc điểm gì?</a:t>
            </a:r>
          </a:p>
        </p:txBody>
      </p:sp>
      <p:pic>
        <p:nvPicPr>
          <p:cNvPr id="13" name="Picture 5">
            <a:extLst>
              <a:ext uri="{FF2B5EF4-FFF2-40B4-BE49-F238E27FC236}">
                <a16:creationId xmlns:a16="http://schemas.microsoft.com/office/drawing/2014/main" id="{D9755B44-B245-C693-0D68-8C9300C8BF0B}"/>
              </a:ext>
            </a:extLst>
          </p:cNvPr>
          <p:cNvPicPr>
            <a:picLocks noChangeAspect="1"/>
          </p:cNvPicPr>
          <p:nvPr/>
        </p:nvPicPr>
        <p:blipFill>
          <a:blip r:embed="rId4"/>
          <a:srcRect/>
          <a:stretch>
            <a:fillRect/>
          </a:stretch>
        </p:blipFill>
        <p:spPr>
          <a:xfrm>
            <a:off x="9250197" y="4141043"/>
            <a:ext cx="2940279" cy="2352224"/>
          </a:xfrm>
          <a:prstGeom prst="rect">
            <a:avLst/>
          </a:prstGeom>
        </p:spPr>
      </p:pic>
      <p:sp>
        <p:nvSpPr>
          <p:cNvPr id="14" name="Rectangle: Rounded Corners 13">
            <a:extLst>
              <a:ext uri="{FF2B5EF4-FFF2-40B4-BE49-F238E27FC236}">
                <a16:creationId xmlns:a16="http://schemas.microsoft.com/office/drawing/2014/main" id="{BC325EDB-1B38-F9FB-2E45-099145345E36}"/>
              </a:ext>
            </a:extLst>
          </p:cNvPr>
          <p:cNvSpPr/>
          <p:nvPr/>
        </p:nvSpPr>
        <p:spPr>
          <a:xfrm>
            <a:off x="1493410" y="3003179"/>
            <a:ext cx="9324258" cy="1106250"/>
          </a:xfrm>
          <a:prstGeom prst="roundRect">
            <a:avLst/>
          </a:prstGeom>
          <a:solidFill>
            <a:srgbClr val="D5F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Đẹp, tròn trĩnh, thơm ngon.</a:t>
            </a:r>
          </a:p>
        </p:txBody>
      </p:sp>
      <p:sp>
        <p:nvSpPr>
          <p:cNvPr id="15" name="Rectangle: Rounded Corners 14">
            <a:extLst>
              <a:ext uri="{FF2B5EF4-FFF2-40B4-BE49-F238E27FC236}">
                <a16:creationId xmlns:a16="http://schemas.microsoft.com/office/drawing/2014/main" id="{6DC98662-AE8B-5318-8D3C-498EA19D50C0}"/>
              </a:ext>
            </a:extLst>
          </p:cNvPr>
          <p:cNvSpPr/>
          <p:nvPr/>
        </p:nvSpPr>
        <p:spPr>
          <a:xfrm>
            <a:off x="1422398" y="4235703"/>
            <a:ext cx="9324259" cy="1106250"/>
          </a:xfrm>
          <a:prstGeom prst="roundRect">
            <a:avLst/>
          </a:prstGeom>
          <a:solidFill>
            <a:srgbClr val="FFF0C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rPr>
              <a:t>To, giống những cái lông chim.</a:t>
            </a:r>
          </a:p>
        </p:txBody>
      </p:sp>
      <p:sp>
        <p:nvSpPr>
          <p:cNvPr id="17" name="Rectangle: Rounded Corners 14">
            <a:extLst>
              <a:ext uri="{FF2B5EF4-FFF2-40B4-BE49-F238E27FC236}">
                <a16:creationId xmlns:a16="http://schemas.microsoft.com/office/drawing/2014/main" id="{6DC98662-AE8B-5318-8D3C-498EA19D50C0}"/>
              </a:ext>
            </a:extLst>
          </p:cNvPr>
          <p:cNvSpPr/>
          <p:nvPr/>
        </p:nvSpPr>
        <p:spPr>
          <a:xfrm>
            <a:off x="1416501" y="5514019"/>
            <a:ext cx="9202059" cy="1106250"/>
          </a:xfrm>
          <a:prstGeom prst="roundRect">
            <a:avLst/>
          </a:prstGeom>
          <a:solidFill>
            <a:srgbClr val="E1FF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Thơm ngọt như mùi sữa và mật.</a:t>
            </a:r>
          </a:p>
        </p:txBody>
      </p:sp>
      <p:sp>
        <p:nvSpPr>
          <p:cNvPr id="2" name="Oval 1"/>
          <p:cNvSpPr/>
          <p:nvPr/>
        </p:nvSpPr>
        <p:spPr>
          <a:xfrm>
            <a:off x="518660" y="2039507"/>
            <a:ext cx="685800" cy="6858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8660" y="3211106"/>
            <a:ext cx="685800" cy="685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8660" y="4495867"/>
            <a:ext cx="685800" cy="685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8660" y="5665284"/>
            <a:ext cx="685800" cy="685800"/>
          </a:xfrm>
          <a:prstGeom prst="ellips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22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out)">
                                      <p:cBhvr>
                                        <p:cTn id="24" dur="500"/>
                                        <p:tgtEl>
                                          <p:spTgt spid="18"/>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out)">
                                      <p:cBhvr>
                                        <p:cTn id="33" dur="500"/>
                                        <p:tgtEl>
                                          <p:spTgt spid="19"/>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out)">
                                      <p:cBhvr>
                                        <p:cTn id="42" dur="500"/>
                                        <p:tgtEl>
                                          <p:spTgt spid="20"/>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7"/>
                                        </p:tgtEl>
                                        <p:attrNameLst>
                                          <p:attrName>fillcolor</p:attrName>
                                        </p:attrNameLst>
                                      </p:cBhvr>
                                      <p:to>
                                        <a:schemeClr val="accent2"/>
                                      </p:to>
                                    </p:animClr>
                                    <p:set>
                                      <p:cBhvr>
                                        <p:cTn id="59" dur="2000" fill="hold"/>
                                        <p:tgtEl>
                                          <p:spTgt spid="17"/>
                                        </p:tgtEl>
                                        <p:attrNameLst>
                                          <p:attrName>fill.type</p:attrName>
                                        </p:attrNameLst>
                                      </p:cBhvr>
                                      <p:to>
                                        <p:strVal val="solid"/>
                                      </p:to>
                                    </p:set>
                                    <p:set>
                                      <p:cBhvr>
                                        <p:cTn id="60" dur="2000" fill="hold"/>
                                        <p:tgtEl>
                                          <p:spTgt spid="1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15" grpId="0" animBg="1"/>
      <p:bldP spid="17" grpId="0" animBg="1"/>
      <p:bldP spid="2"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86B54889-5ECF-816A-826F-05F7ED856C19}"/>
              </a:ext>
            </a:extLst>
          </p:cNvPr>
          <p:cNvPicPr>
            <a:picLocks noGrp="1" noRot="1" noChangeAspect="1" noMove="1" noResize="1" noEditPoints="1" noAdjustHandles="1" noChangeArrowheads="1" noChangeShapeType="1" noCrop="1"/>
          </p:cNvPicPr>
          <p:nvPr>
            <p:ph idx="1"/>
          </p:nvPr>
        </p:nvPicPr>
        <p:blipFill rotWithShape="1">
          <a:blip r:embed="rId3"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F7DA667-B3A7-F7CC-159B-91548DA3046E}"/>
              </a:ext>
            </a:extLst>
          </p:cNvPr>
          <p:cNvSpPr/>
          <p:nvPr/>
        </p:nvSpPr>
        <p:spPr>
          <a:xfrm>
            <a:off x="233252" y="500331"/>
            <a:ext cx="11593901" cy="6185603"/>
          </a:xfrm>
          <a:prstGeom prst="roundRect">
            <a:avLst/>
          </a:prstGeom>
          <a:solidFill>
            <a:schemeClr val="lt1">
              <a:alpha val="87000"/>
            </a:schemeClr>
          </a:solidFill>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E537F7D-C9AC-C6BF-9C46-386F32611515}"/>
              </a:ext>
            </a:extLst>
          </p:cNvPr>
          <p:cNvSpPr/>
          <p:nvPr/>
        </p:nvSpPr>
        <p:spPr>
          <a:xfrm>
            <a:off x="1422398" y="2448411"/>
            <a:ext cx="8581137" cy="793537"/>
          </a:xfrm>
          <a:prstGeom prst="roundRect">
            <a:avLst/>
          </a:prstGeom>
          <a:solidFill>
            <a:srgbClr val="FFE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Vì cây cho quả thơm ngọt như mùi sữa và mật.</a:t>
            </a:r>
          </a:p>
        </p:txBody>
      </p:sp>
      <p:sp>
        <p:nvSpPr>
          <p:cNvPr id="12" name="TextBox 11">
            <a:extLst>
              <a:ext uri="{FF2B5EF4-FFF2-40B4-BE49-F238E27FC236}">
                <a16:creationId xmlns:a16="http://schemas.microsoft.com/office/drawing/2014/main" id="{2DDD1A3B-A4A0-170D-3ED6-151AF4E07C8E}"/>
              </a:ext>
            </a:extLst>
          </p:cNvPr>
          <p:cNvSpPr txBox="1"/>
          <p:nvPr/>
        </p:nvSpPr>
        <p:spPr>
          <a:xfrm>
            <a:off x="529580" y="798534"/>
            <a:ext cx="11001244" cy="1200329"/>
          </a:xfrm>
          <a:prstGeom prst="rect">
            <a:avLst/>
          </a:prstGeom>
          <a:noFill/>
        </p:spPr>
        <p:txBody>
          <a:bodyPr wrap="square">
            <a:spAutoFit/>
          </a:bodyPr>
          <a:lstStyle/>
          <a:p>
            <a:r>
              <a:rPr lang="en-US" sz="3600" b="1"/>
              <a:t>d.	Vì sao Thần Cây quyết định trao giải Nhất cho giống cây của Tiêu Ly?</a:t>
            </a:r>
          </a:p>
        </p:txBody>
      </p:sp>
      <p:pic>
        <p:nvPicPr>
          <p:cNvPr id="13" name="Picture 5">
            <a:extLst>
              <a:ext uri="{FF2B5EF4-FFF2-40B4-BE49-F238E27FC236}">
                <a16:creationId xmlns:a16="http://schemas.microsoft.com/office/drawing/2014/main" id="{D9755B44-B245-C693-0D68-8C9300C8BF0B}"/>
              </a:ext>
            </a:extLst>
          </p:cNvPr>
          <p:cNvPicPr>
            <a:picLocks noChangeAspect="1"/>
          </p:cNvPicPr>
          <p:nvPr/>
        </p:nvPicPr>
        <p:blipFill>
          <a:blip r:embed="rId4"/>
          <a:srcRect/>
          <a:stretch>
            <a:fillRect/>
          </a:stretch>
        </p:blipFill>
        <p:spPr>
          <a:xfrm>
            <a:off x="9250197" y="4141043"/>
            <a:ext cx="2940279" cy="2352224"/>
          </a:xfrm>
          <a:prstGeom prst="rect">
            <a:avLst/>
          </a:prstGeom>
        </p:spPr>
      </p:pic>
      <p:sp>
        <p:nvSpPr>
          <p:cNvPr id="14" name="Rectangle: Rounded Corners 13">
            <a:extLst>
              <a:ext uri="{FF2B5EF4-FFF2-40B4-BE49-F238E27FC236}">
                <a16:creationId xmlns:a16="http://schemas.microsoft.com/office/drawing/2014/main" id="{BC325EDB-1B38-F9FB-2E45-099145345E36}"/>
              </a:ext>
            </a:extLst>
          </p:cNvPr>
          <p:cNvSpPr/>
          <p:nvPr/>
        </p:nvSpPr>
        <p:spPr>
          <a:xfrm>
            <a:off x="1422400" y="3414014"/>
            <a:ext cx="8581136" cy="793537"/>
          </a:xfrm>
          <a:prstGeom prst="roundRect">
            <a:avLst/>
          </a:prstGeom>
          <a:solidFill>
            <a:srgbClr val="D5F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Vì Tiêu Ly giới thiệu được về cái hay, cái quý của cây.</a:t>
            </a:r>
          </a:p>
        </p:txBody>
      </p:sp>
      <p:sp>
        <p:nvSpPr>
          <p:cNvPr id="15" name="Rectangle: Rounded Corners 14">
            <a:extLst>
              <a:ext uri="{FF2B5EF4-FFF2-40B4-BE49-F238E27FC236}">
                <a16:creationId xmlns:a16="http://schemas.microsoft.com/office/drawing/2014/main" id="{6DC98662-AE8B-5318-8D3C-498EA19D50C0}"/>
              </a:ext>
            </a:extLst>
          </p:cNvPr>
          <p:cNvSpPr/>
          <p:nvPr/>
        </p:nvSpPr>
        <p:spPr>
          <a:xfrm>
            <a:off x="1422398" y="4379617"/>
            <a:ext cx="8581137" cy="793537"/>
          </a:xfrm>
          <a:prstGeom prst="roundRect">
            <a:avLst/>
          </a:prstGeom>
          <a:solidFill>
            <a:srgbClr val="FFF0C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Vì nó vừa đẹp vừa mang đầy tình thương con trẻ.</a:t>
            </a:r>
          </a:p>
        </p:txBody>
      </p:sp>
      <p:sp>
        <p:nvSpPr>
          <p:cNvPr id="17" name="Rectangle: Rounded Corners 14">
            <a:extLst>
              <a:ext uri="{FF2B5EF4-FFF2-40B4-BE49-F238E27FC236}">
                <a16:creationId xmlns:a16="http://schemas.microsoft.com/office/drawing/2014/main" id="{6DC98662-AE8B-5318-8D3C-498EA19D50C0}"/>
              </a:ext>
            </a:extLst>
          </p:cNvPr>
          <p:cNvSpPr/>
          <p:nvPr/>
        </p:nvSpPr>
        <p:spPr>
          <a:xfrm>
            <a:off x="1422399" y="5343155"/>
            <a:ext cx="8468676" cy="793537"/>
          </a:xfrm>
          <a:prstGeom prst="roundRect">
            <a:avLst/>
          </a:prstGeom>
          <a:solidFill>
            <a:srgbClr val="E1FF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Vì cây đẹp, bụ bẫm, thơm ngon hơn các giống cây khác.</a:t>
            </a:r>
          </a:p>
        </p:txBody>
      </p:sp>
      <p:sp>
        <p:nvSpPr>
          <p:cNvPr id="2" name="Oval 1"/>
          <p:cNvSpPr/>
          <p:nvPr/>
        </p:nvSpPr>
        <p:spPr>
          <a:xfrm>
            <a:off x="498973" y="2502279"/>
            <a:ext cx="685800" cy="6858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8973" y="3467882"/>
            <a:ext cx="685800" cy="685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8973" y="4433485"/>
            <a:ext cx="685800" cy="685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8973" y="5371746"/>
            <a:ext cx="685800" cy="685800"/>
          </a:xfrm>
          <a:prstGeom prst="ellips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07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out)">
                                      <p:cBhvr>
                                        <p:cTn id="24" dur="500"/>
                                        <p:tgtEl>
                                          <p:spTgt spid="18"/>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out)">
                                      <p:cBhvr>
                                        <p:cTn id="33" dur="500"/>
                                        <p:tgtEl>
                                          <p:spTgt spid="19"/>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out)">
                                      <p:cBhvr>
                                        <p:cTn id="42" dur="500"/>
                                        <p:tgtEl>
                                          <p:spTgt spid="20"/>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5"/>
                                        </p:tgtEl>
                                        <p:attrNameLst>
                                          <p:attrName>fillcolor</p:attrName>
                                        </p:attrNameLst>
                                      </p:cBhvr>
                                      <p:to>
                                        <a:srgbClr val="FF0000"/>
                                      </p:to>
                                    </p:animClr>
                                    <p:set>
                                      <p:cBhvr>
                                        <p:cTn id="59" dur="2000" fill="hold"/>
                                        <p:tgtEl>
                                          <p:spTgt spid="15"/>
                                        </p:tgtEl>
                                        <p:attrNameLst>
                                          <p:attrName>fill.type</p:attrName>
                                        </p:attrNameLst>
                                      </p:cBhvr>
                                      <p:to>
                                        <p:strVal val="solid"/>
                                      </p:to>
                                    </p:set>
                                    <p:set>
                                      <p:cBhvr>
                                        <p:cTn id="60" dur="2000" fill="hold"/>
                                        <p:tgtEl>
                                          <p:spTgt spid="1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15" grpId="0" animBg="1"/>
      <p:bldP spid="17" grpId="0" animBg="1"/>
      <p:bldP spid="2"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2494</TotalTime>
  <Words>1872</Words>
  <Application>Microsoft Office PowerPoint</Application>
  <PresentationFormat>Widescreen</PresentationFormat>
  <Paragraphs>76</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Calibri Light</vt:lpstr>
      <vt:lpstr>Arial</vt:lpstr>
      <vt:lpstr>#9Slide05 SVNClementine</vt:lpstr>
      <vt:lpstr>SVN-Shintia Script</vt:lpstr>
      <vt:lpstr>UTM Duepuntozero</vt:lpstr>
      <vt:lpstr>SVN-Cookies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9Slide</cp:lastModifiedBy>
  <cp:revision>22</cp:revision>
  <dcterms:created xsi:type="dcterms:W3CDTF">2023-02-26T08:41:13Z</dcterms:created>
  <dcterms:modified xsi:type="dcterms:W3CDTF">2024-12-18T08:19:41Z</dcterms:modified>
  <cp:category>9Slide.vn</cp:category>
</cp:coreProperties>
</file>