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271" r:id="rId2"/>
    <p:sldId id="278" r:id="rId3"/>
    <p:sldId id="300" r:id="rId4"/>
    <p:sldId id="296" r:id="rId5"/>
    <p:sldId id="276" r:id="rId6"/>
    <p:sldId id="295" r:id="rId7"/>
    <p:sldId id="301" r:id="rId8"/>
    <p:sldId id="302" r:id="rId9"/>
    <p:sldId id="277" r:id="rId10"/>
    <p:sldId id="304" r:id="rId11"/>
    <p:sldId id="305" r:id="rId12"/>
    <p:sldId id="292" r:id="rId13"/>
  </p:sldIdLst>
  <p:sldSz cx="12192000" cy="6858000"/>
  <p:notesSz cx="6858000" cy="9144000"/>
  <p:embeddedFontLst>
    <p:embeddedFont>
      <p:font typeface="#9Slide05 SVNClementine" panose="020F0502020204030203" pitchFamily="34" charset="0"/>
      <p:regular r:id="rId15"/>
    </p:embeddedFont>
    <p:embeddedFont>
      <p:font typeface="SVN-Poky's" panose="020B0606040200020203" pitchFamily="3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FF33CC"/>
    <a:srgbClr val="E34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981" autoAdjust="0"/>
  </p:normalViewPr>
  <p:slideViewPr>
    <p:cSldViewPr snapToGrid="0">
      <p:cViewPr varScale="1">
        <p:scale>
          <a:sx n="61" d="100"/>
          <a:sy n="61" d="100"/>
        </p:scale>
        <p:origin x="10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0FF1A-51B4-4C44-B3C0-C0207CEA927F}" type="datetimeFigureOut">
              <a:rPr lang="en-US" smtClean="0"/>
              <a:t>29/12/2024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96433-B562-4A04-959D-C991901B7D75}" type="slidenum">
              <a:rPr lang="en-US" smtClean="0"/>
              <a:t>‹#›</a:t>
            </a:fld>
            <a:endParaRPr lang="en-US"/>
          </a:p>
        </p:txBody>
      </p:sp>
    </p:spTree>
    <p:extLst>
      <p:ext uri="{BB962C8B-B14F-4D97-AF65-F5344CB8AC3E}">
        <p14:creationId xmlns:p14="http://schemas.microsoft.com/office/powerpoint/2010/main" val="62150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chơi</a:t>
            </a:r>
            <a:r>
              <a:rPr lang="en-US" baseline="0"/>
              <a:t> trò chơi nhìn bóng đoán tên loại quả</a:t>
            </a:r>
            <a:endParaRPr lang="en-US"/>
          </a:p>
        </p:txBody>
      </p:sp>
      <p:sp>
        <p:nvSpPr>
          <p:cNvPr id="4" name="Slide Number Placeholder 3"/>
          <p:cNvSpPr>
            <a:spLocks noGrp="1"/>
          </p:cNvSpPr>
          <p:nvPr>
            <p:ph type="sldNum" sz="quarter" idx="10"/>
          </p:nvPr>
        </p:nvSpPr>
        <p:spPr/>
        <p:txBody>
          <a:bodyPr/>
          <a:lstStyle/>
          <a:p>
            <a:fld id="{93296433-B562-4A04-959D-C991901B7D75}" type="slidenum">
              <a:rPr lang="en-US" smtClean="0"/>
              <a:t>2</a:t>
            </a:fld>
            <a:endParaRPr lang="en-US"/>
          </a:p>
        </p:txBody>
      </p:sp>
    </p:spTree>
    <p:extLst>
      <p:ext uri="{BB962C8B-B14F-4D97-AF65-F5344CB8AC3E}">
        <p14:creationId xmlns:p14="http://schemas.microsoft.com/office/powerpoint/2010/main" val="424451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487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615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910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973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325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496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499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746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157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376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744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641E362-6D3E-748C-A4B4-156328EA882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29/12/2024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0227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35.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35.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31.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35.svg"/><Relationship Id="rId12"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35.svg"/><Relationship Id="rId12"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35.svg"/><Relationship Id="rId12"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4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93986" y="3301467"/>
            <a:ext cx="2674817" cy="138729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pic>
        <p:nvPicPr>
          <p:cNvPr id="21" name="Picture 21"/>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4269469" y="4473134"/>
            <a:ext cx="3073613" cy="2743200"/>
          </a:xfrm>
          <a:prstGeom prst="rect">
            <a:avLst/>
          </a:prstGeom>
        </p:spPr>
      </p:pic>
      <p:sp>
        <p:nvSpPr>
          <p:cNvPr id="24" name="TextBox 23">
            <a:extLst>
              <a:ext uri="{FF2B5EF4-FFF2-40B4-BE49-F238E27FC236}">
                <a16:creationId xmlns:a16="http://schemas.microsoft.com/office/drawing/2014/main" id="{0D2B7902-4448-E54C-326B-1E467D718166}"/>
              </a:ext>
            </a:extLst>
          </p:cNvPr>
          <p:cNvSpPr txBox="1"/>
          <p:nvPr/>
        </p:nvSpPr>
        <p:spPr>
          <a:xfrm>
            <a:off x="3178374" y="739951"/>
            <a:ext cx="5835252" cy="1015663"/>
          </a:xfrm>
          <a:prstGeom prst="rect">
            <a:avLst/>
          </a:prstGeom>
          <a:noFill/>
        </p:spPr>
        <p:txBody>
          <a:bodyPr wrap="none" rtlCol="0">
            <a:spAutoFit/>
          </a:bodyPr>
          <a:lstStyle/>
          <a:p>
            <a:r>
              <a:rPr lang="en-US" sz="6000">
                <a:latin typeface="#9Slide05 SVNClementine" panose="020F0502020204030203" pitchFamily="34" charset="0"/>
              </a:rPr>
              <a:t>Thứ...ngày...tháng...năm</a:t>
            </a:r>
          </a:p>
        </p:txBody>
      </p:sp>
      <p:sp>
        <p:nvSpPr>
          <p:cNvPr id="25" name="TextBox 24">
            <a:extLst>
              <a:ext uri="{FF2B5EF4-FFF2-40B4-BE49-F238E27FC236}">
                <a16:creationId xmlns:a16="http://schemas.microsoft.com/office/drawing/2014/main" id="{ADF38916-859D-8F22-28CE-BE4AC40FDBB0}"/>
              </a:ext>
            </a:extLst>
          </p:cNvPr>
          <p:cNvSpPr txBox="1"/>
          <p:nvPr/>
        </p:nvSpPr>
        <p:spPr>
          <a:xfrm>
            <a:off x="4523001" y="1916722"/>
            <a:ext cx="3147015" cy="1015663"/>
          </a:xfrm>
          <a:prstGeom prst="rect">
            <a:avLst/>
          </a:prstGeom>
          <a:noFill/>
        </p:spPr>
        <p:txBody>
          <a:bodyPr wrap="none" rtlCol="0">
            <a:spAutoFit/>
          </a:bodyPr>
          <a:lstStyle/>
          <a:p>
            <a:r>
              <a:rPr lang="en-US" sz="6000">
                <a:solidFill>
                  <a:srgbClr val="002060"/>
                </a:solidFill>
                <a:latin typeface="#9Slide05 SVNClementine" panose="020F0502020204030203" pitchFamily="34" charset="0"/>
              </a:rPr>
              <a:t>TIẾNG VIỆT</a:t>
            </a:r>
          </a:p>
        </p:txBody>
      </p:sp>
      <p:sp>
        <p:nvSpPr>
          <p:cNvPr id="26" name="TextBox 25">
            <a:extLst>
              <a:ext uri="{FF2B5EF4-FFF2-40B4-BE49-F238E27FC236}">
                <a16:creationId xmlns:a16="http://schemas.microsoft.com/office/drawing/2014/main" id="{AA5FF150-ADDF-863C-92EA-5CFE7781C43E}"/>
              </a:ext>
            </a:extLst>
          </p:cNvPr>
          <p:cNvSpPr txBox="1"/>
          <p:nvPr/>
        </p:nvSpPr>
        <p:spPr>
          <a:xfrm>
            <a:off x="2194521" y="2749767"/>
            <a:ext cx="8026493" cy="1938992"/>
          </a:xfrm>
          <a:prstGeom prst="rect">
            <a:avLst/>
          </a:prstGeom>
          <a:noFill/>
        </p:spPr>
        <p:txBody>
          <a:bodyPr wrap="none" rtlCol="0">
            <a:spAutoFit/>
          </a:bodyPr>
          <a:lstStyle/>
          <a:p>
            <a:pPr algn="ctr"/>
            <a:r>
              <a:rPr lang="en-US" sz="6000">
                <a:solidFill>
                  <a:schemeClr val="tx2"/>
                </a:solidFill>
                <a:latin typeface="SVN-Poky's" panose="020B0606040200020203" pitchFamily="34" charset="0"/>
                <a:ea typeface="LNTH-LuoLuoNotangYuanTi 1" pitchFamily="2" charset="-128"/>
                <a:cs typeface="LNTH-LuoLuoNotangYuanTi 1" pitchFamily="2" charset="-128"/>
              </a:rPr>
              <a:t>Ô</a:t>
            </a:r>
            <a:r>
              <a:rPr lang="en-US" sz="6000">
                <a:solidFill>
                  <a:schemeClr val="accent4"/>
                </a:solidFill>
                <a:latin typeface="SVN-Poky's" panose="020B0606040200020203" pitchFamily="34" charset="0"/>
                <a:ea typeface="LNTH-LuoLuoNotangYuanTi 1" pitchFamily="2" charset="-128"/>
                <a:cs typeface="LNTH-LuoLuoNotangYuanTi 1" pitchFamily="2" charset="-128"/>
              </a:rPr>
              <a:t>N</a:t>
            </a:r>
            <a:r>
              <a:rPr lang="en-US" sz="6000">
                <a:latin typeface="SVN-Poky's" panose="020B0606040200020203" pitchFamily="34" charset="0"/>
                <a:ea typeface="LNTH-LuoLuoNotangYuanTi 1" pitchFamily="2" charset="-128"/>
                <a:cs typeface="LNTH-LuoLuoNotangYuanTi 1" pitchFamily="2" charset="-128"/>
              </a:rPr>
              <a:t> </a:t>
            </a:r>
            <a:r>
              <a:rPr lang="en-US" sz="6000">
                <a:solidFill>
                  <a:srgbClr val="00B050"/>
                </a:solidFill>
                <a:latin typeface="SVN-Poky's" panose="020B0606040200020203" pitchFamily="34" charset="0"/>
                <a:ea typeface="LNTH-LuoLuoNotangYuanTi 1" pitchFamily="2" charset="-128"/>
                <a:cs typeface="LNTH-LuoLuoNotangYuanTi 1" pitchFamily="2" charset="-128"/>
              </a:rPr>
              <a:t>T</a:t>
            </a:r>
            <a:r>
              <a:rPr lang="en-US" sz="6000">
                <a:solidFill>
                  <a:srgbClr val="FFFF00"/>
                </a:solidFill>
                <a:latin typeface="SVN-Poky's" panose="020B0606040200020203" pitchFamily="34" charset="0"/>
                <a:ea typeface="LNTH-LuoLuoNotangYuanTi 1" pitchFamily="2" charset="-128"/>
                <a:cs typeface="LNTH-LuoLuoNotangYuanTi 1" pitchFamily="2" charset="-128"/>
              </a:rPr>
              <a:t>Ậ</a:t>
            </a:r>
            <a:r>
              <a:rPr lang="en-US" sz="6000">
                <a:solidFill>
                  <a:schemeClr val="accent5"/>
                </a:solidFill>
                <a:latin typeface="SVN-Poky's" panose="020B0606040200020203" pitchFamily="34" charset="0"/>
                <a:ea typeface="LNTH-LuoLuoNotangYuanTi 1" pitchFamily="2" charset="-128"/>
                <a:cs typeface="LNTH-LuoLuoNotangYuanTi 1" pitchFamily="2" charset="-128"/>
              </a:rPr>
              <a:t>P </a:t>
            </a:r>
            <a:r>
              <a:rPr lang="en-US" sz="6000">
                <a:solidFill>
                  <a:srgbClr val="00B050"/>
                </a:solidFill>
                <a:latin typeface="SVN-Poky's" panose="020B0606040200020203" pitchFamily="34" charset="0"/>
                <a:ea typeface="LNTH-LuoLuoNotangYuanTi 1" pitchFamily="2" charset="-128"/>
                <a:cs typeface="LNTH-LuoLuoNotangYuanTi 1" pitchFamily="2" charset="-128"/>
              </a:rPr>
              <a:t>G</a:t>
            </a:r>
            <a:r>
              <a:rPr lang="en-US" sz="6000">
                <a:solidFill>
                  <a:srgbClr val="FFC000"/>
                </a:solidFill>
                <a:latin typeface="SVN-Poky's" panose="020B0606040200020203" pitchFamily="34" charset="0"/>
                <a:ea typeface="LNTH-LuoLuoNotangYuanTi 1" pitchFamily="2" charset="-128"/>
                <a:cs typeface="LNTH-LuoLuoNotangYuanTi 1" pitchFamily="2" charset="-128"/>
              </a:rPr>
              <a:t>I</a:t>
            </a:r>
            <a:r>
              <a:rPr lang="en-US" sz="6000">
                <a:solidFill>
                  <a:srgbClr val="FF33CC"/>
                </a:solidFill>
                <a:latin typeface="SVN-Poky's" panose="020B0606040200020203" pitchFamily="34" charset="0"/>
                <a:ea typeface="LNTH-LuoLuoNotangYuanTi 1" pitchFamily="2" charset="-128"/>
                <a:cs typeface="LNTH-LuoLuoNotangYuanTi 1" pitchFamily="2" charset="-128"/>
              </a:rPr>
              <a:t>Ữ</a:t>
            </a:r>
            <a:r>
              <a:rPr lang="en-US" sz="6000">
                <a:solidFill>
                  <a:schemeClr val="accent5"/>
                </a:solidFill>
                <a:latin typeface="SVN-Poky's" panose="020B0606040200020203" pitchFamily="34" charset="0"/>
                <a:ea typeface="LNTH-LuoLuoNotangYuanTi 1" pitchFamily="2" charset="-128"/>
                <a:cs typeface="LNTH-LuoLuoNotangYuanTi 1" pitchFamily="2" charset="-128"/>
              </a:rPr>
              <a:t>A</a:t>
            </a:r>
            <a:r>
              <a:rPr lang="en-US" sz="6000">
                <a:latin typeface="SVN-Poky's" panose="020B0606040200020203" pitchFamily="34" charset="0"/>
                <a:ea typeface="LNTH-LuoLuoNotangYuanTi 1" pitchFamily="2" charset="-128"/>
                <a:cs typeface="LNTH-LuoLuoNotangYuanTi 1" pitchFamily="2" charset="-128"/>
              </a:rPr>
              <a:t> </a:t>
            </a:r>
            <a:r>
              <a:rPr lang="en-US" sz="6000">
                <a:solidFill>
                  <a:srgbClr val="FF9900"/>
                </a:solidFill>
                <a:latin typeface="SVN-Poky's" panose="020B0606040200020203" pitchFamily="34" charset="0"/>
                <a:ea typeface="LNTH-LuoLuoNotangYuanTi 1" pitchFamily="2" charset="-128"/>
                <a:cs typeface="LNTH-LuoLuoNotangYuanTi 1" pitchFamily="2" charset="-128"/>
              </a:rPr>
              <a:t>H</a:t>
            </a:r>
            <a:r>
              <a:rPr lang="en-US" sz="6000">
                <a:solidFill>
                  <a:srgbClr val="FF33CC"/>
                </a:solidFill>
                <a:latin typeface="SVN-Poky's" panose="020B0606040200020203" pitchFamily="34" charset="0"/>
                <a:ea typeface="LNTH-LuoLuoNotangYuanTi 1" pitchFamily="2" charset="-128"/>
                <a:cs typeface="LNTH-LuoLuoNotangYuanTi 1" pitchFamily="2" charset="-128"/>
              </a:rPr>
              <a:t>Ọ</a:t>
            </a:r>
            <a:r>
              <a:rPr lang="en-US" sz="6000">
                <a:solidFill>
                  <a:srgbClr val="00B0F0"/>
                </a:solidFill>
                <a:latin typeface="SVN-Poky's" panose="020B0606040200020203" pitchFamily="34" charset="0"/>
                <a:ea typeface="LNTH-LuoLuoNotangYuanTi 1" pitchFamily="2" charset="-128"/>
                <a:cs typeface="LNTH-LuoLuoNotangYuanTi 1" pitchFamily="2" charset="-128"/>
              </a:rPr>
              <a:t>C</a:t>
            </a:r>
            <a:r>
              <a:rPr lang="en-US" sz="6000">
                <a:latin typeface="SVN-Poky's" panose="020B0606040200020203" pitchFamily="34" charset="0"/>
                <a:ea typeface="LNTH-LuoLuoNotangYuanTi 1" pitchFamily="2" charset="-128"/>
                <a:cs typeface="LNTH-LuoLuoNotangYuanTi 1" pitchFamily="2" charset="-128"/>
              </a:rPr>
              <a:t> </a:t>
            </a:r>
            <a:r>
              <a:rPr lang="en-US" sz="6000">
                <a:solidFill>
                  <a:schemeClr val="accent2"/>
                </a:solidFill>
                <a:latin typeface="SVN-Poky's" panose="020B0606040200020203" pitchFamily="34" charset="0"/>
                <a:ea typeface="LNTH-LuoLuoNotangYuanTi 1" pitchFamily="2" charset="-128"/>
                <a:cs typeface="LNTH-LuoLuoNotangYuanTi 1" pitchFamily="2" charset="-128"/>
              </a:rPr>
              <a:t>K</a:t>
            </a:r>
            <a:r>
              <a:rPr lang="en-US" sz="6000">
                <a:solidFill>
                  <a:srgbClr val="009900"/>
                </a:solidFill>
                <a:latin typeface="SVN-Poky's" panose="020B0606040200020203" pitchFamily="34" charset="0"/>
                <a:ea typeface="LNTH-LuoLuoNotangYuanTi 1" pitchFamily="2" charset="-128"/>
                <a:cs typeface="LNTH-LuoLuoNotangYuanTi 1" pitchFamily="2" charset="-128"/>
              </a:rPr>
              <a:t>Ỳ</a:t>
            </a:r>
            <a:r>
              <a:rPr lang="en-US" sz="6000">
                <a:latin typeface="SVN-Poky's" panose="020B0606040200020203" pitchFamily="34" charset="0"/>
                <a:ea typeface="LNTH-LuoLuoNotangYuanTi 1" pitchFamily="2" charset="-128"/>
                <a:cs typeface="LNTH-LuoLuoNotangYuanTi 1" pitchFamily="2" charset="-128"/>
              </a:rPr>
              <a:t> </a:t>
            </a:r>
            <a:r>
              <a:rPr lang="en-US" sz="6000">
                <a:solidFill>
                  <a:schemeClr val="accent2"/>
                </a:solidFill>
                <a:latin typeface="SVN-Poky's" panose="020B0606040200020203" pitchFamily="34" charset="0"/>
                <a:ea typeface="LNTH-LuoLuoNotangYuanTi 1" pitchFamily="2" charset="-128"/>
                <a:cs typeface="LNTH-LuoLuoNotangYuanTi 1" pitchFamily="2" charset="-128"/>
              </a:rPr>
              <a:t>II</a:t>
            </a:r>
          </a:p>
          <a:p>
            <a:pPr algn="ctr"/>
            <a:r>
              <a:rPr lang="en-US" sz="6000">
                <a:solidFill>
                  <a:srgbClr val="FF0000"/>
                </a:solidFill>
                <a:latin typeface="SVN-Poky's" panose="020B0606040200020203" pitchFamily="34" charset="0"/>
                <a:ea typeface="LNTH-LuoLuoNotangYuanTi 1" pitchFamily="2" charset="-128"/>
                <a:cs typeface="LNTH-LuoLuoNotangYuanTi 1" pitchFamily="2" charset="-128"/>
              </a:rPr>
              <a:t>(TIẾT 5)</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900" decel="100000" fill="hold"/>
                                        <p:tgtEl>
                                          <p:spTgt spid="2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1639C7F-2A26-455E-AAA5-A3575598621D}"/>
              </a:ext>
            </a:extLst>
          </p:cNvPr>
          <p:cNvSpPr txBox="1"/>
          <p:nvPr/>
        </p:nvSpPr>
        <p:spPr>
          <a:xfrm>
            <a:off x="1059542" y="812800"/>
            <a:ext cx="9898743" cy="5632311"/>
          </a:xfrm>
          <a:prstGeom prst="rect">
            <a:avLst/>
          </a:prstGeom>
          <a:noFill/>
        </p:spPr>
        <p:txBody>
          <a:bodyPr wrap="square" rtlCol="0">
            <a:spAutoFit/>
          </a:bodyPr>
          <a:lstStyle/>
          <a:p>
            <a:pPr algn="just"/>
            <a:r>
              <a:rPr lang="en-US" sz="2400">
                <a:solidFill>
                  <a:srgbClr val="C00000"/>
                </a:solidFill>
              </a:rPr>
              <a:t>	</a:t>
            </a:r>
            <a:r>
              <a:rPr lang="en-US" sz="2400" b="1">
                <a:solidFill>
                  <a:srgbClr val="C00000"/>
                </a:solidFill>
              </a:rPr>
              <a:t>MẪU:</a:t>
            </a:r>
            <a:r>
              <a:rPr lang="en-US" sz="2400">
                <a:solidFill>
                  <a:srgbClr val="C00000"/>
                </a:solidFill>
              </a:rPr>
              <a:t> </a:t>
            </a:r>
            <a:r>
              <a:rPr lang="vi-VN" sz="2400"/>
              <a:t>Trong con thuyền cập bến tri thức, cô giáo là người vô cùng quan trọng trong cuộc đời của mỗi người học sinh. Trong những năm tháng học tiểu học có lẽ người cô khiến em ấn tượng nhất đó là cô Hoàn. Cô Hoàn là người đã giúp năm học cuối cấp của em trở nên hạnh phúc và tràn ngập tiếng cười.</a:t>
            </a:r>
            <a:endParaRPr lang="en-US" sz="2400"/>
          </a:p>
          <a:p>
            <a:pPr algn="just"/>
            <a:r>
              <a:rPr lang="en-US" sz="2400"/>
              <a:t>	</a:t>
            </a:r>
            <a:r>
              <a:rPr lang="vi-VN" sz="2400"/>
              <a:t>Cô của em năm nay đã ngoài 50 tuổi nhưng cô trông trẻ hơn tuổi rất nhiều. Hồi đầu năm, nếu cô không giới thiệu rằng mình đã ngoài 50 em còn nghĩ cô mới chỉ 40 thôi. Cô là một người giáo viên chủ nhiệm lớp 5 xuất sắc vì cô luôn được tuyên dương về cách dạy của mình . Dáng hình của cô rất cân đối và nhỏ gọn. Khuôn mặt của cô đầy đặn, mái tóc được cắt ngắn rồi uốn cụp và ôm gọn vào khuôn mặt. Làn da cô trắng hồng, trông rất khỏe khoắn. Đôi mắt đen láy dịu hiền của cô như biết nói biết cười. Nụ cười cô Hoàn tươi xinh, rạng rỡ như ánh nắng ban mai. Giọng nói cô trầm bổng và dịu dàng, mỗi khi giảng bài, giọng nói đó cất lên khiến em luôn chăm chú lắng nghe lời cô nói. </a:t>
            </a:r>
            <a:endParaRPr lang="en-US" sz="2400"/>
          </a:p>
        </p:txBody>
      </p:sp>
    </p:spTree>
    <p:extLst>
      <p:ext uri="{BB962C8B-B14F-4D97-AF65-F5344CB8AC3E}">
        <p14:creationId xmlns:p14="http://schemas.microsoft.com/office/powerpoint/2010/main" val="584196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1639C7F-2A26-455E-AAA5-A3575598621D}"/>
              </a:ext>
            </a:extLst>
          </p:cNvPr>
          <p:cNvSpPr txBox="1"/>
          <p:nvPr/>
        </p:nvSpPr>
        <p:spPr>
          <a:xfrm>
            <a:off x="1059542" y="812800"/>
            <a:ext cx="989874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Đôi bàn tay cô mềm mại và vẫn còn vương lại vài bụi phấn nhỏ trên tay sau những giờ học. Trang phục của cô là những bộ váy dài qua đầu gối có màu sắc tươi sáng. Cô là người có tính cách hiền dịu. Cô luôn cư xử với mọi người như những người cha người mẹ đối xử với con cái mình vậy. Cô luôn giúp đỡ và giảng lại bài cho những bạn không hiểu rõ bài trên lớp. Hằng ngày, mỗi tiết học cô mang đến cho bọn em những kiến thức hay ho và bổ ích nên các giờ học cả lớp luôn tích cực giơ tay phát biểu để xây dựng bài. Em cũng là người vốn sợ môn toán nhưng cô giảng dạy rất ân cần và dễ hiểu nên em rất thích học giờ toán của cô.</a:t>
            </a: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 rất yêu quý cô. Em mong rằng, cô sẽ luôn giúp đỡ em và các bạn trong học tập tận tình như này. Dù mai sau có ra trường thì em vẫn sẽ mãi nhớ đến công ơn dạy của cô.</a:t>
            </a: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4387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93986" y="3301467"/>
            <a:ext cx="2674817" cy="138729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pic>
        <p:nvPicPr>
          <p:cNvPr id="21" name="Picture 21"/>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4269469" y="4473134"/>
            <a:ext cx="3073613" cy="2743200"/>
          </a:xfrm>
          <a:prstGeom prst="rect">
            <a:avLst/>
          </a:prstGeom>
        </p:spPr>
      </p:pic>
      <p:sp>
        <p:nvSpPr>
          <p:cNvPr id="26" name="TextBox 25">
            <a:extLst>
              <a:ext uri="{FF2B5EF4-FFF2-40B4-BE49-F238E27FC236}">
                <a16:creationId xmlns:a16="http://schemas.microsoft.com/office/drawing/2014/main" id="{AA5FF150-ADDF-863C-92EA-5CFE7781C43E}"/>
              </a:ext>
            </a:extLst>
          </p:cNvPr>
          <p:cNvSpPr txBox="1"/>
          <p:nvPr/>
        </p:nvSpPr>
        <p:spPr>
          <a:xfrm>
            <a:off x="2116524" y="1506866"/>
            <a:ext cx="731818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E34F80"/>
                </a:solidFill>
                <a:effectLst/>
                <a:uLnTx/>
                <a:uFillTx/>
                <a:latin typeface="SVN-Poky's" panose="020B0606040200020203" pitchFamily="34" charset="0"/>
                <a:ea typeface="LNTH-LuoLuoNotangYuanTi 1" pitchFamily="2" charset="-128"/>
                <a:cs typeface="LNTH-LuoLuoNotangYuanTi 1" pitchFamily="2" charset="-128"/>
              </a:rPr>
              <a:t>XIN</a:t>
            </a:r>
            <a:r>
              <a:rPr kumimoji="0" lang="en-US" sz="8000" b="0" i="0" u="none" strike="noStrike" kern="1200" cap="none" spc="0" normalizeH="0" noProof="0">
                <a:ln>
                  <a:noFill/>
                </a:ln>
                <a:solidFill>
                  <a:srgbClr val="E34F80"/>
                </a:solidFill>
                <a:effectLst/>
                <a:uLnTx/>
                <a:uFillTx/>
                <a:latin typeface="SVN-Poky's" panose="020B0606040200020203" pitchFamily="34" charset="0"/>
                <a:ea typeface="LNTH-LuoLuoNotangYuanTi 1" pitchFamily="2" charset="-128"/>
                <a:cs typeface="LNTH-LuoLuoNotangYuanTi 1" pitchFamily="2" charset="-128"/>
              </a:rPr>
              <a:t> CHÀO VÀ HẸN GẶP LẠI!</a:t>
            </a:r>
            <a:endParaRPr kumimoji="0" lang="en-US" sz="8000" b="0" i="0" u="none" strike="noStrike" kern="1200" cap="none" spc="0" normalizeH="0" baseline="0" noProof="0">
              <a:ln>
                <a:noFill/>
              </a:ln>
              <a:solidFill>
                <a:srgbClr val="E34F80"/>
              </a:solidFill>
              <a:effectLst/>
              <a:uLnTx/>
              <a:uFillTx/>
              <a:latin typeface="SVN-Poky's" panose="020B0606040200020203" pitchFamily="34"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635536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3"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8986" y="-104775"/>
            <a:ext cx="10827684" cy="564239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321758" y="314864"/>
            <a:ext cx="1007558" cy="414015"/>
          </a:xfrm>
          <a:prstGeom prst="rect">
            <a:avLst/>
          </a:prstGeom>
        </p:spPr>
      </p:pic>
      <p:sp>
        <p:nvSpPr>
          <p:cNvPr id="23" name="TextBox 22">
            <a:extLst>
              <a:ext uri="{FF2B5EF4-FFF2-40B4-BE49-F238E27FC236}">
                <a16:creationId xmlns:a16="http://schemas.microsoft.com/office/drawing/2014/main" id="{BBA9D51D-0CEF-514F-097F-44AA2F32C3D1}"/>
              </a:ext>
            </a:extLst>
          </p:cNvPr>
          <p:cNvSpPr txBox="1"/>
          <p:nvPr/>
        </p:nvSpPr>
        <p:spPr>
          <a:xfrm>
            <a:off x="2628777" y="70642"/>
            <a:ext cx="3752159" cy="1569660"/>
          </a:xfrm>
          <a:prstGeom prst="rect">
            <a:avLst/>
          </a:prstGeom>
          <a:noFill/>
        </p:spPr>
        <p:txBody>
          <a:bodyPr wrap="square">
            <a:spAutoFit/>
          </a:bodyPr>
          <a:lstStyle/>
          <a:p>
            <a:pPr algn="ctr"/>
            <a:br>
              <a:rPr lang="en-US" sz="4800" b="1" i="0">
                <a:solidFill>
                  <a:srgbClr val="FF0000"/>
                </a:solidFill>
                <a:effectLst/>
                <a:latin typeface="+mj-lt"/>
              </a:rPr>
            </a:br>
            <a:endParaRPr lang="en-US" sz="4800" b="1">
              <a:solidFill>
                <a:srgbClr val="FF0000"/>
              </a:solidFill>
              <a:latin typeface="+mj-lt"/>
            </a:endParaRPr>
          </a:p>
        </p:txBody>
      </p:sp>
      <p:pic>
        <p:nvPicPr>
          <p:cNvPr id="25" name="Picture 13">
            <a:extLst>
              <a:ext uri="{FF2B5EF4-FFF2-40B4-BE49-F238E27FC236}">
                <a16:creationId xmlns:a16="http://schemas.microsoft.com/office/drawing/2014/main" id="{7516CB3F-3B28-794B-6506-E8B969B70E90}"/>
              </a:ext>
            </a:extLst>
          </p:cNvPr>
          <p:cNvPicPr>
            <a:picLocks noChangeAspect="1"/>
          </p:cNvPicPr>
          <p:nvPr/>
        </p:nvPicPr>
        <p:blipFill>
          <a:blip r:embed="rId27"/>
          <a:srcRect/>
          <a:stretch>
            <a:fillRect/>
          </a:stretch>
        </p:blipFill>
        <p:spPr>
          <a:xfrm>
            <a:off x="-113185" y="3313366"/>
            <a:ext cx="7743763" cy="3813804"/>
          </a:xfrm>
          <a:prstGeom prst="rect">
            <a:avLst/>
          </a:prstGeom>
        </p:spPr>
      </p:pic>
      <p:sp>
        <p:nvSpPr>
          <p:cNvPr id="9" name="TextBox 8">
            <a:extLst>
              <a:ext uri="{FF2B5EF4-FFF2-40B4-BE49-F238E27FC236}">
                <a16:creationId xmlns:a16="http://schemas.microsoft.com/office/drawing/2014/main" id="{C57791E8-D008-09AB-46F9-442149527FC8}"/>
              </a:ext>
            </a:extLst>
          </p:cNvPr>
          <p:cNvSpPr txBox="1"/>
          <p:nvPr/>
        </p:nvSpPr>
        <p:spPr>
          <a:xfrm>
            <a:off x="2295056" y="1692004"/>
            <a:ext cx="7342060" cy="1569660"/>
          </a:xfrm>
          <a:prstGeom prst="rect">
            <a:avLst/>
          </a:prstGeom>
          <a:noFill/>
        </p:spPr>
        <p:txBody>
          <a:bodyPr wrap="square" rtlCol="0">
            <a:spAutoFit/>
          </a:bodyPr>
          <a:lstStyle/>
          <a:p>
            <a:pPr algn="ctr">
              <a:defRPr/>
            </a:pPr>
            <a:r>
              <a:rPr lang="en-US" sz="9600">
                <a:ln>
                  <a:solidFill>
                    <a:srgbClr val="FFFFFF"/>
                  </a:solidFill>
                </a:ln>
                <a:solidFill>
                  <a:srgbClr val="FF0000"/>
                </a:solidFill>
                <a:effectLst>
                  <a:glow rad="63500">
                    <a:prstClr val="white">
                      <a:alpha val="40000"/>
                    </a:prstClr>
                  </a:glow>
                </a:effectLst>
                <a:latin typeface="#9Slide05 SVNClementine" panose="020F0502020204030203" pitchFamily="34" charset="0"/>
              </a:rPr>
              <a:t>Khởi động</a:t>
            </a:r>
            <a:endParaRPr lang="en-US" sz="9600" dirty="0">
              <a:ln>
                <a:solidFill>
                  <a:srgbClr val="FFFFFF"/>
                </a:solidFill>
              </a:ln>
              <a:solidFill>
                <a:srgbClr val="FF0000"/>
              </a:solidFill>
              <a:effectLst>
                <a:glow rad="63500">
                  <a:prstClr val="white">
                    <a:alpha val="40000"/>
                  </a:prstClr>
                </a:glow>
              </a:effectLst>
              <a:latin typeface="#9Slide05 SVNClementine" panose="020F0502020204030203" pitchFamily="34" charset="0"/>
            </a:endParaRPr>
          </a:p>
        </p:txBody>
      </p:sp>
    </p:spTree>
    <p:extLst>
      <p:ext uri="{BB962C8B-B14F-4D97-AF65-F5344CB8AC3E}">
        <p14:creationId xmlns:p14="http://schemas.microsoft.com/office/powerpoint/2010/main" val="1361751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hởi động tiết học - Bài 26_3">
            <a:hlinkClick r:id="" action="ppaction://media"/>
            <a:extLst>
              <a:ext uri="{FF2B5EF4-FFF2-40B4-BE49-F238E27FC236}">
                <a16:creationId xmlns:a16="http://schemas.microsoft.com/office/drawing/2014/main" id="{281174A8-0868-0810-9340-155BFCD28C0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2179" y="102476"/>
            <a:ext cx="11827641" cy="6653048"/>
          </a:xfrm>
          <a:prstGeom prst="rect">
            <a:avLst/>
          </a:prstGeom>
        </p:spPr>
      </p:pic>
    </p:spTree>
    <p:extLst>
      <p:ext uri="{BB962C8B-B14F-4D97-AF65-F5344CB8AC3E}">
        <p14:creationId xmlns:p14="http://schemas.microsoft.com/office/powerpoint/2010/main" val="1138538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8986" y="-104775"/>
            <a:ext cx="10827684" cy="564239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sp>
        <p:nvSpPr>
          <p:cNvPr id="23" name="TextBox 22">
            <a:extLst>
              <a:ext uri="{FF2B5EF4-FFF2-40B4-BE49-F238E27FC236}">
                <a16:creationId xmlns:a16="http://schemas.microsoft.com/office/drawing/2014/main" id="{BBA9D51D-0CEF-514F-097F-44AA2F32C3D1}"/>
              </a:ext>
            </a:extLst>
          </p:cNvPr>
          <p:cNvSpPr txBox="1"/>
          <p:nvPr/>
        </p:nvSpPr>
        <p:spPr>
          <a:xfrm>
            <a:off x="2628777" y="70642"/>
            <a:ext cx="3752159" cy="1569660"/>
          </a:xfrm>
          <a:prstGeom prst="rect">
            <a:avLst/>
          </a:prstGeom>
          <a:noFill/>
        </p:spPr>
        <p:txBody>
          <a:bodyPr wrap="square">
            <a:spAutoFit/>
          </a:bodyPr>
          <a:lstStyle/>
          <a:p>
            <a:pPr algn="ctr"/>
            <a:br>
              <a:rPr lang="en-US" sz="4800" b="1" i="0">
                <a:solidFill>
                  <a:srgbClr val="FF0000"/>
                </a:solidFill>
                <a:effectLst/>
                <a:latin typeface="+mj-lt"/>
              </a:rPr>
            </a:br>
            <a:endParaRPr lang="en-US" sz="4800" b="1">
              <a:solidFill>
                <a:srgbClr val="FF0000"/>
              </a:solidFill>
              <a:latin typeface="+mj-lt"/>
            </a:endParaRPr>
          </a:p>
        </p:txBody>
      </p:sp>
      <p:pic>
        <p:nvPicPr>
          <p:cNvPr id="25" name="Picture 13">
            <a:extLst>
              <a:ext uri="{FF2B5EF4-FFF2-40B4-BE49-F238E27FC236}">
                <a16:creationId xmlns:a16="http://schemas.microsoft.com/office/drawing/2014/main" id="{7516CB3F-3B28-794B-6506-E8B969B70E90}"/>
              </a:ext>
            </a:extLst>
          </p:cNvPr>
          <p:cNvPicPr>
            <a:picLocks noChangeAspect="1"/>
          </p:cNvPicPr>
          <p:nvPr/>
        </p:nvPicPr>
        <p:blipFill>
          <a:blip r:embed="rId26"/>
          <a:srcRect/>
          <a:stretch>
            <a:fillRect/>
          </a:stretch>
        </p:blipFill>
        <p:spPr>
          <a:xfrm>
            <a:off x="543814" y="3729275"/>
            <a:ext cx="7743763" cy="3813804"/>
          </a:xfrm>
          <a:prstGeom prst="rect">
            <a:avLst/>
          </a:prstGeom>
        </p:spPr>
      </p:pic>
      <p:sp>
        <p:nvSpPr>
          <p:cNvPr id="9" name="TextBox 8">
            <a:extLst>
              <a:ext uri="{FF2B5EF4-FFF2-40B4-BE49-F238E27FC236}">
                <a16:creationId xmlns:a16="http://schemas.microsoft.com/office/drawing/2014/main" id="{C57791E8-D008-09AB-46F9-442149527FC8}"/>
              </a:ext>
            </a:extLst>
          </p:cNvPr>
          <p:cNvSpPr txBox="1"/>
          <p:nvPr/>
        </p:nvSpPr>
        <p:spPr>
          <a:xfrm>
            <a:off x="2151240" y="1545137"/>
            <a:ext cx="7342060" cy="1200329"/>
          </a:xfrm>
          <a:prstGeom prst="rect">
            <a:avLst/>
          </a:prstGeom>
          <a:noFill/>
        </p:spPr>
        <p:txBody>
          <a:bodyPr wrap="square" rtlCol="0">
            <a:spAutoFit/>
          </a:bodyPr>
          <a:lstStyle/>
          <a:p>
            <a:pPr algn="ctr">
              <a:defRPr/>
            </a:pPr>
            <a:r>
              <a:rPr lang="en-US" sz="7200">
                <a:ln>
                  <a:solidFill>
                    <a:srgbClr val="FFFFFF"/>
                  </a:solidFill>
                </a:ln>
                <a:solidFill>
                  <a:srgbClr val="FF0000"/>
                </a:solidFill>
                <a:effectLst>
                  <a:glow rad="63500">
                    <a:prstClr val="white">
                      <a:alpha val="40000"/>
                    </a:prstClr>
                  </a:glow>
                </a:effectLst>
                <a:latin typeface="#9Slide05 SVNClementine" panose="020F0502020204030203" pitchFamily="34" charset="0"/>
              </a:rPr>
              <a:t>Luyện tập</a:t>
            </a:r>
            <a:endParaRPr lang="en-US" sz="7200" dirty="0">
              <a:ln>
                <a:solidFill>
                  <a:srgbClr val="FFFFFF"/>
                </a:solidFill>
              </a:ln>
              <a:solidFill>
                <a:srgbClr val="FF0000"/>
              </a:solidFill>
              <a:effectLst>
                <a:glow rad="63500">
                  <a:prstClr val="white">
                    <a:alpha val="40000"/>
                  </a:prstClr>
                </a:glow>
              </a:effectLst>
              <a:latin typeface="#9Slide05 SVNClementine" panose="020F0502020204030203" pitchFamily="34" charset="0"/>
            </a:endParaRPr>
          </a:p>
        </p:txBody>
      </p:sp>
    </p:spTree>
    <p:extLst>
      <p:ext uri="{BB962C8B-B14F-4D97-AF65-F5344CB8AC3E}">
        <p14:creationId xmlns:p14="http://schemas.microsoft.com/office/powerpoint/2010/main" val="1936871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93986" y="3301467"/>
            <a:ext cx="2674817" cy="138729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sp>
        <p:nvSpPr>
          <p:cNvPr id="9" name="Rectangle: Rounded Corners 8">
            <a:extLst>
              <a:ext uri="{FF2B5EF4-FFF2-40B4-BE49-F238E27FC236}">
                <a16:creationId xmlns:a16="http://schemas.microsoft.com/office/drawing/2014/main" id="{70A81BD1-2D0E-DB5F-7EF6-CB6410212657}"/>
              </a:ext>
            </a:extLst>
          </p:cNvPr>
          <p:cNvSpPr/>
          <p:nvPr/>
        </p:nvSpPr>
        <p:spPr>
          <a:xfrm>
            <a:off x="499232" y="1540676"/>
            <a:ext cx="11193536" cy="3161318"/>
          </a:xfrm>
          <a:custGeom>
            <a:avLst/>
            <a:gdLst>
              <a:gd name="connsiteX0" fmla="*/ 0 w 11193536"/>
              <a:gd name="connsiteY0" fmla="*/ 526897 h 3161318"/>
              <a:gd name="connsiteX1" fmla="*/ 526897 w 11193536"/>
              <a:gd name="connsiteY1" fmla="*/ 0 h 3161318"/>
              <a:gd name="connsiteX2" fmla="*/ 10666639 w 11193536"/>
              <a:gd name="connsiteY2" fmla="*/ 0 h 3161318"/>
              <a:gd name="connsiteX3" fmla="*/ 11193536 w 11193536"/>
              <a:gd name="connsiteY3" fmla="*/ 526897 h 3161318"/>
              <a:gd name="connsiteX4" fmla="*/ 11193536 w 11193536"/>
              <a:gd name="connsiteY4" fmla="*/ 2634421 h 3161318"/>
              <a:gd name="connsiteX5" fmla="*/ 10666639 w 11193536"/>
              <a:gd name="connsiteY5" fmla="*/ 3161318 h 3161318"/>
              <a:gd name="connsiteX6" fmla="*/ 526897 w 11193536"/>
              <a:gd name="connsiteY6" fmla="*/ 3161318 h 3161318"/>
              <a:gd name="connsiteX7" fmla="*/ 0 w 11193536"/>
              <a:gd name="connsiteY7" fmla="*/ 2634421 h 3161318"/>
              <a:gd name="connsiteX8" fmla="*/ 0 w 11193536"/>
              <a:gd name="connsiteY8" fmla="*/ 526897 h 316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3161318" fill="none" extrusionOk="0">
                <a:moveTo>
                  <a:pt x="0" y="526897"/>
                </a:moveTo>
                <a:cubicBezTo>
                  <a:pt x="-418" y="249579"/>
                  <a:pt x="246114" y="-20607"/>
                  <a:pt x="526897" y="0"/>
                </a:cubicBezTo>
                <a:cubicBezTo>
                  <a:pt x="3794243" y="29483"/>
                  <a:pt x="9291123" y="4220"/>
                  <a:pt x="10666639" y="0"/>
                </a:cubicBezTo>
                <a:cubicBezTo>
                  <a:pt x="10985231" y="10396"/>
                  <a:pt x="11191030" y="239152"/>
                  <a:pt x="11193536" y="526897"/>
                </a:cubicBezTo>
                <a:cubicBezTo>
                  <a:pt x="11177594" y="1225068"/>
                  <a:pt x="11093712" y="1874281"/>
                  <a:pt x="11193536" y="2634421"/>
                </a:cubicBezTo>
                <a:cubicBezTo>
                  <a:pt x="11207728" y="2933056"/>
                  <a:pt x="10970020" y="3172466"/>
                  <a:pt x="10666639" y="3161318"/>
                </a:cubicBezTo>
                <a:cubicBezTo>
                  <a:pt x="7231190" y="3195446"/>
                  <a:pt x="5009370" y="3038526"/>
                  <a:pt x="526897" y="3161318"/>
                </a:cubicBezTo>
                <a:cubicBezTo>
                  <a:pt x="217359" y="3198261"/>
                  <a:pt x="-18691" y="2956571"/>
                  <a:pt x="0" y="2634421"/>
                </a:cubicBezTo>
                <a:cubicBezTo>
                  <a:pt x="-162483" y="2105605"/>
                  <a:pt x="12474" y="1564932"/>
                  <a:pt x="0" y="526897"/>
                </a:cubicBezTo>
                <a:close/>
              </a:path>
              <a:path w="11193536" h="3161318" stroke="0" extrusionOk="0">
                <a:moveTo>
                  <a:pt x="0" y="526897"/>
                </a:moveTo>
                <a:cubicBezTo>
                  <a:pt x="-16392" y="263802"/>
                  <a:pt x="281619" y="24702"/>
                  <a:pt x="526897" y="0"/>
                </a:cubicBezTo>
                <a:cubicBezTo>
                  <a:pt x="5104042" y="-40312"/>
                  <a:pt x="7182206" y="-70188"/>
                  <a:pt x="10666639" y="0"/>
                </a:cubicBezTo>
                <a:cubicBezTo>
                  <a:pt x="10932905" y="-2327"/>
                  <a:pt x="11211638" y="200758"/>
                  <a:pt x="11193536" y="526897"/>
                </a:cubicBezTo>
                <a:cubicBezTo>
                  <a:pt x="11231143" y="1036395"/>
                  <a:pt x="11217613" y="1747862"/>
                  <a:pt x="11193536" y="2634421"/>
                </a:cubicBezTo>
                <a:cubicBezTo>
                  <a:pt x="11191413" y="2950764"/>
                  <a:pt x="10918579" y="3161892"/>
                  <a:pt x="10666639" y="3161318"/>
                </a:cubicBezTo>
                <a:cubicBezTo>
                  <a:pt x="6609283" y="3178669"/>
                  <a:pt x="3610516" y="3284664"/>
                  <a:pt x="526897" y="3161318"/>
                </a:cubicBezTo>
                <a:cubicBezTo>
                  <a:pt x="241950" y="3135846"/>
                  <a:pt x="8475" y="2936002"/>
                  <a:pt x="0" y="2634421"/>
                </a:cubicBezTo>
                <a:cubicBezTo>
                  <a:pt x="6107" y="1705490"/>
                  <a:pt x="-133487" y="1358664"/>
                  <a:pt x="0" y="526897"/>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5">
            <a:extLst>
              <a:ext uri="{FF2B5EF4-FFF2-40B4-BE49-F238E27FC236}">
                <a16:creationId xmlns:a16="http://schemas.microsoft.com/office/drawing/2014/main" id="{61207C06-AD29-62CE-8779-D8CB92B9768B}"/>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3539629" y="807358"/>
            <a:ext cx="5062718" cy="1017408"/>
          </a:xfrm>
          <a:prstGeom prst="rect">
            <a:avLst/>
          </a:prstGeom>
        </p:spPr>
      </p:pic>
      <p:sp>
        <p:nvSpPr>
          <p:cNvPr id="19" name="TextBox 18">
            <a:extLst>
              <a:ext uri="{FF2B5EF4-FFF2-40B4-BE49-F238E27FC236}">
                <a16:creationId xmlns:a16="http://schemas.microsoft.com/office/drawing/2014/main" id="{2B439795-9D2E-9C59-FB06-E8D594421AAA}"/>
              </a:ext>
            </a:extLst>
          </p:cNvPr>
          <p:cNvSpPr txBox="1"/>
          <p:nvPr/>
        </p:nvSpPr>
        <p:spPr>
          <a:xfrm>
            <a:off x="5266295" y="905716"/>
            <a:ext cx="1495922" cy="830997"/>
          </a:xfrm>
          <a:prstGeom prst="rect">
            <a:avLst/>
          </a:prstGeom>
          <a:noFill/>
        </p:spPr>
        <p:txBody>
          <a:bodyPr wrap="none" rtlCol="0">
            <a:spAutoFit/>
          </a:bodyPr>
          <a:lstStyle/>
          <a:p>
            <a:r>
              <a:rPr lang="en-US" sz="4800">
                <a:solidFill>
                  <a:srgbClr val="FF0000"/>
                </a:solidFill>
                <a:latin typeface="#9Slide05 SVNClementine" panose="020F0502020204030203" pitchFamily="34" charset="0"/>
              </a:rPr>
              <a:t>Đề bài</a:t>
            </a:r>
          </a:p>
        </p:txBody>
      </p:sp>
      <p:sp>
        <p:nvSpPr>
          <p:cNvPr id="20" name="TextBox 19">
            <a:extLst>
              <a:ext uri="{FF2B5EF4-FFF2-40B4-BE49-F238E27FC236}">
                <a16:creationId xmlns:a16="http://schemas.microsoft.com/office/drawing/2014/main" id="{4AA46992-D535-6AD6-B70F-A707A5A861B1}"/>
              </a:ext>
            </a:extLst>
          </p:cNvPr>
          <p:cNvSpPr txBox="1"/>
          <p:nvPr/>
        </p:nvSpPr>
        <p:spPr>
          <a:xfrm>
            <a:off x="3050335" y="2124556"/>
            <a:ext cx="7997453" cy="1569660"/>
          </a:xfrm>
          <a:prstGeom prst="rect">
            <a:avLst/>
          </a:prstGeom>
          <a:noFill/>
        </p:spPr>
        <p:txBody>
          <a:bodyPr wrap="square" rtlCol="0">
            <a:spAutoFit/>
          </a:bodyPr>
          <a:lstStyle/>
          <a:p>
            <a:pPr algn="ctr"/>
            <a:r>
              <a:rPr lang="en-US" sz="4800" b="1">
                <a:solidFill>
                  <a:srgbClr val="0070C0"/>
                </a:solidFill>
              </a:rPr>
              <a:t>Viết bài văn tả một thầy giáo hoặc cô giáo mà em yêu quý.</a:t>
            </a:r>
            <a:endParaRPr lang="en-US" sz="4000" dirty="0"/>
          </a:p>
        </p:txBody>
      </p:sp>
      <p:pic>
        <p:nvPicPr>
          <p:cNvPr id="21" name="Picture 16">
            <a:extLst>
              <a:ext uri="{FF2B5EF4-FFF2-40B4-BE49-F238E27FC236}">
                <a16:creationId xmlns:a16="http://schemas.microsoft.com/office/drawing/2014/main" id="{E0A82E45-8CAF-3D72-422D-1B6CCE88F725}"/>
              </a:ext>
            </a:extLst>
          </p:cNvPr>
          <p:cNvPicPr>
            <a:picLocks noChangeAspect="1"/>
          </p:cNvPicPr>
          <p:nvPr/>
        </p:nvPicPr>
        <p:blipFill>
          <a:blip r:embed="rId28"/>
          <a:srcRect/>
          <a:stretch>
            <a:fillRect/>
          </a:stretch>
        </p:blipFill>
        <p:spPr>
          <a:xfrm>
            <a:off x="9301" y="2105377"/>
            <a:ext cx="2860553" cy="4050340"/>
          </a:xfrm>
          <a:prstGeom prst="rect">
            <a:avLst/>
          </a:prstGeom>
        </p:spPr>
      </p:pic>
    </p:spTree>
    <p:extLst>
      <p:ext uri="{BB962C8B-B14F-4D97-AF65-F5344CB8AC3E}">
        <p14:creationId xmlns:p14="http://schemas.microsoft.com/office/powerpoint/2010/main" val="1220165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3C18A53-823A-4EA7-A086-F3C425A7C32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9972" y="2101850"/>
            <a:ext cx="10787619" cy="2144869"/>
          </a:xfrm>
          <a:prstGeom prst="rect">
            <a:avLst/>
          </a:prstGeom>
        </p:spPr>
      </p:pic>
    </p:spTree>
    <p:extLst>
      <p:ext uri="{BB962C8B-B14F-4D97-AF65-F5344CB8AC3E}">
        <p14:creationId xmlns:p14="http://schemas.microsoft.com/office/powerpoint/2010/main" val="3625910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963F2301-5EB2-4F3E-BCE9-5B8441461C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75665" y="394994"/>
            <a:ext cx="6724469" cy="6197667"/>
          </a:xfrm>
          <a:prstGeom prst="rect">
            <a:avLst/>
          </a:prstGeom>
        </p:spPr>
      </p:pic>
    </p:spTree>
    <p:extLst>
      <p:ext uri="{BB962C8B-B14F-4D97-AF65-F5344CB8AC3E}">
        <p14:creationId xmlns:p14="http://schemas.microsoft.com/office/powerpoint/2010/main" val="2375312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BA29378B-92FA-495A-AB42-55686EB3581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3030" y="1934360"/>
            <a:ext cx="10506276" cy="2413571"/>
          </a:xfrm>
          <a:prstGeom prst="rect">
            <a:avLst/>
          </a:prstGeom>
        </p:spPr>
      </p:pic>
    </p:spTree>
    <p:extLst>
      <p:ext uri="{BB962C8B-B14F-4D97-AF65-F5344CB8AC3E}">
        <p14:creationId xmlns:p14="http://schemas.microsoft.com/office/powerpoint/2010/main" val="1086677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49988"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962565" y="3394805"/>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pic>
        <p:nvPicPr>
          <p:cNvPr id="21" name="Picture 45">
            <a:extLst>
              <a:ext uri="{FF2B5EF4-FFF2-40B4-BE49-F238E27FC236}">
                <a16:creationId xmlns:a16="http://schemas.microsoft.com/office/drawing/2014/main" id="{26BEBBB0-383A-6C9A-1F4C-5870C32AE32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391290" y="2570487"/>
            <a:ext cx="4683222" cy="4490040"/>
          </a:xfrm>
          <a:prstGeom prst="rect">
            <a:avLst/>
          </a:prstGeom>
        </p:spPr>
      </p:pic>
      <p:sp>
        <p:nvSpPr>
          <p:cNvPr id="24" name="Rectangle: Rounded Corners 23">
            <a:extLst>
              <a:ext uri="{FF2B5EF4-FFF2-40B4-BE49-F238E27FC236}">
                <a16:creationId xmlns:a16="http://schemas.microsoft.com/office/drawing/2014/main" id="{2A8D1DBC-0564-DCC2-A1B3-31B74B96A5E1}"/>
              </a:ext>
            </a:extLst>
          </p:cNvPr>
          <p:cNvSpPr/>
          <p:nvPr/>
        </p:nvSpPr>
        <p:spPr>
          <a:xfrm>
            <a:off x="2830357" y="513571"/>
            <a:ext cx="6924019" cy="2292520"/>
          </a:xfrm>
          <a:custGeom>
            <a:avLst/>
            <a:gdLst>
              <a:gd name="connsiteX0" fmla="*/ 0 w 6924019"/>
              <a:gd name="connsiteY0" fmla="*/ 382094 h 2292520"/>
              <a:gd name="connsiteX1" fmla="*/ 382094 w 6924019"/>
              <a:gd name="connsiteY1" fmla="*/ 0 h 2292520"/>
              <a:gd name="connsiteX2" fmla="*/ 6541925 w 6924019"/>
              <a:gd name="connsiteY2" fmla="*/ 0 h 2292520"/>
              <a:gd name="connsiteX3" fmla="*/ 6924019 w 6924019"/>
              <a:gd name="connsiteY3" fmla="*/ 382094 h 2292520"/>
              <a:gd name="connsiteX4" fmla="*/ 6924019 w 6924019"/>
              <a:gd name="connsiteY4" fmla="*/ 1910426 h 2292520"/>
              <a:gd name="connsiteX5" fmla="*/ 6541925 w 6924019"/>
              <a:gd name="connsiteY5" fmla="*/ 2292520 h 2292520"/>
              <a:gd name="connsiteX6" fmla="*/ 382094 w 6924019"/>
              <a:gd name="connsiteY6" fmla="*/ 2292520 h 2292520"/>
              <a:gd name="connsiteX7" fmla="*/ 0 w 6924019"/>
              <a:gd name="connsiteY7" fmla="*/ 1910426 h 2292520"/>
              <a:gd name="connsiteX8" fmla="*/ 0 w 6924019"/>
              <a:gd name="connsiteY8" fmla="*/ 382094 h 229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4019" h="2292520" fill="none" extrusionOk="0">
                <a:moveTo>
                  <a:pt x="0" y="382094"/>
                </a:moveTo>
                <a:cubicBezTo>
                  <a:pt x="1365" y="208025"/>
                  <a:pt x="172680" y="2703"/>
                  <a:pt x="382094" y="0"/>
                </a:cubicBezTo>
                <a:cubicBezTo>
                  <a:pt x="2638012" y="72427"/>
                  <a:pt x="4544432" y="61419"/>
                  <a:pt x="6541925" y="0"/>
                </a:cubicBezTo>
                <a:cubicBezTo>
                  <a:pt x="6748879" y="-28022"/>
                  <a:pt x="6889416" y="160603"/>
                  <a:pt x="6924019" y="382094"/>
                </a:cubicBezTo>
                <a:cubicBezTo>
                  <a:pt x="6835667" y="853413"/>
                  <a:pt x="6963631" y="1182137"/>
                  <a:pt x="6924019" y="1910426"/>
                </a:cubicBezTo>
                <a:cubicBezTo>
                  <a:pt x="6929922" y="2091491"/>
                  <a:pt x="6741474" y="2279656"/>
                  <a:pt x="6541925" y="2292520"/>
                </a:cubicBezTo>
                <a:cubicBezTo>
                  <a:pt x="5406358" y="2322347"/>
                  <a:pt x="1681263" y="2213214"/>
                  <a:pt x="382094" y="2292520"/>
                </a:cubicBezTo>
                <a:cubicBezTo>
                  <a:pt x="186310" y="2290797"/>
                  <a:pt x="-2880" y="2122021"/>
                  <a:pt x="0" y="1910426"/>
                </a:cubicBezTo>
                <a:cubicBezTo>
                  <a:pt x="-100625" y="1210383"/>
                  <a:pt x="-102406" y="688750"/>
                  <a:pt x="0" y="382094"/>
                </a:cubicBezTo>
                <a:close/>
              </a:path>
              <a:path w="6924019" h="2292520" stroke="0" extrusionOk="0">
                <a:moveTo>
                  <a:pt x="0" y="382094"/>
                </a:moveTo>
                <a:cubicBezTo>
                  <a:pt x="21850" y="177025"/>
                  <a:pt x="183661" y="26236"/>
                  <a:pt x="382094" y="0"/>
                </a:cubicBezTo>
                <a:cubicBezTo>
                  <a:pt x="2234725" y="123000"/>
                  <a:pt x="4083815" y="-96860"/>
                  <a:pt x="6541925" y="0"/>
                </a:cubicBezTo>
                <a:cubicBezTo>
                  <a:pt x="6723524" y="-22426"/>
                  <a:pt x="6935991" y="146933"/>
                  <a:pt x="6924019" y="382094"/>
                </a:cubicBezTo>
                <a:cubicBezTo>
                  <a:pt x="6889263" y="715849"/>
                  <a:pt x="6801908" y="1598091"/>
                  <a:pt x="6924019" y="1910426"/>
                </a:cubicBezTo>
                <a:cubicBezTo>
                  <a:pt x="6905511" y="2128156"/>
                  <a:pt x="6743213" y="2290926"/>
                  <a:pt x="6541925" y="2292520"/>
                </a:cubicBezTo>
                <a:cubicBezTo>
                  <a:pt x="5138615" y="2131813"/>
                  <a:pt x="3135626" y="2332187"/>
                  <a:pt x="382094" y="2292520"/>
                </a:cubicBezTo>
                <a:cubicBezTo>
                  <a:pt x="158597" y="2290001"/>
                  <a:pt x="-36409" y="2104957"/>
                  <a:pt x="0" y="1910426"/>
                </a:cubicBezTo>
                <a:cubicBezTo>
                  <a:pt x="-65702" y="1210682"/>
                  <a:pt x="-118064" y="609407"/>
                  <a:pt x="0" y="382094"/>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2"/>
                </a:solidFill>
                <a:latin typeface="#9Slide05 SVNClementine" panose="020F0502020204030203" pitchFamily="34" charset="0"/>
              </a:rPr>
              <a:t>THẢO LUẬN NHÓM</a:t>
            </a:r>
          </a:p>
        </p:txBody>
      </p:sp>
      <p:sp>
        <p:nvSpPr>
          <p:cNvPr id="26" name="Rectangle: Rounded Corners 25">
            <a:extLst>
              <a:ext uri="{FF2B5EF4-FFF2-40B4-BE49-F238E27FC236}">
                <a16:creationId xmlns:a16="http://schemas.microsoft.com/office/drawing/2014/main" id="{0F0946CE-EE17-6913-1AE5-A178578F4B0D}"/>
              </a:ext>
            </a:extLst>
          </p:cNvPr>
          <p:cNvSpPr/>
          <p:nvPr/>
        </p:nvSpPr>
        <p:spPr>
          <a:xfrm>
            <a:off x="2830357" y="450757"/>
            <a:ext cx="6924019" cy="2292520"/>
          </a:xfrm>
          <a:custGeom>
            <a:avLst/>
            <a:gdLst>
              <a:gd name="connsiteX0" fmla="*/ 0 w 6924019"/>
              <a:gd name="connsiteY0" fmla="*/ 382094 h 2292520"/>
              <a:gd name="connsiteX1" fmla="*/ 382094 w 6924019"/>
              <a:gd name="connsiteY1" fmla="*/ 0 h 2292520"/>
              <a:gd name="connsiteX2" fmla="*/ 6541925 w 6924019"/>
              <a:gd name="connsiteY2" fmla="*/ 0 h 2292520"/>
              <a:gd name="connsiteX3" fmla="*/ 6924019 w 6924019"/>
              <a:gd name="connsiteY3" fmla="*/ 382094 h 2292520"/>
              <a:gd name="connsiteX4" fmla="*/ 6924019 w 6924019"/>
              <a:gd name="connsiteY4" fmla="*/ 1910426 h 2292520"/>
              <a:gd name="connsiteX5" fmla="*/ 6541925 w 6924019"/>
              <a:gd name="connsiteY5" fmla="*/ 2292520 h 2292520"/>
              <a:gd name="connsiteX6" fmla="*/ 382094 w 6924019"/>
              <a:gd name="connsiteY6" fmla="*/ 2292520 h 2292520"/>
              <a:gd name="connsiteX7" fmla="*/ 0 w 6924019"/>
              <a:gd name="connsiteY7" fmla="*/ 1910426 h 2292520"/>
              <a:gd name="connsiteX8" fmla="*/ 0 w 6924019"/>
              <a:gd name="connsiteY8" fmla="*/ 382094 h 229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4019" h="2292520" fill="none" extrusionOk="0">
                <a:moveTo>
                  <a:pt x="0" y="382094"/>
                </a:moveTo>
                <a:cubicBezTo>
                  <a:pt x="1365" y="208025"/>
                  <a:pt x="172680" y="2703"/>
                  <a:pt x="382094" y="0"/>
                </a:cubicBezTo>
                <a:cubicBezTo>
                  <a:pt x="2638012" y="72427"/>
                  <a:pt x="4544432" y="61419"/>
                  <a:pt x="6541925" y="0"/>
                </a:cubicBezTo>
                <a:cubicBezTo>
                  <a:pt x="6748879" y="-28022"/>
                  <a:pt x="6889416" y="160603"/>
                  <a:pt x="6924019" y="382094"/>
                </a:cubicBezTo>
                <a:cubicBezTo>
                  <a:pt x="6835667" y="853413"/>
                  <a:pt x="6963631" y="1182137"/>
                  <a:pt x="6924019" y="1910426"/>
                </a:cubicBezTo>
                <a:cubicBezTo>
                  <a:pt x="6929922" y="2091491"/>
                  <a:pt x="6741474" y="2279656"/>
                  <a:pt x="6541925" y="2292520"/>
                </a:cubicBezTo>
                <a:cubicBezTo>
                  <a:pt x="5406358" y="2322347"/>
                  <a:pt x="1681263" y="2213214"/>
                  <a:pt x="382094" y="2292520"/>
                </a:cubicBezTo>
                <a:cubicBezTo>
                  <a:pt x="186310" y="2290797"/>
                  <a:pt x="-2880" y="2122021"/>
                  <a:pt x="0" y="1910426"/>
                </a:cubicBezTo>
                <a:cubicBezTo>
                  <a:pt x="-100625" y="1210383"/>
                  <a:pt x="-102406" y="688750"/>
                  <a:pt x="0" y="382094"/>
                </a:cubicBezTo>
                <a:close/>
              </a:path>
              <a:path w="6924019" h="2292520" stroke="0" extrusionOk="0">
                <a:moveTo>
                  <a:pt x="0" y="382094"/>
                </a:moveTo>
                <a:cubicBezTo>
                  <a:pt x="21850" y="177025"/>
                  <a:pt x="183661" y="26236"/>
                  <a:pt x="382094" y="0"/>
                </a:cubicBezTo>
                <a:cubicBezTo>
                  <a:pt x="2234725" y="123000"/>
                  <a:pt x="4083815" y="-96860"/>
                  <a:pt x="6541925" y="0"/>
                </a:cubicBezTo>
                <a:cubicBezTo>
                  <a:pt x="6723524" y="-22426"/>
                  <a:pt x="6935991" y="146933"/>
                  <a:pt x="6924019" y="382094"/>
                </a:cubicBezTo>
                <a:cubicBezTo>
                  <a:pt x="6889263" y="715849"/>
                  <a:pt x="6801908" y="1598091"/>
                  <a:pt x="6924019" y="1910426"/>
                </a:cubicBezTo>
                <a:cubicBezTo>
                  <a:pt x="6905511" y="2128156"/>
                  <a:pt x="6743213" y="2290926"/>
                  <a:pt x="6541925" y="2292520"/>
                </a:cubicBezTo>
                <a:cubicBezTo>
                  <a:pt x="5138615" y="2131813"/>
                  <a:pt x="3135626" y="2332187"/>
                  <a:pt x="382094" y="2292520"/>
                </a:cubicBezTo>
                <a:cubicBezTo>
                  <a:pt x="158597" y="2290001"/>
                  <a:pt x="-36409" y="2104957"/>
                  <a:pt x="0" y="1910426"/>
                </a:cubicBezTo>
                <a:cubicBezTo>
                  <a:pt x="-65702" y="1210682"/>
                  <a:pt x="-118064" y="609407"/>
                  <a:pt x="0" y="382094"/>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2"/>
                </a:solidFill>
                <a:latin typeface="#9Slide05 SVNClementine" panose="020F0502020204030203" pitchFamily="34" charset="0"/>
              </a:rPr>
              <a:t>TRÌNH BÀY TRƯỚC LỚP</a:t>
            </a:r>
          </a:p>
        </p:txBody>
      </p:sp>
      <p:pic>
        <p:nvPicPr>
          <p:cNvPr id="25" name="Picture 13">
            <a:extLst>
              <a:ext uri="{FF2B5EF4-FFF2-40B4-BE49-F238E27FC236}">
                <a16:creationId xmlns:a16="http://schemas.microsoft.com/office/drawing/2014/main" id="{7516CB3F-3B28-794B-6506-E8B969B70E90}"/>
              </a:ext>
            </a:extLst>
          </p:cNvPr>
          <p:cNvPicPr>
            <a:picLocks noChangeAspect="1"/>
          </p:cNvPicPr>
          <p:nvPr/>
        </p:nvPicPr>
        <p:blipFill>
          <a:blip r:embed="rId28"/>
          <a:srcRect/>
          <a:stretch>
            <a:fillRect/>
          </a:stretch>
        </p:blipFill>
        <p:spPr>
          <a:xfrm>
            <a:off x="4882249" y="3245236"/>
            <a:ext cx="6238875" cy="3072646"/>
          </a:xfrm>
          <a:prstGeom prst="rect">
            <a:avLst/>
          </a:prstGeom>
        </p:spPr>
      </p:pic>
    </p:spTree>
    <p:extLst>
      <p:ext uri="{BB962C8B-B14F-4D97-AF65-F5344CB8AC3E}">
        <p14:creationId xmlns:p14="http://schemas.microsoft.com/office/powerpoint/2010/main" val="507290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253</TotalTime>
  <Words>512</Words>
  <Application>Microsoft Office PowerPoint</Application>
  <PresentationFormat>Widescreen</PresentationFormat>
  <Paragraphs>19</Paragraphs>
  <Slides>12</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SVN-Poky's</vt:lpstr>
      <vt:lpstr>#9Slide05 SVNClementine</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20</cp:revision>
  <dcterms:created xsi:type="dcterms:W3CDTF">2023-01-11T06:27:36Z</dcterms:created>
  <dcterms:modified xsi:type="dcterms:W3CDTF">2024-12-29T08:20:48Z</dcterms:modified>
  <cp:category>9Slide.vn</cp:category>
</cp:coreProperties>
</file>