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332" r:id="rId3"/>
    <p:sldId id="322" r:id="rId4"/>
    <p:sldId id="356" r:id="rId5"/>
    <p:sldId id="387" r:id="rId6"/>
    <p:sldId id="358" r:id="rId7"/>
    <p:sldId id="359" r:id="rId8"/>
    <p:sldId id="388" r:id="rId9"/>
    <p:sldId id="389" r:id="rId10"/>
    <p:sldId id="390" r:id="rId11"/>
    <p:sldId id="391" r:id="rId12"/>
    <p:sldId id="392" r:id="rId13"/>
    <p:sldId id="393" r:id="rId14"/>
    <p:sldId id="374" r:id="rId15"/>
    <p:sldId id="394" r:id="rId16"/>
    <p:sldId id="395" r:id="rId17"/>
    <p:sldId id="396" r:id="rId18"/>
    <p:sldId id="397" r:id="rId19"/>
    <p:sldId id="398" r:id="rId20"/>
    <p:sldId id="330" r:id="rId21"/>
    <p:sldId id="386" r:id="rId22"/>
  </p:sldIdLst>
  <p:sldSz cx="12192000" cy="6858000"/>
  <p:notesSz cx="6858000" cy="9144000"/>
  <p:embeddedFontLst>
    <p:embeddedFont>
      <p:font typeface="#9Slide05 Phobia" panose="02000506000000020003" pitchFamily="2" charset="0"/>
      <p:regular r:id="rId24"/>
    </p:embeddedFont>
    <p:embeddedFont>
      <p:font typeface="LNTH-LuoLuoNotangYuanTi 1" pitchFamily="2" charset="-128"/>
      <p:regular r:id="rId25"/>
    </p:embeddedFont>
    <p:embeddedFont>
      <p:font typeface="Merienda One" panose="020B0604020202020204" charset="0"/>
      <p:regular r:id="rId26"/>
    </p:embeddedFont>
    <p:embeddedFont>
      <p:font typeface="UVN Banh Mi" pitchFamily="2"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C6067-29AF-44EB-A055-80F0791411EC}" v="579" dt="2023-09-10T09:23:51.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94660"/>
  </p:normalViewPr>
  <p:slideViewPr>
    <p:cSldViewPr snapToGrid="0">
      <p:cViewPr>
        <p:scale>
          <a:sx n="33" d="100"/>
          <a:sy n="33" d="100"/>
        </p:scale>
        <p:origin x="2268"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03/01/2025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1158665C-2011-0321-35DE-88830ED28073}"/>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44B4082D-CAA7-EE99-C6CA-AF2B50D8F6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E43C1418-3706-0220-B9BC-83215D4107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209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85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F52178E6-B537-D261-EA78-C144F0DEA868}"/>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B633055B-E606-18FA-2317-B7359530EF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2469B696-4847-0D5A-F26D-2C7CF0A92B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828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51A9D1F7-A996-D9B2-BA60-F910482BBA3E}"/>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E381E954-F1A4-9B2C-0528-307D2FFEF3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3F521135-6DE4-DE31-984E-D2B2F6BA08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244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D7C40272-A5A8-FA3A-0D97-BE93FEE55429}"/>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DBC52895-EC5F-C37A-8B45-432BEC16F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6F6E5BF2-AC92-BD3F-A198-FD74588449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670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1D7FEF64-3ACD-1438-3C35-DC87AFBBB6A9}"/>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F8D6BA37-99F5-1E82-9EE1-DE3F14CBED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E37B8784-C3D7-9139-8F25-F3932F3956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506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E7CBD73E-9822-F282-0CEF-6D26BC174B35}"/>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6C524C79-2291-249E-6D6B-F6B41BC419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2DA5305E-1B24-6774-B0E9-921E57532D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032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6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8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024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85467001-9476-7CFD-AF58-36A0F933AA33}"/>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A7901518-4A9B-1C67-D174-B9E3DCB3BB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480C27AB-49D1-1D11-9AA9-255A29868E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759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D39CD704-F44C-3A9E-8DD0-C8D4974CFEFF}"/>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9F51696B-434C-2D0D-4677-D237365CEC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39517865-1A34-D276-053D-827690A870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870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FA9D359F-0184-D861-2C4D-CFFEE57329FD}"/>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4E7E464E-1B42-1038-227C-06F066C21D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73852CFE-7EEE-6F15-1A6A-446CBD5AA3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9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596262E3-B09F-7EA9-F8FC-B13B23BDCC00}"/>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9A340524-50A0-8787-3959-5E4D9F3F29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F1BCCDF2-EB74-AD4E-F10E-0103864F55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22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057B6F60-007A-6870-16B8-267E88E8E7E0}"/>
            </a:ext>
          </a:extLst>
        </p:cNvPr>
        <p:cNvGrpSpPr/>
        <p:nvPr/>
      </p:nvGrpSpPr>
      <p:grpSpPr>
        <a:xfrm>
          <a:off x="0" y="0"/>
          <a:ext cx="0" cy="0"/>
          <a:chOff x="0" y="0"/>
          <a:chExt cx="0" cy="0"/>
        </a:xfrm>
      </p:grpSpPr>
      <p:sp>
        <p:nvSpPr>
          <p:cNvPr id="212" name="Google Shape;212;gbcc728cf7d_0_11328:notes">
            <a:extLst>
              <a:ext uri="{FF2B5EF4-FFF2-40B4-BE49-F238E27FC236}">
                <a16:creationId xmlns:a16="http://schemas.microsoft.com/office/drawing/2014/main" id="{B4A63598-5852-7E56-EDA2-6CAD052F9B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a:extLst>
              <a:ext uri="{FF2B5EF4-FFF2-40B4-BE49-F238E27FC236}">
                <a16:creationId xmlns:a16="http://schemas.microsoft.com/office/drawing/2014/main" id="{3F24AF46-69A8-0742-0337-C81C42D093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55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45DFA8-9E0C-D948-BBA5-51592D03AE3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750D1E6-96C9-83EB-91EC-4C7E5866DC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CFE0202-3DF4-AFA4-6751-3298F2513535}"/>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5" name="Chỗ dành sẵn cho Chân trang 4">
            <a:extLst>
              <a:ext uri="{FF2B5EF4-FFF2-40B4-BE49-F238E27FC236}">
                <a16:creationId xmlns:a16="http://schemas.microsoft.com/office/drawing/2014/main" id="{7BBE5DA8-CE03-BB6C-AA50-E0300F1CA73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E43D19-4AD4-11CE-BDF8-D486DC0B7ADB}"/>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2161502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F40E92-249F-2FB2-F12B-B761C4C5D2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2109678-5BCC-3AF6-9A62-334EE4C6B4E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C01E2AA-FD65-0DB4-FA8E-E84D6518A82B}"/>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5" name="Chỗ dành sẵn cho Chân trang 4">
            <a:extLst>
              <a:ext uri="{FF2B5EF4-FFF2-40B4-BE49-F238E27FC236}">
                <a16:creationId xmlns:a16="http://schemas.microsoft.com/office/drawing/2014/main" id="{386B8813-E495-4C8B-D231-EB38578E721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A918174-5811-C130-B90F-1F74AF173A49}"/>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213737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F5FA1B-CF85-233F-4659-CF17FC89E25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2507F3F-CFFB-9740-6D10-AB6A39D0BDF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6ABBF0-7089-799A-2404-1A856DDF1960}"/>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5" name="Chỗ dành sẵn cho Chân trang 4">
            <a:extLst>
              <a:ext uri="{FF2B5EF4-FFF2-40B4-BE49-F238E27FC236}">
                <a16:creationId xmlns:a16="http://schemas.microsoft.com/office/drawing/2014/main" id="{257DAE61-02EE-39E2-46E4-ED9A1C19CD2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D2F598-D359-99F2-B3F1-B64B132BB56D}"/>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372880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75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886712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94952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60046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950986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54967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6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BDEB3C-1E93-2563-2007-1D3D87E6B53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867A00A-ECD2-6773-2826-BD39563D9DCC}"/>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4A2A599-9233-B4FE-78F8-8CD2BF6E7282}"/>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5" name="Chỗ dành sẵn cho Chân trang 4">
            <a:extLst>
              <a:ext uri="{FF2B5EF4-FFF2-40B4-BE49-F238E27FC236}">
                <a16:creationId xmlns:a16="http://schemas.microsoft.com/office/drawing/2014/main" id="{21F030A5-FEFA-F85F-697D-E2B8B967096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C02CAA-4804-DFAD-8D89-BC6626F4AECD}"/>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156910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EBE43CE-2B25-4B84-2819-4F8B4B6E474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6DEC4EA-9346-49D8-F3F7-B33B09740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17C95B8-9776-E2A5-88D8-254F6BE78046}"/>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5" name="Chỗ dành sẵn cho Chân trang 4">
            <a:extLst>
              <a:ext uri="{FF2B5EF4-FFF2-40B4-BE49-F238E27FC236}">
                <a16:creationId xmlns:a16="http://schemas.microsoft.com/office/drawing/2014/main" id="{CAAE6D07-DCE6-00F0-72FF-A9E905C1379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AFF4EC1-AD55-CC85-11AA-39BBAAF4D126}"/>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1701529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E254F4-DCA4-07DA-6DB0-BB100C257C7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0A7607-003D-5380-6A88-EF7AABA0D4D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B8088ED-2068-C55A-1B9C-95116BAD641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1278C79-2117-3168-C78F-96DB0CA884B2}"/>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6" name="Chỗ dành sẵn cho Chân trang 5">
            <a:extLst>
              <a:ext uri="{FF2B5EF4-FFF2-40B4-BE49-F238E27FC236}">
                <a16:creationId xmlns:a16="http://schemas.microsoft.com/office/drawing/2014/main" id="{B1FD6505-646C-F62E-3D3F-758E34453AC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8298A0F-92BC-321F-C9FA-BD85ACF586AC}"/>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1446332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ED5EE6-36E3-7AAA-10C8-0C45FB2C26A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D576012-5779-6528-F6A6-2F12ABB0F2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4E80E06-B6C8-A1DC-C328-3BEAA2268BB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8F5C9FC-01E9-68D9-E378-9A14EC74EB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E4CF8C0-DBCE-B7D7-02FF-031D999AC5A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F4F5986F-2176-F34F-36EF-1CBFEC3CB6A1}"/>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8" name="Chỗ dành sẵn cho Chân trang 7">
            <a:extLst>
              <a:ext uri="{FF2B5EF4-FFF2-40B4-BE49-F238E27FC236}">
                <a16:creationId xmlns:a16="http://schemas.microsoft.com/office/drawing/2014/main" id="{B6C82DD7-77C1-2E73-16C7-07FA62C846D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E87B093-9F3F-2A2F-61F3-CD8DD0D3EAB1}"/>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3979180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4A5987-B669-EB16-5BCB-CC516B1E815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33A7B40-CE81-3DEE-FC32-5738C138E9C8}"/>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4" name="Chỗ dành sẵn cho Chân trang 3">
            <a:extLst>
              <a:ext uri="{FF2B5EF4-FFF2-40B4-BE49-F238E27FC236}">
                <a16:creationId xmlns:a16="http://schemas.microsoft.com/office/drawing/2014/main" id="{C061D9EC-0403-DA01-CDF5-A9C8FC0913F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03FF955-2F35-2380-E677-A28BECA7C426}"/>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28450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F2862B7-F077-9C6D-FF37-BBA0543E7576}"/>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3" name="Chỗ dành sẵn cho Chân trang 2">
            <a:extLst>
              <a:ext uri="{FF2B5EF4-FFF2-40B4-BE49-F238E27FC236}">
                <a16:creationId xmlns:a16="http://schemas.microsoft.com/office/drawing/2014/main" id="{8F05EBB2-FA9E-6021-9B52-54FB67E9CEC0}"/>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F76BBA6-E95E-DB39-4791-A6617CEAAEE9}"/>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74221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C5E9D2-F383-B14D-80F4-B551A9D58C7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95C3F72-51CE-9789-323B-736F9132B3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7A2BEEB-BEB4-B45A-B7E1-5C516F736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0D1A107-8AB9-484F-E88C-D8F1FC6F4A2E}"/>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6" name="Chỗ dành sẵn cho Chân trang 5">
            <a:extLst>
              <a:ext uri="{FF2B5EF4-FFF2-40B4-BE49-F238E27FC236}">
                <a16:creationId xmlns:a16="http://schemas.microsoft.com/office/drawing/2014/main" id="{C38B4887-1CB4-CCC0-AEC9-BAFCC3ED2C5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44E2BA8-BBF4-0531-F465-EBD6C5AFA6EA}"/>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85570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6A107E-7354-ECA7-B475-4F8E1E054BD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9C804B4-9C2E-343B-6D1F-1FD01180B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83B4F12-4DB7-26BA-A341-EE9D3E209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DF6E96-0BBC-1593-2F43-D2E433CB9D78}"/>
              </a:ext>
            </a:extLst>
          </p:cNvPr>
          <p:cNvSpPr>
            <a:spLocks noGrp="1"/>
          </p:cNvSpPr>
          <p:nvPr>
            <p:ph type="dt" sz="half" idx="10"/>
          </p:nvPr>
        </p:nvSpPr>
        <p:spPr/>
        <p:txBody>
          <a:bodyPr/>
          <a:lstStyle/>
          <a:p>
            <a:fld id="{0593363C-933A-4AD3-A2D2-2037237574C6}" type="datetimeFigureOut">
              <a:rPr lang="en-US" smtClean="0"/>
              <a:t>03/01/2025</a:t>
            </a:fld>
            <a:endParaRPr lang="en-US"/>
          </a:p>
        </p:txBody>
      </p:sp>
      <p:sp>
        <p:nvSpPr>
          <p:cNvPr id="6" name="Chỗ dành sẵn cho Chân trang 5">
            <a:extLst>
              <a:ext uri="{FF2B5EF4-FFF2-40B4-BE49-F238E27FC236}">
                <a16:creationId xmlns:a16="http://schemas.microsoft.com/office/drawing/2014/main" id="{1022924A-CDEB-DC61-1A4E-B2025B5422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806D013-0AB9-37BC-47E6-4200A8E43FFB}"/>
              </a:ext>
            </a:extLst>
          </p:cNvPr>
          <p:cNvSpPr>
            <a:spLocks noGrp="1"/>
          </p:cNvSpPr>
          <p:nvPr>
            <p:ph type="sldNum" sz="quarter" idx="12"/>
          </p:nvPr>
        </p:nvSpPr>
        <p:spPr/>
        <p:txBody>
          <a:bodyPr/>
          <a:lstStyle/>
          <a:p>
            <a:fld id="{0D1137FA-2153-4E2B-BC77-BD34F64443B4}" type="slidenum">
              <a:rPr lang="en-US" smtClean="0"/>
              <a:t>‹#›</a:t>
            </a:fld>
            <a:endParaRPr lang="en-US"/>
          </a:p>
        </p:txBody>
      </p:sp>
    </p:spTree>
    <p:extLst>
      <p:ext uri="{BB962C8B-B14F-4D97-AF65-F5344CB8AC3E}">
        <p14:creationId xmlns:p14="http://schemas.microsoft.com/office/powerpoint/2010/main" val="38088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2B2BCAC-132F-FB60-98B6-0E8F5DBA53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E571D6AB-23D3-37C7-9965-A1BC14F06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F2A1FDD-085A-9DB3-5D78-B0A5AE6FB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36191E3-2BAC-5C5C-0C2E-3C41D0734D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3363C-933A-4AD3-A2D2-2037237574C6}" type="datetimeFigureOut">
              <a:rPr lang="en-US" smtClean="0"/>
              <a:t>03/01/2025</a:t>
            </a:fld>
            <a:endParaRPr lang="en-US"/>
          </a:p>
        </p:txBody>
      </p:sp>
      <p:sp>
        <p:nvSpPr>
          <p:cNvPr id="5" name="Chỗ dành sẵn cho Chân trang 4">
            <a:extLst>
              <a:ext uri="{FF2B5EF4-FFF2-40B4-BE49-F238E27FC236}">
                <a16:creationId xmlns:a16="http://schemas.microsoft.com/office/drawing/2014/main" id="{38838B6F-C41D-51AD-DD58-575491A7C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E3076892-5646-2EE3-F112-F4103EC5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137FA-2153-4E2B-BC77-BD34F64443B4}" type="slidenum">
              <a:rPr lang="en-US" smtClean="0"/>
              <a:t>‹#›</a:t>
            </a:fld>
            <a:endParaRPr lang="en-US"/>
          </a:p>
        </p:txBody>
      </p:sp>
    </p:spTree>
    <p:extLst>
      <p:ext uri="{BB962C8B-B14F-4D97-AF65-F5344CB8AC3E}">
        <p14:creationId xmlns:p14="http://schemas.microsoft.com/office/powerpoint/2010/main" val="1589298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21" name="9Slide.vn - 2019">
            <a:extLst>
              <a:ext uri="{FF2B5EF4-FFF2-40B4-BE49-F238E27FC236}">
                <a16:creationId xmlns:a16="http://schemas.microsoft.com/office/drawing/2014/main" id="{B468AA50-0A77-A8D5-0926-9FD060A6C8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5241139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4.png"/><Relationship Id="rId3" Type="http://schemas.openxmlformats.org/officeDocument/2006/relationships/image" Target="../media/image14.png"/><Relationship Id="rId21"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1.xml"/><Relationship Id="rId16" Type="http://schemas.microsoft.com/office/2007/relationships/hdphoto" Target="../media/hdphoto5.wdp"/><Relationship Id="rId20"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30.png"/><Relationship Id="rId5" Type="http://schemas.openxmlformats.org/officeDocument/2006/relationships/image" Target="../media/image15.jpe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4.wdp"/><Relationship Id="rId22" Type="http://schemas.openxmlformats.org/officeDocument/2006/relationships/image" Target="../media/image28.png"/><Relationship Id="rId27"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8.png"/><Relationship Id="rId18" Type="http://schemas.openxmlformats.org/officeDocument/2006/relationships/image" Target="../media/image37.png"/><Relationship Id="rId26" Type="http://schemas.openxmlformats.org/officeDocument/2006/relationships/image" Target="../media/image27.png"/><Relationship Id="rId3" Type="http://schemas.openxmlformats.org/officeDocument/2006/relationships/image" Target="../media/image33.png"/><Relationship Id="rId21" Type="http://schemas.openxmlformats.org/officeDocument/2006/relationships/image" Target="../media/image22.png"/><Relationship Id="rId7" Type="http://schemas.openxmlformats.org/officeDocument/2006/relationships/image" Target="../media/image15.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6.png"/><Relationship Id="rId2" Type="http://schemas.openxmlformats.org/officeDocument/2006/relationships/notesSlide" Target="../notesSlides/notesSlide11.xml"/><Relationship Id="rId16" Type="http://schemas.openxmlformats.org/officeDocument/2006/relationships/image" Target="../media/image21.png"/><Relationship Id="rId20" Type="http://schemas.openxmlformats.org/officeDocument/2006/relationships/image" Target="../media/image38.png"/><Relationship Id="rId29" Type="http://schemas.openxmlformats.org/officeDocument/2006/relationships/image" Target="../media/image30.png"/><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20.png"/><Relationship Id="rId23" Type="http://schemas.openxmlformats.org/officeDocument/2006/relationships/image" Target="../media/image24.png"/><Relationship Id="rId28" Type="http://schemas.openxmlformats.org/officeDocument/2006/relationships/image" Target="../media/image29.png"/><Relationship Id="rId10" Type="http://schemas.microsoft.com/office/2007/relationships/hdphoto" Target="../media/hdphoto2.wdp"/><Relationship Id="rId19" Type="http://schemas.microsoft.com/office/2007/relationships/hdphoto" Target="../media/hdphoto5.wdp"/><Relationship Id="rId31" Type="http://schemas.openxmlformats.org/officeDocument/2006/relationships/image" Target="../media/image44.pn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image" Target="../media/image14.png"/><Relationship Id="rId7" Type="http://schemas.microsoft.com/office/2007/relationships/hdphoto" Target="../media/hdphoto4.wdp"/><Relationship Id="rId12" Type="http://schemas.openxmlformats.org/officeDocument/2006/relationships/image" Target="../media/image30.png"/><Relationship Id="rId17" Type="http://schemas.openxmlformats.org/officeDocument/2006/relationships/image" Target="../media/image48.png"/><Relationship Id="rId2" Type="http://schemas.openxmlformats.org/officeDocument/2006/relationships/notesSlide" Target="../notesSlides/notesSlide17.xml"/><Relationship Id="rId16"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image" Target="../media/image15.jpeg"/><Relationship Id="rId15" Type="http://schemas.microsoft.com/office/2007/relationships/hdphoto" Target="../media/hdphoto7.wdp"/><Relationship Id="rId10"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5.wdp"/><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1.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8.png"/><Relationship Id="rId18" Type="http://schemas.openxmlformats.org/officeDocument/2006/relationships/image" Target="../media/image37.png"/><Relationship Id="rId26" Type="http://schemas.openxmlformats.org/officeDocument/2006/relationships/image" Target="../media/image27.png"/><Relationship Id="rId3" Type="http://schemas.openxmlformats.org/officeDocument/2006/relationships/image" Target="../media/image33.png"/><Relationship Id="rId21" Type="http://schemas.openxmlformats.org/officeDocument/2006/relationships/image" Target="../media/image22.png"/><Relationship Id="rId7" Type="http://schemas.openxmlformats.org/officeDocument/2006/relationships/image" Target="../media/image15.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38.png"/><Relationship Id="rId29" Type="http://schemas.openxmlformats.org/officeDocument/2006/relationships/image" Target="../media/image30.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20.png"/><Relationship Id="rId23" Type="http://schemas.openxmlformats.org/officeDocument/2006/relationships/image" Target="../media/image24.png"/><Relationship Id="rId28" Type="http://schemas.openxmlformats.org/officeDocument/2006/relationships/image" Target="../media/image29.png"/><Relationship Id="rId10" Type="http://schemas.microsoft.com/office/2007/relationships/hdphoto" Target="../media/hdphoto2.wdp"/><Relationship Id="rId19" Type="http://schemas.microsoft.com/office/2007/relationships/hdphoto" Target="../media/hdphoto5.wdp"/><Relationship Id="rId31" Type="http://schemas.openxmlformats.org/officeDocument/2006/relationships/image" Target="../media/image39.pn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8.png"/><Relationship Id="rId18" Type="http://schemas.openxmlformats.org/officeDocument/2006/relationships/image" Target="../media/image37.png"/><Relationship Id="rId26" Type="http://schemas.openxmlformats.org/officeDocument/2006/relationships/image" Target="../media/image27.png"/><Relationship Id="rId3" Type="http://schemas.openxmlformats.org/officeDocument/2006/relationships/image" Target="../media/image33.png"/><Relationship Id="rId21" Type="http://schemas.openxmlformats.org/officeDocument/2006/relationships/image" Target="../media/image22.png"/><Relationship Id="rId7" Type="http://schemas.openxmlformats.org/officeDocument/2006/relationships/image" Target="../media/image15.jpeg"/><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38.png"/><Relationship Id="rId29" Type="http://schemas.openxmlformats.org/officeDocument/2006/relationships/image" Target="../media/image30.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20.png"/><Relationship Id="rId23" Type="http://schemas.openxmlformats.org/officeDocument/2006/relationships/image" Target="../media/image24.png"/><Relationship Id="rId28" Type="http://schemas.openxmlformats.org/officeDocument/2006/relationships/image" Target="../media/image29.png"/><Relationship Id="rId10" Type="http://schemas.microsoft.com/office/2007/relationships/hdphoto" Target="../media/hdphoto2.wdp"/><Relationship Id="rId19" Type="http://schemas.microsoft.com/office/2007/relationships/hdphoto" Target="../media/hdphoto5.wdp"/><Relationship Id="rId31" Type="http://schemas.openxmlformats.org/officeDocument/2006/relationships/image" Target="../media/image41.png"/><Relationship Id="rId4" Type="http://schemas.microsoft.com/office/2007/relationships/hdphoto" Target="../media/hdphoto7.wdp"/><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6">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6">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6">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6">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6">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17">
            <a:extLst>
              <a:ext uri="{FF2B5EF4-FFF2-40B4-BE49-F238E27FC236}">
                <a16:creationId xmlns:a16="http://schemas.microsoft.com/office/drawing/2014/main" id="{3BABDEF3-D5D6-BE17-13D3-EC9894DC85A7}"/>
              </a:ext>
            </a:extLst>
          </p:cNvPr>
          <p:cNvGrpSpPr/>
          <p:nvPr/>
        </p:nvGrpSpPr>
        <p:grpSpPr>
          <a:xfrm>
            <a:off x="2180733" y="1735177"/>
            <a:ext cx="7410326" cy="3785653"/>
            <a:chOff x="4224896" y="-929913"/>
            <a:chExt cx="3049747" cy="3785653"/>
          </a:xfrm>
        </p:grpSpPr>
        <p:sp>
          <p:nvSpPr>
            <p:cNvPr id="11" name="TextBox 18">
              <a:extLst>
                <a:ext uri="{FF2B5EF4-FFF2-40B4-BE49-F238E27FC236}">
                  <a16:creationId xmlns:a16="http://schemas.microsoft.com/office/drawing/2014/main" id="{11719E33-700B-D808-9F8B-673886D62EA1}"/>
                </a:ext>
              </a:extLst>
            </p:cNvPr>
            <p:cNvSpPr txBox="1"/>
            <p:nvPr/>
          </p:nvSpPr>
          <p:spPr>
            <a:xfrm>
              <a:off x="4224896" y="-929912"/>
              <a:ext cx="304202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a:ln w="127000">
                    <a:solidFill>
                      <a:prstClr val="white"/>
                    </a:solidFill>
                  </a:ln>
                  <a:solidFill>
                    <a:srgbClr val="00B0F0"/>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Bài 82 - Tiết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a:ln w="127000">
                    <a:solidFill>
                      <a:prstClr val="white"/>
                    </a:solidFill>
                  </a:ln>
                  <a:solidFill>
                    <a:srgbClr val="00B0F0"/>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EM LÀM ĐƯỢC NHỮNG GÌ?</a:t>
              </a:r>
            </a:p>
          </p:txBody>
        </p:sp>
        <p:sp>
          <p:nvSpPr>
            <p:cNvPr id="12" name="TextBox 19">
              <a:extLst>
                <a:ext uri="{FF2B5EF4-FFF2-40B4-BE49-F238E27FC236}">
                  <a16:creationId xmlns:a16="http://schemas.microsoft.com/office/drawing/2014/main" id="{C098A7DA-AE90-0993-9BEB-D1F05A1BEA72}"/>
                </a:ext>
              </a:extLst>
            </p:cNvPr>
            <p:cNvSpPr txBox="1"/>
            <p:nvPr/>
          </p:nvSpPr>
          <p:spPr>
            <a:xfrm>
              <a:off x="4232618" y="-929913"/>
              <a:ext cx="304202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a:ln>
                    <a:noFill/>
                  </a:ln>
                  <a:solidFill>
                    <a:srgbClr val="0070C0"/>
                  </a:solidFill>
                  <a:effectLst/>
                  <a:uLnTx/>
                  <a:uFillTx/>
                  <a:latin typeface="LNTH-LuoLuoNotangYuanTi 1" pitchFamily="2" charset="-128"/>
                  <a:ea typeface="LNTH-LuoLuoNotangYuanTi 1" pitchFamily="2" charset="-128"/>
                  <a:cs typeface="LNTH-LuoLuoNotangYuanTi 1" pitchFamily="2" charset="-128"/>
                </a:rPr>
                <a:t>Bài 82</a:t>
              </a:r>
              <a:r>
                <a:rPr kumimoji="0" lang="en-US" sz="8000" b="0" i="0" u="none" strike="noStrike" kern="1200" cap="none" spc="0" normalizeH="0" baseline="0" noProof="0">
                  <a:ln>
                    <a:noFill/>
                  </a:ln>
                  <a:solidFill>
                    <a:srgbClr val="0070C0"/>
                  </a:solidFill>
                  <a:effectLst/>
                  <a:uLnTx/>
                  <a:uFillTx/>
                  <a:latin typeface="LNTH-LuoLuoNotangYuanTi 1" pitchFamily="2" charset="-128"/>
                  <a:ea typeface="LNTH-LuoLuoNotangYuanTi 1" pitchFamily="2" charset="-128"/>
                  <a:cs typeface="LNTH-LuoLuoNotangYuanTi 1" pitchFamily="2" charset="-128"/>
                </a:rPr>
                <a:t> - Tiết 2</a:t>
              </a:r>
              <a:r>
                <a:rPr kumimoji="0" lang="vi-VN" sz="8000" b="0" i="0" u="none" strike="noStrike" kern="1200" cap="none" spc="0" normalizeH="0" baseline="0" noProof="0">
                  <a:ln>
                    <a:noFill/>
                  </a:ln>
                  <a:solidFill>
                    <a:srgbClr val="0070C0"/>
                  </a:solidFill>
                  <a:effectLst/>
                  <a:uLnTx/>
                  <a:uFillTx/>
                  <a:latin typeface="LNTH-LuoLuoNotangYuanTi 1" pitchFamily="2" charset="-128"/>
                  <a:ea typeface="LNTH-LuoLuoNotangYuanTi 1" pitchFamily="2" charset="-128"/>
                  <a:cs typeface="LNTH-LuoLuoNotangYuanTi 1" pitchFamily="2" charset="-128"/>
                </a:rPr>
                <a:t> </a:t>
              </a:r>
              <a:endParaRPr kumimoji="0" lang="en-US" sz="8000" b="0" i="0" u="none" strike="noStrike" kern="1200" cap="none" spc="0" normalizeH="0" baseline="0" noProof="0">
                <a:ln>
                  <a:noFill/>
                </a:ln>
                <a:solidFill>
                  <a:srgbClr val="0070C0"/>
                </a:solidFill>
                <a:effectLst/>
                <a:uLnTx/>
                <a:uFillTx/>
                <a:latin typeface="LNTH-LuoLuoNotangYuanTi 1" pitchFamily="2" charset="-128"/>
                <a:ea typeface="LNTH-LuoLuoNotangYuanTi 1" pitchFamily="2" charset="-128"/>
                <a:cs typeface="LNTH-LuoLuoNotangYuanTi 1" pitchFamily="2"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a:ln>
                    <a:noFill/>
                  </a:ln>
                  <a:solidFill>
                    <a:srgbClr val="FF0000"/>
                  </a:solidFill>
                  <a:effectLst/>
                  <a:uLnTx/>
                  <a:uFillTx/>
                  <a:latin typeface="LNTH-LuoLuoNotangYuanTi 1" pitchFamily="2" charset="-128"/>
                  <a:ea typeface="LNTH-LuoLuoNotangYuanTi 1" pitchFamily="2" charset="-128"/>
                  <a:cs typeface="LNTH-LuoLuoNotangYuanTi 1" pitchFamily="2" charset="-128"/>
                </a:rPr>
                <a:t>EM LÀM ĐƯỢC NHỮNG GÌ?</a:t>
              </a:r>
            </a:p>
          </p:txBody>
        </p:sp>
      </p:grpSp>
      <p:grpSp>
        <p:nvGrpSpPr>
          <p:cNvPr id="13" name="Nhóm 12">
            <a:extLst>
              <a:ext uri="{FF2B5EF4-FFF2-40B4-BE49-F238E27FC236}">
                <a16:creationId xmlns:a16="http://schemas.microsoft.com/office/drawing/2014/main" id="{4F34DC8D-134E-58A2-E8F3-D3ADDCE2C642}"/>
              </a:ext>
            </a:extLst>
          </p:cNvPr>
          <p:cNvGrpSpPr/>
          <p:nvPr/>
        </p:nvGrpSpPr>
        <p:grpSpPr>
          <a:xfrm>
            <a:off x="324685" y="355368"/>
            <a:ext cx="11763666" cy="1361912"/>
            <a:chOff x="286527" y="-292848"/>
            <a:chExt cx="11763666" cy="1361912"/>
          </a:xfrm>
        </p:grpSpPr>
        <p:sp>
          <p:nvSpPr>
            <p:cNvPr id="14" name="Hộp Văn bản 22">
              <a:extLst>
                <a:ext uri="{FF2B5EF4-FFF2-40B4-BE49-F238E27FC236}">
                  <a16:creationId xmlns:a16="http://schemas.microsoft.com/office/drawing/2014/main" id="{20517717-46AC-98E5-5142-422DECBCDAFD}"/>
                </a:ext>
              </a:extLst>
            </p:cNvPr>
            <p:cNvSpPr txBox="1"/>
            <p:nvPr/>
          </p:nvSpPr>
          <p:spPr>
            <a:xfrm>
              <a:off x="286527" y="-292847"/>
              <a:ext cx="11763666" cy="1361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0" i="0" u="none" strike="noStrike" kern="1200" cap="none" spc="0" normalizeH="0" baseline="0" noProof="0">
                  <a:ln w="152400">
                    <a:solidFill>
                      <a:prstClr val="white"/>
                    </a:solidFill>
                  </a:ln>
                  <a:solidFill>
                    <a:srgbClr val="7030A0"/>
                  </a:solidFill>
                  <a:effectLst/>
                  <a:uLnTx/>
                  <a:uFillTx/>
                  <a:latin typeface="#9Slide05 Phobia" panose="02000506000000020003" pitchFamily="2" charset="0"/>
                  <a:ea typeface="微软雅黑" panose="020B0503020204020204" pitchFamily="34" charset="-122"/>
                  <a:cs typeface="+mn-cs"/>
                </a:rPr>
                <a:t>Thứ … ngày … tháng … năm …</a:t>
              </a:r>
            </a:p>
          </p:txBody>
        </p:sp>
        <p:sp>
          <p:nvSpPr>
            <p:cNvPr id="15" name="Hộp Văn bản 14">
              <a:extLst>
                <a:ext uri="{FF2B5EF4-FFF2-40B4-BE49-F238E27FC236}">
                  <a16:creationId xmlns:a16="http://schemas.microsoft.com/office/drawing/2014/main" id="{C1F5FED4-E4C9-AD7B-344C-849100EDA94D}"/>
                </a:ext>
              </a:extLst>
            </p:cNvPr>
            <p:cNvSpPr txBox="1"/>
            <p:nvPr/>
          </p:nvSpPr>
          <p:spPr>
            <a:xfrm>
              <a:off x="286527" y="-292848"/>
              <a:ext cx="11763666" cy="1361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0" i="0" u="none" strike="noStrike" kern="1200" cap="none" spc="0" normalizeH="0" baseline="0" noProof="0">
                  <a:ln w="25400">
                    <a:noFill/>
                  </a:ln>
                  <a:solidFill>
                    <a:srgbClr val="C00000"/>
                  </a:solidFill>
                  <a:effectLst/>
                  <a:uLnTx/>
                  <a:uFillTx/>
                  <a:latin typeface="#9Slide05 Phobia" panose="02000506000000020003" pitchFamily="2" charset="0"/>
                  <a:ea typeface="微软雅黑" panose="020B0503020204020204" pitchFamily="34" charset="-122"/>
                  <a:cs typeface="+mn-cs"/>
                </a:rPr>
                <a:t>Thứ … ngày … tháng … năm …</a:t>
              </a:r>
              <a:endParaRPr kumimoji="0" lang="en-US" altLang="zh-CN" sz="6000" b="0" i="0" u="none" strike="noStrike" kern="1200" cap="none" spc="0" normalizeH="0" baseline="0" noProof="0" dirty="0">
                <a:ln w="25400">
                  <a:noFill/>
                </a:ln>
                <a:solidFill>
                  <a:srgbClr val="C00000"/>
                </a:solidFill>
                <a:effectLst/>
                <a:uLnTx/>
                <a:uFillTx/>
                <a:latin typeface="#9Slide05 Phobia" panose="02000506000000020003" pitchFamily="2" charset="0"/>
                <a:ea typeface="微软雅黑" panose="020B0503020204020204" pitchFamily="34" charset="-122"/>
                <a:cs typeface="+mn-cs"/>
              </a:endParaRPr>
            </a:p>
          </p:txBody>
        </p:sp>
      </p:grpSp>
    </p:spTree>
    <p:extLst>
      <p:ext uri="{BB962C8B-B14F-4D97-AF65-F5344CB8AC3E}">
        <p14:creationId xmlns:p14="http://schemas.microsoft.com/office/powerpoint/2010/main" val="16104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250" fill="hold"/>
                                            <p:tgtEl>
                                              <p:spTgt spid="35"/>
                                            </p:tgtEl>
                                            <p:attrNameLst>
                                              <p:attrName>ppt_w</p:attrName>
                                            </p:attrNameLst>
                                          </p:cBhvr>
                                          <p:tavLst>
                                            <p:tav tm="0">
                                              <p:val>
                                                <p:fltVal val="0"/>
                                              </p:val>
                                            </p:tav>
                                            <p:tav tm="100000">
                                              <p:val>
                                                <p:strVal val="#ppt_w"/>
                                              </p:val>
                                            </p:tav>
                                          </p:tavLst>
                                        </p:anim>
                                        <p:anim calcmode="lin" valueType="num">
                                          <p:cBhvr>
                                            <p:cTn id="24" dur="250" fill="hold"/>
                                            <p:tgtEl>
                                              <p:spTgt spid="35"/>
                                            </p:tgtEl>
                                            <p:attrNameLst>
                                              <p:attrName>ppt_h</p:attrName>
                                            </p:attrNameLst>
                                          </p:cBhvr>
                                          <p:tavLst>
                                            <p:tav tm="0">
                                              <p:val>
                                                <p:fltVal val="0"/>
                                              </p:val>
                                            </p:tav>
                                            <p:tav tm="100000">
                                              <p:val>
                                                <p:strVal val="#ppt_h"/>
                                              </p:val>
                                            </p:tav>
                                          </p:tavLst>
                                        </p:anim>
                                        <p:animEffect transition="in" filter="fade">
                                          <p:cBhvr>
                                            <p:cTn id="25" dur="250"/>
                                            <p:tgtEl>
                                              <p:spTgt spid="35"/>
                                            </p:tgtEl>
                                          </p:cBhvr>
                                        </p:animEffect>
                                      </p:childTnLst>
                                      <p:subTnLst>
                                        <p:audio>
                                          <p:cMediaNode>
                                            <p:cTn display="0" masterRel="sameClick">
                                              <p:stCondLst>
                                                <p:cond evt="begin" delay="0">
                                                  <p:tn val="21"/>
                                                </p:cond>
                                              </p:stCondLst>
                                              <p:endCondLst>
                                                <p:cond evt="onStopAudio" delay="0">
                                                  <p:tgtEl>
                                                    <p:sldTgt/>
                                                  </p:tgtEl>
                                                </p:cond>
                                              </p:endCondLst>
                                            </p:cTn>
                                            <p:tgtEl>
                                              <p:sndTgt r:embed="rId27" name="whoosh.wav"/>
                                            </p:tgtEl>
                                          </p:cMediaNode>
                                        </p:audio>
                                      </p:subTnLst>
                                    </p:cTn>
                                  </p:par>
                                </p:childTnLst>
                              </p:cTn>
                            </p:par>
                            <p:par>
                              <p:cTn id="26" fill="hold">
                                <p:stCondLst>
                                  <p:cond delay="1250"/>
                                </p:stCondLst>
                                <p:childTnLst>
                                  <p:par>
                                    <p:cTn id="27" presetID="6" presetClass="emph" presetSubtype="0" fill="hold" nodeType="afterEffect">
                                      <p:stCondLst>
                                        <p:cond delay="0"/>
                                      </p:stCondLst>
                                      <p:childTnLst>
                                        <p:animScale>
                                          <p:cBhvr>
                                            <p:cTn id="28" dur="2000" fill="hold"/>
                                            <p:tgtEl>
                                              <p:spTgt spid="3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6F5FA0EE-80D8-C49D-09C9-9B6EE5EAECA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18323C5-4DFF-E757-DBA9-A32488BB4DB7}"/>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D1F727F0-2F48-992A-F447-FA61FD5C58E5}"/>
              </a:ext>
            </a:extLst>
          </p:cNvPr>
          <p:cNvSpPr txBox="1"/>
          <p:nvPr/>
        </p:nvSpPr>
        <p:spPr>
          <a:xfrm>
            <a:off x="884472" y="462465"/>
            <a:ext cx="10423056"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BÀI GIẢI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Đổi 19 giờ kém 8 phút = 18 giờ 52 phút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Thời gian nấu ăn của gia đình nhà Khôi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18 giờ 27 phút – 17 giờ 12 phút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 1 giờ 15 phút = 75 phút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Thời gian dùng bữa của gia đình nhà Khôi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18 giờ 52 phút – 18 giờ 27 phút = 25 phút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Thời gian nấu ăn gấp số lần thời gian ăn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75 : 25 = 3 (lần)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			Đáp số: 3 lần.</a:t>
            </a:r>
            <a:endParaRPr kumimoji="0" lang="vi-VN" sz="36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 name="Oval 1">
            <a:extLst>
              <a:ext uri="{FF2B5EF4-FFF2-40B4-BE49-F238E27FC236}">
                <a16:creationId xmlns:a16="http://schemas.microsoft.com/office/drawing/2014/main" id="{5DF11AB5-94DC-980B-B1A3-422EA5DBA0A3}"/>
              </a:ext>
            </a:extLst>
          </p:cNvPr>
          <p:cNvSpPr/>
          <p:nvPr/>
        </p:nvSpPr>
        <p:spPr>
          <a:xfrm>
            <a:off x="181388" y="28786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6</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962999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randombar(horizontal)">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randombar(horizontal)">
                                      <p:cBhvr>
                                        <p:cTn id="17" dur="5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3">
                                            <p:txEl>
                                              <p:pRg st="3" end="3"/>
                                            </p:txEl>
                                          </p:spTgt>
                                        </p:tgtEl>
                                        <p:attrNameLst>
                                          <p:attrName>style.visibility</p:attrName>
                                        </p:attrNameLst>
                                      </p:cBhvr>
                                      <p:to>
                                        <p:strVal val="visible"/>
                                      </p:to>
                                    </p:set>
                                    <p:animEffect transition="in" filter="randombar(horizontal)">
                                      <p:cBhvr>
                                        <p:cTn id="22" dur="500"/>
                                        <p:tgtEl>
                                          <p:spTgt spid="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randombar(horizontal)">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3">
                                            <p:txEl>
                                              <p:pRg st="5" end="5"/>
                                            </p:txEl>
                                          </p:spTgt>
                                        </p:tgtEl>
                                        <p:attrNameLst>
                                          <p:attrName>style.visibility</p:attrName>
                                        </p:attrNameLst>
                                      </p:cBhvr>
                                      <p:to>
                                        <p:strVal val="visible"/>
                                      </p:to>
                                    </p:set>
                                    <p:animEffect transition="in" filter="randombar(horizontal)">
                                      <p:cBhvr>
                                        <p:cTn id="32" dur="500"/>
                                        <p:tgtEl>
                                          <p:spTgt spid="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3">
                                            <p:txEl>
                                              <p:pRg st="6" end="6"/>
                                            </p:txEl>
                                          </p:spTgt>
                                        </p:tgtEl>
                                        <p:attrNameLst>
                                          <p:attrName>style.visibility</p:attrName>
                                        </p:attrNameLst>
                                      </p:cBhvr>
                                      <p:to>
                                        <p:strVal val="visible"/>
                                      </p:to>
                                    </p:set>
                                    <p:animEffect transition="in" filter="randombar(horizontal)">
                                      <p:cBhvr>
                                        <p:cTn id="37" dur="500"/>
                                        <p:tgtEl>
                                          <p:spTgt spid="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3">
                                            <p:txEl>
                                              <p:pRg st="7" end="7"/>
                                            </p:txEl>
                                          </p:spTgt>
                                        </p:tgtEl>
                                        <p:attrNameLst>
                                          <p:attrName>style.visibility</p:attrName>
                                        </p:attrNameLst>
                                      </p:cBhvr>
                                      <p:to>
                                        <p:strVal val="visible"/>
                                      </p:to>
                                    </p:set>
                                    <p:animEffect transition="in" filter="randombar(horizontal)">
                                      <p:cBhvr>
                                        <p:cTn id="42" dur="500"/>
                                        <p:tgtEl>
                                          <p:spTgt spid="4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3">
                                            <p:txEl>
                                              <p:pRg st="8" end="8"/>
                                            </p:txEl>
                                          </p:spTgt>
                                        </p:tgtEl>
                                        <p:attrNameLst>
                                          <p:attrName>style.visibility</p:attrName>
                                        </p:attrNameLst>
                                      </p:cBhvr>
                                      <p:to>
                                        <p:strVal val="visible"/>
                                      </p:to>
                                    </p:set>
                                    <p:animEffect transition="in" filter="randombar(horizontal)">
                                      <p:cBhvr>
                                        <p:cTn id="47" dur="500"/>
                                        <p:tgtEl>
                                          <p:spTgt spid="4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3">
                                            <p:txEl>
                                              <p:pRg st="9" end="9"/>
                                            </p:txEl>
                                          </p:spTgt>
                                        </p:tgtEl>
                                        <p:attrNameLst>
                                          <p:attrName>style.visibility</p:attrName>
                                        </p:attrNameLst>
                                      </p:cBhvr>
                                      <p:to>
                                        <p:strVal val="visible"/>
                                      </p:to>
                                    </p:set>
                                    <p:animEffect transition="in" filter="randombar(horizontal)">
                                      <p:cBhvr>
                                        <p:cTn id="52" dur="500"/>
                                        <p:tgtEl>
                                          <p:spTgt spid="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B5280348-1729-BB54-9405-7A0A51E742A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7C26CE-5F03-9E7A-ADA6-9D5FA146CE23}"/>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3126EDCA-CA18-9B36-4814-C7F96007EABF}"/>
              </a:ext>
            </a:extLst>
          </p:cNvPr>
          <p:cNvSpPr txBox="1"/>
          <p:nvPr/>
        </p:nvSpPr>
        <p:spPr>
          <a:xfrm>
            <a:off x="884472" y="462465"/>
            <a:ext cx="10423056" cy="2308324"/>
          </a:xfrm>
          <a:prstGeom prst="rect">
            <a:avLst/>
          </a:prstGeom>
          <a:noFill/>
        </p:spPr>
        <p:txBody>
          <a:bodyPr wrap="square" rtlCol="0">
            <a:spAutoFit/>
          </a:bodyPr>
          <a:lstStyle/>
          <a:p>
            <a:pPr lvl="0" algn="just"/>
            <a:r>
              <a:rPr lang="vi-VN" sz="3600">
                <a:solidFill>
                  <a:srgbClr val="000000"/>
                </a:solidFill>
              </a:rPr>
              <a:t>Liên xếp được 3 bộ bàn, ghế bằng giấy trong 24 phút. Mỗi bộ gồm</a:t>
            </a:r>
            <a:r>
              <a:rPr lang="en-US" sz="3600">
                <a:solidFill>
                  <a:srgbClr val="000000"/>
                </a:solidFill>
              </a:rPr>
              <a:t> </a:t>
            </a:r>
            <a:r>
              <a:rPr lang="vi-VN" sz="3600">
                <a:solidFill>
                  <a:srgbClr val="000000"/>
                </a:solidFill>
              </a:rPr>
              <a:t>1 bàn và 1 ghế. Biết rằng mỗi cái ghế xếp lâu hơn mỗi cái bàn là 1 phút.</a:t>
            </a:r>
            <a:r>
              <a:rPr lang="en-US" sz="3600">
                <a:solidFill>
                  <a:srgbClr val="000000"/>
                </a:solidFill>
              </a:rPr>
              <a:t> </a:t>
            </a:r>
            <a:r>
              <a:rPr lang="vi-VN" sz="3600">
                <a:solidFill>
                  <a:srgbClr val="000000"/>
                </a:solidFill>
              </a:rPr>
              <a:t>Hỏi thời gian để xếp mỗi cái bàn, mỗi cái ghế là bao lâu?</a:t>
            </a:r>
            <a:endParaRPr kumimoji="0" lang="vi-VN" sz="3600" b="1"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 name="Oval 1">
            <a:extLst>
              <a:ext uri="{FF2B5EF4-FFF2-40B4-BE49-F238E27FC236}">
                <a16:creationId xmlns:a16="http://schemas.microsoft.com/office/drawing/2014/main" id="{6CF05B42-14AB-7FAC-2E5A-5BB989864EBC}"/>
              </a:ext>
            </a:extLst>
          </p:cNvPr>
          <p:cNvSpPr/>
          <p:nvPr/>
        </p:nvSpPr>
        <p:spPr>
          <a:xfrm>
            <a:off x="181388" y="28786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7</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pic>
        <p:nvPicPr>
          <p:cNvPr id="2050" name="Picture 2" descr="Hình ảnh Bàn Ghế Gỗ PNG, Vector, PSD, và biểu tượng để tải về miễn phí |  pngtree">
            <a:extLst>
              <a:ext uri="{FF2B5EF4-FFF2-40B4-BE49-F238E27FC236}">
                <a16:creationId xmlns:a16="http://schemas.microsoft.com/office/drawing/2014/main" id="{F8555D05-73BA-D27E-B348-B9E526A00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851" y="2699628"/>
            <a:ext cx="3846785" cy="384678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E8201353-E5D1-B0B2-8552-0239FC19B95D}"/>
              </a:ext>
            </a:extLst>
          </p:cNvPr>
          <p:cNvSpPr/>
          <p:nvPr/>
        </p:nvSpPr>
        <p:spPr>
          <a:xfrm>
            <a:off x="857480" y="3724445"/>
            <a:ext cx="5922015"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Ta phải tìm gì?</a:t>
            </a:r>
            <a:endParaRPr lang="en-US" sz="3600">
              <a:solidFill>
                <a:srgbClr val="0070C0"/>
              </a:solidFill>
              <a:latin typeface="Times New Roman" panose="02020603050405020304" pitchFamily="18"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F321A006-3355-AE53-4551-1BF5762B223D}"/>
              </a:ext>
            </a:extLst>
          </p:cNvPr>
          <p:cNvCxnSpPr>
            <a:cxnSpLocks/>
          </p:cNvCxnSpPr>
          <p:nvPr/>
        </p:nvCxnSpPr>
        <p:spPr>
          <a:xfrm>
            <a:off x="10327089" y="2161863"/>
            <a:ext cx="980439"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C9939E-08FD-3A8C-552A-D5D92E55544C}"/>
              </a:ext>
            </a:extLst>
          </p:cNvPr>
          <p:cNvCxnSpPr>
            <a:cxnSpLocks/>
          </p:cNvCxnSpPr>
          <p:nvPr/>
        </p:nvCxnSpPr>
        <p:spPr>
          <a:xfrm>
            <a:off x="1041199" y="2770789"/>
            <a:ext cx="952169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Speech Bubble: Rectangle with Corners Rounded 9">
            <a:extLst>
              <a:ext uri="{FF2B5EF4-FFF2-40B4-BE49-F238E27FC236}">
                <a16:creationId xmlns:a16="http://schemas.microsoft.com/office/drawing/2014/main" id="{2FF9286B-B10A-9937-CD9C-DC95D2DDFDC5}"/>
              </a:ext>
            </a:extLst>
          </p:cNvPr>
          <p:cNvSpPr/>
          <p:nvPr/>
        </p:nvSpPr>
        <p:spPr>
          <a:xfrm>
            <a:off x="869646" y="3704684"/>
            <a:ext cx="5922015"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Xếp 3 bộ bàn ghế hết bao nhiêu phút?</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FBBDBA82-10A6-75CE-D441-F13453A759B5}"/>
              </a:ext>
            </a:extLst>
          </p:cNvPr>
          <p:cNvSpPr/>
          <p:nvPr/>
        </p:nvSpPr>
        <p:spPr>
          <a:xfrm>
            <a:off x="869646" y="3724445"/>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Xếp 3 bộ bàn ghế hết 24 phút</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D7991278-AF4E-3A5B-0BD5-CA4C48D4C2FD}"/>
              </a:ext>
            </a:extLst>
          </p:cNvPr>
          <p:cNvSpPr/>
          <p:nvPr/>
        </p:nvSpPr>
        <p:spPr>
          <a:xfrm>
            <a:off x="869646" y="3704683"/>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Tìm được gì?</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61540CBD-D33A-BFE9-9272-008FB35E475E}"/>
              </a:ext>
            </a:extLst>
          </p:cNvPr>
          <p:cNvSpPr/>
          <p:nvPr/>
        </p:nvSpPr>
        <p:spPr>
          <a:xfrm>
            <a:off x="845314" y="3704682"/>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4000" spc="-25">
                <a:solidFill>
                  <a:srgbClr val="C00000"/>
                </a:solidFill>
                <a:latin typeface="Times New Roman" panose="02020603050405020304" pitchFamily="18" charset="0"/>
                <a:ea typeface="Times New Roman" panose="02020603050405020304" pitchFamily="18" charset="0"/>
              </a:rPr>
              <a:t>Xếp 1 bộ hết 8 phút</a:t>
            </a:r>
            <a:r>
              <a:rPr lang="en-US" sz="4000" spc="-25">
                <a:solidFill>
                  <a:srgbClr val="C00000"/>
                </a:solidFill>
                <a:latin typeface="Times New Roman" panose="02020603050405020304" pitchFamily="18" charset="0"/>
                <a:ea typeface="Times New Roman" panose="02020603050405020304" pitchFamily="18" charset="0"/>
              </a:rPr>
              <a:t>.</a:t>
            </a:r>
            <a:r>
              <a:rPr lang="pl-PL" sz="4000" spc="-25">
                <a:solidFill>
                  <a:srgbClr val="C00000"/>
                </a:solidFill>
                <a:latin typeface="Times New Roman" panose="02020603050405020304" pitchFamily="18" charset="0"/>
                <a:ea typeface="Times New Roman" panose="02020603050405020304" pitchFamily="18" charset="0"/>
              </a:rPr>
              <a:t> </a:t>
            </a:r>
            <a:endParaRPr lang="en-US" sz="4000" spc="-25">
              <a:solidFill>
                <a:srgbClr val="C00000"/>
              </a:solidFill>
              <a:latin typeface="Times New Roman" panose="02020603050405020304" pitchFamily="18" charset="0"/>
              <a:ea typeface="Times New Roman" panose="02020603050405020304" pitchFamily="18" charset="0"/>
            </a:endParaRPr>
          </a:p>
          <a:p>
            <a:pPr algn="ctr"/>
            <a:r>
              <a:rPr lang="pl-PL" sz="4000" spc="-25">
                <a:solidFill>
                  <a:srgbClr val="C00000"/>
                </a:solidFill>
                <a:latin typeface="Times New Roman" panose="02020603050405020304" pitchFamily="18" charset="0"/>
                <a:ea typeface="Times New Roman" panose="02020603050405020304" pitchFamily="18" charset="0"/>
              </a:rPr>
              <a:t>do 24 : 3 = 8.</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4" name="Speech Bubble: Rectangle with Corners Rounded 13">
            <a:extLst>
              <a:ext uri="{FF2B5EF4-FFF2-40B4-BE49-F238E27FC236}">
                <a16:creationId xmlns:a16="http://schemas.microsoft.com/office/drawing/2014/main" id="{9BFDEA0C-A511-99BD-2085-864824F75534}"/>
              </a:ext>
            </a:extLst>
          </p:cNvPr>
          <p:cNvSpPr/>
          <p:nvPr/>
        </p:nvSpPr>
        <p:spPr>
          <a:xfrm>
            <a:off x="857480" y="3704680"/>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spc="-25">
                <a:solidFill>
                  <a:srgbClr val="C00000"/>
                </a:solidFill>
                <a:latin typeface="Times New Roman" panose="02020603050405020304" pitchFamily="18" charset="0"/>
                <a:ea typeface="Times New Roman" panose="02020603050405020304" pitchFamily="18" charset="0"/>
              </a:rPr>
              <a:t>1 bộ là thế nào?</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5" name="Speech Bubble: Rectangle with Corners Rounded 14">
            <a:extLst>
              <a:ext uri="{FF2B5EF4-FFF2-40B4-BE49-F238E27FC236}">
                <a16:creationId xmlns:a16="http://schemas.microsoft.com/office/drawing/2014/main" id="{9C47EE7E-0A3B-8447-2714-5073822664E3}"/>
              </a:ext>
            </a:extLst>
          </p:cNvPr>
          <p:cNvSpPr/>
          <p:nvPr/>
        </p:nvSpPr>
        <p:spPr>
          <a:xfrm>
            <a:off x="833148" y="3684917"/>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spc="-25">
                <a:solidFill>
                  <a:srgbClr val="C00000"/>
                </a:solidFill>
                <a:latin typeface="Times New Roman" panose="02020603050405020304" pitchFamily="18" charset="0"/>
                <a:ea typeface="Times New Roman" panose="02020603050405020304" pitchFamily="18" charset="0"/>
              </a:rPr>
              <a:t>1 bàn và 1 ghế</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6" name="Speech Bubble: Rectangle with Corners Rounded 15">
            <a:extLst>
              <a:ext uri="{FF2B5EF4-FFF2-40B4-BE49-F238E27FC236}">
                <a16:creationId xmlns:a16="http://schemas.microsoft.com/office/drawing/2014/main" id="{63822DC4-5FB1-0201-035B-11087DB68849}"/>
              </a:ext>
            </a:extLst>
          </p:cNvPr>
          <p:cNvSpPr/>
          <p:nvPr/>
        </p:nvSpPr>
        <p:spPr>
          <a:xfrm>
            <a:off x="845314" y="3665152"/>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spc="-25">
                <a:solidFill>
                  <a:srgbClr val="C00000"/>
                </a:solidFill>
                <a:latin typeface="Times New Roman" panose="02020603050405020304" pitchFamily="18" charset="0"/>
                <a:ea typeface="Times New Roman" panose="02020603050405020304" pitchFamily="18" charset="0"/>
              </a:rPr>
              <a:t>Vậy xếp 1 bàn và 1 ghế hết mấy phút?</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7" name="Speech Bubble: Rectangle with Corners Rounded 16">
            <a:extLst>
              <a:ext uri="{FF2B5EF4-FFF2-40B4-BE49-F238E27FC236}">
                <a16:creationId xmlns:a16="http://schemas.microsoft.com/office/drawing/2014/main" id="{498E6FD2-CE35-2977-ACB2-7FF112E898F1}"/>
              </a:ext>
            </a:extLst>
          </p:cNvPr>
          <p:cNvSpPr/>
          <p:nvPr/>
        </p:nvSpPr>
        <p:spPr>
          <a:xfrm>
            <a:off x="849567" y="3684916"/>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spc="-25">
                <a:solidFill>
                  <a:srgbClr val="C00000"/>
                </a:solidFill>
                <a:latin typeface="Times New Roman" panose="02020603050405020304" pitchFamily="18" charset="0"/>
                <a:ea typeface="Times New Roman" panose="02020603050405020304" pitchFamily="18" charset="0"/>
              </a:rPr>
              <a:t>Xếp 1 bàn và 1 ghế </a:t>
            </a:r>
          </a:p>
          <a:p>
            <a:pPr algn="ctr"/>
            <a:r>
              <a:rPr lang="fr-FR" sz="4000" spc="-25">
                <a:solidFill>
                  <a:srgbClr val="C00000"/>
                </a:solidFill>
                <a:latin typeface="Times New Roman" panose="02020603050405020304" pitchFamily="18" charset="0"/>
                <a:ea typeface="Times New Roman" panose="02020603050405020304" pitchFamily="18" charset="0"/>
              </a:rPr>
              <a:t>hết 8 phút.</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25ADF59E-5BAB-EB38-899A-07CCC5CEA3D2}"/>
              </a:ext>
            </a:extLst>
          </p:cNvPr>
          <p:cNvSpPr/>
          <p:nvPr/>
        </p:nvSpPr>
        <p:spPr>
          <a:xfrm>
            <a:off x="869646" y="3704680"/>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spc="-25">
                <a:solidFill>
                  <a:srgbClr val="C00000"/>
                </a:solidFill>
                <a:latin typeface="Times New Roman" panose="02020603050405020304" pitchFamily="18" charset="0"/>
                <a:ea typeface="Times New Roman" panose="02020603050405020304" pitchFamily="18" charset="0"/>
              </a:rPr>
              <a:t>8 phút là gì của hai khoảng thời gian phải tìm?</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4A8C1970-9080-B6E0-1989-AF7BEB1847D3}"/>
              </a:ext>
            </a:extLst>
          </p:cNvPr>
          <p:cNvSpPr/>
          <p:nvPr/>
        </p:nvSpPr>
        <p:spPr>
          <a:xfrm>
            <a:off x="884472" y="3675033"/>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spc="-25">
                <a:solidFill>
                  <a:srgbClr val="C00000"/>
                </a:solidFill>
                <a:latin typeface="Times New Roman" panose="02020603050405020304" pitchFamily="18" charset="0"/>
                <a:ea typeface="Times New Roman" panose="02020603050405020304" pitchFamily="18" charset="0"/>
              </a:rPr>
              <a:t>8 phút là tổng của hai khoảng thời gian phải tìm.</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12C23494-1769-E529-D497-DE02491D9C89}"/>
              </a:ext>
            </a:extLst>
          </p:cNvPr>
          <p:cNvSpPr/>
          <p:nvPr/>
        </p:nvSpPr>
        <p:spPr>
          <a:xfrm>
            <a:off x="864393" y="3670756"/>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Có thể tìm được sự liên quan nào nữa giữa hai khoảng thời gian này?</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1" name="Speech Bubble: Rectangle with Corners Rounded 20">
            <a:extLst>
              <a:ext uri="{FF2B5EF4-FFF2-40B4-BE49-F238E27FC236}">
                <a16:creationId xmlns:a16="http://schemas.microsoft.com/office/drawing/2014/main" id="{79096664-58D1-9455-AAB1-14F3C3933F4C}"/>
              </a:ext>
            </a:extLst>
          </p:cNvPr>
          <p:cNvSpPr/>
          <p:nvPr/>
        </p:nvSpPr>
        <p:spPr>
          <a:xfrm>
            <a:off x="868646" y="3665149"/>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Hiệu là 1 phút, do xếp 1 ghế lâu hơn xếp 1 bàn là 1 phút.</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2" name="Speech Bubble: Rectangle with Corners Rounded 21">
            <a:extLst>
              <a:ext uri="{FF2B5EF4-FFF2-40B4-BE49-F238E27FC236}">
                <a16:creationId xmlns:a16="http://schemas.microsoft.com/office/drawing/2014/main" id="{64266B13-D619-9750-CB59-D4A459433C69}"/>
              </a:ext>
            </a:extLst>
          </p:cNvPr>
          <p:cNvSpPr/>
          <p:nvPr/>
        </p:nvSpPr>
        <p:spPr>
          <a:xfrm>
            <a:off x="891978" y="3665146"/>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Nhận dạng bài toán.</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3" name="Speech Bubble: Rectangle with Corners Rounded 22">
            <a:extLst>
              <a:ext uri="{FF2B5EF4-FFF2-40B4-BE49-F238E27FC236}">
                <a16:creationId xmlns:a16="http://schemas.microsoft.com/office/drawing/2014/main" id="{0584EDC3-73A8-00B1-F686-2470AA250B83}"/>
              </a:ext>
            </a:extLst>
          </p:cNvPr>
          <p:cNvSpPr/>
          <p:nvPr/>
        </p:nvSpPr>
        <p:spPr>
          <a:xfrm>
            <a:off x="876059" y="3665146"/>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Bài toán “Tổng – Hiệu”.</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4" name="Speech Bubble: Rectangle with Corners Rounded 23">
            <a:extLst>
              <a:ext uri="{FF2B5EF4-FFF2-40B4-BE49-F238E27FC236}">
                <a16:creationId xmlns:a16="http://schemas.microsoft.com/office/drawing/2014/main" id="{4EA8F2E6-9F9C-CFF8-DE0B-94BF2BEADD4D}"/>
              </a:ext>
            </a:extLst>
          </p:cNvPr>
          <p:cNvSpPr/>
          <p:nvPr/>
        </p:nvSpPr>
        <p:spPr>
          <a:xfrm>
            <a:off x="847441" y="3665146"/>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Xác định số lớn, số bé.</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5" name="Speech Bubble: Rectangle with Corners Rounded 24">
            <a:extLst>
              <a:ext uri="{FF2B5EF4-FFF2-40B4-BE49-F238E27FC236}">
                <a16:creationId xmlns:a16="http://schemas.microsoft.com/office/drawing/2014/main" id="{E5C4CBAB-5016-59E5-F6C6-6FCFC87B7734}"/>
              </a:ext>
            </a:extLst>
          </p:cNvPr>
          <p:cNvSpPr/>
          <p:nvPr/>
        </p:nvSpPr>
        <p:spPr>
          <a:xfrm>
            <a:off x="859107" y="3679970"/>
            <a:ext cx="6321972"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Số lớn: thời gian xếp ghế, </a:t>
            </a:r>
            <a:endParaRPr lang="en-US" sz="4000" spc="-25">
              <a:solidFill>
                <a:srgbClr val="C00000"/>
              </a:solidFill>
              <a:latin typeface="Times New Roman" panose="02020603050405020304" pitchFamily="18" charset="0"/>
              <a:ea typeface="Times New Roman" panose="02020603050405020304" pitchFamily="18" charset="0"/>
            </a:endParaRPr>
          </a:p>
          <a:p>
            <a:pPr algn="ctr"/>
            <a:r>
              <a:rPr lang="vi-VN" sz="4000" spc="-25">
                <a:solidFill>
                  <a:srgbClr val="C00000"/>
                </a:solidFill>
                <a:latin typeface="Times New Roman" panose="02020603050405020304" pitchFamily="18" charset="0"/>
                <a:ea typeface="Times New Roman" panose="02020603050405020304" pitchFamily="18" charset="0"/>
              </a:rPr>
              <a:t>số bé: thời gian xếp bàn.</a:t>
            </a:r>
            <a:endParaRPr lang="en-US" sz="360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7707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down)">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down)">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down)">
                                      <p:cBhvr>
                                        <p:cTn id="9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0AE2908B-4802-D6D9-A51F-42CCF156A07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12E7569-AF1E-B22C-A275-046D9B1A262F}"/>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E053CB68-DAF3-5F2F-7B33-55C0BBE20F7D}"/>
              </a:ext>
            </a:extLst>
          </p:cNvPr>
          <p:cNvSpPr txBox="1"/>
          <p:nvPr/>
        </p:nvSpPr>
        <p:spPr>
          <a:xfrm>
            <a:off x="884472" y="787278"/>
            <a:ext cx="10423056" cy="487178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BÀI GIẢI</a:t>
            </a:r>
          </a:p>
          <a:p>
            <a:pPr lvl="0" algn="ctr">
              <a:lnSpc>
                <a:spcPct val="125000"/>
              </a:lnSpc>
            </a:pPr>
            <a:r>
              <a:rPr lang="en-US" sz="3600" b="1">
                <a:solidFill>
                  <a:srgbClr val="0070C0"/>
                </a:solidFill>
                <a:latin typeface="Arial" panose="020B0604020202020204" pitchFamily="34" charset="0"/>
              </a:rPr>
              <a:t>24 phút : 3 = 8 phút</a:t>
            </a:r>
          </a:p>
          <a:p>
            <a:pPr lvl="0" algn="ctr">
              <a:lnSpc>
                <a:spcPct val="125000"/>
              </a:lnSpc>
            </a:pPr>
            <a:r>
              <a:rPr lang="en-US" sz="3600" b="1">
                <a:solidFill>
                  <a:srgbClr val="0070C0"/>
                </a:solidFill>
                <a:latin typeface="Arial" panose="020B0604020202020204" pitchFamily="34" charset="0"/>
              </a:rPr>
              <a:t>Thời gian xếp 1 cái ghế và 1 cái bàn là 8 phút. (8 phút – 1 phút) : 2 = 3 phút 30 giây</a:t>
            </a:r>
          </a:p>
          <a:p>
            <a:pPr lvl="0" algn="ctr">
              <a:lnSpc>
                <a:spcPct val="125000"/>
              </a:lnSpc>
            </a:pPr>
            <a:r>
              <a:rPr lang="en-US" sz="3600" b="1">
                <a:solidFill>
                  <a:srgbClr val="00B050"/>
                </a:solidFill>
                <a:latin typeface="Arial" panose="020B0604020202020204" pitchFamily="34" charset="0"/>
              </a:rPr>
              <a:t>Thời gian xếp 1 cái bàn là 3 phút 30 giây. </a:t>
            </a:r>
          </a:p>
          <a:p>
            <a:pPr lvl="0" algn="ctr">
              <a:lnSpc>
                <a:spcPct val="125000"/>
              </a:lnSpc>
            </a:pPr>
            <a:r>
              <a:rPr lang="en-US" sz="3600" b="1">
                <a:solidFill>
                  <a:srgbClr val="0070C0"/>
                </a:solidFill>
                <a:latin typeface="Arial" panose="020B0604020202020204" pitchFamily="34" charset="0"/>
              </a:rPr>
              <a:t>3 phút 30 giây + 1 phút = 4 phút 30 giây</a:t>
            </a:r>
          </a:p>
          <a:p>
            <a:pPr lvl="0" algn="ctr">
              <a:lnSpc>
                <a:spcPct val="125000"/>
              </a:lnSpc>
            </a:pPr>
            <a:r>
              <a:rPr lang="en-US" sz="3600" b="1">
                <a:solidFill>
                  <a:srgbClr val="00B050"/>
                </a:solidFill>
                <a:latin typeface="Arial" panose="020B0604020202020204" pitchFamily="34" charset="0"/>
              </a:rPr>
              <a:t>Thời gian xếp 1 cái ghế là 4 phút 30 giây.</a:t>
            </a:r>
          </a:p>
        </p:txBody>
      </p:sp>
      <p:sp>
        <p:nvSpPr>
          <p:cNvPr id="2" name="Oval 1">
            <a:extLst>
              <a:ext uri="{FF2B5EF4-FFF2-40B4-BE49-F238E27FC236}">
                <a16:creationId xmlns:a16="http://schemas.microsoft.com/office/drawing/2014/main" id="{30E1A4A8-9994-2344-2BC2-2081C5F78416}"/>
              </a:ext>
            </a:extLst>
          </p:cNvPr>
          <p:cNvSpPr/>
          <p:nvPr/>
        </p:nvSpPr>
        <p:spPr>
          <a:xfrm>
            <a:off x="717415" y="462465"/>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7</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48051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A8479C9-B193-40AC-1558-C0FE968A3FC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10439" y="1381596"/>
            <a:ext cx="5966548" cy="5476404"/>
          </a:xfrm>
          <a:prstGeom prst="rect">
            <a:avLst/>
          </a:prstGeom>
        </p:spPr>
      </p:pic>
    </p:spTree>
    <p:extLst>
      <p:ext uri="{BB962C8B-B14F-4D97-AF65-F5344CB8AC3E}">
        <p14:creationId xmlns:p14="http://schemas.microsoft.com/office/powerpoint/2010/main" val="300986781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A1F9E8ED-AA2C-7967-DE9F-B227383052C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0A66E-3D22-FB38-9236-3B34FE62DFE7}"/>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D699A9BC-3553-E129-60EA-A0590C544089}"/>
              </a:ext>
            </a:extLst>
          </p:cNvPr>
          <p:cNvSpPr txBox="1"/>
          <p:nvPr/>
        </p:nvSpPr>
        <p:spPr>
          <a:xfrm>
            <a:off x="704994" y="646468"/>
            <a:ext cx="10782011" cy="5016758"/>
          </a:xfrm>
          <a:prstGeom prst="rect">
            <a:avLst/>
          </a:prstGeom>
          <a:noFill/>
        </p:spPr>
        <p:txBody>
          <a:bodyPr wrap="square" rtlCol="0">
            <a:spAutoFit/>
          </a:bodyPr>
          <a:lstStyle/>
          <a:p>
            <a:pPr algn="just"/>
            <a:r>
              <a:rPr lang="en-US" sz="3200">
                <a:solidFill>
                  <a:srgbClr val="000000"/>
                </a:solidFill>
                <a:latin typeface="+mj-lt"/>
              </a:rPr>
              <a:t>Số?</a:t>
            </a:r>
          </a:p>
          <a:p>
            <a:pPr algn="just"/>
            <a:r>
              <a:rPr lang="vi-VN" sz="3200">
                <a:solidFill>
                  <a:srgbClr val="000000"/>
                </a:solidFill>
                <a:latin typeface="+mj-lt"/>
              </a:rPr>
              <a:t>• Thời gian thi đấu của một trận bóng đá:</a:t>
            </a:r>
          </a:p>
          <a:p>
            <a:pPr algn="just"/>
            <a:r>
              <a:rPr lang="vi-VN" sz="3200">
                <a:solidFill>
                  <a:srgbClr val="000000"/>
                </a:solidFill>
                <a:latin typeface="+mj-lt"/>
              </a:rPr>
              <a:t>Thông thường gồm hai hiệp chính, mỗi hiệp 45 phút. Giữa hai hiệp có</a:t>
            </a:r>
            <a:r>
              <a:rPr lang="en-US" sz="3200">
                <a:solidFill>
                  <a:srgbClr val="000000"/>
                </a:solidFill>
                <a:latin typeface="+mj-lt"/>
              </a:rPr>
              <a:t> </a:t>
            </a:r>
            <a:r>
              <a:rPr lang="vi-VN" sz="3200">
                <a:solidFill>
                  <a:srgbClr val="000000"/>
                </a:solidFill>
                <a:latin typeface="+mj-lt"/>
              </a:rPr>
              <a:t>15 phút nghỉ giải lao. Ngoài ra còn thời gian bù giờ.</a:t>
            </a:r>
          </a:p>
          <a:p>
            <a:pPr algn="just"/>
            <a:r>
              <a:rPr lang="vi-VN" sz="3200">
                <a:solidFill>
                  <a:srgbClr val="000000"/>
                </a:solidFill>
                <a:latin typeface="+mj-lt"/>
              </a:rPr>
              <a:t>• Một trận bóng đá bắt đầu khi đồng hồ của bạn Huệ chỉ 15 giờ 10 phút.</a:t>
            </a:r>
          </a:p>
          <a:p>
            <a:pPr algn="just"/>
            <a:r>
              <a:rPr lang="vi-VN" sz="3200">
                <a:solidFill>
                  <a:srgbClr val="FF0000"/>
                </a:solidFill>
                <a:latin typeface="+mj-lt"/>
              </a:rPr>
              <a:t>a) </a:t>
            </a:r>
            <a:r>
              <a:rPr lang="vi-VN" sz="3200">
                <a:solidFill>
                  <a:srgbClr val="000000"/>
                </a:solidFill>
                <a:latin typeface="+mj-lt"/>
              </a:rPr>
              <a:t>Vào phút thứ 12 của trận đấu, cầu thủ Thành Anh đã ghi một bàn</a:t>
            </a:r>
            <a:r>
              <a:rPr lang="en-US" sz="3200">
                <a:solidFill>
                  <a:srgbClr val="000000"/>
                </a:solidFill>
                <a:latin typeface="+mj-lt"/>
              </a:rPr>
              <a:t> </a:t>
            </a:r>
            <a:r>
              <a:rPr lang="vi-VN" sz="3200">
                <a:solidFill>
                  <a:srgbClr val="000000"/>
                </a:solidFill>
                <a:latin typeface="+mj-lt"/>
              </a:rPr>
              <a:t>thắng. Lúc đó, đồng hồ của Huệ chỉ </a:t>
            </a:r>
            <a:r>
              <a:rPr lang="vi-VN" sz="3200">
                <a:solidFill>
                  <a:srgbClr val="2680FF"/>
                </a:solidFill>
                <a:latin typeface="+mj-lt"/>
              </a:rPr>
              <a:t>.?. </a:t>
            </a:r>
            <a:r>
              <a:rPr lang="vi-VN" sz="3200">
                <a:solidFill>
                  <a:srgbClr val="000000"/>
                </a:solidFill>
                <a:latin typeface="+mj-lt"/>
              </a:rPr>
              <a:t>giờ </a:t>
            </a:r>
            <a:r>
              <a:rPr lang="vi-VN" sz="3200">
                <a:solidFill>
                  <a:srgbClr val="2680FF"/>
                </a:solidFill>
                <a:latin typeface="+mj-lt"/>
              </a:rPr>
              <a:t>.?. </a:t>
            </a:r>
            <a:r>
              <a:rPr lang="vi-VN" sz="3200">
                <a:solidFill>
                  <a:srgbClr val="000000"/>
                </a:solidFill>
                <a:latin typeface="+mj-lt"/>
              </a:rPr>
              <a:t>phút.</a:t>
            </a:r>
          </a:p>
          <a:p>
            <a:pPr algn="just"/>
            <a:r>
              <a:rPr lang="vi-VN" sz="3200">
                <a:solidFill>
                  <a:srgbClr val="FF0000"/>
                </a:solidFill>
                <a:latin typeface="+mj-lt"/>
              </a:rPr>
              <a:t>b) </a:t>
            </a:r>
            <a:r>
              <a:rPr lang="vi-VN" sz="3200">
                <a:solidFill>
                  <a:srgbClr val="000000"/>
                </a:solidFill>
                <a:latin typeface="+mj-lt"/>
              </a:rPr>
              <a:t>Kết thúc trận đấu, Huệ thấy đồng hồ chỉ 17 giờ 2 phút. Thời gian</a:t>
            </a:r>
            <a:r>
              <a:rPr lang="en-US" sz="3200">
                <a:solidFill>
                  <a:srgbClr val="000000"/>
                </a:solidFill>
                <a:latin typeface="+mj-lt"/>
              </a:rPr>
              <a:t> </a:t>
            </a:r>
            <a:r>
              <a:rPr lang="vi-VN" sz="3200">
                <a:solidFill>
                  <a:srgbClr val="000000"/>
                </a:solidFill>
                <a:latin typeface="+mj-lt"/>
              </a:rPr>
              <a:t>bù giờ của trận đấu đó là </a:t>
            </a:r>
            <a:r>
              <a:rPr lang="vi-VN" sz="3200">
                <a:solidFill>
                  <a:srgbClr val="2680FF"/>
                </a:solidFill>
                <a:latin typeface="+mj-lt"/>
              </a:rPr>
              <a:t>.?. </a:t>
            </a:r>
            <a:r>
              <a:rPr lang="vi-VN" sz="3200">
                <a:solidFill>
                  <a:srgbClr val="000000"/>
                </a:solidFill>
                <a:latin typeface="+mj-lt"/>
              </a:rPr>
              <a:t>phút.</a:t>
            </a:r>
            <a:endParaRPr kumimoji="0" lang="en-US" sz="3200" b="1" i="0" u="none" strike="noStrike" kern="1200" cap="none" spc="0" normalizeH="0" baseline="0" noProof="0">
              <a:ln>
                <a:noFill/>
              </a:ln>
              <a:solidFill>
                <a:srgbClr val="00B050"/>
              </a:solidFill>
              <a:effectLst/>
              <a:uLnTx/>
              <a:uFillTx/>
              <a:latin typeface="+mj-lt"/>
            </a:endParaRPr>
          </a:p>
        </p:txBody>
      </p:sp>
      <p:pic>
        <p:nvPicPr>
          <p:cNvPr id="4" name="Picture 3">
            <a:extLst>
              <a:ext uri="{FF2B5EF4-FFF2-40B4-BE49-F238E27FC236}">
                <a16:creationId xmlns:a16="http://schemas.microsoft.com/office/drawing/2014/main" id="{C47CBDA5-FEF3-8A12-DF85-EA3CBE830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212" y="162735"/>
            <a:ext cx="1054055" cy="967466"/>
          </a:xfrm>
          <a:prstGeom prst="rect">
            <a:avLst/>
          </a:prstGeom>
        </p:spPr>
      </p:pic>
    </p:spTree>
    <p:extLst>
      <p:ext uri="{BB962C8B-B14F-4D97-AF65-F5344CB8AC3E}">
        <p14:creationId xmlns:p14="http://schemas.microsoft.com/office/powerpoint/2010/main" val="2551575288"/>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FE645282-3840-8A50-D932-847B77BE4B70}"/>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FD4D4F1-821A-DA20-BA02-F86BF954A95A}"/>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pic>
        <p:nvPicPr>
          <p:cNvPr id="2" name="Image 2690">
            <a:extLst>
              <a:ext uri="{FF2B5EF4-FFF2-40B4-BE49-F238E27FC236}">
                <a16:creationId xmlns:a16="http://schemas.microsoft.com/office/drawing/2014/main" id="{F7BAC597-B2B9-68A0-A213-592C27473937}"/>
              </a:ext>
            </a:extLst>
          </p:cNvPr>
          <p:cNvPicPr>
            <a:picLocks/>
          </p:cNvPicPr>
          <p:nvPr/>
        </p:nvPicPr>
        <p:blipFill>
          <a:blip r:embed="rId3" cstate="print"/>
          <a:stretch>
            <a:fillRect/>
          </a:stretch>
        </p:blipFill>
        <p:spPr>
          <a:xfrm>
            <a:off x="732638" y="509247"/>
            <a:ext cx="10726724" cy="2076297"/>
          </a:xfrm>
          <a:prstGeom prst="rect">
            <a:avLst/>
          </a:prstGeom>
        </p:spPr>
      </p:pic>
      <p:pic>
        <p:nvPicPr>
          <p:cNvPr id="4" name="Image 2691">
            <a:extLst>
              <a:ext uri="{FF2B5EF4-FFF2-40B4-BE49-F238E27FC236}">
                <a16:creationId xmlns:a16="http://schemas.microsoft.com/office/drawing/2014/main" id="{95185FF8-0BBB-0F64-341D-72325994F89A}"/>
              </a:ext>
            </a:extLst>
          </p:cNvPr>
          <p:cNvPicPr>
            <a:picLocks/>
          </p:cNvPicPr>
          <p:nvPr/>
        </p:nvPicPr>
        <p:blipFill>
          <a:blip r:embed="rId4" cstate="print"/>
          <a:stretch>
            <a:fillRect/>
          </a:stretch>
        </p:blipFill>
        <p:spPr>
          <a:xfrm>
            <a:off x="599944" y="3031400"/>
            <a:ext cx="10992112" cy="2853304"/>
          </a:xfrm>
          <a:prstGeom prst="rect">
            <a:avLst/>
          </a:prstGeom>
        </p:spPr>
      </p:pic>
    </p:spTree>
    <p:extLst>
      <p:ext uri="{BB962C8B-B14F-4D97-AF65-F5344CB8AC3E}">
        <p14:creationId xmlns:p14="http://schemas.microsoft.com/office/powerpoint/2010/main" val="31099621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6535F516-D328-9591-8D1D-A4A7B575142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99DC12-1FF8-B907-F72B-CBA99D1DB02C}"/>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5" name="TextBox 4">
            <a:extLst>
              <a:ext uri="{FF2B5EF4-FFF2-40B4-BE49-F238E27FC236}">
                <a16:creationId xmlns:a16="http://schemas.microsoft.com/office/drawing/2014/main" id="{49099251-7BC0-E1B8-D61A-D9DBA9285664}"/>
              </a:ext>
            </a:extLst>
          </p:cNvPr>
          <p:cNvSpPr txBox="1"/>
          <p:nvPr/>
        </p:nvSpPr>
        <p:spPr>
          <a:xfrm>
            <a:off x="802874" y="520262"/>
            <a:ext cx="10468304" cy="1754326"/>
          </a:xfrm>
          <a:prstGeom prst="rect">
            <a:avLst/>
          </a:prstGeom>
          <a:noFill/>
        </p:spPr>
        <p:txBody>
          <a:bodyPr wrap="square" rtlCol="0">
            <a:spAutoFit/>
          </a:bodyPr>
          <a:lstStyle/>
          <a:p>
            <a:pPr algn="ctr"/>
            <a:r>
              <a:rPr lang="vi-VN" sz="3600">
                <a:solidFill>
                  <a:srgbClr val="FF0000"/>
                </a:solidFill>
              </a:rPr>
              <a:t>a)</a:t>
            </a:r>
            <a:r>
              <a:rPr lang="vi-VN" sz="3600">
                <a:solidFill>
                  <a:srgbClr val="000000"/>
                </a:solidFill>
              </a:rPr>
              <a:t> 15 giờ 10 phút + 12 phút = 15 giờ 22 phút</a:t>
            </a:r>
            <a:endParaRPr lang="en-US" sz="3600">
              <a:solidFill>
                <a:srgbClr val="000000"/>
              </a:solidFill>
            </a:endParaRPr>
          </a:p>
          <a:p>
            <a:pPr algn="ctr"/>
            <a:r>
              <a:rPr lang="vi-VN" sz="3600">
                <a:solidFill>
                  <a:srgbClr val="000000"/>
                </a:solidFill>
              </a:rPr>
              <a:t> Vào phút thứ 12 của trận đấu, đồng hồ của Huệ chỉ 15 giờ 22 phút.</a:t>
            </a:r>
          </a:p>
        </p:txBody>
      </p:sp>
      <p:sp>
        <p:nvSpPr>
          <p:cNvPr id="6" name="TextBox 5">
            <a:extLst>
              <a:ext uri="{FF2B5EF4-FFF2-40B4-BE49-F238E27FC236}">
                <a16:creationId xmlns:a16="http://schemas.microsoft.com/office/drawing/2014/main" id="{70B9B894-114E-4B42-4F34-0D75A84AC0FB}"/>
              </a:ext>
            </a:extLst>
          </p:cNvPr>
          <p:cNvSpPr txBox="1"/>
          <p:nvPr/>
        </p:nvSpPr>
        <p:spPr>
          <a:xfrm>
            <a:off x="802874" y="2632115"/>
            <a:ext cx="11067393" cy="2862322"/>
          </a:xfrm>
          <a:prstGeom prst="rect">
            <a:avLst/>
          </a:prstGeom>
          <a:noFill/>
        </p:spPr>
        <p:txBody>
          <a:bodyPr wrap="square" rtlCol="0">
            <a:spAutoFit/>
          </a:bodyPr>
          <a:lstStyle/>
          <a:p>
            <a:pPr algn="ctr"/>
            <a:r>
              <a:rPr lang="vi-VN" sz="3600">
                <a:solidFill>
                  <a:srgbClr val="FF0000"/>
                </a:solidFill>
              </a:rPr>
              <a:t>b)</a:t>
            </a:r>
            <a:r>
              <a:rPr lang="vi-VN" sz="3600">
                <a:solidFill>
                  <a:srgbClr val="000000"/>
                </a:solidFill>
              </a:rPr>
              <a:t> 17 giờ 2 phút – 15 giờ 10 phút</a:t>
            </a:r>
            <a:r>
              <a:rPr lang="en-US" sz="3600">
                <a:solidFill>
                  <a:srgbClr val="000000"/>
                </a:solidFill>
              </a:rPr>
              <a:t> </a:t>
            </a:r>
            <a:r>
              <a:rPr lang="vi-VN" sz="3600">
                <a:solidFill>
                  <a:srgbClr val="000000"/>
                </a:solidFill>
              </a:rPr>
              <a:t>= 1 giờ 52 phút</a:t>
            </a:r>
          </a:p>
          <a:p>
            <a:pPr algn="ctr"/>
            <a:r>
              <a:rPr lang="vi-VN" sz="3600">
                <a:solidFill>
                  <a:srgbClr val="000000"/>
                </a:solidFill>
              </a:rPr>
              <a:t>2 hiệp, mỗi hiệp 45 phút; giải lao 15 phút; bù giờ.</a:t>
            </a:r>
          </a:p>
          <a:p>
            <a:pPr algn="ctr"/>
            <a:r>
              <a:rPr lang="vi-VN" sz="3600">
                <a:solidFill>
                  <a:srgbClr val="000000"/>
                </a:solidFill>
              </a:rPr>
              <a:t>45 phút x 2 + 15 phút = 105 phút</a:t>
            </a:r>
            <a:r>
              <a:rPr lang="en-US" sz="3600">
                <a:solidFill>
                  <a:srgbClr val="000000"/>
                </a:solidFill>
              </a:rPr>
              <a:t> </a:t>
            </a:r>
            <a:r>
              <a:rPr lang="vi-VN" sz="3600">
                <a:solidFill>
                  <a:srgbClr val="000000"/>
                </a:solidFill>
              </a:rPr>
              <a:t>= 1 giờ 45 phút</a:t>
            </a:r>
          </a:p>
          <a:p>
            <a:pPr algn="ctr"/>
            <a:r>
              <a:rPr lang="vi-VN" sz="3600">
                <a:solidFill>
                  <a:srgbClr val="000000"/>
                </a:solidFill>
              </a:rPr>
              <a:t>1 giờ 52 phút – 1 giờ 45 phút = 7 phút </a:t>
            </a:r>
            <a:endParaRPr lang="en-US" sz="3600">
              <a:solidFill>
                <a:srgbClr val="000000"/>
              </a:solidFill>
            </a:endParaRPr>
          </a:p>
          <a:p>
            <a:pPr algn="ctr"/>
            <a:r>
              <a:rPr lang="vi-VN" sz="3600">
                <a:solidFill>
                  <a:srgbClr val="000000"/>
                </a:solidFill>
              </a:rPr>
              <a:t>Thời gian bù giờ của trận đấu là 7 phút.</a:t>
            </a:r>
          </a:p>
        </p:txBody>
      </p:sp>
    </p:spTree>
    <p:extLst>
      <p:ext uri="{BB962C8B-B14F-4D97-AF65-F5344CB8AC3E}">
        <p14:creationId xmlns:p14="http://schemas.microsoft.com/office/powerpoint/2010/main" val="6448192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234E1041-911B-ECF9-D4C2-70C9F300A44A}"/>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74B39CD-5307-32A9-7DEC-C6354DFAA1EF}"/>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AC00F65F-8EBD-E26E-69EA-21778F7DF96B}"/>
              </a:ext>
            </a:extLst>
          </p:cNvPr>
          <p:cNvSpPr txBox="1"/>
          <p:nvPr/>
        </p:nvSpPr>
        <p:spPr>
          <a:xfrm>
            <a:off x="704994" y="467360"/>
            <a:ext cx="10782011"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Số?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Thời gian thi đấu của một trận bóng đá: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Thông thường gồm hai hiệp chính, mỗi hiệp 45 phút. Giữa hai hiệp có</a:t>
            </a:r>
            <a:r>
              <a:rPr kumimoji="0" lang="en-US" sz="3200" b="0" i="0" u="none" strike="noStrike" kern="1200" cap="none" spc="0" normalizeH="0" baseline="0" noProof="0">
                <a:ln>
                  <a:noFill/>
                </a:ln>
                <a:solidFill>
                  <a:srgbClr val="000000"/>
                </a:solidFill>
                <a:effectLst/>
                <a:uLnTx/>
                <a:uFillTx/>
                <a:latin typeface="Arial"/>
                <a:ea typeface="+mn-ea"/>
                <a:cs typeface="+mn-cs"/>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15 phút nghỉ giải lao. Ngoài ra còn thời gian bù giờ.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Một trận bóng đá bắt đầu khi đồng hồ của bạn Huệ chỉ 15 giờ 10 phút.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Vào phút thứ 12 của trận đấu, cầu thủ Thành Anh đã ghi một bàn</a:t>
            </a:r>
            <a:r>
              <a:rPr kumimoji="0" lang="en-US" sz="3200" b="0" i="0" u="none" strike="noStrike" kern="1200" cap="none" spc="0" normalizeH="0" baseline="0" noProof="0">
                <a:ln>
                  <a:noFill/>
                </a:ln>
                <a:solidFill>
                  <a:srgbClr val="000000"/>
                </a:solidFill>
                <a:effectLst/>
                <a:uLnTx/>
                <a:uFillTx/>
                <a:latin typeface="Arial"/>
                <a:ea typeface="+mn-ea"/>
                <a:cs typeface="+mn-cs"/>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thắng. Lúc đó, đồng hồ của Huệ chỉ </a:t>
            </a:r>
            <a:r>
              <a:rPr kumimoji="0" lang="en-US" sz="3200" b="0" i="0" u="none" strike="noStrike" kern="1200" cap="none" spc="0" normalizeH="0" baseline="0" noProof="0">
                <a:ln>
                  <a:noFill/>
                </a:ln>
                <a:solidFill>
                  <a:srgbClr val="2680FF"/>
                </a:solidFill>
                <a:effectLst/>
                <a:uLnTx/>
                <a:uFillTx/>
                <a:latin typeface="Times New Roman" panose="02020603050405020304" pitchFamily="18" charset="0"/>
                <a:ea typeface="+mn-ea"/>
                <a:cs typeface="+mn-cs"/>
              </a:rPr>
              <a:t>15</a:t>
            </a:r>
            <a:r>
              <a:rPr kumimoji="0" lang="vi-VN" sz="3200" b="0" i="0" u="none" strike="noStrike" kern="1200" cap="none" spc="0" normalizeH="0" baseline="0" noProof="0">
                <a:ln>
                  <a:noFill/>
                </a:ln>
                <a:solidFill>
                  <a:srgbClr val="2680FF"/>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giờ </a:t>
            </a:r>
            <a:r>
              <a:rPr kumimoji="0" lang="en-US" sz="3200" b="0" i="0" u="none" strike="noStrike" kern="1200" cap="none" spc="0" normalizeH="0" baseline="0" noProof="0">
                <a:ln>
                  <a:noFill/>
                </a:ln>
                <a:solidFill>
                  <a:srgbClr val="2680FF"/>
                </a:solidFill>
                <a:effectLst/>
                <a:uLnTx/>
                <a:uFillTx/>
                <a:latin typeface="Times New Roman" panose="02020603050405020304" pitchFamily="18" charset="0"/>
                <a:ea typeface="+mn-ea"/>
                <a:cs typeface="+mn-cs"/>
              </a:rPr>
              <a:t>22</a:t>
            </a:r>
            <a:r>
              <a:rPr kumimoji="0" lang="vi-VN" sz="3200" b="0" i="0" u="none" strike="noStrike" kern="1200" cap="none" spc="0" normalizeH="0" baseline="0" noProof="0">
                <a:ln>
                  <a:noFill/>
                </a:ln>
                <a:solidFill>
                  <a:srgbClr val="2680FF"/>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phút.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b)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Kết thúc trận đấu, Huệ thấy đồng hồ chỉ 17 giờ 2 phút. Thời gian</a:t>
            </a:r>
            <a:r>
              <a:rPr kumimoji="0" lang="en-US" sz="3200" b="0" i="0" u="none" strike="noStrike" kern="1200" cap="none" spc="0" normalizeH="0" baseline="0" noProof="0">
                <a:ln>
                  <a:noFill/>
                </a:ln>
                <a:solidFill>
                  <a:srgbClr val="000000"/>
                </a:solidFill>
                <a:effectLst/>
                <a:uLnTx/>
                <a:uFillTx/>
                <a:latin typeface="Arial"/>
                <a:ea typeface="+mn-ea"/>
                <a:cs typeface="+mn-cs"/>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bù giờ của trận đấu đó là </a:t>
            </a:r>
            <a:r>
              <a:rPr kumimoji="0" lang="en-US" sz="3200" b="0" i="0" u="none" strike="noStrike" kern="1200" cap="none" spc="0" normalizeH="0" baseline="0" noProof="0">
                <a:ln>
                  <a:noFill/>
                </a:ln>
                <a:solidFill>
                  <a:srgbClr val="2680FF"/>
                </a:solidFill>
                <a:effectLst/>
                <a:uLnTx/>
                <a:uFillTx/>
                <a:latin typeface="Times New Roman" panose="02020603050405020304" pitchFamily="18" charset="0"/>
                <a:ea typeface="+mn-ea"/>
                <a:cs typeface="+mn-cs"/>
              </a:rPr>
              <a:t>7</a:t>
            </a:r>
            <a:r>
              <a:rPr kumimoji="0" lang="vi-VN" sz="3200" b="0" i="0" u="none" strike="noStrike" kern="1200" cap="none" spc="0" normalizeH="0" baseline="0" noProof="0">
                <a:ln>
                  <a:noFill/>
                </a:ln>
                <a:solidFill>
                  <a:srgbClr val="2680FF"/>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phút.</a:t>
            </a:r>
            <a:endParaRPr kumimoji="0" lang="en-US" sz="3200" b="1" i="0" u="none" strike="noStrike" kern="1200" cap="none" spc="0" normalizeH="0" baseline="0" noProof="0">
              <a:ln>
                <a:noFill/>
              </a:ln>
              <a:solidFill>
                <a:srgbClr val="00B050"/>
              </a:solidFill>
              <a:effectLst/>
              <a:uLnTx/>
              <a:uFillTx/>
              <a:latin typeface="Arial"/>
              <a:ea typeface="+mn-ea"/>
              <a:cs typeface="+mn-cs"/>
            </a:endParaRPr>
          </a:p>
        </p:txBody>
      </p:sp>
      <p:pic>
        <p:nvPicPr>
          <p:cNvPr id="2" name="Picture 1">
            <a:extLst>
              <a:ext uri="{FF2B5EF4-FFF2-40B4-BE49-F238E27FC236}">
                <a16:creationId xmlns:a16="http://schemas.microsoft.com/office/drawing/2014/main" id="{6CC32489-60E6-6C8F-EB1C-03CEC184D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212" y="162735"/>
            <a:ext cx="1054055" cy="967466"/>
          </a:xfrm>
          <a:prstGeom prst="rect">
            <a:avLst/>
          </a:prstGeom>
        </p:spPr>
      </p:pic>
    </p:spTree>
    <p:extLst>
      <p:ext uri="{BB962C8B-B14F-4D97-AF65-F5344CB8AC3E}">
        <p14:creationId xmlns:p14="http://schemas.microsoft.com/office/powerpoint/2010/main" val="3988185317"/>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4B81F845-9069-2877-5FDD-AAB03350847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C1501D-A335-C40A-AACE-EDF37F9BAF31}"/>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892CC289-3E30-AD43-58FB-271677EFB4D1}"/>
              </a:ext>
            </a:extLst>
          </p:cNvPr>
          <p:cNvSpPr txBox="1"/>
          <p:nvPr/>
        </p:nvSpPr>
        <p:spPr>
          <a:xfrm>
            <a:off x="704994" y="1492119"/>
            <a:ext cx="10782011"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a:ea typeface="+mn-ea"/>
                <a:cs typeface="+mn-cs"/>
              </a:rPr>
              <a:t>Hoạt động theo nhóm ba bạn.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a:ea typeface="+mn-ea"/>
                <a:cs typeface="+mn-cs"/>
              </a:rPr>
              <a:t>– Mỗi bạn ước lượng khoảng thời gian làm việc nhà trong ngày hôm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a:ea typeface="+mn-ea"/>
                <a:cs typeface="+mn-cs"/>
              </a:rPr>
              <a:t>– Trong ngày đó, trung bình mỗi bạn đã dành bao nhiêu thời gian để</a:t>
            </a:r>
            <a:r>
              <a:rPr kumimoji="0" lang="en-US" sz="4000" b="0" i="0" u="none" strike="noStrike" kern="1200" cap="none" spc="0" normalizeH="0" baseline="0" noProof="0">
                <a:ln>
                  <a:noFill/>
                </a:ln>
                <a:solidFill>
                  <a:srgbClr val="000000"/>
                </a:solidFill>
                <a:effectLst/>
                <a:uLnTx/>
                <a:uFillTx/>
                <a:latin typeface="Arial"/>
                <a:ea typeface="+mn-ea"/>
                <a:cs typeface="+mn-cs"/>
              </a:rPr>
              <a:t> </a:t>
            </a:r>
            <a:r>
              <a:rPr kumimoji="0" lang="vi-VN" sz="4000" b="0" i="0" u="none" strike="noStrike" kern="1200" cap="none" spc="0" normalizeH="0" baseline="0" noProof="0">
                <a:ln>
                  <a:noFill/>
                </a:ln>
                <a:solidFill>
                  <a:srgbClr val="000000"/>
                </a:solidFill>
                <a:effectLst/>
                <a:uLnTx/>
                <a:uFillTx/>
                <a:latin typeface="Arial"/>
                <a:ea typeface="+mn-ea"/>
                <a:cs typeface="+mn-cs"/>
              </a:rPr>
              <a:t>làm việc nhà?</a:t>
            </a:r>
            <a:endParaRPr kumimoji="0" lang="en-US" sz="4000" b="1" i="0" u="none" strike="noStrike" kern="1200" cap="none" spc="0" normalizeH="0" baseline="0" noProof="0">
              <a:ln>
                <a:noFill/>
              </a:ln>
              <a:solidFill>
                <a:srgbClr val="00B050"/>
              </a:solidFill>
              <a:effectLst/>
              <a:uLnTx/>
              <a:uFillTx/>
              <a:latin typeface="Arial"/>
              <a:ea typeface="+mn-ea"/>
              <a:cs typeface="+mn-cs"/>
            </a:endParaRPr>
          </a:p>
        </p:txBody>
      </p:sp>
      <p:pic>
        <p:nvPicPr>
          <p:cNvPr id="5" name="Picture 4">
            <a:extLst>
              <a:ext uri="{FF2B5EF4-FFF2-40B4-BE49-F238E27FC236}">
                <a16:creationId xmlns:a16="http://schemas.microsoft.com/office/drawing/2014/main" id="{45983A6A-FBFC-AE17-AE41-4CF9461D3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94" y="387704"/>
            <a:ext cx="1378311" cy="1104415"/>
          </a:xfrm>
          <a:prstGeom prst="rect">
            <a:avLst/>
          </a:prstGeom>
        </p:spPr>
      </p:pic>
    </p:spTree>
    <p:extLst>
      <p:ext uri="{BB962C8B-B14F-4D97-AF65-F5344CB8AC3E}">
        <p14:creationId xmlns:p14="http://schemas.microsoft.com/office/powerpoint/2010/main" val="418104588"/>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3458" y="-220076"/>
            <a:ext cx="12244977" cy="7141536"/>
            <a:chOff x="-1" y="-212651"/>
            <a:chExt cx="9183733" cy="5356152"/>
          </a:xfrm>
        </p:grpSpPr>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5900840" y="538749"/>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16"/>
            <a:srcRect l="16242" t="57679" r="48162" b="17089"/>
            <a:stretch/>
          </p:blipFill>
          <p:spPr>
            <a:xfrm>
              <a:off x="5391003" y="2590291"/>
              <a:ext cx="3764051" cy="1936505"/>
            </a:xfrm>
            <a:prstGeom prst="rect">
              <a:avLst/>
            </a:prstGeom>
          </p:spPr>
        </p:pic>
      </p:grpSp>
      <p:sp>
        <p:nvSpPr>
          <p:cNvPr id="34" name="Rectangle: Rounded Corners 33">
            <a:extLst>
              <a:ext uri="{FF2B5EF4-FFF2-40B4-BE49-F238E27FC236}">
                <a16:creationId xmlns:a16="http://schemas.microsoft.com/office/drawing/2014/main" id="{B225B1D2-1E64-4F1C-A18C-9808B7B15787}"/>
              </a:ext>
            </a:extLst>
          </p:cNvPr>
          <p:cNvSpPr/>
          <p:nvPr/>
        </p:nvSpPr>
        <p:spPr>
          <a:xfrm>
            <a:off x="431023" y="182881"/>
            <a:ext cx="6660456" cy="6492239"/>
          </a:xfrm>
          <a:prstGeom prst="roundRect">
            <a:avLst>
              <a:gd name="adj" fmla="val 9972"/>
            </a:avLst>
          </a:prstGeom>
          <a:solidFill>
            <a:schemeClr val="tx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sp>
        <p:nvSpPr>
          <p:cNvPr id="37" name="TextBox 36">
            <a:extLst>
              <a:ext uri="{FF2B5EF4-FFF2-40B4-BE49-F238E27FC236}">
                <a16:creationId xmlns:a16="http://schemas.microsoft.com/office/drawing/2014/main" id="{B99DC96C-D771-48B3-9C2B-42A0F0B46A65}"/>
              </a:ext>
            </a:extLst>
          </p:cNvPr>
          <p:cNvSpPr txBox="1"/>
          <p:nvPr/>
        </p:nvSpPr>
        <p:spPr>
          <a:xfrm>
            <a:off x="295239" y="248405"/>
            <a:ext cx="6932023" cy="913007"/>
          </a:xfrm>
          <a:prstGeom prst="rect">
            <a:avLst/>
          </a:prstGeom>
          <a:noFill/>
        </p:spPr>
        <p:txBody>
          <a:bodyPr wrap="square" rtlCol="0">
            <a:spAutoFit/>
          </a:bodyPr>
          <a:lstStyle/>
          <a:p>
            <a:pPr algn="ctr" defTabSz="1219170">
              <a:buClr>
                <a:srgbClr val="000000"/>
              </a:buClr>
            </a:pPr>
            <a:r>
              <a:rPr lang="en-US" sz="5333" b="1" kern="0" dirty="0">
                <a:ln w="9525">
                  <a:solidFill>
                    <a:srgbClr val="2E8B76"/>
                  </a:solidFill>
                  <a:prstDash val="solid"/>
                </a:ln>
                <a:solidFill>
                  <a:srgbClr val="002060"/>
                </a:solidFill>
                <a:effectLst>
                  <a:outerShdw blurRad="12700" dist="38100" dir="2700000" algn="tl" rotWithShape="0">
                    <a:srgbClr val="2BC7B3">
                      <a:lumMod val="60000"/>
                      <a:lumOff val="40000"/>
                    </a:srgbClr>
                  </a:outerShdw>
                </a:effectLst>
                <a:latin typeface="UVN Banh Mi" pitchFamily="2" charset="0"/>
                <a:cs typeface="Arial"/>
                <a:sym typeface="Arial"/>
              </a:rPr>
              <a:t>DẶN DÒ</a:t>
            </a:r>
          </a:p>
        </p:txBody>
      </p:sp>
      <p:pic>
        <p:nvPicPr>
          <p:cNvPr id="48" name="Picture 47">
            <a:extLst>
              <a:ext uri="{FF2B5EF4-FFF2-40B4-BE49-F238E27FC236}">
                <a16:creationId xmlns:a16="http://schemas.microsoft.com/office/drawing/2014/main" id="{9262A2D7-97C0-41E6-9952-E8FC991B1CC3}"/>
              </a:ext>
            </a:extLst>
          </p:cNvPr>
          <p:cNvPicPr>
            <a:picLocks noChangeAspect="1"/>
          </p:cNvPicPr>
          <p:nvPr/>
        </p:nvPicPr>
        <p:blipFill>
          <a:blip r:embed="rId17"/>
          <a:stretch>
            <a:fillRect/>
          </a:stretch>
        </p:blipFill>
        <p:spPr>
          <a:xfrm rot="737208" flipH="1">
            <a:off x="852906" y="1242406"/>
            <a:ext cx="1226661" cy="1226661"/>
          </a:xfrm>
          <a:prstGeom prst="rect">
            <a:avLst/>
          </a:prstGeom>
        </p:spPr>
      </p:pic>
      <p:pic>
        <p:nvPicPr>
          <p:cNvPr id="50" name="Picture 49">
            <a:extLst>
              <a:ext uri="{FF2B5EF4-FFF2-40B4-BE49-F238E27FC236}">
                <a16:creationId xmlns:a16="http://schemas.microsoft.com/office/drawing/2014/main" id="{13440CE1-9199-411E-8637-ADBAAD1EE67D}"/>
              </a:ext>
            </a:extLst>
          </p:cNvPr>
          <p:cNvPicPr>
            <a:picLocks noChangeAspect="1"/>
          </p:cNvPicPr>
          <p:nvPr/>
        </p:nvPicPr>
        <p:blipFill>
          <a:blip r:embed="rId17"/>
          <a:stretch>
            <a:fillRect/>
          </a:stretch>
        </p:blipFill>
        <p:spPr>
          <a:xfrm rot="737208" flipH="1">
            <a:off x="852906" y="2550422"/>
            <a:ext cx="1226661" cy="1226661"/>
          </a:xfrm>
          <a:prstGeom prst="rect">
            <a:avLst/>
          </a:prstGeom>
        </p:spPr>
      </p:pic>
      <p:pic>
        <p:nvPicPr>
          <p:cNvPr id="52" name="Picture 51">
            <a:extLst>
              <a:ext uri="{FF2B5EF4-FFF2-40B4-BE49-F238E27FC236}">
                <a16:creationId xmlns:a16="http://schemas.microsoft.com/office/drawing/2014/main" id="{E99BCA8C-9D51-4FE4-915D-329D8E565C10}"/>
              </a:ext>
            </a:extLst>
          </p:cNvPr>
          <p:cNvPicPr>
            <a:picLocks noChangeAspect="1"/>
          </p:cNvPicPr>
          <p:nvPr/>
        </p:nvPicPr>
        <p:blipFill>
          <a:blip r:embed="rId17"/>
          <a:stretch>
            <a:fillRect/>
          </a:stretch>
        </p:blipFill>
        <p:spPr>
          <a:xfrm rot="737208" flipH="1">
            <a:off x="852906" y="3858438"/>
            <a:ext cx="1226661" cy="1226661"/>
          </a:xfrm>
          <a:prstGeom prst="rect">
            <a:avLst/>
          </a:prstGeom>
        </p:spPr>
      </p:pic>
      <p:pic>
        <p:nvPicPr>
          <p:cNvPr id="53" name="Picture 52">
            <a:extLst>
              <a:ext uri="{FF2B5EF4-FFF2-40B4-BE49-F238E27FC236}">
                <a16:creationId xmlns:a16="http://schemas.microsoft.com/office/drawing/2014/main" id="{76D0C492-2420-4E26-8182-FA480A173951}"/>
              </a:ext>
            </a:extLst>
          </p:cNvPr>
          <p:cNvPicPr>
            <a:picLocks noChangeAspect="1"/>
          </p:cNvPicPr>
          <p:nvPr/>
        </p:nvPicPr>
        <p:blipFill>
          <a:blip r:embed="rId17"/>
          <a:stretch>
            <a:fillRect/>
          </a:stretch>
        </p:blipFill>
        <p:spPr>
          <a:xfrm rot="737208" flipH="1">
            <a:off x="852906" y="5166454"/>
            <a:ext cx="1226661" cy="1226661"/>
          </a:xfrm>
          <a:prstGeom prst="rect">
            <a:avLst/>
          </a:prstGeom>
        </p:spPr>
      </p:pic>
      <p:sp>
        <p:nvSpPr>
          <p:cNvPr id="54" name="TextBox 53">
            <a:extLst>
              <a:ext uri="{FF2B5EF4-FFF2-40B4-BE49-F238E27FC236}">
                <a16:creationId xmlns:a16="http://schemas.microsoft.com/office/drawing/2014/main" id="{BC85054C-AE2E-4EE8-A15F-22DDDB049F62}"/>
              </a:ext>
            </a:extLst>
          </p:cNvPr>
          <p:cNvSpPr txBox="1"/>
          <p:nvPr/>
        </p:nvSpPr>
        <p:spPr>
          <a:xfrm>
            <a:off x="2176474" y="1449092"/>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55" name="TextBox 54">
            <a:extLst>
              <a:ext uri="{FF2B5EF4-FFF2-40B4-BE49-F238E27FC236}">
                <a16:creationId xmlns:a16="http://schemas.microsoft.com/office/drawing/2014/main" id="{AE89F095-C144-404B-B97E-822EF42B2CE6}"/>
              </a:ext>
            </a:extLst>
          </p:cNvPr>
          <p:cNvSpPr txBox="1"/>
          <p:nvPr/>
        </p:nvSpPr>
        <p:spPr>
          <a:xfrm>
            <a:off x="2176474" y="2757108"/>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56" name="TextBox 55">
            <a:extLst>
              <a:ext uri="{FF2B5EF4-FFF2-40B4-BE49-F238E27FC236}">
                <a16:creationId xmlns:a16="http://schemas.microsoft.com/office/drawing/2014/main" id="{742B3E7F-5B13-44A4-B3BC-A7F361CCFE0B}"/>
              </a:ext>
            </a:extLst>
          </p:cNvPr>
          <p:cNvSpPr txBox="1"/>
          <p:nvPr/>
        </p:nvSpPr>
        <p:spPr>
          <a:xfrm>
            <a:off x="2176474" y="4065124"/>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57" name="TextBox 56">
            <a:extLst>
              <a:ext uri="{FF2B5EF4-FFF2-40B4-BE49-F238E27FC236}">
                <a16:creationId xmlns:a16="http://schemas.microsoft.com/office/drawing/2014/main" id="{87D3C95E-466C-4D38-B7AD-B328E05F6A09}"/>
              </a:ext>
            </a:extLst>
          </p:cNvPr>
          <p:cNvSpPr txBox="1"/>
          <p:nvPr/>
        </p:nvSpPr>
        <p:spPr>
          <a:xfrm>
            <a:off x="2176474" y="5373140"/>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spTree>
    <p:extLst>
      <p:ext uri="{BB962C8B-B14F-4D97-AF65-F5344CB8AC3E}">
        <p14:creationId xmlns:p14="http://schemas.microsoft.com/office/powerpoint/2010/main" val="3450108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animEffect transition="in" filter="wipe(left)">
                                      <p:cBhvr>
                                        <p:cTn id="23" dur="500"/>
                                        <p:tgtEl>
                                          <p:spTgt spid="54">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wipe(left)">
                                      <p:cBhvr>
                                        <p:cTn id="27" dur="500"/>
                                        <p:tgtEl>
                                          <p:spTgt spid="55">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6">
                                            <p:txEl>
                                              <p:pRg st="0" end="0"/>
                                            </p:txEl>
                                          </p:spTgt>
                                        </p:tgtEl>
                                        <p:attrNameLst>
                                          <p:attrName>style.visibility</p:attrName>
                                        </p:attrNameLst>
                                      </p:cBhvr>
                                      <p:to>
                                        <p:strVal val="visible"/>
                                      </p:to>
                                    </p:set>
                                    <p:animEffect transition="in" filter="wipe(left)">
                                      <p:cBhvr>
                                        <p:cTn id="31" dur="500"/>
                                        <p:tgtEl>
                                          <p:spTgt spid="56">
                                            <p:txEl>
                                              <p:pRg st="0" end="0"/>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xEl>
                                              <p:pRg st="0" end="0"/>
                                            </p:txEl>
                                          </p:spTgt>
                                        </p:tgtEl>
                                        <p:attrNameLst>
                                          <p:attrName>style.visibility</p:attrName>
                                        </p:attrNameLst>
                                      </p:cBhvr>
                                      <p:to>
                                        <p:strVal val="visible"/>
                                      </p:to>
                                    </p:set>
                                    <p:animEffect transition="in" filter="wipe(left)">
                                      <p:cBhvr>
                                        <p:cTn id="35"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uiExpand="1" build="p"/>
      <p:bldP spid="55" grpId="0" uiExpand="1" build="p"/>
      <p:bldP spid="56" grpId="0" uiExpand="1" build="p"/>
      <p:bldP spid="5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DC173C06-B390-1475-4B6B-2E1EFE218E31}"/>
              </a:ext>
            </a:extLst>
          </p:cNvPr>
          <p:cNvSpPr/>
          <p:nvPr/>
        </p:nvSpPr>
        <p:spPr>
          <a:xfrm>
            <a:off x="363415" y="1858216"/>
            <a:ext cx="11465169" cy="4486313"/>
          </a:xfrm>
          <a:prstGeom prst="roundRect">
            <a:avLst/>
          </a:prstGeom>
          <a:solidFill>
            <a:sysClr val="window" lastClr="FFFFFF">
              <a:alpha val="83000"/>
            </a:sysClr>
          </a:solidFill>
          <a:ln w="38100" cap="flat" cmpd="sng" algn="ctr">
            <a:solidFill>
              <a:srgbClr val="70AD47">
                <a:lumMod val="75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73" y="4630923"/>
            <a:ext cx="104140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489195" y="2471621"/>
            <a:ext cx="3619819" cy="3625412"/>
          </a:xfrm>
          <a:prstGeom prst="rect">
            <a:avLst/>
          </a:prstGeom>
          <a:noFill/>
          <a:extLst>
            <a:ext uri="{909E8E84-426E-40DD-AFC4-6F175D3DCCD1}">
              <a14:hiddenFill xmlns:a14="http://schemas.microsoft.com/office/drawing/2010/main">
                <a:solidFill>
                  <a:srgbClr val="FFFFFF"/>
                </a:solidFill>
              </a14:hiddenFill>
            </a:ext>
          </a:extLst>
        </p:spPr>
      </p:pic>
      <p:sp>
        <p:nvSpPr>
          <p:cNvPr id="30" name="Hộp Văn bản 29">
            <a:extLst>
              <a:ext uri="{FF2B5EF4-FFF2-40B4-BE49-F238E27FC236}">
                <a16:creationId xmlns:a16="http://schemas.microsoft.com/office/drawing/2014/main" id="{EA71CEC6-9DA4-698C-BDEC-71EDC5CA7AC2}"/>
              </a:ext>
            </a:extLst>
          </p:cNvPr>
          <p:cNvSpPr txBox="1"/>
          <p:nvPr/>
        </p:nvSpPr>
        <p:spPr>
          <a:xfrm>
            <a:off x="1438823" y="2018794"/>
            <a:ext cx="8670377" cy="4154984"/>
          </a:xfrm>
          <a:prstGeom prst="rect">
            <a:avLst/>
          </a:prstGeom>
          <a:noFill/>
        </p:spPr>
        <p:txBody>
          <a:bodyPr wrap="square">
            <a:spAutoFit/>
          </a:bodyPr>
          <a:lstStyle/>
          <a:p>
            <a:pPr algn="just"/>
            <a:r>
              <a:rPr lang="vi-VN" sz="4400">
                <a:solidFill>
                  <a:prstClr val="black"/>
                </a:solidFill>
                <a:latin typeface="Calibri" panose="020F0502020204030204" pitchFamily="34" charset="0"/>
                <a:cs typeface="Calibri" panose="020F0502020204030204" pitchFamily="34" charset="0"/>
              </a:rPr>
              <a:t>- Củng cố các kĩ năng về các đơn vị đo thời gian, các phép tính về số đo thời gian.</a:t>
            </a:r>
          </a:p>
          <a:p>
            <a:pPr algn="just"/>
            <a:r>
              <a:rPr lang="vi-VN" sz="4400">
                <a:solidFill>
                  <a:prstClr val="black"/>
                </a:solidFill>
                <a:latin typeface="Calibri" panose="020F0502020204030204" pitchFamily="34" charset="0"/>
                <a:cs typeface="Calibri" panose="020F0502020204030204" pitchFamily="34" charset="0"/>
              </a:rPr>
              <a:t>- Vận dụng giải quyết được một số vấn đề thực tiễn liên quan đến thời gian. </a:t>
            </a:r>
            <a:endParaRPr lang="en-US" sz="4400">
              <a:solidFill>
                <a:prstClr val="black"/>
              </a:solidFill>
              <a:latin typeface="Calibri" panose="020F0502020204030204" pitchFamily="34" charset="0"/>
              <a:cs typeface="Calibri" panose="020F0502020204030204" pitchFamily="34" charset="0"/>
            </a:endParaRPr>
          </a:p>
        </p:txBody>
      </p:sp>
      <p:pic>
        <p:nvPicPr>
          <p:cNvPr id="31" name="Picture 17">
            <a:extLst>
              <a:ext uri="{FF2B5EF4-FFF2-40B4-BE49-F238E27FC236}">
                <a16:creationId xmlns:a16="http://schemas.microsoft.com/office/drawing/2014/main" id="{443D3EC1-7ABD-FC1E-98C8-9E14F034BA8E}"/>
              </a:ext>
            </a:extLst>
          </p:cNvPr>
          <p:cNvPicPr>
            <a:picLocks noChangeAspect="1"/>
          </p:cNvPicPr>
          <p:nvPr/>
        </p:nvPicPr>
        <p:blipFill>
          <a:blip r:embed="rId6"/>
          <a:stretch>
            <a:fillRect/>
          </a:stretch>
        </p:blipFill>
        <p:spPr>
          <a:xfrm rot="20229500" flipH="1">
            <a:off x="632342" y="2122459"/>
            <a:ext cx="698323" cy="698323"/>
          </a:xfrm>
          <a:prstGeom prst="rect">
            <a:avLst/>
          </a:prstGeom>
        </p:spPr>
      </p:pic>
      <p:pic>
        <p:nvPicPr>
          <p:cNvPr id="4" name="Picture 17">
            <a:extLst>
              <a:ext uri="{FF2B5EF4-FFF2-40B4-BE49-F238E27FC236}">
                <a16:creationId xmlns:a16="http://schemas.microsoft.com/office/drawing/2014/main" id="{CDEB9D59-B0E7-4EBD-2724-6F7AA3B7C7B3}"/>
              </a:ext>
            </a:extLst>
          </p:cNvPr>
          <p:cNvPicPr>
            <a:picLocks noChangeAspect="1"/>
          </p:cNvPicPr>
          <p:nvPr/>
        </p:nvPicPr>
        <p:blipFill>
          <a:blip r:embed="rId6"/>
          <a:stretch>
            <a:fillRect/>
          </a:stretch>
        </p:blipFill>
        <p:spPr>
          <a:xfrm rot="20229500" flipH="1">
            <a:off x="632342" y="4182270"/>
            <a:ext cx="698323" cy="698323"/>
          </a:xfrm>
          <a:prstGeom prst="rect">
            <a:avLst/>
          </a:prstGeom>
        </p:spPr>
      </p:pic>
      <p:pic>
        <p:nvPicPr>
          <p:cNvPr id="5" name="Picture 4">
            <a:extLst>
              <a:ext uri="{FF2B5EF4-FFF2-40B4-BE49-F238E27FC236}">
                <a16:creationId xmlns:a16="http://schemas.microsoft.com/office/drawing/2014/main" id="{8795D798-4B6A-F0C1-2AE3-BF5D0029249D}"/>
              </a:ext>
            </a:extLst>
          </p:cNvPr>
          <p:cNvPicPr>
            <a:picLocks noChangeAspect="1"/>
          </p:cNvPicPr>
          <p:nvPr/>
        </p:nvPicPr>
        <p:blipFill>
          <a:blip r:embed="rId7"/>
          <a:stretch>
            <a:fillRect/>
          </a:stretch>
        </p:blipFill>
        <p:spPr>
          <a:xfrm>
            <a:off x="-101601" y="122591"/>
            <a:ext cx="12192000" cy="1564874"/>
          </a:xfrm>
          <a:prstGeom prst="rect">
            <a:avLst/>
          </a:prstGeom>
        </p:spPr>
      </p:pic>
    </p:spTree>
    <p:extLst>
      <p:ext uri="{BB962C8B-B14F-4D97-AF65-F5344CB8AC3E}">
        <p14:creationId xmlns:p14="http://schemas.microsoft.com/office/powerpoint/2010/main" val="1471662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500" fill="hold"/>
                                        <p:tgtEl>
                                          <p:spTgt spid="31"/>
                                        </p:tgtEl>
                                        <p:attrNameLst>
                                          <p:attrName>ppt_x</p:attrName>
                                        </p:attrNameLst>
                                      </p:cBhvr>
                                      <p:tavLst>
                                        <p:tav tm="0">
                                          <p:val>
                                            <p:strVal val="#ppt_x"/>
                                          </p:val>
                                        </p:tav>
                                        <p:tav tm="100000">
                                          <p:val>
                                            <p:strVal val="#ppt_x"/>
                                          </p:val>
                                        </p:tav>
                                      </p:tavLst>
                                    </p:anim>
                                    <p:anim calcmode="lin" valueType="num">
                                      <p:cBhvr additive="base">
                                        <p:cTn id="11" dur="500" fill="hold"/>
                                        <p:tgtEl>
                                          <p:spTgt spid="3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descr="Ảnh có chứa tòa nhà, chậu hoa, cây trồng trong nhà, hoa&#10;&#10;Mô tả được tạo tự động">
            <a:extLst>
              <a:ext uri="{FF2B5EF4-FFF2-40B4-BE49-F238E27FC236}">
                <a16:creationId xmlns:a16="http://schemas.microsoft.com/office/drawing/2014/main" id="{04277941-BD7F-0087-3E8F-8560152E9D40}"/>
              </a:ext>
            </a:extLst>
          </p:cNvPr>
          <p:cNvPicPr>
            <a:picLocks noChangeAspect="1"/>
          </p:cNvPicPr>
          <p:nvPr/>
        </p:nvPicPr>
        <p:blipFill rotWithShape="1">
          <a:blip r:embed="rId2">
            <a:extLst>
              <a:ext uri="{28A0092B-C50C-407E-A947-70E740481C1C}">
                <a14:useLocalDpi xmlns:a14="http://schemas.microsoft.com/office/drawing/2010/main" val="0"/>
              </a:ext>
            </a:extLst>
          </a:blip>
          <a:srcRect l="12935" r="6604" b="-1"/>
          <a:stretch/>
        </p:blipFill>
        <p:spPr>
          <a:xfrm>
            <a:off x="20" y="1282"/>
            <a:ext cx="12191980" cy="6856718"/>
          </a:xfrm>
          <a:prstGeom prst="rect">
            <a:avLst/>
          </a:prstGeom>
        </p:spPr>
      </p:pic>
      <p:pic>
        <p:nvPicPr>
          <p:cNvPr id="23" name="Hình ảnh 22" descr="Ảnh có chứa trang phục, phim hoạt hình, cô gái, giày dép&#10;&#10;Mô tả được tạo tự động">
            <a:extLst>
              <a:ext uri="{FF2B5EF4-FFF2-40B4-BE49-F238E27FC236}">
                <a16:creationId xmlns:a16="http://schemas.microsoft.com/office/drawing/2014/main" id="{BB6DC824-90B5-D7CC-F745-24A0CA47B00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87" b="49859" l="33589" r="54865">
                        <a14:foregroundMark x1="43843" y1="5087" x2="43843" y2="5087"/>
                        <a14:foregroundMark x1="41340" y1="6056" x2="41340" y2="6056"/>
                        <a14:foregroundMark x1="47315" y1="12798" x2="49253" y2="21114"/>
                        <a14:foregroundMark x1="41138" y1="12798" x2="42309" y2="21518"/>
                        <a14:foregroundMark x1="39968" y1="15704" x2="40775" y2="20912"/>
                        <a14:foregroundMark x1="41542" y1="39483" x2="44409" y2="49899"/>
                        <a14:foregroundMark x1="34195" y1="27897" x2="34195" y2="27897"/>
                        <a14:foregroundMark x1="33589" y1="22285" x2="33589" y2="22285"/>
                        <a14:foregroundMark x1="44247" y1="24788" x2="49455" y2="26322"/>
                      </a14:backgroundRemoval>
                    </a14:imgEffect>
                  </a14:imgLayer>
                </a14:imgProps>
              </a:ext>
              <a:ext uri="{28A0092B-C50C-407E-A947-70E740481C1C}">
                <a14:useLocalDpi xmlns:a14="http://schemas.microsoft.com/office/drawing/2010/main" val="0"/>
              </a:ext>
            </a:extLst>
          </a:blip>
          <a:srcRect l="31642" t="-1" r="42464" b="48516"/>
          <a:stretch/>
        </p:blipFill>
        <p:spPr>
          <a:xfrm>
            <a:off x="9515719" y="2442274"/>
            <a:ext cx="2126917" cy="4228914"/>
          </a:xfrm>
          <a:prstGeom prst="rect">
            <a:avLst/>
          </a:prstGeom>
        </p:spPr>
      </p:pic>
      <p:pic>
        <p:nvPicPr>
          <p:cNvPr id="6" name="Picture 5">
            <a:extLst>
              <a:ext uri="{FF2B5EF4-FFF2-40B4-BE49-F238E27FC236}">
                <a16:creationId xmlns:a16="http://schemas.microsoft.com/office/drawing/2014/main" id="{33820E51-10B3-C12D-20AA-0ECE9D234BCD}"/>
              </a:ext>
            </a:extLst>
          </p:cNvPr>
          <p:cNvPicPr>
            <a:picLocks noChangeAspect="1"/>
          </p:cNvPicPr>
          <p:nvPr/>
        </p:nvPicPr>
        <p:blipFill>
          <a:blip r:embed="rId5"/>
          <a:stretch>
            <a:fillRect/>
          </a:stretch>
        </p:blipFill>
        <p:spPr>
          <a:xfrm>
            <a:off x="1418721" y="1083306"/>
            <a:ext cx="8913124" cy="5773412"/>
          </a:xfrm>
          <a:prstGeom prst="rect">
            <a:avLst/>
          </a:prstGeom>
        </p:spPr>
      </p:pic>
    </p:spTree>
    <p:extLst>
      <p:ext uri="{BB962C8B-B14F-4D97-AF65-F5344CB8AC3E}">
        <p14:creationId xmlns:p14="http://schemas.microsoft.com/office/powerpoint/2010/main" val="10005412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65D9C662-261E-0730-6BA0-69EFE152C0D0}"/>
              </a:ext>
            </a:extLst>
          </p:cNvPr>
          <p:cNvPicPr>
            <a:picLocks noChangeAspect="1"/>
          </p:cNvPicPr>
          <p:nvPr/>
        </p:nvPicPr>
        <p:blipFill>
          <a:blip r:embed="rId31"/>
          <a:stretch>
            <a:fillRect/>
          </a:stretch>
        </p:blipFill>
        <p:spPr>
          <a:xfrm>
            <a:off x="1163354" y="4505837"/>
            <a:ext cx="10162913" cy="4005419"/>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5335690">
            <a:hlinkClick r:id="" action="ppaction://media"/>
            <a:extLst>
              <a:ext uri="{FF2B5EF4-FFF2-40B4-BE49-F238E27FC236}">
                <a16:creationId xmlns:a16="http://schemas.microsoft.com/office/drawing/2014/main" id="{D8084BFC-07E3-68C2-05EC-EF099A9EFE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9185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0">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3DDDF83E-AB4C-ADFE-CE1E-BB0C75C2E295}"/>
              </a:ext>
            </a:extLst>
          </p:cNvPr>
          <p:cNvPicPr>
            <a:picLocks noChangeAspect="1"/>
          </p:cNvPicPr>
          <p:nvPr/>
        </p:nvPicPr>
        <p:blipFill>
          <a:blip r:embed="rId31"/>
          <a:stretch>
            <a:fillRect/>
          </a:stretch>
        </p:blipFill>
        <p:spPr>
          <a:xfrm>
            <a:off x="1116903" y="4468358"/>
            <a:ext cx="10150720" cy="2188654"/>
          </a:xfrm>
          <a:prstGeom prst="rect">
            <a:avLst/>
          </a:prstGeom>
        </p:spPr>
      </p:pic>
    </p:spTree>
    <p:extLst>
      <p:ext uri="{BB962C8B-B14F-4D97-AF65-F5344CB8AC3E}">
        <p14:creationId xmlns:p14="http://schemas.microsoft.com/office/powerpoint/2010/main" val="73901285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175CC2F-82C0-DFA1-A8DA-2253ED271CD5}"/>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id="{28375CDC-10ED-3CF8-9A5E-869753423C8C}"/>
              </a:ext>
            </a:extLst>
          </p:cNvPr>
          <p:cNvSpPr txBox="1"/>
          <p:nvPr/>
        </p:nvSpPr>
        <p:spPr>
          <a:xfrm>
            <a:off x="880820" y="273279"/>
            <a:ext cx="10876376" cy="5632311"/>
          </a:xfrm>
          <a:prstGeom prst="rect">
            <a:avLst/>
          </a:prstGeom>
          <a:noFill/>
        </p:spPr>
        <p:txBody>
          <a:bodyPr wrap="square" rtlCol="0">
            <a:spAutoFit/>
          </a:bodyPr>
          <a:lstStyle/>
          <a:p>
            <a:r>
              <a:rPr lang="vi-VN" sz="3600">
                <a:solidFill>
                  <a:srgbClr val="000000"/>
                </a:solidFill>
              </a:rPr>
              <a:t>Chọn ý trả lời đúng.</a:t>
            </a:r>
          </a:p>
          <a:p>
            <a:r>
              <a:rPr lang="vi-VN" sz="3600">
                <a:solidFill>
                  <a:srgbClr val="FF0000"/>
                </a:solidFill>
              </a:rPr>
              <a:t>a) </a:t>
            </a:r>
            <a:r>
              <a:rPr lang="vi-VN" sz="3600">
                <a:solidFill>
                  <a:srgbClr val="000000"/>
                </a:solidFill>
              </a:rPr>
              <a:t>Tuấn đi từ nhà đến trường hết 28 phút. Để có mặt ở trường lúc</a:t>
            </a:r>
            <a:r>
              <a:rPr lang="en-US" sz="3600">
                <a:solidFill>
                  <a:srgbClr val="000000"/>
                </a:solidFill>
              </a:rPr>
              <a:t> </a:t>
            </a:r>
            <a:r>
              <a:rPr lang="vi-VN" sz="3600">
                <a:solidFill>
                  <a:srgbClr val="000000"/>
                </a:solidFill>
              </a:rPr>
              <a:t>7 giờ 15 phút, Tuấn cần xuất phát từ nhà lúc:</a:t>
            </a:r>
          </a:p>
          <a:p>
            <a:r>
              <a:rPr lang="vi-VN" sz="3600">
                <a:solidFill>
                  <a:srgbClr val="FF0000"/>
                </a:solidFill>
              </a:rPr>
              <a:t>A. </a:t>
            </a:r>
            <a:r>
              <a:rPr lang="vi-VN" sz="3600">
                <a:solidFill>
                  <a:srgbClr val="000000"/>
                </a:solidFill>
              </a:rPr>
              <a:t>7 giờ 43 phút </a:t>
            </a:r>
            <a:r>
              <a:rPr lang="en-US" sz="3600">
                <a:solidFill>
                  <a:srgbClr val="000000"/>
                </a:solidFill>
              </a:rPr>
              <a:t>			</a:t>
            </a:r>
            <a:r>
              <a:rPr lang="vi-VN" sz="3600">
                <a:solidFill>
                  <a:srgbClr val="FF0000"/>
                </a:solidFill>
              </a:rPr>
              <a:t>B. </a:t>
            </a:r>
            <a:r>
              <a:rPr lang="vi-VN" sz="3600">
                <a:solidFill>
                  <a:srgbClr val="000000"/>
                </a:solidFill>
              </a:rPr>
              <a:t>6 giờ 87 phút</a:t>
            </a:r>
          </a:p>
          <a:p>
            <a:r>
              <a:rPr lang="vi-VN" sz="3600">
                <a:solidFill>
                  <a:srgbClr val="FF0000"/>
                </a:solidFill>
              </a:rPr>
              <a:t>C. </a:t>
            </a:r>
            <a:r>
              <a:rPr lang="vi-VN" sz="3600">
                <a:solidFill>
                  <a:srgbClr val="000000"/>
                </a:solidFill>
              </a:rPr>
              <a:t>6 giờ 57 phút </a:t>
            </a:r>
            <a:r>
              <a:rPr lang="en-US" sz="3600">
                <a:solidFill>
                  <a:srgbClr val="000000"/>
                </a:solidFill>
              </a:rPr>
              <a:t>			</a:t>
            </a:r>
            <a:r>
              <a:rPr lang="vi-VN" sz="3600">
                <a:solidFill>
                  <a:srgbClr val="FF0000"/>
                </a:solidFill>
              </a:rPr>
              <a:t>D. </a:t>
            </a:r>
            <a:r>
              <a:rPr lang="vi-VN" sz="3600">
                <a:solidFill>
                  <a:srgbClr val="000000"/>
                </a:solidFill>
              </a:rPr>
              <a:t>6 giờ 47 phút</a:t>
            </a:r>
          </a:p>
          <a:p>
            <a:r>
              <a:rPr lang="vi-VN" sz="3600">
                <a:solidFill>
                  <a:srgbClr val="FF0000"/>
                </a:solidFill>
              </a:rPr>
              <a:t>b) </a:t>
            </a:r>
            <a:r>
              <a:rPr lang="vi-VN" sz="3600">
                <a:solidFill>
                  <a:srgbClr val="000000"/>
                </a:solidFill>
              </a:rPr>
              <a:t>Lúc 7 giờ 48 phút, Loan còn 3 bài tập cần thực hiện để hoàn thành</a:t>
            </a:r>
            <a:r>
              <a:rPr lang="en-US" sz="3600">
                <a:solidFill>
                  <a:srgbClr val="000000"/>
                </a:solidFill>
              </a:rPr>
              <a:t> </a:t>
            </a:r>
            <a:r>
              <a:rPr lang="vi-VN" sz="3600">
                <a:solidFill>
                  <a:srgbClr val="000000"/>
                </a:solidFill>
              </a:rPr>
              <a:t>vào lúc 8 giờ 6 phút. Để kịp thời gian, trung bình mỗi bài Loan phải</a:t>
            </a:r>
            <a:r>
              <a:rPr lang="en-US" sz="3600">
                <a:solidFill>
                  <a:srgbClr val="000000"/>
                </a:solidFill>
              </a:rPr>
              <a:t> </a:t>
            </a:r>
            <a:r>
              <a:rPr lang="vi-VN" sz="3600">
                <a:solidFill>
                  <a:srgbClr val="000000"/>
                </a:solidFill>
              </a:rPr>
              <a:t>thực hiện trong:</a:t>
            </a:r>
          </a:p>
          <a:p>
            <a:r>
              <a:rPr lang="en-US" sz="3600">
                <a:solidFill>
                  <a:srgbClr val="FF0000"/>
                </a:solidFill>
              </a:rPr>
              <a:t>A. </a:t>
            </a:r>
            <a:r>
              <a:rPr lang="en-US" sz="3600">
                <a:solidFill>
                  <a:srgbClr val="000000"/>
                </a:solidFill>
              </a:rPr>
              <a:t>18 phút 	</a:t>
            </a:r>
            <a:r>
              <a:rPr lang="en-US" sz="3600">
                <a:solidFill>
                  <a:srgbClr val="FF0000"/>
                </a:solidFill>
              </a:rPr>
              <a:t>B. </a:t>
            </a:r>
            <a:r>
              <a:rPr lang="en-US" sz="3600">
                <a:solidFill>
                  <a:srgbClr val="000000"/>
                </a:solidFill>
              </a:rPr>
              <a:t>12 phút 	</a:t>
            </a:r>
            <a:r>
              <a:rPr lang="en-US" sz="3600">
                <a:solidFill>
                  <a:srgbClr val="FF0000"/>
                </a:solidFill>
              </a:rPr>
              <a:t>C. </a:t>
            </a:r>
            <a:r>
              <a:rPr lang="en-US" sz="3600">
                <a:solidFill>
                  <a:srgbClr val="000000"/>
                </a:solidFill>
              </a:rPr>
              <a:t>6 phút 	</a:t>
            </a:r>
            <a:r>
              <a:rPr lang="en-US" sz="3600">
                <a:solidFill>
                  <a:srgbClr val="FF0000"/>
                </a:solidFill>
              </a:rPr>
              <a:t>D. </a:t>
            </a:r>
            <a:r>
              <a:rPr lang="en-US" sz="3600">
                <a:solidFill>
                  <a:srgbClr val="000000"/>
                </a:solidFill>
              </a:rPr>
              <a:t>4 phút</a:t>
            </a:r>
            <a:endParaRPr lang="en-US" sz="3600">
              <a:solidFill>
                <a:sysClr val="windowText" lastClr="000000"/>
              </a:solidFill>
              <a:cs typeface="Calibri" panose="020F0502020204030204" pitchFamily="34" charset="0"/>
            </a:endParaRPr>
          </a:p>
        </p:txBody>
      </p:sp>
      <p:sp>
        <p:nvSpPr>
          <p:cNvPr id="2" name="Oval 1">
            <a:extLst>
              <a:ext uri="{FF2B5EF4-FFF2-40B4-BE49-F238E27FC236}">
                <a16:creationId xmlns:a16="http://schemas.microsoft.com/office/drawing/2014/main" id="{0707DEDE-4E8F-59FD-AB42-11A6A6CB85E7}"/>
              </a:ext>
            </a:extLst>
          </p:cNvPr>
          <p:cNvSpPr/>
          <p:nvPr/>
        </p:nvSpPr>
        <p:spPr>
          <a:xfrm>
            <a:off x="192562" y="162735"/>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Calibri" panose="020F0502020204030204" pitchFamily="34" charset="0"/>
                <a:cs typeface="Calibri" panose="020F0502020204030204" pitchFamily="34" charset="0"/>
              </a:rPr>
              <a:t>5</a:t>
            </a:r>
            <a:endParaRPr lang="en-US" sz="40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005180"/>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25A1B46C-0D1C-2CC7-1CE1-F7E9E26DFD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6476752-BC44-CDD1-1453-D136E13AD15B}"/>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5CC79B45-1B63-9FCD-D5DE-A2458BCCD30F}"/>
              </a:ext>
            </a:extLst>
          </p:cNvPr>
          <p:cNvSpPr txBox="1"/>
          <p:nvPr/>
        </p:nvSpPr>
        <p:spPr>
          <a:xfrm>
            <a:off x="880820" y="273279"/>
            <a:ext cx="1087637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Chọn ý trả lời đúng.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Tuấn đi từ nhà đến trường hết 28 phút. Để có mặt ở trường lúc</a:t>
            </a:r>
            <a:r>
              <a:rPr kumimoji="0" lang="en-US" sz="3600" b="0" i="0" u="none" strike="noStrike" kern="1200" cap="none" spc="0" normalizeH="0" baseline="0" noProof="0">
                <a:ln>
                  <a:noFill/>
                </a:ln>
                <a:solidFill>
                  <a:srgbClr val="000000"/>
                </a:solidFill>
                <a:effectLst/>
                <a:uLnTx/>
                <a:uFillTx/>
                <a:latin typeface="Arial"/>
                <a:ea typeface="+mn-ea"/>
                <a:cs typeface="+mn-cs"/>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 giờ 15 phút, Tuấn cần xuất phát từ nhà lúc: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 giờ 43 phút </a:t>
            </a:r>
            <a:r>
              <a:rPr kumimoji="0" lang="en-US" sz="3600" b="0" i="0" u="none" strike="noStrike" kern="1200" cap="none" spc="0" normalizeH="0" baseline="0" noProof="0">
                <a:ln>
                  <a:noFill/>
                </a:ln>
                <a:solidFill>
                  <a:srgbClr val="000000"/>
                </a:solidFill>
                <a:effectLst/>
                <a:uLnTx/>
                <a:uFillTx/>
                <a:latin typeface="Arial"/>
                <a:ea typeface="+mn-ea"/>
                <a:cs typeface="+mn-cs"/>
              </a:rPr>
              <a:t>			</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 giờ 87 phút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 giờ 57 phút </a:t>
            </a:r>
            <a:r>
              <a:rPr kumimoji="0" lang="en-US" sz="3600" b="0" i="0" u="none" strike="noStrike" kern="1200" cap="none" spc="0" normalizeH="0" baseline="0" noProof="0">
                <a:ln>
                  <a:noFill/>
                </a:ln>
                <a:solidFill>
                  <a:srgbClr val="000000"/>
                </a:solidFill>
                <a:effectLst/>
                <a:uLnTx/>
                <a:uFillTx/>
                <a:latin typeface="Arial"/>
                <a:ea typeface="+mn-ea"/>
                <a:cs typeface="+mn-cs"/>
              </a:rPr>
              <a:t>			</a:t>
            </a: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D.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 giờ 47 phút</a:t>
            </a:r>
          </a:p>
        </p:txBody>
      </p:sp>
      <p:sp>
        <p:nvSpPr>
          <p:cNvPr id="2" name="Oval 1">
            <a:extLst>
              <a:ext uri="{FF2B5EF4-FFF2-40B4-BE49-F238E27FC236}">
                <a16:creationId xmlns:a16="http://schemas.microsoft.com/office/drawing/2014/main" id="{7A4DFAD1-A257-B957-EAD1-AF73EC6BC03C}"/>
              </a:ext>
            </a:extLst>
          </p:cNvPr>
          <p:cNvSpPr/>
          <p:nvPr/>
        </p:nvSpPr>
        <p:spPr>
          <a:xfrm>
            <a:off x="192562" y="162735"/>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5</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4" name="Hộp Văn bản 42">
            <a:extLst>
              <a:ext uri="{FF2B5EF4-FFF2-40B4-BE49-F238E27FC236}">
                <a16:creationId xmlns:a16="http://schemas.microsoft.com/office/drawing/2014/main" id="{CB5B87FC-6F08-6334-1903-53E4E60631D9}"/>
              </a:ext>
            </a:extLst>
          </p:cNvPr>
          <p:cNvSpPr txBox="1"/>
          <p:nvPr/>
        </p:nvSpPr>
        <p:spPr>
          <a:xfrm>
            <a:off x="1123062" y="3995678"/>
            <a:ext cx="10256138" cy="2308324"/>
          </a:xfrm>
          <a:prstGeom prst="rect">
            <a:avLst/>
          </a:prstGeom>
          <a:noFill/>
        </p:spPr>
        <p:txBody>
          <a:bodyPr wrap="square" rtlCol="0">
            <a:spAutoFit/>
          </a:bodyPr>
          <a:lstStyle/>
          <a:p>
            <a:pPr lvl="0"/>
            <a:r>
              <a:rPr lang="vi-VN" sz="3600" b="1">
                <a:solidFill>
                  <a:srgbClr val="0070C0"/>
                </a:solidFill>
              </a:rPr>
              <a:t>Biết khoảng thời gian đi và thời điểm đến</a:t>
            </a:r>
          </a:p>
          <a:p>
            <a:pPr lvl="0"/>
            <a:r>
              <a:rPr lang="vi-VN" sz="3600" b="1">
                <a:solidFill>
                  <a:srgbClr val="0070C0"/>
                </a:solidFill>
                <a:sym typeface="Wingdings" panose="05000000000000000000" pitchFamily="2" charset="2"/>
              </a:rPr>
              <a:t></a:t>
            </a:r>
            <a:r>
              <a:rPr lang="vi-VN" sz="3600" b="1">
                <a:solidFill>
                  <a:srgbClr val="0070C0"/>
                </a:solidFill>
              </a:rPr>
              <a:t>Tìm thời điểm khởi hành.</a:t>
            </a:r>
          </a:p>
          <a:p>
            <a:pPr lvl="0"/>
            <a:r>
              <a:rPr lang="vi-VN" sz="3600" b="1">
                <a:solidFill>
                  <a:srgbClr val="0070C0"/>
                </a:solidFill>
              </a:rPr>
              <a:t>7 giờ 15 phút – 28 phút</a:t>
            </a:r>
            <a:r>
              <a:rPr lang="en-US" sz="3600" b="1">
                <a:solidFill>
                  <a:srgbClr val="0070C0"/>
                </a:solidFill>
              </a:rPr>
              <a:t> </a:t>
            </a:r>
            <a:r>
              <a:rPr lang="en-US" sz="3600" b="1">
                <a:solidFill>
                  <a:srgbClr val="00B050"/>
                </a:solidFill>
              </a:rPr>
              <a:t>hay</a:t>
            </a:r>
            <a:endParaRPr lang="vi-VN" sz="3600" b="1">
              <a:solidFill>
                <a:srgbClr val="00B050"/>
              </a:solidFill>
            </a:endParaRPr>
          </a:p>
          <a:p>
            <a:pPr lvl="0"/>
            <a:r>
              <a:rPr lang="vi-VN" sz="3600" b="1">
                <a:solidFill>
                  <a:srgbClr val="0070C0"/>
                </a:solidFill>
                <a:sym typeface="Wingdings" panose="05000000000000000000" pitchFamily="2" charset="2"/>
              </a:rPr>
              <a:t> </a:t>
            </a:r>
            <a:r>
              <a:rPr lang="vi-VN" sz="3600" b="1">
                <a:solidFill>
                  <a:srgbClr val="0070C0"/>
                </a:solidFill>
              </a:rPr>
              <a:t>6 giờ 75 phút – 28 phút = 6 giờ 47 phút</a:t>
            </a:r>
          </a:p>
        </p:txBody>
      </p:sp>
      <p:sp>
        <p:nvSpPr>
          <p:cNvPr id="5" name="Oval 4">
            <a:extLst>
              <a:ext uri="{FF2B5EF4-FFF2-40B4-BE49-F238E27FC236}">
                <a16:creationId xmlns:a16="http://schemas.microsoft.com/office/drawing/2014/main" id="{0D27A8C3-E7BE-E956-FA4B-0CE82E8447C8}"/>
              </a:ext>
            </a:extLst>
          </p:cNvPr>
          <p:cNvSpPr/>
          <p:nvPr/>
        </p:nvSpPr>
        <p:spPr>
          <a:xfrm>
            <a:off x="6251131" y="3031067"/>
            <a:ext cx="694266" cy="69848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710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0B1EAA1D-E551-2066-ACDB-50DAB441ADA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C273C0-59A1-8FF1-BE12-57A9EBE947DE}"/>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47EE2EBD-459F-BABE-979F-F0A8E5C403F7}"/>
              </a:ext>
            </a:extLst>
          </p:cNvPr>
          <p:cNvSpPr txBox="1"/>
          <p:nvPr/>
        </p:nvSpPr>
        <p:spPr>
          <a:xfrm>
            <a:off x="880820" y="273279"/>
            <a:ext cx="10876376" cy="2308324"/>
          </a:xfrm>
          <a:prstGeom prst="rect">
            <a:avLst/>
          </a:prstGeom>
          <a:noFill/>
        </p:spPr>
        <p:txBody>
          <a:bodyPr wrap="square" rtlCol="0">
            <a:spAutoFit/>
          </a:bodyPr>
          <a:lstStyle/>
          <a:p>
            <a:pPr lvl="0"/>
            <a:r>
              <a:rPr lang="vi-VN" sz="3600">
                <a:solidFill>
                  <a:srgbClr val="FF0000"/>
                </a:solidFill>
              </a:rPr>
              <a:t>b) </a:t>
            </a:r>
            <a:r>
              <a:rPr lang="vi-VN" sz="3600">
                <a:solidFill>
                  <a:srgbClr val="000000"/>
                </a:solidFill>
              </a:rPr>
              <a:t>Lúc 7 giờ 48 phút, Loan còn 3 bài tập cần thực hiện để hoàn thành</a:t>
            </a:r>
            <a:r>
              <a:rPr lang="en-US" sz="3600">
                <a:solidFill>
                  <a:srgbClr val="000000"/>
                </a:solidFill>
              </a:rPr>
              <a:t> </a:t>
            </a:r>
            <a:r>
              <a:rPr lang="vi-VN" sz="3600">
                <a:solidFill>
                  <a:srgbClr val="000000"/>
                </a:solidFill>
              </a:rPr>
              <a:t>vào lúc 8 giờ 6 phút. Để kịp thời gian, trung bình mỗi bài Loan phải</a:t>
            </a:r>
            <a:r>
              <a:rPr lang="en-US" sz="3600">
                <a:solidFill>
                  <a:srgbClr val="000000"/>
                </a:solidFill>
              </a:rPr>
              <a:t> </a:t>
            </a:r>
            <a:r>
              <a:rPr lang="vi-VN" sz="3600">
                <a:solidFill>
                  <a:srgbClr val="000000"/>
                </a:solidFill>
              </a:rPr>
              <a:t>thực hiện trong:</a:t>
            </a:r>
          </a:p>
          <a:p>
            <a:pPr lvl="0"/>
            <a:r>
              <a:rPr lang="en-US" sz="3600">
                <a:solidFill>
                  <a:srgbClr val="FF0000"/>
                </a:solidFill>
              </a:rPr>
              <a:t>A. </a:t>
            </a:r>
            <a:r>
              <a:rPr lang="en-US" sz="3600">
                <a:solidFill>
                  <a:srgbClr val="000000"/>
                </a:solidFill>
              </a:rPr>
              <a:t>18 phút 	</a:t>
            </a:r>
            <a:r>
              <a:rPr lang="en-US" sz="3600">
                <a:solidFill>
                  <a:srgbClr val="FF0000"/>
                </a:solidFill>
              </a:rPr>
              <a:t>B. </a:t>
            </a:r>
            <a:r>
              <a:rPr lang="en-US" sz="3600">
                <a:solidFill>
                  <a:srgbClr val="000000"/>
                </a:solidFill>
              </a:rPr>
              <a:t>12 phút 	</a:t>
            </a:r>
            <a:r>
              <a:rPr lang="en-US" sz="3600">
                <a:solidFill>
                  <a:srgbClr val="FF0000"/>
                </a:solidFill>
              </a:rPr>
              <a:t>C. </a:t>
            </a:r>
            <a:r>
              <a:rPr lang="en-US" sz="3600">
                <a:solidFill>
                  <a:srgbClr val="000000"/>
                </a:solidFill>
              </a:rPr>
              <a:t>6 phút 	</a:t>
            </a:r>
            <a:r>
              <a:rPr lang="en-US" sz="3600">
                <a:solidFill>
                  <a:srgbClr val="FF0000"/>
                </a:solidFill>
              </a:rPr>
              <a:t>D. </a:t>
            </a:r>
            <a:r>
              <a:rPr lang="en-US" sz="3600">
                <a:solidFill>
                  <a:srgbClr val="000000"/>
                </a:solidFill>
              </a:rPr>
              <a:t>4 phút</a:t>
            </a:r>
            <a:endParaRPr lang="en-US" sz="3600">
              <a:solidFill>
                <a:sysClr val="windowText" lastClr="000000"/>
              </a:solidFill>
              <a:cs typeface="Calibri" panose="020F0502020204030204" pitchFamily="34" charset="0"/>
            </a:endParaRPr>
          </a:p>
        </p:txBody>
      </p:sp>
      <p:sp>
        <p:nvSpPr>
          <p:cNvPr id="2" name="Oval 1">
            <a:extLst>
              <a:ext uri="{FF2B5EF4-FFF2-40B4-BE49-F238E27FC236}">
                <a16:creationId xmlns:a16="http://schemas.microsoft.com/office/drawing/2014/main" id="{15561232-7346-CA65-8418-1FBD93C15F9C}"/>
              </a:ext>
            </a:extLst>
          </p:cNvPr>
          <p:cNvSpPr/>
          <p:nvPr/>
        </p:nvSpPr>
        <p:spPr>
          <a:xfrm>
            <a:off x="192562" y="162735"/>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5</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4" name="Hộp Văn bản 42">
            <a:extLst>
              <a:ext uri="{FF2B5EF4-FFF2-40B4-BE49-F238E27FC236}">
                <a16:creationId xmlns:a16="http://schemas.microsoft.com/office/drawing/2014/main" id="{62181EDC-2676-3238-77FC-9B2F60C72253}"/>
              </a:ext>
            </a:extLst>
          </p:cNvPr>
          <p:cNvSpPr txBox="1"/>
          <p:nvPr/>
        </p:nvSpPr>
        <p:spPr>
          <a:xfrm>
            <a:off x="967930" y="3033982"/>
            <a:ext cx="10462069" cy="3416320"/>
          </a:xfrm>
          <a:prstGeom prst="rect">
            <a:avLst/>
          </a:prstGeom>
          <a:noFill/>
        </p:spPr>
        <p:txBody>
          <a:bodyPr wrap="square" rtlCol="0">
            <a:spAutoFit/>
          </a:bodyPr>
          <a:lstStyle/>
          <a:p>
            <a:pPr lvl="0"/>
            <a:r>
              <a:rPr lang="vi-VN" sz="3600" b="1">
                <a:solidFill>
                  <a:srgbClr val="0070C0"/>
                </a:solidFill>
              </a:rPr>
              <a:t>Biết thời điểm bắt đầu và thời điểm kết thúc</a:t>
            </a:r>
          </a:p>
          <a:p>
            <a:pPr lvl="0"/>
            <a:r>
              <a:rPr lang="vi-VN" sz="3600" b="1">
                <a:solidFill>
                  <a:srgbClr val="0070C0"/>
                </a:solidFill>
                <a:sym typeface="Wingdings" panose="05000000000000000000" pitchFamily="2" charset="2"/>
              </a:rPr>
              <a:t></a:t>
            </a:r>
            <a:r>
              <a:rPr lang="vi-VN" sz="3600" b="1">
                <a:solidFill>
                  <a:srgbClr val="0070C0"/>
                </a:solidFill>
              </a:rPr>
              <a:t> Tìm được khoảng thời gian làm 3 bài</a:t>
            </a:r>
          </a:p>
          <a:p>
            <a:pPr lvl="0"/>
            <a:r>
              <a:rPr lang="vi-VN" sz="3600" b="1">
                <a:solidFill>
                  <a:srgbClr val="0070C0"/>
                </a:solidFill>
                <a:sym typeface="Wingdings" panose="05000000000000000000" pitchFamily="2" charset="2"/>
              </a:rPr>
              <a:t></a:t>
            </a:r>
            <a:r>
              <a:rPr lang="vi-VN" sz="3600" b="1">
                <a:solidFill>
                  <a:srgbClr val="0070C0"/>
                </a:solidFill>
              </a:rPr>
              <a:t> Tìm được thời gian trung bình làm 1 bài.</a:t>
            </a:r>
          </a:p>
          <a:p>
            <a:pPr lvl="0"/>
            <a:r>
              <a:rPr lang="vi-VN" sz="3600" b="1">
                <a:solidFill>
                  <a:srgbClr val="0070C0"/>
                </a:solidFill>
              </a:rPr>
              <a:t>8 giờ 6 phút – 7 giờ 48 phút</a:t>
            </a:r>
          </a:p>
          <a:p>
            <a:pPr lvl="0"/>
            <a:r>
              <a:rPr lang="vi-VN" sz="3600" b="1">
                <a:solidFill>
                  <a:srgbClr val="0070C0"/>
                </a:solidFill>
                <a:sym typeface="Wingdings" panose="05000000000000000000" pitchFamily="2" charset="2"/>
              </a:rPr>
              <a:t></a:t>
            </a:r>
            <a:r>
              <a:rPr lang="vi-VN" sz="3600" b="1">
                <a:solidFill>
                  <a:srgbClr val="0070C0"/>
                </a:solidFill>
              </a:rPr>
              <a:t> </a:t>
            </a:r>
            <a:r>
              <a:rPr lang="en-US" sz="3600" b="1">
                <a:solidFill>
                  <a:srgbClr val="0070C0"/>
                </a:solidFill>
              </a:rPr>
              <a:t>Hay: </a:t>
            </a:r>
            <a:r>
              <a:rPr lang="vi-VN" sz="3600" b="1">
                <a:solidFill>
                  <a:srgbClr val="0070C0"/>
                </a:solidFill>
              </a:rPr>
              <a:t>7 giờ 66 phút – 7 giờ 48 phút = 18 phút</a:t>
            </a:r>
          </a:p>
          <a:p>
            <a:pPr lvl="0"/>
            <a:r>
              <a:rPr lang="vi-VN" sz="3600" b="1">
                <a:solidFill>
                  <a:srgbClr val="0070C0"/>
                </a:solidFill>
                <a:sym typeface="Wingdings" panose="05000000000000000000" pitchFamily="2" charset="2"/>
              </a:rPr>
              <a:t> </a:t>
            </a:r>
            <a:r>
              <a:rPr lang="vi-VN" sz="3600" b="1">
                <a:solidFill>
                  <a:srgbClr val="0070C0"/>
                </a:solidFill>
              </a:rPr>
              <a:t>18 phút : 3 = </a:t>
            </a:r>
            <a:r>
              <a:rPr lang="vi-VN" sz="3600" b="1">
                <a:solidFill>
                  <a:srgbClr val="C00000"/>
                </a:solidFill>
              </a:rPr>
              <a:t>6 phút </a:t>
            </a:r>
          </a:p>
        </p:txBody>
      </p:sp>
      <p:sp>
        <p:nvSpPr>
          <p:cNvPr id="5" name="Oval 4">
            <a:extLst>
              <a:ext uri="{FF2B5EF4-FFF2-40B4-BE49-F238E27FC236}">
                <a16:creationId xmlns:a16="http://schemas.microsoft.com/office/drawing/2014/main" id="{F51E852F-4FAF-195F-2905-75536C293DC1}"/>
              </a:ext>
            </a:extLst>
          </p:cNvPr>
          <p:cNvSpPr/>
          <p:nvPr/>
        </p:nvSpPr>
        <p:spPr>
          <a:xfrm>
            <a:off x="6319008" y="1943039"/>
            <a:ext cx="694266" cy="69848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Tree>
    <p:extLst>
      <p:ext uri="{BB962C8B-B14F-4D97-AF65-F5344CB8AC3E}">
        <p14:creationId xmlns:p14="http://schemas.microsoft.com/office/powerpoint/2010/main" val="1452172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a:extLst>
            <a:ext uri="{FF2B5EF4-FFF2-40B4-BE49-F238E27FC236}">
              <a16:creationId xmlns:a16="http://schemas.microsoft.com/office/drawing/2014/main" id="{862F6F7C-77E4-2D2B-CDBA-6A0F601120E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CBEA725-B34D-CFB5-B832-E9C768A089DC}"/>
              </a:ext>
            </a:extLst>
          </p:cNvPr>
          <p:cNvSpPr/>
          <p:nvPr/>
        </p:nvSpPr>
        <p:spPr>
          <a:xfrm>
            <a:off x="321733" y="162735"/>
            <a:ext cx="11548534" cy="6407398"/>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sp>
        <p:nvSpPr>
          <p:cNvPr id="43" name="Hộp Văn bản 42">
            <a:extLst>
              <a:ext uri="{FF2B5EF4-FFF2-40B4-BE49-F238E27FC236}">
                <a16:creationId xmlns:a16="http://schemas.microsoft.com/office/drawing/2014/main" id="{0DEDB00E-825C-F3CC-C4CB-56640B51A0A2}"/>
              </a:ext>
            </a:extLst>
          </p:cNvPr>
          <p:cNvSpPr txBox="1"/>
          <p:nvPr/>
        </p:nvSpPr>
        <p:spPr>
          <a:xfrm>
            <a:off x="884472" y="462465"/>
            <a:ext cx="10423056"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Gia đình bạn Khôi bắt đầu nấu ăn lúc 17 giờ 12 phút. Lúc 18 giờ 27 phút,</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các món ăn đã hoàn thành và cả nhà dùng bữa đến 19 giờ kém 8 phút</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thì xong. Hỏi thời gian nấu ăn gấp mấy lần thời gian ăn?</a:t>
            </a:r>
            <a:endParaRPr kumimoji="0" lang="en-US" sz="4000" b="0" i="0" u="none" strike="noStrike" kern="1200" cap="none" spc="0" normalizeH="0" baseline="0" noProof="0">
              <a:ln>
                <a:noFill/>
              </a:ln>
              <a:solidFill>
                <a:sysClr val="windowText" lastClr="000000"/>
              </a:solidFill>
              <a:effectLst/>
              <a:uLnTx/>
              <a:uFillTx/>
              <a:latin typeface="Arial"/>
              <a:ea typeface="+mn-ea"/>
              <a:cs typeface="Calibri" panose="020F0502020204030204" pitchFamily="34" charset="0"/>
            </a:endParaRPr>
          </a:p>
        </p:txBody>
      </p:sp>
      <p:sp>
        <p:nvSpPr>
          <p:cNvPr id="2" name="Oval 1">
            <a:extLst>
              <a:ext uri="{FF2B5EF4-FFF2-40B4-BE49-F238E27FC236}">
                <a16:creationId xmlns:a16="http://schemas.microsoft.com/office/drawing/2014/main" id="{D47F3F18-AA3C-B1F4-6D18-4B22FD040E24}"/>
              </a:ext>
            </a:extLst>
          </p:cNvPr>
          <p:cNvSpPr/>
          <p:nvPr/>
        </p:nvSpPr>
        <p:spPr>
          <a:xfrm>
            <a:off x="181388" y="28786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alibri" panose="020F0502020204030204" pitchFamily="34" charset="0"/>
                <a:ea typeface="+mn-ea"/>
                <a:cs typeface="Calibri" panose="020F0502020204030204" pitchFamily="34" charset="0"/>
              </a:rPr>
              <a:t>6</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pic>
        <p:nvPicPr>
          <p:cNvPr id="1026" name="Picture 2" descr="Hình ảnh Clipart Nấu ăn PNG, Vector, PSD, và biểu tượng để tải về miễn phí  | pngtree">
            <a:extLst>
              <a:ext uri="{FF2B5EF4-FFF2-40B4-BE49-F238E27FC236}">
                <a16:creationId xmlns:a16="http://schemas.microsoft.com/office/drawing/2014/main" id="{6340EC64-C095-5632-8013-F831D4F18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02892" y="2417468"/>
            <a:ext cx="4592731" cy="459273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BB0BB3D3-FBBD-B662-496C-D6D56B251499}"/>
              </a:ext>
            </a:extLst>
          </p:cNvPr>
          <p:cNvCxnSpPr/>
          <p:nvPr/>
        </p:nvCxnSpPr>
        <p:spPr>
          <a:xfrm>
            <a:off x="7126014" y="2900855"/>
            <a:ext cx="39292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B233F2-3658-7991-7C39-A112D3E37AFC}"/>
              </a:ext>
            </a:extLst>
          </p:cNvPr>
          <p:cNvCxnSpPr>
            <a:cxnSpLocks/>
          </p:cNvCxnSpPr>
          <p:nvPr/>
        </p:nvCxnSpPr>
        <p:spPr>
          <a:xfrm>
            <a:off x="869646" y="3632564"/>
            <a:ext cx="559290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peech Bubble: Rectangle with Corners Rounded 7">
            <a:extLst>
              <a:ext uri="{FF2B5EF4-FFF2-40B4-BE49-F238E27FC236}">
                <a16:creationId xmlns:a16="http://schemas.microsoft.com/office/drawing/2014/main" id="{4E065C55-ABC6-5E80-6CE9-242D79BAEEB1}"/>
              </a:ext>
            </a:extLst>
          </p:cNvPr>
          <p:cNvSpPr/>
          <p:nvPr/>
        </p:nvSpPr>
        <p:spPr>
          <a:xfrm>
            <a:off x="2060028" y="3981998"/>
            <a:ext cx="4035972" cy="1119349"/>
          </a:xfrm>
          <a:prstGeom prst="wedgeRoundRectCallout">
            <a:avLst>
              <a:gd name="adj1" fmla="val 83464"/>
              <a:gd name="adj2" fmla="val -12148"/>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400" spc="-25">
                <a:solidFill>
                  <a:srgbClr val="C00000"/>
                </a:solidFill>
                <a:latin typeface="Times New Roman" panose="02020603050405020304" pitchFamily="18" charset="0"/>
                <a:ea typeface="Times New Roman" panose="02020603050405020304" pitchFamily="18" charset="0"/>
              </a:rPr>
              <a:t>Phải tìm gì?</a:t>
            </a:r>
            <a:endParaRPr lang="en-US" sz="4000">
              <a:solidFill>
                <a:srgbClr val="C00000"/>
              </a:solidFill>
              <a:latin typeface="Times New Roman" panose="02020603050405020304" pitchFamily="18" charset="0"/>
              <a:ea typeface="Times New Roman" panose="02020603050405020304" pitchFamily="18" charset="0"/>
            </a:endParaRPr>
          </a:p>
        </p:txBody>
      </p:sp>
      <p:sp>
        <p:nvSpPr>
          <p:cNvPr id="10" name="Speech Bubble: Rectangle with Corners Rounded 9">
            <a:extLst>
              <a:ext uri="{FF2B5EF4-FFF2-40B4-BE49-F238E27FC236}">
                <a16:creationId xmlns:a16="http://schemas.microsoft.com/office/drawing/2014/main" id="{363D5446-5A4D-7614-1F00-A9F0AFD86C72}"/>
              </a:ext>
            </a:extLst>
          </p:cNvPr>
          <p:cNvSpPr/>
          <p:nvPr/>
        </p:nvSpPr>
        <p:spPr>
          <a:xfrm>
            <a:off x="1342693" y="3932294"/>
            <a:ext cx="5119854" cy="190604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Phải tìm khoảng thời gian nấu ăn và khoảng thời gian ăn.</a:t>
            </a:r>
            <a:endParaRPr lang="en-US" sz="3600">
              <a:solidFill>
                <a:srgbClr val="C00000"/>
              </a:solidFill>
              <a:latin typeface="Times New Roman" panose="02020603050405020304" pitchFamily="18" charset="0"/>
              <a:ea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377A1BAB-1DE6-D003-B4C0-6C57EE810D65}"/>
              </a:ext>
            </a:extLst>
          </p:cNvPr>
          <p:cNvSpPr/>
          <p:nvPr/>
        </p:nvSpPr>
        <p:spPr>
          <a:xfrm>
            <a:off x="1342693" y="3922951"/>
            <a:ext cx="5119854" cy="190604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Dạng bài toán?</a:t>
            </a:r>
            <a:endParaRPr lang="en-US" sz="3600">
              <a:solidFill>
                <a:srgbClr val="C00000"/>
              </a:solidFill>
              <a:latin typeface="Times New Roman" panose="02020603050405020304" pitchFamily="18" charset="0"/>
              <a:ea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581CC011-7A09-CA9E-5BDA-1AFC14961A66}"/>
              </a:ext>
            </a:extLst>
          </p:cNvPr>
          <p:cNvSpPr/>
          <p:nvPr/>
        </p:nvSpPr>
        <p:spPr>
          <a:xfrm>
            <a:off x="1286052" y="3887311"/>
            <a:ext cx="5407721" cy="1960365"/>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Áp dụng bài toán </a:t>
            </a:r>
            <a:r>
              <a:rPr lang="en-US" sz="4000" spc="-25">
                <a:solidFill>
                  <a:srgbClr val="0070C0"/>
                </a:solidFill>
                <a:latin typeface="Times New Roman" panose="02020603050405020304" pitchFamily="18" charset="0"/>
                <a:ea typeface="Times New Roman" panose="02020603050405020304" pitchFamily="18" charset="0"/>
              </a:rPr>
              <a:t>Tìm số lớn gấp mấy lần số bé.</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9B7FA041-A60E-8714-00C8-08C9E7B60484}"/>
              </a:ext>
            </a:extLst>
          </p:cNvPr>
          <p:cNvSpPr/>
          <p:nvPr/>
        </p:nvSpPr>
        <p:spPr>
          <a:xfrm>
            <a:off x="1286051" y="3920254"/>
            <a:ext cx="5407721" cy="1960365"/>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Bài toán cho biết gì?</a:t>
            </a:r>
            <a:endParaRPr lang="en-US" sz="3600">
              <a:solidFill>
                <a:srgbClr val="0070C0"/>
              </a:solidFill>
              <a:latin typeface="Times New Roman" panose="02020603050405020304" pitchFamily="18" charset="0"/>
              <a:ea typeface="Times New Roman" panose="02020603050405020304" pitchFamily="18" charset="0"/>
            </a:endParaRPr>
          </a:p>
        </p:txBody>
      </p:sp>
      <p:cxnSp>
        <p:nvCxnSpPr>
          <p:cNvPr id="14" name="Straight Connector 13">
            <a:extLst>
              <a:ext uri="{FF2B5EF4-FFF2-40B4-BE49-F238E27FC236}">
                <a16:creationId xmlns:a16="http://schemas.microsoft.com/office/drawing/2014/main" id="{D28846FA-553D-D9C0-F45A-E384C93502CD}"/>
              </a:ext>
            </a:extLst>
          </p:cNvPr>
          <p:cNvCxnSpPr>
            <a:cxnSpLocks/>
          </p:cNvCxnSpPr>
          <p:nvPr/>
        </p:nvCxnSpPr>
        <p:spPr>
          <a:xfrm>
            <a:off x="5234152" y="1072055"/>
            <a:ext cx="607337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DF2E2B-B55F-0C9F-E329-56D58CE3CFC1}"/>
              </a:ext>
            </a:extLst>
          </p:cNvPr>
          <p:cNvCxnSpPr>
            <a:cxnSpLocks/>
          </p:cNvCxnSpPr>
          <p:nvPr/>
        </p:nvCxnSpPr>
        <p:spPr>
          <a:xfrm>
            <a:off x="1041326" y="1655379"/>
            <a:ext cx="184376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1A9E7EC-5794-0A5D-B03B-B836B4AC4C31}"/>
              </a:ext>
            </a:extLst>
          </p:cNvPr>
          <p:cNvCxnSpPr>
            <a:cxnSpLocks/>
          </p:cNvCxnSpPr>
          <p:nvPr/>
        </p:nvCxnSpPr>
        <p:spPr>
          <a:xfrm flipV="1">
            <a:off x="3108834" y="1671145"/>
            <a:ext cx="8198694" cy="1576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7C8BD3-E282-E827-E328-0D66E9AF159E}"/>
              </a:ext>
            </a:extLst>
          </p:cNvPr>
          <p:cNvCxnSpPr>
            <a:cxnSpLocks/>
          </p:cNvCxnSpPr>
          <p:nvPr/>
        </p:nvCxnSpPr>
        <p:spPr>
          <a:xfrm>
            <a:off x="1041326" y="2335283"/>
            <a:ext cx="1026620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ACF600-E8A4-00B9-D06D-11F35185A892}"/>
              </a:ext>
            </a:extLst>
          </p:cNvPr>
          <p:cNvCxnSpPr>
            <a:cxnSpLocks/>
          </p:cNvCxnSpPr>
          <p:nvPr/>
        </p:nvCxnSpPr>
        <p:spPr>
          <a:xfrm>
            <a:off x="962899" y="2965904"/>
            <a:ext cx="498070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6" name="Speech Bubble: Rectangle with Corners Rounded 25">
            <a:extLst>
              <a:ext uri="{FF2B5EF4-FFF2-40B4-BE49-F238E27FC236}">
                <a16:creationId xmlns:a16="http://schemas.microsoft.com/office/drawing/2014/main" id="{24265C0B-5569-95C5-BCEC-D7AD03A2CF28}"/>
              </a:ext>
            </a:extLst>
          </p:cNvPr>
          <p:cNvSpPr/>
          <p:nvPr/>
        </p:nvSpPr>
        <p:spPr>
          <a:xfrm>
            <a:off x="1286050" y="3886204"/>
            <a:ext cx="5407721" cy="1960365"/>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Tìm khoảng thời gian nấu ăn dựa vào đâu?</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7" name="Speech Bubble: Rectangle with Corners Rounded 26">
            <a:extLst>
              <a:ext uri="{FF2B5EF4-FFF2-40B4-BE49-F238E27FC236}">
                <a16:creationId xmlns:a16="http://schemas.microsoft.com/office/drawing/2014/main" id="{32CDCE09-52FA-6A3C-63D6-3F731BB8F834}"/>
              </a:ext>
            </a:extLst>
          </p:cNvPr>
          <p:cNvSpPr/>
          <p:nvPr/>
        </p:nvSpPr>
        <p:spPr>
          <a:xfrm>
            <a:off x="1286048" y="3902675"/>
            <a:ext cx="5407721" cy="1960365"/>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Khoảng thời gian từ </a:t>
            </a:r>
          </a:p>
          <a:p>
            <a:pPr algn="ctr"/>
            <a:r>
              <a:rPr lang="en-US" sz="4000" spc="-25">
                <a:solidFill>
                  <a:srgbClr val="C00000"/>
                </a:solidFill>
                <a:latin typeface="Times New Roman" panose="02020603050405020304" pitchFamily="18" charset="0"/>
                <a:ea typeface="Times New Roman" panose="02020603050405020304" pitchFamily="18" charset="0"/>
              </a:rPr>
              <a:t>17 giờ 12 phút đến </a:t>
            </a:r>
          </a:p>
          <a:p>
            <a:pPr algn="ctr"/>
            <a:r>
              <a:rPr lang="en-US" sz="4000" spc="-25">
                <a:solidFill>
                  <a:srgbClr val="C00000"/>
                </a:solidFill>
                <a:latin typeface="Times New Roman" panose="02020603050405020304" pitchFamily="18" charset="0"/>
                <a:ea typeface="Times New Roman" panose="02020603050405020304" pitchFamily="18" charset="0"/>
              </a:rPr>
              <a:t>18 giờ 27 phút.</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8" name="Speech Bubble: Rectangle with Corners Rounded 27">
            <a:extLst>
              <a:ext uri="{FF2B5EF4-FFF2-40B4-BE49-F238E27FC236}">
                <a16:creationId xmlns:a16="http://schemas.microsoft.com/office/drawing/2014/main" id="{312471E1-2974-FA86-0B04-3DE56B8FABBF}"/>
              </a:ext>
            </a:extLst>
          </p:cNvPr>
          <p:cNvSpPr/>
          <p:nvPr/>
        </p:nvSpPr>
        <p:spPr>
          <a:xfrm>
            <a:off x="1279631" y="3886204"/>
            <a:ext cx="5407721" cy="1960365"/>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Tìm khoảng thời gian ăn dựa vào đâu?</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29" name="Speech Bubble: Rectangle with Corners Rounded 28">
            <a:extLst>
              <a:ext uri="{FF2B5EF4-FFF2-40B4-BE49-F238E27FC236}">
                <a16:creationId xmlns:a16="http://schemas.microsoft.com/office/drawing/2014/main" id="{39EF7418-CB6D-8920-6DD4-9C194575BE8D}"/>
              </a:ext>
            </a:extLst>
          </p:cNvPr>
          <p:cNvSpPr/>
          <p:nvPr/>
        </p:nvSpPr>
        <p:spPr>
          <a:xfrm>
            <a:off x="869646" y="3755551"/>
            <a:ext cx="5922015"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spc="-25">
                <a:solidFill>
                  <a:srgbClr val="C00000"/>
                </a:solidFill>
                <a:latin typeface="Times New Roman" panose="02020603050405020304" pitchFamily="18" charset="0"/>
                <a:ea typeface="Times New Roman" panose="02020603050405020304" pitchFamily="18" charset="0"/>
              </a:rPr>
              <a:t>Khoảng thời gian từ 18 giờ 27 phút đến 19 giờ kém 8 phút hay 18 giờ 52 phút.</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30" name="Speech Bubble: Rectangle with Corners Rounded 29">
            <a:extLst>
              <a:ext uri="{FF2B5EF4-FFF2-40B4-BE49-F238E27FC236}">
                <a16:creationId xmlns:a16="http://schemas.microsoft.com/office/drawing/2014/main" id="{9851A9AA-9914-7F7C-7BEC-A7E35D291F24}"/>
              </a:ext>
            </a:extLst>
          </p:cNvPr>
          <p:cNvSpPr/>
          <p:nvPr/>
        </p:nvSpPr>
        <p:spPr>
          <a:xfrm>
            <a:off x="869645" y="3731086"/>
            <a:ext cx="5922015"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Từ đó tìm được gì?</a:t>
            </a:r>
            <a:endParaRPr lang="en-US" sz="3600">
              <a:solidFill>
                <a:srgbClr val="0070C0"/>
              </a:solidFill>
              <a:latin typeface="Times New Roman" panose="02020603050405020304" pitchFamily="18" charset="0"/>
              <a:ea typeface="Times New Roman" panose="02020603050405020304" pitchFamily="18" charset="0"/>
            </a:endParaRPr>
          </a:p>
        </p:txBody>
      </p:sp>
      <p:sp>
        <p:nvSpPr>
          <p:cNvPr id="31" name="Speech Bubble: Rectangle with Corners Rounded 30">
            <a:extLst>
              <a:ext uri="{FF2B5EF4-FFF2-40B4-BE49-F238E27FC236}">
                <a16:creationId xmlns:a16="http://schemas.microsoft.com/office/drawing/2014/main" id="{AA1353E1-7741-1168-F690-7375D558583C}"/>
              </a:ext>
            </a:extLst>
          </p:cNvPr>
          <p:cNvSpPr/>
          <p:nvPr/>
        </p:nvSpPr>
        <p:spPr>
          <a:xfrm>
            <a:off x="857480" y="3724445"/>
            <a:ext cx="5922015" cy="2289770"/>
          </a:xfrm>
          <a:prstGeom prst="wedgeRoundRectCallout">
            <a:avLst>
              <a:gd name="adj1" fmla="val 83464"/>
              <a:gd name="adj2" fmla="val -12148"/>
              <a:gd name="adj3" fmla="val 166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spc="-25">
                <a:solidFill>
                  <a:srgbClr val="C00000"/>
                </a:solidFill>
                <a:latin typeface="Times New Roman" panose="02020603050405020304" pitchFamily="18" charset="0"/>
                <a:ea typeface="Times New Roman" panose="02020603050405020304" pitchFamily="18" charset="0"/>
              </a:rPr>
              <a:t>Từ đó tìm được thời gian nấu ăn gấp mấy lần thời gian ăn.</a:t>
            </a:r>
            <a:endParaRPr lang="en-US" sz="360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99883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par>
                                <p:cTn id="47" presetID="2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par>
                                <p:cTn id="50" presetID="22" presetClass="entr" presetSubtype="4"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26" grpId="0" animBg="1"/>
      <p:bldP spid="27" grpId="0" animBg="1"/>
      <p:bldP spid="28" grpId="0" animBg="1"/>
      <p:bldP spid="29" grpId="0" animBg="1"/>
      <p:bldP spid="30" grpId="0" animBg="1"/>
      <p:bldP spid="31"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1959</TotalTime>
  <Words>1404</Words>
  <Application>Microsoft Office PowerPoint</Application>
  <PresentationFormat>Widescreen</PresentationFormat>
  <Paragraphs>115</Paragraphs>
  <Slides>20</Slides>
  <Notes>17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Wingdings</vt:lpstr>
      <vt:lpstr>Times New Roman</vt:lpstr>
      <vt:lpstr>Calibri Light</vt:lpstr>
      <vt:lpstr>LNTH-LuoLuoNotangYuanTi 1</vt:lpstr>
      <vt:lpstr>Merienda One</vt:lpstr>
      <vt:lpstr>UVN Banh Mi</vt:lpstr>
      <vt:lpstr>#9Slide05 Phobia</vt:lpstr>
      <vt:lpstr>Calibri</vt:lpstr>
      <vt:lpstr>Arial</vt:lpstr>
      <vt:lpstr>Chủ đề Office</vt:lpstr>
      <vt:lpstr>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19</cp:revision>
  <dcterms:created xsi:type="dcterms:W3CDTF">2023-09-10T01:58:34Z</dcterms:created>
  <dcterms:modified xsi:type="dcterms:W3CDTF">2025-01-03T14:34:40Z</dcterms:modified>
  <cp:category>9Slide.vn</cp:category>
</cp:coreProperties>
</file>