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25"/>
  </p:notesMasterIdLst>
  <p:sldIdLst>
    <p:sldId id="364" r:id="rId2"/>
    <p:sldId id="308" r:id="rId3"/>
    <p:sldId id="365" r:id="rId4"/>
    <p:sldId id="260" r:id="rId5"/>
    <p:sldId id="375" r:id="rId6"/>
    <p:sldId id="386" r:id="rId7"/>
    <p:sldId id="376" r:id="rId8"/>
    <p:sldId id="377" r:id="rId9"/>
    <p:sldId id="366" r:id="rId10"/>
    <p:sldId id="373" r:id="rId11"/>
    <p:sldId id="278" r:id="rId12"/>
    <p:sldId id="367" r:id="rId13"/>
    <p:sldId id="374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33CC"/>
    <a:srgbClr val="CCCCFF"/>
    <a:srgbClr val="FFFFCC"/>
    <a:srgbClr val="CC66FF"/>
    <a:srgbClr val="FF9966"/>
    <a:srgbClr val="66FFFF"/>
    <a:srgbClr val="66FFCC"/>
    <a:srgbClr val="FFFF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2" autoAdjust="0"/>
    <p:restoredTop sz="79386" autoAdjust="0"/>
  </p:normalViewPr>
  <p:slideViewPr>
    <p:cSldViewPr snapToGrid="0">
      <p:cViewPr>
        <p:scale>
          <a:sx n="33" d="100"/>
          <a:sy n="33" d="100"/>
        </p:scale>
        <p:origin x="189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390B-5558-45EC-8818-65652C97806D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D6D90-2F3F-4ECF-BC71-24CF6DC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74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2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564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0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11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25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/>
              <a:t>GV giao nhiệm vụ tiết trước trong tiết này trình bày kết quả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16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CA0A5-8DFB-CFA5-C878-F67EDB338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2AC03-FEB5-AF5D-DDE8-98F9E1349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51D96-4B64-7BB8-4368-BA32CA36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535B4-8C4D-75F8-7716-609584975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93143-756C-4829-1533-33266F1D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5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AB96E-015B-C194-9FA7-362B961A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10556-8D30-339B-15A7-5B25B4D8B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462E-B3E9-80E5-FFD4-9F34F24A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51865-E881-D940-512D-E57DC0DC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BB1DD-877B-1336-9FFA-683FFC32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8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FD5B6-38A5-4092-6124-C146E251BF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CBA21-5594-A223-94C5-024415E75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1249B-0238-8F89-3B6E-2D2576CA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95D79-FC1C-CB40-5264-77DABAB82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E1FC4-13C7-7CEB-27D4-DA7DB7875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04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360"/>
      </p:ext>
    </p:extLst>
  </p:cSld>
  <p:clrMapOvr>
    <a:masterClrMapping/>
  </p:clrMapOvr>
  <p:transition spd="slow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2404"/>
      </p:ext>
    </p:extLst>
  </p:cSld>
  <p:clrMapOvr>
    <a:masterClrMapping/>
  </p:clrMapOvr>
  <p:transition spd="slow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55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7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7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A919-E824-6F97-B72B-85A4F5AE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80200-F54C-AB50-4A85-742B07452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0DF8B-7097-E571-ECC0-52597F6BF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D1261-E580-8ECB-ECF9-60C9C257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0E21E-6BCC-D75F-A392-2644555E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6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A57BB-05F8-234D-5A2E-810C1D21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190E0-D044-7F24-8BE2-7E53ADE9E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70683-C3B4-FF91-4A58-C4093F98F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68D8E-C414-EB4C-98A0-0D1BEA07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E0830-9E66-3C79-E8C4-2D8FA497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4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6E0A6-F8BD-463D-9119-59E7BB0A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67696-2F88-0E22-744B-EEA7F26B0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EC4EA-591B-A9B0-CF4C-A9B1B834A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106A9-C280-32B0-0BFB-6DEC0BFB2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C8A41-0187-F9C8-F02F-89863010C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6FEDA-F3E2-C821-5FF0-A1A50CFD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1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B0BD-1D73-FA49-C639-A339502D9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9857D-D1B7-0F24-B5A1-8E9CC4C65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83B69-FBB8-ACDF-7E30-94155F4EB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98D34-548B-2888-A122-87AAB4ECA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51D88-1409-B568-8061-5CD3B3530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EC7331-3FAD-EC83-20E4-D628C16C7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C48F7E-4DEF-70C5-2273-56D819529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6DD0A-7F92-7CF7-5688-E91D0FC0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2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C024-6C0B-6754-FF55-95CDB880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38BC8-FF69-5806-1E19-7B466C55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310DD-CBDF-FAF9-005B-CFD3C3AE4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63EFC0-3E21-C7E5-664C-16922C10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2F8BD-4A7D-3736-879E-855FC359A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B9ED15-B9FE-2294-1687-89C8F98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FDBB2-9845-C84D-4BB8-9408529E7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2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A320-7990-5885-E6BB-149EC355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15AA1-3DF5-E3A9-9F13-E05327FD0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9C190-881B-A0FF-017C-9E18B6C25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E1835-4A3E-BCA0-ED39-D1CB1C6EC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E37B1-9160-D4FF-D68C-55740FCD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AA084-BCD5-9441-3E59-27BAA1CC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AC78-C836-DB66-CAB2-0C07BF69D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64AA4-41A6-AF8A-0F29-9FB8BE345E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ECCB2-20B4-186C-49E2-3B149D761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EB49F-1FE3-39FB-6E5E-4F1EC67B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D72E6-5669-E8B5-61AC-7E8BA64B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B24F2-480B-F256-1D96-23C4862D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3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80DAC3B-0BB2-B561-911B-EB07F9F99E5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7D9C6E-9789-897F-F5B1-908135E18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7C2BC-FE46-39E5-51D8-7E8D9F70E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AA04F-6531-1524-37DC-64B8BE5B5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439FE1-70D1-41F6-B1E3-096FD1ECFAB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2AE4B-F9FB-E61F-6B60-51E50206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C31CF-D0D2-1499-604F-3567C7963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5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74" r:id="rId13"/>
    <p:sldLayoutId id="2147483678" r:id="rId14"/>
    <p:sldLayoutId id="2147483679" r:id="rId15"/>
    <p:sldLayoutId id="21474836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sv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6.sv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sv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0" Type="http://schemas.openxmlformats.org/officeDocument/2006/relationships/image" Target="../media/image24.sv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sv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6.sv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sv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0" Type="http://schemas.openxmlformats.org/officeDocument/2006/relationships/image" Target="../media/image24.sv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png"/><Relationship Id="rId18" Type="http://schemas.openxmlformats.org/officeDocument/2006/relationships/image" Target="../media/image31.sv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sv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svg"/><Relationship Id="rId20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33.svg"/><Relationship Id="rId1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8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8"/>
            <a:ext cx="8743090" cy="5889246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676B3E09-7756-447A-8E1B-8A364BE1478B}"/>
              </a:ext>
            </a:extLst>
          </p:cNvPr>
          <p:cNvSpPr/>
          <p:nvPr/>
        </p:nvSpPr>
        <p:spPr>
          <a:xfrm rot="16200000">
            <a:off x="5862294" y="206200"/>
            <a:ext cx="2705292" cy="6709087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7200" b="1">
                <a:solidFill>
                  <a:srgbClr val="00B0F0"/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PHÒNG, TRÁNH XÂM HẠI</a:t>
            </a:r>
          </a:p>
        </p:txBody>
      </p:sp>
      <p:pic>
        <p:nvPicPr>
          <p:cNvPr id="12" name="图片 26" descr="形状, 圆圈&#10;&#10;描述已自动生成">
            <a:extLst>
              <a:ext uri="{FF2B5EF4-FFF2-40B4-BE49-F238E27FC236}">
                <a16:creationId xmlns:a16="http://schemas.microsoft.com/office/drawing/2014/main" id="{6F4E8BBF-BD46-482B-AEED-7CAD3BC5ED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316">
            <a:off x="7721295" y="58796"/>
            <a:ext cx="4394879" cy="2936311"/>
          </a:xfrm>
          <a:prstGeom prst="rect">
            <a:avLst/>
          </a:prstGeom>
        </p:spPr>
      </p:pic>
      <p:sp>
        <p:nvSpPr>
          <p:cNvPr id="13" name="文本框 1">
            <a:extLst>
              <a:ext uri="{FF2B5EF4-FFF2-40B4-BE49-F238E27FC236}">
                <a16:creationId xmlns:a16="http://schemas.microsoft.com/office/drawing/2014/main" id="{FE74AAA5-2F49-402D-ABCA-907CD8BDD19D}"/>
              </a:ext>
            </a:extLst>
          </p:cNvPr>
          <p:cNvSpPr txBox="1"/>
          <p:nvPr/>
        </p:nvSpPr>
        <p:spPr>
          <a:xfrm rot="1527081">
            <a:off x="8677809" y="430180"/>
            <a:ext cx="26933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defRPr/>
            </a:pPr>
            <a:r>
              <a:rPr kumimoji="1" lang="en-US" altLang="zh-CN" sz="8800" b="1">
                <a:solidFill>
                  <a:srgbClr val="FE588F"/>
                </a:solidFill>
                <a:latin typeface="UVF Remachine Script" panose="02000000000000000000" pitchFamily="2" charset="0"/>
                <a:ea typeface="zihun64hao-mengquruantangti" pitchFamily="2" charset="-122"/>
                <a:cs typeface="Arial"/>
                <a:sym typeface="Arial"/>
              </a:rPr>
              <a:t>Chủ đề`</a:t>
            </a:r>
            <a:endParaRPr kumimoji="1" lang="zh-CN" altLang="en-US" sz="8800" b="1" dirty="0">
              <a:solidFill>
                <a:srgbClr val="FE588F"/>
              </a:solidFill>
              <a:latin typeface="UVF Remachine Script" panose="02000000000000000000" pitchFamily="2" charset="0"/>
              <a:ea typeface="zihun64hao-mengquruantangti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982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0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6192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758553" y="949557"/>
            <a:ext cx="551720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defRPr/>
            </a:pPr>
            <a:r>
              <a:rPr lang="vi-VN" altLang="zh-CN" sz="8000" b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Vẽ sơ đồ tư duy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43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AutoShape 6" descr="Children Singing Clip Art at Clker.com - vector clip art online, royalty  free &amp; public domain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40"/>
            <a:endParaRPr lang="en-US" sz="240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10" name="矩形: 圆角 2">
            <a:extLst>
              <a:ext uri="{FF2B5EF4-FFF2-40B4-BE49-F238E27FC236}">
                <a16:creationId xmlns:a16="http://schemas.microsoft.com/office/drawing/2014/main" id="{952BB0D8-ABE5-40BE-859E-8942C2BB3D5C}"/>
              </a:ext>
            </a:extLst>
          </p:cNvPr>
          <p:cNvSpPr/>
          <p:nvPr/>
        </p:nvSpPr>
        <p:spPr>
          <a:xfrm>
            <a:off x="269507" y="254662"/>
            <a:ext cx="11646569" cy="6354332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B6C0A-6FF4-4EC2-8DA1-B8F5A990F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r="1569"/>
          <a:stretch/>
        </p:blipFill>
        <p:spPr>
          <a:xfrm>
            <a:off x="2396648" y="408665"/>
            <a:ext cx="9275230" cy="5976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B4D9AF-1957-4C96-BD7D-1905F323B151}"/>
              </a:ext>
            </a:extLst>
          </p:cNvPr>
          <p:cNvSpPr txBox="1"/>
          <p:nvPr/>
        </p:nvSpPr>
        <p:spPr>
          <a:xfrm>
            <a:off x="557388" y="462045"/>
            <a:ext cx="16036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 Lập sơ đồ tư duy về biểu hiện xâm hại và ý nghĩa của việc phòng,</a:t>
            </a:r>
          </a:p>
          <a:p>
            <a:pPr algn="ctr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tránh xâm hại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7" t="61811" r="22876" b="725"/>
          <a:stretch/>
        </p:blipFill>
        <p:spPr>
          <a:xfrm>
            <a:off x="10290476" y="0"/>
            <a:ext cx="2067129" cy="16366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98314" y="2048002"/>
            <a:ext cx="11723553" cy="468755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51896" y="363788"/>
            <a:ext cx="10226409" cy="14652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>
              <a:lnSpc>
                <a:spcPct val="110000"/>
              </a:lnSpc>
            </a:pPr>
            <a:r>
              <a:rPr lang="en-US" altLang="zh-CN" sz="8800" b="1" kern="800">
                <a:ln w="190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LÀM VIỆC CÁ NHÂN</a:t>
            </a:r>
            <a:endParaRPr lang="zh-CN" altLang="en-US" sz="8800" b="1" kern="800" dirty="0">
              <a:ln w="1905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ED7D31">
                  <a:lumMod val="60000"/>
                  <a:lumOff val="40000"/>
                </a:srgbClr>
              </a:solidFill>
              <a:latin typeface="UTM Azuki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A3590-3751-93BE-81F8-A947E1BBC9B6}"/>
              </a:ext>
            </a:extLst>
          </p:cNvPr>
          <p:cNvSpPr txBox="1"/>
          <p:nvPr/>
        </p:nvSpPr>
        <p:spPr>
          <a:xfrm>
            <a:off x="2411454" y="2770743"/>
            <a:ext cx="7697275" cy="3371136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3200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Em chuẩn bị nội dung liên quan đến các biểu hiện xâm hại và ý nghĩa của việc phòng, tránh xâm hại. Mỗi HS thuyết trình sẽ có 2 – 3 phút chia sẻ về các biểu hiện xâm hại và ý nghĩa của việc phòng, tránh xâm hại. </a:t>
            </a:r>
            <a:endParaRPr lang="en-US" sz="3200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749FC-CD85-AF37-753E-3F411D52E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7" b="12531"/>
          <a:stretch/>
        </p:blipFill>
        <p:spPr>
          <a:xfrm>
            <a:off x="0" y="5346"/>
            <a:ext cx="12192000" cy="6858000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DEE062B9-60F4-C0A9-197F-9D9528A6EF0D}"/>
              </a:ext>
            </a:extLst>
          </p:cNvPr>
          <p:cNvSpPr/>
          <p:nvPr/>
        </p:nvSpPr>
        <p:spPr>
          <a:xfrm>
            <a:off x="3051208" y="114026"/>
            <a:ext cx="5942225" cy="2127183"/>
          </a:xfrm>
          <a:custGeom>
            <a:avLst/>
            <a:gdLst>
              <a:gd name="connsiteX0" fmla="*/ 0 w 5942225"/>
              <a:gd name="connsiteY0" fmla="*/ 354538 h 2127183"/>
              <a:gd name="connsiteX1" fmla="*/ 354538 w 5942225"/>
              <a:gd name="connsiteY1" fmla="*/ 0 h 2127183"/>
              <a:gd name="connsiteX2" fmla="*/ 5587687 w 5942225"/>
              <a:gd name="connsiteY2" fmla="*/ 0 h 2127183"/>
              <a:gd name="connsiteX3" fmla="*/ 5942225 w 5942225"/>
              <a:gd name="connsiteY3" fmla="*/ 354538 h 2127183"/>
              <a:gd name="connsiteX4" fmla="*/ 5942225 w 5942225"/>
              <a:gd name="connsiteY4" fmla="*/ 1772645 h 2127183"/>
              <a:gd name="connsiteX5" fmla="*/ 5587687 w 5942225"/>
              <a:gd name="connsiteY5" fmla="*/ 2127183 h 2127183"/>
              <a:gd name="connsiteX6" fmla="*/ 354538 w 5942225"/>
              <a:gd name="connsiteY6" fmla="*/ 2127183 h 2127183"/>
              <a:gd name="connsiteX7" fmla="*/ 0 w 5942225"/>
              <a:gd name="connsiteY7" fmla="*/ 1772645 h 2127183"/>
              <a:gd name="connsiteX8" fmla="*/ 0 w 5942225"/>
              <a:gd name="connsiteY8" fmla="*/ 354538 h 212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2225" h="2127183" fill="none" extrusionOk="0">
                <a:moveTo>
                  <a:pt x="0" y="354538"/>
                </a:moveTo>
                <a:cubicBezTo>
                  <a:pt x="188141" y="379035"/>
                  <a:pt x="348546" y="185230"/>
                  <a:pt x="354538" y="0"/>
                </a:cubicBezTo>
                <a:cubicBezTo>
                  <a:pt x="1790561" y="-35217"/>
                  <a:pt x="3870097" y="45284"/>
                  <a:pt x="5587687" y="0"/>
                </a:cubicBezTo>
                <a:cubicBezTo>
                  <a:pt x="5607258" y="173475"/>
                  <a:pt x="5752300" y="370124"/>
                  <a:pt x="5942225" y="354538"/>
                </a:cubicBezTo>
                <a:cubicBezTo>
                  <a:pt x="5990167" y="894765"/>
                  <a:pt x="6050751" y="1339395"/>
                  <a:pt x="5942225" y="1772645"/>
                </a:cubicBezTo>
                <a:cubicBezTo>
                  <a:pt x="5760254" y="1770900"/>
                  <a:pt x="5596015" y="1924722"/>
                  <a:pt x="5587687" y="2127183"/>
                </a:cubicBezTo>
                <a:cubicBezTo>
                  <a:pt x="3178094" y="2120458"/>
                  <a:pt x="2225862" y="2174320"/>
                  <a:pt x="354538" y="2127183"/>
                </a:cubicBezTo>
                <a:cubicBezTo>
                  <a:pt x="370444" y="1913733"/>
                  <a:pt x="219976" y="1745267"/>
                  <a:pt x="0" y="1772645"/>
                </a:cubicBezTo>
                <a:cubicBezTo>
                  <a:pt x="-47114" y="1413570"/>
                  <a:pt x="-79287" y="636262"/>
                  <a:pt x="0" y="354538"/>
                </a:cubicBezTo>
                <a:close/>
              </a:path>
              <a:path w="5942225" h="2127183" stroke="0" extrusionOk="0">
                <a:moveTo>
                  <a:pt x="0" y="354538"/>
                </a:moveTo>
                <a:cubicBezTo>
                  <a:pt x="199515" y="345618"/>
                  <a:pt x="379357" y="207689"/>
                  <a:pt x="354538" y="0"/>
                </a:cubicBezTo>
                <a:cubicBezTo>
                  <a:pt x="1456209" y="-166347"/>
                  <a:pt x="4372761" y="61072"/>
                  <a:pt x="5587687" y="0"/>
                </a:cubicBezTo>
                <a:cubicBezTo>
                  <a:pt x="5600938" y="201166"/>
                  <a:pt x="5741665" y="339795"/>
                  <a:pt x="5942225" y="354538"/>
                </a:cubicBezTo>
                <a:cubicBezTo>
                  <a:pt x="5894771" y="1037901"/>
                  <a:pt x="6035160" y="1199010"/>
                  <a:pt x="5942225" y="1772645"/>
                </a:cubicBezTo>
                <a:cubicBezTo>
                  <a:pt x="5783686" y="1780955"/>
                  <a:pt x="5595888" y="1908510"/>
                  <a:pt x="5587687" y="2127183"/>
                </a:cubicBezTo>
                <a:cubicBezTo>
                  <a:pt x="4569716" y="2009927"/>
                  <a:pt x="2045476" y="2016674"/>
                  <a:pt x="354538" y="2127183"/>
                </a:cubicBezTo>
                <a:cubicBezTo>
                  <a:pt x="369141" y="1952713"/>
                  <a:pt x="209731" y="1781276"/>
                  <a:pt x="0" y="1772645"/>
                </a:cubicBezTo>
                <a:cubicBezTo>
                  <a:pt x="-32280" y="1219496"/>
                  <a:pt x="107343" y="912092"/>
                  <a:pt x="0" y="354538"/>
                </a:cubicBezTo>
                <a:close/>
              </a:path>
            </a:pathLst>
          </a:custGeom>
          <a:ln w="571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01798507">
                  <a:prstGeom prst="plaqu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DD962-54AA-2190-6BFE-3087912D465F}"/>
              </a:ext>
            </a:extLst>
          </p:cNvPr>
          <p:cNvSpPr txBox="1"/>
          <p:nvPr/>
        </p:nvSpPr>
        <p:spPr>
          <a:xfrm>
            <a:off x="2901198" y="164327"/>
            <a:ext cx="62422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TRÌNH BÀY</a:t>
            </a:r>
            <a:r>
              <a:rPr lang="en-US" sz="6600" dirty="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 </a:t>
            </a:r>
            <a:r>
              <a:rPr kumimoji="0" lang="vi-VN" sz="6600" b="0" i="0" u="none" strike="noStrike" kern="1200" cap="none" spc="0" normalizeH="0" baseline="0" noProof="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TRƯỚC </a:t>
            </a:r>
            <a:r>
              <a:rPr kumimoji="0" lang="vi-VN" sz="66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LỚP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92D050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81E374-6210-FE21-9617-91890EFE0244}"/>
              </a:ext>
            </a:extLst>
          </p:cNvPr>
          <p:cNvGrpSpPr/>
          <p:nvPr/>
        </p:nvGrpSpPr>
        <p:grpSpPr>
          <a:xfrm>
            <a:off x="8135962" y="1892577"/>
            <a:ext cx="3280081" cy="4927363"/>
            <a:chOff x="6987585" y="3117273"/>
            <a:chExt cx="2507371" cy="37407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920F701-3B98-89BE-8277-C4B17B53E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87585" y="3117273"/>
              <a:ext cx="2507371" cy="3740727"/>
            </a:xfrm>
            <a:prstGeom prst="rect">
              <a:avLst/>
            </a:prstGeom>
          </p:spPr>
        </p:pic>
        <p:pic>
          <p:nvPicPr>
            <p:cNvPr id="8" name="Picture 7" descr="A picture containing ball, basketball, colorfulness&#10;&#10;Description automatically generated">
              <a:extLst>
                <a:ext uri="{FF2B5EF4-FFF2-40B4-BE49-F238E27FC236}">
                  <a16:creationId xmlns:a16="http://schemas.microsoft.com/office/drawing/2014/main" id="{20ABE68B-F8FA-246A-659B-31FD43748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7" t="27273" r="35707" b="29243"/>
            <a:stretch/>
          </p:blipFill>
          <p:spPr>
            <a:xfrm rot="20915861">
              <a:off x="7595147" y="4904509"/>
              <a:ext cx="571500" cy="8119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0CC5C2-3699-4CAC-B1FB-0D5CF01F406A}"/>
              </a:ext>
            </a:extLst>
          </p:cNvPr>
          <p:cNvGrpSpPr/>
          <p:nvPr/>
        </p:nvGrpSpPr>
        <p:grpSpPr>
          <a:xfrm>
            <a:off x="1765591" y="2931449"/>
            <a:ext cx="5815796" cy="3752728"/>
            <a:chOff x="704146" y="3324996"/>
            <a:chExt cx="5815796" cy="375272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CFFC5B-C841-26A7-EDA4-B61611B43A2C}"/>
                </a:ext>
              </a:extLst>
            </p:cNvPr>
            <p:cNvSpPr/>
            <p:nvPr/>
          </p:nvSpPr>
          <p:spPr>
            <a:xfrm>
              <a:off x="704146" y="3324996"/>
              <a:ext cx="5815796" cy="3042118"/>
            </a:xfrm>
            <a:prstGeom prst="roundRect">
              <a:avLst/>
            </a:prstGeom>
            <a:ln w="57150">
              <a:solidFill>
                <a:schemeClr val="bg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849773170">
                    <a:custGeom>
                      <a:avLst/>
                      <a:gdLst>
                        <a:gd name="connsiteX0" fmla="*/ 0 w 6204655"/>
                        <a:gd name="connsiteY0" fmla="*/ 507030 h 3042118"/>
                        <a:gd name="connsiteX1" fmla="*/ 507030 w 6204655"/>
                        <a:gd name="connsiteY1" fmla="*/ 0 h 3042118"/>
                        <a:gd name="connsiteX2" fmla="*/ 5697625 w 6204655"/>
                        <a:gd name="connsiteY2" fmla="*/ 0 h 3042118"/>
                        <a:gd name="connsiteX3" fmla="*/ 6204655 w 6204655"/>
                        <a:gd name="connsiteY3" fmla="*/ 507030 h 3042118"/>
                        <a:gd name="connsiteX4" fmla="*/ 6204655 w 6204655"/>
                        <a:gd name="connsiteY4" fmla="*/ 2535088 h 3042118"/>
                        <a:gd name="connsiteX5" fmla="*/ 5697625 w 6204655"/>
                        <a:gd name="connsiteY5" fmla="*/ 3042118 h 3042118"/>
                        <a:gd name="connsiteX6" fmla="*/ 507030 w 6204655"/>
                        <a:gd name="connsiteY6" fmla="*/ 3042118 h 3042118"/>
                        <a:gd name="connsiteX7" fmla="*/ 0 w 6204655"/>
                        <a:gd name="connsiteY7" fmla="*/ 2535088 h 3042118"/>
                        <a:gd name="connsiteX8" fmla="*/ 0 w 6204655"/>
                        <a:gd name="connsiteY8" fmla="*/ 507030 h 3042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204655" h="3042118" fill="none" extrusionOk="0">
                          <a:moveTo>
                            <a:pt x="0" y="507030"/>
                          </a:moveTo>
                          <a:cubicBezTo>
                            <a:pt x="-4188" y="244258"/>
                            <a:pt x="212269" y="-16729"/>
                            <a:pt x="507030" y="0"/>
                          </a:cubicBezTo>
                          <a:cubicBezTo>
                            <a:pt x="2408420" y="-118094"/>
                            <a:pt x="5018399" y="125156"/>
                            <a:pt x="5697625" y="0"/>
                          </a:cubicBezTo>
                          <a:cubicBezTo>
                            <a:pt x="5994082" y="47191"/>
                            <a:pt x="6189900" y="235083"/>
                            <a:pt x="6204655" y="507030"/>
                          </a:cubicBezTo>
                          <a:cubicBezTo>
                            <a:pt x="6222320" y="879911"/>
                            <a:pt x="6286374" y="1742529"/>
                            <a:pt x="6204655" y="2535088"/>
                          </a:cubicBezTo>
                          <a:cubicBezTo>
                            <a:pt x="6178334" y="2809208"/>
                            <a:pt x="6007993" y="3001689"/>
                            <a:pt x="5697625" y="3042118"/>
                          </a:cubicBezTo>
                          <a:cubicBezTo>
                            <a:pt x="4973809" y="2995598"/>
                            <a:pt x="2626698" y="2889966"/>
                            <a:pt x="507030" y="3042118"/>
                          </a:cubicBezTo>
                          <a:cubicBezTo>
                            <a:pt x="241469" y="3024064"/>
                            <a:pt x="-19187" y="2805427"/>
                            <a:pt x="0" y="2535088"/>
                          </a:cubicBezTo>
                          <a:cubicBezTo>
                            <a:pt x="-52970" y="2145988"/>
                            <a:pt x="15616" y="795227"/>
                            <a:pt x="0" y="507030"/>
                          </a:cubicBezTo>
                          <a:close/>
                        </a:path>
                        <a:path w="6204655" h="3042118" stroke="0" extrusionOk="0">
                          <a:moveTo>
                            <a:pt x="0" y="507030"/>
                          </a:moveTo>
                          <a:cubicBezTo>
                            <a:pt x="-11553" y="217901"/>
                            <a:pt x="213141" y="-41875"/>
                            <a:pt x="507030" y="0"/>
                          </a:cubicBezTo>
                          <a:cubicBezTo>
                            <a:pt x="2176654" y="27530"/>
                            <a:pt x="3536165" y="-82554"/>
                            <a:pt x="5697625" y="0"/>
                          </a:cubicBezTo>
                          <a:cubicBezTo>
                            <a:pt x="5929505" y="-27629"/>
                            <a:pt x="6205036" y="190612"/>
                            <a:pt x="6204655" y="507030"/>
                          </a:cubicBezTo>
                          <a:cubicBezTo>
                            <a:pt x="6106183" y="1146919"/>
                            <a:pt x="6146657" y="2318985"/>
                            <a:pt x="6204655" y="2535088"/>
                          </a:cubicBezTo>
                          <a:cubicBezTo>
                            <a:pt x="6226787" y="2807290"/>
                            <a:pt x="5976682" y="3051840"/>
                            <a:pt x="5697625" y="3042118"/>
                          </a:cubicBezTo>
                          <a:cubicBezTo>
                            <a:pt x="4317994" y="3066603"/>
                            <a:pt x="1678613" y="2907660"/>
                            <a:pt x="507030" y="3042118"/>
                          </a:cubicBezTo>
                          <a:cubicBezTo>
                            <a:pt x="240688" y="3035839"/>
                            <a:pt x="4650" y="2803282"/>
                            <a:pt x="0" y="2535088"/>
                          </a:cubicBezTo>
                          <a:cubicBezTo>
                            <a:pt x="51468" y="2295800"/>
                            <a:pt x="-56402" y="794023"/>
                            <a:pt x="0" y="50703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34BF87D-D724-C8AC-F036-40B224EE3A2E}"/>
                </a:ext>
              </a:extLst>
            </p:cNvPr>
            <p:cNvGrpSpPr/>
            <p:nvPr/>
          </p:nvGrpSpPr>
          <p:grpSpPr>
            <a:xfrm>
              <a:off x="1068050" y="3371772"/>
              <a:ext cx="5316424" cy="3705952"/>
              <a:chOff x="3365054" y="2835893"/>
              <a:chExt cx="5133109" cy="195592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6AA32F-43E2-5831-CCDC-00E515CAADB9}"/>
                  </a:ext>
                </a:extLst>
              </p:cNvPr>
              <p:cNvSpPr txBox="1"/>
              <p:nvPr/>
            </p:nvSpPr>
            <p:spPr>
              <a:xfrm>
                <a:off x="3365054" y="2844225"/>
                <a:ext cx="5133109" cy="1468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 w="190500">
                      <a:solidFill>
                        <a:srgbClr val="00206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VN-Gretoon" panose="02040603050506020204" pitchFamily="18" charset="0"/>
                    <a:ea typeface="+mn-ea"/>
                    <a:cs typeface="+mn-cs"/>
                  </a:rPr>
                  <a:t>Các bạn khác lắng nghe và nhận xét</a:t>
                </a:r>
                <a:endParaRPr kumimoji="0" lang="vi-VN" sz="4000" b="0" i="0" u="none" strike="noStrike" kern="1200" cap="none" spc="0" normalizeH="0" baseline="0" noProof="0" dirty="0">
                  <a:ln w="190500">
                    <a:solidFill>
                      <a:srgbClr val="00206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F25FEA-7088-A764-9766-0AD603736189}"/>
                  </a:ext>
                </a:extLst>
              </p:cNvPr>
              <p:cNvSpPr txBox="1"/>
              <p:nvPr/>
            </p:nvSpPr>
            <p:spPr>
              <a:xfrm>
                <a:off x="3365054" y="2835893"/>
                <a:ext cx="5133109" cy="1955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>
                    <a:solidFill>
                      <a:srgbClr val="FFFF00"/>
                    </a:solidFill>
                    <a:latin typeface="SVN-Gretoon" panose="02040603050506020204" pitchFamily="18" charset="0"/>
                  </a:rPr>
                  <a:t>Các bạn khác lắng nghe và nhận xét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5845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and chairs in a room&#10;&#10;Description automatically generated with low confidence">
            <a:extLst>
              <a:ext uri="{FF2B5EF4-FFF2-40B4-BE49-F238E27FC236}">
                <a16:creationId xmlns:a16="http://schemas.microsoft.com/office/drawing/2014/main" id="{F4BE4EBD-72C2-DFEF-76DE-A1645379D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1F466-5422-F202-33B1-DECE10002F78}"/>
              </a:ext>
            </a:extLst>
          </p:cNvPr>
          <p:cNvSpPr txBox="1"/>
          <p:nvPr/>
        </p:nvSpPr>
        <p:spPr>
          <a:xfrm>
            <a:off x="2494500" y="1673101"/>
            <a:ext cx="7044956" cy="144655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vận dụng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" name="Picture 2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9E75B967-2B7A-D0BF-0857-1C41D45AE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781" y="3198152"/>
            <a:ext cx="3763522" cy="37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3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0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6192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758553" y="1330879"/>
            <a:ext cx="55172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Chia sẻ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141号-活力悦动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677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AutoShape 6" descr="Children Singing Clip Art at Clker.com - vector clip art online, royalty  free &amp; public domain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矩形: 圆角 2">
            <a:extLst>
              <a:ext uri="{FF2B5EF4-FFF2-40B4-BE49-F238E27FC236}">
                <a16:creationId xmlns:a16="http://schemas.microsoft.com/office/drawing/2014/main" id="{952BB0D8-ABE5-40BE-859E-8942C2BB3D5C}"/>
              </a:ext>
            </a:extLst>
          </p:cNvPr>
          <p:cNvSpPr/>
          <p:nvPr/>
        </p:nvSpPr>
        <p:spPr>
          <a:xfrm>
            <a:off x="272715" y="251834"/>
            <a:ext cx="11646569" cy="6354332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9418A15-8EB7-4760-B31B-1110D54A76CF}"/>
              </a:ext>
            </a:extLst>
          </p:cNvPr>
          <p:cNvSpPr/>
          <p:nvPr/>
        </p:nvSpPr>
        <p:spPr>
          <a:xfrm>
            <a:off x="868565" y="2095641"/>
            <a:ext cx="6061624" cy="3775770"/>
          </a:xfrm>
          <a:prstGeom prst="round2DiagRect">
            <a:avLst/>
          </a:prstGeom>
          <a:ln w="5715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</a:t>
            </a:r>
            <a:r>
              <a:rPr lang="vi-VN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huẩn bị nội dung liên quan đến các biểu hiện xâm hại và ý nghĩa của việc phòng, tránh xâm hại. </a:t>
            </a: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Sau đó chia sẻ trước lớp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86654C-494F-4FC4-941E-907DDA0B223C}"/>
              </a:ext>
            </a:extLst>
          </p:cNvPr>
          <p:cNvGrpSpPr/>
          <p:nvPr/>
        </p:nvGrpSpPr>
        <p:grpSpPr>
          <a:xfrm>
            <a:off x="130663" y="660400"/>
            <a:ext cx="7771474" cy="1200329"/>
            <a:chOff x="2746228" y="2515609"/>
            <a:chExt cx="6591905" cy="12003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7D8CA9-21AD-4404-BC19-205D62DEE690}"/>
                </a:ext>
              </a:extLst>
            </p:cNvPr>
            <p:cNvSpPr txBox="1"/>
            <p:nvPr/>
          </p:nvSpPr>
          <p:spPr>
            <a:xfrm>
              <a:off x="2746228" y="2515609"/>
              <a:ext cx="65919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iCiel Pony" panose="02000000000000000000" pitchFamily="2" charset="0"/>
                </a:rPr>
                <a:t>Nhiệm vụ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12C2C9-2ED2-45D2-A050-24F91104B91C}"/>
                </a:ext>
              </a:extLst>
            </p:cNvPr>
            <p:cNvSpPr txBox="1"/>
            <p:nvPr/>
          </p:nvSpPr>
          <p:spPr>
            <a:xfrm>
              <a:off x="2746228" y="2515609"/>
              <a:ext cx="65919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n w="28575"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iCiel Pony" panose="02000000000000000000" pitchFamily="2" charset="0"/>
                </a:rPr>
                <a:t>Nhiệm vụ</a:t>
              </a:r>
              <a:endParaRPr lang="en-US" sz="7200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iCiel Pony" panose="02000000000000000000" pitchFamily="2" charset="0"/>
              </a:endParaRPr>
            </a:p>
          </p:txBody>
        </p:sp>
      </p:grpSp>
      <p:pic>
        <p:nvPicPr>
          <p:cNvPr id="13" name="Picture 12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BD1C5248-74CA-45DB-8F82-C1B30959B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0722" y="448696"/>
            <a:ext cx="4716306" cy="59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749FC-CD85-AF37-753E-3F411D52E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7" b="12531"/>
          <a:stretch/>
        </p:blipFill>
        <p:spPr>
          <a:xfrm>
            <a:off x="0" y="5346"/>
            <a:ext cx="12192000" cy="6858000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DEE062B9-60F4-C0A9-197F-9D9528A6EF0D}"/>
              </a:ext>
            </a:extLst>
          </p:cNvPr>
          <p:cNvSpPr/>
          <p:nvPr/>
        </p:nvSpPr>
        <p:spPr>
          <a:xfrm>
            <a:off x="3051208" y="114026"/>
            <a:ext cx="5942225" cy="2127183"/>
          </a:xfrm>
          <a:custGeom>
            <a:avLst/>
            <a:gdLst>
              <a:gd name="connsiteX0" fmla="*/ 0 w 5942225"/>
              <a:gd name="connsiteY0" fmla="*/ 354538 h 2127183"/>
              <a:gd name="connsiteX1" fmla="*/ 354538 w 5942225"/>
              <a:gd name="connsiteY1" fmla="*/ 0 h 2127183"/>
              <a:gd name="connsiteX2" fmla="*/ 5587687 w 5942225"/>
              <a:gd name="connsiteY2" fmla="*/ 0 h 2127183"/>
              <a:gd name="connsiteX3" fmla="*/ 5942225 w 5942225"/>
              <a:gd name="connsiteY3" fmla="*/ 354538 h 2127183"/>
              <a:gd name="connsiteX4" fmla="*/ 5942225 w 5942225"/>
              <a:gd name="connsiteY4" fmla="*/ 1772645 h 2127183"/>
              <a:gd name="connsiteX5" fmla="*/ 5587687 w 5942225"/>
              <a:gd name="connsiteY5" fmla="*/ 2127183 h 2127183"/>
              <a:gd name="connsiteX6" fmla="*/ 354538 w 5942225"/>
              <a:gd name="connsiteY6" fmla="*/ 2127183 h 2127183"/>
              <a:gd name="connsiteX7" fmla="*/ 0 w 5942225"/>
              <a:gd name="connsiteY7" fmla="*/ 1772645 h 2127183"/>
              <a:gd name="connsiteX8" fmla="*/ 0 w 5942225"/>
              <a:gd name="connsiteY8" fmla="*/ 354538 h 212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2225" h="2127183" fill="none" extrusionOk="0">
                <a:moveTo>
                  <a:pt x="0" y="354538"/>
                </a:moveTo>
                <a:cubicBezTo>
                  <a:pt x="188141" y="379035"/>
                  <a:pt x="348546" y="185230"/>
                  <a:pt x="354538" y="0"/>
                </a:cubicBezTo>
                <a:cubicBezTo>
                  <a:pt x="1790561" y="-35217"/>
                  <a:pt x="3870097" y="45284"/>
                  <a:pt x="5587687" y="0"/>
                </a:cubicBezTo>
                <a:cubicBezTo>
                  <a:pt x="5607258" y="173475"/>
                  <a:pt x="5752300" y="370124"/>
                  <a:pt x="5942225" y="354538"/>
                </a:cubicBezTo>
                <a:cubicBezTo>
                  <a:pt x="5990167" y="894765"/>
                  <a:pt x="6050751" y="1339395"/>
                  <a:pt x="5942225" y="1772645"/>
                </a:cubicBezTo>
                <a:cubicBezTo>
                  <a:pt x="5760254" y="1770900"/>
                  <a:pt x="5596015" y="1924722"/>
                  <a:pt x="5587687" y="2127183"/>
                </a:cubicBezTo>
                <a:cubicBezTo>
                  <a:pt x="3178094" y="2120458"/>
                  <a:pt x="2225862" y="2174320"/>
                  <a:pt x="354538" y="2127183"/>
                </a:cubicBezTo>
                <a:cubicBezTo>
                  <a:pt x="370444" y="1913733"/>
                  <a:pt x="219976" y="1745267"/>
                  <a:pt x="0" y="1772645"/>
                </a:cubicBezTo>
                <a:cubicBezTo>
                  <a:pt x="-47114" y="1413570"/>
                  <a:pt x="-79287" y="636262"/>
                  <a:pt x="0" y="354538"/>
                </a:cubicBezTo>
                <a:close/>
              </a:path>
              <a:path w="5942225" h="2127183" stroke="0" extrusionOk="0">
                <a:moveTo>
                  <a:pt x="0" y="354538"/>
                </a:moveTo>
                <a:cubicBezTo>
                  <a:pt x="199515" y="345618"/>
                  <a:pt x="379357" y="207689"/>
                  <a:pt x="354538" y="0"/>
                </a:cubicBezTo>
                <a:cubicBezTo>
                  <a:pt x="1456209" y="-166347"/>
                  <a:pt x="4372761" y="61072"/>
                  <a:pt x="5587687" y="0"/>
                </a:cubicBezTo>
                <a:cubicBezTo>
                  <a:pt x="5600938" y="201166"/>
                  <a:pt x="5741665" y="339795"/>
                  <a:pt x="5942225" y="354538"/>
                </a:cubicBezTo>
                <a:cubicBezTo>
                  <a:pt x="5894771" y="1037901"/>
                  <a:pt x="6035160" y="1199010"/>
                  <a:pt x="5942225" y="1772645"/>
                </a:cubicBezTo>
                <a:cubicBezTo>
                  <a:pt x="5783686" y="1780955"/>
                  <a:pt x="5595888" y="1908510"/>
                  <a:pt x="5587687" y="2127183"/>
                </a:cubicBezTo>
                <a:cubicBezTo>
                  <a:pt x="4569716" y="2009927"/>
                  <a:pt x="2045476" y="2016674"/>
                  <a:pt x="354538" y="2127183"/>
                </a:cubicBezTo>
                <a:cubicBezTo>
                  <a:pt x="369141" y="1952713"/>
                  <a:pt x="209731" y="1781276"/>
                  <a:pt x="0" y="1772645"/>
                </a:cubicBezTo>
                <a:cubicBezTo>
                  <a:pt x="-32280" y="1219496"/>
                  <a:pt x="107343" y="912092"/>
                  <a:pt x="0" y="354538"/>
                </a:cubicBezTo>
                <a:close/>
              </a:path>
            </a:pathLst>
          </a:custGeom>
          <a:ln w="571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01798507">
                  <a:prstGeom prst="plaqu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DD962-54AA-2190-6BFE-3087912D465F}"/>
              </a:ext>
            </a:extLst>
          </p:cNvPr>
          <p:cNvSpPr txBox="1"/>
          <p:nvPr/>
        </p:nvSpPr>
        <p:spPr>
          <a:xfrm>
            <a:off x="2901198" y="164327"/>
            <a:ext cx="62422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TRÌNH BÀY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6600" b="0" i="0" u="none" strike="noStrike" kern="1200" cap="none" spc="0" normalizeH="0" baseline="0" noProof="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TRƯỚC </a:t>
            </a:r>
            <a:r>
              <a:rPr kumimoji="0" lang="vi-VN" sz="66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LỚP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92D050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81E374-6210-FE21-9617-91890EFE0244}"/>
              </a:ext>
            </a:extLst>
          </p:cNvPr>
          <p:cNvGrpSpPr/>
          <p:nvPr/>
        </p:nvGrpSpPr>
        <p:grpSpPr>
          <a:xfrm>
            <a:off x="8135962" y="1892577"/>
            <a:ext cx="3280081" cy="4927363"/>
            <a:chOff x="6987585" y="3117273"/>
            <a:chExt cx="2507371" cy="374072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920F701-3B98-89BE-8277-C4B17B53E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87585" y="3117273"/>
              <a:ext cx="2507371" cy="3740727"/>
            </a:xfrm>
            <a:prstGeom prst="rect">
              <a:avLst/>
            </a:prstGeom>
          </p:spPr>
        </p:pic>
        <p:pic>
          <p:nvPicPr>
            <p:cNvPr id="8" name="Picture 7" descr="A picture containing ball, basketball, colorfulness&#10;&#10;Description automatically generated">
              <a:extLst>
                <a:ext uri="{FF2B5EF4-FFF2-40B4-BE49-F238E27FC236}">
                  <a16:creationId xmlns:a16="http://schemas.microsoft.com/office/drawing/2014/main" id="{20ABE68B-F8FA-246A-659B-31FD43748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7" t="27273" r="35707" b="29243"/>
            <a:stretch/>
          </p:blipFill>
          <p:spPr>
            <a:xfrm rot="20915861">
              <a:off x="7595147" y="4904509"/>
              <a:ext cx="571500" cy="8119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0CC5C2-3699-4CAC-B1FB-0D5CF01F406A}"/>
              </a:ext>
            </a:extLst>
          </p:cNvPr>
          <p:cNvGrpSpPr/>
          <p:nvPr/>
        </p:nvGrpSpPr>
        <p:grpSpPr>
          <a:xfrm>
            <a:off x="1765591" y="2931449"/>
            <a:ext cx="5815796" cy="3752728"/>
            <a:chOff x="704146" y="3324996"/>
            <a:chExt cx="5815796" cy="375272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CFFC5B-C841-26A7-EDA4-B61611B43A2C}"/>
                </a:ext>
              </a:extLst>
            </p:cNvPr>
            <p:cNvSpPr/>
            <p:nvPr/>
          </p:nvSpPr>
          <p:spPr>
            <a:xfrm>
              <a:off x="704146" y="3324996"/>
              <a:ext cx="5815796" cy="3042118"/>
            </a:xfrm>
            <a:prstGeom prst="roundRect">
              <a:avLst/>
            </a:prstGeom>
            <a:ln w="57150">
              <a:solidFill>
                <a:schemeClr val="bg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849773170">
                    <a:custGeom>
                      <a:avLst/>
                      <a:gdLst>
                        <a:gd name="connsiteX0" fmla="*/ 0 w 6204655"/>
                        <a:gd name="connsiteY0" fmla="*/ 507030 h 3042118"/>
                        <a:gd name="connsiteX1" fmla="*/ 507030 w 6204655"/>
                        <a:gd name="connsiteY1" fmla="*/ 0 h 3042118"/>
                        <a:gd name="connsiteX2" fmla="*/ 5697625 w 6204655"/>
                        <a:gd name="connsiteY2" fmla="*/ 0 h 3042118"/>
                        <a:gd name="connsiteX3" fmla="*/ 6204655 w 6204655"/>
                        <a:gd name="connsiteY3" fmla="*/ 507030 h 3042118"/>
                        <a:gd name="connsiteX4" fmla="*/ 6204655 w 6204655"/>
                        <a:gd name="connsiteY4" fmla="*/ 2535088 h 3042118"/>
                        <a:gd name="connsiteX5" fmla="*/ 5697625 w 6204655"/>
                        <a:gd name="connsiteY5" fmla="*/ 3042118 h 3042118"/>
                        <a:gd name="connsiteX6" fmla="*/ 507030 w 6204655"/>
                        <a:gd name="connsiteY6" fmla="*/ 3042118 h 3042118"/>
                        <a:gd name="connsiteX7" fmla="*/ 0 w 6204655"/>
                        <a:gd name="connsiteY7" fmla="*/ 2535088 h 3042118"/>
                        <a:gd name="connsiteX8" fmla="*/ 0 w 6204655"/>
                        <a:gd name="connsiteY8" fmla="*/ 507030 h 3042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204655" h="3042118" fill="none" extrusionOk="0">
                          <a:moveTo>
                            <a:pt x="0" y="507030"/>
                          </a:moveTo>
                          <a:cubicBezTo>
                            <a:pt x="-4188" y="244258"/>
                            <a:pt x="212269" y="-16729"/>
                            <a:pt x="507030" y="0"/>
                          </a:cubicBezTo>
                          <a:cubicBezTo>
                            <a:pt x="2408420" y="-118094"/>
                            <a:pt x="5018399" y="125156"/>
                            <a:pt x="5697625" y="0"/>
                          </a:cubicBezTo>
                          <a:cubicBezTo>
                            <a:pt x="5994082" y="47191"/>
                            <a:pt x="6189900" y="235083"/>
                            <a:pt x="6204655" y="507030"/>
                          </a:cubicBezTo>
                          <a:cubicBezTo>
                            <a:pt x="6222320" y="879911"/>
                            <a:pt x="6286374" y="1742529"/>
                            <a:pt x="6204655" y="2535088"/>
                          </a:cubicBezTo>
                          <a:cubicBezTo>
                            <a:pt x="6178334" y="2809208"/>
                            <a:pt x="6007993" y="3001689"/>
                            <a:pt x="5697625" y="3042118"/>
                          </a:cubicBezTo>
                          <a:cubicBezTo>
                            <a:pt x="4973809" y="2995598"/>
                            <a:pt x="2626698" y="2889966"/>
                            <a:pt x="507030" y="3042118"/>
                          </a:cubicBezTo>
                          <a:cubicBezTo>
                            <a:pt x="241469" y="3024064"/>
                            <a:pt x="-19187" y="2805427"/>
                            <a:pt x="0" y="2535088"/>
                          </a:cubicBezTo>
                          <a:cubicBezTo>
                            <a:pt x="-52970" y="2145988"/>
                            <a:pt x="15616" y="795227"/>
                            <a:pt x="0" y="507030"/>
                          </a:cubicBezTo>
                          <a:close/>
                        </a:path>
                        <a:path w="6204655" h="3042118" stroke="0" extrusionOk="0">
                          <a:moveTo>
                            <a:pt x="0" y="507030"/>
                          </a:moveTo>
                          <a:cubicBezTo>
                            <a:pt x="-11553" y="217901"/>
                            <a:pt x="213141" y="-41875"/>
                            <a:pt x="507030" y="0"/>
                          </a:cubicBezTo>
                          <a:cubicBezTo>
                            <a:pt x="2176654" y="27530"/>
                            <a:pt x="3536165" y="-82554"/>
                            <a:pt x="5697625" y="0"/>
                          </a:cubicBezTo>
                          <a:cubicBezTo>
                            <a:pt x="5929505" y="-27629"/>
                            <a:pt x="6205036" y="190612"/>
                            <a:pt x="6204655" y="507030"/>
                          </a:cubicBezTo>
                          <a:cubicBezTo>
                            <a:pt x="6106183" y="1146919"/>
                            <a:pt x="6146657" y="2318985"/>
                            <a:pt x="6204655" y="2535088"/>
                          </a:cubicBezTo>
                          <a:cubicBezTo>
                            <a:pt x="6226787" y="2807290"/>
                            <a:pt x="5976682" y="3051840"/>
                            <a:pt x="5697625" y="3042118"/>
                          </a:cubicBezTo>
                          <a:cubicBezTo>
                            <a:pt x="4317994" y="3066603"/>
                            <a:pt x="1678613" y="2907660"/>
                            <a:pt x="507030" y="3042118"/>
                          </a:cubicBezTo>
                          <a:cubicBezTo>
                            <a:pt x="240688" y="3035839"/>
                            <a:pt x="4650" y="2803282"/>
                            <a:pt x="0" y="2535088"/>
                          </a:cubicBezTo>
                          <a:cubicBezTo>
                            <a:pt x="51468" y="2295800"/>
                            <a:pt x="-56402" y="794023"/>
                            <a:pt x="0" y="50703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34BF87D-D724-C8AC-F036-40B224EE3A2E}"/>
                </a:ext>
              </a:extLst>
            </p:cNvPr>
            <p:cNvGrpSpPr/>
            <p:nvPr/>
          </p:nvGrpSpPr>
          <p:grpSpPr>
            <a:xfrm>
              <a:off x="1068050" y="3371772"/>
              <a:ext cx="5316424" cy="3705952"/>
              <a:chOff x="3365054" y="2835893"/>
              <a:chExt cx="5133109" cy="195592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6AA32F-43E2-5831-CCDC-00E515CAADB9}"/>
                  </a:ext>
                </a:extLst>
              </p:cNvPr>
              <p:cNvSpPr txBox="1"/>
              <p:nvPr/>
            </p:nvSpPr>
            <p:spPr>
              <a:xfrm>
                <a:off x="3365054" y="2844225"/>
                <a:ext cx="5133109" cy="1468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 w="190500">
                      <a:solidFill>
                        <a:srgbClr val="00206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VN-Gretoon" panose="02040603050506020204" pitchFamily="18" charset="0"/>
                    <a:ea typeface="+mn-ea"/>
                    <a:cs typeface="+mn-cs"/>
                  </a:rPr>
                  <a:t>Các bạn khác lắng nghe và nhận xét</a:t>
                </a:r>
                <a:endParaRPr kumimoji="0" lang="vi-VN" sz="4000" b="0" i="0" u="none" strike="noStrike" kern="1200" cap="none" spc="0" normalizeH="0" baseline="0" noProof="0" dirty="0">
                  <a:ln w="190500">
                    <a:solidFill>
                      <a:srgbClr val="00206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F25FEA-7088-A764-9766-0AD603736189}"/>
                  </a:ext>
                </a:extLst>
              </p:cNvPr>
              <p:cNvSpPr txBox="1"/>
              <p:nvPr/>
            </p:nvSpPr>
            <p:spPr>
              <a:xfrm>
                <a:off x="3365054" y="2835893"/>
                <a:ext cx="5133109" cy="1955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VN-Gretoon" panose="02040603050506020204" pitchFamily="18" charset="0"/>
                    <a:ea typeface="+mn-ea"/>
                    <a:cs typeface="+mn-cs"/>
                  </a:rPr>
                  <a:t>Các bạn khác lắng nghe và nhận xét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5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975" y="140677"/>
            <a:ext cx="8295711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6192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5069015" y="943366"/>
            <a:ext cx="50737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>
              <a:defRPr/>
            </a:pPr>
            <a:r>
              <a:rPr lang="vi-VN" altLang="zh-CN" sz="4800" b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Nhắc nhở bạn bè, người thân về các biểu hiện của xâm hại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141号-活力悦动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168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6FF1C-BD44-18B5-DDC8-8714565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1" r="5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583A6305-477B-D260-D8F4-B521A0199567}"/>
              </a:ext>
            </a:extLst>
          </p:cNvPr>
          <p:cNvSpPr/>
          <p:nvPr/>
        </p:nvSpPr>
        <p:spPr>
          <a:xfrm>
            <a:off x="201174" y="294587"/>
            <a:ext cx="11831216" cy="6268826"/>
          </a:xfrm>
          <a:prstGeom prst="roundRect">
            <a:avLst>
              <a:gd name="adj" fmla="val 9707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18F643A9-7EE7-70A3-6020-D748161B0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5553" y="1166757"/>
            <a:ext cx="4120455" cy="520755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3F3C8A-F541-91F4-871F-8914C7DB6D84}"/>
              </a:ext>
            </a:extLst>
          </p:cNvPr>
          <p:cNvSpPr/>
          <p:nvPr/>
        </p:nvSpPr>
        <p:spPr>
          <a:xfrm>
            <a:off x="547059" y="980390"/>
            <a:ext cx="7603706" cy="24486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 hiện nhiệm vụ n</a:t>
            </a:r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hắc nhở bạn bè, người thân về các biểu hiện của xâm hại.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64B75F-29A0-659F-1CDC-24BB6EE5CBF8}"/>
              </a:ext>
            </a:extLst>
          </p:cNvPr>
          <p:cNvSpPr/>
          <p:nvPr/>
        </p:nvSpPr>
        <p:spPr>
          <a:xfrm>
            <a:off x="1323217" y="4112068"/>
            <a:ext cx="5648295" cy="17682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 chép và báo cáo vào tuần sau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44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CAC67A-94D0-41D6-A8C0-303B53ECABAD}"/>
              </a:ext>
            </a:extLst>
          </p:cNvPr>
          <p:cNvSpPr/>
          <p:nvPr/>
        </p:nvSpPr>
        <p:spPr>
          <a:xfrm>
            <a:off x="2702980" y="482324"/>
            <a:ext cx="6986670" cy="405301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75B7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7680"/>
            <a:ext cx="2214802" cy="244508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8178" y="2971839"/>
            <a:ext cx="13264587" cy="3730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4F5E9-D188-4F65-ACF1-0E69E95C98ED}"/>
              </a:ext>
            </a:extLst>
          </p:cNvPr>
          <p:cNvSpPr txBox="1"/>
          <p:nvPr/>
        </p:nvSpPr>
        <p:spPr>
          <a:xfrm>
            <a:off x="2850078" y="2120948"/>
            <a:ext cx="64918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Bài 10: ( tiết 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F4506-B5FD-47AB-A90E-A8065CF55021}"/>
              </a:ext>
            </a:extLst>
          </p:cNvPr>
          <p:cNvSpPr txBox="1"/>
          <p:nvPr/>
        </p:nvSpPr>
        <p:spPr>
          <a:xfrm>
            <a:off x="2850078" y="679839"/>
            <a:ext cx="7732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Thứ … ngày … tháng …. năm 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97E39-C9AE-4A88-AFCE-7D06AA98598D}"/>
              </a:ext>
            </a:extLst>
          </p:cNvPr>
          <p:cNvSpPr txBox="1"/>
          <p:nvPr/>
        </p:nvSpPr>
        <p:spPr>
          <a:xfrm>
            <a:off x="4792015" y="1373139"/>
            <a:ext cx="3294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lang="en-US" sz="4000">
                <a:solidFill>
                  <a:srgbClr val="FF000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latin typeface="#9Slide03 BoosterNextFYBlack" panose="02000A03000000020004" pitchFamily="2" charset="0"/>
              </a:rPr>
              <a:t>ĐẠO ĐỨC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6CA55C-3CD4-4B74-AC9F-5276128CC3E9}"/>
              </a:ext>
            </a:extLst>
          </p:cNvPr>
          <p:cNvSpPr txBox="1"/>
          <p:nvPr/>
        </p:nvSpPr>
        <p:spPr>
          <a:xfrm>
            <a:off x="2950393" y="2278624"/>
            <a:ext cx="649184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EM NHẬN DIỆN BIỂU HIỆN XÂM HẠI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and chairs in a room&#10;&#10;Description automatically generated with low confidence">
            <a:extLst>
              <a:ext uri="{FF2B5EF4-FFF2-40B4-BE49-F238E27FC236}">
                <a16:creationId xmlns:a16="http://schemas.microsoft.com/office/drawing/2014/main" id="{F4BE4EBD-72C2-DFEF-76DE-A1645379D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1F466-5422-F202-33B1-DECE10002F78}"/>
              </a:ext>
            </a:extLst>
          </p:cNvPr>
          <p:cNvSpPr txBox="1"/>
          <p:nvPr/>
        </p:nvSpPr>
        <p:spPr>
          <a:xfrm>
            <a:off x="2494500" y="1673101"/>
            <a:ext cx="7044956" cy="144655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TỔNG KẾT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" name="Picture 2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9E75B967-2B7A-D0BF-0857-1C41D45AE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781" y="3198152"/>
            <a:ext cx="3763522" cy="37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25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6FF1C-BD44-18B5-DDC8-8714565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1" r="5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583A6305-477B-D260-D8F4-B521A0199567}"/>
              </a:ext>
            </a:extLst>
          </p:cNvPr>
          <p:cNvSpPr/>
          <p:nvPr/>
        </p:nvSpPr>
        <p:spPr>
          <a:xfrm>
            <a:off x="201174" y="294587"/>
            <a:ext cx="11831216" cy="6268826"/>
          </a:xfrm>
          <a:prstGeom prst="roundRect">
            <a:avLst>
              <a:gd name="adj" fmla="val 9707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910E3D-0531-0DB8-C2EE-42EA7E352AFF}"/>
              </a:ext>
            </a:extLst>
          </p:cNvPr>
          <p:cNvGrpSpPr/>
          <p:nvPr/>
        </p:nvGrpSpPr>
        <p:grpSpPr>
          <a:xfrm>
            <a:off x="41564" y="1553318"/>
            <a:ext cx="9417303" cy="3751363"/>
            <a:chOff x="904419" y="28887"/>
            <a:chExt cx="9417303" cy="375136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C042547-35A1-69D5-166D-1DBC88BE7A2E}"/>
                </a:ext>
              </a:extLst>
            </p:cNvPr>
            <p:cNvSpPr/>
            <p:nvPr/>
          </p:nvSpPr>
          <p:spPr>
            <a:xfrm>
              <a:off x="1377958" y="876289"/>
              <a:ext cx="8943764" cy="2903961"/>
            </a:xfrm>
            <a:prstGeom prst="roundRect">
              <a:avLst>
                <a:gd name="adj" fmla="val 11450"/>
              </a:avLst>
            </a:prstGeom>
            <a:solidFill>
              <a:srgbClr val="FFFFCC"/>
            </a:solidFill>
            <a:ln w="57150">
              <a:solidFill>
                <a:srgbClr val="00206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Xâm hại thể chất, tinh thần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 những biểu hiện em cần nhận 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Dù người quen – lạ, gần – xa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động phòng tránh, chúng ta an toàn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12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EDD3DBCA-36E0-DB54-62A3-D0AC5C54A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9" r="26626" b="21826"/>
            <a:stretch/>
          </p:blipFill>
          <p:spPr>
            <a:xfrm>
              <a:off x="904419" y="28887"/>
              <a:ext cx="1480458" cy="1738644"/>
            </a:xfrm>
            <a:prstGeom prst="rect">
              <a:avLst/>
            </a:prstGeom>
          </p:spPr>
        </p:pic>
      </p:grpSp>
      <p:pic>
        <p:nvPicPr>
          <p:cNvPr id="12" name="Picture 11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45400329-B5F8-9399-0379-157DF8D39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3095" y="3123029"/>
            <a:ext cx="3611837" cy="358767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9E8F6A-46DD-4600-93F2-EF0432E17873}"/>
              </a:ext>
            </a:extLst>
          </p:cNvPr>
          <p:cNvSpPr/>
          <p:nvPr/>
        </p:nvSpPr>
        <p:spPr>
          <a:xfrm>
            <a:off x="2966158" y="725411"/>
            <a:ext cx="6492709" cy="827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ọc và nêu ý nghĩa của bài thơ 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12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6FF1C-BD44-18B5-DDC8-871456582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1" r="5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583A6305-477B-D260-D8F4-B521A0199567}"/>
              </a:ext>
            </a:extLst>
          </p:cNvPr>
          <p:cNvSpPr/>
          <p:nvPr/>
        </p:nvSpPr>
        <p:spPr>
          <a:xfrm>
            <a:off x="201174" y="294587"/>
            <a:ext cx="11831216" cy="6268826"/>
          </a:xfrm>
          <a:prstGeom prst="roundRect">
            <a:avLst>
              <a:gd name="adj" fmla="val 9707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D8B8E-805E-90CB-34E9-A052E924FA9F}"/>
              </a:ext>
            </a:extLst>
          </p:cNvPr>
          <p:cNvSpPr txBox="1"/>
          <p:nvPr/>
        </p:nvSpPr>
        <p:spPr>
          <a:xfrm>
            <a:off x="3517273" y="536129"/>
            <a:ext cx="519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CB41D-8373-AB67-4A3F-A5556EA9A600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35D718-B11F-880C-9FE0-FAB0BC92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9D11E1-4F5B-4418-A84E-4CC27408D14E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ECB2E9-671E-9050-B212-6A3257D3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E9DA16-53AF-5BB5-895E-D2CCEE5082E8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43233D-BFFB-C6AC-FC03-E5B1B65BA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D381CC-F3DE-2EE3-EC3E-FF86313F814E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4534CA-065A-14E6-C7ED-423A420A8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0" name="Picture 19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C64CE484-EE03-ACA5-9C69-736985538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9891" y="2403011"/>
            <a:ext cx="3490793" cy="441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42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4" grpId="0" uiExpand="1" build="p"/>
      <p:bldP spid="16" grpId="0" uiExpand="1" build="p"/>
      <p:bldP spid="1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and chairs in a room&#10;&#10;Description automatically generated with low confidence">
            <a:extLst>
              <a:ext uri="{FF2B5EF4-FFF2-40B4-BE49-F238E27FC236}">
                <a16:creationId xmlns:a16="http://schemas.microsoft.com/office/drawing/2014/main" id="{F4BE4EBD-72C2-DFEF-76DE-A1645379D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child holding a cellphone&#10;&#10;Description automatically generated with medium confidence">
            <a:extLst>
              <a:ext uri="{FF2B5EF4-FFF2-40B4-BE49-F238E27FC236}">
                <a16:creationId xmlns:a16="http://schemas.microsoft.com/office/drawing/2014/main" id="{9947FBA0-8DED-6991-E25D-4CCDB6177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15" y="2612571"/>
            <a:ext cx="2824775" cy="4245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F6EA33-A4F1-4846-A3E9-2CBD24D72000}"/>
              </a:ext>
            </a:extLst>
          </p:cNvPr>
          <p:cNvSpPr txBox="1"/>
          <p:nvPr/>
        </p:nvSpPr>
        <p:spPr>
          <a:xfrm>
            <a:off x="2573522" y="1166664"/>
            <a:ext cx="7044956" cy="255454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TẠM BIỆT VÀ HẸN GẶP LẠI</a:t>
            </a:r>
            <a:endParaRPr kumimoji="0" lang="en-US" sz="80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5604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8E78EC1-79A6-42B8-AB73-F9320E8DD7A4}"/>
              </a:ext>
            </a:extLst>
          </p:cNvPr>
          <p:cNvGrpSpPr/>
          <p:nvPr/>
        </p:nvGrpSpPr>
        <p:grpSpPr>
          <a:xfrm>
            <a:off x="374231" y="193283"/>
            <a:ext cx="11443535" cy="2357423"/>
            <a:chOff x="439151" y="-221521"/>
            <a:chExt cx="8501851" cy="2446177"/>
          </a:xfrm>
        </p:grpSpPr>
        <p:grpSp>
          <p:nvGrpSpPr>
            <p:cNvPr id="16" name="Nhóm 8">
              <a:extLst>
                <a:ext uri="{FF2B5EF4-FFF2-40B4-BE49-F238E27FC236}">
                  <a16:creationId xmlns:a16="http://schemas.microsoft.com/office/drawing/2014/main" id="{D419289C-F57A-42F1-8E2B-9E6F1EC7C17D}"/>
                </a:ext>
              </a:extLst>
            </p:cNvPr>
            <p:cNvGrpSpPr/>
            <p:nvPr/>
          </p:nvGrpSpPr>
          <p:grpSpPr>
            <a:xfrm>
              <a:off x="685799" y="796589"/>
              <a:ext cx="8255203" cy="1428067"/>
              <a:chOff x="354820" y="826072"/>
              <a:chExt cx="8115549" cy="1428067"/>
            </a:xfrm>
          </p:grpSpPr>
          <p:sp>
            <p:nvSpPr>
              <p:cNvPr id="18" name="Hình chữ nhật: Góc Tròn 1">
                <a:extLst>
                  <a:ext uri="{FF2B5EF4-FFF2-40B4-BE49-F238E27FC236}">
                    <a16:creationId xmlns:a16="http://schemas.microsoft.com/office/drawing/2014/main" id="{519E6358-2E69-4EBB-928A-2080F660EC66}"/>
                  </a:ext>
                </a:extLst>
              </p:cNvPr>
              <p:cNvSpPr/>
              <p:nvPr/>
            </p:nvSpPr>
            <p:spPr>
              <a:xfrm>
                <a:off x="354820" y="826072"/>
                <a:ext cx="8077769" cy="815574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lt1"/>
                    </a:solidFill>
                  </a:defRPr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" name="Hộp Văn bản 19">
                <a:extLst>
                  <a:ext uri="{FF2B5EF4-FFF2-40B4-BE49-F238E27FC236}">
                    <a16:creationId xmlns:a16="http://schemas.microsoft.com/office/drawing/2014/main" id="{333AE128-3073-41E3-8E50-EB17AF546759}"/>
                  </a:ext>
                </a:extLst>
              </p:cNvPr>
              <p:cNvSpPr txBox="1"/>
              <p:nvPr/>
            </p:nvSpPr>
            <p:spPr>
              <a:xfrm>
                <a:off x="802058" y="971820"/>
                <a:ext cx="7562829" cy="122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lvl="0" algn="just"/>
                <a:r>
                  <a:rPr lang="vi-VN" sz="3600" b="1">
                    <a:solidFill>
                      <a:srgbClr val="FF66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Nhận biết được một số biểu hiện xâm hại và ý nghĩa của việc phòng, tránh xâm hại.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Hình chữ nhật: Góc Tròn 34">
                <a:extLst>
                  <a:ext uri="{FF2B5EF4-FFF2-40B4-BE49-F238E27FC236}">
                    <a16:creationId xmlns:a16="http://schemas.microsoft.com/office/drawing/2014/main" id="{5A3D44D6-77D5-4B8E-A456-BA7F3E56CB55}"/>
                  </a:ext>
                </a:extLst>
              </p:cNvPr>
              <p:cNvSpPr/>
              <p:nvPr/>
            </p:nvSpPr>
            <p:spPr>
              <a:xfrm>
                <a:off x="456378" y="894949"/>
                <a:ext cx="8013991" cy="1359190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lt1"/>
                    </a:solidFill>
                  </a:defRPr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17" name="Hình ảnh 35">
              <a:extLst>
                <a:ext uri="{FF2B5EF4-FFF2-40B4-BE49-F238E27FC236}">
                  <a16:creationId xmlns:a16="http://schemas.microsoft.com/office/drawing/2014/main" id="{5E7F3F4D-FFBD-463B-A8C0-6CF2A3D6C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133" r="50067" b="63476"/>
            <a:stretch>
              <a:fillRect/>
            </a:stretch>
          </p:blipFill>
          <p:spPr>
            <a:xfrm>
              <a:off x="439151" y="-221521"/>
              <a:ext cx="870300" cy="2196038"/>
            </a:xfrm>
            <a:prstGeom prst="rect">
              <a:avLst/>
            </a:prstGeom>
          </p:spPr>
        </p:pic>
      </p:grpSp>
      <p:grpSp>
        <p:nvGrpSpPr>
          <p:cNvPr id="21" name="Nhóm 16">
            <a:extLst>
              <a:ext uri="{FF2B5EF4-FFF2-40B4-BE49-F238E27FC236}">
                <a16:creationId xmlns:a16="http://schemas.microsoft.com/office/drawing/2014/main" id="{06C93BA4-B536-4F0B-A29F-8D1DB409DD48}"/>
              </a:ext>
            </a:extLst>
          </p:cNvPr>
          <p:cNvGrpSpPr/>
          <p:nvPr/>
        </p:nvGrpSpPr>
        <p:grpSpPr>
          <a:xfrm>
            <a:off x="374231" y="2504319"/>
            <a:ext cx="11080675" cy="2079055"/>
            <a:chOff x="316962" y="791158"/>
            <a:chExt cx="8051379" cy="3408322"/>
          </a:xfrm>
        </p:grpSpPr>
        <p:grpSp>
          <p:nvGrpSpPr>
            <p:cNvPr id="22" name="Nhóm 37">
              <a:extLst>
                <a:ext uri="{FF2B5EF4-FFF2-40B4-BE49-F238E27FC236}">
                  <a16:creationId xmlns:a16="http://schemas.microsoft.com/office/drawing/2014/main" id="{6C9C9BD9-D309-4F24-8B38-E9C7E7033788}"/>
                </a:ext>
              </a:extLst>
            </p:cNvPr>
            <p:cNvGrpSpPr/>
            <p:nvPr/>
          </p:nvGrpSpPr>
          <p:grpSpPr>
            <a:xfrm>
              <a:off x="664016" y="1855987"/>
              <a:ext cx="7704325" cy="2343493"/>
              <a:chOff x="354818" y="826071"/>
              <a:chExt cx="7739591" cy="1516669"/>
            </a:xfrm>
          </p:grpSpPr>
          <p:sp>
            <p:nvSpPr>
              <p:cNvPr id="27" name="Hình chữ nhật: Góc Tròn 39">
                <a:extLst>
                  <a:ext uri="{FF2B5EF4-FFF2-40B4-BE49-F238E27FC236}">
                    <a16:creationId xmlns:a16="http://schemas.microsoft.com/office/drawing/2014/main" id="{0A9AECC7-1936-4511-936C-24F8682E36FA}"/>
                  </a:ext>
                </a:extLst>
              </p:cNvPr>
              <p:cNvSpPr/>
              <p:nvPr/>
            </p:nvSpPr>
            <p:spPr>
              <a:xfrm>
                <a:off x="354818" y="826071"/>
                <a:ext cx="7739591" cy="817822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lt1"/>
                    </a:solidFill>
                  </a:defRPr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Hộp Văn bản 40">
                <a:extLst>
                  <a:ext uri="{FF2B5EF4-FFF2-40B4-BE49-F238E27FC236}">
                    <a16:creationId xmlns:a16="http://schemas.microsoft.com/office/drawing/2014/main" id="{10479357-6B0E-4B87-A98D-853897DD1956}"/>
                  </a:ext>
                </a:extLst>
              </p:cNvPr>
              <p:cNvSpPr txBox="1"/>
              <p:nvPr/>
            </p:nvSpPr>
            <p:spPr>
              <a:xfrm>
                <a:off x="799281" y="932560"/>
                <a:ext cx="6999685" cy="1410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lvl="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vi-VN" sz="3600" b="1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Tự đánh giá được một số biểu hiện xâm hại và tầm quan trọng của việc phòng, tránh xâm hại.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Hình chữ nhật: Góc Tròn 41">
                <a:extLst>
                  <a:ext uri="{FF2B5EF4-FFF2-40B4-BE49-F238E27FC236}">
                    <a16:creationId xmlns:a16="http://schemas.microsoft.com/office/drawing/2014/main" id="{1B7F9CB5-8BB8-47C1-8CC5-B4D8A2B77095}"/>
                  </a:ext>
                </a:extLst>
              </p:cNvPr>
              <p:cNvSpPr/>
              <p:nvPr/>
            </p:nvSpPr>
            <p:spPr>
              <a:xfrm>
                <a:off x="467871" y="897126"/>
                <a:ext cx="7411713" cy="1435906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015ABD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lt1"/>
                    </a:solidFill>
                  </a:defRPr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25" name="Hình ảnh 42">
              <a:extLst>
                <a:ext uri="{FF2B5EF4-FFF2-40B4-BE49-F238E27FC236}">
                  <a16:creationId xmlns:a16="http://schemas.microsoft.com/office/drawing/2014/main" id="{70843FB3-37C4-43C7-8EAD-6F9704434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68" t="3481" r="26046" b="66151"/>
            <a:stretch>
              <a:fillRect/>
            </a:stretch>
          </p:blipFill>
          <p:spPr>
            <a:xfrm>
              <a:off x="316962" y="791158"/>
              <a:ext cx="993504" cy="274574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570256-2CC0-4A34-B0EB-A5F6D1E62DA4}"/>
              </a:ext>
            </a:extLst>
          </p:cNvPr>
          <p:cNvGrpSpPr/>
          <p:nvPr/>
        </p:nvGrpSpPr>
        <p:grpSpPr>
          <a:xfrm>
            <a:off x="101919" y="4498664"/>
            <a:ext cx="11382066" cy="2140965"/>
            <a:chOff x="327391" y="2658743"/>
            <a:chExt cx="11382066" cy="2140965"/>
          </a:xfrm>
        </p:grpSpPr>
        <p:grpSp>
          <p:nvGrpSpPr>
            <p:cNvPr id="34" name="Nhóm 17">
              <a:extLst>
                <a:ext uri="{FF2B5EF4-FFF2-40B4-BE49-F238E27FC236}">
                  <a16:creationId xmlns:a16="http://schemas.microsoft.com/office/drawing/2014/main" id="{92D31D5E-E979-4103-94C8-4A2FE99F1FD5}"/>
                </a:ext>
              </a:extLst>
            </p:cNvPr>
            <p:cNvGrpSpPr/>
            <p:nvPr/>
          </p:nvGrpSpPr>
          <p:grpSpPr>
            <a:xfrm>
              <a:off x="327391" y="2658743"/>
              <a:ext cx="11382066" cy="2140964"/>
              <a:chOff x="89643" y="2240954"/>
              <a:chExt cx="8435557" cy="2379046"/>
            </a:xfrm>
          </p:grpSpPr>
          <p:grpSp>
            <p:nvGrpSpPr>
              <p:cNvPr id="36" name="Nhóm 45">
                <a:extLst>
                  <a:ext uri="{FF2B5EF4-FFF2-40B4-BE49-F238E27FC236}">
                    <a16:creationId xmlns:a16="http://schemas.microsoft.com/office/drawing/2014/main" id="{A45D04AB-9748-4A7E-AC71-ADE36C0366A7}"/>
                  </a:ext>
                </a:extLst>
              </p:cNvPr>
              <p:cNvGrpSpPr/>
              <p:nvPr/>
            </p:nvGrpSpPr>
            <p:grpSpPr>
              <a:xfrm>
                <a:off x="534088" y="3088818"/>
                <a:ext cx="7991112" cy="1531182"/>
                <a:chOff x="354819" y="776113"/>
                <a:chExt cx="7848369" cy="1196284"/>
              </a:xfrm>
            </p:grpSpPr>
            <p:sp>
              <p:nvSpPr>
                <p:cNvPr id="38" name="Hình chữ nhật: Góc Tròn 47">
                  <a:extLst>
                    <a:ext uri="{FF2B5EF4-FFF2-40B4-BE49-F238E27FC236}">
                      <a16:creationId xmlns:a16="http://schemas.microsoft.com/office/drawing/2014/main" id="{44F52129-A777-4C9E-B7DD-991253FFD815}"/>
                    </a:ext>
                  </a:extLst>
                </p:cNvPr>
                <p:cNvSpPr/>
                <p:nvPr/>
              </p:nvSpPr>
              <p:spPr>
                <a:xfrm>
                  <a:off x="354819" y="826071"/>
                  <a:ext cx="7759612" cy="817822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</a:defRPr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39" name="Hộp Văn bản 48">
                  <a:extLst>
                    <a:ext uri="{FF2B5EF4-FFF2-40B4-BE49-F238E27FC236}">
                      <a16:creationId xmlns:a16="http://schemas.microsoft.com/office/drawing/2014/main" id="{831028FE-8280-4922-B8EB-E2D0555B7D81}"/>
                    </a:ext>
                  </a:extLst>
                </p:cNvPr>
                <p:cNvSpPr txBox="1"/>
                <p:nvPr/>
              </p:nvSpPr>
              <p:spPr>
                <a:xfrm>
                  <a:off x="545723" y="986006"/>
                  <a:ext cx="7657465" cy="5611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algn="ctr"/>
                  <a:endParaRPr lang="en-US" sz="3000" dirty="0">
                    <a:solidFill>
                      <a:srgbClr val="FFA301"/>
                    </a:solidFill>
                    <a:latin typeface="+mj-lt"/>
                  </a:endParaRPr>
                </a:p>
              </p:txBody>
            </p:sp>
            <p:sp>
              <p:nvSpPr>
                <p:cNvPr id="40" name="Hình chữ nhật: Góc Tròn 49">
                  <a:extLst>
                    <a:ext uri="{FF2B5EF4-FFF2-40B4-BE49-F238E27FC236}">
                      <a16:creationId xmlns:a16="http://schemas.microsoft.com/office/drawing/2014/main" id="{6B5BC1CE-4767-40EB-A8FD-A92B25F4182B}"/>
                    </a:ext>
                  </a:extLst>
                </p:cNvPr>
                <p:cNvSpPr/>
                <p:nvPr/>
              </p:nvSpPr>
              <p:spPr>
                <a:xfrm>
                  <a:off x="467872" y="776113"/>
                  <a:ext cx="5950130" cy="1196284"/>
                </a:xfrm>
                <a:custGeom>
                  <a:avLst/>
                  <a:gdLst>
                    <a:gd name="connsiteX0" fmla="*/ 0 w 7200103"/>
                    <a:gd name="connsiteY0" fmla="*/ 113967 h 683789"/>
                    <a:gd name="connsiteX1" fmla="*/ 113967 w 7200103"/>
                    <a:gd name="connsiteY1" fmla="*/ 0 h 683789"/>
                    <a:gd name="connsiteX2" fmla="*/ 671741 w 7200103"/>
                    <a:gd name="connsiteY2" fmla="*/ 0 h 683789"/>
                    <a:gd name="connsiteX3" fmla="*/ 1508401 w 7200103"/>
                    <a:gd name="connsiteY3" fmla="*/ 0 h 683789"/>
                    <a:gd name="connsiteX4" fmla="*/ 2205618 w 7200103"/>
                    <a:gd name="connsiteY4" fmla="*/ 0 h 683789"/>
                    <a:gd name="connsiteX5" fmla="*/ 3042278 w 7200103"/>
                    <a:gd name="connsiteY5" fmla="*/ 0 h 683789"/>
                    <a:gd name="connsiteX6" fmla="*/ 3530330 w 7200103"/>
                    <a:gd name="connsiteY6" fmla="*/ 0 h 683789"/>
                    <a:gd name="connsiteX7" fmla="*/ 4227547 w 7200103"/>
                    <a:gd name="connsiteY7" fmla="*/ 0 h 683789"/>
                    <a:gd name="connsiteX8" fmla="*/ 4994485 w 7200103"/>
                    <a:gd name="connsiteY8" fmla="*/ 0 h 683789"/>
                    <a:gd name="connsiteX9" fmla="*/ 5761424 w 7200103"/>
                    <a:gd name="connsiteY9" fmla="*/ 0 h 683789"/>
                    <a:gd name="connsiteX10" fmla="*/ 6249476 w 7200103"/>
                    <a:gd name="connsiteY10" fmla="*/ 0 h 683789"/>
                    <a:gd name="connsiteX11" fmla="*/ 7086136 w 7200103"/>
                    <a:gd name="connsiteY11" fmla="*/ 0 h 683789"/>
                    <a:gd name="connsiteX12" fmla="*/ 7200103 w 7200103"/>
                    <a:gd name="connsiteY12" fmla="*/ 113967 h 683789"/>
                    <a:gd name="connsiteX13" fmla="*/ 7200103 w 7200103"/>
                    <a:gd name="connsiteY13" fmla="*/ 569822 h 683789"/>
                    <a:gd name="connsiteX14" fmla="*/ 7086136 w 7200103"/>
                    <a:gd name="connsiteY14" fmla="*/ 683789 h 683789"/>
                    <a:gd name="connsiteX15" fmla="*/ 6528362 w 7200103"/>
                    <a:gd name="connsiteY15" fmla="*/ 683789 h 683789"/>
                    <a:gd name="connsiteX16" fmla="*/ 5831146 w 7200103"/>
                    <a:gd name="connsiteY16" fmla="*/ 683789 h 683789"/>
                    <a:gd name="connsiteX17" fmla="*/ 5133929 w 7200103"/>
                    <a:gd name="connsiteY17" fmla="*/ 683789 h 683789"/>
                    <a:gd name="connsiteX18" fmla="*/ 4506433 w 7200103"/>
                    <a:gd name="connsiteY18" fmla="*/ 683789 h 683789"/>
                    <a:gd name="connsiteX19" fmla="*/ 3739495 w 7200103"/>
                    <a:gd name="connsiteY19" fmla="*/ 683789 h 683789"/>
                    <a:gd name="connsiteX20" fmla="*/ 3181721 w 7200103"/>
                    <a:gd name="connsiteY20" fmla="*/ 683789 h 683789"/>
                    <a:gd name="connsiteX21" fmla="*/ 2693670 w 7200103"/>
                    <a:gd name="connsiteY21" fmla="*/ 683789 h 683789"/>
                    <a:gd name="connsiteX22" fmla="*/ 1996453 w 7200103"/>
                    <a:gd name="connsiteY22" fmla="*/ 683789 h 683789"/>
                    <a:gd name="connsiteX23" fmla="*/ 1229514 w 7200103"/>
                    <a:gd name="connsiteY23" fmla="*/ 683789 h 683789"/>
                    <a:gd name="connsiteX24" fmla="*/ 113967 w 7200103"/>
                    <a:gd name="connsiteY24" fmla="*/ 683789 h 683789"/>
                    <a:gd name="connsiteX25" fmla="*/ 0 w 7200103"/>
                    <a:gd name="connsiteY25" fmla="*/ 569822 h 683789"/>
                    <a:gd name="connsiteX26" fmla="*/ 0 w 7200103"/>
                    <a:gd name="connsiteY26" fmla="*/ 113967 h 683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200103" h="683789" extrusionOk="0">
                      <a:moveTo>
                        <a:pt x="0" y="113967"/>
                      </a:moveTo>
                      <a:cubicBezTo>
                        <a:pt x="-676" y="55754"/>
                        <a:pt x="49320" y="547"/>
                        <a:pt x="113967" y="0"/>
                      </a:cubicBezTo>
                      <a:cubicBezTo>
                        <a:pt x="281593" y="22757"/>
                        <a:pt x="406010" y="-26912"/>
                        <a:pt x="671741" y="0"/>
                      </a:cubicBezTo>
                      <a:cubicBezTo>
                        <a:pt x="937472" y="26912"/>
                        <a:pt x="1306168" y="-17867"/>
                        <a:pt x="1508401" y="0"/>
                      </a:cubicBezTo>
                      <a:cubicBezTo>
                        <a:pt x="1710634" y="17867"/>
                        <a:pt x="1932051" y="-31327"/>
                        <a:pt x="2205618" y="0"/>
                      </a:cubicBezTo>
                      <a:cubicBezTo>
                        <a:pt x="2479185" y="31327"/>
                        <a:pt x="2743208" y="-22733"/>
                        <a:pt x="3042278" y="0"/>
                      </a:cubicBezTo>
                      <a:cubicBezTo>
                        <a:pt x="3341348" y="22733"/>
                        <a:pt x="3345401" y="4467"/>
                        <a:pt x="3530330" y="0"/>
                      </a:cubicBezTo>
                      <a:cubicBezTo>
                        <a:pt x="3715259" y="-4467"/>
                        <a:pt x="3931157" y="-7804"/>
                        <a:pt x="4227547" y="0"/>
                      </a:cubicBezTo>
                      <a:cubicBezTo>
                        <a:pt x="4523937" y="7804"/>
                        <a:pt x="4742275" y="-16108"/>
                        <a:pt x="4994485" y="0"/>
                      </a:cubicBezTo>
                      <a:cubicBezTo>
                        <a:pt x="5246695" y="16108"/>
                        <a:pt x="5554167" y="-15117"/>
                        <a:pt x="5761424" y="0"/>
                      </a:cubicBezTo>
                      <a:cubicBezTo>
                        <a:pt x="5968681" y="15117"/>
                        <a:pt x="6092378" y="10832"/>
                        <a:pt x="6249476" y="0"/>
                      </a:cubicBezTo>
                      <a:cubicBezTo>
                        <a:pt x="6406574" y="-10832"/>
                        <a:pt x="6850177" y="-8594"/>
                        <a:pt x="7086136" y="0"/>
                      </a:cubicBezTo>
                      <a:cubicBezTo>
                        <a:pt x="7147642" y="1494"/>
                        <a:pt x="7197837" y="51433"/>
                        <a:pt x="7200103" y="113967"/>
                      </a:cubicBezTo>
                      <a:cubicBezTo>
                        <a:pt x="7209786" y="337908"/>
                        <a:pt x="7213610" y="452282"/>
                        <a:pt x="7200103" y="569822"/>
                      </a:cubicBezTo>
                      <a:cubicBezTo>
                        <a:pt x="7200004" y="642862"/>
                        <a:pt x="7157622" y="693613"/>
                        <a:pt x="7086136" y="683789"/>
                      </a:cubicBezTo>
                      <a:cubicBezTo>
                        <a:pt x="6963957" y="711629"/>
                        <a:pt x="6679396" y="660046"/>
                        <a:pt x="6528362" y="683789"/>
                      </a:cubicBezTo>
                      <a:cubicBezTo>
                        <a:pt x="6377328" y="707532"/>
                        <a:pt x="6107326" y="701766"/>
                        <a:pt x="5831146" y="683789"/>
                      </a:cubicBezTo>
                      <a:cubicBezTo>
                        <a:pt x="5554966" y="665812"/>
                        <a:pt x="5347829" y="669546"/>
                        <a:pt x="5133929" y="683789"/>
                      </a:cubicBezTo>
                      <a:cubicBezTo>
                        <a:pt x="4920029" y="698032"/>
                        <a:pt x="4735246" y="663291"/>
                        <a:pt x="4506433" y="683789"/>
                      </a:cubicBezTo>
                      <a:cubicBezTo>
                        <a:pt x="4277620" y="704287"/>
                        <a:pt x="3916120" y="693672"/>
                        <a:pt x="3739495" y="683789"/>
                      </a:cubicBezTo>
                      <a:cubicBezTo>
                        <a:pt x="3562870" y="673906"/>
                        <a:pt x="3313341" y="698221"/>
                        <a:pt x="3181721" y="683789"/>
                      </a:cubicBezTo>
                      <a:cubicBezTo>
                        <a:pt x="3050101" y="669357"/>
                        <a:pt x="2907290" y="676320"/>
                        <a:pt x="2693670" y="683789"/>
                      </a:cubicBezTo>
                      <a:cubicBezTo>
                        <a:pt x="2480050" y="691258"/>
                        <a:pt x="2147347" y="703319"/>
                        <a:pt x="1996453" y="683789"/>
                      </a:cubicBezTo>
                      <a:cubicBezTo>
                        <a:pt x="1845559" y="664259"/>
                        <a:pt x="1401878" y="720017"/>
                        <a:pt x="1229514" y="683789"/>
                      </a:cubicBezTo>
                      <a:cubicBezTo>
                        <a:pt x="1057150" y="647561"/>
                        <a:pt x="434026" y="653068"/>
                        <a:pt x="113967" y="683789"/>
                      </a:cubicBezTo>
                      <a:cubicBezTo>
                        <a:pt x="39423" y="679630"/>
                        <a:pt x="-4465" y="626291"/>
                        <a:pt x="0" y="569822"/>
                      </a:cubicBezTo>
                      <a:cubicBezTo>
                        <a:pt x="9227" y="397136"/>
                        <a:pt x="-21541" y="319226"/>
                        <a:pt x="0" y="113967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E973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</a:defRPr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pic>
            <p:nvPicPr>
              <p:cNvPr id="37" name="Hình ảnh 43">
                <a:extLst>
                  <a:ext uri="{FF2B5EF4-FFF2-40B4-BE49-F238E27FC236}">
                    <a16:creationId xmlns:a16="http://schemas.microsoft.com/office/drawing/2014/main" id="{1C0090E3-1470-4649-BD57-530F41F0B8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8669" r="9122" b="68491"/>
              <a:stretch>
                <a:fillRect/>
              </a:stretch>
            </p:blipFill>
            <p:spPr>
              <a:xfrm>
                <a:off x="89643" y="2240954"/>
                <a:ext cx="955651" cy="2012926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ED45ED-1051-479A-BFB2-493B2357D83F}"/>
                </a:ext>
              </a:extLst>
            </p:cNvPr>
            <p:cNvSpPr txBox="1"/>
            <p:nvPr/>
          </p:nvSpPr>
          <p:spPr>
            <a:xfrm>
              <a:off x="1307427" y="3471139"/>
              <a:ext cx="9891766" cy="1328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spcAft>
                  <a:spcPts val="1000"/>
                </a:spcAft>
              </a:pP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 được một số biểu hiện  xâm hại.  </a:t>
              </a:r>
            </a:p>
            <a:p>
              <a:pPr lvl="0" algn="just">
                <a:spcAft>
                  <a:spcPts val="1000"/>
                </a:spcAft>
              </a:pP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 vì sao phải phòng, tránh xâm hại.</a:t>
              </a:r>
              <a:endParaRPr lang="vi-VN" sz="3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41" name="TextBox 67">
            <a:extLst>
              <a:ext uri="{FF2B5EF4-FFF2-40B4-BE49-F238E27FC236}">
                <a16:creationId xmlns:a16="http://schemas.microsoft.com/office/drawing/2014/main" id="{12319102-1DAA-4F03-9237-00CAA36CE4F6}"/>
              </a:ext>
            </a:extLst>
          </p:cNvPr>
          <p:cNvSpPr txBox="1"/>
          <p:nvPr/>
        </p:nvSpPr>
        <p:spPr>
          <a:xfrm>
            <a:off x="3809414" y="-162878"/>
            <a:ext cx="4573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MỤC TIÊU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6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and chairs in a room&#10;&#10;Description automatically generated with low confidence">
            <a:extLst>
              <a:ext uri="{FF2B5EF4-FFF2-40B4-BE49-F238E27FC236}">
                <a16:creationId xmlns:a16="http://schemas.microsoft.com/office/drawing/2014/main" id="{F4BE4EBD-72C2-DFEF-76DE-A1645379D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1F466-5422-F202-33B1-DECE10002F78}"/>
              </a:ext>
            </a:extLst>
          </p:cNvPr>
          <p:cNvSpPr txBox="1"/>
          <p:nvPr/>
        </p:nvSpPr>
        <p:spPr>
          <a:xfrm>
            <a:off x="2573522" y="1629931"/>
            <a:ext cx="7044956" cy="132343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800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Khởi động</a:t>
            </a:r>
            <a:endParaRPr lang="en-US" sz="80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" name="Picture 2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9E75B967-2B7A-D0BF-0857-1C41D45AE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781" y="3198152"/>
            <a:ext cx="3763522" cy="37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37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06D50-2B01-7BFA-A40F-4AEF8B38F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1" r="5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AB7AD86C-F3D6-B49D-7888-A6F2127EA991}"/>
              </a:ext>
            </a:extLst>
          </p:cNvPr>
          <p:cNvSpPr/>
          <p:nvPr/>
        </p:nvSpPr>
        <p:spPr>
          <a:xfrm>
            <a:off x="289355" y="233795"/>
            <a:ext cx="11613290" cy="6390409"/>
          </a:xfrm>
          <a:prstGeom prst="roundRect">
            <a:avLst>
              <a:gd name="adj" fmla="val 11649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489B3D-7879-CAB1-AC2E-AF46827CE1B5}"/>
              </a:ext>
            </a:extLst>
          </p:cNvPr>
          <p:cNvSpPr txBox="1"/>
          <p:nvPr/>
        </p:nvSpPr>
        <p:spPr>
          <a:xfrm>
            <a:off x="724225" y="451494"/>
            <a:ext cx="6032710" cy="300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ln w="38100">
                  <a:solidFill>
                    <a:srgbClr val="002060"/>
                  </a:solidFill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Gretoon" panose="02040603050506020204" pitchFamily="18" charset="0"/>
              </a:rPr>
              <a:t>Ôn tập tiết trước</a:t>
            </a:r>
            <a:endParaRPr kumimoji="0" lang="en-US" sz="6600" b="1" i="0" u="none" strike="noStrike" kern="1200" cap="none" spc="0" normalizeH="0" baseline="0" noProof="0" dirty="0">
              <a:ln w="38100">
                <a:solidFill>
                  <a:srgbClr val="002060"/>
                </a:solidFill>
              </a:ln>
              <a:solidFill>
                <a:srgbClr val="CC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Gretoon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9FF588-FE7A-CAD0-86EA-CF933C9E8B71}"/>
              </a:ext>
            </a:extLst>
          </p:cNvPr>
          <p:cNvGrpSpPr/>
          <p:nvPr/>
        </p:nvGrpSpPr>
        <p:grpSpPr>
          <a:xfrm>
            <a:off x="1349866" y="3779571"/>
            <a:ext cx="4386790" cy="2010961"/>
            <a:chOff x="7177744" y="404034"/>
            <a:chExt cx="3965363" cy="1914077"/>
          </a:xfrm>
        </p:grpSpPr>
        <p:pic>
          <p:nvPicPr>
            <p:cNvPr id="8" name="Picture 7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33E08892-33FA-9824-2D81-6E406B52F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30"/>
            <a:stretch/>
          </p:blipFill>
          <p:spPr>
            <a:xfrm>
              <a:off x="7177744" y="404034"/>
              <a:ext cx="3965363" cy="191407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DC1BF1-7664-11D0-B00D-B03A51259BF6}"/>
                </a:ext>
              </a:extLst>
            </p:cNvPr>
            <p:cNvSpPr txBox="1"/>
            <p:nvPr/>
          </p:nvSpPr>
          <p:spPr>
            <a:xfrm>
              <a:off x="7402064" y="1109413"/>
              <a:ext cx="3568926" cy="673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002060"/>
                  </a:solidFill>
                  <a:latin typeface="SVN-Gretoon" panose="02040603050506020204" pitchFamily="18" charset="0"/>
                </a:rPr>
                <a:t>Bắt đầu 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930B224-68B0-DBC8-FC2E-D307DD24FF9A}"/>
              </a:ext>
            </a:extLst>
          </p:cNvPr>
          <p:cNvSpPr txBox="1">
            <a:spLocks/>
          </p:cNvSpPr>
          <p:nvPr/>
        </p:nvSpPr>
        <p:spPr>
          <a:xfrm>
            <a:off x="901059" y="233072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Picture 10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F4EB25A9-971E-4F4C-9B95-EBD93C967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6729" y="831457"/>
            <a:ext cx="5230065" cy="51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50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06D50-2B01-7BFA-A40F-4AEF8B38FC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51" r="5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C7C04D-7CF1-232C-7958-6C32C90DD022}"/>
              </a:ext>
            </a:extLst>
          </p:cNvPr>
          <p:cNvSpPr/>
          <p:nvPr/>
        </p:nvSpPr>
        <p:spPr>
          <a:xfrm>
            <a:off x="808523" y="468085"/>
            <a:ext cx="10491536" cy="1845327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1:</a:t>
            </a:r>
            <a:r>
              <a:rPr lang="en-US" sz="5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không đồng tình với ý kiến nào dưới đây?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7B694D4-0AD8-7108-833F-9128A692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D07B51-137E-B433-4A9B-F344657F6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4175155-41C9-042E-1B65-87E54007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C46A77E-725E-7F16-CF7C-B34B7FF5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0BFA9D5-7AA0-3AD6-9F25-6488DE4BF36D}"/>
              </a:ext>
            </a:extLst>
          </p:cNvPr>
          <p:cNvGrpSpPr/>
          <p:nvPr/>
        </p:nvGrpSpPr>
        <p:grpSpPr>
          <a:xfrm>
            <a:off x="259877" y="2693662"/>
            <a:ext cx="5665222" cy="1625471"/>
            <a:chOff x="-115832" y="4090892"/>
            <a:chExt cx="8497832" cy="2438205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A2452A26-2781-11E3-09C9-733B91BA1288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 người lạ mới xâm hại trẻ em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B0A196-3D81-701E-3D4A-6BD73891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15832" y="4090892"/>
              <a:ext cx="1609663" cy="17835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64C7A7-E515-9D74-DE36-2A6A9CCD9F9D}"/>
              </a:ext>
            </a:extLst>
          </p:cNvPr>
          <p:cNvGrpSpPr/>
          <p:nvPr/>
        </p:nvGrpSpPr>
        <p:grpSpPr>
          <a:xfrm>
            <a:off x="6081582" y="2727765"/>
            <a:ext cx="5850541" cy="1845327"/>
            <a:chOff x="8573741" y="4032947"/>
            <a:chExt cx="8775811" cy="2767991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id="{A29F0F05-DFF5-8457-21FA-083BC66F49D7}"/>
                </a:ext>
              </a:extLst>
            </p:cNvPr>
            <p:cNvSpPr/>
            <p:nvPr/>
          </p:nvSpPr>
          <p:spPr>
            <a:xfrm>
              <a:off x="9765045" y="4032947"/>
              <a:ext cx="7584507" cy="2767991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Mọi trẻ em đều có quyền được bảo vệ khỏi các hình thức xâm hại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CA8D02F4-3118-B1F2-0D98-9338C2EB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573741" y="4553993"/>
              <a:ext cx="1602976" cy="1783562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id="{0D936A22-F2C8-D4AF-AB00-5D336B9B0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4" y="2480608"/>
            <a:ext cx="1486303" cy="11890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4AAED7B-C04A-BE8F-E989-F328EDA34B6E}"/>
              </a:ext>
            </a:extLst>
          </p:cNvPr>
          <p:cNvGrpSpPr/>
          <p:nvPr/>
        </p:nvGrpSpPr>
        <p:grpSpPr>
          <a:xfrm>
            <a:off x="45301" y="4563749"/>
            <a:ext cx="5985492" cy="1826165"/>
            <a:chOff x="-371212" y="6760125"/>
            <a:chExt cx="8978240" cy="2739260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id="{5422BD04-A468-B6C0-6FC5-29BA4A91E547}"/>
                </a:ext>
              </a:extLst>
            </p:cNvPr>
            <p:cNvSpPr/>
            <p:nvPr/>
          </p:nvSpPr>
          <p:spPr>
            <a:xfrm>
              <a:off x="835699" y="7095332"/>
              <a:ext cx="7771329" cy="2404053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002795"/>
                  </a:solidFill>
                  <a:latin typeface="Calibri" panose="020F0502020204030204"/>
                </a:rPr>
                <a:t>Thủ phạm xâm hại trẻ em cũng có thể là bạn bè cùng lứa tuổi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649EEFE1-4FA6-DFE7-E4CD-4722C330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371212" y="6760125"/>
              <a:ext cx="1634189" cy="17835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359346-2AB2-0EEA-801D-55BACC159707}"/>
              </a:ext>
            </a:extLst>
          </p:cNvPr>
          <p:cNvGrpSpPr/>
          <p:nvPr/>
        </p:nvGrpSpPr>
        <p:grpSpPr>
          <a:xfrm>
            <a:off x="6149893" y="4611537"/>
            <a:ext cx="5782230" cy="1969666"/>
            <a:chOff x="8813601" y="6966246"/>
            <a:chExt cx="8673345" cy="2954487"/>
          </a:xfrm>
        </p:grpSpPr>
        <p:sp>
          <p:nvSpPr>
            <p:cNvPr id="40" name="d">
              <a:extLst>
                <a:ext uri="{FF2B5EF4-FFF2-40B4-BE49-F238E27FC236}">
                  <a16:creationId xmlns:a16="http://schemas.microsoft.com/office/drawing/2014/main" id="{5C13CE72-C34D-92EA-B43A-1C4EAE0F95B1}"/>
                </a:ext>
              </a:extLst>
            </p:cNvPr>
            <p:cNvSpPr/>
            <p:nvPr/>
          </p:nvSpPr>
          <p:spPr>
            <a:xfrm>
              <a:off x="10056234" y="7323771"/>
              <a:ext cx="7430712" cy="2596962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trai và bạn gái đều là nạn nhân của xâm hại trẻ em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id="{5BEC4BB1-01E8-C2FE-94C1-6C24477C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13601" y="6966246"/>
              <a:ext cx="1623041" cy="1783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137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06D50-2B01-7BFA-A40F-4AEF8B38FC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51" r="5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C7C04D-7CF1-232C-7958-6C32C90DD022}"/>
              </a:ext>
            </a:extLst>
          </p:cNvPr>
          <p:cNvSpPr/>
          <p:nvPr/>
        </p:nvSpPr>
        <p:spPr>
          <a:xfrm>
            <a:off x="901915" y="360718"/>
            <a:ext cx="10538971" cy="1845326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2: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 hợp nào sau đây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 xâm hại?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7B694D4-0AD8-7108-833F-9128A692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D07B51-137E-B433-4A9B-F344657F6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4175155-41C9-042E-1B65-87E54007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C46A77E-725E-7F16-CF7C-B34B7FF5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0BFA9D5-7AA0-3AD6-9F25-6488DE4BF36D}"/>
              </a:ext>
            </a:extLst>
          </p:cNvPr>
          <p:cNvGrpSpPr/>
          <p:nvPr/>
        </p:nvGrpSpPr>
        <p:grpSpPr>
          <a:xfrm>
            <a:off x="136093" y="2820803"/>
            <a:ext cx="5601604" cy="1380932"/>
            <a:chOff x="-20405" y="4457700"/>
            <a:chExt cx="8402405" cy="2071397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A2452A26-2781-11E3-09C9-733B91BA1288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Tin thường bị anh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hàng xóm doạ nạt.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B0A196-3D81-701E-3D4A-6BD73891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0405" y="4644828"/>
              <a:ext cx="1609663" cy="17835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64C7A7-E515-9D74-DE36-2A6A9CCD9F9D}"/>
              </a:ext>
            </a:extLst>
          </p:cNvPr>
          <p:cNvGrpSpPr/>
          <p:nvPr/>
        </p:nvGrpSpPr>
        <p:grpSpPr>
          <a:xfrm>
            <a:off x="6089697" y="2740137"/>
            <a:ext cx="5654877" cy="1617396"/>
            <a:chOff x="8552999" y="4577127"/>
            <a:chExt cx="8482315" cy="2426095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id="{A29F0F05-DFF5-8457-21FA-083BC66F49D7}"/>
                </a:ext>
              </a:extLst>
            </p:cNvPr>
            <p:cNvSpPr/>
            <p:nvPr/>
          </p:nvSpPr>
          <p:spPr>
            <a:xfrm>
              <a:off x="9765048" y="4577127"/>
              <a:ext cx="7270266" cy="2426095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lang="en-US" sz="3600" b="1">
                  <a:solidFill>
                    <a:srgbClr val="002795"/>
                  </a:solidFill>
                  <a:latin typeface="Calibri" panose="020F0502020204030204"/>
                </a:rPr>
                <a:t>Bác sĩ bảo Minh cởi</a:t>
              </a:r>
            </a:p>
            <a:p>
              <a:pPr lvl="0" algn="ctr" defTabSz="914446">
                <a:defRPr/>
              </a:pPr>
              <a:r>
                <a:rPr lang="en-US" sz="3600" b="1">
                  <a:solidFill>
                    <a:srgbClr val="002795"/>
                  </a:solidFill>
                  <a:latin typeface="Calibri" panose="020F0502020204030204"/>
                </a:rPr>
                <a:t> áo để khám bệnh khi có mẹ ở đó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CA8D02F4-3118-B1F2-0D98-9338C2EB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552999" y="4764262"/>
              <a:ext cx="1602977" cy="1783562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id="{0D936A22-F2C8-D4AF-AB00-5D336B9B0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66" y="2740137"/>
            <a:ext cx="1486303" cy="11890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4AAED7B-C04A-BE8F-E989-F328EDA34B6E}"/>
              </a:ext>
            </a:extLst>
          </p:cNvPr>
          <p:cNvGrpSpPr/>
          <p:nvPr/>
        </p:nvGrpSpPr>
        <p:grpSpPr>
          <a:xfrm>
            <a:off x="119743" y="4659695"/>
            <a:ext cx="5814179" cy="1673206"/>
            <a:chOff x="-49351" y="6989565"/>
            <a:chExt cx="8721270" cy="2509820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id="{5422BD04-A468-B6C0-6FC5-29BA4A91E547}"/>
                </a:ext>
              </a:extLst>
            </p:cNvPr>
            <p:cNvSpPr/>
            <p:nvPr/>
          </p:nvSpPr>
          <p:spPr>
            <a:xfrm>
              <a:off x="835699" y="7427988"/>
              <a:ext cx="7836220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bè chỉ trỏ,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bêu xấu, cô lập Hoa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649EEFE1-4FA6-DFE7-E4CD-4722C330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9351" y="6989565"/>
              <a:ext cx="1634189" cy="17835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359346-2AB2-0EEA-801D-55BACC159707}"/>
              </a:ext>
            </a:extLst>
          </p:cNvPr>
          <p:cNvGrpSpPr/>
          <p:nvPr/>
        </p:nvGrpSpPr>
        <p:grpSpPr>
          <a:xfrm>
            <a:off x="6146205" y="4767059"/>
            <a:ext cx="5598369" cy="1458195"/>
            <a:chOff x="8808069" y="7199531"/>
            <a:chExt cx="8397554" cy="2187285"/>
          </a:xfrm>
        </p:grpSpPr>
        <p:sp>
          <p:nvSpPr>
            <p:cNvPr id="40" name="d">
              <a:extLst>
                <a:ext uri="{FF2B5EF4-FFF2-40B4-BE49-F238E27FC236}">
                  <a16:creationId xmlns:a16="http://schemas.microsoft.com/office/drawing/2014/main" id="{5C13CE72-C34D-92EA-B43A-1C4EAE0F95B1}"/>
                </a:ext>
              </a:extLst>
            </p:cNvPr>
            <p:cNvSpPr/>
            <p:nvPr/>
          </p:nvSpPr>
          <p:spPr>
            <a:xfrm>
              <a:off x="9902439" y="731541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 bắt Lan nghỉ học nấu cơm và trông em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id="{5BEC4BB1-01E8-C2FE-94C1-6C24477C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8069" y="7199531"/>
              <a:ext cx="1623041" cy="1783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8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06D50-2B01-7BFA-A40F-4AEF8B38FC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51" r="5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930B224-68B0-DBC8-FC2E-D307DD24FF9A}"/>
              </a:ext>
            </a:extLst>
          </p:cNvPr>
          <p:cNvSpPr txBox="1">
            <a:spLocks/>
          </p:cNvSpPr>
          <p:nvPr/>
        </p:nvSpPr>
        <p:spPr>
          <a:xfrm>
            <a:off x="901059" y="233072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C7C04D-7CF1-232C-7958-6C32C90DD022}"/>
              </a:ext>
            </a:extLst>
          </p:cNvPr>
          <p:cNvSpPr/>
          <p:nvPr/>
        </p:nvSpPr>
        <p:spPr>
          <a:xfrm>
            <a:off x="944183" y="192039"/>
            <a:ext cx="10346758" cy="2455333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3: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 nhắc nhở và giúp bạn nhận biết các biểu hiện xâm hại là </a:t>
            </a:r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 làm như thế nào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DF6522-FCF7-A741-E7E5-A78A0EB43D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6316" y="3803074"/>
            <a:ext cx="10401299" cy="29718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CC5F8B1-C428-B437-2D45-34F3468BADB4}"/>
              </a:ext>
            </a:extLst>
          </p:cNvPr>
          <p:cNvSpPr txBox="1">
            <a:spLocks/>
          </p:cNvSpPr>
          <p:nvPr/>
        </p:nvSpPr>
        <p:spPr>
          <a:xfrm>
            <a:off x="901059" y="233072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DD26BBB-25FB-16DB-519A-539290C47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1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71F44D-91AE-9F72-0AFC-B7A7291895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97F906A-DC8C-87C7-F2FE-30CCD674A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CE966E7-5E0E-1D28-7E63-3714FE9FB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FB9F0A1-580A-8C37-CDEB-B94F85F124A1}"/>
              </a:ext>
            </a:extLst>
          </p:cNvPr>
          <p:cNvGrpSpPr/>
          <p:nvPr/>
        </p:nvGrpSpPr>
        <p:grpSpPr>
          <a:xfrm>
            <a:off x="287409" y="2928266"/>
            <a:ext cx="5159151" cy="1380932"/>
            <a:chOff x="418823" y="4457703"/>
            <a:chExt cx="7738728" cy="2071398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1D95CC53-B33D-80D2-AAA7-7ABE74AB7AA5}"/>
                </a:ext>
              </a:extLst>
            </p:cNvPr>
            <p:cNvSpPr/>
            <p:nvPr/>
          </p:nvSpPr>
          <p:spPr>
            <a:xfrm>
              <a:off x="1078816" y="4457703"/>
              <a:ext cx="7078735" cy="2071398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 ích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049D5D75-05C4-3049-275A-B8E0F852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18823" y="4474521"/>
              <a:ext cx="1773729" cy="196535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800380-ADA7-0AEB-073F-F1C949992398}"/>
              </a:ext>
            </a:extLst>
          </p:cNvPr>
          <p:cNvGrpSpPr/>
          <p:nvPr/>
        </p:nvGrpSpPr>
        <p:grpSpPr>
          <a:xfrm>
            <a:off x="6071571" y="2953325"/>
            <a:ext cx="5795913" cy="1380932"/>
            <a:chOff x="8174187" y="4457700"/>
            <a:chExt cx="9421572" cy="2071397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id="{2BD72121-2027-EF9F-500D-7B83280AD799}"/>
                </a:ext>
              </a:extLst>
            </p:cNvPr>
            <p:cNvSpPr/>
            <p:nvPr/>
          </p:nvSpPr>
          <p:spPr>
            <a:xfrm>
              <a:off x="9175811" y="4457700"/>
              <a:ext cx="8419948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Vô bổ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7B28FF68-7DB5-1280-5388-24608398F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174187" y="4623627"/>
              <a:ext cx="1662272" cy="184954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457FAF-1415-E93F-F2C2-890EB12BC888}"/>
              </a:ext>
            </a:extLst>
          </p:cNvPr>
          <p:cNvGrpSpPr/>
          <p:nvPr/>
        </p:nvGrpSpPr>
        <p:grpSpPr>
          <a:xfrm>
            <a:off x="166447" y="4815322"/>
            <a:ext cx="5414818" cy="1571988"/>
            <a:chOff x="259773" y="7142975"/>
            <a:chExt cx="8122227" cy="235798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3278A7F2-EF95-72E7-42B2-26E9489DC936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lang="en-US" sz="4800" b="1">
                  <a:solidFill>
                    <a:srgbClr val="0033CC"/>
                  </a:solidFill>
                  <a:latin typeface="Calibri" panose="020F0502020204030204"/>
                </a:rPr>
                <a:t>Đúng đắn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2E08EC5-A4F1-CE1A-C23C-9E51F45A0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259773" y="7142975"/>
              <a:ext cx="1741599" cy="190079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27CF8A-9F97-B6B7-CB76-BB8CF267DDD3}"/>
              </a:ext>
            </a:extLst>
          </p:cNvPr>
          <p:cNvGrpSpPr/>
          <p:nvPr/>
        </p:nvGrpSpPr>
        <p:grpSpPr>
          <a:xfrm>
            <a:off x="5962563" y="4920395"/>
            <a:ext cx="5690414" cy="1380931"/>
            <a:chOff x="8532607" y="7429559"/>
            <a:chExt cx="8535622" cy="2071397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6715F445-5DB1-5F64-235F-B828FC50151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 thiết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73EECE09-75C3-07A7-E613-65AC2263A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532607" y="7452692"/>
              <a:ext cx="1740080" cy="1912176"/>
            </a:xfrm>
            <a:prstGeom prst="rect">
              <a:avLst/>
            </a:prstGeom>
          </p:spPr>
        </p:pic>
      </p:grpSp>
      <p:pic>
        <p:nvPicPr>
          <p:cNvPr id="32" name="Đúng">
            <a:extLst>
              <a:ext uri="{FF2B5EF4-FFF2-40B4-BE49-F238E27FC236}">
                <a16:creationId xmlns:a16="http://schemas.microsoft.com/office/drawing/2014/main" id="{988F3198-117D-2F15-1A47-15960D13CB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65" y="489853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84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and chairs in a room&#10;&#10;Description automatically generated with low confidence">
            <a:extLst>
              <a:ext uri="{FF2B5EF4-FFF2-40B4-BE49-F238E27FC236}">
                <a16:creationId xmlns:a16="http://schemas.microsoft.com/office/drawing/2014/main" id="{F4BE4EBD-72C2-DFEF-76DE-A1645379D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1F466-5422-F202-33B1-DECE10002F78}"/>
              </a:ext>
            </a:extLst>
          </p:cNvPr>
          <p:cNvSpPr txBox="1"/>
          <p:nvPr/>
        </p:nvSpPr>
        <p:spPr>
          <a:xfrm>
            <a:off x="2573522" y="1629931"/>
            <a:ext cx="7044956" cy="132343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8000" b="0" i="0" u="none" strike="noStrike" kern="1200" cap="none" spc="0" normalizeH="0" noProof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TẬP</a:t>
            </a:r>
            <a:endParaRPr kumimoji="0" lang="en-US" sz="80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" name="Picture 2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9E75B967-2B7A-D0BF-0857-1C41D45AE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781" y="3198152"/>
            <a:ext cx="3763522" cy="37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8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670</TotalTime>
  <Words>630</Words>
  <Application>Microsoft Office PowerPoint</Application>
  <PresentationFormat>Widescreen</PresentationFormat>
  <Paragraphs>84</Paragraphs>
  <Slides>23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LNTH-LuoLuoNotangYuanTi 1</vt:lpstr>
      <vt:lpstr>微软雅黑</vt:lpstr>
      <vt:lpstr>#9Slide03 BoosterNextFYBlack</vt:lpstr>
      <vt:lpstr>Aptos</vt:lpstr>
      <vt:lpstr>Aptos Display</vt:lpstr>
      <vt:lpstr>Arial</vt:lpstr>
      <vt:lpstr>Calibri</vt:lpstr>
      <vt:lpstr>Cambria</vt:lpstr>
      <vt:lpstr>iCiel Pony</vt:lpstr>
      <vt:lpstr>SVN-Gretoon</vt:lpstr>
      <vt:lpstr>SVN-Whimsy</vt:lpstr>
      <vt:lpstr>UTM Azuki</vt:lpstr>
      <vt:lpstr>UTM Showcard</vt:lpstr>
      <vt:lpstr>UVF Remachine Script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32</cp:revision>
  <dcterms:created xsi:type="dcterms:W3CDTF">2023-05-28T14:39:57Z</dcterms:created>
  <dcterms:modified xsi:type="dcterms:W3CDTF">2024-10-23T14:15:47Z</dcterms:modified>
  <cp:category>9Slide.vn</cp:category>
</cp:coreProperties>
</file>