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56" r:id="rId9"/>
    <p:sldId id="282" r:id="rId10"/>
    <p:sldId id="258" r:id="rId11"/>
    <p:sldId id="257" r:id="rId12"/>
    <p:sldId id="260" r:id="rId13"/>
    <p:sldId id="283" r:id="rId14"/>
    <p:sldId id="261" r:id="rId15"/>
    <p:sldId id="284" r:id="rId16"/>
    <p:sldId id="262" r:id="rId17"/>
    <p:sldId id="263" r:id="rId18"/>
    <p:sldId id="264" r:id="rId19"/>
    <p:sldId id="285" r:id="rId20"/>
    <p:sldId id="286" r:id="rId21"/>
    <p:sldId id="287" r:id="rId22"/>
    <p:sldId id="288" r:id="rId23"/>
    <p:sldId id="289" r:id="rId24"/>
    <p:sldId id="265" r:id="rId25"/>
    <p:sldId id="290" r:id="rId26"/>
    <p:sldId id="266" r:id="rId27"/>
    <p:sldId id="291" r:id="rId28"/>
    <p:sldId id="292" r:id="rId29"/>
    <p:sldId id="293" r:id="rId30"/>
    <p:sldId id="294" r:id="rId31"/>
    <p:sldId id="267" r:id="rId32"/>
    <p:sldId id="295" r:id="rId33"/>
    <p:sldId id="281"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719B"/>
    <a:srgbClr val="B4DA8D"/>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1FD7D-5BB8-42E1-9488-3501931D4A54}" v="78" dt="2024-09-22T11:42:54.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autoAdjust="0"/>
    <p:restoredTop sz="94660"/>
  </p:normalViewPr>
  <p:slideViewPr>
    <p:cSldViewPr snapToGrid="0">
      <p:cViewPr>
        <p:scale>
          <a:sx n="73" d="100"/>
          <a:sy n="73" d="100"/>
        </p:scale>
        <p:origin x="660"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19003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8717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818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0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3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7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26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2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39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38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40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27890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34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76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9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601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17926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0466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3730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35820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31578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0853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97763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099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4560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84170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39567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80192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26617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9467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55261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3286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6877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4562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70535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7396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39715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609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6590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51813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24796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5634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43382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01038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4915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0103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5998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0216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7103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09416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1719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79252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245968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627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6902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2180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0306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430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07659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54838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0206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96381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7154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6595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189704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3425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3699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66745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21084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61797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699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63405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2822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064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87475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E4B0-6AE5-3524-D113-0972F75FC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1FC783-FD24-2335-76D2-EE3F33C87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502AC-F47C-D265-2460-D7BF80B27F76}"/>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CC65B02F-C546-E395-89BE-47576058F5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5BD46C-5630-5884-A377-60690D10766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551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080-A838-BD33-BE39-7BCDC2B11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F86C72-FF69-61A7-3F80-FD73271F0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26F4F9E-BD0E-23A7-29D0-86CC9D70FC5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6AA917E8-4FAD-3510-4389-4BD2A73C1F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CD8D13-F68A-D934-4FD0-BAA5619D8B30}"/>
              </a:ext>
            </a:extLst>
          </p:cNvPr>
          <p:cNvSpPr>
            <a:spLocks noGrp="1"/>
          </p:cNvSpPr>
          <p:nvPr>
            <p:ph type="sldNum" sz="quarter" idx="12"/>
          </p:nvPr>
        </p:nvSpPr>
        <p:spPr/>
        <p:txBody>
          <a:bodyPr/>
          <a:lstStyle/>
          <a:p>
            <a:fld id="{FAAF9776-E88A-4096-93AC-19D1170117DE}" type="slidenum">
              <a:rPr lang="vi-VN" smtClean="0"/>
              <a:t>‹#›</a:t>
            </a:fld>
            <a:endParaRPr lang="vi-VN"/>
          </a:p>
        </p:txBody>
      </p:sp>
      <p:pic>
        <p:nvPicPr>
          <p:cNvPr id="7" name="Picture 2">
            <a:hlinkClick r:id="" action="ppaction://media"/>
            <a:extLst>
              <a:ext uri="{FF2B5EF4-FFF2-40B4-BE49-F238E27FC236}">
                <a16:creationId xmlns:a16="http://schemas.microsoft.com/office/drawing/2014/main" id="{A01868AD-0F14-CAEE-9157-196B4ED6603E}"/>
              </a:ext>
            </a:extLst>
          </p:cNvPr>
          <p:cNvPicPr>
            <a:picLocks noChangeAspect="1"/>
          </p:cNvPicPr>
          <p:nvPr userDrawn="1">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Tree>
    <p:extLst>
      <p:ext uri="{BB962C8B-B14F-4D97-AF65-F5344CB8AC3E}">
        <p14:creationId xmlns:p14="http://schemas.microsoft.com/office/powerpoint/2010/main" val="66163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7"/>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85582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BF0-BD8E-4224-6465-667B4CDA9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1D4698B-E12C-748A-BDD8-604061CE18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91BD1-EE61-B800-FDA2-5334E6C2D4B7}"/>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F63D3922-5B22-D31D-65FE-2A1F79C640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706915-329E-D4BD-88EE-F316556D63D7}"/>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59853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979F-E4E6-2B1D-27D5-0EE4903699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505B74-E93A-15F7-E798-8094E532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96D6885-FE16-BB99-A576-5D2510715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7643BFC-C005-E3BD-2B55-2E9C97CA739D}"/>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309E4E4E-32C8-7D24-F69D-4151E142232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551AFD5-5507-8F87-3E2A-BF4AF8038EA0}"/>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23304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704-CD9D-F5AA-8B0B-B427F88ADC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A54BF8-C4F4-55BB-D364-97692CA3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C803C-AE9D-4004-ECCA-1F02E780F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5F31D6-A5C9-3622-3E84-82831413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CBCA-54A8-09A5-8628-57B4EF2937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833F76-552D-0FB3-F838-2D93FB02A72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8" name="Footer Placeholder 7">
            <a:extLst>
              <a:ext uri="{FF2B5EF4-FFF2-40B4-BE49-F238E27FC236}">
                <a16:creationId xmlns:a16="http://schemas.microsoft.com/office/drawing/2014/main" id="{68668B0E-1946-759F-1152-2BA2A07936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E18D93-8CC9-E20A-4B07-15D1E84AA90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5488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30E0-2555-59B6-D9F1-AF3FC54331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E5E232-8CA5-EF07-54F6-C31877DAB2C8}"/>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4" name="Footer Placeholder 3">
            <a:extLst>
              <a:ext uri="{FF2B5EF4-FFF2-40B4-BE49-F238E27FC236}">
                <a16:creationId xmlns:a16="http://schemas.microsoft.com/office/drawing/2014/main" id="{678438B1-B664-223A-6EF0-B59E6A45445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CA1B8E1-85EB-1658-5BC0-6490164C19BD}"/>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7657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D6A15-8962-596E-1442-6009991E17A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3" name="Footer Placeholder 2">
            <a:extLst>
              <a:ext uri="{FF2B5EF4-FFF2-40B4-BE49-F238E27FC236}">
                <a16:creationId xmlns:a16="http://schemas.microsoft.com/office/drawing/2014/main" id="{56AAED4F-E109-8CE2-AF75-FF1F8FC8D7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178F296-F353-FAA1-5CC1-18139F595AC2}"/>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5625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6A66-8937-761A-3340-E7D4479E3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133BBD8-683E-7785-DD20-D92EB1EDD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CDD6CEF-847E-2387-C0DF-CBC7340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279FF-0665-C8BC-56E3-C3CCDF58EF5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580E8852-D2FC-2C1C-83B8-7399F23D94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8C95CB-CFAF-6CD1-F26D-0A7B59789AC1}"/>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57242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357648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2981-F4B0-3257-A3A6-E90AFA9DBB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2A87E7-E17C-5B52-8D39-6F327A15B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B0F75E-9373-139A-CE48-537D2FCA0D1A}"/>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D960BD9B-C8CA-9320-672E-3D37BB309E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9D38-79B6-5F32-6B0C-9E0B8345E584}"/>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137944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B3C5-9B25-5542-FF19-E1B2DF7874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ABF73-DB73-1EF9-870A-B0A6F4FE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F49B96-03FE-C760-056C-2705EBCB7D8F}"/>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7526210F-CEB7-52DD-0B01-341316DF3A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2F8C3A-770E-5DC5-C1D3-74E9176F9A5A}"/>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229348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3763-AA4D-01F3-19AF-36AC57EF6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404DD4-6E4C-84F5-B5F0-C979BAB4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9EB01B8-5BB4-3E51-8478-769A0EEC5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78028-1067-3E73-0C0F-1025D5B407CC}"/>
              </a:ext>
            </a:extLst>
          </p:cNvPr>
          <p:cNvSpPr>
            <a:spLocks noGrp="1"/>
          </p:cNvSpPr>
          <p:nvPr>
            <p:ph type="dt" sz="half" idx="10"/>
          </p:nvPr>
        </p:nvSpPr>
        <p:spPr/>
        <p:txBody>
          <a:bodyPr/>
          <a:lstStyle/>
          <a:p>
            <a:fld id="{F6A4647B-593D-476A-B612-2FC6ADB9858F}" type="datetimeFigureOut">
              <a:rPr lang="vi-VN" smtClean="0"/>
              <a:t>14/10/2024</a:t>
            </a:fld>
            <a:endParaRPr lang="vi-VN"/>
          </a:p>
        </p:txBody>
      </p:sp>
      <p:sp>
        <p:nvSpPr>
          <p:cNvPr id="6" name="Footer Placeholder 5">
            <a:extLst>
              <a:ext uri="{FF2B5EF4-FFF2-40B4-BE49-F238E27FC236}">
                <a16:creationId xmlns:a16="http://schemas.microsoft.com/office/drawing/2014/main" id="{9A653168-7A16-8910-0D45-2DBFC0EE5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75E06C6-E902-2EF6-1467-47EAEF84B9FC}"/>
              </a:ext>
            </a:extLst>
          </p:cNvPr>
          <p:cNvSpPr>
            <a:spLocks noGrp="1"/>
          </p:cNvSpPr>
          <p:nvPr>
            <p:ph type="sldNum" sz="quarter" idx="12"/>
          </p:nvPr>
        </p:nvSpPr>
        <p:spPr/>
        <p:txBody>
          <a:bodyPr/>
          <a:lstStyle/>
          <a:p>
            <a:fld id="{FAAF9776-E88A-4096-93AC-19D1170117DE}" type="slidenum">
              <a:rPr lang="vi-VN" smtClean="0"/>
              <a:t>‹#›</a:t>
            </a:fld>
            <a:endParaRPr lang="vi-VN"/>
          </a:p>
        </p:txBody>
      </p:sp>
    </p:spTree>
    <p:extLst>
      <p:ext uri="{BB962C8B-B14F-4D97-AF65-F5344CB8AC3E}">
        <p14:creationId xmlns:p14="http://schemas.microsoft.com/office/powerpoint/2010/main" val="40115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8FBBCB3-A54A-4633-9FFB-E2964D8421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284037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CBD7CF-FA5C-497A-9698-775D818B24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058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6F7B7EE-C563-4B72-B877-C96D715AF2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477380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319D5EB-3B34-4A11-9D86-19E4764CC4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3480629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8B616D-703B-4DEB-BB65-2EBFFA1C318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35721339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81E5840-2991-46FF-A987-3D5CE21B9D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33814750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845BD6F-F125-40BD-BA48-6CF799C791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22978841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84F54E3-F342-4370-9D14-CB8C3AECB6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91F4572-AF6B-C48E-4A27-46B7472E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EED835-80D7-58F8-CAE8-AAC142F1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417931-33D4-ACE7-05B5-300A0899E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4647B-593D-476A-B612-2FC6ADB9858F}" type="datetimeFigureOut">
              <a:rPr lang="vi-VN" smtClean="0"/>
              <a:t>14/10/2024</a:t>
            </a:fld>
            <a:endParaRPr lang="vi-VN"/>
          </a:p>
        </p:txBody>
      </p:sp>
      <p:sp>
        <p:nvSpPr>
          <p:cNvPr id="5" name="Footer Placeholder 4">
            <a:extLst>
              <a:ext uri="{FF2B5EF4-FFF2-40B4-BE49-F238E27FC236}">
                <a16:creationId xmlns:a16="http://schemas.microsoft.com/office/drawing/2014/main" id="{AD9B2F22-1C91-6D03-0D21-C2C45E2B0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AB39889-73CA-6E68-B890-F448968AA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AF9776-E88A-4096-93AC-19D1170117DE}" type="slidenum">
              <a:rPr lang="vi-VN" smtClean="0"/>
              <a:t>‹#›</a:t>
            </a:fld>
            <a:endParaRPr lang="vi-VN"/>
          </a:p>
        </p:txBody>
      </p:sp>
    </p:spTree>
    <p:extLst>
      <p:ext uri="{BB962C8B-B14F-4D97-AF65-F5344CB8AC3E}">
        <p14:creationId xmlns:p14="http://schemas.microsoft.com/office/powerpoint/2010/main" val="14942782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gif"/><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579C3D-98FE-4001-8FE7-8B4D97B3809E}"/>
              </a:ext>
            </a:extLst>
          </p:cNvPr>
          <p:cNvPicPr>
            <a:picLocks noChangeAspect="1"/>
          </p:cNvPicPr>
          <p:nvPr/>
        </p:nvPicPr>
        <p:blipFill>
          <a:blip r:embed="rId2"/>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583BF1E7-249E-465A-A6F6-9215C8210537}"/>
              </a:ext>
            </a:extLst>
          </p:cNvPr>
          <p:cNvPicPr>
            <a:picLocks noChangeAspect="1"/>
          </p:cNvPicPr>
          <p:nvPr/>
        </p:nvPicPr>
        <p:blipFill>
          <a:blip r:embed="rId3"/>
          <a:stretch>
            <a:fillRect/>
          </a:stretch>
        </p:blipFill>
        <p:spPr>
          <a:xfrm>
            <a:off x="3012754" y="993216"/>
            <a:ext cx="9028959" cy="5266609"/>
          </a:xfrm>
          <a:prstGeom prst="rect">
            <a:avLst/>
          </a:prstGeom>
        </p:spPr>
      </p:pic>
      <p:grpSp>
        <p:nvGrpSpPr>
          <p:cNvPr id="8" name="Group 7">
            <a:extLst>
              <a:ext uri="{FF2B5EF4-FFF2-40B4-BE49-F238E27FC236}">
                <a16:creationId xmlns:a16="http://schemas.microsoft.com/office/drawing/2014/main" id="{94D1DD55-0179-118C-711A-3DA8E9A817F7}"/>
              </a:ext>
            </a:extLst>
          </p:cNvPr>
          <p:cNvGrpSpPr/>
          <p:nvPr/>
        </p:nvGrpSpPr>
        <p:grpSpPr>
          <a:xfrm>
            <a:off x="3613017" y="883946"/>
            <a:ext cx="2744662" cy="837410"/>
            <a:chOff x="5404104" y="1023875"/>
            <a:chExt cx="2744662" cy="837410"/>
          </a:xfrm>
        </p:grpSpPr>
        <p:sp>
          <p:nvSpPr>
            <p:cNvPr id="6" name="TextBox 5">
              <a:extLst>
                <a:ext uri="{FF2B5EF4-FFF2-40B4-BE49-F238E27FC236}">
                  <a16:creationId xmlns:a16="http://schemas.microsoft.com/office/drawing/2014/main" id="{70E52514-0ADE-0513-0D5D-DC0134D90874}"/>
                </a:ext>
              </a:extLst>
            </p:cNvPr>
            <p:cNvSpPr txBox="1"/>
            <p:nvPr/>
          </p:nvSpPr>
          <p:spPr>
            <a:xfrm>
              <a:off x="5404104" y="1030288"/>
              <a:ext cx="2744662" cy="830997"/>
            </a:xfrm>
            <a:prstGeom prst="rect">
              <a:avLst/>
            </a:prstGeom>
            <a:noFill/>
          </p:spPr>
          <p:txBody>
            <a:bodyPr wrap="none" rtlCol="0">
              <a:prstTxWarp prst="textArchUp">
                <a:avLst/>
              </a:prstTxWarp>
              <a:spAutoFit/>
            </a:bodyPr>
            <a:lstStyle/>
            <a:p>
              <a:r>
                <a:rPr lang="en-GB" sz="4800">
                  <a:ln w="317500">
                    <a:solidFill>
                      <a:schemeClr val="bg1"/>
                    </a:solidFill>
                  </a:ln>
                  <a:effectLst>
                    <a:outerShdw dist="38100" dir="2700000" algn="tl" rotWithShape="0">
                      <a:srgbClr val="99CCFF"/>
                    </a:outerShdw>
                  </a:effectLst>
                  <a:latin typeface="#9Slide06 SVNKarlita" pitchFamily="2" charset="-128"/>
                  <a:ea typeface="#9Slide06 SVNKarlita" pitchFamily="2" charset="-128"/>
                  <a:cs typeface="#9Slide06 SVNKarlita" pitchFamily="2" charset="-128"/>
                </a:rPr>
                <a:t>LS và ĐL</a:t>
              </a:r>
              <a:endParaRPr lang="vi-VN" sz="4800" dirty="0">
                <a:ln w="317500">
                  <a:solidFill>
                    <a:schemeClr val="bg1"/>
                  </a:solidFill>
                </a:ln>
                <a:effectLst>
                  <a:outerShdw dist="38100" dir="2700000" algn="tl" rotWithShape="0">
                    <a:srgbClr val="99CCFF"/>
                  </a:outerShdw>
                </a:effectLst>
                <a:ea typeface="#9Slide06 SVNKarlita" pitchFamily="2" charset="-128"/>
                <a:cs typeface="#9Slide06 SVNKarlita" pitchFamily="2" charset="-128"/>
              </a:endParaRPr>
            </a:p>
          </p:txBody>
        </p:sp>
        <p:sp>
          <p:nvSpPr>
            <p:cNvPr id="7" name="TextBox 6">
              <a:extLst>
                <a:ext uri="{FF2B5EF4-FFF2-40B4-BE49-F238E27FC236}">
                  <a16:creationId xmlns:a16="http://schemas.microsoft.com/office/drawing/2014/main" id="{1EC5043F-E9EB-B106-3472-06C58C03A242}"/>
                </a:ext>
              </a:extLst>
            </p:cNvPr>
            <p:cNvSpPr txBox="1"/>
            <p:nvPr/>
          </p:nvSpPr>
          <p:spPr>
            <a:xfrm>
              <a:off x="5404104" y="1023875"/>
              <a:ext cx="2744662" cy="830997"/>
            </a:xfrm>
            <a:prstGeom prst="rect">
              <a:avLst/>
            </a:prstGeom>
            <a:noFill/>
          </p:spPr>
          <p:txBody>
            <a:bodyPr wrap="none" rtlCol="0">
              <a:prstTxWarp prst="textArchUp">
                <a:avLst/>
              </a:prstTxWarp>
              <a:spAutoFit/>
            </a:bodyPr>
            <a:lstStyle/>
            <a:p>
              <a:r>
                <a:rPr lang="en-GB" sz="4800">
                  <a:solidFill>
                    <a:schemeClr val="accent5">
                      <a:lumMod val="75000"/>
                    </a:schemeClr>
                  </a:solidFill>
                  <a:latin typeface="#9Slide06 SVNKarlita" pitchFamily="2" charset="-128"/>
                  <a:ea typeface="#9Slide06 SVNKarlita" pitchFamily="2" charset="-128"/>
                  <a:cs typeface="#9Slide06 SVNKarlita" pitchFamily="2" charset="-128"/>
                </a:rPr>
                <a:t>LS và ĐL</a:t>
              </a:r>
              <a:endParaRPr lang="vi-VN" sz="4800" dirty="0">
                <a:solidFill>
                  <a:schemeClr val="accent5">
                    <a:lumMod val="75000"/>
                  </a:schemeClr>
                </a:solidFill>
                <a:ea typeface="#9Slide06 SVNKarlita" pitchFamily="2" charset="-128"/>
                <a:cs typeface="#9Slide06 SVNKarlita" pitchFamily="2" charset="-128"/>
              </a:endParaRPr>
            </a:p>
          </p:txBody>
        </p:sp>
      </p:grpSp>
      <p:pic>
        <p:nvPicPr>
          <p:cNvPr id="1026" name="Picture 2" descr="Viaje - Sola Línea Icono Del Vector Moderno Ilustración del Vector -  Ilustración de viaje, libro: 93018201">
            <a:extLst>
              <a:ext uri="{FF2B5EF4-FFF2-40B4-BE49-F238E27FC236}">
                <a16:creationId xmlns:a16="http://schemas.microsoft.com/office/drawing/2014/main" id="{346423B5-D01A-4369-A8CC-F81DD9B80D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8169" y="2918611"/>
            <a:ext cx="4600061" cy="41801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5B4337D-FFFF-4803-A1F1-6B3D44DE3364}"/>
              </a:ext>
            </a:extLst>
          </p:cNvPr>
          <p:cNvGrpSpPr/>
          <p:nvPr/>
        </p:nvGrpSpPr>
        <p:grpSpPr>
          <a:xfrm>
            <a:off x="6506763" y="993216"/>
            <a:ext cx="2040943" cy="1201712"/>
            <a:chOff x="4631951" y="2004855"/>
            <a:chExt cx="2040943" cy="1201712"/>
          </a:xfrm>
        </p:grpSpPr>
        <p:sp>
          <p:nvSpPr>
            <p:cNvPr id="18" name="TextBox 17">
              <a:extLst>
                <a:ext uri="{FF2B5EF4-FFF2-40B4-BE49-F238E27FC236}">
                  <a16:creationId xmlns:a16="http://schemas.microsoft.com/office/drawing/2014/main" id="{3110293D-5329-494D-88D1-EF3DD40B46EC}"/>
                </a:ext>
              </a:extLst>
            </p:cNvPr>
            <p:cNvSpPr txBox="1"/>
            <p:nvPr/>
          </p:nvSpPr>
          <p:spPr>
            <a:xfrm>
              <a:off x="4641031" y="2004855"/>
              <a:ext cx="1903085" cy="1200329"/>
            </a:xfrm>
            <a:prstGeom prst="rect">
              <a:avLst/>
            </a:prstGeom>
            <a:noFill/>
          </p:spPr>
          <p:txBody>
            <a:bodyPr wrap="none" rtlCol="0">
              <a:spAutoFit/>
            </a:bodyPr>
            <a:lstStyle/>
            <a:p>
              <a:r>
                <a:rPr lang="en-GB" sz="7200">
                  <a:ln w="215900">
                    <a:solidFill>
                      <a:prstClr val="white"/>
                    </a:solidFill>
                  </a:ln>
                  <a:solidFill>
                    <a:prstClr val="black"/>
                  </a:solidFill>
                  <a:effectLst>
                    <a:outerShdw dist="38100" dir="5400000" algn="t" rotWithShape="0">
                      <a:prstClr val="black"/>
                    </a:outerShdw>
                  </a:effectLst>
                  <a:latin typeface="#9Slide05 Voyage" panose="02000000000000000000" pitchFamily="2" charset="-93"/>
                </a:rPr>
                <a:t>Bài 20</a:t>
              </a:r>
              <a:endParaRPr lang="vi-VN" sz="7200" dirty="0">
                <a:ln w="215900">
                  <a:solidFill>
                    <a:prstClr val="white"/>
                  </a:solidFill>
                </a:ln>
                <a:solidFill>
                  <a:prstClr val="black"/>
                </a:solidFill>
                <a:effectLst>
                  <a:outerShdw dist="38100" dir="5400000" algn="t" rotWithShape="0">
                    <a:prstClr val="black"/>
                  </a:outerShdw>
                </a:effectLst>
                <a:latin typeface="#9Slide05 Voyage" panose="02000000000000000000" pitchFamily="2" charset="-93"/>
              </a:endParaRPr>
            </a:p>
          </p:txBody>
        </p:sp>
        <p:sp>
          <p:nvSpPr>
            <p:cNvPr id="19" name="TextBox 18">
              <a:extLst>
                <a:ext uri="{FF2B5EF4-FFF2-40B4-BE49-F238E27FC236}">
                  <a16:creationId xmlns:a16="http://schemas.microsoft.com/office/drawing/2014/main" id="{B88D5E80-65B2-4AA2-BB1F-B85592462ADE}"/>
                </a:ext>
              </a:extLst>
            </p:cNvPr>
            <p:cNvSpPr txBox="1"/>
            <p:nvPr/>
          </p:nvSpPr>
          <p:spPr>
            <a:xfrm>
              <a:off x="4631951" y="2006238"/>
              <a:ext cx="2040943" cy="1200329"/>
            </a:xfrm>
            <a:prstGeom prst="rect">
              <a:avLst/>
            </a:prstGeom>
            <a:noFill/>
          </p:spPr>
          <p:txBody>
            <a:bodyPr wrap="none" rtlCol="0">
              <a:spAutoFit/>
            </a:bodyPr>
            <a:lstStyle/>
            <a:p>
              <a:r>
                <a:rPr lang="en-GB" sz="7200">
                  <a:gradFill>
                    <a:gsLst>
                      <a:gs pos="53000">
                        <a:srgbClr val="FFC000"/>
                      </a:gs>
                      <a:gs pos="51000">
                        <a:srgbClr val="4BACC6">
                          <a:lumMod val="60000"/>
                          <a:lumOff val="40000"/>
                        </a:srgbClr>
                      </a:gs>
                    </a:gsLst>
                    <a:lin ang="5400000" scaled="1"/>
                  </a:gradFill>
                  <a:latin typeface="#9Slide05 Voyage" panose="02000000000000000000" pitchFamily="2" charset="-93"/>
                </a:rPr>
                <a:t>Bài 20 </a:t>
              </a:r>
              <a:endParaRPr lang="vi-VN" sz="7200" dirty="0">
                <a:gradFill>
                  <a:gsLst>
                    <a:gs pos="53000">
                      <a:srgbClr val="FFC000"/>
                    </a:gs>
                    <a:gs pos="51000">
                      <a:srgbClr val="4BACC6">
                        <a:lumMod val="60000"/>
                        <a:lumOff val="40000"/>
                      </a:srgbClr>
                    </a:gs>
                  </a:gsLst>
                  <a:lin ang="5400000" scaled="1"/>
                </a:gradFill>
                <a:latin typeface="#9Slide05 Voyage" panose="02000000000000000000" pitchFamily="2" charset="-93"/>
              </a:endParaRPr>
            </a:p>
          </p:txBody>
        </p:sp>
      </p:grpSp>
      <p:grpSp>
        <p:nvGrpSpPr>
          <p:cNvPr id="20" name="Group 19">
            <a:extLst>
              <a:ext uri="{FF2B5EF4-FFF2-40B4-BE49-F238E27FC236}">
                <a16:creationId xmlns:a16="http://schemas.microsoft.com/office/drawing/2014/main" id="{BA2EE8BA-7984-42F5-9DC3-6B6ABFB7FDFB}"/>
              </a:ext>
            </a:extLst>
          </p:cNvPr>
          <p:cNvGrpSpPr/>
          <p:nvPr/>
        </p:nvGrpSpPr>
        <p:grpSpPr>
          <a:xfrm>
            <a:off x="3954206" y="2244763"/>
            <a:ext cx="7406119" cy="3155733"/>
            <a:chOff x="2665601" y="2677198"/>
            <a:chExt cx="7528207" cy="3155733"/>
          </a:xfrm>
        </p:grpSpPr>
        <p:sp>
          <p:nvSpPr>
            <p:cNvPr id="21" name="TextBox 20">
              <a:extLst>
                <a:ext uri="{FF2B5EF4-FFF2-40B4-BE49-F238E27FC236}">
                  <a16:creationId xmlns:a16="http://schemas.microsoft.com/office/drawing/2014/main" id="{D9C5560A-E401-4F62-B939-37962FE9731C}"/>
                </a:ext>
              </a:extLst>
            </p:cNvPr>
            <p:cNvSpPr txBox="1"/>
            <p:nvPr/>
          </p:nvSpPr>
          <p:spPr>
            <a:xfrm>
              <a:off x="2665601" y="2677198"/>
              <a:ext cx="7528207" cy="2123658"/>
            </a:xfrm>
            <a:prstGeom prst="rect">
              <a:avLst/>
            </a:prstGeom>
            <a:noFill/>
          </p:spPr>
          <p:txBody>
            <a:bodyPr wrap="square">
              <a:spAutoFit/>
            </a:bodyPr>
            <a:lstStyle/>
            <a:p>
              <a:pPr algn="ctr"/>
              <a:r>
                <a:rPr lang="vi-VN" sz="6600" b="0" i="0">
                  <a:ln w="317500">
                    <a:solidFill>
                      <a:schemeClr val="bg1"/>
                    </a:solidFill>
                  </a:ln>
                  <a:solidFill>
                    <a:srgbClr val="111111"/>
                  </a:solidFill>
                  <a:effectLst>
                    <a:outerShdw dist="38100" dir="2700000" algn="tl" rotWithShape="0">
                      <a:srgbClr val="78B44F"/>
                    </a:outerShdw>
                  </a:effectLst>
                  <a:latin typeface="#9Slide07 IcielBaliho Script" pitchFamily="2" charset="-93"/>
                </a:rPr>
                <a:t>HIỆP HỘI CÁC QUỐC GIA ĐÔNG NAM Á (ASEAN)</a:t>
              </a:r>
              <a:endParaRPr lang="vi-VN" sz="6600" b="0" i="0" dirty="0">
                <a:ln w="317500">
                  <a:solidFill>
                    <a:schemeClr val="bg1"/>
                  </a:solidFill>
                </a:ln>
                <a:solidFill>
                  <a:srgbClr val="111111"/>
                </a:solidFill>
                <a:effectLst>
                  <a:outerShdw dist="38100" dir="2700000" algn="tl" rotWithShape="0">
                    <a:srgbClr val="78B44F"/>
                  </a:outerShdw>
                </a:effectLst>
                <a:latin typeface="#9Slide07 IcielBaliho Script" pitchFamily="2" charset="-93"/>
              </a:endParaRPr>
            </a:p>
          </p:txBody>
        </p:sp>
        <p:sp>
          <p:nvSpPr>
            <p:cNvPr id="22" name="TextBox 21">
              <a:extLst>
                <a:ext uri="{FF2B5EF4-FFF2-40B4-BE49-F238E27FC236}">
                  <a16:creationId xmlns:a16="http://schemas.microsoft.com/office/drawing/2014/main" id="{69C8DE19-9BC1-48FC-8E30-4FCF928736BB}"/>
                </a:ext>
              </a:extLst>
            </p:cNvPr>
            <p:cNvSpPr txBox="1"/>
            <p:nvPr/>
          </p:nvSpPr>
          <p:spPr>
            <a:xfrm>
              <a:off x="2890241" y="2693610"/>
              <a:ext cx="7078925" cy="3139321"/>
            </a:xfrm>
            <a:prstGeom prst="rect">
              <a:avLst/>
            </a:prstGeom>
            <a:noFill/>
          </p:spPr>
          <p:txBody>
            <a:bodyPr wrap="square">
              <a:spAutoFit/>
            </a:bodyPr>
            <a:lstStyle/>
            <a:p>
              <a:pPr algn="ctr"/>
              <a:r>
                <a:rPr lang="vi-VN" sz="6600" b="0" i="0">
                  <a:solidFill>
                    <a:schemeClr val="accent3"/>
                  </a:solidFill>
                  <a:effectLst/>
                  <a:latin typeface="#9Slide07 IcielBaliho Script" pitchFamily="2" charset="-93"/>
                </a:rPr>
                <a:t>HIỆP HỘI CÁC QUỐC GIA ĐÔNG NAM Á (ASEAN)</a:t>
              </a:r>
              <a:endParaRPr lang="vi-VN" sz="6600" b="0" i="0" dirty="0">
                <a:solidFill>
                  <a:schemeClr val="accent3"/>
                </a:solidFill>
                <a:effectLst/>
                <a:latin typeface="#9Slide07 IcielBaliho Script" pitchFamily="2" charset="-93"/>
              </a:endParaRPr>
            </a:p>
          </p:txBody>
        </p:sp>
      </p:grpSp>
      <p:sp>
        <p:nvSpPr>
          <p:cNvPr id="23" name="TextBox 22">
            <a:extLst>
              <a:ext uri="{FF2B5EF4-FFF2-40B4-BE49-F238E27FC236}">
                <a16:creationId xmlns:a16="http://schemas.microsoft.com/office/drawing/2014/main" id="{CBE88A1C-F4D8-47E2-9764-34027E7AAA9C}"/>
              </a:ext>
            </a:extLst>
          </p:cNvPr>
          <p:cNvSpPr txBox="1"/>
          <p:nvPr/>
        </p:nvSpPr>
        <p:spPr>
          <a:xfrm>
            <a:off x="8762895" y="4696638"/>
            <a:ext cx="3002755" cy="923330"/>
          </a:xfrm>
          <a:prstGeom prst="rect">
            <a:avLst/>
          </a:prstGeom>
          <a:noFill/>
        </p:spPr>
        <p:txBody>
          <a:bodyPr wrap="square">
            <a:spAutoFit/>
          </a:bodyPr>
          <a:lstStyle/>
          <a:p>
            <a:pPr algn="ctr"/>
            <a:r>
              <a:rPr lang="vi-VN" sz="5400">
                <a:solidFill>
                  <a:srgbClr val="C0504D"/>
                </a:solidFill>
                <a:latin typeface="#9Slide05 Voyage" panose="02000000000000000000" pitchFamily="2" charset="-93"/>
              </a:rPr>
              <a:t>(</a:t>
            </a:r>
            <a:r>
              <a:rPr lang="en-US" sz="5400">
                <a:solidFill>
                  <a:srgbClr val="C0504D"/>
                </a:solidFill>
                <a:latin typeface="#9Slide05 Voyage" panose="02000000000000000000" pitchFamily="2" charset="-93"/>
              </a:rPr>
              <a:t>Tiết 2</a:t>
            </a:r>
            <a:r>
              <a:rPr lang="vi-VN" sz="5400">
                <a:solidFill>
                  <a:srgbClr val="C0504D"/>
                </a:solidFill>
                <a:latin typeface="#9Slide05 Voyage" panose="02000000000000000000" pitchFamily="2" charset="-93"/>
              </a:rPr>
              <a:t>)</a:t>
            </a:r>
            <a:endParaRPr lang="vi-VN" sz="5400" dirty="0">
              <a:solidFill>
                <a:srgbClr val="C0504D"/>
              </a:solidFill>
              <a:latin typeface="#9Slide05 Voyage" panose="02000000000000000000" pitchFamily="2" charset="-93"/>
            </a:endParaRPr>
          </a:p>
        </p:txBody>
      </p:sp>
      <p:pic>
        <p:nvPicPr>
          <p:cNvPr id="24" name="Picture 10">
            <a:extLst>
              <a:ext uri="{FF2B5EF4-FFF2-40B4-BE49-F238E27FC236}">
                <a16:creationId xmlns:a16="http://schemas.microsoft.com/office/drawing/2014/main" id="{56BF8B0D-FA9C-4954-AD97-9F9A14B9FBA6}"/>
              </a:ext>
            </a:extLst>
          </p:cNvPr>
          <p:cNvPicPr>
            <a:picLocks noChangeAspect="1"/>
          </p:cNvPicPr>
          <p:nvPr/>
        </p:nvPicPr>
        <p:blipFill>
          <a:blip r:embed="rId6"/>
          <a:srcRect/>
          <a:stretch>
            <a:fillRect/>
          </a:stretch>
        </p:blipFill>
        <p:spPr>
          <a:xfrm>
            <a:off x="10035687" y="319253"/>
            <a:ext cx="1729963" cy="1765268"/>
          </a:xfrm>
          <a:prstGeom prst="rect">
            <a:avLst/>
          </a:prstGeom>
        </p:spPr>
      </p:pic>
      <p:sp>
        <p:nvSpPr>
          <p:cNvPr id="26" name="Freeform 9">
            <a:extLst>
              <a:ext uri="{FF2B5EF4-FFF2-40B4-BE49-F238E27FC236}">
                <a16:creationId xmlns:a16="http://schemas.microsoft.com/office/drawing/2014/main" id="{DC351DEC-F991-401D-9EF6-17361444F4FA}"/>
              </a:ext>
            </a:extLst>
          </p:cNvPr>
          <p:cNvSpPr/>
          <p:nvPr/>
        </p:nvSpPr>
        <p:spPr>
          <a:xfrm rot="20647354">
            <a:off x="3674058" y="4276317"/>
            <a:ext cx="1476665" cy="1763972"/>
          </a:xfrm>
          <a:custGeom>
            <a:avLst/>
            <a:gdLst/>
            <a:ahLst/>
            <a:cxnLst/>
            <a:rect l="l" t="t" r="r" b="b"/>
            <a:pathLst>
              <a:path w="1941481" h="2134473">
                <a:moveTo>
                  <a:pt x="0" y="0"/>
                </a:moveTo>
                <a:lnTo>
                  <a:pt x="1941481" y="0"/>
                </a:lnTo>
                <a:lnTo>
                  <a:pt x="1941481" y="2134472"/>
                </a:lnTo>
                <a:lnTo>
                  <a:pt x="0" y="2134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9948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75844" y="256032"/>
            <a:ext cx="11640312" cy="6345936"/>
          </a:xfrm>
          <a:custGeom>
            <a:avLst/>
            <a:gdLst>
              <a:gd name="connsiteX0" fmla="*/ 1044605 w 11640312"/>
              <a:gd name="connsiteY0" fmla="*/ 0 h 6345936"/>
              <a:gd name="connsiteX1" fmla="*/ 1931199 w 11640312"/>
              <a:gd name="connsiteY1" fmla="*/ 0 h 6345936"/>
              <a:gd name="connsiteX2" fmla="*/ 2510895 w 11640312"/>
              <a:gd name="connsiteY2" fmla="*/ 0 h 6345936"/>
              <a:gd name="connsiteX3" fmla="*/ 3192890 w 11640312"/>
              <a:gd name="connsiteY3" fmla="*/ 0 h 6345936"/>
              <a:gd name="connsiteX4" fmla="*/ 4079483 w 11640312"/>
              <a:gd name="connsiteY4" fmla="*/ 0 h 6345936"/>
              <a:gd name="connsiteX5" fmla="*/ 4863778 w 11640312"/>
              <a:gd name="connsiteY5" fmla="*/ 0 h 6345936"/>
              <a:gd name="connsiteX6" fmla="*/ 5750371 w 11640312"/>
              <a:gd name="connsiteY6" fmla="*/ 0 h 6345936"/>
              <a:gd name="connsiteX7" fmla="*/ 6432367 w 11640312"/>
              <a:gd name="connsiteY7" fmla="*/ 0 h 6345936"/>
              <a:gd name="connsiteX8" fmla="*/ 7216661 w 11640312"/>
              <a:gd name="connsiteY8" fmla="*/ 0 h 6345936"/>
              <a:gd name="connsiteX9" fmla="*/ 8000955 w 11640312"/>
              <a:gd name="connsiteY9" fmla="*/ 0 h 6345936"/>
              <a:gd name="connsiteX10" fmla="*/ 8376053 w 11640312"/>
              <a:gd name="connsiteY10" fmla="*/ 0 h 6345936"/>
              <a:gd name="connsiteX11" fmla="*/ 8751150 w 11640312"/>
              <a:gd name="connsiteY11" fmla="*/ 0 h 6345936"/>
              <a:gd name="connsiteX12" fmla="*/ 9637744 w 11640312"/>
              <a:gd name="connsiteY12" fmla="*/ 0 h 6345936"/>
              <a:gd name="connsiteX13" fmla="*/ 10422038 w 11640312"/>
              <a:gd name="connsiteY13" fmla="*/ 0 h 6345936"/>
              <a:gd name="connsiteX14" fmla="*/ 11274532 w 11640312"/>
              <a:gd name="connsiteY14" fmla="*/ 0 h 6345936"/>
              <a:gd name="connsiteX15" fmla="*/ 11640312 w 11640312"/>
              <a:gd name="connsiteY15" fmla="*/ 365780 h 6345936"/>
              <a:gd name="connsiteX16" fmla="*/ 11640312 w 11640312"/>
              <a:gd name="connsiteY16" fmla="*/ 834657 h 6345936"/>
              <a:gd name="connsiteX17" fmla="*/ 11640312 w 11640312"/>
              <a:gd name="connsiteY17" fmla="*/ 1451601 h 6345936"/>
              <a:gd name="connsiteX18" fmla="*/ 11640312 w 11640312"/>
              <a:gd name="connsiteY18" fmla="*/ 2019190 h 6345936"/>
              <a:gd name="connsiteX19" fmla="*/ 11640312 w 11640312"/>
              <a:gd name="connsiteY19" fmla="*/ 2685489 h 6345936"/>
              <a:gd name="connsiteX20" fmla="*/ 11640312 w 11640312"/>
              <a:gd name="connsiteY20" fmla="*/ 3154366 h 6345936"/>
              <a:gd name="connsiteX21" fmla="*/ 11640312 w 11640312"/>
              <a:gd name="connsiteY21" fmla="*/ 3771310 h 6345936"/>
              <a:gd name="connsiteX22" fmla="*/ 11640312 w 11640312"/>
              <a:gd name="connsiteY22" fmla="*/ 4240188 h 6345936"/>
              <a:gd name="connsiteX23" fmla="*/ 11640312 w 11640312"/>
              <a:gd name="connsiteY23" fmla="*/ 5301331 h 6345936"/>
              <a:gd name="connsiteX24" fmla="*/ 10595707 w 11640312"/>
              <a:gd name="connsiteY24" fmla="*/ 6345936 h 6345936"/>
              <a:gd name="connsiteX25" fmla="*/ 10016011 w 11640312"/>
              <a:gd name="connsiteY25" fmla="*/ 6345936 h 6345936"/>
              <a:gd name="connsiteX26" fmla="*/ 9231717 w 11640312"/>
              <a:gd name="connsiteY26" fmla="*/ 6345936 h 6345936"/>
              <a:gd name="connsiteX27" fmla="*/ 8345123 w 11640312"/>
              <a:gd name="connsiteY27" fmla="*/ 6345936 h 6345936"/>
              <a:gd name="connsiteX28" fmla="*/ 7867726 w 11640312"/>
              <a:gd name="connsiteY28" fmla="*/ 6345936 h 6345936"/>
              <a:gd name="connsiteX29" fmla="*/ 7288031 w 11640312"/>
              <a:gd name="connsiteY29" fmla="*/ 6345936 h 6345936"/>
              <a:gd name="connsiteX30" fmla="*/ 6503736 w 11640312"/>
              <a:gd name="connsiteY30" fmla="*/ 6345936 h 6345936"/>
              <a:gd name="connsiteX31" fmla="*/ 5719442 w 11640312"/>
              <a:gd name="connsiteY31" fmla="*/ 6345936 h 6345936"/>
              <a:gd name="connsiteX32" fmla="*/ 4832848 w 11640312"/>
              <a:gd name="connsiteY32" fmla="*/ 6345936 h 6345936"/>
              <a:gd name="connsiteX33" fmla="*/ 4150853 w 11640312"/>
              <a:gd name="connsiteY33" fmla="*/ 6345936 h 6345936"/>
              <a:gd name="connsiteX34" fmla="*/ 3468858 w 11640312"/>
              <a:gd name="connsiteY34" fmla="*/ 6345936 h 6345936"/>
              <a:gd name="connsiteX35" fmla="*/ 2684563 w 11640312"/>
              <a:gd name="connsiteY35" fmla="*/ 6345936 h 6345936"/>
              <a:gd name="connsiteX36" fmla="*/ 2002568 w 11640312"/>
              <a:gd name="connsiteY36" fmla="*/ 6345936 h 6345936"/>
              <a:gd name="connsiteX37" fmla="*/ 1218274 w 11640312"/>
              <a:gd name="connsiteY37" fmla="*/ 6345936 h 6345936"/>
              <a:gd name="connsiteX38" fmla="*/ 365780 w 11640312"/>
              <a:gd name="connsiteY38" fmla="*/ 6345936 h 6345936"/>
              <a:gd name="connsiteX39" fmla="*/ 0 w 11640312"/>
              <a:gd name="connsiteY39" fmla="*/ 5980156 h 6345936"/>
              <a:gd name="connsiteX40" fmla="*/ 0 w 11640312"/>
              <a:gd name="connsiteY40" fmla="*/ 5461923 h 6345936"/>
              <a:gd name="connsiteX41" fmla="*/ 0 w 11640312"/>
              <a:gd name="connsiteY41" fmla="*/ 4746268 h 6345936"/>
              <a:gd name="connsiteX42" fmla="*/ 0 w 11640312"/>
              <a:gd name="connsiteY42" fmla="*/ 4030613 h 6345936"/>
              <a:gd name="connsiteX43" fmla="*/ 0 w 11640312"/>
              <a:gd name="connsiteY43" fmla="*/ 3463025 h 6345936"/>
              <a:gd name="connsiteX44" fmla="*/ 0 w 11640312"/>
              <a:gd name="connsiteY44" fmla="*/ 2747370 h 6345936"/>
              <a:gd name="connsiteX45" fmla="*/ 0 w 11640312"/>
              <a:gd name="connsiteY45" fmla="*/ 2229137 h 6345936"/>
              <a:gd name="connsiteX46" fmla="*/ 0 w 11640312"/>
              <a:gd name="connsiteY46" fmla="*/ 1612193 h 6345936"/>
              <a:gd name="connsiteX47" fmla="*/ 0 w 11640312"/>
              <a:gd name="connsiteY47" fmla="*/ 1044605 h 6345936"/>
              <a:gd name="connsiteX48" fmla="*/ 1044605 w 11640312"/>
              <a:gd name="connsiteY48"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0312" h="6345936" fill="none" extrusionOk="0">
                <a:moveTo>
                  <a:pt x="1044605" y="0"/>
                </a:moveTo>
                <a:cubicBezTo>
                  <a:pt x="1406537" y="5351"/>
                  <a:pt x="1576668" y="-40798"/>
                  <a:pt x="1931199" y="0"/>
                </a:cubicBezTo>
                <a:cubicBezTo>
                  <a:pt x="2285730" y="40798"/>
                  <a:pt x="2385485" y="28050"/>
                  <a:pt x="2510895" y="0"/>
                </a:cubicBezTo>
                <a:cubicBezTo>
                  <a:pt x="2636305" y="-28050"/>
                  <a:pt x="3012949" y="-12087"/>
                  <a:pt x="3192890" y="0"/>
                </a:cubicBezTo>
                <a:cubicBezTo>
                  <a:pt x="3372832" y="12087"/>
                  <a:pt x="3872487" y="5597"/>
                  <a:pt x="4079483" y="0"/>
                </a:cubicBezTo>
                <a:cubicBezTo>
                  <a:pt x="4286479" y="-5597"/>
                  <a:pt x="4550286" y="29923"/>
                  <a:pt x="4863778" y="0"/>
                </a:cubicBezTo>
                <a:cubicBezTo>
                  <a:pt x="5177271" y="-29923"/>
                  <a:pt x="5448409" y="-25456"/>
                  <a:pt x="5750371" y="0"/>
                </a:cubicBezTo>
                <a:cubicBezTo>
                  <a:pt x="6052333" y="25456"/>
                  <a:pt x="6238646" y="-9037"/>
                  <a:pt x="6432367" y="0"/>
                </a:cubicBezTo>
                <a:cubicBezTo>
                  <a:pt x="6626088" y="9037"/>
                  <a:pt x="6855691" y="-16777"/>
                  <a:pt x="7216661" y="0"/>
                </a:cubicBezTo>
                <a:cubicBezTo>
                  <a:pt x="7577631" y="16777"/>
                  <a:pt x="7675450" y="-30157"/>
                  <a:pt x="8000955" y="0"/>
                </a:cubicBezTo>
                <a:cubicBezTo>
                  <a:pt x="8326460" y="30157"/>
                  <a:pt x="8212614" y="2056"/>
                  <a:pt x="8376053" y="0"/>
                </a:cubicBezTo>
                <a:cubicBezTo>
                  <a:pt x="8539492" y="-2056"/>
                  <a:pt x="8603716" y="137"/>
                  <a:pt x="8751150" y="0"/>
                </a:cubicBezTo>
                <a:cubicBezTo>
                  <a:pt x="8898584" y="-137"/>
                  <a:pt x="9235687" y="-14552"/>
                  <a:pt x="9637744" y="0"/>
                </a:cubicBezTo>
                <a:cubicBezTo>
                  <a:pt x="10039801" y="14552"/>
                  <a:pt x="10097697" y="-2214"/>
                  <a:pt x="10422038" y="0"/>
                </a:cubicBezTo>
                <a:cubicBezTo>
                  <a:pt x="10746379" y="2214"/>
                  <a:pt x="10930322" y="17797"/>
                  <a:pt x="11274532" y="0"/>
                </a:cubicBezTo>
                <a:cubicBezTo>
                  <a:pt x="11475657" y="-43893"/>
                  <a:pt x="11665988" y="163901"/>
                  <a:pt x="11640312" y="365780"/>
                </a:cubicBezTo>
                <a:cubicBezTo>
                  <a:pt x="11634987" y="542804"/>
                  <a:pt x="11650258" y="719502"/>
                  <a:pt x="11640312" y="834657"/>
                </a:cubicBezTo>
                <a:cubicBezTo>
                  <a:pt x="11630366" y="949812"/>
                  <a:pt x="11659460" y="1180669"/>
                  <a:pt x="11640312" y="1451601"/>
                </a:cubicBezTo>
                <a:cubicBezTo>
                  <a:pt x="11621164" y="1722533"/>
                  <a:pt x="11631847" y="1768007"/>
                  <a:pt x="11640312" y="2019190"/>
                </a:cubicBezTo>
                <a:cubicBezTo>
                  <a:pt x="11648777" y="2270373"/>
                  <a:pt x="11612297" y="2497862"/>
                  <a:pt x="11640312" y="2685489"/>
                </a:cubicBezTo>
                <a:cubicBezTo>
                  <a:pt x="11668327" y="2873116"/>
                  <a:pt x="11618122" y="3057262"/>
                  <a:pt x="11640312" y="3154366"/>
                </a:cubicBezTo>
                <a:cubicBezTo>
                  <a:pt x="11662502" y="3251470"/>
                  <a:pt x="11658248" y="3539864"/>
                  <a:pt x="11640312" y="3771310"/>
                </a:cubicBezTo>
                <a:cubicBezTo>
                  <a:pt x="11622376" y="4002756"/>
                  <a:pt x="11628217" y="4088920"/>
                  <a:pt x="11640312" y="4240188"/>
                </a:cubicBezTo>
                <a:cubicBezTo>
                  <a:pt x="11652407" y="4391456"/>
                  <a:pt x="11665657" y="4947300"/>
                  <a:pt x="11640312" y="5301331"/>
                </a:cubicBezTo>
                <a:cubicBezTo>
                  <a:pt x="11774284" y="5918851"/>
                  <a:pt x="11160130" y="6365611"/>
                  <a:pt x="10595707" y="6345936"/>
                </a:cubicBezTo>
                <a:cubicBezTo>
                  <a:pt x="10343935" y="6374153"/>
                  <a:pt x="10274948" y="6368112"/>
                  <a:pt x="10016011" y="6345936"/>
                </a:cubicBezTo>
                <a:cubicBezTo>
                  <a:pt x="9757074" y="6323760"/>
                  <a:pt x="9507213" y="6373879"/>
                  <a:pt x="9231717" y="6345936"/>
                </a:cubicBezTo>
                <a:cubicBezTo>
                  <a:pt x="8956221" y="6317993"/>
                  <a:pt x="8691661" y="6363186"/>
                  <a:pt x="8345123" y="6345936"/>
                </a:cubicBezTo>
                <a:cubicBezTo>
                  <a:pt x="7998585" y="6328686"/>
                  <a:pt x="8029195" y="6336095"/>
                  <a:pt x="7867726" y="6345936"/>
                </a:cubicBezTo>
                <a:cubicBezTo>
                  <a:pt x="7706257" y="6355777"/>
                  <a:pt x="7477594" y="6347352"/>
                  <a:pt x="7288031" y="6345936"/>
                </a:cubicBezTo>
                <a:cubicBezTo>
                  <a:pt x="7098468" y="6344520"/>
                  <a:pt x="6765014" y="6377597"/>
                  <a:pt x="6503736" y="6345936"/>
                </a:cubicBezTo>
                <a:cubicBezTo>
                  <a:pt x="6242458" y="6314275"/>
                  <a:pt x="5895934" y="6310988"/>
                  <a:pt x="5719442" y="6345936"/>
                </a:cubicBezTo>
                <a:cubicBezTo>
                  <a:pt x="5542950" y="6380884"/>
                  <a:pt x="5229875" y="6372137"/>
                  <a:pt x="4832848" y="6345936"/>
                </a:cubicBezTo>
                <a:cubicBezTo>
                  <a:pt x="4435821" y="6319735"/>
                  <a:pt x="4345594" y="6312761"/>
                  <a:pt x="4150853" y="6345936"/>
                </a:cubicBezTo>
                <a:cubicBezTo>
                  <a:pt x="3956112" y="6379111"/>
                  <a:pt x="3738210" y="6335324"/>
                  <a:pt x="3468858" y="6345936"/>
                </a:cubicBezTo>
                <a:cubicBezTo>
                  <a:pt x="3199507" y="6356548"/>
                  <a:pt x="2952354" y="6368852"/>
                  <a:pt x="2684563" y="6345936"/>
                </a:cubicBezTo>
                <a:cubicBezTo>
                  <a:pt x="2416772" y="6323020"/>
                  <a:pt x="2196499" y="6330058"/>
                  <a:pt x="2002568" y="6345936"/>
                </a:cubicBezTo>
                <a:cubicBezTo>
                  <a:pt x="1808637" y="6361814"/>
                  <a:pt x="1571458" y="6307719"/>
                  <a:pt x="1218274" y="6345936"/>
                </a:cubicBezTo>
                <a:cubicBezTo>
                  <a:pt x="865090" y="6384153"/>
                  <a:pt x="687916" y="6317371"/>
                  <a:pt x="365780" y="6345936"/>
                </a:cubicBezTo>
                <a:cubicBezTo>
                  <a:pt x="165763" y="6350185"/>
                  <a:pt x="-12707" y="6192713"/>
                  <a:pt x="0" y="5980156"/>
                </a:cubicBezTo>
                <a:cubicBezTo>
                  <a:pt x="23775" y="5839909"/>
                  <a:pt x="-20569" y="5661073"/>
                  <a:pt x="0" y="5461923"/>
                </a:cubicBezTo>
                <a:cubicBezTo>
                  <a:pt x="20569" y="5262773"/>
                  <a:pt x="22111" y="5087123"/>
                  <a:pt x="0" y="4746268"/>
                </a:cubicBezTo>
                <a:cubicBezTo>
                  <a:pt x="-22111" y="4405413"/>
                  <a:pt x="7705" y="4200142"/>
                  <a:pt x="0" y="4030613"/>
                </a:cubicBezTo>
                <a:cubicBezTo>
                  <a:pt x="-7705" y="3861084"/>
                  <a:pt x="-16123" y="3704461"/>
                  <a:pt x="0" y="3463025"/>
                </a:cubicBezTo>
                <a:cubicBezTo>
                  <a:pt x="16123" y="3221589"/>
                  <a:pt x="-9577" y="3077079"/>
                  <a:pt x="0" y="2747370"/>
                </a:cubicBezTo>
                <a:cubicBezTo>
                  <a:pt x="9577" y="2417661"/>
                  <a:pt x="24531" y="2335218"/>
                  <a:pt x="0" y="2229137"/>
                </a:cubicBezTo>
                <a:cubicBezTo>
                  <a:pt x="-24531" y="2123056"/>
                  <a:pt x="-259" y="1742082"/>
                  <a:pt x="0" y="1612193"/>
                </a:cubicBezTo>
                <a:cubicBezTo>
                  <a:pt x="259" y="1482304"/>
                  <a:pt x="20984" y="1197674"/>
                  <a:pt x="0" y="1044605"/>
                </a:cubicBezTo>
                <a:cubicBezTo>
                  <a:pt x="32983" y="503486"/>
                  <a:pt x="542202" y="-4994"/>
                  <a:pt x="1044605" y="0"/>
                </a:cubicBezTo>
                <a:close/>
              </a:path>
              <a:path w="11640312" h="6345936" stroke="0" extrusionOk="0">
                <a:moveTo>
                  <a:pt x="1044605" y="0"/>
                </a:moveTo>
                <a:cubicBezTo>
                  <a:pt x="1232982" y="-24818"/>
                  <a:pt x="1501854" y="25353"/>
                  <a:pt x="1624301" y="0"/>
                </a:cubicBezTo>
                <a:cubicBezTo>
                  <a:pt x="1746748" y="-25353"/>
                  <a:pt x="2017280" y="-21787"/>
                  <a:pt x="2306296" y="0"/>
                </a:cubicBezTo>
                <a:cubicBezTo>
                  <a:pt x="2595313" y="21787"/>
                  <a:pt x="2611199" y="-23542"/>
                  <a:pt x="2885992" y="0"/>
                </a:cubicBezTo>
                <a:cubicBezTo>
                  <a:pt x="3160785" y="23542"/>
                  <a:pt x="3220135" y="-17266"/>
                  <a:pt x="3363388" y="0"/>
                </a:cubicBezTo>
                <a:cubicBezTo>
                  <a:pt x="3506641" y="17266"/>
                  <a:pt x="3748268" y="989"/>
                  <a:pt x="3943084" y="0"/>
                </a:cubicBezTo>
                <a:cubicBezTo>
                  <a:pt x="4137900" y="-989"/>
                  <a:pt x="4290903" y="-10353"/>
                  <a:pt x="4420481" y="0"/>
                </a:cubicBezTo>
                <a:cubicBezTo>
                  <a:pt x="4550059" y="10353"/>
                  <a:pt x="4942657" y="-19989"/>
                  <a:pt x="5307075" y="0"/>
                </a:cubicBezTo>
                <a:cubicBezTo>
                  <a:pt x="5671493" y="19989"/>
                  <a:pt x="5941714" y="-2710"/>
                  <a:pt x="6193668" y="0"/>
                </a:cubicBezTo>
                <a:cubicBezTo>
                  <a:pt x="6445622" y="2710"/>
                  <a:pt x="6800212" y="-33768"/>
                  <a:pt x="7080262" y="0"/>
                </a:cubicBezTo>
                <a:cubicBezTo>
                  <a:pt x="7360312" y="33768"/>
                  <a:pt x="7437395" y="16028"/>
                  <a:pt x="7762257" y="0"/>
                </a:cubicBezTo>
                <a:cubicBezTo>
                  <a:pt x="8087119" y="-16028"/>
                  <a:pt x="8017547" y="-12184"/>
                  <a:pt x="8137354" y="0"/>
                </a:cubicBezTo>
                <a:cubicBezTo>
                  <a:pt x="8257161" y="12184"/>
                  <a:pt x="8696119" y="-2170"/>
                  <a:pt x="9023948" y="0"/>
                </a:cubicBezTo>
                <a:cubicBezTo>
                  <a:pt x="9351777" y="2170"/>
                  <a:pt x="9583655" y="-4455"/>
                  <a:pt x="9808242" y="0"/>
                </a:cubicBezTo>
                <a:cubicBezTo>
                  <a:pt x="10032829" y="4455"/>
                  <a:pt x="10254980" y="-32495"/>
                  <a:pt x="10490238" y="0"/>
                </a:cubicBezTo>
                <a:cubicBezTo>
                  <a:pt x="10725496" y="32495"/>
                  <a:pt x="10894615" y="-19397"/>
                  <a:pt x="11274532" y="0"/>
                </a:cubicBezTo>
                <a:cubicBezTo>
                  <a:pt x="11449944" y="-31510"/>
                  <a:pt x="11624533" y="150967"/>
                  <a:pt x="11640312" y="365780"/>
                </a:cubicBezTo>
                <a:cubicBezTo>
                  <a:pt x="11643103" y="557778"/>
                  <a:pt x="11629980" y="765444"/>
                  <a:pt x="11640312" y="884013"/>
                </a:cubicBezTo>
                <a:cubicBezTo>
                  <a:pt x="11650644" y="1002582"/>
                  <a:pt x="11614035" y="1240058"/>
                  <a:pt x="11640312" y="1451601"/>
                </a:cubicBezTo>
                <a:cubicBezTo>
                  <a:pt x="11666589" y="1663144"/>
                  <a:pt x="11641922" y="1787273"/>
                  <a:pt x="11640312" y="1969834"/>
                </a:cubicBezTo>
                <a:cubicBezTo>
                  <a:pt x="11638702" y="2152395"/>
                  <a:pt x="11617666" y="2334596"/>
                  <a:pt x="11640312" y="2636133"/>
                </a:cubicBezTo>
                <a:cubicBezTo>
                  <a:pt x="11662958" y="2937670"/>
                  <a:pt x="11652662" y="2896115"/>
                  <a:pt x="11640312" y="3105011"/>
                </a:cubicBezTo>
                <a:cubicBezTo>
                  <a:pt x="11627962" y="3313907"/>
                  <a:pt x="11625308" y="3420511"/>
                  <a:pt x="11640312" y="3623244"/>
                </a:cubicBezTo>
                <a:cubicBezTo>
                  <a:pt x="11655316" y="3825977"/>
                  <a:pt x="11630867" y="3962258"/>
                  <a:pt x="11640312" y="4092121"/>
                </a:cubicBezTo>
                <a:cubicBezTo>
                  <a:pt x="11649757" y="4221984"/>
                  <a:pt x="11607770" y="4614901"/>
                  <a:pt x="11640312" y="4758420"/>
                </a:cubicBezTo>
                <a:cubicBezTo>
                  <a:pt x="11672854" y="4901939"/>
                  <a:pt x="11665806" y="5126398"/>
                  <a:pt x="11640312" y="5301331"/>
                </a:cubicBezTo>
                <a:cubicBezTo>
                  <a:pt x="11655222" y="5855242"/>
                  <a:pt x="11146462" y="6422323"/>
                  <a:pt x="10595707" y="6345936"/>
                </a:cubicBezTo>
                <a:cubicBezTo>
                  <a:pt x="10288690" y="6369071"/>
                  <a:pt x="10043357" y="6382224"/>
                  <a:pt x="9811413" y="6345936"/>
                </a:cubicBezTo>
                <a:cubicBezTo>
                  <a:pt x="9579469" y="6309648"/>
                  <a:pt x="9557503" y="6329532"/>
                  <a:pt x="9334016" y="6345936"/>
                </a:cubicBezTo>
                <a:cubicBezTo>
                  <a:pt x="9110529" y="6362340"/>
                  <a:pt x="8967013" y="6378275"/>
                  <a:pt x="8652021" y="6345936"/>
                </a:cubicBezTo>
                <a:cubicBezTo>
                  <a:pt x="8337029" y="6313597"/>
                  <a:pt x="8282970" y="6327595"/>
                  <a:pt x="8174624" y="6345936"/>
                </a:cubicBezTo>
                <a:cubicBezTo>
                  <a:pt x="8066278" y="6364277"/>
                  <a:pt x="7913917" y="6369391"/>
                  <a:pt x="7697228" y="6345936"/>
                </a:cubicBezTo>
                <a:cubicBezTo>
                  <a:pt x="7480539" y="6322481"/>
                  <a:pt x="7146111" y="6346277"/>
                  <a:pt x="6912933" y="6345936"/>
                </a:cubicBezTo>
                <a:cubicBezTo>
                  <a:pt x="6679755" y="6345595"/>
                  <a:pt x="6683609" y="6363129"/>
                  <a:pt x="6537836" y="6345936"/>
                </a:cubicBezTo>
                <a:cubicBezTo>
                  <a:pt x="6392063" y="6328743"/>
                  <a:pt x="6107803" y="6322463"/>
                  <a:pt x="5958140" y="6345936"/>
                </a:cubicBezTo>
                <a:cubicBezTo>
                  <a:pt x="5808477" y="6369409"/>
                  <a:pt x="5620591" y="6366997"/>
                  <a:pt x="5378444" y="6345936"/>
                </a:cubicBezTo>
                <a:cubicBezTo>
                  <a:pt x="5136297" y="6324875"/>
                  <a:pt x="5012408" y="6365604"/>
                  <a:pt x="4798748" y="6345936"/>
                </a:cubicBezTo>
                <a:cubicBezTo>
                  <a:pt x="4585088" y="6326268"/>
                  <a:pt x="4432887" y="6357940"/>
                  <a:pt x="4321352" y="6345936"/>
                </a:cubicBezTo>
                <a:cubicBezTo>
                  <a:pt x="4209817" y="6333932"/>
                  <a:pt x="4071879" y="6327573"/>
                  <a:pt x="3843955" y="6345936"/>
                </a:cubicBezTo>
                <a:cubicBezTo>
                  <a:pt x="3616031" y="6364299"/>
                  <a:pt x="3425217" y="6378708"/>
                  <a:pt x="3059661" y="6345936"/>
                </a:cubicBezTo>
                <a:cubicBezTo>
                  <a:pt x="2694105" y="6313164"/>
                  <a:pt x="2585591" y="6333094"/>
                  <a:pt x="2275366" y="6345936"/>
                </a:cubicBezTo>
                <a:cubicBezTo>
                  <a:pt x="1965142" y="6358778"/>
                  <a:pt x="1756009" y="6379363"/>
                  <a:pt x="1593371" y="6345936"/>
                </a:cubicBezTo>
                <a:cubicBezTo>
                  <a:pt x="1430734" y="6312509"/>
                  <a:pt x="1241731" y="6359652"/>
                  <a:pt x="1013675" y="6345936"/>
                </a:cubicBezTo>
                <a:cubicBezTo>
                  <a:pt x="785619" y="6332220"/>
                  <a:pt x="676969" y="6375366"/>
                  <a:pt x="365780" y="6345936"/>
                </a:cubicBezTo>
                <a:cubicBezTo>
                  <a:pt x="147743" y="6378478"/>
                  <a:pt x="21121" y="6170878"/>
                  <a:pt x="0" y="5980156"/>
                </a:cubicBezTo>
                <a:cubicBezTo>
                  <a:pt x="14476" y="5843438"/>
                  <a:pt x="25882" y="5561134"/>
                  <a:pt x="0" y="5412568"/>
                </a:cubicBezTo>
                <a:cubicBezTo>
                  <a:pt x="-25882" y="5264002"/>
                  <a:pt x="-17588" y="5146268"/>
                  <a:pt x="0" y="4894335"/>
                </a:cubicBezTo>
                <a:cubicBezTo>
                  <a:pt x="17588" y="4642402"/>
                  <a:pt x="-17936" y="4462925"/>
                  <a:pt x="0" y="4277391"/>
                </a:cubicBezTo>
                <a:cubicBezTo>
                  <a:pt x="17936" y="4091857"/>
                  <a:pt x="-952" y="3755016"/>
                  <a:pt x="0" y="3561736"/>
                </a:cubicBezTo>
                <a:cubicBezTo>
                  <a:pt x="952" y="3368457"/>
                  <a:pt x="12259" y="3163414"/>
                  <a:pt x="0" y="2895437"/>
                </a:cubicBezTo>
                <a:cubicBezTo>
                  <a:pt x="-12259" y="2627460"/>
                  <a:pt x="-25795" y="2550490"/>
                  <a:pt x="0" y="2229137"/>
                </a:cubicBezTo>
                <a:cubicBezTo>
                  <a:pt x="25795" y="1907784"/>
                  <a:pt x="4100" y="1405962"/>
                  <a:pt x="0" y="1044605"/>
                </a:cubicBezTo>
                <a:cubicBezTo>
                  <a:pt x="-26456" y="426910"/>
                  <a:pt x="529411" y="-95082"/>
                  <a:pt x="1044605"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gd name="adj1" fmla="val 16461"/>
                      <a:gd name="adj2" fmla="val 576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7" name="Freeform 2">
            <a:extLst>
              <a:ext uri="{FF2B5EF4-FFF2-40B4-BE49-F238E27FC236}">
                <a16:creationId xmlns:a16="http://schemas.microsoft.com/office/drawing/2014/main" id="{3B46C054-2393-4B86-AA8C-2B187ED330FB}"/>
              </a:ext>
            </a:extLst>
          </p:cNvPr>
          <p:cNvSpPr/>
          <p:nvPr/>
        </p:nvSpPr>
        <p:spPr>
          <a:xfrm>
            <a:off x="429511" y="2475003"/>
            <a:ext cx="5000027" cy="3824509"/>
          </a:xfrm>
          <a:custGeom>
            <a:avLst/>
            <a:gdLst/>
            <a:ahLst/>
            <a:cxnLst/>
            <a:rect l="l" t="t" r="r" b="b"/>
            <a:pathLst>
              <a:path w="5241783" h="4114800">
                <a:moveTo>
                  <a:pt x="0" y="0"/>
                </a:moveTo>
                <a:lnTo>
                  <a:pt x="5241783" y="0"/>
                </a:lnTo>
                <a:lnTo>
                  <a:pt x="52417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20008700-518C-4681-9F48-14A0EADB57C1}"/>
              </a:ext>
            </a:extLst>
          </p:cNvPr>
          <p:cNvGrpSpPr/>
          <p:nvPr/>
        </p:nvGrpSpPr>
        <p:grpSpPr>
          <a:xfrm>
            <a:off x="6584120" y="426973"/>
            <a:ext cx="4067289" cy="1444454"/>
            <a:chOff x="4219304" y="138815"/>
            <a:chExt cx="4057903" cy="1797393"/>
          </a:xfrm>
        </p:grpSpPr>
        <p:sp>
          <p:nvSpPr>
            <p:cNvPr id="11" name="Freeform 6">
              <a:extLst>
                <a:ext uri="{FF2B5EF4-FFF2-40B4-BE49-F238E27FC236}">
                  <a16:creationId xmlns:a16="http://schemas.microsoft.com/office/drawing/2014/main" id="{6AEC62A2-EC68-4A24-8B59-5B3EA3359F31}"/>
                </a:ext>
              </a:extLst>
            </p:cNvPr>
            <p:cNvSpPr/>
            <p:nvPr/>
          </p:nvSpPr>
          <p:spPr>
            <a:xfrm>
              <a:off x="4219304" y="632933"/>
              <a:ext cx="3075058" cy="1303275"/>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12" name="Picture 11">
              <a:extLst>
                <a:ext uri="{FF2B5EF4-FFF2-40B4-BE49-F238E27FC236}">
                  <a16:creationId xmlns:a16="http://schemas.microsoft.com/office/drawing/2014/main" id="{7A9DBB65-967F-44DC-8BF1-4D3238A45306}"/>
                </a:ext>
              </a:extLst>
            </p:cNvPr>
            <p:cNvPicPr>
              <a:picLocks noChangeAspect="1"/>
            </p:cNvPicPr>
            <p:nvPr/>
          </p:nvPicPr>
          <p:blipFill>
            <a:blip r:embed="rId6"/>
            <a:stretch>
              <a:fillRect/>
            </a:stretch>
          </p:blipFill>
          <p:spPr>
            <a:xfrm>
              <a:off x="6590399" y="138815"/>
              <a:ext cx="1686808" cy="1776874"/>
            </a:xfrm>
            <a:prstGeom prst="rect">
              <a:avLst/>
            </a:prstGeom>
          </p:spPr>
        </p:pic>
        <p:sp>
          <p:nvSpPr>
            <p:cNvPr id="13" name="TextBox 12">
              <a:extLst>
                <a:ext uri="{FF2B5EF4-FFF2-40B4-BE49-F238E27FC236}">
                  <a16:creationId xmlns:a16="http://schemas.microsoft.com/office/drawing/2014/main" id="{ED2C113D-4F4E-411F-A5ED-472A3FD551F9}"/>
                </a:ext>
              </a:extLst>
            </p:cNvPr>
            <p:cNvSpPr txBox="1"/>
            <p:nvPr/>
          </p:nvSpPr>
          <p:spPr>
            <a:xfrm>
              <a:off x="4358745" y="937525"/>
              <a:ext cx="2371162" cy="646331"/>
            </a:xfrm>
            <a:prstGeom prst="rect">
              <a:avLst/>
            </a:prstGeom>
            <a:noFill/>
          </p:spPr>
          <p:txBody>
            <a:bodyPr wrap="none" rtlCol="0">
              <a:spAutoFit/>
            </a:bodyPr>
            <a:lstStyle/>
            <a:p>
              <a:r>
                <a:rPr lang="en-GB" sz="3600">
                  <a:solidFill>
                    <a:srgbClr val="FF0000"/>
                  </a:solidFill>
                  <a:latin typeface="iCiel Pony" panose="02000000000000000000" pitchFamily="2" charset="-93"/>
                </a:rPr>
                <a:t>Nhiệm vụ</a:t>
              </a:r>
              <a:endParaRPr lang="vi-VN" sz="3600" dirty="0">
                <a:solidFill>
                  <a:srgbClr val="FF0000"/>
                </a:solidFill>
                <a:latin typeface="iCiel Pony" panose="02000000000000000000" pitchFamily="2" charset="-93"/>
              </a:endParaRPr>
            </a:p>
          </p:txBody>
        </p:sp>
      </p:grpSp>
      <p:sp>
        <p:nvSpPr>
          <p:cNvPr id="14" name="TextBox 13">
            <a:extLst>
              <a:ext uri="{FF2B5EF4-FFF2-40B4-BE49-F238E27FC236}">
                <a16:creationId xmlns:a16="http://schemas.microsoft.com/office/drawing/2014/main" id="{A6C9B407-44CF-4644-8DCD-FB4E3B6EA639}"/>
              </a:ext>
            </a:extLst>
          </p:cNvPr>
          <p:cNvSpPr txBox="1"/>
          <p:nvPr/>
        </p:nvSpPr>
        <p:spPr>
          <a:xfrm>
            <a:off x="569359" y="668201"/>
            <a:ext cx="4860179" cy="1569660"/>
          </a:xfrm>
          <a:prstGeom prst="rect">
            <a:avLst/>
          </a:prstGeom>
          <a:noFill/>
        </p:spPr>
        <p:txBody>
          <a:bodyPr wrap="square">
            <a:spAutoFit/>
          </a:bodyPr>
          <a:lstStyle/>
          <a:p>
            <a:pPr algn="ctr"/>
            <a:r>
              <a:rPr lang="en-US" sz="4800" b="1" kern="0">
                <a:solidFill>
                  <a:srgbClr val="002060"/>
                </a:solidFill>
                <a:effectLst/>
                <a:latin typeface="Cambria" panose="02040503050406030204" pitchFamily="18" charset="0"/>
                <a:ea typeface="Cambria" panose="02040503050406030204" pitchFamily="18" charset="0"/>
              </a:rPr>
              <a:t>THẢO LUẬN NHÓM ĐÔI</a:t>
            </a:r>
            <a:endParaRPr lang="vi-VN" sz="96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93F9C40-9C72-465D-AB81-E058C2DD69D1}"/>
              </a:ext>
            </a:extLst>
          </p:cNvPr>
          <p:cNvSpPr/>
          <p:nvPr/>
        </p:nvSpPr>
        <p:spPr>
          <a:xfrm>
            <a:off x="5685648" y="2068971"/>
            <a:ext cx="5864235" cy="4335453"/>
          </a:xfrm>
          <a:custGeom>
            <a:avLst/>
            <a:gdLst>
              <a:gd name="connsiteX0" fmla="*/ 0 w 5864235"/>
              <a:gd name="connsiteY0" fmla="*/ 516656 h 4335453"/>
              <a:gd name="connsiteX1" fmla="*/ 516656 w 5864235"/>
              <a:gd name="connsiteY1" fmla="*/ 0 h 4335453"/>
              <a:gd name="connsiteX2" fmla="*/ 1061860 w 5864235"/>
              <a:gd name="connsiteY2" fmla="*/ 0 h 4335453"/>
              <a:gd name="connsiteX3" fmla="*/ 1703683 w 5864235"/>
              <a:gd name="connsiteY3" fmla="*/ 0 h 4335453"/>
              <a:gd name="connsiteX4" fmla="*/ 2393815 w 5864235"/>
              <a:gd name="connsiteY4" fmla="*/ 0 h 4335453"/>
              <a:gd name="connsiteX5" fmla="*/ 2939019 w 5864235"/>
              <a:gd name="connsiteY5" fmla="*/ 0 h 4335453"/>
              <a:gd name="connsiteX6" fmla="*/ 3484223 w 5864235"/>
              <a:gd name="connsiteY6" fmla="*/ 0 h 4335453"/>
              <a:gd name="connsiteX7" fmla="*/ 4270973 w 5864235"/>
              <a:gd name="connsiteY7" fmla="*/ 0 h 4335453"/>
              <a:gd name="connsiteX8" fmla="*/ 5347579 w 5864235"/>
              <a:gd name="connsiteY8" fmla="*/ 0 h 4335453"/>
              <a:gd name="connsiteX9" fmla="*/ 5864235 w 5864235"/>
              <a:gd name="connsiteY9" fmla="*/ 516656 h 4335453"/>
              <a:gd name="connsiteX10" fmla="*/ 5864235 w 5864235"/>
              <a:gd name="connsiteY10" fmla="*/ 1144063 h 4335453"/>
              <a:gd name="connsiteX11" fmla="*/ 5864235 w 5864235"/>
              <a:gd name="connsiteY11" fmla="*/ 1738448 h 4335453"/>
              <a:gd name="connsiteX12" fmla="*/ 5864235 w 5864235"/>
              <a:gd name="connsiteY12" fmla="*/ 2332834 h 4335453"/>
              <a:gd name="connsiteX13" fmla="*/ 5864235 w 5864235"/>
              <a:gd name="connsiteY13" fmla="*/ 3026283 h 4335453"/>
              <a:gd name="connsiteX14" fmla="*/ 5864235 w 5864235"/>
              <a:gd name="connsiteY14" fmla="*/ 3818797 h 4335453"/>
              <a:gd name="connsiteX15" fmla="*/ 5347579 w 5864235"/>
              <a:gd name="connsiteY15" fmla="*/ 4335453 h 4335453"/>
              <a:gd name="connsiteX16" fmla="*/ 4802375 w 5864235"/>
              <a:gd name="connsiteY16" fmla="*/ 4335453 h 4335453"/>
              <a:gd name="connsiteX17" fmla="*/ 4257171 w 5864235"/>
              <a:gd name="connsiteY17" fmla="*/ 4335453 h 4335453"/>
              <a:gd name="connsiteX18" fmla="*/ 3663657 w 5864235"/>
              <a:gd name="connsiteY18" fmla="*/ 4335453 h 4335453"/>
              <a:gd name="connsiteX19" fmla="*/ 3118453 w 5864235"/>
              <a:gd name="connsiteY19" fmla="*/ 4335453 h 4335453"/>
              <a:gd name="connsiteX20" fmla="*/ 2476630 w 5864235"/>
              <a:gd name="connsiteY20" fmla="*/ 4335453 h 4335453"/>
              <a:gd name="connsiteX21" fmla="*/ 1931426 w 5864235"/>
              <a:gd name="connsiteY21" fmla="*/ 4335453 h 4335453"/>
              <a:gd name="connsiteX22" fmla="*/ 1337913 w 5864235"/>
              <a:gd name="connsiteY22" fmla="*/ 4335453 h 4335453"/>
              <a:gd name="connsiteX23" fmla="*/ 516656 w 5864235"/>
              <a:gd name="connsiteY23" fmla="*/ 4335453 h 4335453"/>
              <a:gd name="connsiteX24" fmla="*/ 0 w 5864235"/>
              <a:gd name="connsiteY24" fmla="*/ 3818797 h 4335453"/>
              <a:gd name="connsiteX25" fmla="*/ 0 w 5864235"/>
              <a:gd name="connsiteY25" fmla="*/ 3125347 h 4335453"/>
              <a:gd name="connsiteX26" fmla="*/ 0 w 5864235"/>
              <a:gd name="connsiteY26" fmla="*/ 2497941 h 4335453"/>
              <a:gd name="connsiteX27" fmla="*/ 0 w 5864235"/>
              <a:gd name="connsiteY27" fmla="*/ 1804491 h 4335453"/>
              <a:gd name="connsiteX28" fmla="*/ 0 w 5864235"/>
              <a:gd name="connsiteY28" fmla="*/ 516656 h 433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4235" h="4335453" fill="none" extrusionOk="0">
                <a:moveTo>
                  <a:pt x="0" y="516656"/>
                </a:moveTo>
                <a:cubicBezTo>
                  <a:pt x="7202" y="299691"/>
                  <a:pt x="255425" y="61710"/>
                  <a:pt x="516656" y="0"/>
                </a:cubicBezTo>
                <a:cubicBezTo>
                  <a:pt x="687004" y="-15026"/>
                  <a:pt x="928135" y="9121"/>
                  <a:pt x="1061860" y="0"/>
                </a:cubicBezTo>
                <a:cubicBezTo>
                  <a:pt x="1195585" y="-9121"/>
                  <a:pt x="1385330" y="-1295"/>
                  <a:pt x="1703683" y="0"/>
                </a:cubicBezTo>
                <a:cubicBezTo>
                  <a:pt x="2022036" y="1295"/>
                  <a:pt x="2099567" y="-15743"/>
                  <a:pt x="2393815" y="0"/>
                </a:cubicBezTo>
                <a:cubicBezTo>
                  <a:pt x="2688063" y="15743"/>
                  <a:pt x="2688398" y="7744"/>
                  <a:pt x="2939019" y="0"/>
                </a:cubicBezTo>
                <a:cubicBezTo>
                  <a:pt x="3189640" y="-7744"/>
                  <a:pt x="3262799" y="26145"/>
                  <a:pt x="3484223" y="0"/>
                </a:cubicBezTo>
                <a:cubicBezTo>
                  <a:pt x="3705647" y="-26145"/>
                  <a:pt x="3882171" y="25723"/>
                  <a:pt x="4270973" y="0"/>
                </a:cubicBezTo>
                <a:cubicBezTo>
                  <a:pt x="4659775" y="-25723"/>
                  <a:pt x="5055913" y="36867"/>
                  <a:pt x="5347579" y="0"/>
                </a:cubicBezTo>
                <a:cubicBezTo>
                  <a:pt x="5581958" y="21749"/>
                  <a:pt x="5843277" y="236446"/>
                  <a:pt x="5864235" y="516656"/>
                </a:cubicBezTo>
                <a:cubicBezTo>
                  <a:pt x="5852543" y="715374"/>
                  <a:pt x="5835006" y="981150"/>
                  <a:pt x="5864235" y="1144063"/>
                </a:cubicBezTo>
                <a:cubicBezTo>
                  <a:pt x="5893464" y="1306976"/>
                  <a:pt x="5869874" y="1566766"/>
                  <a:pt x="5864235" y="1738448"/>
                </a:cubicBezTo>
                <a:cubicBezTo>
                  <a:pt x="5858596" y="1910131"/>
                  <a:pt x="5854122" y="2175367"/>
                  <a:pt x="5864235" y="2332834"/>
                </a:cubicBezTo>
                <a:cubicBezTo>
                  <a:pt x="5874348" y="2490301"/>
                  <a:pt x="5894894" y="2695363"/>
                  <a:pt x="5864235" y="3026283"/>
                </a:cubicBezTo>
                <a:cubicBezTo>
                  <a:pt x="5833576" y="3357203"/>
                  <a:pt x="5841810" y="3658000"/>
                  <a:pt x="5864235" y="3818797"/>
                </a:cubicBezTo>
                <a:cubicBezTo>
                  <a:pt x="5859436" y="4120167"/>
                  <a:pt x="5698380" y="4325789"/>
                  <a:pt x="5347579" y="4335453"/>
                </a:cubicBezTo>
                <a:cubicBezTo>
                  <a:pt x="5138421" y="4359481"/>
                  <a:pt x="4920689" y="4328097"/>
                  <a:pt x="4802375" y="4335453"/>
                </a:cubicBezTo>
                <a:cubicBezTo>
                  <a:pt x="4684061" y="4342809"/>
                  <a:pt x="4412366" y="4359795"/>
                  <a:pt x="4257171" y="4335453"/>
                </a:cubicBezTo>
                <a:cubicBezTo>
                  <a:pt x="4101976" y="4311111"/>
                  <a:pt x="3810889" y="4361254"/>
                  <a:pt x="3663657" y="4335453"/>
                </a:cubicBezTo>
                <a:cubicBezTo>
                  <a:pt x="3516425" y="4309652"/>
                  <a:pt x="3332738" y="4355439"/>
                  <a:pt x="3118453" y="4335453"/>
                </a:cubicBezTo>
                <a:cubicBezTo>
                  <a:pt x="2904168" y="4315467"/>
                  <a:pt x="2665296" y="4340869"/>
                  <a:pt x="2476630" y="4335453"/>
                </a:cubicBezTo>
                <a:cubicBezTo>
                  <a:pt x="2287964" y="4330037"/>
                  <a:pt x="2138631" y="4345013"/>
                  <a:pt x="1931426" y="4335453"/>
                </a:cubicBezTo>
                <a:cubicBezTo>
                  <a:pt x="1724221" y="4325893"/>
                  <a:pt x="1470688" y="4316715"/>
                  <a:pt x="1337913" y="4335453"/>
                </a:cubicBezTo>
                <a:cubicBezTo>
                  <a:pt x="1205138" y="4354191"/>
                  <a:pt x="699403" y="4371608"/>
                  <a:pt x="516656" y="4335453"/>
                </a:cubicBezTo>
                <a:cubicBezTo>
                  <a:pt x="175800" y="4341450"/>
                  <a:pt x="-3739" y="4089385"/>
                  <a:pt x="0" y="3818797"/>
                </a:cubicBezTo>
                <a:cubicBezTo>
                  <a:pt x="32232" y="3538419"/>
                  <a:pt x="-14072" y="3335346"/>
                  <a:pt x="0" y="3125347"/>
                </a:cubicBezTo>
                <a:cubicBezTo>
                  <a:pt x="14072" y="2915348"/>
                  <a:pt x="28385" y="2646857"/>
                  <a:pt x="0" y="2497941"/>
                </a:cubicBezTo>
                <a:cubicBezTo>
                  <a:pt x="-28385" y="2349025"/>
                  <a:pt x="-2430" y="2008348"/>
                  <a:pt x="0" y="1804491"/>
                </a:cubicBezTo>
                <a:cubicBezTo>
                  <a:pt x="2430" y="1600634"/>
                  <a:pt x="-41465" y="1063347"/>
                  <a:pt x="0" y="516656"/>
                </a:cubicBezTo>
                <a:close/>
              </a:path>
              <a:path w="5864235" h="4335453" stroke="0" extrusionOk="0">
                <a:moveTo>
                  <a:pt x="0" y="516656"/>
                </a:moveTo>
                <a:cubicBezTo>
                  <a:pt x="30323" y="247142"/>
                  <a:pt x="259595" y="-49049"/>
                  <a:pt x="516656" y="0"/>
                </a:cubicBezTo>
                <a:cubicBezTo>
                  <a:pt x="755913" y="12329"/>
                  <a:pt x="902981" y="11439"/>
                  <a:pt x="1206788" y="0"/>
                </a:cubicBezTo>
                <a:cubicBezTo>
                  <a:pt x="1510595" y="-11439"/>
                  <a:pt x="1591681" y="-10652"/>
                  <a:pt x="1751992" y="0"/>
                </a:cubicBezTo>
                <a:cubicBezTo>
                  <a:pt x="1912303" y="10652"/>
                  <a:pt x="2266818" y="-30893"/>
                  <a:pt x="2442124" y="0"/>
                </a:cubicBezTo>
                <a:cubicBezTo>
                  <a:pt x="2617430" y="30893"/>
                  <a:pt x="2809942" y="31966"/>
                  <a:pt x="3083947" y="0"/>
                </a:cubicBezTo>
                <a:cubicBezTo>
                  <a:pt x="3357952" y="-31966"/>
                  <a:pt x="3596236" y="22808"/>
                  <a:pt x="3774078" y="0"/>
                </a:cubicBezTo>
                <a:cubicBezTo>
                  <a:pt x="3951920" y="-22808"/>
                  <a:pt x="4233486" y="1347"/>
                  <a:pt x="4464210" y="0"/>
                </a:cubicBezTo>
                <a:cubicBezTo>
                  <a:pt x="4694934" y="-1347"/>
                  <a:pt x="4966592" y="-1825"/>
                  <a:pt x="5347579" y="0"/>
                </a:cubicBezTo>
                <a:cubicBezTo>
                  <a:pt x="5619185" y="35836"/>
                  <a:pt x="5898776" y="239813"/>
                  <a:pt x="5864235" y="516656"/>
                </a:cubicBezTo>
                <a:cubicBezTo>
                  <a:pt x="5844159" y="696252"/>
                  <a:pt x="5884808" y="970292"/>
                  <a:pt x="5864235" y="1177084"/>
                </a:cubicBezTo>
                <a:cubicBezTo>
                  <a:pt x="5843662" y="1383876"/>
                  <a:pt x="5899229" y="1647650"/>
                  <a:pt x="5864235" y="1903555"/>
                </a:cubicBezTo>
                <a:cubicBezTo>
                  <a:pt x="5829241" y="2159460"/>
                  <a:pt x="5831238" y="2273169"/>
                  <a:pt x="5864235" y="2597005"/>
                </a:cubicBezTo>
                <a:cubicBezTo>
                  <a:pt x="5897233" y="2920841"/>
                  <a:pt x="5915572" y="3303310"/>
                  <a:pt x="5864235" y="3818797"/>
                </a:cubicBezTo>
                <a:cubicBezTo>
                  <a:pt x="5813890" y="4136211"/>
                  <a:pt x="5645160" y="4371130"/>
                  <a:pt x="5347579" y="4335453"/>
                </a:cubicBezTo>
                <a:cubicBezTo>
                  <a:pt x="5176688" y="4306597"/>
                  <a:pt x="4860916" y="4365607"/>
                  <a:pt x="4657447" y="4335453"/>
                </a:cubicBezTo>
                <a:cubicBezTo>
                  <a:pt x="4453978" y="4305299"/>
                  <a:pt x="4157071" y="4338353"/>
                  <a:pt x="4015625" y="4335453"/>
                </a:cubicBezTo>
                <a:cubicBezTo>
                  <a:pt x="3874179" y="4332553"/>
                  <a:pt x="3548317" y="4321527"/>
                  <a:pt x="3422111" y="4335453"/>
                </a:cubicBezTo>
                <a:cubicBezTo>
                  <a:pt x="3295905" y="4349379"/>
                  <a:pt x="2920513" y="4328325"/>
                  <a:pt x="2780288" y="4335453"/>
                </a:cubicBezTo>
                <a:cubicBezTo>
                  <a:pt x="2640063" y="4342581"/>
                  <a:pt x="2484120" y="4361318"/>
                  <a:pt x="2235084" y="4335453"/>
                </a:cubicBezTo>
                <a:cubicBezTo>
                  <a:pt x="1986048" y="4309588"/>
                  <a:pt x="1785969" y="4335279"/>
                  <a:pt x="1641571" y="4335453"/>
                </a:cubicBezTo>
                <a:cubicBezTo>
                  <a:pt x="1497173" y="4335627"/>
                  <a:pt x="917762" y="4349000"/>
                  <a:pt x="516656" y="4335453"/>
                </a:cubicBezTo>
                <a:cubicBezTo>
                  <a:pt x="228786" y="4325732"/>
                  <a:pt x="-31227" y="4161282"/>
                  <a:pt x="0" y="3818797"/>
                </a:cubicBezTo>
                <a:cubicBezTo>
                  <a:pt x="2259" y="3671511"/>
                  <a:pt x="-31391" y="3363915"/>
                  <a:pt x="0" y="3092326"/>
                </a:cubicBezTo>
                <a:cubicBezTo>
                  <a:pt x="31391" y="2820737"/>
                  <a:pt x="-27665" y="2608893"/>
                  <a:pt x="0" y="2365855"/>
                </a:cubicBezTo>
                <a:cubicBezTo>
                  <a:pt x="27665" y="2122817"/>
                  <a:pt x="27604" y="1933867"/>
                  <a:pt x="0" y="1771470"/>
                </a:cubicBezTo>
                <a:cubicBezTo>
                  <a:pt x="-27604" y="1609073"/>
                  <a:pt x="46346" y="827409"/>
                  <a:pt x="0" y="516656"/>
                </a:cubicBezTo>
                <a:close/>
              </a:path>
            </a:pathLst>
          </a:custGeom>
          <a:ln w="76200">
            <a:solidFill>
              <a:schemeClr val="accent3">
                <a:lumMod val="60000"/>
                <a:lumOff val="40000"/>
              </a:schemeClr>
            </a:solidFill>
            <a:prstDash val="sysDash"/>
            <a:extLst>
              <a:ext uri="{C807C97D-BFC1-408E-A445-0C87EB9F89A2}">
                <ask:lineSketchStyleProps xmlns:ask="http://schemas.microsoft.com/office/drawing/2018/sketchyshapes" sd="2940006969">
                  <a:prstGeom prst="roundRect">
                    <a:avLst>
                      <a:gd name="adj" fmla="val 1191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a:latin typeface="Calibri" panose="020F0502020204030204" pitchFamily="34" charset="0"/>
                <a:ea typeface="Cambria" panose="02040503050406030204" pitchFamily="18" charset="0"/>
                <a:cs typeface="Calibri" panose="020F0502020204030204" pitchFamily="34" charset="0"/>
              </a:rPr>
              <a:t>Đ</a:t>
            </a:r>
            <a:r>
              <a:rPr lang="vi-VN" sz="3600">
                <a:latin typeface="Calibri" panose="020F0502020204030204" pitchFamily="34" charset="0"/>
                <a:ea typeface="Cambria" panose="02040503050406030204" pitchFamily="18" charset="0"/>
                <a:cs typeface="Calibri" panose="020F0502020204030204" pitchFamily="34" charset="0"/>
              </a:rPr>
              <a:t>ọc thông tin và quan sát hình 4,5 trong SGK, thảo luận nhóm đôi và cho biết</a:t>
            </a:r>
            <a:r>
              <a:rPr lang="en-US" sz="3600">
                <a:latin typeface="Calibri" panose="020F0502020204030204" pitchFamily="34" charset="0"/>
                <a:ea typeface="Cambria" panose="02040503050406030204" pitchFamily="18" charset="0"/>
                <a:cs typeface="Calibri" panose="020F0502020204030204" pitchFamily="34" charset="0"/>
              </a:rPr>
              <a:t>:</a:t>
            </a:r>
          </a:p>
          <a:p>
            <a:pPr algn="just"/>
            <a:r>
              <a:rPr lang="en-US" sz="3600">
                <a:latin typeface="Calibri" panose="020F0502020204030204" pitchFamily="34" charset="0"/>
                <a:ea typeface="Cambria" panose="02040503050406030204" pitchFamily="18" charset="0"/>
                <a:cs typeface="Calibri" panose="020F0502020204030204" pitchFamily="34" charset="0"/>
              </a:rPr>
              <a:t>+ </a:t>
            </a:r>
            <a:r>
              <a:rPr lang="vi-VN" sz="3600">
                <a:latin typeface="Calibri" panose="020F0502020204030204" pitchFamily="34" charset="0"/>
                <a:ea typeface="Cambria" panose="02040503050406030204" pitchFamily="18" charset="0"/>
                <a:cs typeface="Calibri" panose="020F0502020204030204" pitchFamily="34" charset="0"/>
              </a:rPr>
              <a:t>Việt Nam gia nhập Hiệp hội các quốc gia Đông Nam Á (ASEAN) có ý nghĩa như thế nào?</a:t>
            </a:r>
          </a:p>
        </p:txBody>
      </p:sp>
    </p:spTree>
    <p:extLst>
      <p:ext uri="{BB962C8B-B14F-4D97-AF65-F5344CB8AC3E}">
        <p14:creationId xmlns:p14="http://schemas.microsoft.com/office/powerpoint/2010/main" val="16633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75844" y="25603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TextBox 5">
            <a:extLst>
              <a:ext uri="{FF2B5EF4-FFF2-40B4-BE49-F238E27FC236}">
                <a16:creationId xmlns:a16="http://schemas.microsoft.com/office/drawing/2014/main" id="{C716E402-B31D-4855-A432-926456164175}"/>
              </a:ext>
            </a:extLst>
          </p:cNvPr>
          <p:cNvSpPr txBox="1"/>
          <p:nvPr/>
        </p:nvSpPr>
        <p:spPr>
          <a:xfrm>
            <a:off x="550992" y="1322298"/>
            <a:ext cx="6479660" cy="5078313"/>
          </a:xfrm>
          <a:prstGeom prst="rect">
            <a:avLst/>
          </a:prstGeom>
          <a:noFill/>
        </p:spPr>
        <p:txBody>
          <a:bodyPr wrap="square" rtlCol="0">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Ngày 28 – 7 – 1995, Việt Nam chính thức gia nhập ASEAN. Đây là dấu mốc quan trọng trong tiến trình hội nhập khu vực và thế giới của Việt Nam. Việt Nam có cơ hội mở rộng hợp tác, giao lưu kinh tế, văn hoá với các quốc gia trong tổ chức, gia tăng vị thế trên trường quốc tế. </a:t>
            </a:r>
            <a:endParaRPr lang="en-US" sz="36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D6210AB-630D-4EAC-95DC-03B6FC67D415}"/>
              </a:ext>
            </a:extLst>
          </p:cNvPr>
          <p:cNvSpPr txBox="1"/>
          <p:nvPr/>
        </p:nvSpPr>
        <p:spPr>
          <a:xfrm>
            <a:off x="708225" y="536166"/>
            <a:ext cx="11090366" cy="584775"/>
          </a:xfrm>
          <a:prstGeom prst="rect">
            <a:avLst/>
          </a:prstGeom>
          <a:noFill/>
        </p:spPr>
        <p:txBody>
          <a:bodyPr wrap="square" rtlCol="0">
            <a:spAutoFit/>
          </a:bodyPr>
          <a:lstStyle/>
          <a:p>
            <a:r>
              <a:rPr lang="en-US" sz="3200" b="1">
                <a:solidFill>
                  <a:srgbClr val="0070C0"/>
                </a:solidFill>
              </a:rPr>
              <a:t>3. Việt Nam gia nhập Hiệp hội các quốc gia Đông Nam Á (ASEAN)</a:t>
            </a:r>
          </a:p>
        </p:txBody>
      </p:sp>
      <p:grpSp>
        <p:nvGrpSpPr>
          <p:cNvPr id="15" name="Group 14">
            <a:extLst>
              <a:ext uri="{FF2B5EF4-FFF2-40B4-BE49-F238E27FC236}">
                <a16:creationId xmlns:a16="http://schemas.microsoft.com/office/drawing/2014/main" id="{6E6DB9BF-F4DC-4BD8-8630-C8D6E783BE3B}"/>
              </a:ext>
            </a:extLst>
          </p:cNvPr>
          <p:cNvGrpSpPr/>
          <p:nvPr/>
        </p:nvGrpSpPr>
        <p:grpSpPr>
          <a:xfrm>
            <a:off x="7212152" y="1933350"/>
            <a:ext cx="4417453" cy="3720425"/>
            <a:chOff x="6936378" y="1254406"/>
            <a:chExt cx="4417453" cy="3720425"/>
          </a:xfrm>
        </p:grpSpPr>
        <p:pic>
          <p:nvPicPr>
            <p:cNvPr id="13" name="Picture 12">
              <a:extLst>
                <a:ext uri="{FF2B5EF4-FFF2-40B4-BE49-F238E27FC236}">
                  <a16:creationId xmlns:a16="http://schemas.microsoft.com/office/drawing/2014/main" id="{83C90765-1F02-487D-998E-A0A0D74BF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378" y="1254406"/>
              <a:ext cx="4417453" cy="2780699"/>
            </a:xfrm>
            <a:prstGeom prst="rect">
              <a:avLst/>
            </a:prstGeom>
          </p:spPr>
        </p:pic>
        <p:sp>
          <p:nvSpPr>
            <p:cNvPr id="14" name="TextBox 13">
              <a:extLst>
                <a:ext uri="{FF2B5EF4-FFF2-40B4-BE49-F238E27FC236}">
                  <a16:creationId xmlns:a16="http://schemas.microsoft.com/office/drawing/2014/main" id="{9EA5E090-4F63-402D-965E-20CD07431CEC}"/>
                </a:ext>
              </a:extLst>
            </p:cNvPr>
            <p:cNvSpPr txBox="1"/>
            <p:nvPr/>
          </p:nvSpPr>
          <p:spPr>
            <a:xfrm>
              <a:off x="7030026" y="4020724"/>
              <a:ext cx="4323805" cy="954107"/>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Hình 4. Lễ kết nạp Việt Nam gia nhập ASEAN   tại Bru-nây</a:t>
              </a:r>
            </a:p>
          </p:txBody>
        </p:sp>
      </p:grpSp>
    </p:spTree>
    <p:extLst>
      <p:ext uri="{BB962C8B-B14F-4D97-AF65-F5344CB8AC3E}">
        <p14:creationId xmlns:p14="http://schemas.microsoft.com/office/powerpoint/2010/main" val="15991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75844" y="25603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716E402-B31D-4855-A432-926456164175}"/>
              </a:ext>
            </a:extLst>
          </p:cNvPr>
          <p:cNvSpPr txBox="1"/>
          <p:nvPr/>
        </p:nvSpPr>
        <p:spPr>
          <a:xfrm>
            <a:off x="590660" y="1120941"/>
            <a:ext cx="10865945" cy="1754326"/>
          </a:xfrm>
          <a:prstGeom prst="rect">
            <a:avLst/>
          </a:prstGeom>
          <a:noFill/>
        </p:spPr>
        <p:txBody>
          <a:bodyPr wrap="square" rtlCol="0">
            <a:spAutoFit/>
          </a:bodyPr>
          <a:lstStyle/>
          <a:p>
            <a:pPr lvl="0" algn="just"/>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600">
                <a:solidFill>
                  <a:prstClr val="black"/>
                </a:solidFill>
                <a:latin typeface="Calibri" panose="020F0502020204030204" pitchFamily="34" charset="0"/>
                <a:cs typeface="Calibri" panose="020F0502020204030204" pitchFamily="34" charset="0"/>
              </a:rPr>
              <a:t>Ngoài ra, việc Việt Nam trở thành thành viên của ASEAN đã góp phần củng cố hoà bình, ổn định và phát triển mọi mặt của khu vực Đông Nam Á.</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2D6210AB-630D-4EAC-95DC-03B6FC67D415}"/>
              </a:ext>
            </a:extLst>
          </p:cNvPr>
          <p:cNvSpPr txBox="1"/>
          <p:nvPr/>
        </p:nvSpPr>
        <p:spPr>
          <a:xfrm>
            <a:off x="735395" y="536166"/>
            <a:ext cx="110903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ptos" panose="02110004020202020204"/>
                <a:ea typeface="+mn-ea"/>
                <a:cs typeface="+mn-cs"/>
              </a:rPr>
              <a:t>3. Việt Nam gia nhập Hiệp hội các quốc gia Đông Nam Á (ASEAN)</a:t>
            </a:r>
          </a:p>
        </p:txBody>
      </p:sp>
      <p:grpSp>
        <p:nvGrpSpPr>
          <p:cNvPr id="5" name="Group 4">
            <a:extLst>
              <a:ext uri="{FF2B5EF4-FFF2-40B4-BE49-F238E27FC236}">
                <a16:creationId xmlns:a16="http://schemas.microsoft.com/office/drawing/2014/main" id="{9D484BD5-ED08-46F5-9F5C-25C5635AB4F7}"/>
              </a:ext>
            </a:extLst>
          </p:cNvPr>
          <p:cNvGrpSpPr/>
          <p:nvPr/>
        </p:nvGrpSpPr>
        <p:grpSpPr>
          <a:xfrm>
            <a:off x="1742422" y="2897288"/>
            <a:ext cx="9387132" cy="3682658"/>
            <a:chOff x="1912239" y="2919310"/>
            <a:chExt cx="9387132" cy="3682658"/>
          </a:xfrm>
        </p:grpSpPr>
        <p:pic>
          <p:nvPicPr>
            <p:cNvPr id="3" name="Picture 2">
              <a:extLst>
                <a:ext uri="{FF2B5EF4-FFF2-40B4-BE49-F238E27FC236}">
                  <a16:creationId xmlns:a16="http://schemas.microsoft.com/office/drawing/2014/main" id="{4CE6CC9B-585D-441B-ABBA-F77D7FFB5E02}"/>
                </a:ext>
              </a:extLst>
            </p:cNvPr>
            <p:cNvPicPr>
              <a:picLocks noChangeAspect="1"/>
            </p:cNvPicPr>
            <p:nvPr/>
          </p:nvPicPr>
          <p:blipFill rotWithShape="1">
            <a:blip r:embed="rId2">
              <a:extLst>
                <a:ext uri="{28A0092B-C50C-407E-A947-70E740481C1C}">
                  <a14:useLocalDpi xmlns:a14="http://schemas.microsoft.com/office/drawing/2010/main" val="0"/>
                </a:ext>
              </a:extLst>
            </a:blip>
            <a:srcRect t="3733" r="1973"/>
            <a:stretch/>
          </p:blipFill>
          <p:spPr>
            <a:xfrm>
              <a:off x="1912239" y="2919310"/>
              <a:ext cx="5849889" cy="3682658"/>
            </a:xfrm>
            <a:prstGeom prst="rect">
              <a:avLst/>
            </a:prstGeom>
          </p:spPr>
        </p:pic>
        <p:sp>
          <p:nvSpPr>
            <p:cNvPr id="10" name="TextBox 9">
              <a:extLst>
                <a:ext uri="{FF2B5EF4-FFF2-40B4-BE49-F238E27FC236}">
                  <a16:creationId xmlns:a16="http://schemas.microsoft.com/office/drawing/2014/main" id="{5C796630-6EB4-4778-A5D9-752229C05457}"/>
                </a:ext>
              </a:extLst>
            </p:cNvPr>
            <p:cNvSpPr txBox="1"/>
            <p:nvPr/>
          </p:nvSpPr>
          <p:spPr>
            <a:xfrm>
              <a:off x="7658407" y="3852698"/>
              <a:ext cx="3640964" cy="1815882"/>
            </a:xfrm>
            <a:prstGeom prst="rect">
              <a:avLst/>
            </a:prstGeom>
            <a:noFill/>
          </p:spPr>
          <p:txBody>
            <a:bodyPr wrap="square" rtlCol="0">
              <a:spAutoFit/>
            </a:bodyPr>
            <a:lstStyle/>
            <a:p>
              <a:pPr lvl="0" algn="ctr"/>
              <a:r>
                <a:rPr lang="vi-VN" sz="2800">
                  <a:solidFill>
                    <a:prstClr val="black"/>
                  </a:solidFill>
                  <a:latin typeface="Calibri" panose="020F0502020204030204" pitchFamily="34" charset="0"/>
                  <a:cs typeface="Calibri" panose="020F0502020204030204" pitchFamily="34" charset="0"/>
                </a:rPr>
                <a:t>Hình 5. Đoàn Việt Nam tham dự  Kì thi tay nghề ASEAN lần thứ 12  vào tháng 9 – 2018</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18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B8AD2-9B97-615A-9050-1612FD53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934" y="1606584"/>
            <a:ext cx="9299037" cy="5251416"/>
          </a:xfrm>
          <a:prstGeom prst="rect">
            <a:avLst/>
          </a:prstGeom>
        </p:spPr>
      </p:pic>
      <p:sp>
        <p:nvSpPr>
          <p:cNvPr id="5" name="Rectangle: Diagonal Corners Rounded 4">
            <a:extLst>
              <a:ext uri="{FF2B5EF4-FFF2-40B4-BE49-F238E27FC236}">
                <a16:creationId xmlns:a16="http://schemas.microsoft.com/office/drawing/2014/main" id="{4B6249C2-43F4-4975-AFEC-699FDB7FAE18}"/>
              </a:ext>
            </a:extLst>
          </p:cNvPr>
          <p:cNvSpPr/>
          <p:nvPr/>
        </p:nvSpPr>
        <p:spPr>
          <a:xfrm>
            <a:off x="486156" y="176501"/>
            <a:ext cx="11219688" cy="1216152"/>
          </a:xfrm>
          <a:custGeom>
            <a:avLst/>
            <a:gdLst>
              <a:gd name="connsiteX0" fmla="*/ 202696 w 11219688"/>
              <a:gd name="connsiteY0" fmla="*/ 0 h 1216152"/>
              <a:gd name="connsiteX1" fmla="*/ 891258 w 11219688"/>
              <a:gd name="connsiteY1" fmla="*/ 0 h 1216152"/>
              <a:gd name="connsiteX2" fmla="*/ 1579820 w 11219688"/>
              <a:gd name="connsiteY2" fmla="*/ 0 h 1216152"/>
              <a:gd name="connsiteX3" fmla="*/ 2378552 w 11219688"/>
              <a:gd name="connsiteY3" fmla="*/ 0 h 1216152"/>
              <a:gd name="connsiteX4" fmla="*/ 2956944 w 11219688"/>
              <a:gd name="connsiteY4" fmla="*/ 0 h 1216152"/>
              <a:gd name="connsiteX5" fmla="*/ 3425166 w 11219688"/>
              <a:gd name="connsiteY5" fmla="*/ 0 h 1216152"/>
              <a:gd name="connsiteX6" fmla="*/ 3783218 w 11219688"/>
              <a:gd name="connsiteY6" fmla="*/ 0 h 1216152"/>
              <a:gd name="connsiteX7" fmla="*/ 4361610 w 11219688"/>
              <a:gd name="connsiteY7" fmla="*/ 0 h 1216152"/>
              <a:gd name="connsiteX8" fmla="*/ 4719663 w 11219688"/>
              <a:gd name="connsiteY8" fmla="*/ 0 h 1216152"/>
              <a:gd name="connsiteX9" fmla="*/ 5077715 w 11219688"/>
              <a:gd name="connsiteY9" fmla="*/ 0 h 1216152"/>
              <a:gd name="connsiteX10" fmla="*/ 5986617 w 11219688"/>
              <a:gd name="connsiteY10" fmla="*/ 0 h 1216152"/>
              <a:gd name="connsiteX11" fmla="*/ 6565009 w 11219688"/>
              <a:gd name="connsiteY11" fmla="*/ 0 h 1216152"/>
              <a:gd name="connsiteX12" fmla="*/ 7473911 w 11219688"/>
              <a:gd name="connsiteY12" fmla="*/ 0 h 1216152"/>
              <a:gd name="connsiteX13" fmla="*/ 8382813 w 11219688"/>
              <a:gd name="connsiteY13" fmla="*/ 0 h 1216152"/>
              <a:gd name="connsiteX14" fmla="*/ 8740865 w 11219688"/>
              <a:gd name="connsiteY14" fmla="*/ 0 h 1216152"/>
              <a:gd name="connsiteX15" fmla="*/ 9649767 w 11219688"/>
              <a:gd name="connsiteY15" fmla="*/ 0 h 1216152"/>
              <a:gd name="connsiteX16" fmla="*/ 10448499 w 11219688"/>
              <a:gd name="connsiteY16" fmla="*/ 0 h 1216152"/>
              <a:gd name="connsiteX17" fmla="*/ 11219688 w 11219688"/>
              <a:gd name="connsiteY17" fmla="*/ 0 h 1216152"/>
              <a:gd name="connsiteX18" fmla="*/ 11219688 w 11219688"/>
              <a:gd name="connsiteY18" fmla="*/ 0 h 1216152"/>
              <a:gd name="connsiteX19" fmla="*/ 11219688 w 11219688"/>
              <a:gd name="connsiteY19" fmla="*/ 506728 h 1216152"/>
              <a:gd name="connsiteX20" fmla="*/ 11219688 w 11219688"/>
              <a:gd name="connsiteY20" fmla="*/ 1013456 h 1216152"/>
              <a:gd name="connsiteX21" fmla="*/ 11016992 w 11219688"/>
              <a:gd name="connsiteY21" fmla="*/ 1216152 h 1216152"/>
              <a:gd name="connsiteX22" fmla="*/ 10548770 w 11219688"/>
              <a:gd name="connsiteY22" fmla="*/ 1216152 h 1216152"/>
              <a:gd name="connsiteX23" fmla="*/ 10190718 w 11219688"/>
              <a:gd name="connsiteY23" fmla="*/ 1216152 h 1216152"/>
              <a:gd name="connsiteX24" fmla="*/ 9281816 w 11219688"/>
              <a:gd name="connsiteY24" fmla="*/ 1216152 h 1216152"/>
              <a:gd name="connsiteX25" fmla="*/ 8483084 w 11219688"/>
              <a:gd name="connsiteY25" fmla="*/ 1216152 h 1216152"/>
              <a:gd name="connsiteX26" fmla="*/ 8014862 w 11219688"/>
              <a:gd name="connsiteY26" fmla="*/ 1216152 h 1216152"/>
              <a:gd name="connsiteX27" fmla="*/ 7105960 w 11219688"/>
              <a:gd name="connsiteY27" fmla="*/ 1216152 h 1216152"/>
              <a:gd name="connsiteX28" fmla="*/ 6197058 w 11219688"/>
              <a:gd name="connsiteY28" fmla="*/ 1216152 h 1216152"/>
              <a:gd name="connsiteX29" fmla="*/ 5398326 w 11219688"/>
              <a:gd name="connsiteY29" fmla="*/ 1216152 h 1216152"/>
              <a:gd name="connsiteX30" fmla="*/ 4709764 w 11219688"/>
              <a:gd name="connsiteY30" fmla="*/ 1216152 h 1216152"/>
              <a:gd name="connsiteX31" fmla="*/ 4131372 w 11219688"/>
              <a:gd name="connsiteY31" fmla="*/ 1216152 h 1216152"/>
              <a:gd name="connsiteX32" fmla="*/ 3332640 w 11219688"/>
              <a:gd name="connsiteY32" fmla="*/ 1216152 h 1216152"/>
              <a:gd name="connsiteX33" fmla="*/ 2974588 w 11219688"/>
              <a:gd name="connsiteY33" fmla="*/ 1216152 h 1216152"/>
              <a:gd name="connsiteX34" fmla="*/ 2286026 w 11219688"/>
              <a:gd name="connsiteY34" fmla="*/ 1216152 h 1216152"/>
              <a:gd name="connsiteX35" fmla="*/ 1927974 w 11219688"/>
              <a:gd name="connsiteY35" fmla="*/ 1216152 h 1216152"/>
              <a:gd name="connsiteX36" fmla="*/ 1349582 w 11219688"/>
              <a:gd name="connsiteY36" fmla="*/ 1216152 h 1216152"/>
              <a:gd name="connsiteX37" fmla="*/ 661020 w 11219688"/>
              <a:gd name="connsiteY37" fmla="*/ 1216152 h 1216152"/>
              <a:gd name="connsiteX38" fmla="*/ 0 w 11219688"/>
              <a:gd name="connsiteY38" fmla="*/ 1216152 h 1216152"/>
              <a:gd name="connsiteX39" fmla="*/ 0 w 11219688"/>
              <a:gd name="connsiteY39" fmla="*/ 1216152 h 1216152"/>
              <a:gd name="connsiteX40" fmla="*/ 0 w 11219688"/>
              <a:gd name="connsiteY40" fmla="*/ 689155 h 1216152"/>
              <a:gd name="connsiteX41" fmla="*/ 0 w 11219688"/>
              <a:gd name="connsiteY41" fmla="*/ 202696 h 1216152"/>
              <a:gd name="connsiteX42" fmla="*/ 202696 w 11219688"/>
              <a:gd name="connsiteY42" fmla="*/ 0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9688" h="1216152" fill="none" extrusionOk="0">
                <a:moveTo>
                  <a:pt x="202696" y="0"/>
                </a:moveTo>
                <a:cubicBezTo>
                  <a:pt x="357474" y="31262"/>
                  <a:pt x="573146" y="-16307"/>
                  <a:pt x="891258" y="0"/>
                </a:cubicBezTo>
                <a:cubicBezTo>
                  <a:pt x="1209370" y="16307"/>
                  <a:pt x="1274769" y="19417"/>
                  <a:pt x="1579820" y="0"/>
                </a:cubicBezTo>
                <a:cubicBezTo>
                  <a:pt x="1884871" y="-19417"/>
                  <a:pt x="2124300" y="-14959"/>
                  <a:pt x="2378552" y="0"/>
                </a:cubicBezTo>
                <a:cubicBezTo>
                  <a:pt x="2632804" y="14959"/>
                  <a:pt x="2728452" y="-986"/>
                  <a:pt x="2956944" y="0"/>
                </a:cubicBezTo>
                <a:cubicBezTo>
                  <a:pt x="3185436" y="986"/>
                  <a:pt x="3257645" y="-19790"/>
                  <a:pt x="3425166" y="0"/>
                </a:cubicBezTo>
                <a:cubicBezTo>
                  <a:pt x="3592687" y="19790"/>
                  <a:pt x="3665440" y="-14159"/>
                  <a:pt x="3783218" y="0"/>
                </a:cubicBezTo>
                <a:cubicBezTo>
                  <a:pt x="3900996" y="14159"/>
                  <a:pt x="4225547" y="-3141"/>
                  <a:pt x="4361610" y="0"/>
                </a:cubicBezTo>
                <a:cubicBezTo>
                  <a:pt x="4497673" y="3141"/>
                  <a:pt x="4626710" y="9501"/>
                  <a:pt x="4719663" y="0"/>
                </a:cubicBezTo>
                <a:cubicBezTo>
                  <a:pt x="4812616" y="-9501"/>
                  <a:pt x="4937609" y="-15153"/>
                  <a:pt x="5077715" y="0"/>
                </a:cubicBezTo>
                <a:cubicBezTo>
                  <a:pt x="5217821" y="15153"/>
                  <a:pt x="5562304" y="-41113"/>
                  <a:pt x="5986617" y="0"/>
                </a:cubicBezTo>
                <a:cubicBezTo>
                  <a:pt x="6410930" y="41113"/>
                  <a:pt x="6343061" y="-26319"/>
                  <a:pt x="6565009" y="0"/>
                </a:cubicBezTo>
                <a:cubicBezTo>
                  <a:pt x="6786957" y="26319"/>
                  <a:pt x="7272147" y="-24487"/>
                  <a:pt x="7473911" y="0"/>
                </a:cubicBezTo>
                <a:cubicBezTo>
                  <a:pt x="7675675" y="24487"/>
                  <a:pt x="7970581" y="5460"/>
                  <a:pt x="8382813" y="0"/>
                </a:cubicBezTo>
                <a:cubicBezTo>
                  <a:pt x="8795045" y="-5460"/>
                  <a:pt x="8565594" y="-411"/>
                  <a:pt x="8740865" y="0"/>
                </a:cubicBezTo>
                <a:cubicBezTo>
                  <a:pt x="8916136" y="411"/>
                  <a:pt x="9249291" y="28626"/>
                  <a:pt x="9649767" y="0"/>
                </a:cubicBezTo>
                <a:cubicBezTo>
                  <a:pt x="10050243" y="-28626"/>
                  <a:pt x="10108901" y="37528"/>
                  <a:pt x="10448499" y="0"/>
                </a:cubicBezTo>
                <a:cubicBezTo>
                  <a:pt x="10788097" y="-37528"/>
                  <a:pt x="10835436" y="3288"/>
                  <a:pt x="11219688" y="0"/>
                </a:cubicBezTo>
                <a:lnTo>
                  <a:pt x="11219688" y="0"/>
                </a:lnTo>
                <a:cubicBezTo>
                  <a:pt x="11241200" y="138429"/>
                  <a:pt x="11224215" y="397412"/>
                  <a:pt x="11219688" y="506728"/>
                </a:cubicBezTo>
                <a:cubicBezTo>
                  <a:pt x="11215161" y="616044"/>
                  <a:pt x="11199569" y="795719"/>
                  <a:pt x="11219688" y="1013456"/>
                </a:cubicBezTo>
                <a:cubicBezTo>
                  <a:pt x="11225477" y="1106812"/>
                  <a:pt x="11130962" y="1243804"/>
                  <a:pt x="11016992" y="1216152"/>
                </a:cubicBezTo>
                <a:cubicBezTo>
                  <a:pt x="10806783" y="1207991"/>
                  <a:pt x="10747890" y="1233295"/>
                  <a:pt x="10548770" y="1216152"/>
                </a:cubicBezTo>
                <a:cubicBezTo>
                  <a:pt x="10349650" y="1199009"/>
                  <a:pt x="10289586" y="1199124"/>
                  <a:pt x="10190718" y="1216152"/>
                </a:cubicBezTo>
                <a:cubicBezTo>
                  <a:pt x="10091850" y="1233180"/>
                  <a:pt x="9690526" y="1201752"/>
                  <a:pt x="9281816" y="1216152"/>
                </a:cubicBezTo>
                <a:cubicBezTo>
                  <a:pt x="8873106" y="1230552"/>
                  <a:pt x="8760743" y="1177825"/>
                  <a:pt x="8483084" y="1216152"/>
                </a:cubicBezTo>
                <a:cubicBezTo>
                  <a:pt x="8205425" y="1254479"/>
                  <a:pt x="8174852" y="1228096"/>
                  <a:pt x="8014862" y="1216152"/>
                </a:cubicBezTo>
                <a:cubicBezTo>
                  <a:pt x="7854872" y="1204208"/>
                  <a:pt x="7320135" y="1202068"/>
                  <a:pt x="7105960" y="1216152"/>
                </a:cubicBezTo>
                <a:cubicBezTo>
                  <a:pt x="6891785" y="1230236"/>
                  <a:pt x="6480742" y="1173287"/>
                  <a:pt x="6197058" y="1216152"/>
                </a:cubicBezTo>
                <a:cubicBezTo>
                  <a:pt x="5913374" y="1259017"/>
                  <a:pt x="5583713" y="1214897"/>
                  <a:pt x="5398326" y="1216152"/>
                </a:cubicBezTo>
                <a:cubicBezTo>
                  <a:pt x="5212939" y="1217407"/>
                  <a:pt x="5014257" y="1233987"/>
                  <a:pt x="4709764" y="1216152"/>
                </a:cubicBezTo>
                <a:cubicBezTo>
                  <a:pt x="4405271" y="1198317"/>
                  <a:pt x="4366064" y="1237911"/>
                  <a:pt x="4131372" y="1216152"/>
                </a:cubicBezTo>
                <a:cubicBezTo>
                  <a:pt x="3896680" y="1194393"/>
                  <a:pt x="3657853" y="1189239"/>
                  <a:pt x="3332640" y="1216152"/>
                </a:cubicBezTo>
                <a:cubicBezTo>
                  <a:pt x="3007427" y="1243065"/>
                  <a:pt x="3140120" y="1227818"/>
                  <a:pt x="2974588" y="1216152"/>
                </a:cubicBezTo>
                <a:cubicBezTo>
                  <a:pt x="2809056" y="1204486"/>
                  <a:pt x="2485245" y="1210032"/>
                  <a:pt x="2286026" y="1216152"/>
                </a:cubicBezTo>
                <a:cubicBezTo>
                  <a:pt x="2086807" y="1222272"/>
                  <a:pt x="2018788" y="1220871"/>
                  <a:pt x="1927974" y="1216152"/>
                </a:cubicBezTo>
                <a:cubicBezTo>
                  <a:pt x="1837160" y="1211433"/>
                  <a:pt x="1580293" y="1190803"/>
                  <a:pt x="1349582" y="1216152"/>
                </a:cubicBezTo>
                <a:cubicBezTo>
                  <a:pt x="1118871" y="1241501"/>
                  <a:pt x="960704" y="1190212"/>
                  <a:pt x="661020" y="1216152"/>
                </a:cubicBezTo>
                <a:cubicBezTo>
                  <a:pt x="361336" y="1242092"/>
                  <a:pt x="289828" y="1237490"/>
                  <a:pt x="0" y="1216152"/>
                </a:cubicBezTo>
                <a:lnTo>
                  <a:pt x="0" y="1216152"/>
                </a:lnTo>
                <a:cubicBezTo>
                  <a:pt x="-5718" y="1040023"/>
                  <a:pt x="8201" y="821673"/>
                  <a:pt x="0" y="689155"/>
                </a:cubicBezTo>
                <a:cubicBezTo>
                  <a:pt x="-8201" y="556637"/>
                  <a:pt x="-11242" y="390892"/>
                  <a:pt x="0" y="202696"/>
                </a:cubicBezTo>
                <a:cubicBezTo>
                  <a:pt x="5241" y="86997"/>
                  <a:pt x="85747" y="-14293"/>
                  <a:pt x="202696" y="0"/>
                </a:cubicBezTo>
                <a:close/>
              </a:path>
              <a:path w="11219688" h="1216152" stroke="0" extrusionOk="0">
                <a:moveTo>
                  <a:pt x="202696" y="0"/>
                </a:moveTo>
                <a:cubicBezTo>
                  <a:pt x="470974" y="-11417"/>
                  <a:pt x="562077" y="25069"/>
                  <a:pt x="781088" y="0"/>
                </a:cubicBezTo>
                <a:cubicBezTo>
                  <a:pt x="1000099" y="-25069"/>
                  <a:pt x="1127211" y="-7211"/>
                  <a:pt x="1469650" y="0"/>
                </a:cubicBezTo>
                <a:cubicBezTo>
                  <a:pt x="1812089" y="7211"/>
                  <a:pt x="1793986" y="10110"/>
                  <a:pt x="2048042" y="0"/>
                </a:cubicBezTo>
                <a:cubicBezTo>
                  <a:pt x="2302098" y="-10110"/>
                  <a:pt x="2352583" y="-22383"/>
                  <a:pt x="2516264" y="0"/>
                </a:cubicBezTo>
                <a:cubicBezTo>
                  <a:pt x="2679945" y="22383"/>
                  <a:pt x="2843942" y="25558"/>
                  <a:pt x="3094656" y="0"/>
                </a:cubicBezTo>
                <a:cubicBezTo>
                  <a:pt x="3345370" y="-25558"/>
                  <a:pt x="3467877" y="-17108"/>
                  <a:pt x="3562879" y="0"/>
                </a:cubicBezTo>
                <a:cubicBezTo>
                  <a:pt x="3657881" y="17108"/>
                  <a:pt x="4152909" y="-6709"/>
                  <a:pt x="4471780" y="0"/>
                </a:cubicBezTo>
                <a:cubicBezTo>
                  <a:pt x="4790651" y="6709"/>
                  <a:pt x="5088572" y="621"/>
                  <a:pt x="5380682" y="0"/>
                </a:cubicBezTo>
                <a:cubicBezTo>
                  <a:pt x="5672792" y="-621"/>
                  <a:pt x="5998892" y="1570"/>
                  <a:pt x="6289584" y="0"/>
                </a:cubicBezTo>
                <a:cubicBezTo>
                  <a:pt x="6580276" y="-1570"/>
                  <a:pt x="6723950" y="1318"/>
                  <a:pt x="6978146" y="0"/>
                </a:cubicBezTo>
                <a:cubicBezTo>
                  <a:pt x="7232342" y="-1318"/>
                  <a:pt x="7196001" y="-12866"/>
                  <a:pt x="7336198" y="0"/>
                </a:cubicBezTo>
                <a:cubicBezTo>
                  <a:pt x="7476395" y="12866"/>
                  <a:pt x="8032498" y="18505"/>
                  <a:pt x="8245100" y="0"/>
                </a:cubicBezTo>
                <a:cubicBezTo>
                  <a:pt x="8457702" y="-18505"/>
                  <a:pt x="8645138" y="-2310"/>
                  <a:pt x="9043832" y="0"/>
                </a:cubicBezTo>
                <a:cubicBezTo>
                  <a:pt x="9442526" y="2310"/>
                  <a:pt x="9444073" y="-2998"/>
                  <a:pt x="9732394" y="0"/>
                </a:cubicBezTo>
                <a:cubicBezTo>
                  <a:pt x="10020715" y="2998"/>
                  <a:pt x="10182463" y="-27034"/>
                  <a:pt x="10420956" y="0"/>
                </a:cubicBezTo>
                <a:cubicBezTo>
                  <a:pt x="10659449" y="27034"/>
                  <a:pt x="10936700" y="29381"/>
                  <a:pt x="11219688" y="0"/>
                </a:cubicBezTo>
                <a:lnTo>
                  <a:pt x="11219688" y="0"/>
                </a:lnTo>
                <a:cubicBezTo>
                  <a:pt x="11227271" y="227481"/>
                  <a:pt x="11223316" y="270761"/>
                  <a:pt x="11219688" y="476324"/>
                </a:cubicBezTo>
                <a:cubicBezTo>
                  <a:pt x="11216060" y="681887"/>
                  <a:pt x="11196051" y="802270"/>
                  <a:pt x="11219688" y="1013456"/>
                </a:cubicBezTo>
                <a:cubicBezTo>
                  <a:pt x="11210833" y="1105970"/>
                  <a:pt x="11124893" y="1199035"/>
                  <a:pt x="11016992" y="1216152"/>
                </a:cubicBezTo>
                <a:cubicBezTo>
                  <a:pt x="10823542" y="1198277"/>
                  <a:pt x="10482347" y="1203819"/>
                  <a:pt x="10218260" y="1216152"/>
                </a:cubicBezTo>
                <a:cubicBezTo>
                  <a:pt x="9954173" y="1228485"/>
                  <a:pt x="9933750" y="1225084"/>
                  <a:pt x="9860208" y="1216152"/>
                </a:cubicBezTo>
                <a:cubicBezTo>
                  <a:pt x="9786666" y="1207220"/>
                  <a:pt x="9458508" y="1187718"/>
                  <a:pt x="9281816" y="1216152"/>
                </a:cubicBezTo>
                <a:cubicBezTo>
                  <a:pt x="9105124" y="1244586"/>
                  <a:pt x="9071813" y="1229635"/>
                  <a:pt x="8923764" y="1216152"/>
                </a:cubicBezTo>
                <a:cubicBezTo>
                  <a:pt x="8775715" y="1202669"/>
                  <a:pt x="8571774" y="1222448"/>
                  <a:pt x="8455541" y="1216152"/>
                </a:cubicBezTo>
                <a:cubicBezTo>
                  <a:pt x="8339308" y="1209856"/>
                  <a:pt x="7968147" y="1202274"/>
                  <a:pt x="7546640" y="1216152"/>
                </a:cubicBezTo>
                <a:cubicBezTo>
                  <a:pt x="7125133" y="1230030"/>
                  <a:pt x="7125506" y="1205377"/>
                  <a:pt x="6968247" y="1216152"/>
                </a:cubicBezTo>
                <a:cubicBezTo>
                  <a:pt x="6810988" y="1226927"/>
                  <a:pt x="6531096" y="1224593"/>
                  <a:pt x="6169516" y="1216152"/>
                </a:cubicBezTo>
                <a:cubicBezTo>
                  <a:pt x="5807936" y="1207711"/>
                  <a:pt x="5636234" y="1198573"/>
                  <a:pt x="5480954" y="1216152"/>
                </a:cubicBezTo>
                <a:cubicBezTo>
                  <a:pt x="5325674" y="1233731"/>
                  <a:pt x="5252857" y="1227821"/>
                  <a:pt x="5122901" y="1216152"/>
                </a:cubicBezTo>
                <a:cubicBezTo>
                  <a:pt x="4992945" y="1204483"/>
                  <a:pt x="4671801" y="1207861"/>
                  <a:pt x="4544509" y="1216152"/>
                </a:cubicBezTo>
                <a:cubicBezTo>
                  <a:pt x="4417217" y="1224443"/>
                  <a:pt x="3881785" y="1210562"/>
                  <a:pt x="3635607" y="1216152"/>
                </a:cubicBezTo>
                <a:cubicBezTo>
                  <a:pt x="3389429" y="1221742"/>
                  <a:pt x="3035213" y="1230052"/>
                  <a:pt x="2836875" y="1216152"/>
                </a:cubicBezTo>
                <a:cubicBezTo>
                  <a:pt x="2638537" y="1202252"/>
                  <a:pt x="2589330" y="1205010"/>
                  <a:pt x="2478823" y="1216152"/>
                </a:cubicBezTo>
                <a:cubicBezTo>
                  <a:pt x="2368316" y="1227294"/>
                  <a:pt x="2234576" y="1225268"/>
                  <a:pt x="2010601" y="1216152"/>
                </a:cubicBezTo>
                <a:cubicBezTo>
                  <a:pt x="1786626" y="1207036"/>
                  <a:pt x="1419483" y="1216834"/>
                  <a:pt x="1101699" y="1216152"/>
                </a:cubicBezTo>
                <a:cubicBezTo>
                  <a:pt x="783915" y="1215470"/>
                  <a:pt x="837753" y="1209234"/>
                  <a:pt x="743647" y="1216152"/>
                </a:cubicBezTo>
                <a:cubicBezTo>
                  <a:pt x="649541" y="1223070"/>
                  <a:pt x="349511" y="1209489"/>
                  <a:pt x="0" y="1216152"/>
                </a:cubicBezTo>
                <a:lnTo>
                  <a:pt x="0" y="1216152"/>
                </a:lnTo>
                <a:cubicBezTo>
                  <a:pt x="16965" y="1084690"/>
                  <a:pt x="-5493" y="856914"/>
                  <a:pt x="0" y="709424"/>
                </a:cubicBezTo>
                <a:cubicBezTo>
                  <a:pt x="5493" y="561934"/>
                  <a:pt x="23192" y="432080"/>
                  <a:pt x="0" y="202696"/>
                </a:cubicBezTo>
                <a:cubicBezTo>
                  <a:pt x="11235" y="78799"/>
                  <a:pt x="94597" y="-3052"/>
                  <a:pt x="202696"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b="1">
                <a:solidFill>
                  <a:srgbClr val="002060"/>
                </a:solidFill>
                <a:latin typeface="Cambria" panose="02040503050406030204" pitchFamily="18" charset="0"/>
                <a:ea typeface="Cambria" panose="02040503050406030204" pitchFamily="18" charset="0"/>
              </a:rPr>
              <a:t>Việt Nam gia nhập Hiệp hội các quốc gia Đông Nam Á (ASEAN) có ý nghĩa như thế nào?</a:t>
            </a:r>
            <a:endParaRPr lang="vi-VN"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28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A3B6DCF-1DFA-D9E4-2FC7-0778D9F0F8F9}"/>
              </a:ext>
            </a:extLst>
          </p:cNvPr>
          <p:cNvSpPr/>
          <p:nvPr/>
        </p:nvSpPr>
        <p:spPr>
          <a:xfrm>
            <a:off x="235131" y="169816"/>
            <a:ext cx="9627326" cy="6139543"/>
          </a:xfrm>
          <a:custGeom>
            <a:avLst/>
            <a:gdLst/>
            <a:ahLst/>
            <a:cxnLst/>
            <a:rect l="l" t="t" r="r" b="b"/>
            <a:pathLst>
              <a:path w="4391266" h="2909214">
                <a:moveTo>
                  <a:pt x="0" y="0"/>
                </a:moveTo>
                <a:lnTo>
                  <a:pt x="4391265" y="0"/>
                </a:lnTo>
                <a:lnTo>
                  <a:pt x="4391265" y="2909214"/>
                </a:lnTo>
                <a:lnTo>
                  <a:pt x="0" y="2909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0">
            <a:extLst>
              <a:ext uri="{FF2B5EF4-FFF2-40B4-BE49-F238E27FC236}">
                <a16:creationId xmlns:a16="http://schemas.microsoft.com/office/drawing/2014/main" id="{E00A8CFF-7C92-D213-EB01-217EC688B4F0}"/>
              </a:ext>
            </a:extLst>
          </p:cNvPr>
          <p:cNvSpPr/>
          <p:nvPr/>
        </p:nvSpPr>
        <p:spPr>
          <a:xfrm>
            <a:off x="9025044" y="2793836"/>
            <a:ext cx="4516559" cy="4778871"/>
          </a:xfrm>
          <a:custGeom>
            <a:avLst/>
            <a:gdLst/>
            <a:ahLst/>
            <a:cxnLst/>
            <a:rect l="l" t="t" r="r" b="b"/>
            <a:pathLst>
              <a:path w="2278720" h="2567572">
                <a:moveTo>
                  <a:pt x="0" y="0"/>
                </a:moveTo>
                <a:lnTo>
                  <a:pt x="2278720" y="0"/>
                </a:lnTo>
                <a:lnTo>
                  <a:pt x="2278720" y="2567572"/>
                </a:lnTo>
                <a:lnTo>
                  <a:pt x="0" y="256757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00AF52A-8CF4-1EF5-B0AB-7536C273AAF5}"/>
              </a:ext>
            </a:extLst>
          </p:cNvPr>
          <p:cNvSpPr txBox="1"/>
          <p:nvPr/>
        </p:nvSpPr>
        <p:spPr>
          <a:xfrm>
            <a:off x="3384641" y="263460"/>
            <a:ext cx="281359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F0000"/>
                </a:solidFill>
                <a:effectLst/>
                <a:uLnTx/>
                <a:uFillTx/>
                <a:latin typeface="iCiel Pony" panose="02000000000000000000" pitchFamily="2" charset="-93"/>
                <a:ea typeface="+mn-ea"/>
                <a:cs typeface="+mn-cs"/>
              </a:rPr>
              <a:t>Kết</a:t>
            </a:r>
            <a:r>
              <a:rPr kumimoji="0" lang="en-GB" sz="4800" b="0" i="0" u="none" strike="noStrike" kern="1200" cap="none" spc="0" normalizeH="0" noProof="0">
                <a:ln>
                  <a:noFill/>
                </a:ln>
                <a:solidFill>
                  <a:srgbClr val="FF0000"/>
                </a:solidFill>
                <a:effectLst/>
                <a:uLnTx/>
                <a:uFillTx/>
                <a:latin typeface="iCiel Pony" panose="02000000000000000000" pitchFamily="2" charset="-93"/>
                <a:ea typeface="+mn-ea"/>
                <a:cs typeface="+mn-cs"/>
              </a:rPr>
              <a:t> luận</a:t>
            </a:r>
            <a:endParaRPr kumimoji="0" lang="vi-VN" sz="4800" b="0" i="0" u="none" strike="noStrike" kern="1200" cap="none" spc="0" normalizeH="0" baseline="0" noProof="0" dirty="0">
              <a:ln>
                <a:noFill/>
              </a:ln>
              <a:solidFill>
                <a:srgbClr val="FF0000"/>
              </a:solidFill>
              <a:effectLst/>
              <a:uLnTx/>
              <a:uFillTx/>
              <a:latin typeface="iCiel Pony" panose="02000000000000000000" pitchFamily="2" charset="-93"/>
              <a:ea typeface="+mn-ea"/>
              <a:cs typeface="+mn-cs"/>
            </a:endParaRPr>
          </a:p>
        </p:txBody>
      </p:sp>
      <p:sp>
        <p:nvSpPr>
          <p:cNvPr id="8" name="TextBox 7">
            <a:extLst>
              <a:ext uri="{FF2B5EF4-FFF2-40B4-BE49-F238E27FC236}">
                <a16:creationId xmlns:a16="http://schemas.microsoft.com/office/drawing/2014/main" id="{86A50F7B-59B2-D20C-B454-FBD910435A88}"/>
              </a:ext>
            </a:extLst>
          </p:cNvPr>
          <p:cNvSpPr txBox="1"/>
          <p:nvPr/>
        </p:nvSpPr>
        <p:spPr>
          <a:xfrm>
            <a:off x="869944" y="1123980"/>
            <a:ext cx="8155100" cy="1815882"/>
          </a:xfrm>
          <a:prstGeom prst="rect">
            <a:avLst/>
          </a:prstGeom>
          <a:noFill/>
        </p:spPr>
        <p:txBody>
          <a:bodyPr wrap="square">
            <a:spAutoFit/>
          </a:bodyPr>
          <a:lstStyle/>
          <a:p>
            <a:pPr lvl="0" algn="just"/>
            <a:r>
              <a:rPr lang="en-US" sz="2800" b="1" kern="0">
                <a:solidFill>
                  <a:schemeClr val="accent5"/>
                </a:solidFill>
                <a:latin typeface="Cambria" panose="02040503050406030204" pitchFamily="18" charset="0"/>
                <a:ea typeface="Cambria" panose="02040503050406030204" pitchFamily="18" charset="0"/>
              </a:rPr>
              <a:t>+ </a:t>
            </a:r>
            <a:r>
              <a:rPr lang="vi-VN" sz="2800" b="1" kern="0">
                <a:solidFill>
                  <a:schemeClr val="accent5"/>
                </a:solidFill>
                <a:latin typeface="Cambria" panose="02040503050406030204" pitchFamily="18" charset="0"/>
                <a:ea typeface="Cambria" panose="02040503050406030204" pitchFamily="18" charset="0"/>
              </a:rPr>
              <a:t>Việc Việt Nam gia nhập Hiệp hội các quốc gia Đông Nam Á (ASEAN) là một dấu mốc quan trọng trong tiến trình hội nhập khu vực và thế giới của Việt Nam.</a:t>
            </a:r>
            <a:endParaRPr kumimoji="0" lang="vi-VN" sz="2800" b="1" i="0" u="none" strike="noStrike" kern="1200" cap="none" spc="0" normalizeH="0" baseline="0" noProof="0" dirty="0">
              <a:ln>
                <a:noFill/>
              </a:ln>
              <a:solidFill>
                <a:schemeClr val="accent5"/>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89ACCFE-3557-4D73-A9E8-CA5FC93AD574}"/>
              </a:ext>
            </a:extLst>
          </p:cNvPr>
          <p:cNvSpPr txBox="1"/>
          <p:nvPr/>
        </p:nvSpPr>
        <p:spPr>
          <a:xfrm>
            <a:off x="1120771" y="3085887"/>
            <a:ext cx="8195679" cy="2677656"/>
          </a:xfrm>
          <a:prstGeom prst="rect">
            <a:avLst/>
          </a:prstGeom>
          <a:noFill/>
        </p:spPr>
        <p:txBody>
          <a:bodyPr wrap="square">
            <a:spAutoFit/>
          </a:bodyPr>
          <a:lstStyle/>
          <a:p>
            <a:pPr lvl="0" algn="just"/>
            <a:r>
              <a:rPr lang="en-US" sz="2800" b="1" kern="0">
                <a:solidFill>
                  <a:schemeClr val="accent3"/>
                </a:solidFill>
                <a:latin typeface="Cambria" panose="02040503050406030204" pitchFamily="18" charset="0"/>
                <a:ea typeface="Cambria" panose="02040503050406030204" pitchFamily="18" charset="0"/>
              </a:rPr>
              <a:t>+ </a:t>
            </a:r>
            <a:r>
              <a:rPr lang="vi-VN" sz="2800" b="1" kern="0">
                <a:solidFill>
                  <a:schemeClr val="accent3"/>
                </a:solidFill>
                <a:latin typeface="Cambria" panose="02040503050406030204" pitchFamily="18" charset="0"/>
                <a:ea typeface="Cambria" panose="02040503050406030204" pitchFamily="18" charset="0"/>
              </a:rPr>
              <a:t>Từ đây, Việt Nam có nhiều cơ hội mở rộng hợp tác, giao lưu kinh tế, văn hoá với các quốc gia trong tổ chức, gia tăng vị thế trên trường quốc tế. Ngoài ra, sự kiện này cũng góp phần củng cố hoà bình, ổn định và phát triển mọi mặt của khu vực Đông Nam Á.</a:t>
            </a:r>
            <a:endParaRPr kumimoji="0" lang="vi-VN" sz="2800" b="1" i="0" u="none" strike="noStrike" kern="1200" cap="none" spc="0" normalizeH="0" baseline="0" noProof="0" dirty="0">
              <a:ln>
                <a:noFill/>
              </a:ln>
              <a:solidFill>
                <a:schemeClr val="accent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864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40718" y="1223528"/>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5D7EC30-5AA1-4D7C-823B-DC88A7C60283}"/>
              </a:ext>
            </a:extLst>
          </p:cNvPr>
          <p:cNvGrpSpPr/>
          <p:nvPr/>
        </p:nvGrpSpPr>
        <p:grpSpPr>
          <a:xfrm>
            <a:off x="2833765" y="2167759"/>
            <a:ext cx="7916966" cy="2057581"/>
            <a:chOff x="3844406" y="1915646"/>
            <a:chExt cx="7916966" cy="2057581"/>
          </a:xfrm>
        </p:grpSpPr>
        <p:sp>
          <p:nvSpPr>
            <p:cNvPr id="6" name="TextBox 5">
              <a:extLst>
                <a:ext uri="{FF2B5EF4-FFF2-40B4-BE49-F238E27FC236}">
                  <a16:creationId xmlns:a16="http://schemas.microsoft.com/office/drawing/2014/main" id="{16912F9E-CEE4-47AB-AEF8-8ECDA6166874}"/>
                </a:ext>
              </a:extLst>
            </p:cNvPr>
            <p:cNvSpPr txBox="1"/>
            <p:nvPr/>
          </p:nvSpPr>
          <p:spPr>
            <a:xfrm>
              <a:off x="3844406" y="1915646"/>
              <a:ext cx="7263824" cy="20274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ea typeface="+mn-ea"/>
                  <a:cs typeface="+mn-cs"/>
                </a:rPr>
                <a:t>LUYỆN TẬP</a:t>
              </a:r>
            </a:p>
          </p:txBody>
        </p:sp>
        <p:sp>
          <p:nvSpPr>
            <p:cNvPr id="7" name="TextBox 6">
              <a:extLst>
                <a:ext uri="{FF2B5EF4-FFF2-40B4-BE49-F238E27FC236}">
                  <a16:creationId xmlns:a16="http://schemas.microsoft.com/office/drawing/2014/main" id="{1992001C-5FD3-4802-B660-49A4D6E8B4FC}"/>
                </a:ext>
              </a:extLst>
            </p:cNvPr>
            <p:cNvSpPr txBox="1"/>
            <p:nvPr/>
          </p:nvSpPr>
          <p:spPr>
            <a:xfrm>
              <a:off x="3844406" y="1939978"/>
              <a:ext cx="7916966" cy="20332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9600" kern="0">
                  <a:gradFill>
                    <a:gsLst>
                      <a:gs pos="0">
                        <a:srgbClr val="6ED8EA"/>
                      </a:gs>
                      <a:gs pos="65000">
                        <a:srgbClr val="069BB0"/>
                      </a:gs>
                      <a:gs pos="65000">
                        <a:srgbClr val="FFCC00"/>
                      </a:gs>
                    </a:gsLst>
                    <a:lin ang="5400000" scaled="1"/>
                  </a:gradFill>
                  <a:latin typeface="SVN-Dumpling" panose="02000000000000000000" pitchFamily="50" charset="0"/>
                </a:rPr>
                <a:t>LUYỆN TẬP </a:t>
              </a:r>
              <a:endParaRPr kumimoji="0" lang="vi-VN" sz="96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71007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3404464" y="536836"/>
            <a:ext cx="8521925" cy="5556986"/>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CE29132-4900-4E92-87C8-89FF8FBFC81C}"/>
              </a:ext>
            </a:extLst>
          </p:cNvPr>
          <p:cNvSpPr txBox="1"/>
          <p:nvPr/>
        </p:nvSpPr>
        <p:spPr>
          <a:xfrm>
            <a:off x="4150607" y="2160565"/>
            <a:ext cx="702963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1. X</a:t>
            </a:r>
            <a:r>
              <a:rPr kumimoji="0" lang="vi-VN" sz="5400" b="0" i="0" u="none" strike="noStrike" kern="1200" cap="none" spc="0" normalizeH="0" baseline="0" noProof="0">
                <a:ln>
                  <a:noFill/>
                </a:ln>
                <a:solidFill>
                  <a:srgbClr val="0070C0"/>
                </a:solidFill>
                <a:effectLst/>
                <a:uLnTx/>
                <a:uFillTx/>
                <a:latin typeface="iCiel Pony" panose="02000000000000000000" pitchFamily="2" charset="-93"/>
                <a:ea typeface="+mn-ea"/>
                <a:cs typeface="+mn-cs"/>
              </a:rPr>
              <a:t>ác định các nước trong khu vực Đông Nam Á giáp biển trên hình 1</a:t>
            </a:r>
            <a:endParaRPr kumimoji="0" lang="vi-VN" sz="5400" b="0" i="0" u="none" strike="noStrike" kern="1200" cap="none" spc="0" normalizeH="0" baseline="0" noProof="0" dirty="0">
              <a:ln>
                <a:noFill/>
              </a:ln>
              <a:solidFill>
                <a:srgbClr val="0070C0"/>
              </a:soli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32023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3" name="Picture 12">
            <a:extLst>
              <a:ext uri="{FF2B5EF4-FFF2-40B4-BE49-F238E27FC236}">
                <a16:creationId xmlns:a16="http://schemas.microsoft.com/office/drawing/2014/main" id="{3954A989-139D-4ACC-AFC3-C286195FF0C3}"/>
              </a:ext>
            </a:extLst>
          </p:cNvPr>
          <p:cNvPicPr>
            <a:picLocks noChangeAspect="1"/>
          </p:cNvPicPr>
          <p:nvPr/>
        </p:nvPicPr>
        <p:blipFill rotWithShape="1">
          <a:blip r:embed="rId2">
            <a:extLst>
              <a:ext uri="{28A0092B-C50C-407E-A947-70E740481C1C}">
                <a14:useLocalDpi xmlns:a14="http://schemas.microsoft.com/office/drawing/2010/main" val="0"/>
              </a:ext>
            </a:extLst>
          </a:blip>
          <a:srcRect l="546" r="6933" b="4678"/>
          <a:stretch/>
        </p:blipFill>
        <p:spPr>
          <a:xfrm>
            <a:off x="3200399" y="506535"/>
            <a:ext cx="8374261" cy="5844929"/>
          </a:xfrm>
          <a:prstGeom prst="rect">
            <a:avLst/>
          </a:prstGeom>
        </p:spPr>
      </p:pic>
      <p:sp>
        <p:nvSpPr>
          <p:cNvPr id="15" name="Freeform 10">
            <a:extLst>
              <a:ext uri="{FF2B5EF4-FFF2-40B4-BE49-F238E27FC236}">
                <a16:creationId xmlns:a16="http://schemas.microsoft.com/office/drawing/2014/main" id="{80D6D987-ECD5-42D9-B9D6-C338A99A85EC}"/>
              </a:ext>
            </a:extLst>
          </p:cNvPr>
          <p:cNvSpPr/>
          <p:nvPr/>
        </p:nvSpPr>
        <p:spPr>
          <a:xfrm flipH="1">
            <a:off x="-1010420" y="2676270"/>
            <a:ext cx="4054066" cy="4778871"/>
          </a:xfrm>
          <a:custGeom>
            <a:avLst/>
            <a:gdLst/>
            <a:ahLst/>
            <a:cxnLst/>
            <a:rect l="l" t="t" r="r" b="b"/>
            <a:pathLst>
              <a:path w="2278720" h="2567572">
                <a:moveTo>
                  <a:pt x="0" y="0"/>
                </a:moveTo>
                <a:lnTo>
                  <a:pt x="2278720" y="0"/>
                </a:lnTo>
                <a:lnTo>
                  <a:pt x="2278720" y="2567572"/>
                </a:lnTo>
                <a:lnTo>
                  <a:pt x="0" y="256757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7AB2D6E4-837E-4AE5-94D8-E16AB8177D7A}"/>
              </a:ext>
            </a:extLst>
          </p:cNvPr>
          <p:cNvGrpSpPr/>
          <p:nvPr/>
        </p:nvGrpSpPr>
        <p:grpSpPr>
          <a:xfrm>
            <a:off x="143948" y="144998"/>
            <a:ext cx="2899698" cy="2307844"/>
            <a:chOff x="138519" y="253626"/>
            <a:chExt cx="3025680" cy="2123658"/>
          </a:xfrm>
        </p:grpSpPr>
        <p:sp>
          <p:nvSpPr>
            <p:cNvPr id="17" name="Speech Bubble: Rectangle with Corners Rounded 16">
              <a:extLst>
                <a:ext uri="{FF2B5EF4-FFF2-40B4-BE49-F238E27FC236}">
                  <a16:creationId xmlns:a16="http://schemas.microsoft.com/office/drawing/2014/main" id="{FA67DD19-78A7-443C-9BEA-2CF632CDE901}"/>
                </a:ext>
              </a:extLst>
            </p:cNvPr>
            <p:cNvSpPr/>
            <p:nvPr/>
          </p:nvSpPr>
          <p:spPr>
            <a:xfrm>
              <a:off x="138519" y="260684"/>
              <a:ext cx="3025680" cy="2069350"/>
            </a:xfrm>
            <a:prstGeom prst="wedgeRoundRectCallout">
              <a:avLst>
                <a:gd name="adj1" fmla="val -15014"/>
                <a:gd name="adj2" fmla="val 5906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A7EDB2-A83B-4385-9F38-788F26065B9E}"/>
                </a:ext>
              </a:extLst>
            </p:cNvPr>
            <p:cNvSpPr txBox="1"/>
            <p:nvPr/>
          </p:nvSpPr>
          <p:spPr>
            <a:xfrm>
              <a:off x="199601" y="253626"/>
              <a:ext cx="2903515" cy="2123658"/>
            </a:xfrm>
            <a:prstGeom prst="rect">
              <a:avLst/>
            </a:prstGeom>
            <a:noFill/>
          </p:spPr>
          <p:txBody>
            <a:bodyPr wrap="square">
              <a:spAutoFit/>
            </a:bodyPr>
            <a:lstStyle/>
            <a:p>
              <a:pPr algn="ctr"/>
              <a:r>
                <a:rPr lang="en-US" sz="4400" b="1">
                  <a:latin typeface="Calibri" panose="020F0502020204030204" pitchFamily="34" charset="0"/>
                  <a:cs typeface="Calibri" panose="020F0502020204030204" pitchFamily="34" charset="0"/>
                </a:rPr>
                <a:t>Các quốc gia giáp biển là :</a:t>
              </a:r>
              <a:endParaRPr lang="en-US" sz="1600"/>
            </a:p>
          </p:txBody>
        </p:sp>
      </p:grpSp>
    </p:spTree>
    <p:extLst>
      <p:ext uri="{BB962C8B-B14F-4D97-AF65-F5344CB8AC3E}">
        <p14:creationId xmlns:p14="http://schemas.microsoft.com/office/powerpoint/2010/main" val="18222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3404464" y="536836"/>
            <a:ext cx="8521925" cy="5556986"/>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CE29132-4900-4E92-87C8-89FF8FBFC81C}"/>
              </a:ext>
            </a:extLst>
          </p:cNvPr>
          <p:cNvSpPr txBox="1"/>
          <p:nvPr/>
        </p:nvSpPr>
        <p:spPr>
          <a:xfrm>
            <a:off x="4150607" y="2108314"/>
            <a:ext cx="7029638" cy="3416320"/>
          </a:xfrm>
          <a:prstGeom prst="rect">
            <a:avLst/>
          </a:prstGeom>
          <a:noFill/>
        </p:spPr>
        <p:txBody>
          <a:bodyPr wrap="square" rtlCol="0">
            <a:spAutoFit/>
          </a:bodyPr>
          <a:lstStyle/>
          <a:p>
            <a:pPr lvl="0" algn="ctr"/>
            <a:r>
              <a:rPr kumimoji="0" lang="en-US" sz="5400" b="0" i="0" u="none" strike="noStrike" kern="1200" cap="none" spc="0" normalizeH="0" baseline="0" noProof="0">
                <a:ln>
                  <a:noFill/>
                </a:ln>
                <a:solidFill>
                  <a:srgbClr val="7030A0"/>
                </a:solidFill>
                <a:effectLst/>
                <a:uLnTx/>
                <a:uFillTx/>
                <a:latin typeface="iCiel Pony" panose="02000000000000000000" pitchFamily="2" charset="-93"/>
                <a:ea typeface="+mn-ea"/>
                <a:cs typeface="+mn-cs"/>
              </a:rPr>
              <a:t>2. </a:t>
            </a:r>
            <a:r>
              <a:rPr lang="en-US" sz="5400">
                <a:solidFill>
                  <a:srgbClr val="7030A0"/>
                </a:solidFill>
                <a:latin typeface="iCiel Pony" panose="02000000000000000000" pitchFamily="2" charset="-93"/>
              </a:rPr>
              <a:t>V</a:t>
            </a:r>
            <a:r>
              <a:rPr lang="vi-VN" sz="5400">
                <a:solidFill>
                  <a:srgbClr val="7030A0"/>
                </a:solidFill>
                <a:latin typeface="iCiel Pony" panose="02000000000000000000" pitchFamily="2" charset="-93"/>
              </a:rPr>
              <a:t>ẽ sơ đồ trục thời gian về sự gia nhập ASEAN của các quốc gia Đông Nam Á.</a:t>
            </a:r>
            <a:endParaRPr kumimoji="0" lang="vi-VN" sz="5400" b="0" i="0" u="none" strike="noStrike" kern="1200" cap="none" spc="0" normalizeH="0" baseline="0" noProof="0" dirty="0">
              <a:ln>
                <a:noFill/>
              </a:ln>
              <a:solidFill>
                <a:srgbClr val="7030A0"/>
              </a:solidFill>
              <a:effectLst/>
              <a:uLnTx/>
              <a:uFillTx/>
              <a:latin typeface="iCiel Pony" panose="02000000000000000000" pitchFamily="2" charset="-93"/>
            </a:endParaRPr>
          </a:p>
        </p:txBody>
      </p:sp>
    </p:spTree>
    <p:extLst>
      <p:ext uri="{BB962C8B-B14F-4D97-AF65-F5344CB8AC3E}">
        <p14:creationId xmlns:p14="http://schemas.microsoft.com/office/powerpoint/2010/main" val="11745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56032" y="30175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1" name="Picture 10">
            <a:extLst>
              <a:ext uri="{FF2B5EF4-FFF2-40B4-BE49-F238E27FC236}">
                <a16:creationId xmlns:a16="http://schemas.microsoft.com/office/drawing/2014/main" id="{318B0C82-0A34-470E-920F-DF545D1E4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204" y="554952"/>
            <a:ext cx="7815893" cy="3204516"/>
          </a:xfrm>
          <a:prstGeom prst="rect">
            <a:avLst/>
          </a:prstGeom>
        </p:spPr>
      </p:pic>
      <p:sp>
        <p:nvSpPr>
          <p:cNvPr id="13" name="Rectangle: Rounded Corners 12">
            <a:extLst>
              <a:ext uri="{FF2B5EF4-FFF2-40B4-BE49-F238E27FC236}">
                <a16:creationId xmlns:a16="http://schemas.microsoft.com/office/drawing/2014/main" id="{2C4AE93C-343F-46DD-A51D-CC1BA5895DAC}"/>
              </a:ext>
            </a:extLst>
          </p:cNvPr>
          <p:cNvSpPr/>
          <p:nvPr/>
        </p:nvSpPr>
        <p:spPr>
          <a:xfrm>
            <a:off x="558927" y="4012668"/>
            <a:ext cx="11034522" cy="2196108"/>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nhóm</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sẽ</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200" b="1"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rPr>
              <a:t>nhau</a:t>
            </a:r>
            <a:r>
              <a:rPr kumimoji="0" lang="en-US" sz="42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en-US" sz="4200" b="1" kern="0" noProof="0">
                <a:solidFill>
                  <a:prstClr val="black"/>
                </a:solidFill>
                <a:latin typeface="Cambria" panose="02040503050406030204" pitchFamily="18" charset="0"/>
                <a:ea typeface="Cambria" panose="02040503050406030204" pitchFamily="18" charset="0"/>
              </a:rPr>
              <a:t>tìm hiểu và vẽ sơ đồ trục thời gian . Sau đó sẽ chia sẻ bài làm của nhóm mình trước lớp</a:t>
            </a:r>
            <a:endPar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B29EDB02-2295-8FEF-483B-26EF52F69533}"/>
              </a:ext>
            </a:extLst>
          </p:cNvPr>
          <p:cNvSpPr/>
          <p:nvPr/>
        </p:nvSpPr>
        <p:spPr>
          <a:xfrm>
            <a:off x="399800" y="708602"/>
            <a:ext cx="11392400" cy="5875078"/>
          </a:xfrm>
          <a:prstGeom prst="roundRect">
            <a:avLst/>
          </a:prstGeom>
          <a:solidFill>
            <a:sysClr val="window" lastClr="FFFFFF">
              <a:alpha val="86000"/>
            </a:sysClr>
          </a:solidFill>
          <a:ln w="38100" cap="flat" cmpd="sng" algn="ctr">
            <a:solidFill>
              <a:schemeClr val="accent3">
                <a:lumMod val="60000"/>
                <a:lumOff val="40000"/>
              </a:schemeClr>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Rectangle: Rounded Corners 27">
            <a:extLst>
              <a:ext uri="{FF2B5EF4-FFF2-40B4-BE49-F238E27FC236}">
                <a16:creationId xmlns:a16="http://schemas.microsoft.com/office/drawing/2014/main" id="{16C766E2-F344-13FA-D3A7-9F8003B30EE0}"/>
              </a:ext>
            </a:extLst>
          </p:cNvPr>
          <p:cNvSpPr/>
          <p:nvPr/>
        </p:nvSpPr>
        <p:spPr>
          <a:xfrm>
            <a:off x="4310338" y="274320"/>
            <a:ext cx="3135489" cy="901337"/>
          </a:xfrm>
          <a:prstGeom prst="roundRect">
            <a:avLst>
              <a:gd name="adj" fmla="val 50000"/>
            </a:avLst>
          </a:prstGeom>
          <a:solidFill>
            <a:srgbClr val="FFFFCC"/>
          </a:solidFill>
          <a:ln w="38100" cap="flat" cmpd="sng" algn="ctr">
            <a:solidFill>
              <a:schemeClr val="accent3">
                <a:lumMod val="60000"/>
                <a:lumOff val="4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a:ln w="9525">
                  <a:solidFill>
                    <a:prstClr val="white"/>
                  </a:solidFill>
                  <a:prstDash val="solid"/>
                </a:ln>
                <a:solidFill>
                  <a:schemeClr val="accent3"/>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Mục tiêu</a:t>
            </a:r>
            <a:endParaRPr kumimoji="0" lang="en-US" sz="5400" b="1" i="0" u="none" strike="noStrike" kern="0" cap="none" spc="0" normalizeH="0" baseline="0" noProof="0" dirty="0">
              <a:ln w="9525">
                <a:solidFill>
                  <a:prstClr val="white"/>
                </a:solidFill>
                <a:prstDash val="solid"/>
              </a:ln>
              <a:solidFill>
                <a:schemeClr val="accent3"/>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29" name="Picture 28">
            <a:extLst>
              <a:ext uri="{FF2B5EF4-FFF2-40B4-BE49-F238E27FC236}">
                <a16:creationId xmlns:a16="http://schemas.microsoft.com/office/drawing/2014/main" id="{C0DD048C-B377-44D4-D6A0-73714EBD7F17}"/>
              </a:ext>
            </a:extLst>
          </p:cNvPr>
          <p:cNvPicPr>
            <a:picLocks noChangeAspect="1"/>
          </p:cNvPicPr>
          <p:nvPr/>
        </p:nvPicPr>
        <p:blipFill>
          <a:blip r:embed="rId2"/>
          <a:stretch>
            <a:fillRect/>
          </a:stretch>
        </p:blipFill>
        <p:spPr>
          <a:xfrm flipH="1">
            <a:off x="960634" y="960720"/>
            <a:ext cx="815000" cy="917197"/>
          </a:xfrm>
          <a:prstGeom prst="rect">
            <a:avLst/>
          </a:prstGeom>
        </p:spPr>
      </p:pic>
      <p:sp>
        <p:nvSpPr>
          <p:cNvPr id="2" name="TextBox 1">
            <a:extLst>
              <a:ext uri="{FF2B5EF4-FFF2-40B4-BE49-F238E27FC236}">
                <a16:creationId xmlns:a16="http://schemas.microsoft.com/office/drawing/2014/main" id="{41289298-8849-408A-AD13-B2ABD3E90C9C}"/>
              </a:ext>
            </a:extLst>
          </p:cNvPr>
          <p:cNvSpPr txBox="1"/>
          <p:nvPr/>
        </p:nvSpPr>
        <p:spPr>
          <a:xfrm>
            <a:off x="1728858" y="1477572"/>
            <a:ext cx="9655788" cy="1569660"/>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Xác định được vị trí địa lí của khu vực Đông Nam Á và các nước trong khu vực Đông Nam Á trên bản đồ hoặc lược đồ.</a:t>
            </a:r>
            <a:endParaRPr lang="en-US" sz="3200">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EEC096A0-795D-46C0-A4C6-ECA77557974C}"/>
              </a:ext>
            </a:extLst>
          </p:cNvPr>
          <p:cNvPicPr>
            <a:picLocks noChangeAspect="1"/>
          </p:cNvPicPr>
          <p:nvPr/>
        </p:nvPicPr>
        <p:blipFill>
          <a:blip r:embed="rId2"/>
          <a:stretch>
            <a:fillRect/>
          </a:stretch>
        </p:blipFill>
        <p:spPr>
          <a:xfrm flipH="1">
            <a:off x="1032489" y="3047232"/>
            <a:ext cx="815000" cy="917197"/>
          </a:xfrm>
          <a:prstGeom prst="rect">
            <a:avLst/>
          </a:prstGeom>
        </p:spPr>
      </p:pic>
      <p:sp>
        <p:nvSpPr>
          <p:cNvPr id="35" name="TextBox 34">
            <a:extLst>
              <a:ext uri="{FF2B5EF4-FFF2-40B4-BE49-F238E27FC236}">
                <a16:creationId xmlns:a16="http://schemas.microsoft.com/office/drawing/2014/main" id="{AE569B65-B796-4865-9086-A15891D0E3B1}"/>
              </a:ext>
            </a:extLst>
          </p:cNvPr>
          <p:cNvSpPr txBox="1"/>
          <p:nvPr/>
        </p:nvSpPr>
        <p:spPr>
          <a:xfrm>
            <a:off x="1847489" y="3499561"/>
            <a:ext cx="9614264" cy="107721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Nêu được sự ra đời của Hiệp hội các quốc gia Đông Nam Á (ASEAN).</a:t>
            </a:r>
            <a:endParaRPr lang="en-US" sz="3200">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83CB9D2-22EB-4E50-9967-60AF1F29D4BB}"/>
              </a:ext>
            </a:extLst>
          </p:cNvPr>
          <p:cNvPicPr>
            <a:picLocks noChangeAspect="1"/>
          </p:cNvPicPr>
          <p:nvPr/>
        </p:nvPicPr>
        <p:blipFill>
          <a:blip r:embed="rId2"/>
          <a:stretch>
            <a:fillRect/>
          </a:stretch>
        </p:blipFill>
        <p:spPr>
          <a:xfrm flipH="1">
            <a:off x="996375" y="4616892"/>
            <a:ext cx="815000" cy="917197"/>
          </a:xfrm>
          <a:prstGeom prst="rect">
            <a:avLst/>
          </a:prstGeom>
        </p:spPr>
      </p:pic>
      <p:sp>
        <p:nvSpPr>
          <p:cNvPr id="37" name="TextBox 36">
            <a:extLst>
              <a:ext uri="{FF2B5EF4-FFF2-40B4-BE49-F238E27FC236}">
                <a16:creationId xmlns:a16="http://schemas.microsoft.com/office/drawing/2014/main" id="{45119D5B-43DE-42D3-AA75-7BC1BFB87A1D}"/>
              </a:ext>
            </a:extLst>
          </p:cNvPr>
          <p:cNvSpPr txBox="1"/>
          <p:nvPr/>
        </p:nvSpPr>
        <p:spPr>
          <a:xfrm>
            <a:off x="1871965" y="5194018"/>
            <a:ext cx="9614264" cy="107721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Nêu được ý nghĩa của việc Việt Nam gia nhập Hiệp hội các quốc gia Đông Nam Á (ASEAN).</a:t>
            </a:r>
            <a:endParaRPr 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87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 grpId="0"/>
      <p:bldP spid="35"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B8AD2-9B97-615A-9050-1612FD53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36" y="373780"/>
            <a:ext cx="11482046" cy="6484220"/>
          </a:xfrm>
          <a:prstGeom prst="rect">
            <a:avLst/>
          </a:prstGeom>
        </p:spPr>
      </p:pic>
    </p:spTree>
    <p:extLst>
      <p:ext uri="{BB962C8B-B14F-4D97-AF65-F5344CB8AC3E}">
        <p14:creationId xmlns:p14="http://schemas.microsoft.com/office/powerpoint/2010/main" val="97925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74B825D-05F9-FBAD-D52F-A6C2B3A3C70F}"/>
              </a:ext>
            </a:extLst>
          </p:cNvPr>
          <p:cNvSpPr/>
          <p:nvPr/>
        </p:nvSpPr>
        <p:spPr>
          <a:xfrm>
            <a:off x="313510" y="1406887"/>
            <a:ext cx="11626732" cy="5185953"/>
          </a:xfrm>
          <a:prstGeom prst="round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E2841"/>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6A066940-BEAD-494A-9796-DCA901B896EF}"/>
              </a:ext>
            </a:extLst>
          </p:cNvPr>
          <p:cNvGrpSpPr/>
          <p:nvPr/>
        </p:nvGrpSpPr>
        <p:grpSpPr>
          <a:xfrm>
            <a:off x="3553096" y="82296"/>
            <a:ext cx="4987994" cy="1760619"/>
            <a:chOff x="3205624" y="210312"/>
            <a:chExt cx="4987994" cy="1760619"/>
          </a:xfrm>
        </p:grpSpPr>
        <p:sp>
          <p:nvSpPr>
            <p:cNvPr id="6" name="Freeform 6">
              <a:extLst>
                <a:ext uri="{FF2B5EF4-FFF2-40B4-BE49-F238E27FC236}">
                  <a16:creationId xmlns:a16="http://schemas.microsoft.com/office/drawing/2014/main" id="{0A7E1BDA-663D-4CDB-8E33-D8A0F32C9F9B}"/>
                </a:ext>
              </a:extLst>
            </p:cNvPr>
            <p:cNvSpPr/>
            <p:nvPr/>
          </p:nvSpPr>
          <p:spPr>
            <a:xfrm>
              <a:off x="3205624" y="715734"/>
              <a:ext cx="4105491" cy="1220473"/>
            </a:xfrm>
            <a:custGeom>
              <a:avLst/>
              <a:gdLst/>
              <a:ahLst/>
              <a:cxnLst/>
              <a:rect l="l" t="t" r="r" b="b"/>
              <a:pathLst>
                <a:path w="4649420" h="1220473">
                  <a:moveTo>
                    <a:pt x="0" y="0"/>
                  </a:moveTo>
                  <a:lnTo>
                    <a:pt x="4649420" y="0"/>
                  </a:lnTo>
                  <a:lnTo>
                    <a:pt x="4649420" y="1220473"/>
                  </a:lnTo>
                  <a:lnTo>
                    <a:pt x="0" y="1220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F58D4F4E-D29F-41FA-A206-A442F7060AEA}"/>
                </a:ext>
              </a:extLst>
            </p:cNvPr>
            <p:cNvPicPr>
              <a:picLocks noChangeAspect="1"/>
            </p:cNvPicPr>
            <p:nvPr/>
          </p:nvPicPr>
          <p:blipFill>
            <a:blip r:embed="rId4"/>
            <a:stretch>
              <a:fillRect/>
            </a:stretch>
          </p:blipFill>
          <p:spPr>
            <a:xfrm>
              <a:off x="6428614" y="210312"/>
              <a:ext cx="1765004" cy="1760619"/>
            </a:xfrm>
            <a:prstGeom prst="rect">
              <a:avLst/>
            </a:prstGeom>
          </p:spPr>
        </p:pic>
        <p:sp>
          <p:nvSpPr>
            <p:cNvPr id="8" name="TextBox 7">
              <a:extLst>
                <a:ext uri="{FF2B5EF4-FFF2-40B4-BE49-F238E27FC236}">
                  <a16:creationId xmlns:a16="http://schemas.microsoft.com/office/drawing/2014/main" id="{DF5E48FE-C891-47DC-874B-C009F435A237}"/>
                </a:ext>
              </a:extLst>
            </p:cNvPr>
            <p:cNvSpPr txBox="1"/>
            <p:nvPr/>
          </p:nvSpPr>
          <p:spPr>
            <a:xfrm>
              <a:off x="3717142" y="924850"/>
              <a:ext cx="28135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a:solidFill>
                    <a:srgbClr val="FF0000"/>
                  </a:solidFill>
                  <a:latin typeface="iCiel Pony" panose="02000000000000000000" pitchFamily="2" charset="-93"/>
                </a:rPr>
                <a:t>Kết luận</a:t>
              </a:r>
              <a:endParaRPr kumimoji="0" lang="vi-VN" sz="4800" b="0" i="0" u="none" strike="noStrike" kern="1200" cap="none" spc="0" normalizeH="0" baseline="0" noProof="0" dirty="0">
                <a:ln>
                  <a:noFill/>
                </a:ln>
                <a:solidFill>
                  <a:srgbClr val="FF0000"/>
                </a:solidFill>
                <a:effectLst/>
                <a:uLnTx/>
                <a:uFillTx/>
                <a:latin typeface="iCiel Pony" panose="02000000000000000000" pitchFamily="2" charset="-93"/>
                <a:ea typeface="+mn-ea"/>
                <a:cs typeface="+mn-cs"/>
              </a:endParaRPr>
            </a:p>
          </p:txBody>
        </p:sp>
      </p:grpSp>
      <p:cxnSp>
        <p:nvCxnSpPr>
          <p:cNvPr id="85" name="Straight Arrow Connector 84">
            <a:extLst>
              <a:ext uri="{FF2B5EF4-FFF2-40B4-BE49-F238E27FC236}">
                <a16:creationId xmlns:a16="http://schemas.microsoft.com/office/drawing/2014/main" id="{14C2DAD1-3607-4D71-8765-1EE60455CF4A}"/>
              </a:ext>
            </a:extLst>
          </p:cNvPr>
          <p:cNvCxnSpPr>
            <a:cxnSpLocks/>
          </p:cNvCxnSpPr>
          <p:nvPr/>
        </p:nvCxnSpPr>
        <p:spPr>
          <a:xfrm>
            <a:off x="839384" y="4339355"/>
            <a:ext cx="10724606" cy="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3DCE052-0D03-486C-933E-F5E3A1389793}"/>
              </a:ext>
            </a:extLst>
          </p:cNvPr>
          <p:cNvCxnSpPr>
            <a:cxnSpLocks/>
          </p:cNvCxnSpPr>
          <p:nvPr/>
        </p:nvCxnSpPr>
        <p:spPr>
          <a:xfrm flipV="1">
            <a:off x="1485948" y="3905649"/>
            <a:ext cx="0" cy="433706"/>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nvGrpSpPr>
          <p:cNvPr id="96" name="Group 95">
            <a:extLst>
              <a:ext uri="{FF2B5EF4-FFF2-40B4-BE49-F238E27FC236}">
                <a16:creationId xmlns:a16="http://schemas.microsoft.com/office/drawing/2014/main" id="{C48BEACA-3DE3-4ED7-B781-6A21D493BB39}"/>
              </a:ext>
            </a:extLst>
          </p:cNvPr>
          <p:cNvGrpSpPr/>
          <p:nvPr/>
        </p:nvGrpSpPr>
        <p:grpSpPr>
          <a:xfrm>
            <a:off x="1055758" y="2365543"/>
            <a:ext cx="10589557" cy="1488146"/>
            <a:chOff x="1397725" y="2052030"/>
            <a:chExt cx="9968238" cy="1514127"/>
          </a:xfrm>
        </p:grpSpPr>
        <p:sp>
          <p:nvSpPr>
            <p:cNvPr id="93" name="Rectangle: Rounded Corners 92">
              <a:extLst>
                <a:ext uri="{FF2B5EF4-FFF2-40B4-BE49-F238E27FC236}">
                  <a16:creationId xmlns:a16="http://schemas.microsoft.com/office/drawing/2014/main" id="{529B61E3-AC7C-4C9F-A21B-9778FA20118F}"/>
                </a:ext>
              </a:extLst>
            </p:cNvPr>
            <p:cNvSpPr/>
            <p:nvPr/>
          </p:nvSpPr>
          <p:spPr>
            <a:xfrm>
              <a:off x="1397725" y="2052030"/>
              <a:ext cx="9640385" cy="1514127"/>
            </a:xfrm>
            <a:prstGeom prst="round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4" name="TextBox 93">
              <a:extLst>
                <a:ext uri="{FF2B5EF4-FFF2-40B4-BE49-F238E27FC236}">
                  <a16:creationId xmlns:a16="http://schemas.microsoft.com/office/drawing/2014/main" id="{7C1D0411-2A81-4294-93EF-7271D9BF62BE}"/>
                </a:ext>
              </a:extLst>
            </p:cNvPr>
            <p:cNvSpPr txBox="1"/>
            <p:nvPr/>
          </p:nvSpPr>
          <p:spPr>
            <a:xfrm>
              <a:off x="1802675" y="2952424"/>
              <a:ext cx="8860972" cy="362082"/>
            </a:xfrm>
            <a:prstGeom prst="rect">
              <a:avLst/>
            </a:prstGeom>
            <a:solidFill>
              <a:srgbClr val="00B0F0"/>
            </a:solidFill>
          </p:spPr>
          <p:txBody>
            <a:bodyPr wrap="square" rtlCol="0">
              <a:spAutoFit/>
            </a:bodyPr>
            <a:lstStyle/>
            <a:p>
              <a:pPr algn="ctr"/>
              <a:r>
                <a:rPr lang="en-US" sz="2000" b="1">
                  <a:latin typeface="Calibri" panose="020F0502020204030204" pitchFamily="34" charset="0"/>
                  <a:cs typeface="Calibri" panose="020F0502020204030204" pitchFamily="34" charset="0"/>
                </a:rPr>
                <a:t>Ngày 8 – 8 – 1967</a:t>
              </a:r>
            </a:p>
          </p:txBody>
        </p:sp>
        <p:sp>
          <p:nvSpPr>
            <p:cNvPr id="95" name="TextBox 94">
              <a:extLst>
                <a:ext uri="{FF2B5EF4-FFF2-40B4-BE49-F238E27FC236}">
                  <a16:creationId xmlns:a16="http://schemas.microsoft.com/office/drawing/2014/main" id="{6F2BE85C-EA8C-43AF-B06E-03B505084786}"/>
                </a:ext>
              </a:extLst>
            </p:cNvPr>
            <p:cNvSpPr txBox="1"/>
            <p:nvPr/>
          </p:nvSpPr>
          <p:spPr>
            <a:xfrm>
              <a:off x="2709640" y="2311246"/>
              <a:ext cx="8656323" cy="417787"/>
            </a:xfrm>
            <a:prstGeom prst="rect">
              <a:avLst/>
            </a:prstGeom>
            <a:noFill/>
          </p:spPr>
          <p:txBody>
            <a:bodyPr wrap="square" rtlCol="0">
              <a:spAutoFit/>
            </a:bodyPr>
            <a:lstStyle/>
            <a:p>
              <a:r>
                <a:rPr lang="en-US" sz="2400" b="1">
                  <a:effectLst/>
                  <a:latin typeface="Calibri" panose="020F0502020204030204" pitchFamily="34" charset="0"/>
                  <a:ea typeface="Calibri" panose="020F0502020204030204" pitchFamily="34" charset="0"/>
                  <a:cs typeface="Calibri" panose="020F0502020204030204" pitchFamily="34" charset="0"/>
                </a:rPr>
                <a:t>In-đô-nê-xi-a, Ma-lai-xi-a,</a:t>
              </a:r>
              <a:r>
                <a:rPr lang="en-US" sz="2400" b="1" spc="10">
                  <a:effectLst/>
                  <a:latin typeface="Calibri" panose="020F0502020204030204" pitchFamily="34" charset="0"/>
                  <a:ea typeface="Calibri" panose="020F0502020204030204" pitchFamily="34" charset="0"/>
                  <a:cs typeface="Calibri" panose="020F0502020204030204" pitchFamily="34" charset="0"/>
                </a:rPr>
                <a:t> </a:t>
              </a:r>
              <a:r>
                <a:rPr lang="en-US" sz="2400" b="1">
                  <a:effectLst/>
                  <a:latin typeface="Calibri" panose="020F0502020204030204" pitchFamily="34" charset="0"/>
                  <a:ea typeface="Calibri" panose="020F0502020204030204" pitchFamily="34" charset="0"/>
                  <a:cs typeface="Calibri" panose="020F0502020204030204" pitchFamily="34" charset="0"/>
                </a:rPr>
                <a:t>Phi-líp-pin,</a:t>
              </a:r>
              <a:r>
                <a:rPr lang="en-US" sz="2400" b="1" spc="10">
                  <a:effectLst/>
                  <a:latin typeface="Calibri" panose="020F0502020204030204" pitchFamily="34" charset="0"/>
                  <a:ea typeface="Calibri" panose="020F0502020204030204" pitchFamily="34" charset="0"/>
                  <a:cs typeface="Calibri" panose="020F0502020204030204" pitchFamily="34" charset="0"/>
                </a:rPr>
                <a:t> </a:t>
              </a:r>
              <a:r>
                <a:rPr lang="en-US" sz="2400" b="1">
                  <a:effectLst/>
                  <a:latin typeface="Calibri" panose="020F0502020204030204" pitchFamily="34" charset="0"/>
                  <a:ea typeface="Calibri" panose="020F0502020204030204" pitchFamily="34" charset="0"/>
                  <a:cs typeface="Calibri" panose="020F0502020204030204" pitchFamily="34" charset="0"/>
                </a:rPr>
                <a:t>Xin-ga-po,</a:t>
              </a:r>
              <a:r>
                <a:rPr lang="en-US" sz="2400" b="1" spc="-40">
                  <a:effectLst/>
                  <a:latin typeface="Calibri" panose="020F0502020204030204" pitchFamily="34" charset="0"/>
                  <a:ea typeface="Calibri" panose="020F0502020204030204" pitchFamily="34" charset="0"/>
                  <a:cs typeface="Calibri" panose="020F0502020204030204" pitchFamily="34" charset="0"/>
                </a:rPr>
                <a:t> </a:t>
              </a:r>
              <a:r>
                <a:rPr lang="en-US" sz="2400" b="1">
                  <a:effectLst/>
                  <a:latin typeface="Calibri" panose="020F0502020204030204" pitchFamily="34" charset="0"/>
                  <a:ea typeface="Calibri" panose="020F0502020204030204" pitchFamily="34" charset="0"/>
                  <a:cs typeface="Calibri" panose="020F0502020204030204" pitchFamily="34" charset="0"/>
                </a:rPr>
                <a:t>Thái</a:t>
              </a:r>
              <a:r>
                <a:rPr lang="en-US" sz="2400" b="1" spc="15">
                  <a:effectLst/>
                  <a:latin typeface="Calibri" panose="020F0502020204030204" pitchFamily="34" charset="0"/>
                  <a:ea typeface="Calibri" panose="020F0502020204030204" pitchFamily="34" charset="0"/>
                  <a:cs typeface="Calibri" panose="020F0502020204030204" pitchFamily="34" charset="0"/>
                </a:rPr>
                <a:t> </a:t>
              </a:r>
              <a:r>
                <a:rPr lang="en-US" sz="2400" b="1" spc="-25">
                  <a:effectLst/>
                  <a:latin typeface="Calibri" panose="020F0502020204030204" pitchFamily="34" charset="0"/>
                  <a:ea typeface="Calibri" panose="020F0502020204030204" pitchFamily="34" charset="0"/>
                  <a:cs typeface="Calibri" panose="020F0502020204030204" pitchFamily="34" charset="0"/>
                </a:rPr>
                <a:t>Lan</a:t>
              </a:r>
              <a:endParaRPr lang="en-US" sz="2400" b="1">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97" name="Straight Arrow Connector 96">
            <a:extLst>
              <a:ext uri="{FF2B5EF4-FFF2-40B4-BE49-F238E27FC236}">
                <a16:creationId xmlns:a16="http://schemas.microsoft.com/office/drawing/2014/main" id="{B243AC1D-635E-4CA5-B040-9AEC0DE627DC}"/>
              </a:ext>
            </a:extLst>
          </p:cNvPr>
          <p:cNvCxnSpPr>
            <a:cxnSpLocks/>
          </p:cNvCxnSpPr>
          <p:nvPr/>
        </p:nvCxnSpPr>
        <p:spPr>
          <a:xfrm>
            <a:off x="2234960" y="4339355"/>
            <a:ext cx="0" cy="50682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nvGrpSpPr>
          <p:cNvPr id="99" name="Group 98">
            <a:extLst>
              <a:ext uri="{FF2B5EF4-FFF2-40B4-BE49-F238E27FC236}">
                <a16:creationId xmlns:a16="http://schemas.microsoft.com/office/drawing/2014/main" id="{7922C12E-1A31-4688-8D95-7FE3219D07A1}"/>
              </a:ext>
            </a:extLst>
          </p:cNvPr>
          <p:cNvGrpSpPr/>
          <p:nvPr/>
        </p:nvGrpSpPr>
        <p:grpSpPr>
          <a:xfrm>
            <a:off x="1022898" y="4953182"/>
            <a:ext cx="2424125" cy="1217585"/>
            <a:chOff x="1397725" y="2052031"/>
            <a:chExt cx="3018366" cy="1217600"/>
          </a:xfrm>
        </p:grpSpPr>
        <p:sp>
          <p:nvSpPr>
            <p:cNvPr id="100" name="Rectangle: Rounded Corners 99">
              <a:extLst>
                <a:ext uri="{FF2B5EF4-FFF2-40B4-BE49-F238E27FC236}">
                  <a16:creationId xmlns:a16="http://schemas.microsoft.com/office/drawing/2014/main" id="{ACFB9CC8-8BC0-4FB6-AED3-5BA0AE2D4A6C}"/>
                </a:ext>
              </a:extLst>
            </p:cNvPr>
            <p:cNvSpPr/>
            <p:nvPr/>
          </p:nvSpPr>
          <p:spPr>
            <a:xfrm>
              <a:off x="1397725" y="2052031"/>
              <a:ext cx="3018366" cy="1217600"/>
            </a:xfrm>
            <a:prstGeom prst="round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1" name="TextBox 100">
              <a:extLst>
                <a:ext uri="{FF2B5EF4-FFF2-40B4-BE49-F238E27FC236}">
                  <a16:creationId xmlns:a16="http://schemas.microsoft.com/office/drawing/2014/main" id="{39EE24E3-06D1-422A-81CE-1F06E1EEA3B2}"/>
                </a:ext>
              </a:extLst>
            </p:cNvPr>
            <p:cNvSpPr txBox="1"/>
            <p:nvPr/>
          </p:nvSpPr>
          <p:spPr>
            <a:xfrm>
              <a:off x="1531187" y="2209920"/>
              <a:ext cx="2751440" cy="400110"/>
            </a:xfrm>
            <a:prstGeom prst="rect">
              <a:avLst/>
            </a:prstGeom>
            <a:solidFill>
              <a:srgbClr val="00B0F0"/>
            </a:solidFill>
          </p:spPr>
          <p:txBody>
            <a:bodyPr wrap="square" rtlCol="0">
              <a:spAutoFit/>
            </a:bodyPr>
            <a:lstStyle/>
            <a:p>
              <a:pPr marL="44450">
                <a:spcBef>
                  <a:spcPts val="26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Ngày</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7</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 1</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 </a:t>
              </a:r>
              <a:r>
                <a:rPr lang="en-US" sz="2000" b="1" spc="-20">
                  <a:effectLst/>
                  <a:latin typeface="Calibri" panose="020F0502020204030204" pitchFamily="34" charset="0"/>
                  <a:ea typeface="Calibri" panose="020F0502020204030204" pitchFamily="34" charset="0"/>
                  <a:cs typeface="Calibri" panose="020F0502020204030204" pitchFamily="34" charset="0"/>
                </a:rPr>
                <a:t>1984</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5C87009C-76BA-486E-9050-D2366C2829CF}"/>
                </a:ext>
              </a:extLst>
            </p:cNvPr>
            <p:cNvSpPr txBox="1"/>
            <p:nvPr/>
          </p:nvSpPr>
          <p:spPr>
            <a:xfrm>
              <a:off x="2136558" y="2660830"/>
              <a:ext cx="2181032" cy="461665"/>
            </a:xfrm>
            <a:prstGeom prst="rect">
              <a:avLst/>
            </a:prstGeom>
            <a:noFill/>
          </p:spPr>
          <p:txBody>
            <a:bodyPr wrap="square" rtlCol="0">
              <a:spAutoFit/>
            </a:bodyPr>
            <a:lstStyle/>
            <a:p>
              <a:r>
                <a:rPr lang="en-US" sz="2400" b="1">
                  <a:effectLst/>
                  <a:latin typeface="Calibri" panose="020F0502020204030204" pitchFamily="34" charset="0"/>
                  <a:ea typeface="Calibri" panose="020F0502020204030204" pitchFamily="34" charset="0"/>
                  <a:cs typeface="Calibri" panose="020F0502020204030204" pitchFamily="34" charset="0"/>
                </a:rPr>
                <a:t>Bru-nây</a:t>
              </a:r>
            </a:p>
          </p:txBody>
        </p:sp>
      </p:grpSp>
      <p:cxnSp>
        <p:nvCxnSpPr>
          <p:cNvPr id="103" name="Straight Arrow Connector 102">
            <a:extLst>
              <a:ext uri="{FF2B5EF4-FFF2-40B4-BE49-F238E27FC236}">
                <a16:creationId xmlns:a16="http://schemas.microsoft.com/office/drawing/2014/main" id="{F9D52618-2487-45A9-96A9-DB67203461EF}"/>
              </a:ext>
            </a:extLst>
          </p:cNvPr>
          <p:cNvCxnSpPr>
            <a:cxnSpLocks/>
          </p:cNvCxnSpPr>
          <p:nvPr/>
        </p:nvCxnSpPr>
        <p:spPr>
          <a:xfrm>
            <a:off x="4828030" y="4354559"/>
            <a:ext cx="0" cy="50682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89396EEE-CC4D-4EA9-A478-128C94A08E1F}"/>
              </a:ext>
            </a:extLst>
          </p:cNvPr>
          <p:cNvGrpSpPr/>
          <p:nvPr/>
        </p:nvGrpSpPr>
        <p:grpSpPr>
          <a:xfrm>
            <a:off x="3678229" y="4943863"/>
            <a:ext cx="2267162" cy="1217600"/>
            <a:chOff x="1397725" y="2052031"/>
            <a:chExt cx="3195571" cy="1217600"/>
          </a:xfrm>
        </p:grpSpPr>
        <p:sp>
          <p:nvSpPr>
            <p:cNvPr id="105" name="Rectangle: Rounded Corners 104">
              <a:extLst>
                <a:ext uri="{FF2B5EF4-FFF2-40B4-BE49-F238E27FC236}">
                  <a16:creationId xmlns:a16="http://schemas.microsoft.com/office/drawing/2014/main" id="{7AC6BA42-1E81-4E18-A96A-64F2B690E857}"/>
                </a:ext>
              </a:extLst>
            </p:cNvPr>
            <p:cNvSpPr/>
            <p:nvPr/>
          </p:nvSpPr>
          <p:spPr>
            <a:xfrm>
              <a:off x="1397725" y="2052031"/>
              <a:ext cx="3195571" cy="1217600"/>
            </a:xfrm>
            <a:prstGeom prst="round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6" name="TextBox 105">
              <a:extLst>
                <a:ext uri="{FF2B5EF4-FFF2-40B4-BE49-F238E27FC236}">
                  <a16:creationId xmlns:a16="http://schemas.microsoft.com/office/drawing/2014/main" id="{4AB34431-A3D2-4B49-A264-2DDBE781CA35}"/>
                </a:ext>
              </a:extLst>
            </p:cNvPr>
            <p:cNvSpPr txBox="1"/>
            <p:nvPr/>
          </p:nvSpPr>
          <p:spPr>
            <a:xfrm>
              <a:off x="1515293" y="2171019"/>
              <a:ext cx="2960435" cy="400110"/>
            </a:xfrm>
            <a:prstGeom prst="rect">
              <a:avLst/>
            </a:prstGeom>
            <a:solidFill>
              <a:srgbClr val="00B0F0"/>
            </a:solidFill>
          </p:spPr>
          <p:txBody>
            <a:bodyPr wrap="square" rtlCol="0">
              <a:spAutoFit/>
            </a:bodyPr>
            <a:lstStyle/>
            <a:p>
              <a:pPr marL="44450">
                <a:spcBef>
                  <a:spcPts val="26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Ngày</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28 - 7 - 1995</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107" name="TextBox 106">
              <a:extLst>
                <a:ext uri="{FF2B5EF4-FFF2-40B4-BE49-F238E27FC236}">
                  <a16:creationId xmlns:a16="http://schemas.microsoft.com/office/drawing/2014/main" id="{EBC02DFD-1A67-4C4A-B05D-A833A844D33E}"/>
                </a:ext>
              </a:extLst>
            </p:cNvPr>
            <p:cNvSpPr txBox="1"/>
            <p:nvPr/>
          </p:nvSpPr>
          <p:spPr>
            <a:xfrm>
              <a:off x="2203268" y="2720825"/>
              <a:ext cx="2181032" cy="461665"/>
            </a:xfrm>
            <a:prstGeom prst="rect">
              <a:avLst/>
            </a:prstGeom>
            <a:noFill/>
          </p:spPr>
          <p:txBody>
            <a:bodyPr wrap="square" rtlCol="0">
              <a:spAutoFit/>
            </a:bodyPr>
            <a:lstStyle/>
            <a:p>
              <a:r>
                <a:rPr lang="en-US" sz="2400" b="1">
                  <a:effectLst/>
                  <a:latin typeface="Calibri" panose="020F0502020204030204" pitchFamily="34" charset="0"/>
                  <a:ea typeface="Calibri" panose="020F0502020204030204" pitchFamily="34" charset="0"/>
                  <a:cs typeface="Calibri" panose="020F0502020204030204" pitchFamily="34" charset="0"/>
                </a:rPr>
                <a:t>Việt Nam</a:t>
              </a:r>
            </a:p>
          </p:txBody>
        </p:sp>
      </p:grpSp>
      <p:cxnSp>
        <p:nvCxnSpPr>
          <p:cNvPr id="108" name="Straight Arrow Connector 107">
            <a:extLst>
              <a:ext uri="{FF2B5EF4-FFF2-40B4-BE49-F238E27FC236}">
                <a16:creationId xmlns:a16="http://schemas.microsoft.com/office/drawing/2014/main" id="{A5BAFECC-D2FD-4D56-BA8C-32DDDEA6C8DB}"/>
              </a:ext>
            </a:extLst>
          </p:cNvPr>
          <p:cNvCxnSpPr>
            <a:cxnSpLocks/>
          </p:cNvCxnSpPr>
          <p:nvPr/>
        </p:nvCxnSpPr>
        <p:spPr>
          <a:xfrm>
            <a:off x="7413748" y="4354559"/>
            <a:ext cx="0" cy="50682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82D27342-3D10-42CF-85EA-DC8CC9E01BEA}"/>
              </a:ext>
            </a:extLst>
          </p:cNvPr>
          <p:cNvGrpSpPr/>
          <p:nvPr/>
        </p:nvGrpSpPr>
        <p:grpSpPr>
          <a:xfrm>
            <a:off x="6201687" y="4930947"/>
            <a:ext cx="2424123" cy="1217600"/>
            <a:chOff x="1397725" y="2052031"/>
            <a:chExt cx="3195571" cy="1217600"/>
          </a:xfrm>
        </p:grpSpPr>
        <p:sp>
          <p:nvSpPr>
            <p:cNvPr id="110" name="Rectangle: Rounded Corners 109">
              <a:extLst>
                <a:ext uri="{FF2B5EF4-FFF2-40B4-BE49-F238E27FC236}">
                  <a16:creationId xmlns:a16="http://schemas.microsoft.com/office/drawing/2014/main" id="{91E99042-6DC2-4106-9013-F993CCBF6358}"/>
                </a:ext>
              </a:extLst>
            </p:cNvPr>
            <p:cNvSpPr/>
            <p:nvPr/>
          </p:nvSpPr>
          <p:spPr>
            <a:xfrm>
              <a:off x="1397725" y="2052031"/>
              <a:ext cx="3195571" cy="1217600"/>
            </a:xfrm>
            <a:prstGeom prst="round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1" name="TextBox 110">
              <a:extLst>
                <a:ext uri="{FF2B5EF4-FFF2-40B4-BE49-F238E27FC236}">
                  <a16:creationId xmlns:a16="http://schemas.microsoft.com/office/drawing/2014/main" id="{845A264A-A851-41C3-A318-63CDD2A4A4C4}"/>
                </a:ext>
              </a:extLst>
            </p:cNvPr>
            <p:cNvSpPr txBox="1"/>
            <p:nvPr/>
          </p:nvSpPr>
          <p:spPr>
            <a:xfrm>
              <a:off x="1515293" y="2171019"/>
              <a:ext cx="2960435" cy="400110"/>
            </a:xfrm>
            <a:prstGeom prst="rect">
              <a:avLst/>
            </a:prstGeom>
            <a:solidFill>
              <a:srgbClr val="00B0F0"/>
            </a:solidFill>
          </p:spPr>
          <p:txBody>
            <a:bodyPr wrap="square" rtlCol="0">
              <a:spAutoFit/>
            </a:bodyPr>
            <a:lstStyle/>
            <a:p>
              <a:pPr marL="44450">
                <a:spcBef>
                  <a:spcPts val="26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Ngày</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23 - 7 - 1997</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8F2ABAB0-1AC0-4D30-9603-4C3AF3D79E91}"/>
                </a:ext>
              </a:extLst>
            </p:cNvPr>
            <p:cNvSpPr txBox="1"/>
            <p:nvPr/>
          </p:nvSpPr>
          <p:spPr>
            <a:xfrm>
              <a:off x="1589231" y="2716845"/>
              <a:ext cx="2666206" cy="461665"/>
            </a:xfrm>
            <a:prstGeom prst="rect">
              <a:avLst/>
            </a:prstGeom>
            <a:noFill/>
          </p:spPr>
          <p:txBody>
            <a:bodyPr wrap="square" rtlCol="0">
              <a:spAutoFit/>
            </a:bodyPr>
            <a:lstStyle/>
            <a:p>
              <a:r>
                <a:rPr lang="en-US" sz="2400" b="1">
                  <a:effectLst/>
                  <a:latin typeface="Calibri" panose="020F0502020204030204" pitchFamily="34" charset="0"/>
                  <a:ea typeface="Calibri" panose="020F0502020204030204" pitchFamily="34" charset="0"/>
                  <a:cs typeface="Calibri" panose="020F0502020204030204" pitchFamily="34" charset="0"/>
                </a:rPr>
                <a:t>Mi-an-ma, Lào</a:t>
              </a:r>
            </a:p>
          </p:txBody>
        </p:sp>
      </p:grpSp>
      <p:cxnSp>
        <p:nvCxnSpPr>
          <p:cNvPr id="114" name="Straight Arrow Connector 113">
            <a:extLst>
              <a:ext uri="{FF2B5EF4-FFF2-40B4-BE49-F238E27FC236}">
                <a16:creationId xmlns:a16="http://schemas.microsoft.com/office/drawing/2014/main" id="{C1FE6C15-A300-4694-A946-D928D3E18A4D}"/>
              </a:ext>
            </a:extLst>
          </p:cNvPr>
          <p:cNvCxnSpPr>
            <a:cxnSpLocks/>
          </p:cNvCxnSpPr>
          <p:nvPr/>
        </p:nvCxnSpPr>
        <p:spPr>
          <a:xfrm>
            <a:off x="10163091" y="4354559"/>
            <a:ext cx="0" cy="506821"/>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nvGrpSpPr>
          <p:cNvPr id="116" name="Group 115">
            <a:extLst>
              <a:ext uri="{FF2B5EF4-FFF2-40B4-BE49-F238E27FC236}">
                <a16:creationId xmlns:a16="http://schemas.microsoft.com/office/drawing/2014/main" id="{DE43D54D-6E1E-4789-A904-7422C1873AE8}"/>
              </a:ext>
            </a:extLst>
          </p:cNvPr>
          <p:cNvGrpSpPr/>
          <p:nvPr/>
        </p:nvGrpSpPr>
        <p:grpSpPr>
          <a:xfrm>
            <a:off x="8986004" y="4943863"/>
            <a:ext cx="2424123" cy="1217600"/>
            <a:chOff x="1515294" y="2017154"/>
            <a:chExt cx="3999607" cy="1217600"/>
          </a:xfrm>
        </p:grpSpPr>
        <p:sp>
          <p:nvSpPr>
            <p:cNvPr id="117" name="Rectangle: Rounded Corners 116">
              <a:extLst>
                <a:ext uri="{FF2B5EF4-FFF2-40B4-BE49-F238E27FC236}">
                  <a16:creationId xmlns:a16="http://schemas.microsoft.com/office/drawing/2014/main" id="{6BAC7AD7-8804-4F08-94D7-0D65EDF4A0DD}"/>
                </a:ext>
              </a:extLst>
            </p:cNvPr>
            <p:cNvSpPr/>
            <p:nvPr/>
          </p:nvSpPr>
          <p:spPr>
            <a:xfrm>
              <a:off x="1515294" y="2017154"/>
              <a:ext cx="3999607" cy="1217600"/>
            </a:xfrm>
            <a:prstGeom prst="roundRect">
              <a:avLst/>
            </a:prstGeom>
            <a:solidFill>
              <a:srgbClr val="FFFFFF"/>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8" name="TextBox 117">
              <a:extLst>
                <a:ext uri="{FF2B5EF4-FFF2-40B4-BE49-F238E27FC236}">
                  <a16:creationId xmlns:a16="http://schemas.microsoft.com/office/drawing/2014/main" id="{3A4E3030-BCBC-43B1-9A6C-4319B06D5F42}"/>
                </a:ext>
              </a:extLst>
            </p:cNvPr>
            <p:cNvSpPr txBox="1"/>
            <p:nvPr/>
          </p:nvSpPr>
          <p:spPr>
            <a:xfrm>
              <a:off x="1738767" y="2146535"/>
              <a:ext cx="3589528" cy="400110"/>
            </a:xfrm>
            <a:prstGeom prst="rect">
              <a:avLst/>
            </a:prstGeom>
            <a:solidFill>
              <a:srgbClr val="00B0F0"/>
            </a:solidFill>
          </p:spPr>
          <p:txBody>
            <a:bodyPr wrap="square" rtlCol="0">
              <a:spAutoFit/>
            </a:bodyPr>
            <a:lstStyle/>
            <a:p>
              <a:pPr marL="44450">
                <a:spcBef>
                  <a:spcPts val="260"/>
                </a:spcBef>
                <a:spcAft>
                  <a:spcPts val="0"/>
                </a:spcAft>
              </a:pPr>
              <a:r>
                <a:rPr lang="en-US" sz="2000" b="1">
                  <a:effectLst/>
                  <a:latin typeface="Calibri" panose="020F0502020204030204" pitchFamily="34" charset="0"/>
                  <a:ea typeface="Calibri" panose="020F0502020204030204" pitchFamily="34" charset="0"/>
                  <a:cs typeface="Calibri" panose="020F0502020204030204" pitchFamily="34" charset="0"/>
                </a:rPr>
                <a:t>Ngày</a:t>
              </a:r>
              <a:r>
                <a:rPr lang="en-US" sz="2000" b="1" spc="-5">
                  <a:effectLst/>
                  <a:latin typeface="Calibri" panose="020F0502020204030204" pitchFamily="34" charset="0"/>
                  <a:ea typeface="Calibri" panose="020F0502020204030204" pitchFamily="34" charset="0"/>
                  <a:cs typeface="Calibri" panose="020F0502020204030204" pitchFamily="34" charset="0"/>
                </a:rPr>
                <a:t> </a:t>
              </a:r>
              <a:r>
                <a:rPr lang="en-US" sz="2000" b="1">
                  <a:effectLst/>
                  <a:latin typeface="Calibri" panose="020F0502020204030204" pitchFamily="34" charset="0"/>
                  <a:ea typeface="Calibri" panose="020F0502020204030204" pitchFamily="34" charset="0"/>
                  <a:cs typeface="Calibri" panose="020F0502020204030204" pitchFamily="34" charset="0"/>
                </a:rPr>
                <a:t>30 - 4 - 1999</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255DCA92-A93E-4E7E-9896-5DC206DA9D96}"/>
                </a:ext>
              </a:extLst>
            </p:cNvPr>
            <p:cNvSpPr txBox="1"/>
            <p:nvPr/>
          </p:nvSpPr>
          <p:spPr>
            <a:xfrm>
              <a:off x="2183051" y="2698190"/>
              <a:ext cx="3145244" cy="436057"/>
            </a:xfrm>
            <a:prstGeom prst="rect">
              <a:avLst/>
            </a:prstGeom>
            <a:noFill/>
          </p:spPr>
          <p:txBody>
            <a:bodyPr wrap="square" rtlCol="0">
              <a:spAutoFit/>
            </a:bodyPr>
            <a:lstStyle/>
            <a:p>
              <a:r>
                <a:rPr lang="en-US" sz="2400" b="1">
                  <a:effectLst/>
                  <a:latin typeface="Calibri" panose="020F0502020204030204" pitchFamily="34" charset="0"/>
                  <a:ea typeface="Calibri" panose="020F0502020204030204" pitchFamily="34" charset="0"/>
                  <a:cs typeface="Calibri" panose="020F0502020204030204" pitchFamily="34" charset="0"/>
                </a:rPr>
                <a:t>Campuchia</a:t>
              </a:r>
            </a:p>
          </p:txBody>
        </p:sp>
      </p:grpSp>
    </p:spTree>
    <p:extLst>
      <p:ext uri="{BB962C8B-B14F-4D97-AF65-F5344CB8AC3E}">
        <p14:creationId xmlns:p14="http://schemas.microsoft.com/office/powerpoint/2010/main" val="9302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circle(in)">
                                      <p:cBhvr>
                                        <p:cTn id="24" dur="20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500"/>
                                        <p:tgtEl>
                                          <p:spTgt spid="9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circle(in)">
                                      <p:cBhvr>
                                        <p:cTn id="33" dur="2000"/>
                                        <p:tgtEl>
                                          <p:spTgt spid="9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childTnLst>
                          </p:cTn>
                        </p:par>
                        <p:par>
                          <p:cTn id="39" fill="hold">
                            <p:stCondLst>
                              <p:cond delay="500"/>
                            </p:stCondLst>
                            <p:childTnLst>
                              <p:par>
                                <p:cTn id="40" presetID="6" presetClass="entr" presetSubtype="16" fill="hold"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circle(in)">
                                      <p:cBhvr>
                                        <p:cTn id="42" dur="20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childTnLst>
                          </p:cTn>
                        </p:par>
                        <p:par>
                          <p:cTn id="48" fill="hold">
                            <p:stCondLst>
                              <p:cond delay="500"/>
                            </p:stCondLst>
                            <p:childTnLst>
                              <p:par>
                                <p:cTn id="49" presetID="6" presetClass="entr" presetSubtype="16" fill="hold" nodeType="after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circle(in)">
                                      <p:cBhvr>
                                        <p:cTn id="51" dur="2000"/>
                                        <p:tgtEl>
                                          <p:spTgt spid="10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fade">
                                      <p:cBhvr>
                                        <p:cTn id="56" dur="500"/>
                                        <p:tgtEl>
                                          <p:spTgt spid="114"/>
                                        </p:tgtEl>
                                      </p:cBhvr>
                                    </p:animEffect>
                                  </p:childTnLst>
                                </p:cTn>
                              </p:par>
                            </p:childTnLst>
                          </p:cTn>
                        </p:par>
                        <p:par>
                          <p:cTn id="57" fill="hold">
                            <p:stCondLst>
                              <p:cond delay="500"/>
                            </p:stCondLst>
                            <p:childTnLst>
                              <p:par>
                                <p:cTn id="58" presetID="6" presetClass="entr" presetSubtype="16" fill="hold" nodeType="after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circle(in)">
                                      <p:cBhvr>
                                        <p:cTn id="6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40718" y="1223528"/>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5D7EC30-5AA1-4D7C-823B-DC88A7C60283}"/>
              </a:ext>
            </a:extLst>
          </p:cNvPr>
          <p:cNvGrpSpPr/>
          <p:nvPr/>
        </p:nvGrpSpPr>
        <p:grpSpPr>
          <a:xfrm>
            <a:off x="3068897" y="2214239"/>
            <a:ext cx="7916966" cy="2033249"/>
            <a:chOff x="3844406" y="1909875"/>
            <a:chExt cx="7916966" cy="2033249"/>
          </a:xfrm>
        </p:grpSpPr>
        <p:sp>
          <p:nvSpPr>
            <p:cNvPr id="6" name="TextBox 5">
              <a:extLst>
                <a:ext uri="{FF2B5EF4-FFF2-40B4-BE49-F238E27FC236}">
                  <a16:creationId xmlns:a16="http://schemas.microsoft.com/office/drawing/2014/main" id="{16912F9E-CEE4-47AB-AEF8-8ECDA6166874}"/>
                </a:ext>
              </a:extLst>
            </p:cNvPr>
            <p:cNvSpPr txBox="1"/>
            <p:nvPr/>
          </p:nvSpPr>
          <p:spPr>
            <a:xfrm>
              <a:off x="3844406" y="1915646"/>
              <a:ext cx="7263824" cy="20274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ea typeface="+mn-ea"/>
                  <a:cs typeface="+mn-cs"/>
                </a:rPr>
                <a:t>VẬN DỤNG</a:t>
              </a:r>
            </a:p>
          </p:txBody>
        </p:sp>
        <p:sp>
          <p:nvSpPr>
            <p:cNvPr id="7" name="TextBox 6">
              <a:extLst>
                <a:ext uri="{FF2B5EF4-FFF2-40B4-BE49-F238E27FC236}">
                  <a16:creationId xmlns:a16="http://schemas.microsoft.com/office/drawing/2014/main" id="{1992001C-5FD3-4802-B660-49A4D6E8B4FC}"/>
                </a:ext>
              </a:extLst>
            </p:cNvPr>
            <p:cNvSpPr txBox="1"/>
            <p:nvPr/>
          </p:nvSpPr>
          <p:spPr>
            <a:xfrm>
              <a:off x="3844406" y="1909875"/>
              <a:ext cx="7916966" cy="20332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a:noFill/>
                  </a:ln>
                  <a:gradFill>
                    <a:gsLst>
                      <a:gs pos="0">
                        <a:srgbClr val="6ED8EA"/>
                      </a:gs>
                      <a:gs pos="65000">
                        <a:srgbClr val="069BB0"/>
                      </a:gs>
                      <a:gs pos="65000">
                        <a:srgbClr val="FFCC00"/>
                      </a:gs>
                    </a:gsLst>
                    <a:lin ang="5400000" scaled="1"/>
                  </a:gradFill>
                  <a:effectLst/>
                  <a:uLnTx/>
                  <a:uFillTx/>
                  <a:latin typeface="SVN-Dumpling" panose="02000000000000000000" pitchFamily="50" charset="0"/>
                  <a:ea typeface="+mn-ea"/>
                  <a:cs typeface="+mn-cs"/>
                </a:rPr>
                <a:t>VẬN DỤNG  </a:t>
              </a:r>
              <a:endParaRPr kumimoji="0" lang="vi-VN" sz="96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807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3404464" y="536836"/>
            <a:ext cx="8521925" cy="5556986"/>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CE29132-4900-4E92-87C8-89FF8FBFC81C}"/>
              </a:ext>
            </a:extLst>
          </p:cNvPr>
          <p:cNvSpPr txBox="1"/>
          <p:nvPr/>
        </p:nvSpPr>
        <p:spPr>
          <a:xfrm>
            <a:off x="4150607" y="2121377"/>
            <a:ext cx="7029638" cy="3477875"/>
          </a:xfrm>
          <a:prstGeom prst="rect">
            <a:avLst/>
          </a:prstGeom>
          <a:noFill/>
        </p:spPr>
        <p:txBody>
          <a:bodyPr wrap="square" rtlCol="0">
            <a:spAutoFit/>
          </a:bodyPr>
          <a:lstStyle/>
          <a:p>
            <a:pPr lvl="0" algn="ctr"/>
            <a:r>
              <a:rPr lang="en-US" sz="4400">
                <a:solidFill>
                  <a:schemeClr val="accent6"/>
                </a:solidFill>
                <a:latin typeface="iCiel Pony" panose="02000000000000000000" pitchFamily="2" charset="-93"/>
              </a:rPr>
              <a:t>Tìm hiểu những hoạt động của tổ chức ASEAN, sau đó chia sẻ với các bạn cùng lớp, chia sẻ vào tiết học sau.</a:t>
            </a:r>
            <a:endParaRPr kumimoji="0" lang="vi-VN" sz="4400" b="0" i="0" u="none" strike="noStrike" kern="1200" cap="none" spc="0" normalizeH="0" baseline="0" noProof="0" dirty="0">
              <a:ln>
                <a:noFill/>
              </a:ln>
              <a:solidFill>
                <a:schemeClr val="accent6"/>
              </a:solidFill>
              <a:effectLst/>
              <a:uLnTx/>
              <a:uFillTx/>
              <a:latin typeface="iCiel Pony" panose="02000000000000000000" pitchFamily="2" charset="-93"/>
            </a:endParaRPr>
          </a:p>
        </p:txBody>
      </p:sp>
    </p:spTree>
    <p:extLst>
      <p:ext uri="{BB962C8B-B14F-4D97-AF65-F5344CB8AC3E}">
        <p14:creationId xmlns:p14="http://schemas.microsoft.com/office/powerpoint/2010/main" val="160459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45AFA00-1A9F-048A-7701-3337892C995E}"/>
              </a:ext>
            </a:extLst>
          </p:cNvPr>
          <p:cNvSpPr/>
          <p:nvPr/>
        </p:nvSpPr>
        <p:spPr>
          <a:xfrm>
            <a:off x="275844" y="256032"/>
            <a:ext cx="11640312" cy="6345936"/>
          </a:xfrm>
          <a:custGeom>
            <a:avLst/>
            <a:gdLst>
              <a:gd name="connsiteX0" fmla="*/ 1057677 w 11640312"/>
              <a:gd name="connsiteY0" fmla="*/ 0 h 6345936"/>
              <a:gd name="connsiteX1" fmla="*/ 1507439 w 11640312"/>
              <a:gd name="connsiteY1" fmla="*/ 0 h 6345936"/>
              <a:gd name="connsiteX2" fmla="*/ 1851375 w 11640312"/>
              <a:gd name="connsiteY2" fmla="*/ 0 h 6345936"/>
              <a:gd name="connsiteX3" fmla="*/ 2724442 w 11640312"/>
              <a:gd name="connsiteY3" fmla="*/ 0 h 6345936"/>
              <a:gd name="connsiteX4" fmla="*/ 3491683 w 11640312"/>
              <a:gd name="connsiteY4" fmla="*/ 0 h 6345936"/>
              <a:gd name="connsiteX5" fmla="*/ 3941445 w 11640312"/>
              <a:gd name="connsiteY5" fmla="*/ 0 h 6345936"/>
              <a:gd name="connsiteX6" fmla="*/ 4602860 w 11640312"/>
              <a:gd name="connsiteY6" fmla="*/ 0 h 6345936"/>
              <a:gd name="connsiteX7" fmla="*/ 5052622 w 11640312"/>
              <a:gd name="connsiteY7" fmla="*/ 0 h 6345936"/>
              <a:gd name="connsiteX8" fmla="*/ 5925689 w 11640312"/>
              <a:gd name="connsiteY8" fmla="*/ 0 h 6345936"/>
              <a:gd name="connsiteX9" fmla="*/ 6269625 w 11640312"/>
              <a:gd name="connsiteY9" fmla="*/ 0 h 6345936"/>
              <a:gd name="connsiteX10" fmla="*/ 6719387 w 11640312"/>
              <a:gd name="connsiteY10" fmla="*/ 0 h 6345936"/>
              <a:gd name="connsiteX11" fmla="*/ 7486628 w 11640312"/>
              <a:gd name="connsiteY11" fmla="*/ 0 h 6345936"/>
              <a:gd name="connsiteX12" fmla="*/ 8253869 w 11640312"/>
              <a:gd name="connsiteY12" fmla="*/ 0 h 6345936"/>
              <a:gd name="connsiteX13" fmla="*/ 8597804 w 11640312"/>
              <a:gd name="connsiteY13" fmla="*/ 0 h 6345936"/>
              <a:gd name="connsiteX14" fmla="*/ 9153393 w 11640312"/>
              <a:gd name="connsiteY14" fmla="*/ 0 h 6345936"/>
              <a:gd name="connsiteX15" fmla="*/ 9814807 w 11640312"/>
              <a:gd name="connsiteY15" fmla="*/ 0 h 6345936"/>
              <a:gd name="connsiteX16" fmla="*/ 10687875 w 11640312"/>
              <a:gd name="connsiteY16" fmla="*/ 0 h 6345936"/>
              <a:gd name="connsiteX17" fmla="*/ 11031810 w 11640312"/>
              <a:gd name="connsiteY17" fmla="*/ 0 h 6345936"/>
              <a:gd name="connsiteX18" fmla="*/ 11640312 w 11640312"/>
              <a:gd name="connsiteY18" fmla="*/ 0 h 6345936"/>
              <a:gd name="connsiteX19" fmla="*/ 11640312 w 11640312"/>
              <a:gd name="connsiteY19" fmla="*/ 0 h 6345936"/>
              <a:gd name="connsiteX20" fmla="*/ 11640312 w 11640312"/>
              <a:gd name="connsiteY20" fmla="*/ 661032 h 6345936"/>
              <a:gd name="connsiteX21" fmla="*/ 11640312 w 11640312"/>
              <a:gd name="connsiteY21" fmla="*/ 1374947 h 6345936"/>
              <a:gd name="connsiteX22" fmla="*/ 11640312 w 11640312"/>
              <a:gd name="connsiteY22" fmla="*/ 1877332 h 6345936"/>
              <a:gd name="connsiteX23" fmla="*/ 11640312 w 11640312"/>
              <a:gd name="connsiteY23" fmla="*/ 2538364 h 6345936"/>
              <a:gd name="connsiteX24" fmla="*/ 11640312 w 11640312"/>
              <a:gd name="connsiteY24" fmla="*/ 3040749 h 6345936"/>
              <a:gd name="connsiteX25" fmla="*/ 11640312 w 11640312"/>
              <a:gd name="connsiteY25" fmla="*/ 3648899 h 6345936"/>
              <a:gd name="connsiteX26" fmla="*/ 11640312 w 11640312"/>
              <a:gd name="connsiteY26" fmla="*/ 4309931 h 6345936"/>
              <a:gd name="connsiteX27" fmla="*/ 11640312 w 11640312"/>
              <a:gd name="connsiteY27" fmla="*/ 5288259 h 6345936"/>
              <a:gd name="connsiteX28" fmla="*/ 10582635 w 11640312"/>
              <a:gd name="connsiteY28" fmla="*/ 6345936 h 6345936"/>
              <a:gd name="connsiteX29" fmla="*/ 9921220 w 11640312"/>
              <a:gd name="connsiteY29" fmla="*/ 6345936 h 6345936"/>
              <a:gd name="connsiteX30" fmla="*/ 9471458 w 11640312"/>
              <a:gd name="connsiteY30" fmla="*/ 6345936 h 6345936"/>
              <a:gd name="connsiteX31" fmla="*/ 8915870 w 11640312"/>
              <a:gd name="connsiteY31" fmla="*/ 6345936 h 6345936"/>
              <a:gd name="connsiteX32" fmla="*/ 8148629 w 11640312"/>
              <a:gd name="connsiteY32" fmla="*/ 6345936 h 6345936"/>
              <a:gd name="connsiteX33" fmla="*/ 7381388 w 11640312"/>
              <a:gd name="connsiteY33" fmla="*/ 6345936 h 6345936"/>
              <a:gd name="connsiteX34" fmla="*/ 6508321 w 11640312"/>
              <a:gd name="connsiteY34" fmla="*/ 6345936 h 6345936"/>
              <a:gd name="connsiteX35" fmla="*/ 5846906 w 11640312"/>
              <a:gd name="connsiteY35" fmla="*/ 6345936 h 6345936"/>
              <a:gd name="connsiteX36" fmla="*/ 5185491 w 11640312"/>
              <a:gd name="connsiteY36" fmla="*/ 6345936 h 6345936"/>
              <a:gd name="connsiteX37" fmla="*/ 4418250 w 11640312"/>
              <a:gd name="connsiteY37" fmla="*/ 6345936 h 6345936"/>
              <a:gd name="connsiteX38" fmla="*/ 3756835 w 11640312"/>
              <a:gd name="connsiteY38" fmla="*/ 6345936 h 6345936"/>
              <a:gd name="connsiteX39" fmla="*/ 2989594 w 11640312"/>
              <a:gd name="connsiteY39" fmla="*/ 6345936 h 6345936"/>
              <a:gd name="connsiteX40" fmla="*/ 2222353 w 11640312"/>
              <a:gd name="connsiteY40" fmla="*/ 6345936 h 6345936"/>
              <a:gd name="connsiteX41" fmla="*/ 1560939 w 11640312"/>
              <a:gd name="connsiteY41" fmla="*/ 6345936 h 6345936"/>
              <a:gd name="connsiteX42" fmla="*/ 687871 w 11640312"/>
              <a:gd name="connsiteY42" fmla="*/ 6345936 h 6345936"/>
              <a:gd name="connsiteX43" fmla="*/ 0 w 11640312"/>
              <a:gd name="connsiteY43" fmla="*/ 6345936 h 6345936"/>
              <a:gd name="connsiteX44" fmla="*/ 0 w 11640312"/>
              <a:gd name="connsiteY44" fmla="*/ 6345936 h 6345936"/>
              <a:gd name="connsiteX45" fmla="*/ 0 w 11640312"/>
              <a:gd name="connsiteY45" fmla="*/ 5579138 h 6345936"/>
              <a:gd name="connsiteX46" fmla="*/ 0 w 11640312"/>
              <a:gd name="connsiteY46" fmla="*/ 5023871 h 6345936"/>
              <a:gd name="connsiteX47" fmla="*/ 0 w 11640312"/>
              <a:gd name="connsiteY47" fmla="*/ 4415721 h 6345936"/>
              <a:gd name="connsiteX48" fmla="*/ 0 w 11640312"/>
              <a:gd name="connsiteY48" fmla="*/ 3807572 h 6345936"/>
              <a:gd name="connsiteX49" fmla="*/ 0 w 11640312"/>
              <a:gd name="connsiteY49" fmla="*/ 3305187 h 6345936"/>
              <a:gd name="connsiteX50" fmla="*/ 0 w 11640312"/>
              <a:gd name="connsiteY50" fmla="*/ 2749920 h 6345936"/>
              <a:gd name="connsiteX51" fmla="*/ 0 w 11640312"/>
              <a:gd name="connsiteY51" fmla="*/ 2036005 h 6345936"/>
              <a:gd name="connsiteX52" fmla="*/ 0 w 11640312"/>
              <a:gd name="connsiteY52" fmla="*/ 1057677 h 6345936"/>
              <a:gd name="connsiteX53" fmla="*/ 1057677 w 11640312"/>
              <a:gd name="connsiteY53" fmla="*/ 0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0312" h="6345936" fill="none" extrusionOk="0">
                <a:moveTo>
                  <a:pt x="1057677" y="0"/>
                </a:moveTo>
                <a:cubicBezTo>
                  <a:pt x="1172044" y="-1320"/>
                  <a:pt x="1328960" y="-6035"/>
                  <a:pt x="1507439" y="0"/>
                </a:cubicBezTo>
                <a:cubicBezTo>
                  <a:pt x="1685918" y="6035"/>
                  <a:pt x="1699043" y="-8843"/>
                  <a:pt x="1851375" y="0"/>
                </a:cubicBezTo>
                <a:cubicBezTo>
                  <a:pt x="2003707" y="8843"/>
                  <a:pt x="2342900" y="-29177"/>
                  <a:pt x="2724442" y="0"/>
                </a:cubicBezTo>
                <a:cubicBezTo>
                  <a:pt x="3105984" y="29177"/>
                  <a:pt x="3198325" y="21289"/>
                  <a:pt x="3491683" y="0"/>
                </a:cubicBezTo>
                <a:cubicBezTo>
                  <a:pt x="3785041" y="-21289"/>
                  <a:pt x="3716895" y="21029"/>
                  <a:pt x="3941445" y="0"/>
                </a:cubicBezTo>
                <a:cubicBezTo>
                  <a:pt x="4165995" y="-21029"/>
                  <a:pt x="4463604" y="-638"/>
                  <a:pt x="4602860" y="0"/>
                </a:cubicBezTo>
                <a:cubicBezTo>
                  <a:pt x="4742117" y="638"/>
                  <a:pt x="4845227" y="-6950"/>
                  <a:pt x="5052622" y="0"/>
                </a:cubicBezTo>
                <a:cubicBezTo>
                  <a:pt x="5260017" y="6950"/>
                  <a:pt x="5546206" y="-35414"/>
                  <a:pt x="5925689" y="0"/>
                </a:cubicBezTo>
                <a:cubicBezTo>
                  <a:pt x="6305172" y="35414"/>
                  <a:pt x="6176921" y="13919"/>
                  <a:pt x="6269625" y="0"/>
                </a:cubicBezTo>
                <a:cubicBezTo>
                  <a:pt x="6362329" y="-13919"/>
                  <a:pt x="6581675" y="-18311"/>
                  <a:pt x="6719387" y="0"/>
                </a:cubicBezTo>
                <a:cubicBezTo>
                  <a:pt x="6857099" y="18311"/>
                  <a:pt x="7134692" y="-4739"/>
                  <a:pt x="7486628" y="0"/>
                </a:cubicBezTo>
                <a:cubicBezTo>
                  <a:pt x="7838564" y="4739"/>
                  <a:pt x="8066582" y="24173"/>
                  <a:pt x="8253869" y="0"/>
                </a:cubicBezTo>
                <a:cubicBezTo>
                  <a:pt x="8441156" y="-24173"/>
                  <a:pt x="8470342" y="-8587"/>
                  <a:pt x="8597804" y="0"/>
                </a:cubicBezTo>
                <a:cubicBezTo>
                  <a:pt x="8725266" y="8587"/>
                  <a:pt x="8984189" y="-24609"/>
                  <a:pt x="9153393" y="0"/>
                </a:cubicBezTo>
                <a:cubicBezTo>
                  <a:pt x="9322597" y="24609"/>
                  <a:pt x="9599844" y="-6762"/>
                  <a:pt x="9814807" y="0"/>
                </a:cubicBezTo>
                <a:cubicBezTo>
                  <a:pt x="10029770" y="6762"/>
                  <a:pt x="10451261" y="33253"/>
                  <a:pt x="10687875" y="0"/>
                </a:cubicBezTo>
                <a:cubicBezTo>
                  <a:pt x="10924489" y="-33253"/>
                  <a:pt x="10888078" y="2208"/>
                  <a:pt x="11031810" y="0"/>
                </a:cubicBezTo>
                <a:cubicBezTo>
                  <a:pt x="11175543" y="-2208"/>
                  <a:pt x="11470815" y="11178"/>
                  <a:pt x="11640312" y="0"/>
                </a:cubicBezTo>
                <a:lnTo>
                  <a:pt x="11640312" y="0"/>
                </a:lnTo>
                <a:cubicBezTo>
                  <a:pt x="11638456" y="300724"/>
                  <a:pt x="11669311" y="470552"/>
                  <a:pt x="11640312" y="661032"/>
                </a:cubicBezTo>
                <a:cubicBezTo>
                  <a:pt x="11611313" y="851512"/>
                  <a:pt x="11615489" y="1098664"/>
                  <a:pt x="11640312" y="1374947"/>
                </a:cubicBezTo>
                <a:cubicBezTo>
                  <a:pt x="11665135" y="1651231"/>
                  <a:pt x="11655638" y="1673928"/>
                  <a:pt x="11640312" y="1877332"/>
                </a:cubicBezTo>
                <a:cubicBezTo>
                  <a:pt x="11624986" y="2080737"/>
                  <a:pt x="11610801" y="2246604"/>
                  <a:pt x="11640312" y="2538364"/>
                </a:cubicBezTo>
                <a:cubicBezTo>
                  <a:pt x="11669823" y="2830124"/>
                  <a:pt x="11624551" y="2874606"/>
                  <a:pt x="11640312" y="3040749"/>
                </a:cubicBezTo>
                <a:cubicBezTo>
                  <a:pt x="11656073" y="3206893"/>
                  <a:pt x="11651988" y="3475433"/>
                  <a:pt x="11640312" y="3648899"/>
                </a:cubicBezTo>
                <a:cubicBezTo>
                  <a:pt x="11628637" y="3822365"/>
                  <a:pt x="11664102" y="4172069"/>
                  <a:pt x="11640312" y="4309931"/>
                </a:cubicBezTo>
                <a:cubicBezTo>
                  <a:pt x="11616522" y="4447793"/>
                  <a:pt x="11685124" y="5069127"/>
                  <a:pt x="11640312" y="5288259"/>
                </a:cubicBezTo>
                <a:cubicBezTo>
                  <a:pt x="11606794" y="5873268"/>
                  <a:pt x="11145247" y="6364863"/>
                  <a:pt x="10582635" y="6345936"/>
                </a:cubicBezTo>
                <a:cubicBezTo>
                  <a:pt x="10443784" y="6327838"/>
                  <a:pt x="10238676" y="6342080"/>
                  <a:pt x="9921220" y="6345936"/>
                </a:cubicBezTo>
                <a:cubicBezTo>
                  <a:pt x="9603764" y="6349792"/>
                  <a:pt x="9564426" y="6361530"/>
                  <a:pt x="9471458" y="6345936"/>
                </a:cubicBezTo>
                <a:cubicBezTo>
                  <a:pt x="9378490" y="6330342"/>
                  <a:pt x="9192538" y="6334214"/>
                  <a:pt x="8915870" y="6345936"/>
                </a:cubicBezTo>
                <a:cubicBezTo>
                  <a:pt x="8639202" y="6357658"/>
                  <a:pt x="8445866" y="6374110"/>
                  <a:pt x="8148629" y="6345936"/>
                </a:cubicBezTo>
                <a:cubicBezTo>
                  <a:pt x="7851392" y="6317762"/>
                  <a:pt x="7672440" y="6348908"/>
                  <a:pt x="7381388" y="6345936"/>
                </a:cubicBezTo>
                <a:cubicBezTo>
                  <a:pt x="7090336" y="6342964"/>
                  <a:pt x="6705604" y="6351912"/>
                  <a:pt x="6508321" y="6345936"/>
                </a:cubicBezTo>
                <a:cubicBezTo>
                  <a:pt x="6311038" y="6339960"/>
                  <a:pt x="6056568" y="6347226"/>
                  <a:pt x="5846906" y="6345936"/>
                </a:cubicBezTo>
                <a:cubicBezTo>
                  <a:pt x="5637245" y="6344646"/>
                  <a:pt x="5472850" y="6321300"/>
                  <a:pt x="5185491" y="6345936"/>
                </a:cubicBezTo>
                <a:cubicBezTo>
                  <a:pt x="4898132" y="6370572"/>
                  <a:pt x="4791669" y="6343588"/>
                  <a:pt x="4418250" y="6345936"/>
                </a:cubicBezTo>
                <a:cubicBezTo>
                  <a:pt x="4044831" y="6348284"/>
                  <a:pt x="4086594" y="6341457"/>
                  <a:pt x="3756835" y="6345936"/>
                </a:cubicBezTo>
                <a:cubicBezTo>
                  <a:pt x="3427076" y="6350415"/>
                  <a:pt x="3310876" y="6365716"/>
                  <a:pt x="2989594" y="6345936"/>
                </a:cubicBezTo>
                <a:cubicBezTo>
                  <a:pt x="2668312" y="6326156"/>
                  <a:pt x="2585889" y="6379144"/>
                  <a:pt x="2222353" y="6345936"/>
                </a:cubicBezTo>
                <a:cubicBezTo>
                  <a:pt x="1858817" y="6312728"/>
                  <a:pt x="1842104" y="6357394"/>
                  <a:pt x="1560939" y="6345936"/>
                </a:cubicBezTo>
                <a:cubicBezTo>
                  <a:pt x="1279774" y="6334478"/>
                  <a:pt x="864007" y="6356929"/>
                  <a:pt x="687871" y="6345936"/>
                </a:cubicBezTo>
                <a:cubicBezTo>
                  <a:pt x="511735" y="6334943"/>
                  <a:pt x="310565" y="6311928"/>
                  <a:pt x="0" y="6345936"/>
                </a:cubicBezTo>
                <a:lnTo>
                  <a:pt x="0" y="6345936"/>
                </a:lnTo>
                <a:cubicBezTo>
                  <a:pt x="37088" y="6031259"/>
                  <a:pt x="17651" y="5911693"/>
                  <a:pt x="0" y="5579138"/>
                </a:cubicBezTo>
                <a:cubicBezTo>
                  <a:pt x="-17651" y="5246583"/>
                  <a:pt x="6682" y="5271944"/>
                  <a:pt x="0" y="5023871"/>
                </a:cubicBezTo>
                <a:cubicBezTo>
                  <a:pt x="-6682" y="4775798"/>
                  <a:pt x="-10427" y="4567309"/>
                  <a:pt x="0" y="4415721"/>
                </a:cubicBezTo>
                <a:cubicBezTo>
                  <a:pt x="10427" y="4264133"/>
                  <a:pt x="24412" y="4006337"/>
                  <a:pt x="0" y="3807572"/>
                </a:cubicBezTo>
                <a:cubicBezTo>
                  <a:pt x="-24412" y="3608807"/>
                  <a:pt x="-2641" y="3539347"/>
                  <a:pt x="0" y="3305187"/>
                </a:cubicBezTo>
                <a:cubicBezTo>
                  <a:pt x="2641" y="3071027"/>
                  <a:pt x="24662" y="2879159"/>
                  <a:pt x="0" y="2749920"/>
                </a:cubicBezTo>
                <a:cubicBezTo>
                  <a:pt x="-24662" y="2620681"/>
                  <a:pt x="-7373" y="2277115"/>
                  <a:pt x="0" y="2036005"/>
                </a:cubicBezTo>
                <a:cubicBezTo>
                  <a:pt x="7373" y="1794895"/>
                  <a:pt x="-28835" y="1408532"/>
                  <a:pt x="0" y="1057677"/>
                </a:cubicBezTo>
                <a:cubicBezTo>
                  <a:pt x="42835" y="511868"/>
                  <a:pt x="533911" y="-117375"/>
                  <a:pt x="1057677" y="0"/>
                </a:cubicBezTo>
                <a:close/>
              </a:path>
              <a:path w="11640312" h="6345936" stroke="0" extrusionOk="0">
                <a:moveTo>
                  <a:pt x="1057677" y="0"/>
                </a:moveTo>
                <a:cubicBezTo>
                  <a:pt x="1248150" y="7417"/>
                  <a:pt x="1465720" y="-4387"/>
                  <a:pt x="1613265" y="0"/>
                </a:cubicBezTo>
                <a:cubicBezTo>
                  <a:pt x="1760810" y="4387"/>
                  <a:pt x="2113088" y="10272"/>
                  <a:pt x="2274680" y="0"/>
                </a:cubicBezTo>
                <a:cubicBezTo>
                  <a:pt x="2436272" y="-10272"/>
                  <a:pt x="2598612" y="-24111"/>
                  <a:pt x="2830268" y="0"/>
                </a:cubicBezTo>
                <a:cubicBezTo>
                  <a:pt x="3061924" y="24111"/>
                  <a:pt x="3156015" y="-12279"/>
                  <a:pt x="3280030" y="0"/>
                </a:cubicBezTo>
                <a:cubicBezTo>
                  <a:pt x="3404045" y="12279"/>
                  <a:pt x="3648444" y="1221"/>
                  <a:pt x="3835619" y="0"/>
                </a:cubicBezTo>
                <a:cubicBezTo>
                  <a:pt x="4022794" y="-1221"/>
                  <a:pt x="4082885" y="-163"/>
                  <a:pt x="4285381" y="0"/>
                </a:cubicBezTo>
                <a:cubicBezTo>
                  <a:pt x="4487877" y="163"/>
                  <a:pt x="4980438" y="-4372"/>
                  <a:pt x="5158448" y="0"/>
                </a:cubicBezTo>
                <a:cubicBezTo>
                  <a:pt x="5336458" y="4372"/>
                  <a:pt x="5779904" y="10614"/>
                  <a:pt x="6031515" y="0"/>
                </a:cubicBezTo>
                <a:cubicBezTo>
                  <a:pt x="6283126" y="-10614"/>
                  <a:pt x="6527522" y="27178"/>
                  <a:pt x="6904583" y="0"/>
                </a:cubicBezTo>
                <a:cubicBezTo>
                  <a:pt x="7281644" y="-27178"/>
                  <a:pt x="7380909" y="28114"/>
                  <a:pt x="7565998" y="0"/>
                </a:cubicBezTo>
                <a:cubicBezTo>
                  <a:pt x="7751088" y="-28114"/>
                  <a:pt x="7798578" y="-10290"/>
                  <a:pt x="7909933" y="0"/>
                </a:cubicBezTo>
                <a:cubicBezTo>
                  <a:pt x="8021289" y="10290"/>
                  <a:pt x="8519889" y="32935"/>
                  <a:pt x="8783001" y="0"/>
                </a:cubicBezTo>
                <a:cubicBezTo>
                  <a:pt x="9046113" y="-32935"/>
                  <a:pt x="9371755" y="35011"/>
                  <a:pt x="9550242" y="0"/>
                </a:cubicBezTo>
                <a:cubicBezTo>
                  <a:pt x="9728729" y="-35011"/>
                  <a:pt x="10050856" y="-22501"/>
                  <a:pt x="10211656" y="0"/>
                </a:cubicBezTo>
                <a:cubicBezTo>
                  <a:pt x="10372456" y="22501"/>
                  <a:pt x="10568937" y="23057"/>
                  <a:pt x="10873071" y="0"/>
                </a:cubicBezTo>
                <a:cubicBezTo>
                  <a:pt x="11177205" y="-23057"/>
                  <a:pt x="11345356" y="30063"/>
                  <a:pt x="11640312" y="0"/>
                </a:cubicBezTo>
                <a:lnTo>
                  <a:pt x="11640312" y="0"/>
                </a:lnTo>
                <a:cubicBezTo>
                  <a:pt x="11617807" y="150657"/>
                  <a:pt x="11644996" y="294589"/>
                  <a:pt x="11640312" y="502385"/>
                </a:cubicBezTo>
                <a:cubicBezTo>
                  <a:pt x="11635628" y="710182"/>
                  <a:pt x="11674972" y="1072812"/>
                  <a:pt x="11640312" y="1216300"/>
                </a:cubicBezTo>
                <a:cubicBezTo>
                  <a:pt x="11605652" y="1359789"/>
                  <a:pt x="11618267" y="1568142"/>
                  <a:pt x="11640312" y="1718684"/>
                </a:cubicBezTo>
                <a:cubicBezTo>
                  <a:pt x="11662357" y="1869226"/>
                  <a:pt x="11649884" y="2129932"/>
                  <a:pt x="11640312" y="2273951"/>
                </a:cubicBezTo>
                <a:cubicBezTo>
                  <a:pt x="11630740" y="2417970"/>
                  <a:pt x="11617284" y="2759690"/>
                  <a:pt x="11640312" y="2934984"/>
                </a:cubicBezTo>
                <a:cubicBezTo>
                  <a:pt x="11663340" y="3110278"/>
                  <a:pt x="11662007" y="3187078"/>
                  <a:pt x="11640312" y="3437368"/>
                </a:cubicBezTo>
                <a:cubicBezTo>
                  <a:pt x="11618617" y="3687658"/>
                  <a:pt x="11639737" y="3893517"/>
                  <a:pt x="11640312" y="4045518"/>
                </a:cubicBezTo>
                <a:cubicBezTo>
                  <a:pt x="11640888" y="4197519"/>
                  <a:pt x="11617677" y="4389957"/>
                  <a:pt x="11640312" y="4547903"/>
                </a:cubicBezTo>
                <a:cubicBezTo>
                  <a:pt x="11662947" y="4705849"/>
                  <a:pt x="11629860" y="5054140"/>
                  <a:pt x="11640312" y="5288259"/>
                </a:cubicBezTo>
                <a:cubicBezTo>
                  <a:pt x="11581164" y="5765053"/>
                  <a:pt x="11127188" y="6442031"/>
                  <a:pt x="10582635" y="6345936"/>
                </a:cubicBezTo>
                <a:cubicBezTo>
                  <a:pt x="10310287" y="6386725"/>
                  <a:pt x="10112378" y="6318337"/>
                  <a:pt x="9709568" y="6345936"/>
                </a:cubicBezTo>
                <a:cubicBezTo>
                  <a:pt x="9306758" y="6373535"/>
                  <a:pt x="9233778" y="6372828"/>
                  <a:pt x="9048153" y="6345936"/>
                </a:cubicBezTo>
                <a:cubicBezTo>
                  <a:pt x="8862529" y="6319044"/>
                  <a:pt x="8848864" y="6341037"/>
                  <a:pt x="8704217" y="6345936"/>
                </a:cubicBezTo>
                <a:cubicBezTo>
                  <a:pt x="8559570" y="6350835"/>
                  <a:pt x="8265232" y="6341676"/>
                  <a:pt x="8148629" y="6345936"/>
                </a:cubicBezTo>
                <a:cubicBezTo>
                  <a:pt x="8032026" y="6350196"/>
                  <a:pt x="7622050" y="6315396"/>
                  <a:pt x="7275562" y="6345936"/>
                </a:cubicBezTo>
                <a:cubicBezTo>
                  <a:pt x="6929074" y="6376476"/>
                  <a:pt x="6696474" y="6332305"/>
                  <a:pt x="6508321" y="6345936"/>
                </a:cubicBezTo>
                <a:cubicBezTo>
                  <a:pt x="6320168" y="6359567"/>
                  <a:pt x="6294659" y="6329338"/>
                  <a:pt x="6164385" y="6345936"/>
                </a:cubicBezTo>
                <a:cubicBezTo>
                  <a:pt x="6034111" y="6362534"/>
                  <a:pt x="5918292" y="6343013"/>
                  <a:pt x="5714623" y="6345936"/>
                </a:cubicBezTo>
                <a:cubicBezTo>
                  <a:pt x="5510954" y="6348859"/>
                  <a:pt x="5206826" y="6362836"/>
                  <a:pt x="4841556" y="6345936"/>
                </a:cubicBezTo>
                <a:cubicBezTo>
                  <a:pt x="4476286" y="6329036"/>
                  <a:pt x="4594835" y="6355813"/>
                  <a:pt x="4497620" y="6345936"/>
                </a:cubicBezTo>
                <a:cubicBezTo>
                  <a:pt x="4400405" y="6336059"/>
                  <a:pt x="3869388" y="6312609"/>
                  <a:pt x="3624552" y="6345936"/>
                </a:cubicBezTo>
                <a:cubicBezTo>
                  <a:pt x="3379716" y="6379263"/>
                  <a:pt x="3279083" y="6372524"/>
                  <a:pt x="2963138" y="6345936"/>
                </a:cubicBezTo>
                <a:cubicBezTo>
                  <a:pt x="2647193" y="6319348"/>
                  <a:pt x="2488113" y="6319731"/>
                  <a:pt x="2301723" y="6345936"/>
                </a:cubicBezTo>
                <a:cubicBezTo>
                  <a:pt x="2115334" y="6372141"/>
                  <a:pt x="2043834" y="6339134"/>
                  <a:pt x="1851961" y="6345936"/>
                </a:cubicBezTo>
                <a:cubicBezTo>
                  <a:pt x="1660088" y="6352738"/>
                  <a:pt x="1410652" y="6355211"/>
                  <a:pt x="1084720" y="6345936"/>
                </a:cubicBezTo>
                <a:cubicBezTo>
                  <a:pt x="758788" y="6336661"/>
                  <a:pt x="344730" y="6353299"/>
                  <a:pt x="0" y="6345936"/>
                </a:cubicBezTo>
                <a:lnTo>
                  <a:pt x="0" y="6345936"/>
                </a:lnTo>
                <a:cubicBezTo>
                  <a:pt x="-17757" y="6149860"/>
                  <a:pt x="-23315" y="5893811"/>
                  <a:pt x="0" y="5737786"/>
                </a:cubicBezTo>
                <a:cubicBezTo>
                  <a:pt x="23315" y="5581761"/>
                  <a:pt x="26959" y="5192488"/>
                  <a:pt x="0" y="5023871"/>
                </a:cubicBezTo>
                <a:cubicBezTo>
                  <a:pt x="-26959" y="4855255"/>
                  <a:pt x="5298" y="4673651"/>
                  <a:pt x="0" y="4415721"/>
                </a:cubicBezTo>
                <a:cubicBezTo>
                  <a:pt x="-5298" y="4157791"/>
                  <a:pt x="22253" y="4050110"/>
                  <a:pt x="0" y="3860454"/>
                </a:cubicBezTo>
                <a:cubicBezTo>
                  <a:pt x="-22253" y="3670798"/>
                  <a:pt x="-2231" y="3591350"/>
                  <a:pt x="0" y="3358070"/>
                </a:cubicBezTo>
                <a:cubicBezTo>
                  <a:pt x="2231" y="3124790"/>
                  <a:pt x="8283" y="2964592"/>
                  <a:pt x="0" y="2749920"/>
                </a:cubicBezTo>
                <a:cubicBezTo>
                  <a:pt x="-8283" y="2535248"/>
                  <a:pt x="12223" y="2476243"/>
                  <a:pt x="0" y="2247535"/>
                </a:cubicBezTo>
                <a:cubicBezTo>
                  <a:pt x="-12223" y="2018828"/>
                  <a:pt x="16848" y="1867365"/>
                  <a:pt x="0" y="1745151"/>
                </a:cubicBezTo>
                <a:cubicBezTo>
                  <a:pt x="-16848" y="1622937"/>
                  <a:pt x="10086" y="1305961"/>
                  <a:pt x="0" y="1057677"/>
                </a:cubicBezTo>
                <a:cubicBezTo>
                  <a:pt x="-1280" y="423757"/>
                  <a:pt x="399224" y="-114540"/>
                  <a:pt x="1057677" y="0"/>
                </a:cubicBezTo>
                <a:close/>
              </a:path>
            </a:pathLst>
          </a:custGeom>
          <a:solidFill>
            <a:schemeClr val="lt1">
              <a:alpha val="89000"/>
            </a:schemeClr>
          </a:solidFill>
          <a:ln w="57150">
            <a:solidFill>
              <a:srgbClr val="B4DA8D"/>
            </a:solidFill>
            <a:extLst>
              <a:ext uri="{C807C97D-BFC1-408E-A445-0C87EB9F89A2}">
                <ask:lineSketchStyleProps xmlns:ask="http://schemas.microsoft.com/office/drawing/2018/sketchyshapes" sd="2410065681">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26" name="Group 25">
            <a:extLst>
              <a:ext uri="{FF2B5EF4-FFF2-40B4-BE49-F238E27FC236}">
                <a16:creationId xmlns:a16="http://schemas.microsoft.com/office/drawing/2014/main" id="{8262F99E-D610-432B-374F-4B7041FB3884}"/>
              </a:ext>
            </a:extLst>
          </p:cNvPr>
          <p:cNvGrpSpPr/>
          <p:nvPr/>
        </p:nvGrpSpPr>
        <p:grpSpPr>
          <a:xfrm>
            <a:off x="2884939" y="755981"/>
            <a:ext cx="8503920" cy="5075604"/>
            <a:chOff x="-5623366" y="3800679"/>
            <a:chExt cx="12911803" cy="6719760"/>
          </a:xfrm>
        </p:grpSpPr>
        <p:sp>
          <p:nvSpPr>
            <p:cNvPr id="27" name="Rectangle: Rounded Corners 26">
              <a:extLst>
                <a:ext uri="{FF2B5EF4-FFF2-40B4-BE49-F238E27FC236}">
                  <a16:creationId xmlns:a16="http://schemas.microsoft.com/office/drawing/2014/main" id="{B29EDB02-2295-8FEF-483B-26EF52F69533}"/>
                </a:ext>
              </a:extLst>
            </p:cNvPr>
            <p:cNvSpPr/>
            <p:nvPr/>
          </p:nvSpPr>
          <p:spPr>
            <a:xfrm>
              <a:off x="-5623366" y="4396076"/>
              <a:ext cx="12911803" cy="6124363"/>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algn="just">
                <a:lnSpc>
                  <a:spcPct val="120000"/>
                </a:lnSpc>
                <a:defRPr/>
              </a:pPr>
              <a:endParaRPr lang="vi-VN" sz="3200" kern="0">
                <a:solidFill>
                  <a:srgbClr val="000000"/>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16C766E2-F344-13FA-D3A7-9F8003B30EE0}"/>
                </a:ext>
              </a:extLst>
            </p:cNvPr>
            <p:cNvSpPr/>
            <p:nvPr/>
          </p:nvSpPr>
          <p:spPr>
            <a:xfrm>
              <a:off x="-691940" y="3800679"/>
              <a:ext cx="3048950" cy="98860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algn="ctr">
                <a:defRPr/>
              </a:pPr>
              <a:r>
                <a:rPr lang="en-US" sz="4400" b="1" kern="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Gợi ý</a:t>
              </a:r>
              <a:endPar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BEBB883D-68DE-4D74-A32A-35AB85E3DF41}"/>
              </a:ext>
            </a:extLst>
          </p:cNvPr>
          <p:cNvSpPr txBox="1"/>
          <p:nvPr/>
        </p:nvSpPr>
        <p:spPr>
          <a:xfrm>
            <a:off x="3134234" y="1681983"/>
            <a:ext cx="8085909" cy="3970318"/>
          </a:xfrm>
          <a:prstGeom prst="rect">
            <a:avLst/>
          </a:prstGeom>
          <a:noFill/>
        </p:spPr>
        <p:txBody>
          <a:bodyPr wrap="square" rtlCol="0">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SEA Games (hay South East Asian Games); </a:t>
            </a:r>
            <a:endParaRPr lang="en-US" sz="3600">
              <a:latin typeface="Calibri" panose="020F0502020204030204" pitchFamily="34" charset="0"/>
              <a:cs typeface="Calibri" panose="020F0502020204030204" pitchFamily="34" charset="0"/>
            </a:endParaRPr>
          </a:p>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Chương trình nghị sự của ASEAN về giáo dục nghề nghiệp trong tương lai; </a:t>
            </a:r>
            <a:endParaRPr lang="en-US" sz="3600">
              <a:latin typeface="Calibri" panose="020F0502020204030204" pitchFamily="34" charset="0"/>
              <a:cs typeface="Calibri" panose="020F0502020204030204" pitchFamily="34" charset="0"/>
            </a:endParaRPr>
          </a:p>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Chương trình liên hoan tuổi trẻ sáng tạo và giao lưu văn hoá Việt Nam – ASEAN;</a:t>
            </a:r>
            <a:endParaRPr lang="en-US" sz="3600">
              <a:latin typeface="Calibri" panose="020F0502020204030204" pitchFamily="34" charset="0"/>
              <a:cs typeface="Calibri" panose="020F0502020204030204" pitchFamily="34" charset="0"/>
            </a:endParaRPr>
          </a:p>
          <a:p>
            <a:pPr algn="just"/>
            <a:r>
              <a:rPr lang="en-US" sz="3600">
                <a:latin typeface="Calibri" panose="020F0502020204030204" pitchFamily="34" charset="0"/>
                <a:cs typeface="Calibri" panose="020F0502020204030204" pitchFamily="34" charset="0"/>
              </a:rPr>
              <a:t>+</a:t>
            </a:r>
            <a:r>
              <a:rPr lang="vi-VN" sz="3600">
                <a:latin typeface="Calibri" panose="020F0502020204030204" pitchFamily="34" charset="0"/>
                <a:cs typeface="Calibri" panose="020F0502020204030204" pitchFamily="34" charset="0"/>
              </a:rPr>
              <a:t> </a:t>
            </a:r>
            <a:r>
              <a:rPr lang="en-US" sz="3600">
                <a:latin typeface="Calibri" panose="020F0502020204030204" pitchFamily="34" charset="0"/>
                <a:cs typeface="Calibri" panose="020F0502020204030204" pitchFamily="34" charset="0"/>
              </a:rPr>
              <a:t>C</a:t>
            </a:r>
            <a:r>
              <a:rPr lang="vi-VN" sz="3600">
                <a:latin typeface="Calibri" panose="020F0502020204030204" pitchFamily="34" charset="0"/>
                <a:cs typeface="Calibri" panose="020F0502020204030204" pitchFamily="34" charset="0"/>
              </a:rPr>
              <a:t>ác chương trình về biển đảo;…</a:t>
            </a:r>
            <a:endParaRPr lang="en-US" sz="3600">
              <a:latin typeface="Calibri" panose="020F0502020204030204" pitchFamily="34" charset="0"/>
              <a:cs typeface="Calibri" panose="020F0502020204030204" pitchFamily="34" charset="0"/>
            </a:endParaRPr>
          </a:p>
        </p:txBody>
      </p:sp>
      <p:sp>
        <p:nvSpPr>
          <p:cNvPr id="34" name="Freeform 10">
            <a:extLst>
              <a:ext uri="{FF2B5EF4-FFF2-40B4-BE49-F238E27FC236}">
                <a16:creationId xmlns:a16="http://schemas.microsoft.com/office/drawing/2014/main" id="{51256EBD-225D-4DC1-900C-7BA086A1EE1E}"/>
              </a:ext>
            </a:extLst>
          </p:cNvPr>
          <p:cNvSpPr/>
          <p:nvPr/>
        </p:nvSpPr>
        <p:spPr>
          <a:xfrm flipH="1">
            <a:off x="-919832" y="2079129"/>
            <a:ext cx="4054066" cy="4778871"/>
          </a:xfrm>
          <a:custGeom>
            <a:avLst/>
            <a:gdLst/>
            <a:ahLst/>
            <a:cxnLst/>
            <a:rect l="l" t="t" r="r" b="b"/>
            <a:pathLst>
              <a:path w="2278720" h="2567572">
                <a:moveTo>
                  <a:pt x="0" y="0"/>
                </a:moveTo>
                <a:lnTo>
                  <a:pt x="2278720" y="0"/>
                </a:lnTo>
                <a:lnTo>
                  <a:pt x="2278720" y="2567572"/>
                </a:lnTo>
                <a:lnTo>
                  <a:pt x="0" y="256757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B29EDB02-2295-8FEF-483B-26EF52F69533}"/>
              </a:ext>
            </a:extLst>
          </p:cNvPr>
          <p:cNvSpPr/>
          <p:nvPr/>
        </p:nvSpPr>
        <p:spPr>
          <a:xfrm>
            <a:off x="391886" y="966650"/>
            <a:ext cx="11400314" cy="5617029"/>
          </a:xfrm>
          <a:prstGeom prst="roundRect">
            <a:avLst/>
          </a:prstGeom>
          <a:solidFill>
            <a:sysClr val="window" lastClr="FFFFFF">
              <a:alpha val="86000"/>
            </a:sysClr>
          </a:solidFill>
          <a:ln w="38100" cap="flat" cmpd="sng" algn="ctr">
            <a:solidFill>
              <a:srgbClr val="0070C0"/>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Rectangle: Rounded Corners 27">
            <a:extLst>
              <a:ext uri="{FF2B5EF4-FFF2-40B4-BE49-F238E27FC236}">
                <a16:creationId xmlns:a16="http://schemas.microsoft.com/office/drawing/2014/main" id="{16C766E2-F344-13FA-D3A7-9F8003B30EE0}"/>
              </a:ext>
            </a:extLst>
          </p:cNvPr>
          <p:cNvSpPr/>
          <p:nvPr/>
        </p:nvSpPr>
        <p:spPr>
          <a:xfrm>
            <a:off x="4110243" y="474009"/>
            <a:ext cx="3636031" cy="969859"/>
          </a:xfrm>
          <a:prstGeom prst="roundRect">
            <a:avLst>
              <a:gd name="adj" fmla="val 50000"/>
            </a:avLst>
          </a:prstGeom>
          <a:solidFill>
            <a:schemeClr val="bg1"/>
          </a:solidFill>
          <a:ln w="38100" cap="flat" cmpd="sng" algn="ctr">
            <a:solidFill>
              <a:srgbClr val="0070C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w="9525">
                  <a:solidFill>
                    <a:prstClr val="white"/>
                  </a:solidFill>
                  <a:prstDash val="solid"/>
                </a:ln>
                <a:solidFill>
                  <a:srgbClr val="FF0000"/>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DẶN</a:t>
            </a:r>
            <a:r>
              <a:rPr kumimoji="0" lang="en-US" sz="5400" b="1" i="0" u="none" strike="noStrike" kern="0" cap="none" spc="0" normalizeH="0" noProof="0">
                <a:ln w="9525">
                  <a:solidFill>
                    <a:prstClr val="white"/>
                  </a:solidFill>
                  <a:prstDash val="solid"/>
                </a:ln>
                <a:solidFill>
                  <a:srgbClr val="FF0000"/>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DÒ</a:t>
            </a:r>
            <a:endParaRPr kumimoji="0" lang="en-US" sz="5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29" name="Picture 28">
            <a:extLst>
              <a:ext uri="{FF2B5EF4-FFF2-40B4-BE49-F238E27FC236}">
                <a16:creationId xmlns:a16="http://schemas.microsoft.com/office/drawing/2014/main" id="{C0DD048C-B377-44D4-D6A0-73714EBD7F17}"/>
              </a:ext>
            </a:extLst>
          </p:cNvPr>
          <p:cNvPicPr>
            <a:picLocks noChangeAspect="1"/>
          </p:cNvPicPr>
          <p:nvPr/>
        </p:nvPicPr>
        <p:blipFill>
          <a:blip r:embed="rId2"/>
          <a:stretch>
            <a:fillRect/>
          </a:stretch>
        </p:blipFill>
        <p:spPr>
          <a:xfrm flipH="1">
            <a:off x="913858" y="1680727"/>
            <a:ext cx="815000" cy="917197"/>
          </a:xfrm>
          <a:prstGeom prst="rect">
            <a:avLst/>
          </a:prstGeom>
        </p:spPr>
      </p:pic>
      <p:sp>
        <p:nvSpPr>
          <p:cNvPr id="2" name="TextBox 1">
            <a:extLst>
              <a:ext uri="{FF2B5EF4-FFF2-40B4-BE49-F238E27FC236}">
                <a16:creationId xmlns:a16="http://schemas.microsoft.com/office/drawing/2014/main" id="{41289298-8849-408A-AD13-B2ABD3E90C9C}"/>
              </a:ext>
            </a:extLst>
          </p:cNvPr>
          <p:cNvSpPr txBox="1"/>
          <p:nvPr/>
        </p:nvSpPr>
        <p:spPr>
          <a:xfrm>
            <a:off x="1846424" y="1907000"/>
            <a:ext cx="192874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34" name="Picture 33">
            <a:extLst>
              <a:ext uri="{FF2B5EF4-FFF2-40B4-BE49-F238E27FC236}">
                <a16:creationId xmlns:a16="http://schemas.microsoft.com/office/drawing/2014/main" id="{EEC096A0-795D-46C0-A4C6-ECA77557974C}"/>
              </a:ext>
            </a:extLst>
          </p:cNvPr>
          <p:cNvPicPr>
            <a:picLocks noChangeAspect="1"/>
          </p:cNvPicPr>
          <p:nvPr/>
        </p:nvPicPr>
        <p:blipFill>
          <a:blip r:embed="rId2"/>
          <a:stretch>
            <a:fillRect/>
          </a:stretch>
        </p:blipFill>
        <p:spPr>
          <a:xfrm flipH="1">
            <a:off x="993539" y="3113906"/>
            <a:ext cx="815000" cy="917197"/>
          </a:xfrm>
          <a:prstGeom prst="rect">
            <a:avLst/>
          </a:prstGeom>
        </p:spPr>
      </p:pic>
      <p:sp>
        <p:nvSpPr>
          <p:cNvPr id="35" name="TextBox 34">
            <a:extLst>
              <a:ext uri="{FF2B5EF4-FFF2-40B4-BE49-F238E27FC236}">
                <a16:creationId xmlns:a16="http://schemas.microsoft.com/office/drawing/2014/main" id="{AE569B65-B796-4865-9086-A15891D0E3B1}"/>
              </a:ext>
            </a:extLst>
          </p:cNvPr>
          <p:cNvSpPr txBox="1"/>
          <p:nvPr/>
        </p:nvSpPr>
        <p:spPr>
          <a:xfrm>
            <a:off x="1728858" y="3397785"/>
            <a:ext cx="289432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36" name="Picture 35">
            <a:extLst>
              <a:ext uri="{FF2B5EF4-FFF2-40B4-BE49-F238E27FC236}">
                <a16:creationId xmlns:a16="http://schemas.microsoft.com/office/drawing/2014/main" id="{183CB9D2-22EB-4E50-9967-60AF1F29D4BB}"/>
              </a:ext>
            </a:extLst>
          </p:cNvPr>
          <p:cNvPicPr>
            <a:picLocks noChangeAspect="1"/>
          </p:cNvPicPr>
          <p:nvPr/>
        </p:nvPicPr>
        <p:blipFill>
          <a:blip r:embed="rId2"/>
          <a:stretch>
            <a:fillRect/>
          </a:stretch>
        </p:blipFill>
        <p:spPr>
          <a:xfrm flipH="1">
            <a:off x="968269" y="4702262"/>
            <a:ext cx="815000" cy="917197"/>
          </a:xfrm>
          <a:prstGeom prst="rect">
            <a:avLst/>
          </a:prstGeom>
        </p:spPr>
      </p:pic>
      <p:sp>
        <p:nvSpPr>
          <p:cNvPr id="37" name="TextBox 36">
            <a:extLst>
              <a:ext uri="{FF2B5EF4-FFF2-40B4-BE49-F238E27FC236}">
                <a16:creationId xmlns:a16="http://schemas.microsoft.com/office/drawing/2014/main" id="{45119D5B-43DE-42D3-AA75-7BC1BFB87A1D}"/>
              </a:ext>
            </a:extLst>
          </p:cNvPr>
          <p:cNvSpPr txBox="1"/>
          <p:nvPr/>
        </p:nvSpPr>
        <p:spPr>
          <a:xfrm>
            <a:off x="1783269" y="5039275"/>
            <a:ext cx="488550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3958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 grpId="0"/>
      <p:bldP spid="35"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C0213BA-D3A8-EE14-A933-6B3CB347D54D}"/>
              </a:ext>
            </a:extLst>
          </p:cNvPr>
          <p:cNvPicPr>
            <a:picLocks noChangeAspect="1"/>
          </p:cNvPicPr>
          <p:nvPr/>
        </p:nvPicPr>
        <p:blipFill>
          <a:blip r:embed="rId3"/>
          <a:stretch>
            <a:fillRect/>
          </a:stretch>
        </p:blipFill>
        <p:spPr>
          <a:xfrm>
            <a:off x="2889504" y="1281977"/>
            <a:ext cx="8108438" cy="3299880"/>
          </a:xfrm>
          <a:prstGeom prst="rect">
            <a:avLst/>
          </a:prstGeom>
        </p:spPr>
      </p:pic>
    </p:spTree>
    <p:extLst>
      <p:ext uri="{BB962C8B-B14F-4D97-AF65-F5344CB8AC3E}">
        <p14:creationId xmlns:p14="http://schemas.microsoft.com/office/powerpoint/2010/main" val="80592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90993" y="1223528"/>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5" name="Group 4">
            <a:extLst>
              <a:ext uri="{FF2B5EF4-FFF2-40B4-BE49-F238E27FC236}">
                <a16:creationId xmlns:a16="http://schemas.microsoft.com/office/drawing/2014/main" id="{05D7EC30-5AA1-4D7C-823B-DC88A7C60283}"/>
              </a:ext>
            </a:extLst>
          </p:cNvPr>
          <p:cNvGrpSpPr/>
          <p:nvPr/>
        </p:nvGrpSpPr>
        <p:grpSpPr>
          <a:xfrm>
            <a:off x="2925205" y="2233074"/>
            <a:ext cx="6341588" cy="2033249"/>
            <a:chOff x="3844406" y="1915646"/>
            <a:chExt cx="6341588" cy="2033249"/>
          </a:xfrm>
        </p:grpSpPr>
        <p:sp>
          <p:nvSpPr>
            <p:cNvPr id="6" name="TextBox 5">
              <a:extLst>
                <a:ext uri="{FF2B5EF4-FFF2-40B4-BE49-F238E27FC236}">
                  <a16:creationId xmlns:a16="http://schemas.microsoft.com/office/drawing/2014/main" id="{16912F9E-CEE4-47AB-AEF8-8ECDA6166874}"/>
                </a:ext>
              </a:extLst>
            </p:cNvPr>
            <p:cNvSpPr txBox="1"/>
            <p:nvPr/>
          </p:nvSpPr>
          <p:spPr>
            <a:xfrm>
              <a:off x="3844406" y="1915646"/>
              <a:ext cx="6341588" cy="202747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rPr>
                <a:t>KHỞI ĐỘNG</a:t>
              </a:r>
              <a:endParaRPr kumimoji="0" lang="en-GB" sz="96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endParaRPr>
            </a:p>
          </p:txBody>
        </p:sp>
        <p:sp>
          <p:nvSpPr>
            <p:cNvPr id="7" name="TextBox 6">
              <a:extLst>
                <a:ext uri="{FF2B5EF4-FFF2-40B4-BE49-F238E27FC236}">
                  <a16:creationId xmlns:a16="http://schemas.microsoft.com/office/drawing/2014/main" id="{1992001C-5FD3-4802-B660-49A4D6E8B4FC}"/>
                </a:ext>
              </a:extLst>
            </p:cNvPr>
            <p:cNvSpPr txBox="1"/>
            <p:nvPr/>
          </p:nvSpPr>
          <p:spPr>
            <a:xfrm>
              <a:off x="3844406" y="1915646"/>
              <a:ext cx="6341588" cy="203324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GB" sz="9600" kern="0">
                  <a:gradFill>
                    <a:gsLst>
                      <a:gs pos="0">
                        <a:srgbClr val="6ED8EA"/>
                      </a:gs>
                      <a:gs pos="65000">
                        <a:srgbClr val="069BB0"/>
                      </a:gs>
                      <a:gs pos="65000">
                        <a:srgbClr val="FFCC00"/>
                      </a:gs>
                    </a:gsLst>
                    <a:lin ang="5400000" scaled="1"/>
                  </a:gradFill>
                  <a:latin typeface="SVN-Dumpling" panose="02000000000000000000" pitchFamily="50" charset="0"/>
                </a:rPr>
                <a:t>KHỞI ĐỘNG</a:t>
              </a:r>
              <a:endParaRPr kumimoji="0" lang="vi-VN" sz="96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818830" y="485898"/>
            <a:ext cx="10554340" cy="158541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mbria" panose="02040503050406030204" pitchFamily="18" charset="0"/>
                <a:ea typeface="Cambria" panose="02040503050406030204" pitchFamily="18" charset="0"/>
              </a:rPr>
              <a:t>Câu 1</a:t>
            </a:r>
            <a:r>
              <a:rPr lang="vi-VN" sz="4400" b="1">
                <a:solidFill>
                  <a:srgbClr val="FF0000"/>
                </a:solidFill>
                <a:latin typeface="Cambria" panose="02040503050406030204" pitchFamily="18" charset="0"/>
                <a:ea typeface="Cambria" panose="02040503050406030204" pitchFamily="18" charset="0"/>
              </a:rPr>
              <a:t>: </a:t>
            </a:r>
            <a:r>
              <a:rPr lang="en-US" sz="4400" b="1">
                <a:solidFill>
                  <a:srgbClr val="FF0000"/>
                </a:solidFill>
                <a:latin typeface="Cambria" panose="02040503050406030204" pitchFamily="18" charset="0"/>
                <a:ea typeface="Cambria" panose="02040503050406030204" pitchFamily="18" charset="0"/>
              </a:rPr>
              <a:t>Đông Nam Á là một khu vực rộng lớn bao gồm bao nhiêu quốc gia ?</a:t>
            </a:r>
            <a:endParaRPr lang="vi-VN" sz="4400" b="1" dirty="0">
              <a:solidFill>
                <a:srgbClr val="FF0000"/>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763956" y="2314193"/>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716085" y="2663686"/>
              <a:ext cx="3365413" cy="830997"/>
            </a:xfrm>
            <a:prstGeom prst="rect">
              <a:avLst/>
            </a:prstGeom>
            <a:noFill/>
          </p:spPr>
          <p:txBody>
            <a:bodyPr wrap="square">
              <a:spAutoFit/>
            </a:bodyPr>
            <a:lstStyle/>
            <a:p>
              <a:r>
                <a:rPr lang="en-US" sz="4800" b="1">
                  <a:latin typeface="Cambria" panose="02040503050406030204" pitchFamily="18" charset="0"/>
                  <a:ea typeface="Cambria" panose="02040503050406030204" pitchFamily="18" charset="0"/>
                </a:rPr>
                <a:t>5 quốc gia</a:t>
              </a:r>
              <a:endParaRPr lang="vi-VN" sz="48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804233" y="2349604"/>
            <a:ext cx="5745137" cy="1732467"/>
            <a:chOff x="6603085" y="2093014"/>
            <a:chExt cx="5745137"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6603085"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8092026" y="2556596"/>
              <a:ext cx="4256196" cy="830997"/>
            </a:xfrm>
            <a:prstGeom prst="rect">
              <a:avLst/>
            </a:prstGeom>
            <a:noFill/>
          </p:spPr>
          <p:txBody>
            <a:bodyPr wrap="square">
              <a:spAutoFit/>
            </a:bodyPr>
            <a:lstStyle/>
            <a:p>
              <a:r>
                <a:rPr lang="en-US" sz="4800" b="1" kern="0">
                  <a:effectLst/>
                  <a:latin typeface="Cambria" panose="02040503050406030204" pitchFamily="18" charset="0"/>
                  <a:ea typeface="Cambria" panose="02040503050406030204" pitchFamily="18" charset="0"/>
                  <a:cs typeface="Times New Roman" panose="02020603050405020304" pitchFamily="18" charset="0"/>
                </a:rPr>
                <a:t>11 quốc gia</a:t>
              </a:r>
              <a:r>
                <a:rPr lang="vi-VN" sz="4800" b="1" kern="0">
                  <a:effectLst/>
                  <a:latin typeface="Cambria" panose="02040503050406030204" pitchFamily="18" charset="0"/>
                  <a:ea typeface="Cambria" panose="02040503050406030204" pitchFamily="18" charset="0"/>
                  <a:cs typeface="Times New Roman" panose="02020603050405020304" pitchFamily="18" charset="0"/>
                </a:rPr>
                <a:t> </a:t>
              </a:r>
              <a:endParaRPr lang="vi-VN" sz="4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889211" y="4233616"/>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553685" y="4494704"/>
              <a:ext cx="3804541" cy="830997"/>
            </a:xfrm>
            <a:prstGeom prst="rect">
              <a:avLst/>
            </a:prstGeom>
            <a:noFill/>
          </p:spPr>
          <p:txBody>
            <a:bodyPr wrap="square">
              <a:spAutoFit/>
            </a:bodyPr>
            <a:lstStyle/>
            <a:p>
              <a:r>
                <a:rPr lang="en-US" sz="4800" b="1">
                  <a:latin typeface="Cambria" panose="02040503050406030204" pitchFamily="18" charset="0"/>
                  <a:ea typeface="Cambria" panose="02040503050406030204" pitchFamily="18" charset="0"/>
                </a:rPr>
                <a:t>10 quốc gia</a:t>
              </a:r>
              <a:endParaRPr lang="vi-VN" sz="48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solidFill>
                  <a:srgbClr val="FF0000"/>
                </a:solidFill>
                <a:latin typeface="Cambria" panose="02040503050406030204" pitchFamily="18" charset="0"/>
                <a:ea typeface="Cambria" panose="02040503050406030204" pitchFamily="18" charset="0"/>
              </a:rPr>
              <a:t>Câu 2</a:t>
            </a:r>
            <a:r>
              <a:rPr lang="vi-VN" sz="4000" b="1">
                <a:solidFill>
                  <a:srgbClr val="FF0000"/>
                </a:solidFill>
                <a:latin typeface="Cambria" panose="02040503050406030204" pitchFamily="18" charset="0"/>
                <a:ea typeface="Cambria" panose="02040503050406030204" pitchFamily="18" charset="0"/>
              </a:rPr>
              <a:t>: Hiệp hội các quốc gia Đông Nam Á (ASEAN)</a:t>
            </a:r>
            <a:r>
              <a:rPr lang="en-US" sz="4000" b="1">
                <a:solidFill>
                  <a:srgbClr val="FF0000"/>
                </a:solidFill>
                <a:latin typeface="Cambria" panose="02040503050406030204" pitchFamily="18" charset="0"/>
                <a:ea typeface="Cambria" panose="02040503050406030204" pitchFamily="18" charset="0"/>
              </a:rPr>
              <a:t> thành lập năm nào ?</a:t>
            </a:r>
            <a:endParaRPr lang="vi-VN" sz="4000" b="1" dirty="0">
              <a:solidFill>
                <a:srgbClr val="FF0000"/>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943352" y="2249991"/>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732797" y="2687891"/>
              <a:ext cx="3365413" cy="830997"/>
            </a:xfrm>
            <a:prstGeom prst="rect">
              <a:avLst/>
            </a:prstGeom>
            <a:noFill/>
          </p:spPr>
          <p:txBody>
            <a:bodyPr wrap="square">
              <a:spAutoFit/>
            </a:bodyPr>
            <a:lstStyle/>
            <a:p>
              <a:r>
                <a:rPr lang="en-GB" sz="4800" b="1">
                  <a:latin typeface="Cambria" panose="02040503050406030204" pitchFamily="18" charset="0"/>
                  <a:ea typeface="Cambria" panose="02040503050406030204" pitchFamily="18" charset="0"/>
                </a:rPr>
                <a:t>Năm 1967</a:t>
              </a:r>
              <a:endParaRPr lang="vi-VN" sz="48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677200" y="2263587"/>
            <a:ext cx="5658074" cy="1732467"/>
            <a:chOff x="6677200" y="2093014"/>
            <a:chExt cx="5658074"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6677200"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8079078" y="2597321"/>
              <a:ext cx="4256196" cy="830997"/>
            </a:xfrm>
            <a:prstGeom prst="rect">
              <a:avLst/>
            </a:prstGeom>
            <a:noFill/>
          </p:spPr>
          <p:txBody>
            <a:bodyPr wrap="square">
              <a:spAutoFit/>
            </a:bodyPr>
            <a:lstStyle/>
            <a:p>
              <a:r>
                <a:rPr lang="en-US" sz="4800" b="1" kern="0">
                  <a:effectLst/>
                  <a:latin typeface="Cambria" panose="02040503050406030204" pitchFamily="18" charset="0"/>
                  <a:ea typeface="Cambria" panose="02040503050406030204" pitchFamily="18" charset="0"/>
                  <a:cs typeface="Times New Roman" panose="02020603050405020304" pitchFamily="18" charset="0"/>
                </a:rPr>
                <a:t>Năm 1995</a:t>
              </a:r>
              <a:endParaRPr lang="vi-VN" sz="4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450714" y="3999019"/>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553121" y="4586134"/>
              <a:ext cx="3365413" cy="830997"/>
            </a:xfrm>
            <a:prstGeom prst="rect">
              <a:avLst/>
            </a:prstGeom>
            <a:noFill/>
          </p:spPr>
          <p:txBody>
            <a:bodyPr wrap="square">
              <a:spAutoFit/>
            </a:bodyPr>
            <a:lstStyle/>
            <a:p>
              <a:r>
                <a:rPr lang="en-US" sz="4800" b="1">
                  <a:latin typeface="Cambria" panose="02040503050406030204" pitchFamily="18" charset="0"/>
                  <a:ea typeface="Cambria" panose="02040503050406030204" pitchFamily="18" charset="0"/>
                </a:rPr>
                <a:t>Năm 1984</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3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Câu </a:t>
            </a:r>
            <a:r>
              <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3</a:t>
            </a: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Hiệp hội các quốc gia Đông Nam Á (ASEAN)</a:t>
            </a:r>
            <a:r>
              <a:rPr lang="en-US" sz="4000" b="1">
                <a:solidFill>
                  <a:srgbClr val="FF0000"/>
                </a:solidFill>
                <a:latin typeface="Cambria" panose="02040503050406030204" pitchFamily="18" charset="0"/>
                <a:ea typeface="Cambria" panose="02040503050406030204" pitchFamily="18" charset="0"/>
              </a:rPr>
              <a:t> gồm bao nhiêu nước thành viên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943352" y="2249991"/>
            <a:ext cx="5014723" cy="1767878"/>
            <a:chOff x="239004" y="2093014"/>
            <a:chExt cx="5014723" cy="1767878"/>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A">
              <a:extLst>
                <a:ext uri="{FF2B5EF4-FFF2-40B4-BE49-F238E27FC236}">
                  <a16:creationId xmlns:a16="http://schemas.microsoft.com/office/drawing/2014/main" id="{BF51C743-C0DA-BEB2-2F1A-F34C6BD173B5}"/>
                </a:ext>
              </a:extLst>
            </p:cNvPr>
            <p:cNvSpPr/>
            <p:nvPr/>
          </p:nvSpPr>
          <p:spPr>
            <a:xfrm>
              <a:off x="239004" y="2372589"/>
              <a:ext cx="1298393" cy="1488303"/>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C2C73E2-0D22-BF13-613E-ADADD44456F1}"/>
                </a:ext>
              </a:extLst>
            </p:cNvPr>
            <p:cNvSpPr txBox="1"/>
            <p:nvPr/>
          </p:nvSpPr>
          <p:spPr>
            <a:xfrm>
              <a:off x="1732797" y="2687891"/>
              <a:ext cx="336541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5 nước </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6677200" y="2263587"/>
            <a:ext cx="5658074" cy="1732467"/>
            <a:chOff x="6677200" y="2093014"/>
            <a:chExt cx="5658074" cy="1732467"/>
          </a:xfrm>
        </p:grpSpPr>
        <p:sp>
          <p:nvSpPr>
            <p:cNvPr id="10" name="Freeform 16">
              <a:extLst>
                <a:ext uri="{FF2B5EF4-FFF2-40B4-BE49-F238E27FC236}">
                  <a16:creationId xmlns:a16="http://schemas.microsoft.com/office/drawing/2014/main" id="{30358879-5397-BF4A-6119-036AEC637ADC}"/>
                </a:ext>
              </a:extLst>
            </p:cNvPr>
            <p:cNvSpPr/>
            <p:nvPr/>
          </p:nvSpPr>
          <p:spPr>
            <a:xfrm>
              <a:off x="6953905"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B">
              <a:extLst>
                <a:ext uri="{FF2B5EF4-FFF2-40B4-BE49-F238E27FC236}">
                  <a16:creationId xmlns:a16="http://schemas.microsoft.com/office/drawing/2014/main" id="{E14AAC68-E638-AF66-4829-E99853E9AB37}"/>
                </a:ext>
              </a:extLst>
            </p:cNvPr>
            <p:cNvSpPr/>
            <p:nvPr/>
          </p:nvSpPr>
          <p:spPr>
            <a:xfrm>
              <a:off x="6677200" y="2240067"/>
              <a:ext cx="1191453" cy="1585414"/>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F3BDC01E-7887-572B-8C5D-67AE28910F76}"/>
                </a:ext>
              </a:extLst>
            </p:cNvPr>
            <p:cNvSpPr txBox="1"/>
            <p:nvPr/>
          </p:nvSpPr>
          <p:spPr>
            <a:xfrm>
              <a:off x="8079078" y="2597321"/>
              <a:ext cx="425619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nước</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450714" y="3999019"/>
            <a:ext cx="5290571" cy="1791347"/>
            <a:chOff x="3097360" y="3996780"/>
            <a:chExt cx="5290571" cy="1791347"/>
          </a:xfrm>
        </p:grpSpPr>
        <p:sp>
          <p:nvSpPr>
            <p:cNvPr id="11" name="Freeform 18">
              <a:extLst>
                <a:ext uri="{FF2B5EF4-FFF2-40B4-BE49-F238E27FC236}">
                  <a16:creationId xmlns:a16="http://schemas.microsoft.com/office/drawing/2014/main" id="{0F98AF1D-B748-4D16-CD78-A412B0FB75F9}"/>
                </a:ext>
              </a:extLst>
            </p:cNvPr>
            <p:cNvSpPr/>
            <p:nvPr/>
          </p:nvSpPr>
          <p:spPr>
            <a:xfrm>
              <a:off x="3518210" y="3996780"/>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C">
              <a:extLst>
                <a:ext uri="{FF2B5EF4-FFF2-40B4-BE49-F238E27FC236}">
                  <a16:creationId xmlns:a16="http://schemas.microsoft.com/office/drawing/2014/main" id="{568CB194-1FA7-7925-7734-BB9596DF12A5}"/>
                </a:ext>
              </a:extLst>
            </p:cNvPr>
            <p:cNvSpPr/>
            <p:nvPr/>
          </p:nvSpPr>
          <p:spPr>
            <a:xfrm>
              <a:off x="3097360" y="4102461"/>
              <a:ext cx="1335420" cy="1685666"/>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28863969-E21E-EBC2-1DF2-B063BC972867}"/>
                </a:ext>
              </a:extLst>
            </p:cNvPr>
            <p:cNvSpPr txBox="1"/>
            <p:nvPr/>
          </p:nvSpPr>
          <p:spPr>
            <a:xfrm>
              <a:off x="4553121" y="4586134"/>
              <a:ext cx="336541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10 nước</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3289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CD8"/>
        </a:solidFill>
        <a:effectLst/>
      </p:bgPr>
    </p:bg>
    <p:spTree>
      <p:nvGrpSpPr>
        <p:cNvPr id="1" name=""/>
        <p:cNvGrpSpPr/>
        <p:nvPr/>
      </p:nvGrpSpPr>
      <p:grpSpPr>
        <a:xfrm>
          <a:off x="0" y="0"/>
          <a:ext cx="0" cy="0"/>
          <a:chOff x="0" y="0"/>
          <a:chExt cx="0" cy="0"/>
        </a:xfrm>
      </p:grpSpPr>
      <p:sp>
        <p:nvSpPr>
          <p:cNvPr id="2" name="Freeform 2"/>
          <p:cNvSpPr/>
          <p:nvPr/>
        </p:nvSpPr>
        <p:spPr>
          <a:xfrm rot="-145289">
            <a:off x="0" y="5641283"/>
            <a:ext cx="12192000" cy="1972887"/>
          </a:xfrm>
          <a:custGeom>
            <a:avLst/>
            <a:gdLst/>
            <a:ahLst/>
            <a:cxnLst/>
            <a:rect l="l" t="t" r="r" b="b"/>
            <a:pathLst>
              <a:path w="18288000" h="2959331">
                <a:moveTo>
                  <a:pt x="0" y="0"/>
                </a:moveTo>
                <a:lnTo>
                  <a:pt x="18288000" y="0"/>
                </a:lnTo>
                <a:lnTo>
                  <a:pt x="18288000" y="2959331"/>
                </a:lnTo>
                <a:lnTo>
                  <a:pt x="0" y="29593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2129615" y="5129290"/>
            <a:ext cx="8507505" cy="1903025"/>
          </a:xfrm>
          <a:custGeom>
            <a:avLst/>
            <a:gdLst/>
            <a:ahLst/>
            <a:cxnLst/>
            <a:rect l="l" t="t" r="r" b="b"/>
            <a:pathLst>
              <a:path w="12761257" h="2854537">
                <a:moveTo>
                  <a:pt x="0" y="0"/>
                </a:moveTo>
                <a:lnTo>
                  <a:pt x="12761256" y="0"/>
                </a:lnTo>
                <a:lnTo>
                  <a:pt x="12761256" y="2854537"/>
                </a:lnTo>
                <a:lnTo>
                  <a:pt x="0" y="2854537"/>
                </a:lnTo>
                <a:lnTo>
                  <a:pt x="0" y="0"/>
                </a:lnTo>
                <a:close/>
              </a:path>
            </a:pathLst>
          </a:custGeom>
          <a:blipFill>
            <a:blip r:embed="rId4"/>
            <a:stretch>
              <a:fillRect t="-46191" r="-52394"/>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flipH="1">
            <a:off x="8892987" y="5129290"/>
            <a:ext cx="5992407" cy="1903025"/>
          </a:xfrm>
          <a:custGeom>
            <a:avLst/>
            <a:gdLst/>
            <a:ahLst/>
            <a:cxnLst/>
            <a:rect l="l" t="t" r="r" b="b"/>
            <a:pathLst>
              <a:path w="8988610" h="2854537">
                <a:moveTo>
                  <a:pt x="8988610" y="0"/>
                </a:moveTo>
                <a:lnTo>
                  <a:pt x="0" y="0"/>
                </a:lnTo>
                <a:lnTo>
                  <a:pt x="0" y="2854537"/>
                </a:lnTo>
                <a:lnTo>
                  <a:pt x="8988610" y="2854537"/>
                </a:lnTo>
                <a:lnTo>
                  <a:pt x="8988610" y="0"/>
                </a:lnTo>
                <a:close/>
              </a:path>
            </a:pathLst>
          </a:custGeom>
          <a:blipFill>
            <a:blip r:embed="rId4"/>
            <a:stretch>
              <a:fillRect t="-46191" r="-116356"/>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536722"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73791" y="5661586"/>
            <a:ext cx="2748108" cy="1798973"/>
          </a:xfrm>
          <a:custGeom>
            <a:avLst/>
            <a:gdLst/>
            <a:ahLst/>
            <a:cxnLst/>
            <a:rect l="l" t="t" r="r" b="b"/>
            <a:pathLst>
              <a:path w="4122162" h="2698460">
                <a:moveTo>
                  <a:pt x="0" y="0"/>
                </a:moveTo>
                <a:lnTo>
                  <a:pt x="4122162" y="0"/>
                </a:lnTo>
                <a:lnTo>
                  <a:pt x="4122162" y="2698459"/>
                </a:lnTo>
                <a:lnTo>
                  <a:pt x="0" y="2698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028763" y="-970197"/>
            <a:ext cx="2788513" cy="27432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1225637" flipH="1">
            <a:off x="11112745" y="-641934"/>
            <a:ext cx="3013464" cy="3522803"/>
          </a:xfrm>
          <a:custGeom>
            <a:avLst/>
            <a:gdLst/>
            <a:ahLst/>
            <a:cxnLst/>
            <a:rect l="l" t="t" r="r" b="b"/>
            <a:pathLst>
              <a:path w="4520196" h="5284204">
                <a:moveTo>
                  <a:pt x="4520196" y="0"/>
                </a:moveTo>
                <a:lnTo>
                  <a:pt x="0" y="0"/>
                </a:lnTo>
                <a:lnTo>
                  <a:pt x="0" y="5284204"/>
                </a:lnTo>
                <a:lnTo>
                  <a:pt x="4520196" y="5284204"/>
                </a:lnTo>
                <a:lnTo>
                  <a:pt x="45201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43D9C918-AD93-BD8E-8FAF-28DD11B97EAF}"/>
              </a:ext>
            </a:extLst>
          </p:cNvPr>
          <p:cNvSpPr/>
          <p:nvPr/>
        </p:nvSpPr>
        <p:spPr>
          <a:xfrm>
            <a:off x="653591" y="368082"/>
            <a:ext cx="11090733" cy="162659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a:solidFill>
                  <a:srgbClr val="FF0000"/>
                </a:solidFill>
                <a:latin typeface="Cambria" panose="02040503050406030204" pitchFamily="18" charset="0"/>
                <a:ea typeface="Cambria" panose="02040503050406030204" pitchFamily="18" charset="0"/>
              </a:rPr>
              <a:t>Câu </a:t>
            </a:r>
            <a:r>
              <a:rPr lang="en-US" sz="4400" b="1">
                <a:solidFill>
                  <a:srgbClr val="FF0000"/>
                </a:solidFill>
                <a:latin typeface="Cambria" panose="02040503050406030204" pitchFamily="18" charset="0"/>
                <a:ea typeface="Cambria" panose="02040503050406030204" pitchFamily="18" charset="0"/>
              </a:rPr>
              <a:t>4</a:t>
            </a:r>
            <a:r>
              <a:rPr lang="vi-VN" sz="4400" b="1">
                <a:solidFill>
                  <a:srgbClr val="FF0000"/>
                </a:solidFill>
                <a:latin typeface="Cambria" panose="02040503050406030204" pitchFamily="18" charset="0"/>
                <a:ea typeface="Cambria" panose="02040503050406030204" pitchFamily="18" charset="0"/>
              </a:rPr>
              <a:t>: Cờ ASEAN</a:t>
            </a:r>
            <a:r>
              <a:rPr lang="en-US" sz="4400" b="1">
                <a:solidFill>
                  <a:srgbClr val="FF0000"/>
                </a:solidFill>
                <a:latin typeface="Cambria" panose="02040503050406030204" pitchFamily="18" charset="0"/>
                <a:ea typeface="Cambria" panose="02040503050406030204" pitchFamily="18" charset="0"/>
              </a:rPr>
              <a:t> mang ý nghĩa đại diện cho điều gì ?</a:t>
            </a:r>
            <a:endParaRPr lang="vi-VN" sz="4400" b="1" dirty="0">
              <a:solidFill>
                <a:srgbClr val="FF0000"/>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6F43928E-6EAE-8F09-9EE4-AC59792B88DD}"/>
              </a:ext>
            </a:extLst>
          </p:cNvPr>
          <p:cNvGrpSpPr/>
          <p:nvPr/>
        </p:nvGrpSpPr>
        <p:grpSpPr>
          <a:xfrm>
            <a:off x="814334" y="2249283"/>
            <a:ext cx="5903499" cy="1974655"/>
            <a:chOff x="384006" y="2093014"/>
            <a:chExt cx="5903499" cy="1974655"/>
          </a:xfrm>
        </p:grpSpPr>
        <p:sp>
          <p:nvSpPr>
            <p:cNvPr id="9" name="Freeform 14">
              <a:extLst>
                <a:ext uri="{FF2B5EF4-FFF2-40B4-BE49-F238E27FC236}">
                  <a16:creationId xmlns:a16="http://schemas.microsoft.com/office/drawing/2014/main" id="{F3714B65-51B3-338B-E948-C4EFDE3F622A}"/>
                </a:ext>
              </a:extLst>
            </p:cNvPr>
            <p:cNvSpPr/>
            <p:nvPr/>
          </p:nvSpPr>
          <p:spPr>
            <a:xfrm>
              <a:off x="384006" y="2093014"/>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sz="1400" dirty="0"/>
            </a:p>
          </p:txBody>
        </p:sp>
        <p:sp>
          <p:nvSpPr>
            <p:cNvPr id="13" name="A">
              <a:extLst>
                <a:ext uri="{FF2B5EF4-FFF2-40B4-BE49-F238E27FC236}">
                  <a16:creationId xmlns:a16="http://schemas.microsoft.com/office/drawing/2014/main" id="{BF51C743-C0DA-BEB2-2F1A-F34C6BD173B5}"/>
                </a:ext>
              </a:extLst>
            </p:cNvPr>
            <p:cNvSpPr/>
            <p:nvPr/>
          </p:nvSpPr>
          <p:spPr>
            <a:xfrm>
              <a:off x="384006" y="2516170"/>
              <a:ext cx="1090418" cy="1319377"/>
            </a:xfrm>
            <a:custGeom>
              <a:avLst/>
              <a:gdLst/>
              <a:ahLst/>
              <a:cxnLst/>
              <a:rect l="l" t="t" r="r" b="b"/>
              <a:pathLst>
                <a:path w="1795676" h="2052201">
                  <a:moveTo>
                    <a:pt x="0" y="0"/>
                  </a:moveTo>
                  <a:lnTo>
                    <a:pt x="1795676" y="0"/>
                  </a:lnTo>
                  <a:lnTo>
                    <a:pt x="1795676" y="2052201"/>
                  </a:lnTo>
                  <a:lnTo>
                    <a:pt x="0" y="2052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400" dirty="0"/>
            </a:p>
          </p:txBody>
        </p:sp>
        <p:sp>
          <p:nvSpPr>
            <p:cNvPr id="20" name="TextBox 19">
              <a:extLst>
                <a:ext uri="{FF2B5EF4-FFF2-40B4-BE49-F238E27FC236}">
                  <a16:creationId xmlns:a16="http://schemas.microsoft.com/office/drawing/2014/main" id="{2C2C73E2-0D22-BF13-613E-ADADD44456F1}"/>
                </a:ext>
              </a:extLst>
            </p:cNvPr>
            <p:cNvSpPr txBox="1"/>
            <p:nvPr/>
          </p:nvSpPr>
          <p:spPr>
            <a:xfrm>
              <a:off x="1632753" y="2313343"/>
              <a:ext cx="4654752" cy="1754326"/>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N</a:t>
              </a:r>
              <a:r>
                <a:rPr lang="vi-VN" sz="3600" b="1">
                  <a:latin typeface="Cambria" panose="02040503050406030204" pitchFamily="18" charset="0"/>
                  <a:ea typeface="Cambria" panose="02040503050406030204" pitchFamily="18" charset="0"/>
                </a:rPr>
                <a:t>hững màu chính của</a:t>
              </a:r>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quốc kì các nước thành viên ASEAN</a:t>
              </a:r>
              <a:endParaRPr lang="vi-VN" sz="36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D4F4B6FF-8413-F5DC-1FAA-EAB80655256E}"/>
              </a:ext>
            </a:extLst>
          </p:cNvPr>
          <p:cNvGrpSpPr/>
          <p:nvPr/>
        </p:nvGrpSpPr>
        <p:grpSpPr>
          <a:xfrm>
            <a:off x="7509109" y="2181529"/>
            <a:ext cx="4870435" cy="1732467"/>
            <a:chOff x="7183014" y="2158806"/>
            <a:chExt cx="4870435" cy="1732467"/>
          </a:xfrm>
        </p:grpSpPr>
        <p:sp>
          <p:nvSpPr>
            <p:cNvPr id="10" name="Freeform 16">
              <a:extLst>
                <a:ext uri="{FF2B5EF4-FFF2-40B4-BE49-F238E27FC236}">
                  <a16:creationId xmlns:a16="http://schemas.microsoft.com/office/drawing/2014/main" id="{30358879-5397-BF4A-6119-036AEC637ADC}"/>
                </a:ext>
              </a:extLst>
            </p:cNvPr>
            <p:cNvSpPr/>
            <p:nvPr/>
          </p:nvSpPr>
          <p:spPr>
            <a:xfrm>
              <a:off x="7183728" y="2158806"/>
              <a:ext cx="4869721" cy="1732467"/>
            </a:xfrm>
            <a:custGeom>
              <a:avLst/>
              <a:gdLst/>
              <a:ahLst/>
              <a:cxnLst/>
              <a:rect l="l" t="t" r="r" b="b"/>
              <a:pathLst>
                <a:path w="6734820" h="2388876">
                  <a:moveTo>
                    <a:pt x="0" y="0"/>
                  </a:moveTo>
                  <a:lnTo>
                    <a:pt x="6734820" y="0"/>
                  </a:lnTo>
                  <a:lnTo>
                    <a:pt x="6734820" y="2388876"/>
                  </a:lnTo>
                  <a:lnTo>
                    <a:pt x="0" y="23888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5" name="B">
              <a:extLst>
                <a:ext uri="{FF2B5EF4-FFF2-40B4-BE49-F238E27FC236}">
                  <a16:creationId xmlns:a16="http://schemas.microsoft.com/office/drawing/2014/main" id="{E14AAC68-E638-AF66-4829-E99853E9AB37}"/>
                </a:ext>
              </a:extLst>
            </p:cNvPr>
            <p:cNvSpPr/>
            <p:nvPr/>
          </p:nvSpPr>
          <p:spPr>
            <a:xfrm>
              <a:off x="7183014" y="2583671"/>
              <a:ext cx="1032527" cy="1302998"/>
            </a:xfrm>
            <a:custGeom>
              <a:avLst/>
              <a:gdLst/>
              <a:ahLst/>
              <a:cxnLst/>
              <a:rect l="l" t="t" r="r" b="b"/>
              <a:pathLst>
                <a:path w="1647778" h="2186106">
                  <a:moveTo>
                    <a:pt x="0" y="0"/>
                  </a:moveTo>
                  <a:lnTo>
                    <a:pt x="1647777" y="0"/>
                  </a:lnTo>
                  <a:lnTo>
                    <a:pt x="1647777" y="2186106"/>
                  </a:lnTo>
                  <a:lnTo>
                    <a:pt x="0" y="2186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22" name="TextBox 21">
              <a:extLst>
                <a:ext uri="{FF2B5EF4-FFF2-40B4-BE49-F238E27FC236}">
                  <a16:creationId xmlns:a16="http://schemas.microsoft.com/office/drawing/2014/main" id="{F3BDC01E-7887-572B-8C5D-67AE28910F76}"/>
                </a:ext>
              </a:extLst>
            </p:cNvPr>
            <p:cNvSpPr txBox="1"/>
            <p:nvPr/>
          </p:nvSpPr>
          <p:spPr>
            <a:xfrm>
              <a:off x="7986432" y="2583671"/>
              <a:ext cx="2851197" cy="1200329"/>
            </a:xfrm>
            <a:prstGeom prst="rect">
              <a:avLst/>
            </a:prstGeom>
            <a:noFill/>
          </p:spPr>
          <p:txBody>
            <a:bodyPr wrap="square">
              <a:spAutoFit/>
            </a:bodyPr>
            <a:lstStyle/>
            <a:p>
              <a:pPr algn="ctr"/>
              <a:r>
                <a:rPr lang="en-US" sz="3600" b="1" kern="0">
                  <a:latin typeface="Cambria" panose="02040503050406030204" pitchFamily="18" charset="0"/>
                  <a:ea typeface="Cambria" panose="02040503050406030204" pitchFamily="18" charset="0"/>
                  <a:cs typeface="Times New Roman" panose="02020603050405020304" pitchFamily="18" charset="0"/>
                </a:rPr>
                <a:t>S</a:t>
              </a:r>
              <a:r>
                <a:rPr lang="vi-VN" sz="3600" b="1" kern="0">
                  <a:effectLst/>
                  <a:latin typeface="Cambria" panose="02040503050406030204" pitchFamily="18" charset="0"/>
                  <a:ea typeface="Cambria" panose="02040503050406030204" pitchFamily="18" charset="0"/>
                  <a:cs typeface="Times New Roman" panose="02020603050405020304" pitchFamily="18" charset="0"/>
                </a:rPr>
                <a:t>ự thịnh vượng</a:t>
              </a:r>
              <a:endParaRPr lang="vi-VN" sz="36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99C6487-F0C7-5EC5-38DD-48C53620E73D}"/>
              </a:ext>
            </a:extLst>
          </p:cNvPr>
          <p:cNvGrpSpPr/>
          <p:nvPr/>
        </p:nvGrpSpPr>
        <p:grpSpPr>
          <a:xfrm>
            <a:off x="3635153" y="4157495"/>
            <a:ext cx="6603751" cy="1732467"/>
            <a:chOff x="3272043" y="4039197"/>
            <a:chExt cx="6603751" cy="1732467"/>
          </a:xfrm>
        </p:grpSpPr>
        <p:sp>
          <p:nvSpPr>
            <p:cNvPr id="11" name="Freeform 18">
              <a:extLst>
                <a:ext uri="{FF2B5EF4-FFF2-40B4-BE49-F238E27FC236}">
                  <a16:creationId xmlns:a16="http://schemas.microsoft.com/office/drawing/2014/main" id="{0F98AF1D-B748-4D16-CD78-A412B0FB75F9}"/>
                </a:ext>
              </a:extLst>
            </p:cNvPr>
            <p:cNvSpPr/>
            <p:nvPr/>
          </p:nvSpPr>
          <p:spPr>
            <a:xfrm>
              <a:off x="3504433" y="4039197"/>
              <a:ext cx="4869721" cy="1732467"/>
            </a:xfrm>
            <a:custGeom>
              <a:avLst/>
              <a:gdLst/>
              <a:ahLst/>
              <a:cxnLst/>
              <a:rect l="l" t="t" r="r" b="b"/>
              <a:pathLst>
                <a:path w="6734820" h="2388875">
                  <a:moveTo>
                    <a:pt x="0" y="0"/>
                  </a:moveTo>
                  <a:lnTo>
                    <a:pt x="6734820" y="0"/>
                  </a:lnTo>
                  <a:lnTo>
                    <a:pt x="6734820" y="2388875"/>
                  </a:lnTo>
                  <a:lnTo>
                    <a:pt x="0" y="23888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6" name="C">
              <a:extLst>
                <a:ext uri="{FF2B5EF4-FFF2-40B4-BE49-F238E27FC236}">
                  <a16:creationId xmlns:a16="http://schemas.microsoft.com/office/drawing/2014/main" id="{568CB194-1FA7-7925-7734-BB9596DF12A5}"/>
                </a:ext>
              </a:extLst>
            </p:cNvPr>
            <p:cNvSpPr/>
            <p:nvPr/>
          </p:nvSpPr>
          <p:spPr>
            <a:xfrm>
              <a:off x="3272043" y="4386535"/>
              <a:ext cx="1121286" cy="1373932"/>
            </a:xfrm>
            <a:custGeom>
              <a:avLst/>
              <a:gdLst/>
              <a:ahLst/>
              <a:cxnLst/>
              <a:rect l="l" t="t" r="r" b="b"/>
              <a:pathLst>
                <a:path w="1846884" h="2324343">
                  <a:moveTo>
                    <a:pt x="0" y="0"/>
                  </a:moveTo>
                  <a:lnTo>
                    <a:pt x="1846884" y="0"/>
                  </a:lnTo>
                  <a:lnTo>
                    <a:pt x="1846884" y="2324343"/>
                  </a:lnTo>
                  <a:lnTo>
                    <a:pt x="0" y="23243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23" name="TextBox 22">
              <a:extLst>
                <a:ext uri="{FF2B5EF4-FFF2-40B4-BE49-F238E27FC236}">
                  <a16:creationId xmlns:a16="http://schemas.microsoft.com/office/drawing/2014/main" id="{28863969-E21E-EBC2-1DF2-B063BC972867}"/>
                </a:ext>
              </a:extLst>
            </p:cNvPr>
            <p:cNvSpPr txBox="1"/>
            <p:nvPr/>
          </p:nvSpPr>
          <p:spPr>
            <a:xfrm>
              <a:off x="4469180" y="4684771"/>
              <a:ext cx="5406614" cy="646331"/>
            </a:xfrm>
            <a:prstGeom prst="rect">
              <a:avLst/>
            </a:prstGeom>
            <a:noFill/>
          </p:spPr>
          <p:txBody>
            <a:bodyPr wrap="square">
              <a:spAutoFit/>
            </a:bodyPr>
            <a:lstStyle/>
            <a:p>
              <a:r>
                <a:rPr lang="en-GB" sz="3600" b="1">
                  <a:latin typeface="Cambria" panose="02040503050406030204" pitchFamily="18" charset="0"/>
                  <a:ea typeface="Cambria" panose="02040503050406030204" pitchFamily="18" charset="0"/>
                </a:rPr>
                <a:t>Sự hoà bình và ổn định</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634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4958.334"/>
                </p14:media>
              </p:ext>
            </p:extLst>
          </p:nvPr>
        </p:nvPicPr>
        <p:blipFill>
          <a:blip r:embed="rId4"/>
          <a:srcRect t="657" b="657"/>
          <a:stretch>
            <a:fillRect/>
          </a:stretch>
        </p:blipFill>
        <p:spPr>
          <a:xfrm>
            <a:off x="0" y="0"/>
            <a:ext cx="12192000" cy="6858000"/>
          </a:xfrm>
          <a:prstGeom prst="rect">
            <a:avLst/>
          </a:prstGeom>
        </p:spPr>
      </p:pic>
      <p:sp>
        <p:nvSpPr>
          <p:cNvPr id="3" name="Freeform 3"/>
          <p:cNvSpPr/>
          <p:nvPr/>
        </p:nvSpPr>
        <p:spPr>
          <a:xfrm>
            <a:off x="1390993" y="1223528"/>
            <a:ext cx="9410013" cy="4410943"/>
          </a:xfrm>
          <a:custGeom>
            <a:avLst/>
            <a:gdLst/>
            <a:ahLst/>
            <a:cxnLst/>
            <a:rect l="l" t="t" r="r" b="b"/>
            <a:pathLst>
              <a:path w="14115019" h="6616415">
                <a:moveTo>
                  <a:pt x="0" y="0"/>
                </a:moveTo>
                <a:lnTo>
                  <a:pt x="14115020" y="0"/>
                </a:lnTo>
                <a:lnTo>
                  <a:pt x="14115020" y="6616416"/>
                </a:lnTo>
                <a:lnTo>
                  <a:pt x="0" y="6616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5D7EC30-5AA1-4D7C-823B-DC88A7C60283}"/>
              </a:ext>
            </a:extLst>
          </p:cNvPr>
          <p:cNvGrpSpPr/>
          <p:nvPr/>
        </p:nvGrpSpPr>
        <p:grpSpPr>
          <a:xfrm>
            <a:off x="2833765" y="2161988"/>
            <a:ext cx="6341588" cy="2033249"/>
            <a:chOff x="3844406" y="1909875"/>
            <a:chExt cx="6341588" cy="2033249"/>
          </a:xfrm>
        </p:grpSpPr>
        <p:sp>
          <p:nvSpPr>
            <p:cNvPr id="6" name="TextBox 5">
              <a:extLst>
                <a:ext uri="{FF2B5EF4-FFF2-40B4-BE49-F238E27FC236}">
                  <a16:creationId xmlns:a16="http://schemas.microsoft.com/office/drawing/2014/main" id="{16912F9E-CEE4-47AB-AEF8-8ECDA6166874}"/>
                </a:ext>
              </a:extLst>
            </p:cNvPr>
            <p:cNvSpPr txBox="1"/>
            <p:nvPr/>
          </p:nvSpPr>
          <p:spPr>
            <a:xfrm>
              <a:off x="3844406" y="1915646"/>
              <a:ext cx="6341588" cy="20274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ea typeface="+mn-ea"/>
                  <a:cs typeface="+mn-cs"/>
                </a:rPr>
                <a:t>KHÁM PHÁ</a:t>
              </a:r>
            </a:p>
          </p:txBody>
        </p:sp>
        <p:sp>
          <p:nvSpPr>
            <p:cNvPr id="7" name="TextBox 6">
              <a:extLst>
                <a:ext uri="{FF2B5EF4-FFF2-40B4-BE49-F238E27FC236}">
                  <a16:creationId xmlns:a16="http://schemas.microsoft.com/office/drawing/2014/main" id="{1992001C-5FD3-4802-B660-49A4D6E8B4FC}"/>
                </a:ext>
              </a:extLst>
            </p:cNvPr>
            <p:cNvSpPr txBox="1"/>
            <p:nvPr/>
          </p:nvSpPr>
          <p:spPr>
            <a:xfrm>
              <a:off x="3844406" y="1909875"/>
              <a:ext cx="6341588" cy="20332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600" b="0" i="0" u="none" strike="noStrike" kern="0" cap="none" spc="0" normalizeH="0" baseline="0" noProof="0">
                  <a:ln>
                    <a:noFill/>
                  </a:ln>
                  <a:gradFill>
                    <a:gsLst>
                      <a:gs pos="0">
                        <a:srgbClr val="6ED8EA"/>
                      </a:gs>
                      <a:gs pos="65000">
                        <a:srgbClr val="069BB0"/>
                      </a:gs>
                      <a:gs pos="65000">
                        <a:srgbClr val="FFCC00"/>
                      </a:gs>
                    </a:gsLst>
                    <a:lin ang="5400000" scaled="1"/>
                  </a:gradFill>
                  <a:effectLst/>
                  <a:uLnTx/>
                  <a:uFillTx/>
                  <a:latin typeface="SVN-Dumpling" panose="02000000000000000000" pitchFamily="50" charset="0"/>
                  <a:ea typeface="+mn-ea"/>
                  <a:cs typeface="+mn-cs"/>
                </a:rPr>
                <a:t>KHÁM PHÁ</a:t>
              </a:r>
              <a:endParaRPr kumimoji="0" lang="vi-VN" sz="96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76292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911B33-0CAD-EE81-EEE5-C460203AB452}"/>
              </a:ext>
            </a:extLst>
          </p:cNvPr>
          <p:cNvSpPr/>
          <p:nvPr/>
        </p:nvSpPr>
        <p:spPr>
          <a:xfrm>
            <a:off x="3452710" y="602150"/>
            <a:ext cx="8280927" cy="5556986"/>
          </a:xfrm>
          <a:custGeom>
            <a:avLst/>
            <a:gdLst/>
            <a:ahLst/>
            <a:cxnLst/>
            <a:rect l="l" t="t" r="r" b="b"/>
            <a:pathLst>
              <a:path w="2143321" h="2284547">
                <a:moveTo>
                  <a:pt x="0" y="0"/>
                </a:moveTo>
                <a:lnTo>
                  <a:pt x="2143320" y="0"/>
                </a:lnTo>
                <a:lnTo>
                  <a:pt x="2143320" y="2284547"/>
                </a:lnTo>
                <a:lnTo>
                  <a:pt x="0" y="2284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8F0D321B-B5DE-EDEA-E759-87F6D5C6C843}"/>
              </a:ext>
            </a:extLst>
          </p:cNvPr>
          <p:cNvGrpSpPr/>
          <p:nvPr/>
        </p:nvGrpSpPr>
        <p:grpSpPr>
          <a:xfrm>
            <a:off x="5579641" y="1204772"/>
            <a:ext cx="3677610" cy="1053245"/>
            <a:chOff x="4639487" y="939795"/>
            <a:chExt cx="3677610" cy="1053245"/>
          </a:xfrm>
        </p:grpSpPr>
        <p:sp>
          <p:nvSpPr>
            <p:cNvPr id="12" name="TextBox 11">
              <a:extLst>
                <a:ext uri="{FF2B5EF4-FFF2-40B4-BE49-F238E27FC236}">
                  <a16:creationId xmlns:a16="http://schemas.microsoft.com/office/drawing/2014/main" id="{FB62726D-0BE9-2724-21DB-621E37F097A5}"/>
                </a:ext>
              </a:extLst>
            </p:cNvPr>
            <p:cNvSpPr txBox="1"/>
            <p:nvPr/>
          </p:nvSpPr>
          <p:spPr>
            <a:xfrm>
              <a:off x="4639487" y="939795"/>
              <a:ext cx="3677610"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Hoạt</a:t>
              </a:r>
              <a:r>
                <a:rPr kumimoji="0" lang="en-GB" sz="6000" b="0" i="0" u="none" strike="noStrike" kern="0" cap="none" spc="0" normalizeH="0" baseline="0" noProof="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 động 3</a:t>
              </a:r>
              <a:endParaRPr kumimoji="0" lang="vi-VN" sz="60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endParaRPr>
            </a:p>
          </p:txBody>
        </p:sp>
        <p:sp>
          <p:nvSpPr>
            <p:cNvPr id="13" name="TextBox 12">
              <a:extLst>
                <a:ext uri="{FF2B5EF4-FFF2-40B4-BE49-F238E27FC236}">
                  <a16:creationId xmlns:a16="http://schemas.microsoft.com/office/drawing/2014/main" id="{13FB9112-070F-3C99-811F-DE2E0B59B33E}"/>
                </a:ext>
              </a:extLst>
            </p:cNvPr>
            <p:cNvSpPr txBox="1"/>
            <p:nvPr/>
          </p:nvSpPr>
          <p:spPr>
            <a:xfrm>
              <a:off x="4639487" y="977377"/>
              <a:ext cx="3677610"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err="1">
                  <a:ln>
                    <a:noFill/>
                  </a:ln>
                  <a:solidFill>
                    <a:srgbClr val="FF0000"/>
                  </a:solidFill>
                  <a:effectLst/>
                  <a:uLnTx/>
                  <a:uFillTx/>
                  <a:latin typeface="SVN-DK Clochard" panose="02000000000000000000" pitchFamily="50" charset="0"/>
                </a:rPr>
                <a:t>Hoạt</a:t>
              </a:r>
              <a:r>
                <a:rPr kumimoji="0" lang="en-GB" sz="6000" b="0" i="0" u="none" strike="noStrike" kern="0" cap="none" spc="0" normalizeH="0" baseline="0" noProof="0">
                  <a:ln>
                    <a:noFill/>
                  </a:ln>
                  <a:solidFill>
                    <a:srgbClr val="FF0000"/>
                  </a:solidFill>
                  <a:effectLst/>
                  <a:uLnTx/>
                  <a:uFillTx/>
                  <a:latin typeface="SVN-DK Clochard" panose="02000000000000000000" pitchFamily="50" charset="0"/>
                </a:rPr>
                <a:t> động 3</a:t>
              </a:r>
              <a:endParaRPr kumimoji="0" lang="vi-VN" sz="6000" b="0" i="0" u="none" strike="noStrike" kern="0" cap="none" spc="0" normalizeH="0" baseline="0" noProof="0" dirty="0">
                <a:ln>
                  <a:noFill/>
                </a:ln>
                <a:solidFill>
                  <a:srgbClr val="FF0000"/>
                </a:solidFill>
                <a:effectLst/>
                <a:uLnTx/>
                <a:uFillTx/>
              </a:endParaRPr>
            </a:p>
          </p:txBody>
        </p:sp>
      </p:grpSp>
      <p:sp>
        <p:nvSpPr>
          <p:cNvPr id="9" name="Freeform 2">
            <a:extLst>
              <a:ext uri="{FF2B5EF4-FFF2-40B4-BE49-F238E27FC236}">
                <a16:creationId xmlns:a16="http://schemas.microsoft.com/office/drawing/2014/main" id="{7DD7C031-905F-A519-90B1-7FD3C61B59D1}"/>
              </a:ext>
            </a:extLst>
          </p:cNvPr>
          <p:cNvSpPr/>
          <p:nvPr/>
        </p:nvSpPr>
        <p:spPr>
          <a:xfrm>
            <a:off x="8488" y="2447948"/>
            <a:ext cx="4021620" cy="4686300"/>
          </a:xfrm>
          <a:custGeom>
            <a:avLst/>
            <a:gdLst/>
            <a:ahLst/>
            <a:cxnLst/>
            <a:rect l="l" t="t" r="r" b="b"/>
            <a:pathLst>
              <a:path w="3769588" h="4289716">
                <a:moveTo>
                  <a:pt x="0" y="0"/>
                </a:moveTo>
                <a:lnTo>
                  <a:pt x="3769588" y="0"/>
                </a:lnTo>
                <a:lnTo>
                  <a:pt x="3769588" y="4289716"/>
                </a:lnTo>
                <a:lnTo>
                  <a:pt x="0" y="4289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CE29132-4900-4E92-87C8-89FF8FBFC81C}"/>
              </a:ext>
            </a:extLst>
          </p:cNvPr>
          <p:cNvSpPr txBox="1"/>
          <p:nvPr/>
        </p:nvSpPr>
        <p:spPr>
          <a:xfrm>
            <a:off x="4030108" y="2447948"/>
            <a:ext cx="7029638" cy="3046988"/>
          </a:xfrm>
          <a:prstGeom prst="rect">
            <a:avLst/>
          </a:prstGeom>
          <a:noFill/>
        </p:spPr>
        <p:txBody>
          <a:bodyPr wrap="square" rtlCol="0">
            <a:spAutoFit/>
          </a:bodyPr>
          <a:lstStyle/>
          <a:p>
            <a:pPr algn="ctr"/>
            <a:r>
              <a:rPr lang="en-GB" sz="4800">
                <a:solidFill>
                  <a:schemeClr val="accent2">
                    <a:lumMod val="75000"/>
                  </a:schemeClr>
                </a:solidFill>
                <a:latin typeface="iCiel Pony" panose="02000000000000000000" pitchFamily="2" charset="-93"/>
              </a:rPr>
              <a:t>Tìm hiểu về sự gia nhập Hiệp hội các quốc gia Đông Nam Á (ASEAN) của Việt Nam</a:t>
            </a:r>
            <a:endParaRPr lang="vi-VN" sz="4800" dirty="0">
              <a:solidFill>
                <a:schemeClr val="accent2">
                  <a:lumMod val="75000"/>
                </a:schemeClr>
              </a:solidFill>
              <a:latin typeface="iCiel Pony" panose="02000000000000000000" pitchFamily="2" charset="-93"/>
            </a:endParaRPr>
          </a:p>
        </p:txBody>
      </p:sp>
    </p:spTree>
    <p:extLst>
      <p:ext uri="{BB962C8B-B14F-4D97-AF65-F5344CB8AC3E}">
        <p14:creationId xmlns:p14="http://schemas.microsoft.com/office/powerpoint/2010/main" val="52150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1494</TotalTime>
  <Words>828</Words>
  <Application>Microsoft Office PowerPoint</Application>
  <PresentationFormat>Widescreen</PresentationFormat>
  <Paragraphs>79</Paragraphs>
  <Slides>26</Slides>
  <Notes>0</Notes>
  <HiddenSlides>0</HiddenSlides>
  <MMClips>4</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26</vt:i4>
      </vt:variant>
    </vt:vector>
  </HeadingPairs>
  <TitlesOfParts>
    <vt:vector size="46" baseType="lpstr">
      <vt:lpstr>#9Slide06 SVNKarlita</vt:lpstr>
      <vt:lpstr>#9Slide05 Voyage</vt:lpstr>
      <vt:lpstr>#9Slide07 IcielBaliho Script</vt:lpstr>
      <vt:lpstr>Aptos</vt:lpstr>
      <vt:lpstr>Aptos Display</vt:lpstr>
      <vt:lpstr>Arial</vt:lpstr>
      <vt:lpstr>Calibri</vt:lpstr>
      <vt:lpstr>Cambria</vt:lpstr>
      <vt:lpstr>iCiel Pony</vt:lpstr>
      <vt:lpstr>SVN-DK Clochard</vt:lpstr>
      <vt:lpstr>SVN-Dumpling</vt:lpstr>
      <vt:lpstr>Times New Roman</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3</cp:revision>
  <dcterms:created xsi:type="dcterms:W3CDTF">2024-09-21T12:51:20Z</dcterms:created>
  <dcterms:modified xsi:type="dcterms:W3CDTF">2024-10-14T03:53:07Z</dcterms:modified>
  <cp:category>9Slide.vn</cp:category>
</cp:coreProperties>
</file>