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325" r:id="rId2"/>
    <p:sldId id="260" r:id="rId3"/>
    <p:sldId id="262" r:id="rId4"/>
    <p:sldId id="270" r:id="rId5"/>
    <p:sldId id="335" r:id="rId6"/>
    <p:sldId id="326" r:id="rId7"/>
    <p:sldId id="272" r:id="rId8"/>
    <p:sldId id="274" r:id="rId9"/>
    <p:sldId id="327" r:id="rId10"/>
    <p:sldId id="336" r:id="rId11"/>
    <p:sldId id="338" r:id="rId12"/>
    <p:sldId id="339" r:id="rId13"/>
    <p:sldId id="271" r:id="rId14"/>
    <p:sldId id="340" r:id="rId15"/>
    <p:sldId id="318" r:id="rId16"/>
    <p:sldId id="329" r:id="rId17"/>
    <p:sldId id="269" r:id="rId18"/>
    <p:sldId id="341" r:id="rId19"/>
    <p:sldId id="342" r:id="rId20"/>
    <p:sldId id="343" r:id="rId21"/>
    <p:sldId id="344" r:id="rId22"/>
    <p:sldId id="331" r:id="rId23"/>
    <p:sldId id="317" r:id="rId24"/>
    <p:sldId id="345" r:id="rId25"/>
    <p:sldId id="346" r:id="rId26"/>
    <p:sldId id="347" r:id="rId27"/>
    <p:sldId id="348" r:id="rId28"/>
    <p:sldId id="349" r:id="rId29"/>
    <p:sldId id="314" r:id="rId30"/>
    <p:sldId id="312" r:id="rId31"/>
  </p:sldIdLst>
  <p:sldSz cx="12192000" cy="6858000"/>
  <p:notesSz cx="6858000" cy="9144000"/>
  <p:embeddedFontLst>
    <p:embeddedFont>
      <p:font typeface="字魂95号-手刻宋" panose="020B0604020202020204" charset="-122"/>
      <p:regular r:id="rId33"/>
    </p:embeddedFont>
    <p:embeddedFont>
      <p:font typeface="#9Slide01 Noi dung ngan" panose="00000600000000000000" pitchFamily="2" charset="0"/>
      <p:regular r:id="rId34"/>
    </p:embeddedFont>
    <p:embeddedFont>
      <p:font typeface="#9Slide01 Tieu de ngan" panose="00000800000000000000" pitchFamily="2" charset="0"/>
      <p:bold r:id="rId35"/>
    </p:embeddedFont>
    <p:embeddedFont>
      <p:font typeface="#9Slide03 Aturdida" pitchFamily="2" charset="0"/>
      <p:regular r:id="rId36"/>
    </p:embeddedFont>
    <p:embeddedFont>
      <p:font typeface="#9Slide03 Cabin SemiBold" panose="00000700000000000000" pitchFamily="2" charset="0"/>
      <p:bold r:id="rId37"/>
    </p:embeddedFont>
    <p:embeddedFont>
      <p:font typeface="#9Slide03 Encode SeEx Extrabold" panose="00000905000000000000" pitchFamily="2" charset="0"/>
      <p:bold r:id="rId38"/>
    </p:embeddedFont>
    <p:embeddedFont>
      <p:font typeface="#9Slide03 IcielNovecento sans E" panose="00000900000000000000" pitchFamily="2" charset="0"/>
      <p:bold r:id="rId39"/>
    </p:embeddedFont>
    <p:embeddedFont>
      <p:font typeface="#9Slide07 Pattaya" panose="00000500000000000000" pitchFamily="2" charset="-34"/>
      <p:regular r:id="rId40"/>
    </p:embeddedFont>
    <p:embeddedFont>
      <p:font typeface="#9Slide07 SVNNexa Rust Slab Bla" panose="020B0606040200020203" pitchFamily="34" charset="0"/>
      <p:bold r:id="rId41"/>
    </p:embeddedFont>
    <p:embeddedFont>
      <p:font typeface="iCiel La Chic Pro Outline" panose="02000506090000020004" pitchFamily="2" charset="0"/>
      <p:regular r:id="rId42"/>
    </p:embeddedFont>
    <p:embeddedFont>
      <p:font typeface="UTM Showcard" panose="02040603050506020204" pitchFamily="18" charset="0"/>
      <p:regular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7E68"/>
    <a:srgbClr val="F83C3D"/>
    <a:srgbClr val="FEE4CB"/>
    <a:srgbClr val="FFFFFF"/>
    <a:srgbClr val="264E4E"/>
    <a:srgbClr val="FBB874"/>
    <a:srgbClr val="2B5959"/>
    <a:srgbClr val="DBD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952" autoAdjust="0"/>
    <p:restoredTop sz="80044" autoAdjust="0"/>
  </p:normalViewPr>
  <p:slideViewPr>
    <p:cSldViewPr snapToGrid="0">
      <p:cViewPr varScale="1">
        <p:scale>
          <a:sx n="57" d="100"/>
          <a:sy n="57" d="100"/>
        </p:scale>
        <p:origin x="720" y="102"/>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2024/12/22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Dẫn dắt: Các em đã biết cách cộng và trừ số đo thời gian rồi. Vậy để nhân số đo thời gian, chúng ta sẽ làm như thế nào, chúng ta cùng tìm hiểu qua bài học ngày hôm nay</a:t>
            </a:r>
          </a:p>
          <a:p>
            <a:endParaRPr lang="zh-CN" altLang="en-US"/>
          </a:p>
        </p:txBody>
      </p:sp>
    </p:spTree>
    <p:extLst>
      <p:ext uri="{BB962C8B-B14F-4D97-AF65-F5344CB8AC3E}">
        <p14:creationId xmlns:p14="http://schemas.microsoft.com/office/powerpoint/2010/main" val="3798113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3460684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545929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F355356-95BD-0016-EF45-314E0EDB42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3.xml"/><Relationship Id="rId7" Type="http://schemas.openxmlformats.org/officeDocument/2006/relationships/image" Target="../media/image2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6.jpeg"/><Relationship Id="rId5"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45.sv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7.xml"/><Relationship Id="rId7" Type="http://schemas.openxmlformats.org/officeDocument/2006/relationships/image" Target="../media/image24.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6.jpeg"/><Relationship Id="rId5" Type="http://schemas.openxmlformats.org/officeDocument/2006/relationships/slideLayout" Target="../slideLayouts/slideLayout7.xml"/><Relationship Id="rId10" Type="http://schemas.openxmlformats.org/officeDocument/2006/relationships/image" Target="../media/image30.png"/><Relationship Id="rId4" Type="http://schemas.openxmlformats.org/officeDocument/2006/relationships/tags" Target="../tags/tag8.xml"/><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9.png"/><Relationship Id="rId17"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34.svg"/><Relationship Id="rId10"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39.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gfd"/>
          <p:cNvPicPr>
            <a:picLocks noChangeAspect="1"/>
          </p:cNvPicPr>
          <p:nvPr/>
        </p:nvPicPr>
        <p:blipFill>
          <a:blip r:embed="rId3"/>
          <a:stretch>
            <a:fillRect/>
          </a:stretch>
        </p:blipFill>
        <p:spPr>
          <a:xfrm>
            <a:off x="0" y="429577"/>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8" name="图片 17" descr="未标题-4"/>
          <p:cNvPicPr>
            <a:picLocks noChangeAspect="1"/>
          </p:cNvPicPr>
          <p:nvPr/>
        </p:nvPicPr>
        <p:blipFill>
          <a:blip r:embed="rId6"/>
          <a:stretch>
            <a:fillRect/>
          </a:stretch>
        </p:blipFill>
        <p:spPr>
          <a:xfrm>
            <a:off x="5712315" y="1097963"/>
            <a:ext cx="1039813" cy="732983"/>
          </a:xfrm>
          <a:prstGeom prst="rect">
            <a:avLst/>
          </a:prstGeom>
        </p:spPr>
      </p:pic>
      <p:pic>
        <p:nvPicPr>
          <p:cNvPr id="19" name="图片 18" descr="未标题-5"/>
          <p:cNvPicPr>
            <a:picLocks noChangeAspect="1"/>
          </p:cNvPicPr>
          <p:nvPr/>
        </p:nvPicPr>
        <p:blipFill>
          <a:blip r:embed="rId7"/>
          <a:stretch>
            <a:fillRect/>
          </a:stretch>
        </p:blipFill>
        <p:spPr>
          <a:xfrm>
            <a:off x="7206950" y="4534653"/>
            <a:ext cx="1287488" cy="1038297"/>
          </a:xfrm>
          <a:prstGeom prst="rect">
            <a:avLst/>
          </a:prstGeom>
        </p:spPr>
      </p:pic>
      <p:grpSp>
        <p:nvGrpSpPr>
          <p:cNvPr id="27" name="组合 26"/>
          <p:cNvGrpSpPr/>
          <p:nvPr/>
        </p:nvGrpSpPr>
        <p:grpSpPr>
          <a:xfrm>
            <a:off x="2753608" y="2710903"/>
            <a:ext cx="1228637" cy="1228637"/>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solidFill>
                  <a:srgbClr val="264E4E"/>
                </a:solidFill>
                <a:latin typeface="#9Slide03 IcielNovecento sans E" panose="00000900000000000000" pitchFamily="2" charset="0"/>
                <a:ea typeface="字魂95号-手刻宋" panose="00000500000000000000" charset="-122"/>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NHÂN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28" name="组合 27"/>
          <p:cNvGrpSpPr/>
          <p:nvPr/>
        </p:nvGrpSpPr>
        <p:grpSpPr>
          <a:xfrm>
            <a:off x="5413560" y="2710903"/>
            <a:ext cx="1228637" cy="1228637"/>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ĐO</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1" name="组合 30"/>
          <p:cNvGrpSpPr/>
          <p:nvPr/>
        </p:nvGrpSpPr>
        <p:grpSpPr>
          <a:xfrm>
            <a:off x="6735849" y="2710903"/>
            <a:ext cx="1228637" cy="1228637"/>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THỜI</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sp>
        <p:nvSpPr>
          <p:cNvPr id="41" name="标题 40"/>
          <p:cNvSpPr>
            <a:spLocks noGrp="1"/>
          </p:cNvSpPr>
          <p:nvPr>
            <p:ph type="title"/>
          </p:nvPr>
        </p:nvSpPr>
        <p:spPr>
          <a:xfrm>
            <a:off x="3526209" y="1148990"/>
            <a:ext cx="5139582" cy="1047611"/>
          </a:xfrm>
        </p:spPr>
        <p:txBody>
          <a:bodyPr>
            <a:noAutofit/>
          </a:bodyPr>
          <a:lstStyle/>
          <a:p>
            <a:pPr algn="dist"/>
            <a:r>
              <a:rPr lang="en-US" altLang="zh-CN" sz="5400" b="1">
                <a:solidFill>
                  <a:schemeClr val="bg1"/>
                </a:solidFill>
                <a:latin typeface="iCiel La Chic Pro Outline" panose="02000506090000020004" pitchFamily="50" charset="0"/>
                <a:ea typeface="字魂95号-手刻宋" panose="00000500000000000000" charset="-122"/>
                <a:cs typeface="字魂95号-手刻宋" panose="00000500000000000000" charset="-122"/>
              </a:rPr>
              <a:t>TOÁN 5 - TUẦN 26</a:t>
            </a:r>
            <a:endParaRPr lang="zh-CN" altLang="en-US" sz="5400" b="1" dirty="0">
              <a:solidFill>
                <a:schemeClr val="bg1"/>
              </a:solidFill>
              <a:latin typeface="iCiel La Chic Pro Outline" panose="02000506090000020004" pitchFamily="50" charset="0"/>
              <a:ea typeface="字魂95号-手刻宋" panose="00000500000000000000" charset="-122"/>
              <a:cs typeface="字魂95号-手刻宋" panose="00000500000000000000" charset="-122"/>
            </a:endParaRPr>
          </a:p>
        </p:txBody>
      </p:sp>
      <p:pic>
        <p:nvPicPr>
          <p:cNvPr id="43" name="图片 42" descr="sfd"/>
          <p:cNvPicPr>
            <a:picLocks noChangeAspect="1"/>
          </p:cNvPicPr>
          <p:nvPr/>
        </p:nvPicPr>
        <p:blipFill>
          <a:blip r:embed="rId8"/>
          <a:stretch>
            <a:fillRect/>
          </a:stretch>
        </p:blipFill>
        <p:spPr>
          <a:xfrm>
            <a:off x="-418640" y="5293404"/>
            <a:ext cx="3119755" cy="1873250"/>
          </a:xfrm>
          <a:prstGeom prst="rect">
            <a:avLst/>
          </a:prstGeom>
        </p:spPr>
      </p:pic>
      <p:pic>
        <p:nvPicPr>
          <p:cNvPr id="15" name="图片 14" descr="未标题-2"/>
          <p:cNvPicPr>
            <a:picLocks noChangeAspect="1"/>
          </p:cNvPicPr>
          <p:nvPr/>
        </p:nvPicPr>
        <p:blipFill>
          <a:blip r:embed="rId9"/>
          <a:stretch>
            <a:fillRect/>
          </a:stretch>
        </p:blipFill>
        <p:spPr>
          <a:xfrm>
            <a:off x="-7039" y="3187711"/>
            <a:ext cx="1588770" cy="2729865"/>
          </a:xfrm>
          <a:prstGeom prst="rect">
            <a:avLst/>
          </a:prstGeom>
        </p:spPr>
      </p:pic>
      <p:pic>
        <p:nvPicPr>
          <p:cNvPr id="45" name="图片 44" descr="sfd"/>
          <p:cNvPicPr>
            <a:picLocks noChangeAspect="1"/>
          </p:cNvPicPr>
          <p:nvPr/>
        </p:nvPicPr>
        <p:blipFill>
          <a:blip r:embed="rId8"/>
          <a:stretch>
            <a:fillRect/>
          </a:stretch>
        </p:blipFill>
        <p:spPr>
          <a:xfrm>
            <a:off x="1653486" y="5792810"/>
            <a:ext cx="2186139" cy="1312662"/>
          </a:xfrm>
          <a:prstGeom prst="rect">
            <a:avLst/>
          </a:prstGeom>
        </p:spPr>
      </p:pic>
      <p:pic>
        <p:nvPicPr>
          <p:cNvPr id="49" name="图片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3910" y="5283338"/>
            <a:ext cx="498013" cy="486431"/>
          </a:xfrm>
          <a:prstGeom prst="rect">
            <a:avLst/>
          </a:prstGeom>
        </p:spPr>
      </p:pic>
      <p:grpSp>
        <p:nvGrpSpPr>
          <p:cNvPr id="40" name="组合 27">
            <a:extLst>
              <a:ext uri="{FF2B5EF4-FFF2-40B4-BE49-F238E27FC236}">
                <a16:creationId xmlns:a16="http://schemas.microsoft.com/office/drawing/2014/main" id="{6C34A85A-8D3C-4C1F-A679-FB28209FCFE1}"/>
              </a:ext>
            </a:extLst>
          </p:cNvPr>
          <p:cNvGrpSpPr/>
          <p:nvPr/>
        </p:nvGrpSpPr>
        <p:grpSpPr>
          <a:xfrm>
            <a:off x="4075897" y="2710903"/>
            <a:ext cx="1228637" cy="1228637"/>
            <a:chOff x="10757" y="5883"/>
            <a:chExt cx="2737" cy="2737"/>
          </a:xfrm>
        </p:grpSpPr>
        <p:sp>
          <p:nvSpPr>
            <p:cNvPr id="42" name="圆角矩形 28">
              <a:extLst>
                <a:ext uri="{FF2B5EF4-FFF2-40B4-BE49-F238E27FC236}">
                  <a16:creationId xmlns:a16="http://schemas.microsoft.com/office/drawing/2014/main" id="{6FEFA4CE-3576-4630-9468-BA1F4704C188}"/>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46" name="圆角矩形 29">
              <a:extLst>
                <a:ext uri="{FF2B5EF4-FFF2-40B4-BE49-F238E27FC236}">
                  <a16:creationId xmlns:a16="http://schemas.microsoft.com/office/drawing/2014/main" id="{63E2EDCE-FE3F-49B9-85B8-256249958448}"/>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SỐ</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56" name="组合 30">
            <a:extLst>
              <a:ext uri="{FF2B5EF4-FFF2-40B4-BE49-F238E27FC236}">
                <a16:creationId xmlns:a16="http://schemas.microsoft.com/office/drawing/2014/main" id="{8A8E8E58-27C8-4E57-B8A4-34443D7F25CA}"/>
              </a:ext>
            </a:extLst>
          </p:cNvPr>
          <p:cNvGrpSpPr/>
          <p:nvPr/>
        </p:nvGrpSpPr>
        <p:grpSpPr>
          <a:xfrm>
            <a:off x="8073512" y="2710903"/>
            <a:ext cx="1228637" cy="1228637"/>
            <a:chOff x="10757" y="5883"/>
            <a:chExt cx="2737" cy="2737"/>
          </a:xfrm>
        </p:grpSpPr>
        <p:sp>
          <p:nvSpPr>
            <p:cNvPr id="57" name="圆角矩形 31">
              <a:extLst>
                <a:ext uri="{FF2B5EF4-FFF2-40B4-BE49-F238E27FC236}">
                  <a16:creationId xmlns:a16="http://schemas.microsoft.com/office/drawing/2014/main" id="{7C790CEE-C2F8-4B83-A9F0-7EC2EFFEBC8D}"/>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58" name="圆角矩形 32">
              <a:extLst>
                <a:ext uri="{FF2B5EF4-FFF2-40B4-BE49-F238E27FC236}">
                  <a16:creationId xmlns:a16="http://schemas.microsoft.com/office/drawing/2014/main" id="{33EF8016-5031-44FF-91DF-7C1E80987671}"/>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GIAN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pic>
        <p:nvPicPr>
          <p:cNvPr id="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27476" y="3825165"/>
            <a:ext cx="559687" cy="765384"/>
          </a:xfrm>
          <a:prstGeom prst="rect">
            <a:avLst/>
          </a:prstGeom>
        </p:spPr>
      </p:pic>
      <p:pic>
        <p:nvPicPr>
          <p:cNvPr id="6" name="图片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37974" y="3701057"/>
            <a:ext cx="538761" cy="607377"/>
          </a:xfrm>
          <a:prstGeom prst="rect">
            <a:avLst/>
          </a:prstGeom>
        </p:spPr>
      </p:pic>
      <p:pic>
        <p:nvPicPr>
          <p:cNvPr id="53" name="图片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9365" y="1491382"/>
            <a:ext cx="638175" cy="552450"/>
          </a:xfrm>
          <a:prstGeom prst="rect">
            <a:avLst/>
          </a:prstGeom>
        </p:spPr>
      </p:pic>
      <p:pic>
        <p:nvPicPr>
          <p:cNvPr id="47" name="图片 52">
            <a:extLst>
              <a:ext uri="{FF2B5EF4-FFF2-40B4-BE49-F238E27FC236}">
                <a16:creationId xmlns:a16="http://schemas.microsoft.com/office/drawing/2014/main" id="{6BD3E79B-E1F5-4575-BD3F-BD03F694E67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683552" y="1491382"/>
            <a:ext cx="638175" cy="552450"/>
          </a:xfrm>
          <a:prstGeom prst="rect">
            <a:avLst/>
          </a:prstGeom>
        </p:spPr>
      </p:pic>
      <p:pic>
        <p:nvPicPr>
          <p:cNvPr id="50" name="Picture 7">
            <a:extLst>
              <a:ext uri="{FF2B5EF4-FFF2-40B4-BE49-F238E27FC236}">
                <a16:creationId xmlns:a16="http://schemas.microsoft.com/office/drawing/2014/main" id="{BDDD8BA8-CCFE-4DAE-8531-3235D0B45F8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8318979">
            <a:off x="-558313" y="1012124"/>
            <a:ext cx="2979270" cy="1571565"/>
          </a:xfrm>
          <a:prstGeom prst="rect">
            <a:avLst/>
          </a:prstGeom>
        </p:spPr>
      </p:pic>
      <p:pic>
        <p:nvPicPr>
          <p:cNvPr id="55" name="Picture 4">
            <a:extLst>
              <a:ext uri="{FF2B5EF4-FFF2-40B4-BE49-F238E27FC236}">
                <a16:creationId xmlns:a16="http://schemas.microsoft.com/office/drawing/2014/main" id="{82AFD474-32BF-4DEB-8842-7FEE6084CB6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970078" y="3523088"/>
            <a:ext cx="3214021" cy="333491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par>
                                <p:cTn id="35" presetID="22" presetClass="entr" presetSubtype="4"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500"/>
                                        <p:tgtEl>
                                          <p:spTgt spid="45"/>
                                        </p:tgtEl>
                                      </p:cBhvr>
                                    </p:animEffect>
                                  </p:childTnLst>
                                </p:cTn>
                              </p:par>
                              <p:par>
                                <p:cTn id="38" presetID="16" presetClass="entr" presetSubtype="21"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16" presetClass="entr" presetSubtype="21"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barn(inVertical)">
                                      <p:cBhvr>
                                        <p:cTn id="43" dur="500"/>
                                        <p:tgtEl>
                                          <p:spTgt spid="55"/>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barn(outVertical)">
                                      <p:cBhvr>
                                        <p:cTn id="46" dur="500"/>
                                        <p:tgtEl>
                                          <p:spTgt spid="41"/>
                                        </p:tgtEl>
                                      </p:cBhvr>
                                    </p:animEffect>
                                  </p:childTnLst>
                                </p:cTn>
                              </p:par>
                              <p:par>
                                <p:cTn id="47" presetID="53" presetClass="entr" presetSubtype="16"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par>
                                <p:cTn id="52" presetID="53" presetClass="entr" presetSubtype="16"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cTn>
                              </p:par>
                              <p:par>
                                <p:cTn id="62" presetID="53" presetClass="entr" presetSubtype="16"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par>
                                <p:cTn id="67" presetID="53" presetClass="entr" presetSubtype="16"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p:cTn id="69" dur="500" fill="hold"/>
                                        <p:tgtEl>
                                          <p:spTgt spid="6"/>
                                        </p:tgtEl>
                                        <p:attrNameLst>
                                          <p:attrName>ppt_w</p:attrName>
                                        </p:attrNameLst>
                                      </p:cBhvr>
                                      <p:tavLst>
                                        <p:tav tm="0">
                                          <p:val>
                                            <p:fltVal val="0"/>
                                          </p:val>
                                        </p:tav>
                                        <p:tav tm="100000">
                                          <p:val>
                                            <p:strVal val="#ppt_w"/>
                                          </p:val>
                                        </p:tav>
                                      </p:tavLst>
                                    </p:anim>
                                    <p:anim calcmode="lin" valueType="num">
                                      <p:cBhvr>
                                        <p:cTn id="70" dur="500" fill="hold"/>
                                        <p:tgtEl>
                                          <p:spTgt spid="6"/>
                                        </p:tgtEl>
                                        <p:attrNameLst>
                                          <p:attrName>ppt_h</p:attrName>
                                        </p:attrNameLst>
                                      </p:cBhvr>
                                      <p:tavLst>
                                        <p:tav tm="0">
                                          <p:val>
                                            <p:fltVal val="0"/>
                                          </p:val>
                                        </p:tav>
                                        <p:tav tm="100000">
                                          <p:val>
                                            <p:strVal val="#ppt_h"/>
                                          </p:val>
                                        </p:tav>
                                      </p:tavLst>
                                    </p:anim>
                                    <p:animEffect transition="in" filter="fade">
                                      <p:cBhvr>
                                        <p:cTn id="71" dur="500"/>
                                        <p:tgtEl>
                                          <p:spTgt spid="6"/>
                                        </p:tgtEl>
                                      </p:cBhvr>
                                    </p:animEffect>
                                  </p:childTnLst>
                                </p:cTn>
                              </p:par>
                              <p:par>
                                <p:cTn id="72" presetID="53" presetClass="entr" presetSubtype="16" fill="hold" nodeType="withEffect">
                                  <p:stCondLst>
                                    <p:cond delay="0"/>
                                  </p:stCondLst>
                                  <p:childTnLst>
                                    <p:set>
                                      <p:cBhvr>
                                        <p:cTn id="73" dur="1" fill="hold">
                                          <p:stCondLst>
                                            <p:cond delay="0"/>
                                          </p:stCondLst>
                                        </p:cTn>
                                        <p:tgtEl>
                                          <p:spTgt spid="49"/>
                                        </p:tgtEl>
                                        <p:attrNameLst>
                                          <p:attrName>style.visibility</p:attrName>
                                        </p:attrNameLst>
                                      </p:cBhvr>
                                      <p:to>
                                        <p:strVal val="visible"/>
                                      </p:to>
                                    </p:set>
                                    <p:anim calcmode="lin" valueType="num">
                                      <p:cBhvr>
                                        <p:cTn id="74" dur="500" fill="hold"/>
                                        <p:tgtEl>
                                          <p:spTgt spid="49"/>
                                        </p:tgtEl>
                                        <p:attrNameLst>
                                          <p:attrName>ppt_w</p:attrName>
                                        </p:attrNameLst>
                                      </p:cBhvr>
                                      <p:tavLst>
                                        <p:tav tm="0">
                                          <p:val>
                                            <p:fltVal val="0"/>
                                          </p:val>
                                        </p:tav>
                                        <p:tav tm="100000">
                                          <p:val>
                                            <p:strVal val="#ppt_w"/>
                                          </p:val>
                                        </p:tav>
                                      </p:tavLst>
                                    </p:anim>
                                    <p:anim calcmode="lin" valueType="num">
                                      <p:cBhvr>
                                        <p:cTn id="75" dur="500" fill="hold"/>
                                        <p:tgtEl>
                                          <p:spTgt spid="49"/>
                                        </p:tgtEl>
                                        <p:attrNameLst>
                                          <p:attrName>ppt_h</p:attrName>
                                        </p:attrNameLst>
                                      </p:cBhvr>
                                      <p:tavLst>
                                        <p:tav tm="0">
                                          <p:val>
                                            <p:fltVal val="0"/>
                                          </p:val>
                                        </p:tav>
                                        <p:tav tm="100000">
                                          <p:val>
                                            <p:strVal val="#ppt_h"/>
                                          </p:val>
                                        </p:tav>
                                      </p:tavLst>
                                    </p:anim>
                                    <p:animEffect transition="in" filter="fade">
                                      <p:cBhvr>
                                        <p:cTn id="76" dur="500"/>
                                        <p:tgtEl>
                                          <p:spTgt spid="49"/>
                                        </p:tgtEl>
                                      </p:cBhvr>
                                    </p:animEffect>
                                  </p:childTnLst>
                                </p:cTn>
                              </p:par>
                              <p:par>
                                <p:cTn id="77" presetID="53" presetClass="entr" presetSubtype="16" fill="hold" nodeType="withEffect">
                                  <p:stCondLst>
                                    <p:cond delay="0"/>
                                  </p:stCondLst>
                                  <p:childTnLst>
                                    <p:set>
                                      <p:cBhvr>
                                        <p:cTn id="78" dur="1" fill="hold">
                                          <p:stCondLst>
                                            <p:cond delay="0"/>
                                          </p:stCondLst>
                                        </p:cTn>
                                        <p:tgtEl>
                                          <p:spTgt spid="53"/>
                                        </p:tgtEl>
                                        <p:attrNameLst>
                                          <p:attrName>style.visibility</p:attrName>
                                        </p:attrNameLst>
                                      </p:cBhvr>
                                      <p:to>
                                        <p:strVal val="visible"/>
                                      </p:to>
                                    </p:set>
                                    <p:anim calcmode="lin" valueType="num">
                                      <p:cBhvr>
                                        <p:cTn id="79" dur="500" fill="hold"/>
                                        <p:tgtEl>
                                          <p:spTgt spid="53"/>
                                        </p:tgtEl>
                                        <p:attrNameLst>
                                          <p:attrName>ppt_w</p:attrName>
                                        </p:attrNameLst>
                                      </p:cBhvr>
                                      <p:tavLst>
                                        <p:tav tm="0">
                                          <p:val>
                                            <p:fltVal val="0"/>
                                          </p:val>
                                        </p:tav>
                                        <p:tav tm="100000">
                                          <p:val>
                                            <p:strVal val="#ppt_w"/>
                                          </p:val>
                                        </p:tav>
                                      </p:tavLst>
                                    </p:anim>
                                    <p:anim calcmode="lin" valueType="num">
                                      <p:cBhvr>
                                        <p:cTn id="80" dur="500" fill="hold"/>
                                        <p:tgtEl>
                                          <p:spTgt spid="53"/>
                                        </p:tgtEl>
                                        <p:attrNameLst>
                                          <p:attrName>ppt_h</p:attrName>
                                        </p:attrNameLst>
                                      </p:cBhvr>
                                      <p:tavLst>
                                        <p:tav tm="0">
                                          <p:val>
                                            <p:fltVal val="0"/>
                                          </p:val>
                                        </p:tav>
                                        <p:tav tm="100000">
                                          <p:val>
                                            <p:strVal val="#ppt_h"/>
                                          </p:val>
                                        </p:tav>
                                      </p:tavLst>
                                    </p:anim>
                                    <p:animEffect transition="in" filter="fade">
                                      <p:cBhvr>
                                        <p:cTn id="81" dur="500"/>
                                        <p:tgtEl>
                                          <p:spTgt spid="53"/>
                                        </p:tgtEl>
                                      </p:cBhvr>
                                    </p:animEffect>
                                  </p:childTnLst>
                                </p:cTn>
                              </p:par>
                              <p:par>
                                <p:cTn id="82" presetID="53" presetClass="entr" presetSubtype="16" fill="hold" nodeType="with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Effect transition="in" filter="fade">
                                      <p:cBhvr>
                                        <p:cTn id="86" dur="500"/>
                                        <p:tgtEl>
                                          <p:spTgt spid="19"/>
                                        </p:tgtEl>
                                      </p:cBhvr>
                                    </p:animEffect>
                                  </p:childTnLst>
                                </p:cTn>
                              </p:par>
                              <p:par>
                                <p:cTn id="87" presetID="53" presetClass="entr" presetSubtype="16" fill="hold" nodeType="withEffect">
                                  <p:stCondLst>
                                    <p:cond delay="0"/>
                                  </p:stCondLst>
                                  <p:childTnLst>
                                    <p:set>
                                      <p:cBhvr>
                                        <p:cTn id="88" dur="1" fill="hold">
                                          <p:stCondLst>
                                            <p:cond delay="0"/>
                                          </p:stCondLst>
                                        </p:cTn>
                                        <p:tgtEl>
                                          <p:spTgt spid="3"/>
                                        </p:tgtEl>
                                        <p:attrNameLst>
                                          <p:attrName>style.visibility</p:attrName>
                                        </p:attrNameLst>
                                      </p:cBhvr>
                                      <p:to>
                                        <p:strVal val="visible"/>
                                      </p:to>
                                    </p:set>
                                    <p:anim calcmode="lin" valueType="num">
                                      <p:cBhvr>
                                        <p:cTn id="89" dur="500" fill="hold"/>
                                        <p:tgtEl>
                                          <p:spTgt spid="3"/>
                                        </p:tgtEl>
                                        <p:attrNameLst>
                                          <p:attrName>ppt_w</p:attrName>
                                        </p:attrNameLst>
                                      </p:cBhvr>
                                      <p:tavLst>
                                        <p:tav tm="0">
                                          <p:val>
                                            <p:fltVal val="0"/>
                                          </p:val>
                                        </p:tav>
                                        <p:tav tm="100000">
                                          <p:val>
                                            <p:strVal val="#ppt_w"/>
                                          </p:val>
                                        </p:tav>
                                      </p:tavLst>
                                    </p:anim>
                                    <p:anim calcmode="lin" valueType="num">
                                      <p:cBhvr>
                                        <p:cTn id="90" dur="500" fill="hold"/>
                                        <p:tgtEl>
                                          <p:spTgt spid="3"/>
                                        </p:tgtEl>
                                        <p:attrNameLst>
                                          <p:attrName>ppt_h</p:attrName>
                                        </p:attrNameLst>
                                      </p:cBhvr>
                                      <p:tavLst>
                                        <p:tav tm="0">
                                          <p:val>
                                            <p:fltVal val="0"/>
                                          </p:val>
                                        </p:tav>
                                        <p:tav tm="100000">
                                          <p:val>
                                            <p:strVal val="#ppt_h"/>
                                          </p:val>
                                        </p:tav>
                                      </p:tavLst>
                                    </p:anim>
                                    <p:animEffect transition="in" filter="fade">
                                      <p:cBhvr>
                                        <p:cTn id="91" dur="500"/>
                                        <p:tgtEl>
                                          <p:spTgt spid="3"/>
                                        </p:tgtEl>
                                      </p:cBhvr>
                                    </p:animEffect>
                                  </p:childTnLst>
                                </p:cTn>
                              </p:par>
                              <p:par>
                                <p:cTn id="92" presetID="22" presetClass="entr" presetSubtype="8" fill="hold" nodeType="with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wipe(left)">
                                      <p:cBhvr>
                                        <p:cTn id="94" dur="500"/>
                                        <p:tgtEl>
                                          <p:spTgt spid="13"/>
                                        </p:tgtEl>
                                      </p:cBhvr>
                                    </p:animEffect>
                                  </p:childTnLst>
                                </p:cTn>
                              </p:par>
                              <p:par>
                                <p:cTn id="95" presetID="53" presetClass="entr" presetSubtype="16" fill="hold" nodeType="withEffect">
                                  <p:stCondLst>
                                    <p:cond delay="0"/>
                                  </p:stCondLst>
                                  <p:childTnLst>
                                    <p:set>
                                      <p:cBhvr>
                                        <p:cTn id="96" dur="1" fill="hold">
                                          <p:stCondLst>
                                            <p:cond delay="0"/>
                                          </p:stCondLst>
                                        </p:cTn>
                                        <p:tgtEl>
                                          <p:spTgt spid="40"/>
                                        </p:tgtEl>
                                        <p:attrNameLst>
                                          <p:attrName>style.visibility</p:attrName>
                                        </p:attrNameLst>
                                      </p:cBhvr>
                                      <p:to>
                                        <p:strVal val="visible"/>
                                      </p:to>
                                    </p:set>
                                    <p:anim calcmode="lin" valueType="num">
                                      <p:cBhvr>
                                        <p:cTn id="97" dur="500" fill="hold"/>
                                        <p:tgtEl>
                                          <p:spTgt spid="40"/>
                                        </p:tgtEl>
                                        <p:attrNameLst>
                                          <p:attrName>ppt_w</p:attrName>
                                        </p:attrNameLst>
                                      </p:cBhvr>
                                      <p:tavLst>
                                        <p:tav tm="0">
                                          <p:val>
                                            <p:fltVal val="0"/>
                                          </p:val>
                                        </p:tav>
                                        <p:tav tm="100000">
                                          <p:val>
                                            <p:strVal val="#ppt_w"/>
                                          </p:val>
                                        </p:tav>
                                      </p:tavLst>
                                    </p:anim>
                                    <p:anim calcmode="lin" valueType="num">
                                      <p:cBhvr>
                                        <p:cTn id="98" dur="500" fill="hold"/>
                                        <p:tgtEl>
                                          <p:spTgt spid="40"/>
                                        </p:tgtEl>
                                        <p:attrNameLst>
                                          <p:attrName>ppt_h</p:attrName>
                                        </p:attrNameLst>
                                      </p:cBhvr>
                                      <p:tavLst>
                                        <p:tav tm="0">
                                          <p:val>
                                            <p:fltVal val="0"/>
                                          </p:val>
                                        </p:tav>
                                        <p:tav tm="100000">
                                          <p:val>
                                            <p:strVal val="#ppt_h"/>
                                          </p:val>
                                        </p:tav>
                                      </p:tavLst>
                                    </p:anim>
                                    <p:animEffect transition="in" filter="fade">
                                      <p:cBhvr>
                                        <p:cTn id="99" dur="500"/>
                                        <p:tgtEl>
                                          <p:spTgt spid="40"/>
                                        </p:tgtEl>
                                      </p:cBhvr>
                                    </p:animEffect>
                                  </p:childTnLst>
                                </p:cTn>
                              </p:par>
                              <p:par>
                                <p:cTn id="100" presetID="53" presetClass="entr" presetSubtype="16" fill="hold" nodeType="withEffect">
                                  <p:stCondLst>
                                    <p:cond delay="0"/>
                                  </p:stCondLst>
                                  <p:childTnLst>
                                    <p:set>
                                      <p:cBhvr>
                                        <p:cTn id="101" dur="1" fill="hold">
                                          <p:stCondLst>
                                            <p:cond delay="0"/>
                                          </p:stCondLst>
                                        </p:cTn>
                                        <p:tgtEl>
                                          <p:spTgt spid="56"/>
                                        </p:tgtEl>
                                        <p:attrNameLst>
                                          <p:attrName>style.visibility</p:attrName>
                                        </p:attrNameLst>
                                      </p:cBhvr>
                                      <p:to>
                                        <p:strVal val="visible"/>
                                      </p:to>
                                    </p:set>
                                    <p:anim calcmode="lin" valueType="num">
                                      <p:cBhvr>
                                        <p:cTn id="102" dur="500" fill="hold"/>
                                        <p:tgtEl>
                                          <p:spTgt spid="56"/>
                                        </p:tgtEl>
                                        <p:attrNameLst>
                                          <p:attrName>ppt_w</p:attrName>
                                        </p:attrNameLst>
                                      </p:cBhvr>
                                      <p:tavLst>
                                        <p:tav tm="0">
                                          <p:val>
                                            <p:fltVal val="0"/>
                                          </p:val>
                                        </p:tav>
                                        <p:tav tm="100000">
                                          <p:val>
                                            <p:strVal val="#ppt_w"/>
                                          </p:val>
                                        </p:tav>
                                      </p:tavLst>
                                    </p:anim>
                                    <p:anim calcmode="lin" valueType="num">
                                      <p:cBhvr>
                                        <p:cTn id="103" dur="500" fill="hold"/>
                                        <p:tgtEl>
                                          <p:spTgt spid="56"/>
                                        </p:tgtEl>
                                        <p:attrNameLst>
                                          <p:attrName>ppt_h</p:attrName>
                                        </p:attrNameLst>
                                      </p:cBhvr>
                                      <p:tavLst>
                                        <p:tav tm="0">
                                          <p:val>
                                            <p:fltVal val="0"/>
                                          </p:val>
                                        </p:tav>
                                        <p:tav tm="100000">
                                          <p:val>
                                            <p:strVal val="#ppt_h"/>
                                          </p:val>
                                        </p:tav>
                                      </p:tavLst>
                                    </p:anim>
                                    <p:animEffect transition="in" filter="fade">
                                      <p:cBhvr>
                                        <p:cTn id="104" dur="500"/>
                                        <p:tgtEl>
                                          <p:spTgt spid="56"/>
                                        </p:tgtEl>
                                      </p:cBhvr>
                                    </p:animEffect>
                                  </p:childTnLst>
                                </p:cTn>
                              </p:par>
                              <p:par>
                                <p:cTn id="105" presetID="53" presetClass="entr" presetSubtype="16" fill="hold" nodeType="withEffect">
                                  <p:stCondLst>
                                    <p:cond delay="0"/>
                                  </p:stCondLst>
                                  <p:childTnLst>
                                    <p:set>
                                      <p:cBhvr>
                                        <p:cTn id="106" dur="1" fill="hold">
                                          <p:stCondLst>
                                            <p:cond delay="0"/>
                                          </p:stCondLst>
                                        </p:cTn>
                                        <p:tgtEl>
                                          <p:spTgt spid="47"/>
                                        </p:tgtEl>
                                        <p:attrNameLst>
                                          <p:attrName>style.visibility</p:attrName>
                                        </p:attrNameLst>
                                      </p:cBhvr>
                                      <p:to>
                                        <p:strVal val="visible"/>
                                      </p:to>
                                    </p:set>
                                    <p:anim calcmode="lin" valueType="num">
                                      <p:cBhvr>
                                        <p:cTn id="107" dur="500" fill="hold"/>
                                        <p:tgtEl>
                                          <p:spTgt spid="47"/>
                                        </p:tgtEl>
                                        <p:attrNameLst>
                                          <p:attrName>ppt_w</p:attrName>
                                        </p:attrNameLst>
                                      </p:cBhvr>
                                      <p:tavLst>
                                        <p:tav tm="0">
                                          <p:val>
                                            <p:fltVal val="0"/>
                                          </p:val>
                                        </p:tav>
                                        <p:tav tm="100000">
                                          <p:val>
                                            <p:strVal val="#ppt_w"/>
                                          </p:val>
                                        </p:tav>
                                      </p:tavLst>
                                    </p:anim>
                                    <p:anim calcmode="lin" valueType="num">
                                      <p:cBhvr>
                                        <p:cTn id="108" dur="500" fill="hold"/>
                                        <p:tgtEl>
                                          <p:spTgt spid="47"/>
                                        </p:tgtEl>
                                        <p:attrNameLst>
                                          <p:attrName>ppt_h</p:attrName>
                                        </p:attrNameLst>
                                      </p:cBhvr>
                                      <p:tavLst>
                                        <p:tav tm="0">
                                          <p:val>
                                            <p:fltVal val="0"/>
                                          </p:val>
                                        </p:tav>
                                        <p:tav tm="100000">
                                          <p:val>
                                            <p:strVal val="#ppt_h"/>
                                          </p:val>
                                        </p:tav>
                                      </p:tavLst>
                                    </p:anim>
                                    <p:animEffect transition="in" filter="fade">
                                      <p:cBhvr>
                                        <p:cTn id="10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12" grpId="0" bldLvl="0" animBg="1"/>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22681-38AA-ECA2-B417-0BFC6F443EC0}"/>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6F9220B1-7D59-6935-4D04-5BB4F7FE0B90}"/>
              </a:ext>
            </a:extLst>
          </p:cNvPr>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a:extLst>
              <a:ext uri="{FF2B5EF4-FFF2-40B4-BE49-F238E27FC236}">
                <a16:creationId xmlns:a16="http://schemas.microsoft.com/office/drawing/2014/main" id="{EFD27880-2266-44E1-BFBF-D49B1544436D}"/>
              </a:ext>
            </a:extLst>
          </p:cNvPr>
          <p:cNvPicPr>
            <a:picLocks noChangeAspect="1"/>
          </p:cNvPicPr>
          <p:nvPr/>
        </p:nvPicPr>
        <p:blipFill>
          <a:blip r:embed="rId2"/>
          <a:stretch>
            <a:fillRect/>
          </a:stretch>
        </p:blipFill>
        <p:spPr>
          <a:xfrm>
            <a:off x="299085" y="314325"/>
            <a:ext cx="11594465" cy="6210300"/>
          </a:xfrm>
          <a:prstGeom prst="rect">
            <a:avLst/>
          </a:prstGeom>
          <a:solidFill>
            <a:schemeClr val="bg1"/>
          </a:solidFill>
        </p:spPr>
      </p:pic>
      <p:pic>
        <p:nvPicPr>
          <p:cNvPr id="2" name="图片 1" descr="wd">
            <a:extLst>
              <a:ext uri="{FF2B5EF4-FFF2-40B4-BE49-F238E27FC236}">
                <a16:creationId xmlns:a16="http://schemas.microsoft.com/office/drawing/2014/main" id="{A4C757F0-ED08-B310-592C-B0791519C192}"/>
              </a:ext>
            </a:extLst>
          </p:cNvPr>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a:extLst>
              <a:ext uri="{FF2B5EF4-FFF2-40B4-BE49-F238E27FC236}">
                <a16:creationId xmlns:a16="http://schemas.microsoft.com/office/drawing/2014/main" id="{E4DB2580-E6E2-F671-D636-67BE8A1A7AD4}"/>
              </a:ext>
            </a:extLst>
          </p:cNvPr>
          <p:cNvPicPr>
            <a:picLocks noChangeAspect="1"/>
          </p:cNvPicPr>
          <p:nvPr/>
        </p:nvPicPr>
        <p:blipFill>
          <a:blip r:embed="rId4"/>
          <a:stretch>
            <a:fillRect/>
          </a:stretch>
        </p:blipFill>
        <p:spPr>
          <a:xfrm>
            <a:off x="482600" y="473075"/>
            <a:ext cx="663575" cy="734695"/>
          </a:xfrm>
          <a:prstGeom prst="rect">
            <a:avLst/>
          </a:prstGeom>
        </p:spPr>
      </p:pic>
      <p:sp>
        <p:nvSpPr>
          <p:cNvPr id="9" name="文本框 8">
            <a:extLst>
              <a:ext uri="{FF2B5EF4-FFF2-40B4-BE49-F238E27FC236}">
                <a16:creationId xmlns:a16="http://schemas.microsoft.com/office/drawing/2014/main" id="{62967203-CDD7-43F5-8C4B-DC9C6481603D}"/>
              </a:ext>
            </a:extLst>
          </p:cNvPr>
          <p:cNvSpPr txBox="1"/>
          <p:nvPr/>
        </p:nvSpPr>
        <p:spPr>
          <a:xfrm>
            <a:off x="619761" y="1207770"/>
            <a:ext cx="6123939" cy="3416320"/>
          </a:xfrm>
          <a:prstGeom prst="rect">
            <a:avLst/>
          </a:prstGeom>
          <a:noFill/>
        </p:spPr>
        <p:txBody>
          <a:bodyPr wrap="square" rtlCol="0" anchor="t">
            <a:spAutoFit/>
          </a:bodyPr>
          <a:lstStyle/>
          <a:p>
            <a:pPr lvl="0" algn="just">
              <a:defRPr/>
            </a:pPr>
            <a:r>
              <a:rPr lang="en-US" altLang="zh-CN" sz="3600" kern="0">
                <a:solidFill>
                  <a:srgbClr val="0070C0"/>
                </a:solidFill>
                <a:latin typeface="#9Slide07 Pattaya" panose="00000500000000000000" pitchFamily="2" charset="-34"/>
                <a:ea typeface="字魂95号-手刻宋" panose="00000500000000000000" charset="-122"/>
                <a:cs typeface="#9Slide07 Pattaya" panose="00000500000000000000" pitchFamily="2" charset="-34"/>
                <a:sym typeface="+mn-ea"/>
              </a:rPr>
              <a:t>Cách 1: </a:t>
            </a:r>
          </a:p>
          <a:p>
            <a:pPr lvl="0" algn="just">
              <a:defRPr/>
            </a:pPr>
            <a:r>
              <a:rPr lang="en-US" altLang="zh-CN" sz="3600" kern="0">
                <a:solidFill>
                  <a:srgbClr val="FF0000"/>
                </a:solidFill>
                <a:latin typeface="#9Slide07 Pattaya" panose="00000500000000000000" pitchFamily="2" charset="-34"/>
                <a:ea typeface="字魂95号-手刻宋" panose="00000500000000000000" charset="-122"/>
                <a:cs typeface="#9Slide07 Pattaya" panose="00000500000000000000" pitchFamily="2" charset="-34"/>
                <a:sym typeface="+mn-ea"/>
              </a:rPr>
              <a:t>Chuyển về tổng các số hạng bằng nhau rồi thực hiện phép cộng.</a:t>
            </a:r>
          </a:p>
          <a:p>
            <a:pPr lvl="0" algn="just">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    2 giờ 10 phút × 2</a:t>
            </a:r>
          </a:p>
          <a:p>
            <a:pPr lvl="0" algn="just">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 2 giờ 10 phút + 2 giờ 10 phút</a:t>
            </a:r>
          </a:p>
          <a:p>
            <a:pPr lvl="0" algn="just">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 4 giờ 20 phút.</a:t>
            </a:r>
          </a:p>
        </p:txBody>
      </p:sp>
      <p:pic>
        <p:nvPicPr>
          <p:cNvPr id="8" name="图片 9">
            <a:extLst>
              <a:ext uri="{FF2B5EF4-FFF2-40B4-BE49-F238E27FC236}">
                <a16:creationId xmlns:a16="http://schemas.microsoft.com/office/drawing/2014/main" id="{A7218BEF-58D8-D4CC-78F6-2DABDB898C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2102" y="2325206"/>
            <a:ext cx="5424249" cy="4199419"/>
          </a:xfrm>
          <a:prstGeom prst="rect">
            <a:avLst/>
          </a:prstGeom>
        </p:spPr>
      </p:pic>
    </p:spTree>
    <p:extLst>
      <p:ext uri="{BB962C8B-B14F-4D97-AF65-F5344CB8AC3E}">
        <p14:creationId xmlns:p14="http://schemas.microsoft.com/office/powerpoint/2010/main" val="40325638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randombar(horizontal)">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01148-24C6-5F6A-4250-748113CED63A}"/>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07E22802-A7EE-988C-D53B-69410A7E2869}"/>
              </a:ext>
            </a:extLst>
          </p:cNvPr>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a:extLst>
              <a:ext uri="{FF2B5EF4-FFF2-40B4-BE49-F238E27FC236}">
                <a16:creationId xmlns:a16="http://schemas.microsoft.com/office/drawing/2014/main" id="{702934F0-9DE2-C444-F9EB-E250719526AB}"/>
              </a:ext>
            </a:extLst>
          </p:cNvPr>
          <p:cNvPicPr>
            <a:picLocks noChangeAspect="1"/>
          </p:cNvPicPr>
          <p:nvPr/>
        </p:nvPicPr>
        <p:blipFill>
          <a:blip r:embed="rId2"/>
          <a:stretch>
            <a:fillRect/>
          </a:stretch>
        </p:blipFill>
        <p:spPr>
          <a:xfrm>
            <a:off x="299085" y="314325"/>
            <a:ext cx="11594465" cy="6210300"/>
          </a:xfrm>
          <a:prstGeom prst="rect">
            <a:avLst/>
          </a:prstGeom>
          <a:solidFill>
            <a:schemeClr val="bg1"/>
          </a:solidFill>
        </p:spPr>
      </p:pic>
      <p:pic>
        <p:nvPicPr>
          <p:cNvPr id="2" name="图片 1" descr="wd">
            <a:extLst>
              <a:ext uri="{FF2B5EF4-FFF2-40B4-BE49-F238E27FC236}">
                <a16:creationId xmlns:a16="http://schemas.microsoft.com/office/drawing/2014/main" id="{B0732E34-0A52-6B5B-3134-F76158233824}"/>
              </a:ext>
            </a:extLst>
          </p:cNvPr>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a:extLst>
              <a:ext uri="{FF2B5EF4-FFF2-40B4-BE49-F238E27FC236}">
                <a16:creationId xmlns:a16="http://schemas.microsoft.com/office/drawing/2014/main" id="{AC2801CF-01C1-67E6-8F8B-BB908483E080}"/>
              </a:ext>
            </a:extLst>
          </p:cNvPr>
          <p:cNvPicPr>
            <a:picLocks noChangeAspect="1"/>
          </p:cNvPicPr>
          <p:nvPr/>
        </p:nvPicPr>
        <p:blipFill>
          <a:blip r:embed="rId4"/>
          <a:stretch>
            <a:fillRect/>
          </a:stretch>
        </p:blipFill>
        <p:spPr>
          <a:xfrm>
            <a:off x="482600" y="473075"/>
            <a:ext cx="663575" cy="734695"/>
          </a:xfrm>
          <a:prstGeom prst="rect">
            <a:avLst/>
          </a:prstGeom>
        </p:spPr>
      </p:pic>
      <p:sp>
        <p:nvSpPr>
          <p:cNvPr id="9" name="文本框 8">
            <a:extLst>
              <a:ext uri="{FF2B5EF4-FFF2-40B4-BE49-F238E27FC236}">
                <a16:creationId xmlns:a16="http://schemas.microsoft.com/office/drawing/2014/main" id="{789A9BDD-5DA5-BA43-6F55-33407C7CEF81}"/>
              </a:ext>
            </a:extLst>
          </p:cNvPr>
          <p:cNvSpPr txBox="1"/>
          <p:nvPr/>
        </p:nvSpPr>
        <p:spPr>
          <a:xfrm>
            <a:off x="619761" y="1207770"/>
            <a:ext cx="7343139" cy="3416320"/>
          </a:xfrm>
          <a:prstGeom prst="rect">
            <a:avLst/>
          </a:prstGeom>
          <a:noFill/>
        </p:spPr>
        <p:txBody>
          <a:bodyPr wrap="square" rtlCol="0" anchor="t">
            <a:spAutoFit/>
          </a:bodyPr>
          <a:lstStyle/>
          <a:p>
            <a:pPr lvl="0" algn="just">
              <a:defRPr/>
            </a:pPr>
            <a:r>
              <a:rPr lang="en-US" altLang="zh-CN" sz="3600" kern="0">
                <a:solidFill>
                  <a:srgbClr val="0070C0"/>
                </a:solidFill>
                <a:latin typeface="#9Slide07 Pattaya" panose="00000500000000000000" pitchFamily="2" charset="-34"/>
                <a:ea typeface="字魂95号-手刻宋" panose="00000500000000000000" charset="-122"/>
                <a:cs typeface="#9Slide07 Pattaya" panose="00000500000000000000" pitchFamily="2" charset="-34"/>
                <a:sym typeface="+mn-ea"/>
              </a:rPr>
              <a:t>Cách 2: </a:t>
            </a:r>
            <a:r>
              <a:rPr lang="en-US" altLang="zh-CN" sz="3600" kern="0">
                <a:solidFill>
                  <a:srgbClr val="FF0000"/>
                </a:solidFill>
                <a:latin typeface="#9Slide07 Pattaya" panose="00000500000000000000" pitchFamily="2" charset="-34"/>
                <a:ea typeface="字魂95号-手刻宋" panose="00000500000000000000" charset="-122"/>
                <a:cs typeface="#9Slide07 Pattaya" panose="00000500000000000000" pitchFamily="2" charset="-34"/>
                <a:sym typeface="+mn-ea"/>
              </a:rPr>
              <a:t>Áp dụng quy tắc nhân một tổng với một số (tính chất phân phối của phép nhân đối với phép cộng).</a:t>
            </a:r>
          </a:p>
          <a:p>
            <a:pPr lvl="0" algn="just">
              <a:defRPr/>
            </a:pPr>
            <a:r>
              <a:rPr lang="en-US" altLang="zh-CN" sz="3600" kern="0">
                <a:latin typeface="#9Slide07 Pattaya" panose="00000500000000000000" pitchFamily="2" charset="-34"/>
                <a:ea typeface="字魂95号-手刻宋" panose="00000500000000000000" charset="-122"/>
                <a:cs typeface="#9Slide07 Pattaya" panose="00000500000000000000" pitchFamily="2" charset="-34"/>
                <a:sym typeface="+mn-ea"/>
              </a:rPr>
              <a:t>2 giờ 10 phút × 2 = (2 giờ + 10 phút) × 2</a:t>
            </a:r>
          </a:p>
          <a:p>
            <a:pPr lvl="0" algn="just">
              <a:defRPr/>
            </a:pPr>
            <a:r>
              <a:rPr lang="en-US" altLang="zh-CN" sz="3600" kern="0">
                <a:latin typeface="#9Slide07 Pattaya" panose="00000500000000000000" pitchFamily="2" charset="-34"/>
                <a:ea typeface="字魂95号-手刻宋" panose="00000500000000000000" charset="-122"/>
                <a:cs typeface="#9Slide07 Pattaya" panose="00000500000000000000" pitchFamily="2" charset="-34"/>
                <a:sym typeface="+mn-ea"/>
              </a:rPr>
              <a:t>= 2 giờ × 2 + 10 phút × 2</a:t>
            </a:r>
          </a:p>
          <a:p>
            <a:pPr lvl="0" algn="just">
              <a:defRPr/>
            </a:pPr>
            <a:r>
              <a:rPr lang="en-US" altLang="zh-CN" sz="3600" kern="0">
                <a:latin typeface="#9Slide07 Pattaya" panose="00000500000000000000" pitchFamily="2" charset="-34"/>
                <a:ea typeface="字魂95号-手刻宋" panose="00000500000000000000" charset="-122"/>
                <a:cs typeface="#9Slide07 Pattaya" panose="00000500000000000000" pitchFamily="2" charset="-34"/>
                <a:sym typeface="+mn-ea"/>
              </a:rPr>
              <a:t>= 4 giờ + 20 phút = 4 giờ 20 phút.</a:t>
            </a:r>
          </a:p>
        </p:txBody>
      </p:sp>
      <p:pic>
        <p:nvPicPr>
          <p:cNvPr id="8" name="图片 9">
            <a:extLst>
              <a:ext uri="{FF2B5EF4-FFF2-40B4-BE49-F238E27FC236}">
                <a16:creationId xmlns:a16="http://schemas.microsoft.com/office/drawing/2014/main" id="{EA6CE974-AD3F-8BC3-85F0-27C7EC35F4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3350" y="3425528"/>
            <a:ext cx="4003001" cy="3099098"/>
          </a:xfrm>
          <a:prstGeom prst="rect">
            <a:avLst/>
          </a:prstGeom>
        </p:spPr>
      </p:pic>
    </p:spTree>
    <p:extLst>
      <p:ext uri="{BB962C8B-B14F-4D97-AF65-F5344CB8AC3E}">
        <p14:creationId xmlns:p14="http://schemas.microsoft.com/office/powerpoint/2010/main" val="36526174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D75D8-BA57-02CF-C6FE-BBDBB50B0561}"/>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42A0005E-41E0-5A24-751F-75B7BF7A9010}"/>
              </a:ext>
            </a:extLst>
          </p:cNvPr>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a:extLst>
              <a:ext uri="{FF2B5EF4-FFF2-40B4-BE49-F238E27FC236}">
                <a16:creationId xmlns:a16="http://schemas.microsoft.com/office/drawing/2014/main" id="{E7E3EDB2-7615-0E1E-DFFA-541420E0021F}"/>
              </a:ext>
            </a:extLst>
          </p:cNvPr>
          <p:cNvPicPr>
            <a:picLocks noChangeAspect="1"/>
          </p:cNvPicPr>
          <p:nvPr/>
        </p:nvPicPr>
        <p:blipFill>
          <a:blip r:embed="rId2"/>
          <a:stretch>
            <a:fillRect/>
          </a:stretch>
        </p:blipFill>
        <p:spPr>
          <a:xfrm>
            <a:off x="299085" y="314325"/>
            <a:ext cx="11594465" cy="6210300"/>
          </a:xfrm>
          <a:prstGeom prst="rect">
            <a:avLst/>
          </a:prstGeom>
          <a:solidFill>
            <a:schemeClr val="bg1"/>
          </a:solidFill>
        </p:spPr>
      </p:pic>
      <p:pic>
        <p:nvPicPr>
          <p:cNvPr id="2" name="图片 1" descr="wd">
            <a:extLst>
              <a:ext uri="{FF2B5EF4-FFF2-40B4-BE49-F238E27FC236}">
                <a16:creationId xmlns:a16="http://schemas.microsoft.com/office/drawing/2014/main" id="{7B1AADA9-A16A-80C7-6C60-0159CEA72D93}"/>
              </a:ext>
            </a:extLst>
          </p:cNvPr>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a:extLst>
              <a:ext uri="{FF2B5EF4-FFF2-40B4-BE49-F238E27FC236}">
                <a16:creationId xmlns:a16="http://schemas.microsoft.com/office/drawing/2014/main" id="{2F678369-4ADC-414C-B7A5-BA6B3C9C851C}"/>
              </a:ext>
            </a:extLst>
          </p:cNvPr>
          <p:cNvPicPr>
            <a:picLocks noChangeAspect="1"/>
          </p:cNvPicPr>
          <p:nvPr/>
        </p:nvPicPr>
        <p:blipFill>
          <a:blip r:embed="rId4"/>
          <a:stretch>
            <a:fillRect/>
          </a:stretch>
        </p:blipFill>
        <p:spPr>
          <a:xfrm>
            <a:off x="482600" y="473075"/>
            <a:ext cx="663575" cy="734695"/>
          </a:xfrm>
          <a:prstGeom prst="rect">
            <a:avLst/>
          </a:prstGeom>
        </p:spPr>
      </p:pic>
      <p:sp>
        <p:nvSpPr>
          <p:cNvPr id="9" name="文本框 8">
            <a:extLst>
              <a:ext uri="{FF2B5EF4-FFF2-40B4-BE49-F238E27FC236}">
                <a16:creationId xmlns:a16="http://schemas.microsoft.com/office/drawing/2014/main" id="{F8F308C5-13E5-2B80-1627-A63B43B7CF21}"/>
              </a:ext>
            </a:extLst>
          </p:cNvPr>
          <p:cNvSpPr txBox="1"/>
          <p:nvPr/>
        </p:nvSpPr>
        <p:spPr>
          <a:xfrm>
            <a:off x="619761" y="1207770"/>
            <a:ext cx="7343139" cy="1200329"/>
          </a:xfrm>
          <a:prstGeom prst="rect">
            <a:avLst/>
          </a:prstGeom>
          <a:noFill/>
        </p:spPr>
        <p:txBody>
          <a:bodyPr wrap="square" rtlCol="0" anchor="t">
            <a:spAutoFit/>
          </a:bodyPr>
          <a:lstStyle/>
          <a:p>
            <a:pPr lvl="0" algn="just">
              <a:defRPr/>
            </a:pPr>
            <a:r>
              <a:rPr kumimoji="0" lang="en-US" altLang="zh-CN" sz="3600" b="0" i="0" u="none" strike="noStrike" kern="0" cap="none" spc="0" normalizeH="0" baseline="0" noProof="0">
                <a:ln>
                  <a:noFill/>
                </a:ln>
                <a:solidFill>
                  <a:srgbClr val="0070C0"/>
                </a:solidFill>
                <a:effectLst/>
                <a:uLnTx/>
                <a:uFillTx/>
                <a:latin typeface="#9Slide07 Pattaya" panose="00000500000000000000" pitchFamily="2" charset="-34"/>
                <a:ea typeface="字魂95号-手刻宋" panose="00000500000000000000" charset="-122"/>
                <a:cs typeface="#9Slide07 Pattaya" panose="00000500000000000000" pitchFamily="2" charset="-34"/>
                <a:sym typeface="+mn-ea"/>
              </a:rPr>
              <a:t>Cách 3: </a:t>
            </a:r>
            <a:r>
              <a:rPr lang="vi-VN" altLang="zh-CN" sz="3600" kern="0">
                <a:solidFill>
                  <a:srgbClr val="FF0000"/>
                </a:solidFill>
                <a:latin typeface="#9Slide07 Pattaya" panose="00000500000000000000" pitchFamily="2" charset="-34"/>
                <a:ea typeface="字魂95号-手刻宋" panose="00000500000000000000" charset="-122"/>
                <a:cs typeface="#9Slide07 Pattaya" panose="00000500000000000000" pitchFamily="2" charset="-34"/>
                <a:sym typeface="+mn-ea"/>
              </a:rPr>
              <a:t>Thực hiện tương tự cách cộng, trừ các số đo thời gian: Đặt tính và tính.</a:t>
            </a:r>
            <a:endParaRPr kumimoji="0" lang="en-US" altLang="zh-CN" sz="3600" b="0" i="0" u="none" strike="noStrike" kern="0" cap="none" spc="0" normalizeH="0" baseline="0" noProof="0">
              <a:ln>
                <a:noFill/>
              </a:ln>
              <a:solidFill>
                <a:prstClr val="black"/>
              </a:solidFill>
              <a:effectLst/>
              <a:uLnTx/>
              <a:uFillTx/>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8" name="图片 9">
            <a:extLst>
              <a:ext uri="{FF2B5EF4-FFF2-40B4-BE49-F238E27FC236}">
                <a16:creationId xmlns:a16="http://schemas.microsoft.com/office/drawing/2014/main" id="{718445CD-4961-5575-7FA7-FAE4AF1839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3350" y="3425528"/>
            <a:ext cx="4003001" cy="3099098"/>
          </a:xfrm>
          <a:prstGeom prst="rect">
            <a:avLst/>
          </a:prstGeom>
        </p:spPr>
      </p:pic>
    </p:spTree>
    <p:extLst>
      <p:ext uri="{BB962C8B-B14F-4D97-AF65-F5344CB8AC3E}">
        <p14:creationId xmlns:p14="http://schemas.microsoft.com/office/powerpoint/2010/main" val="39583991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8767" y="323850"/>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pic>
        <p:nvPicPr>
          <p:cNvPr id="2050" name="Picture 2" descr="Teacher Cartoon Clip Art Female Teacher Clip Art, Person, Sleeve, Standing  Transparent Png – Pngset.com">
            <a:extLst>
              <a:ext uri="{FF2B5EF4-FFF2-40B4-BE49-F238E27FC236}">
                <a16:creationId xmlns:a16="http://schemas.microsoft.com/office/drawing/2014/main" id="{C76669B3-9CD0-4527-8629-F0188C09A21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99" b="96476" l="4600" r="95100">
                        <a14:foregroundMark x1="66000" y1="4699" x2="80000" y2="13330"/>
                        <a14:foregroundMark x1="56000" y1="32278" x2="56400" y2="32278"/>
                        <a14:foregroundMark x1="12300" y1="25128" x2="13000" y2="26507"/>
                        <a14:foregroundMark x1="4600" y1="16190" x2="5800" y2="16854"/>
                        <a14:foregroundMark x1="68000" y1="23391" x2="73000" y2="26404"/>
                        <a14:foregroundMark x1="50000" y1="21502" x2="50000" y2="21502"/>
                        <a14:foregroundMark x1="88200" y1="20225" x2="88200" y2="20225"/>
                        <a14:foregroundMark x1="87300" y1="22217" x2="87300" y2="22217"/>
                        <a14:foregroundMark x1="49700" y1="81001" x2="49700" y2="81001"/>
                        <a14:foregroundMark x1="53100" y1="91879" x2="55300" y2="94637"/>
                        <a14:foregroundMark x1="58300" y1="15271" x2="61700" y2="17263"/>
                        <a14:foregroundMark x1="75500" y1="16343" x2="79800" y2="16752"/>
                        <a14:foregroundMark x1="8000" y1="19612" x2="8600" y2="21246"/>
                        <a14:foregroundMark x1="93400" y1="43309" x2="95100" y2="46067"/>
                        <a14:foregroundMark x1="79100" y1="94944" x2="79100" y2="9647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8767" y="1474752"/>
            <a:ext cx="2647500" cy="51845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2075EAA-E6FC-4491-8A07-8C28C8AFB995}"/>
              </a:ext>
            </a:extLst>
          </p:cNvPr>
          <p:cNvSpPr txBox="1"/>
          <p:nvPr/>
        </p:nvSpPr>
        <p:spPr>
          <a:xfrm>
            <a:off x="3928242" y="548640"/>
            <a:ext cx="4335516" cy="523220"/>
          </a:xfrm>
          <a:prstGeom prst="rect">
            <a:avLst/>
          </a:prstGeom>
          <a:noFill/>
        </p:spPr>
        <p:txBody>
          <a:bodyPr wrap="square" rtlCol="0">
            <a:spAutoFit/>
          </a:bodyPr>
          <a:lstStyle/>
          <a:p>
            <a:pPr algn="ctr"/>
            <a:r>
              <a:rPr lang="vi-VN" sz="2800" b="1" spc="200">
                <a:solidFill>
                  <a:srgbClr val="0070C0"/>
                </a:solidFill>
                <a:latin typeface="#9Slide01 Tieu de ngan" panose="00000800000000000000" pitchFamily="2" charset="0"/>
              </a:rPr>
              <a:t>2 giờ 10 phút × 2 = ?</a:t>
            </a:r>
          </a:p>
        </p:txBody>
      </p:sp>
      <p:sp>
        <p:nvSpPr>
          <p:cNvPr id="12" name="TextBox 11">
            <a:extLst>
              <a:ext uri="{FF2B5EF4-FFF2-40B4-BE49-F238E27FC236}">
                <a16:creationId xmlns:a16="http://schemas.microsoft.com/office/drawing/2014/main" id="{B71149B1-DB5E-4CC0-AEC8-827748BBBA2B}"/>
              </a:ext>
            </a:extLst>
          </p:cNvPr>
          <p:cNvSpPr txBox="1"/>
          <p:nvPr/>
        </p:nvSpPr>
        <p:spPr>
          <a:xfrm>
            <a:off x="1622517" y="1207770"/>
            <a:ext cx="6771088" cy="523220"/>
          </a:xfrm>
          <a:prstGeom prst="rect">
            <a:avLst/>
          </a:prstGeom>
          <a:noFill/>
        </p:spPr>
        <p:txBody>
          <a:bodyPr wrap="square" rtlCol="0">
            <a:spAutoFit/>
          </a:bodyPr>
          <a:lstStyle/>
          <a:p>
            <a:r>
              <a:rPr lang="en-US" sz="2800">
                <a:latin typeface="#9Slide01 Noi dung ngan" panose="00000600000000000000" pitchFamily="2" charset="0"/>
              </a:rPr>
              <a:t>Ta đặt tính rồi tính như sau:</a:t>
            </a:r>
          </a:p>
        </p:txBody>
      </p:sp>
      <p:sp>
        <p:nvSpPr>
          <p:cNvPr id="13" name="TextBox 12">
            <a:extLst>
              <a:ext uri="{FF2B5EF4-FFF2-40B4-BE49-F238E27FC236}">
                <a16:creationId xmlns:a16="http://schemas.microsoft.com/office/drawing/2014/main" id="{E0BA7D52-5407-48F2-B126-5582E83B1CC8}"/>
              </a:ext>
            </a:extLst>
          </p:cNvPr>
          <p:cNvSpPr txBox="1"/>
          <p:nvPr/>
        </p:nvSpPr>
        <p:spPr>
          <a:xfrm>
            <a:off x="2702416" y="1812280"/>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2 giờ 10 phút</a:t>
            </a:r>
          </a:p>
        </p:txBody>
      </p:sp>
      <p:sp>
        <p:nvSpPr>
          <p:cNvPr id="14" name="TextBox 13">
            <a:extLst>
              <a:ext uri="{FF2B5EF4-FFF2-40B4-BE49-F238E27FC236}">
                <a16:creationId xmlns:a16="http://schemas.microsoft.com/office/drawing/2014/main" id="{D06C5D50-CE11-4C81-8601-9415DB6BABA9}"/>
              </a:ext>
            </a:extLst>
          </p:cNvPr>
          <p:cNvSpPr txBox="1"/>
          <p:nvPr/>
        </p:nvSpPr>
        <p:spPr>
          <a:xfrm>
            <a:off x="2702416" y="2240914"/>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x</a:t>
            </a:r>
          </a:p>
        </p:txBody>
      </p:sp>
      <p:sp>
        <p:nvSpPr>
          <p:cNvPr id="15" name="TextBox 14">
            <a:extLst>
              <a:ext uri="{FF2B5EF4-FFF2-40B4-BE49-F238E27FC236}">
                <a16:creationId xmlns:a16="http://schemas.microsoft.com/office/drawing/2014/main" id="{FFD86420-09DC-478E-9C84-610ABBF9A707}"/>
              </a:ext>
            </a:extLst>
          </p:cNvPr>
          <p:cNvSpPr txBox="1"/>
          <p:nvPr/>
        </p:nvSpPr>
        <p:spPr>
          <a:xfrm>
            <a:off x="4274419" y="2457517"/>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2</a:t>
            </a:r>
          </a:p>
        </p:txBody>
      </p:sp>
      <p:cxnSp>
        <p:nvCxnSpPr>
          <p:cNvPr id="5" name="Straight Connector 4">
            <a:extLst>
              <a:ext uri="{FF2B5EF4-FFF2-40B4-BE49-F238E27FC236}">
                <a16:creationId xmlns:a16="http://schemas.microsoft.com/office/drawing/2014/main" id="{47C7E4DD-AF6D-4B91-BEC9-0EA06666B90F}"/>
              </a:ext>
            </a:extLst>
          </p:cNvPr>
          <p:cNvCxnSpPr/>
          <p:nvPr/>
        </p:nvCxnSpPr>
        <p:spPr>
          <a:xfrm>
            <a:off x="3000590" y="2980737"/>
            <a:ext cx="342671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DCFDF9-2054-4A80-A5E8-A2DAC8FE7EBB}"/>
              </a:ext>
            </a:extLst>
          </p:cNvPr>
          <p:cNvSpPr txBox="1"/>
          <p:nvPr/>
        </p:nvSpPr>
        <p:spPr>
          <a:xfrm>
            <a:off x="7037932" y="1866900"/>
            <a:ext cx="4688020" cy="461665"/>
          </a:xfrm>
          <a:prstGeom prst="rect">
            <a:avLst/>
          </a:prstGeom>
          <a:noFill/>
        </p:spPr>
        <p:txBody>
          <a:bodyPr wrap="square" rtlCol="0">
            <a:spAutoFit/>
          </a:bodyPr>
          <a:lstStyle/>
          <a:p>
            <a:r>
              <a:rPr lang="en-US" sz="2400">
                <a:latin typeface="#9Slide01 Noi dung ngan" panose="00000600000000000000" pitchFamily="2" charset="0"/>
              </a:rPr>
              <a:t>- Viết số đo thời gian trước.</a:t>
            </a:r>
          </a:p>
        </p:txBody>
      </p:sp>
      <p:sp>
        <p:nvSpPr>
          <p:cNvPr id="18" name="TextBox 17">
            <a:extLst>
              <a:ext uri="{FF2B5EF4-FFF2-40B4-BE49-F238E27FC236}">
                <a16:creationId xmlns:a16="http://schemas.microsoft.com/office/drawing/2014/main" id="{38D6AF4F-91B9-4698-A989-029889536A8A}"/>
              </a:ext>
            </a:extLst>
          </p:cNvPr>
          <p:cNvSpPr txBox="1"/>
          <p:nvPr/>
        </p:nvSpPr>
        <p:spPr>
          <a:xfrm>
            <a:off x="7037932" y="2382827"/>
            <a:ext cx="4688020" cy="1200329"/>
          </a:xfrm>
          <a:prstGeom prst="rect">
            <a:avLst/>
          </a:prstGeom>
          <a:noFill/>
        </p:spPr>
        <p:txBody>
          <a:bodyPr wrap="square" rtlCol="0">
            <a:spAutoFit/>
          </a:bodyPr>
          <a:lstStyle/>
          <a:p>
            <a:pPr algn="just"/>
            <a:r>
              <a:rPr lang="en-US" sz="2400">
                <a:latin typeface="#9Slide01 Noi dung ngan" panose="00000600000000000000" pitchFamily="2" charset="0"/>
              </a:rPr>
              <a:t>- Viết số tự nhiên thẳng với chữ số hàng đơn vị của số đo ứng với đơn vị đo bé hơn.</a:t>
            </a:r>
          </a:p>
        </p:txBody>
      </p:sp>
      <p:sp>
        <p:nvSpPr>
          <p:cNvPr id="19" name="TextBox 18">
            <a:extLst>
              <a:ext uri="{FF2B5EF4-FFF2-40B4-BE49-F238E27FC236}">
                <a16:creationId xmlns:a16="http://schemas.microsoft.com/office/drawing/2014/main" id="{D1ABDC53-BEBC-45EA-9DD8-1EA7779E83DF}"/>
              </a:ext>
            </a:extLst>
          </p:cNvPr>
          <p:cNvSpPr txBox="1"/>
          <p:nvPr/>
        </p:nvSpPr>
        <p:spPr>
          <a:xfrm>
            <a:off x="7037932" y="3607337"/>
            <a:ext cx="4688020" cy="830997"/>
          </a:xfrm>
          <a:prstGeom prst="rect">
            <a:avLst/>
          </a:prstGeom>
          <a:noFill/>
        </p:spPr>
        <p:txBody>
          <a:bodyPr wrap="square" rtlCol="0">
            <a:spAutoFit/>
          </a:bodyPr>
          <a:lstStyle/>
          <a:p>
            <a:r>
              <a:rPr lang="en-US" sz="2400">
                <a:latin typeface="#9Slide01 Noi dung ngan" panose="00000600000000000000" pitchFamily="2" charset="0"/>
              </a:rPr>
              <a:t>- Viết dấu "x" và gạch ngang thay cho dấu bằng.</a:t>
            </a:r>
          </a:p>
        </p:txBody>
      </p:sp>
      <p:sp>
        <p:nvSpPr>
          <p:cNvPr id="20" name="TextBox 19">
            <a:extLst>
              <a:ext uri="{FF2B5EF4-FFF2-40B4-BE49-F238E27FC236}">
                <a16:creationId xmlns:a16="http://schemas.microsoft.com/office/drawing/2014/main" id="{9402C11A-AE98-42E7-AB61-65291C68123A}"/>
              </a:ext>
            </a:extLst>
          </p:cNvPr>
          <p:cNvSpPr txBox="1"/>
          <p:nvPr/>
        </p:nvSpPr>
        <p:spPr>
          <a:xfrm>
            <a:off x="7159193" y="1865539"/>
            <a:ext cx="4688020" cy="1200329"/>
          </a:xfrm>
          <a:prstGeom prst="rect">
            <a:avLst/>
          </a:prstGeom>
          <a:noFill/>
        </p:spPr>
        <p:txBody>
          <a:bodyPr wrap="square" rtlCol="0">
            <a:spAutoFit/>
          </a:bodyPr>
          <a:lstStyle/>
          <a:p>
            <a:r>
              <a:rPr lang="en-US" sz="2400">
                <a:latin typeface="#9Slide01 Noi dung ngan" panose="00000600000000000000" pitchFamily="2" charset="0"/>
              </a:rPr>
              <a:t>- Thực hiện nhân lần lượt số đo của từng đơn vị với số tự nhiên. Cụ thể như sau:</a:t>
            </a:r>
          </a:p>
        </p:txBody>
      </p:sp>
      <p:sp>
        <p:nvSpPr>
          <p:cNvPr id="22" name="TextBox 21">
            <a:extLst>
              <a:ext uri="{FF2B5EF4-FFF2-40B4-BE49-F238E27FC236}">
                <a16:creationId xmlns:a16="http://schemas.microsoft.com/office/drawing/2014/main" id="{76E18B13-54CF-4D1A-AE88-BD2482528D7E}"/>
              </a:ext>
            </a:extLst>
          </p:cNvPr>
          <p:cNvSpPr txBox="1"/>
          <p:nvPr/>
        </p:nvSpPr>
        <p:spPr>
          <a:xfrm>
            <a:off x="7230705" y="3468774"/>
            <a:ext cx="4688020" cy="461665"/>
          </a:xfrm>
          <a:prstGeom prst="rect">
            <a:avLst/>
          </a:prstGeom>
          <a:noFill/>
        </p:spPr>
        <p:txBody>
          <a:bodyPr wrap="square" rtlCol="0">
            <a:spAutoFit/>
          </a:bodyPr>
          <a:lstStyle/>
          <a:p>
            <a:r>
              <a:rPr lang="en-US" sz="2400">
                <a:latin typeface="#9Slide01 Noi dung ngan" panose="00000600000000000000" pitchFamily="2" charset="0"/>
              </a:rPr>
              <a:t>2 nhân 0 bằng 0 viết 0.</a:t>
            </a:r>
          </a:p>
        </p:txBody>
      </p:sp>
      <p:sp>
        <p:nvSpPr>
          <p:cNvPr id="23" name="TextBox 22">
            <a:extLst>
              <a:ext uri="{FF2B5EF4-FFF2-40B4-BE49-F238E27FC236}">
                <a16:creationId xmlns:a16="http://schemas.microsoft.com/office/drawing/2014/main" id="{2FF06618-7BFF-4129-8F7C-51AC4B00A651}"/>
              </a:ext>
            </a:extLst>
          </p:cNvPr>
          <p:cNvSpPr txBox="1"/>
          <p:nvPr/>
        </p:nvSpPr>
        <p:spPr>
          <a:xfrm>
            <a:off x="4301315" y="3211830"/>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0</a:t>
            </a:r>
          </a:p>
        </p:txBody>
      </p:sp>
      <p:sp>
        <p:nvSpPr>
          <p:cNvPr id="24" name="TextBox 23">
            <a:extLst>
              <a:ext uri="{FF2B5EF4-FFF2-40B4-BE49-F238E27FC236}">
                <a16:creationId xmlns:a16="http://schemas.microsoft.com/office/drawing/2014/main" id="{4FFF6B2E-50D0-4494-9541-28EACEAA2821}"/>
              </a:ext>
            </a:extLst>
          </p:cNvPr>
          <p:cNvSpPr txBox="1"/>
          <p:nvPr/>
        </p:nvSpPr>
        <p:spPr>
          <a:xfrm>
            <a:off x="7244984" y="3955273"/>
            <a:ext cx="4688020" cy="461665"/>
          </a:xfrm>
          <a:prstGeom prst="rect">
            <a:avLst/>
          </a:prstGeom>
          <a:noFill/>
        </p:spPr>
        <p:txBody>
          <a:bodyPr wrap="square" rtlCol="0">
            <a:spAutoFit/>
          </a:bodyPr>
          <a:lstStyle/>
          <a:p>
            <a:r>
              <a:rPr lang="en-US" sz="2400">
                <a:latin typeface="#9Slide01 Noi dung ngan" panose="00000600000000000000" pitchFamily="2" charset="0"/>
              </a:rPr>
              <a:t>2 nhân 1 bằng 2 viết 2.</a:t>
            </a:r>
          </a:p>
        </p:txBody>
      </p:sp>
      <p:sp>
        <p:nvSpPr>
          <p:cNvPr id="25" name="TextBox 24">
            <a:extLst>
              <a:ext uri="{FF2B5EF4-FFF2-40B4-BE49-F238E27FC236}">
                <a16:creationId xmlns:a16="http://schemas.microsoft.com/office/drawing/2014/main" id="{DDE34E89-E871-413A-99E2-407AAD8F4CB4}"/>
              </a:ext>
            </a:extLst>
          </p:cNvPr>
          <p:cNvSpPr txBox="1"/>
          <p:nvPr/>
        </p:nvSpPr>
        <p:spPr>
          <a:xfrm>
            <a:off x="4041983" y="3218554"/>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2</a:t>
            </a:r>
          </a:p>
        </p:txBody>
      </p:sp>
      <p:sp>
        <p:nvSpPr>
          <p:cNvPr id="27" name="TextBox 26">
            <a:extLst>
              <a:ext uri="{FF2B5EF4-FFF2-40B4-BE49-F238E27FC236}">
                <a16:creationId xmlns:a16="http://schemas.microsoft.com/office/drawing/2014/main" id="{AE1BA3E8-672D-47F5-9E95-56E42CBD3A8D}"/>
              </a:ext>
            </a:extLst>
          </p:cNvPr>
          <p:cNvSpPr txBox="1"/>
          <p:nvPr/>
        </p:nvSpPr>
        <p:spPr>
          <a:xfrm>
            <a:off x="7190266" y="4270603"/>
            <a:ext cx="4688020" cy="461665"/>
          </a:xfrm>
          <a:prstGeom prst="rect">
            <a:avLst/>
          </a:prstGeom>
          <a:noFill/>
        </p:spPr>
        <p:txBody>
          <a:bodyPr wrap="square" rtlCol="0">
            <a:spAutoFit/>
          </a:bodyPr>
          <a:lstStyle/>
          <a:p>
            <a:r>
              <a:rPr lang="en-US" sz="2400">
                <a:latin typeface="#9Slide01 Noi dung ngan" panose="00000600000000000000" pitchFamily="2" charset="0"/>
              </a:rPr>
              <a:t>Viết đơn vị "phút" sau số 20.</a:t>
            </a:r>
          </a:p>
        </p:txBody>
      </p:sp>
      <p:sp>
        <p:nvSpPr>
          <p:cNvPr id="28" name="TextBox 27">
            <a:extLst>
              <a:ext uri="{FF2B5EF4-FFF2-40B4-BE49-F238E27FC236}">
                <a16:creationId xmlns:a16="http://schemas.microsoft.com/office/drawing/2014/main" id="{365C8CDF-BE9E-45A4-9F12-F64B56435724}"/>
              </a:ext>
            </a:extLst>
          </p:cNvPr>
          <p:cNvSpPr txBox="1"/>
          <p:nvPr/>
        </p:nvSpPr>
        <p:spPr>
          <a:xfrm>
            <a:off x="7076677" y="3131081"/>
            <a:ext cx="4688020" cy="461665"/>
          </a:xfrm>
          <a:prstGeom prst="rect">
            <a:avLst/>
          </a:prstGeom>
          <a:noFill/>
        </p:spPr>
        <p:txBody>
          <a:bodyPr wrap="square" rtlCol="0">
            <a:spAutoFit/>
          </a:bodyPr>
          <a:lstStyle/>
          <a:p>
            <a:r>
              <a:rPr lang="en-US" sz="2400">
                <a:latin typeface="#9Slide01 Noi dung ngan" panose="00000600000000000000" pitchFamily="2" charset="0"/>
              </a:rPr>
              <a:t>+ Lấy 10 phút x 2 :</a:t>
            </a:r>
          </a:p>
        </p:txBody>
      </p:sp>
      <p:sp>
        <p:nvSpPr>
          <p:cNvPr id="29" name="TextBox 28">
            <a:extLst>
              <a:ext uri="{FF2B5EF4-FFF2-40B4-BE49-F238E27FC236}">
                <a16:creationId xmlns:a16="http://schemas.microsoft.com/office/drawing/2014/main" id="{1CA90F2B-07E9-44BF-ACCD-D383ED0B6CF5}"/>
              </a:ext>
            </a:extLst>
          </p:cNvPr>
          <p:cNvSpPr txBox="1"/>
          <p:nvPr/>
        </p:nvSpPr>
        <p:spPr>
          <a:xfrm>
            <a:off x="5032808" y="3207167"/>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phút</a:t>
            </a:r>
          </a:p>
        </p:txBody>
      </p:sp>
      <p:sp>
        <p:nvSpPr>
          <p:cNvPr id="31" name="TextBox 30">
            <a:extLst>
              <a:ext uri="{FF2B5EF4-FFF2-40B4-BE49-F238E27FC236}">
                <a16:creationId xmlns:a16="http://schemas.microsoft.com/office/drawing/2014/main" id="{034B996F-C98A-4948-A4C2-72E1CE4BFD7E}"/>
              </a:ext>
            </a:extLst>
          </p:cNvPr>
          <p:cNvSpPr txBox="1"/>
          <p:nvPr/>
        </p:nvSpPr>
        <p:spPr>
          <a:xfrm>
            <a:off x="7215410" y="5096911"/>
            <a:ext cx="4688020" cy="461665"/>
          </a:xfrm>
          <a:prstGeom prst="rect">
            <a:avLst/>
          </a:prstGeom>
          <a:noFill/>
        </p:spPr>
        <p:txBody>
          <a:bodyPr wrap="square" rtlCol="0">
            <a:spAutoFit/>
          </a:bodyPr>
          <a:lstStyle/>
          <a:p>
            <a:r>
              <a:rPr lang="en-US" sz="2400">
                <a:latin typeface="#9Slide01 Noi dung ngan" panose="00000600000000000000" pitchFamily="2" charset="0"/>
              </a:rPr>
              <a:t>2 nhân 2 bằng 4 viết 4.</a:t>
            </a:r>
          </a:p>
        </p:txBody>
      </p:sp>
      <p:sp>
        <p:nvSpPr>
          <p:cNvPr id="32" name="TextBox 31">
            <a:extLst>
              <a:ext uri="{FF2B5EF4-FFF2-40B4-BE49-F238E27FC236}">
                <a16:creationId xmlns:a16="http://schemas.microsoft.com/office/drawing/2014/main" id="{9FA2EC63-D0A0-42ED-9E90-645924EA1ED0}"/>
              </a:ext>
            </a:extLst>
          </p:cNvPr>
          <p:cNvSpPr txBox="1"/>
          <p:nvPr/>
        </p:nvSpPr>
        <p:spPr>
          <a:xfrm>
            <a:off x="7190266" y="5510066"/>
            <a:ext cx="4688020" cy="461665"/>
          </a:xfrm>
          <a:prstGeom prst="rect">
            <a:avLst/>
          </a:prstGeom>
          <a:noFill/>
        </p:spPr>
        <p:txBody>
          <a:bodyPr wrap="square" rtlCol="0">
            <a:spAutoFit/>
          </a:bodyPr>
          <a:lstStyle/>
          <a:p>
            <a:r>
              <a:rPr lang="en-US" sz="2400">
                <a:latin typeface="#9Slide01 Noi dung ngan" panose="00000600000000000000" pitchFamily="2" charset="0"/>
              </a:rPr>
              <a:t>Viết đơn vị "giờ" sau số 4.</a:t>
            </a:r>
          </a:p>
        </p:txBody>
      </p:sp>
      <p:sp>
        <p:nvSpPr>
          <p:cNvPr id="33" name="TextBox 32">
            <a:extLst>
              <a:ext uri="{FF2B5EF4-FFF2-40B4-BE49-F238E27FC236}">
                <a16:creationId xmlns:a16="http://schemas.microsoft.com/office/drawing/2014/main" id="{F080329D-6144-4676-B94A-C59D364B1DD7}"/>
              </a:ext>
            </a:extLst>
          </p:cNvPr>
          <p:cNvSpPr txBox="1"/>
          <p:nvPr/>
        </p:nvSpPr>
        <p:spPr>
          <a:xfrm>
            <a:off x="7194535" y="4683757"/>
            <a:ext cx="4688020" cy="461665"/>
          </a:xfrm>
          <a:prstGeom prst="rect">
            <a:avLst/>
          </a:prstGeom>
          <a:noFill/>
        </p:spPr>
        <p:txBody>
          <a:bodyPr wrap="square" rtlCol="0">
            <a:spAutoFit/>
          </a:bodyPr>
          <a:lstStyle/>
          <a:p>
            <a:r>
              <a:rPr lang="en-US" sz="2400">
                <a:latin typeface="#9Slide01 Noi dung ngan" panose="00000600000000000000" pitchFamily="2" charset="0"/>
              </a:rPr>
              <a:t>+ Lấy 2 giờ x 2 :</a:t>
            </a:r>
          </a:p>
        </p:txBody>
      </p:sp>
      <p:sp>
        <p:nvSpPr>
          <p:cNvPr id="34" name="TextBox 33">
            <a:extLst>
              <a:ext uri="{FF2B5EF4-FFF2-40B4-BE49-F238E27FC236}">
                <a16:creationId xmlns:a16="http://schemas.microsoft.com/office/drawing/2014/main" id="{7D1184F5-ECD9-4A1F-BD62-6E54E6FB1A41}"/>
              </a:ext>
            </a:extLst>
          </p:cNvPr>
          <p:cNvSpPr txBox="1"/>
          <p:nvPr/>
        </p:nvSpPr>
        <p:spPr>
          <a:xfrm>
            <a:off x="2987173" y="3214487"/>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4</a:t>
            </a:r>
          </a:p>
        </p:txBody>
      </p:sp>
      <p:sp>
        <p:nvSpPr>
          <p:cNvPr id="35" name="TextBox 34">
            <a:extLst>
              <a:ext uri="{FF2B5EF4-FFF2-40B4-BE49-F238E27FC236}">
                <a16:creationId xmlns:a16="http://schemas.microsoft.com/office/drawing/2014/main" id="{AE5465BD-924E-458E-9A7B-05862EC59A62}"/>
              </a:ext>
            </a:extLst>
          </p:cNvPr>
          <p:cNvSpPr txBox="1"/>
          <p:nvPr/>
        </p:nvSpPr>
        <p:spPr>
          <a:xfrm>
            <a:off x="3534834" y="3207167"/>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giờ</a:t>
            </a:r>
          </a:p>
        </p:txBody>
      </p:sp>
      <p:sp>
        <p:nvSpPr>
          <p:cNvPr id="36" name="TextBox 35">
            <a:extLst>
              <a:ext uri="{FF2B5EF4-FFF2-40B4-BE49-F238E27FC236}">
                <a16:creationId xmlns:a16="http://schemas.microsoft.com/office/drawing/2014/main" id="{902C96A7-92A4-4FF9-98AB-AB9CB57C72C8}"/>
              </a:ext>
            </a:extLst>
          </p:cNvPr>
          <p:cNvSpPr txBox="1"/>
          <p:nvPr/>
        </p:nvSpPr>
        <p:spPr>
          <a:xfrm>
            <a:off x="1984821" y="3938083"/>
            <a:ext cx="7397121" cy="661463"/>
          </a:xfrm>
          <a:prstGeom prst="rect">
            <a:avLst/>
          </a:prstGeom>
          <a:noFill/>
        </p:spPr>
        <p:txBody>
          <a:bodyPr wrap="square">
            <a:spAutoFit/>
          </a:bodyPr>
          <a:lstStyle/>
          <a:p>
            <a:pPr>
              <a:lnSpc>
                <a:spcPct val="150000"/>
              </a:lnSpc>
            </a:pPr>
            <a:r>
              <a:rPr lang="en-US" altLang="zh-CN" sz="2800" b="1">
                <a:solidFill>
                  <a:srgbClr val="002060"/>
                </a:solidFill>
                <a:latin typeface="#9Slide01 Noi dung ngan" panose="00000600000000000000" pitchFamily="2" charset="0"/>
                <a:ea typeface="字魂95号-手刻宋" panose="00000500000000000000" charset="-122"/>
              </a:rPr>
              <a:t>Vậy: 2 giờ 10 phút x 2 = </a:t>
            </a:r>
            <a:r>
              <a:rPr lang="en-US" altLang="zh-CN" sz="2800" b="1">
                <a:solidFill>
                  <a:srgbClr val="C00000"/>
                </a:solidFill>
                <a:latin typeface="#9Slide01 Noi dung ngan" panose="00000600000000000000" pitchFamily="2" charset="0"/>
                <a:ea typeface="字魂95号-手刻宋" panose="00000500000000000000" charset="-122"/>
              </a:rPr>
              <a:t>4 giờ 20 phút</a:t>
            </a:r>
            <a:endParaRPr lang="zh-CN" altLang="en-US" sz="2800" b="1" dirty="0">
              <a:solidFill>
                <a:srgbClr val="C00000"/>
              </a:solidFill>
              <a:latin typeface="#9Slide01 Noi dung ngan" panose="00000600000000000000" pitchFamily="2" charset="0"/>
              <a:ea typeface="字魂95号-手刻宋" panose="00000500000000000000" charset="-122"/>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par>
                          <p:cTn id="43" fill="hold">
                            <p:stCondLst>
                              <p:cond delay="0"/>
                            </p:stCondLst>
                            <p:childTnLst>
                              <p:par>
                                <p:cTn id="44" presetID="42"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par>
                          <p:cTn id="53" fill="hold">
                            <p:stCondLst>
                              <p:cond delay="0"/>
                            </p:stCondLst>
                            <p:childTnLst>
                              <p:par>
                                <p:cTn id="54" presetID="42"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42"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ipe(left)">
                                      <p:cBhvr>
                                        <p:cTn id="71" dur="5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xit" presetSubtype="10" fill="hold" grpId="1" nodeType="clickEffect">
                                  <p:stCondLst>
                                    <p:cond delay="0"/>
                                  </p:stCondLst>
                                  <p:childTnLst>
                                    <p:animEffect transition="out" filter="blinds(horizontal)">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3" presetClass="exit" presetSubtype="10" fill="hold" grpId="1" nodeType="withEffect">
                                  <p:stCondLst>
                                    <p:cond delay="0"/>
                                  </p:stCondLst>
                                  <p:childTnLst>
                                    <p:animEffect transition="out" filter="blinds(horizontal)">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3" presetClass="exit" presetSubtype="10" fill="hold" grpId="1" nodeType="withEffect">
                                  <p:stCondLst>
                                    <p:cond delay="0"/>
                                  </p:stCondLst>
                                  <p:childTnLst>
                                    <p:animEffect transition="out" filter="blinds(horizontal)">
                                      <p:cBhvr>
                                        <p:cTn id="81" dur="500"/>
                                        <p:tgtEl>
                                          <p:spTgt spid="19"/>
                                        </p:tgtEl>
                                      </p:cBhvr>
                                    </p:animEffect>
                                    <p:set>
                                      <p:cBhvr>
                                        <p:cTn id="82" dur="1" fill="hold">
                                          <p:stCondLst>
                                            <p:cond delay="4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par>
                          <p:cTn id="95" fill="hold">
                            <p:stCondLst>
                              <p:cond delay="0"/>
                            </p:stCondLst>
                            <p:childTnLst>
                              <p:par>
                                <p:cTn id="96" presetID="42" presetClass="entr" presetSubtype="0" fill="hold" grpId="0" nodeType="after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1000"/>
                                        <p:tgtEl>
                                          <p:spTgt spid="23"/>
                                        </p:tgtEl>
                                      </p:cBhvr>
                                    </p:animEffect>
                                    <p:anim calcmode="lin" valueType="num">
                                      <p:cBhvr>
                                        <p:cTn id="99" dur="1000" fill="hold"/>
                                        <p:tgtEl>
                                          <p:spTgt spid="23"/>
                                        </p:tgtEl>
                                        <p:attrNameLst>
                                          <p:attrName>ppt_x</p:attrName>
                                        </p:attrNameLst>
                                      </p:cBhvr>
                                      <p:tavLst>
                                        <p:tav tm="0">
                                          <p:val>
                                            <p:strVal val="#ppt_x"/>
                                          </p:val>
                                        </p:tav>
                                        <p:tav tm="100000">
                                          <p:val>
                                            <p:strVal val="#ppt_x"/>
                                          </p:val>
                                        </p:tav>
                                      </p:tavLst>
                                    </p:anim>
                                    <p:anim calcmode="lin" valueType="num">
                                      <p:cBhvr>
                                        <p:cTn id="10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childTnLst>
                                </p:cTn>
                              </p:par>
                            </p:childTnLst>
                          </p:cTn>
                        </p:par>
                        <p:par>
                          <p:cTn id="105" fill="hold">
                            <p:stCondLst>
                              <p:cond delay="0"/>
                            </p:stCondLst>
                            <p:childTnLst>
                              <p:par>
                                <p:cTn id="106" presetID="42" presetClass="entr" presetSubtype="0" fill="hold" grpId="0" nodeType="after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fade">
                                      <p:cBhvr>
                                        <p:cTn id="108" dur="1000"/>
                                        <p:tgtEl>
                                          <p:spTgt spid="25"/>
                                        </p:tgtEl>
                                      </p:cBhvr>
                                    </p:animEffect>
                                    <p:anim calcmode="lin" valueType="num">
                                      <p:cBhvr>
                                        <p:cTn id="109" dur="1000" fill="hold"/>
                                        <p:tgtEl>
                                          <p:spTgt spid="25"/>
                                        </p:tgtEl>
                                        <p:attrNameLst>
                                          <p:attrName>ppt_x</p:attrName>
                                        </p:attrNameLst>
                                      </p:cBhvr>
                                      <p:tavLst>
                                        <p:tav tm="0">
                                          <p:val>
                                            <p:strVal val="#ppt_x"/>
                                          </p:val>
                                        </p:tav>
                                        <p:tav tm="100000">
                                          <p:val>
                                            <p:strVal val="#ppt_x"/>
                                          </p:val>
                                        </p:tav>
                                      </p:tavLst>
                                    </p:anim>
                                    <p:anim calcmode="lin" valueType="num">
                                      <p:cBhvr>
                                        <p:cTn id="11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childTnLst>
                          </p:cTn>
                        </p:par>
                        <p:par>
                          <p:cTn id="115" fill="hold">
                            <p:stCondLst>
                              <p:cond delay="0"/>
                            </p:stCondLst>
                            <p:childTnLst>
                              <p:par>
                                <p:cTn id="116" presetID="47" presetClass="entr" presetSubtype="0" fill="hold" grpId="0" nodeType="after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1000"/>
                                        <p:tgtEl>
                                          <p:spTgt spid="29"/>
                                        </p:tgtEl>
                                      </p:cBhvr>
                                    </p:animEffect>
                                    <p:anim calcmode="lin" valueType="num">
                                      <p:cBhvr>
                                        <p:cTn id="119" dur="1000" fill="hold"/>
                                        <p:tgtEl>
                                          <p:spTgt spid="29"/>
                                        </p:tgtEl>
                                        <p:attrNameLst>
                                          <p:attrName>ppt_x</p:attrName>
                                        </p:attrNameLst>
                                      </p:cBhvr>
                                      <p:tavLst>
                                        <p:tav tm="0">
                                          <p:val>
                                            <p:strVal val="#ppt_x"/>
                                          </p:val>
                                        </p:tav>
                                        <p:tav tm="100000">
                                          <p:val>
                                            <p:strVal val="#ppt_x"/>
                                          </p:val>
                                        </p:tav>
                                      </p:tavLst>
                                    </p:anim>
                                    <p:anim calcmode="lin" valueType="num">
                                      <p:cBhvr>
                                        <p:cTn id="12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1"/>
                                        </p:tgtEl>
                                        <p:attrNameLst>
                                          <p:attrName>style.visibility</p:attrName>
                                        </p:attrNameLst>
                                      </p:cBhvr>
                                      <p:to>
                                        <p:strVal val="visible"/>
                                      </p:to>
                                    </p:set>
                                  </p:childTnLst>
                                </p:cTn>
                              </p:par>
                            </p:childTnLst>
                          </p:cTn>
                        </p:par>
                        <p:par>
                          <p:cTn id="129" fill="hold">
                            <p:stCondLst>
                              <p:cond delay="0"/>
                            </p:stCondLst>
                            <p:childTnLst>
                              <p:par>
                                <p:cTn id="130" presetID="42" presetClass="entr" presetSubtype="0" fill="hold" grpId="0" nodeType="after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fade">
                                      <p:cBhvr>
                                        <p:cTn id="132" dur="1000"/>
                                        <p:tgtEl>
                                          <p:spTgt spid="34"/>
                                        </p:tgtEl>
                                      </p:cBhvr>
                                    </p:animEffect>
                                    <p:anim calcmode="lin" valueType="num">
                                      <p:cBhvr>
                                        <p:cTn id="133" dur="1000" fill="hold"/>
                                        <p:tgtEl>
                                          <p:spTgt spid="34"/>
                                        </p:tgtEl>
                                        <p:attrNameLst>
                                          <p:attrName>ppt_x</p:attrName>
                                        </p:attrNameLst>
                                      </p:cBhvr>
                                      <p:tavLst>
                                        <p:tav tm="0">
                                          <p:val>
                                            <p:strVal val="#ppt_x"/>
                                          </p:val>
                                        </p:tav>
                                        <p:tav tm="100000">
                                          <p:val>
                                            <p:strVal val="#ppt_x"/>
                                          </p:val>
                                        </p:tav>
                                      </p:tavLst>
                                    </p:anim>
                                    <p:anim calcmode="lin" valueType="num">
                                      <p:cBhvr>
                                        <p:cTn id="1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2"/>
                                        </p:tgtEl>
                                        <p:attrNameLst>
                                          <p:attrName>style.visibility</p:attrName>
                                        </p:attrNameLst>
                                      </p:cBhvr>
                                      <p:to>
                                        <p:strVal val="visible"/>
                                      </p:to>
                                    </p:set>
                                  </p:childTnLst>
                                </p:cTn>
                              </p:par>
                            </p:childTnLst>
                          </p:cTn>
                        </p:par>
                        <p:par>
                          <p:cTn id="139" fill="hold">
                            <p:stCondLst>
                              <p:cond delay="0"/>
                            </p:stCondLst>
                            <p:childTnLst>
                              <p:par>
                                <p:cTn id="140" presetID="47" presetClass="entr" presetSubtype="0" fill="hold" grpId="0" nodeType="after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1000"/>
                                        <p:tgtEl>
                                          <p:spTgt spid="35"/>
                                        </p:tgtEl>
                                      </p:cBhvr>
                                    </p:animEffect>
                                    <p:anim calcmode="lin" valueType="num">
                                      <p:cBhvr>
                                        <p:cTn id="143" dur="1000" fill="hold"/>
                                        <p:tgtEl>
                                          <p:spTgt spid="35"/>
                                        </p:tgtEl>
                                        <p:attrNameLst>
                                          <p:attrName>ppt_x</p:attrName>
                                        </p:attrNameLst>
                                      </p:cBhvr>
                                      <p:tavLst>
                                        <p:tav tm="0">
                                          <p:val>
                                            <p:strVal val="#ppt_x"/>
                                          </p:val>
                                        </p:tav>
                                        <p:tav tm="100000">
                                          <p:val>
                                            <p:strVal val="#ppt_x"/>
                                          </p:val>
                                        </p:tav>
                                      </p:tavLst>
                                    </p:anim>
                                    <p:anim calcmode="lin" valueType="num">
                                      <p:cBhvr>
                                        <p:cTn id="14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3" presetClass="exit" presetSubtype="10" fill="hold" grpId="1" nodeType="clickEffect">
                                  <p:stCondLst>
                                    <p:cond delay="0"/>
                                  </p:stCondLst>
                                  <p:childTnLst>
                                    <p:animEffect transition="out" filter="blinds(horizontal)">
                                      <p:cBhvr>
                                        <p:cTn id="148" dur="500"/>
                                        <p:tgtEl>
                                          <p:spTgt spid="20"/>
                                        </p:tgtEl>
                                      </p:cBhvr>
                                    </p:animEffect>
                                    <p:set>
                                      <p:cBhvr>
                                        <p:cTn id="149" dur="1" fill="hold">
                                          <p:stCondLst>
                                            <p:cond delay="499"/>
                                          </p:stCondLst>
                                        </p:cTn>
                                        <p:tgtEl>
                                          <p:spTgt spid="20"/>
                                        </p:tgtEl>
                                        <p:attrNameLst>
                                          <p:attrName>style.visibility</p:attrName>
                                        </p:attrNameLst>
                                      </p:cBhvr>
                                      <p:to>
                                        <p:strVal val="hidden"/>
                                      </p:to>
                                    </p:set>
                                  </p:childTnLst>
                                </p:cTn>
                              </p:par>
                              <p:par>
                                <p:cTn id="150" presetID="3" presetClass="exit" presetSubtype="10" fill="hold" grpId="1" nodeType="withEffect">
                                  <p:stCondLst>
                                    <p:cond delay="0"/>
                                  </p:stCondLst>
                                  <p:childTnLst>
                                    <p:animEffect transition="out" filter="blinds(horizontal)">
                                      <p:cBhvr>
                                        <p:cTn id="151" dur="500"/>
                                        <p:tgtEl>
                                          <p:spTgt spid="28"/>
                                        </p:tgtEl>
                                      </p:cBhvr>
                                    </p:animEffect>
                                    <p:set>
                                      <p:cBhvr>
                                        <p:cTn id="152" dur="1" fill="hold">
                                          <p:stCondLst>
                                            <p:cond delay="499"/>
                                          </p:stCondLst>
                                        </p:cTn>
                                        <p:tgtEl>
                                          <p:spTgt spid="28"/>
                                        </p:tgtEl>
                                        <p:attrNameLst>
                                          <p:attrName>style.visibility</p:attrName>
                                        </p:attrNameLst>
                                      </p:cBhvr>
                                      <p:to>
                                        <p:strVal val="hidden"/>
                                      </p:to>
                                    </p:set>
                                  </p:childTnLst>
                                </p:cTn>
                              </p:par>
                              <p:par>
                                <p:cTn id="153" presetID="3" presetClass="exit" presetSubtype="10" fill="hold" grpId="1" nodeType="withEffect">
                                  <p:stCondLst>
                                    <p:cond delay="0"/>
                                  </p:stCondLst>
                                  <p:childTnLst>
                                    <p:animEffect transition="out" filter="blinds(horizontal)">
                                      <p:cBhvr>
                                        <p:cTn id="154" dur="500"/>
                                        <p:tgtEl>
                                          <p:spTgt spid="22"/>
                                        </p:tgtEl>
                                      </p:cBhvr>
                                    </p:animEffect>
                                    <p:set>
                                      <p:cBhvr>
                                        <p:cTn id="155" dur="1" fill="hold">
                                          <p:stCondLst>
                                            <p:cond delay="499"/>
                                          </p:stCondLst>
                                        </p:cTn>
                                        <p:tgtEl>
                                          <p:spTgt spid="22"/>
                                        </p:tgtEl>
                                        <p:attrNameLst>
                                          <p:attrName>style.visibility</p:attrName>
                                        </p:attrNameLst>
                                      </p:cBhvr>
                                      <p:to>
                                        <p:strVal val="hidden"/>
                                      </p:to>
                                    </p:set>
                                  </p:childTnLst>
                                </p:cTn>
                              </p:par>
                              <p:par>
                                <p:cTn id="156" presetID="3" presetClass="exit" presetSubtype="10" fill="hold" grpId="1" nodeType="withEffect">
                                  <p:stCondLst>
                                    <p:cond delay="0"/>
                                  </p:stCondLst>
                                  <p:childTnLst>
                                    <p:animEffect transition="out" filter="blinds(horizontal)">
                                      <p:cBhvr>
                                        <p:cTn id="157" dur="500"/>
                                        <p:tgtEl>
                                          <p:spTgt spid="24"/>
                                        </p:tgtEl>
                                      </p:cBhvr>
                                    </p:animEffect>
                                    <p:set>
                                      <p:cBhvr>
                                        <p:cTn id="158" dur="1" fill="hold">
                                          <p:stCondLst>
                                            <p:cond delay="499"/>
                                          </p:stCondLst>
                                        </p:cTn>
                                        <p:tgtEl>
                                          <p:spTgt spid="24"/>
                                        </p:tgtEl>
                                        <p:attrNameLst>
                                          <p:attrName>style.visibility</p:attrName>
                                        </p:attrNameLst>
                                      </p:cBhvr>
                                      <p:to>
                                        <p:strVal val="hidden"/>
                                      </p:to>
                                    </p:set>
                                  </p:childTnLst>
                                </p:cTn>
                              </p:par>
                              <p:par>
                                <p:cTn id="159" presetID="3" presetClass="exit" presetSubtype="10" fill="hold" grpId="1" nodeType="withEffect">
                                  <p:stCondLst>
                                    <p:cond delay="0"/>
                                  </p:stCondLst>
                                  <p:childTnLst>
                                    <p:animEffect transition="out" filter="blinds(horizontal)">
                                      <p:cBhvr>
                                        <p:cTn id="160" dur="500"/>
                                        <p:tgtEl>
                                          <p:spTgt spid="27"/>
                                        </p:tgtEl>
                                      </p:cBhvr>
                                    </p:animEffect>
                                    <p:set>
                                      <p:cBhvr>
                                        <p:cTn id="161" dur="1" fill="hold">
                                          <p:stCondLst>
                                            <p:cond delay="499"/>
                                          </p:stCondLst>
                                        </p:cTn>
                                        <p:tgtEl>
                                          <p:spTgt spid="27"/>
                                        </p:tgtEl>
                                        <p:attrNameLst>
                                          <p:attrName>style.visibility</p:attrName>
                                        </p:attrNameLst>
                                      </p:cBhvr>
                                      <p:to>
                                        <p:strVal val="hidden"/>
                                      </p:to>
                                    </p:set>
                                  </p:childTnLst>
                                </p:cTn>
                              </p:par>
                              <p:par>
                                <p:cTn id="162" presetID="3" presetClass="exit" presetSubtype="10" fill="hold" grpId="1" nodeType="withEffect">
                                  <p:stCondLst>
                                    <p:cond delay="0"/>
                                  </p:stCondLst>
                                  <p:childTnLst>
                                    <p:animEffect transition="out" filter="blinds(horizontal)">
                                      <p:cBhvr>
                                        <p:cTn id="163" dur="500"/>
                                        <p:tgtEl>
                                          <p:spTgt spid="33"/>
                                        </p:tgtEl>
                                      </p:cBhvr>
                                    </p:animEffect>
                                    <p:set>
                                      <p:cBhvr>
                                        <p:cTn id="164" dur="1" fill="hold">
                                          <p:stCondLst>
                                            <p:cond delay="499"/>
                                          </p:stCondLst>
                                        </p:cTn>
                                        <p:tgtEl>
                                          <p:spTgt spid="33"/>
                                        </p:tgtEl>
                                        <p:attrNameLst>
                                          <p:attrName>style.visibility</p:attrName>
                                        </p:attrNameLst>
                                      </p:cBhvr>
                                      <p:to>
                                        <p:strVal val="hidden"/>
                                      </p:to>
                                    </p:set>
                                  </p:childTnLst>
                                </p:cTn>
                              </p:par>
                              <p:par>
                                <p:cTn id="165" presetID="3" presetClass="exit" presetSubtype="10" fill="hold" grpId="1" nodeType="withEffect">
                                  <p:stCondLst>
                                    <p:cond delay="0"/>
                                  </p:stCondLst>
                                  <p:childTnLst>
                                    <p:animEffect transition="out" filter="blinds(horizontal)">
                                      <p:cBhvr>
                                        <p:cTn id="166" dur="500"/>
                                        <p:tgtEl>
                                          <p:spTgt spid="31"/>
                                        </p:tgtEl>
                                      </p:cBhvr>
                                    </p:animEffect>
                                    <p:set>
                                      <p:cBhvr>
                                        <p:cTn id="167" dur="1" fill="hold">
                                          <p:stCondLst>
                                            <p:cond delay="499"/>
                                          </p:stCondLst>
                                        </p:cTn>
                                        <p:tgtEl>
                                          <p:spTgt spid="31"/>
                                        </p:tgtEl>
                                        <p:attrNameLst>
                                          <p:attrName>style.visibility</p:attrName>
                                        </p:attrNameLst>
                                      </p:cBhvr>
                                      <p:to>
                                        <p:strVal val="hidden"/>
                                      </p:to>
                                    </p:set>
                                  </p:childTnLst>
                                </p:cTn>
                              </p:par>
                              <p:par>
                                <p:cTn id="168" presetID="3" presetClass="exit" presetSubtype="10" fill="hold" grpId="1" nodeType="withEffect">
                                  <p:stCondLst>
                                    <p:cond delay="0"/>
                                  </p:stCondLst>
                                  <p:childTnLst>
                                    <p:animEffect transition="out" filter="blinds(horizontal)">
                                      <p:cBhvr>
                                        <p:cTn id="169" dur="500"/>
                                        <p:tgtEl>
                                          <p:spTgt spid="32"/>
                                        </p:tgtEl>
                                      </p:cBhvr>
                                    </p:animEffect>
                                    <p:set>
                                      <p:cBhvr>
                                        <p:cTn id="170" dur="1" fill="hold">
                                          <p:stCondLst>
                                            <p:cond delay="499"/>
                                          </p:stCondLst>
                                        </p:cTn>
                                        <p:tgtEl>
                                          <p:spTgt spid="32"/>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36"/>
                                        </p:tgtEl>
                                        <p:attrNameLst>
                                          <p:attrName>style.visibility</p:attrName>
                                        </p:attrNameLst>
                                      </p:cBhvr>
                                      <p:to>
                                        <p:strVal val="visible"/>
                                      </p:to>
                                    </p:set>
                                    <p:animEffect transition="in" filter="wipe(left)">
                                      <p:cBhvr>
                                        <p:cTn id="17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p:bldP spid="13" grpId="0"/>
      <p:bldP spid="14" grpId="0"/>
      <p:bldP spid="15" grpId="0"/>
      <p:bldP spid="8" grpId="0"/>
      <p:bldP spid="8" grpId="1"/>
      <p:bldP spid="18" grpId="0"/>
      <p:bldP spid="18" grpId="1"/>
      <p:bldP spid="19" grpId="0"/>
      <p:bldP spid="19" grpId="1"/>
      <p:bldP spid="20" grpId="0"/>
      <p:bldP spid="20" grpId="1"/>
      <p:bldP spid="22" grpId="0"/>
      <p:bldP spid="22" grpId="1"/>
      <p:bldP spid="23" grpId="0"/>
      <p:bldP spid="24" grpId="0"/>
      <p:bldP spid="24" grpId="1"/>
      <p:bldP spid="25" grpId="0"/>
      <p:bldP spid="27" grpId="0"/>
      <p:bldP spid="27" grpId="1"/>
      <p:bldP spid="28" grpId="0"/>
      <p:bldP spid="28" grpId="1"/>
      <p:bldP spid="29" grpId="0"/>
      <p:bldP spid="31" grpId="0"/>
      <p:bldP spid="31" grpId="1"/>
      <p:bldP spid="32" grpId="0"/>
      <p:bldP spid="32" grpId="1"/>
      <p:bldP spid="33" grpId="0"/>
      <p:bldP spid="33" grpId="1"/>
      <p:bldP spid="34"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9CE98-A564-4F6C-86E5-DAD14E7FBDAE}"/>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2F0748A7-67B0-44D3-A790-A0C97E4CA144}"/>
              </a:ext>
            </a:extLst>
          </p:cNvPr>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a:extLst>
              <a:ext uri="{FF2B5EF4-FFF2-40B4-BE49-F238E27FC236}">
                <a16:creationId xmlns:a16="http://schemas.microsoft.com/office/drawing/2014/main" id="{CEFE8D29-3B36-0AC6-E16D-558D38DB189A}"/>
              </a:ext>
            </a:extLst>
          </p:cNvPr>
          <p:cNvPicPr>
            <a:picLocks noChangeAspect="1"/>
          </p:cNvPicPr>
          <p:nvPr/>
        </p:nvPicPr>
        <p:blipFill>
          <a:blip r:embed="rId2"/>
          <a:stretch>
            <a:fillRect/>
          </a:stretch>
        </p:blipFill>
        <p:spPr>
          <a:xfrm>
            <a:off x="299085" y="314325"/>
            <a:ext cx="11594465" cy="6210300"/>
          </a:xfrm>
          <a:prstGeom prst="rect">
            <a:avLst/>
          </a:prstGeom>
          <a:solidFill>
            <a:schemeClr val="bg1"/>
          </a:solidFill>
        </p:spPr>
      </p:pic>
      <p:pic>
        <p:nvPicPr>
          <p:cNvPr id="2" name="图片 1" descr="wd">
            <a:extLst>
              <a:ext uri="{FF2B5EF4-FFF2-40B4-BE49-F238E27FC236}">
                <a16:creationId xmlns:a16="http://schemas.microsoft.com/office/drawing/2014/main" id="{6A1AC84F-D15E-9040-1CCE-9365974857BD}"/>
              </a:ext>
            </a:extLst>
          </p:cNvPr>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a:extLst>
              <a:ext uri="{FF2B5EF4-FFF2-40B4-BE49-F238E27FC236}">
                <a16:creationId xmlns:a16="http://schemas.microsoft.com/office/drawing/2014/main" id="{56D21222-87CE-343C-B7C3-32457CB12760}"/>
              </a:ext>
            </a:extLst>
          </p:cNvPr>
          <p:cNvPicPr>
            <a:picLocks noChangeAspect="1"/>
          </p:cNvPicPr>
          <p:nvPr/>
        </p:nvPicPr>
        <p:blipFill>
          <a:blip r:embed="rId4"/>
          <a:stretch>
            <a:fillRect/>
          </a:stretch>
        </p:blipFill>
        <p:spPr>
          <a:xfrm>
            <a:off x="482600" y="473075"/>
            <a:ext cx="663575" cy="734695"/>
          </a:xfrm>
          <a:prstGeom prst="rect">
            <a:avLst/>
          </a:prstGeom>
        </p:spPr>
      </p:pic>
      <p:sp>
        <p:nvSpPr>
          <p:cNvPr id="9" name="文本框 8">
            <a:extLst>
              <a:ext uri="{FF2B5EF4-FFF2-40B4-BE49-F238E27FC236}">
                <a16:creationId xmlns:a16="http://schemas.microsoft.com/office/drawing/2014/main" id="{8C43958A-741C-7CBD-FFE7-9C1387D2487E}"/>
              </a:ext>
            </a:extLst>
          </p:cNvPr>
          <p:cNvSpPr txBox="1"/>
          <p:nvPr/>
        </p:nvSpPr>
        <p:spPr>
          <a:xfrm>
            <a:off x="1362711" y="579754"/>
            <a:ext cx="1660526" cy="646331"/>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264E4E"/>
                </a:solidFill>
                <a:effectLst/>
                <a:uLnTx/>
                <a:uFillTx/>
                <a:latin typeface="#9Slide07 Pattaya" panose="00000500000000000000" pitchFamily="2" charset="-34"/>
                <a:ea typeface="字魂95号-手刻宋" panose="00000500000000000000" charset="-122"/>
                <a:cs typeface="#9Slide07 Pattaya" panose="00000500000000000000" pitchFamily="2" charset="-34"/>
                <a:sym typeface="+mn-ea"/>
              </a:rPr>
              <a:t>Ví dụ 2.</a:t>
            </a:r>
            <a:endParaRPr kumimoji="0" lang="zh-CN" altLang="en-US" sz="3600" b="0" i="0" u="none" strike="noStrike" kern="0" cap="none" spc="0" normalizeH="0" baseline="0" noProof="0" dirty="0">
              <a:ln>
                <a:noFill/>
              </a:ln>
              <a:solidFill>
                <a:srgbClr val="264E4E"/>
              </a:solidFill>
              <a:effectLst/>
              <a:uLnTx/>
              <a:uFillTx/>
              <a:latin typeface="#9Slide07 Pattaya" panose="00000500000000000000" pitchFamily="2" charset="-34"/>
              <a:ea typeface="字魂95号-手刻宋" panose="00000500000000000000" charset="-122"/>
              <a:cs typeface="#9Slide07 Pattaya" panose="00000500000000000000" pitchFamily="2" charset="-34"/>
              <a:sym typeface="+mn-ea"/>
            </a:endParaRPr>
          </a:p>
        </p:txBody>
      </p:sp>
      <p:sp>
        <p:nvSpPr>
          <p:cNvPr id="3" name="TextBox 2">
            <a:extLst>
              <a:ext uri="{FF2B5EF4-FFF2-40B4-BE49-F238E27FC236}">
                <a16:creationId xmlns:a16="http://schemas.microsoft.com/office/drawing/2014/main" id="{605FBF95-5E6B-0D99-9E4E-7E04D594BF09}"/>
              </a:ext>
            </a:extLst>
          </p:cNvPr>
          <p:cNvSpPr txBox="1"/>
          <p:nvPr/>
        </p:nvSpPr>
        <p:spPr>
          <a:xfrm>
            <a:off x="3113671" y="488755"/>
            <a:ext cx="9613900" cy="769441"/>
          </a:xfrm>
          <a:prstGeom prst="rect">
            <a:avLst/>
          </a:prstGeom>
          <a:noFill/>
        </p:spPr>
        <p:txBody>
          <a:bodyPr wrap="square" rtlCol="0">
            <a:spAutoFit/>
          </a:bodyPr>
          <a:lstStyle/>
          <a:p>
            <a:pPr lvl="0" algn="just"/>
            <a:r>
              <a:rPr lang="en-US" sz="4400">
                <a:solidFill>
                  <a:prstClr val="black"/>
                </a:solidFill>
                <a:latin typeface="#9Slide01 Noi dung ngan" panose="00000600000000000000" pitchFamily="2" charset="0"/>
              </a:rPr>
              <a:t>1 g</a:t>
            </a:r>
            <a:r>
              <a:rPr lang="vi-VN" sz="4400">
                <a:solidFill>
                  <a:prstClr val="black"/>
                </a:solidFill>
                <a:latin typeface="#9Slide01 Noi dung ngan" panose="00000600000000000000" pitchFamily="2" charset="0"/>
              </a:rPr>
              <a:t>iờ 25 phút × 3 = ?</a:t>
            </a:r>
            <a:endParaRPr kumimoji="0" lang="en-US" sz="4400" b="0" i="0" u="none" strike="noStrike" kern="1200" cap="none" spc="0" normalizeH="0" baseline="0" noProof="0">
              <a:ln>
                <a:noFill/>
              </a:ln>
              <a:solidFill>
                <a:prstClr val="black"/>
              </a:solidFill>
              <a:effectLst/>
              <a:uLnTx/>
              <a:uFillTx/>
              <a:latin typeface="#9Slide01 Noi dung ngan" panose="00000600000000000000" pitchFamily="2" charset="0"/>
              <a:ea typeface="+mn-ea"/>
              <a:cs typeface="+mn-cs"/>
            </a:endParaRPr>
          </a:p>
        </p:txBody>
      </p:sp>
      <p:sp>
        <p:nvSpPr>
          <p:cNvPr id="8" name="TextBox 7">
            <a:extLst>
              <a:ext uri="{FF2B5EF4-FFF2-40B4-BE49-F238E27FC236}">
                <a16:creationId xmlns:a16="http://schemas.microsoft.com/office/drawing/2014/main" id="{AEA0E64B-7BC0-A514-5B54-FF05D351A3B6}"/>
              </a:ext>
            </a:extLst>
          </p:cNvPr>
          <p:cNvSpPr txBox="1"/>
          <p:nvPr/>
        </p:nvSpPr>
        <p:spPr>
          <a:xfrm>
            <a:off x="1690424" y="1491514"/>
            <a:ext cx="8800257" cy="707886"/>
          </a:xfrm>
          <a:prstGeom prst="rect">
            <a:avLst/>
          </a:prstGeom>
          <a:noFill/>
        </p:spPr>
        <p:txBody>
          <a:bodyPr wrap="square" rtlCol="0">
            <a:spAutoFit/>
          </a:bodyPr>
          <a:lstStyle/>
          <a:p>
            <a:r>
              <a:rPr lang="en-US" sz="4000">
                <a:latin typeface="#9Slide01 Noi dung ngan" panose="00000600000000000000" pitchFamily="2" charset="0"/>
              </a:rPr>
              <a:t>Ta đặt tính rồi tính như sau:</a:t>
            </a:r>
          </a:p>
        </p:txBody>
      </p:sp>
      <p:sp>
        <p:nvSpPr>
          <p:cNvPr id="10" name="TextBox 9">
            <a:extLst>
              <a:ext uri="{FF2B5EF4-FFF2-40B4-BE49-F238E27FC236}">
                <a16:creationId xmlns:a16="http://schemas.microsoft.com/office/drawing/2014/main" id="{03556CDC-EFC8-1DC1-54CB-BBE909D6EB20}"/>
              </a:ext>
            </a:extLst>
          </p:cNvPr>
          <p:cNvSpPr txBox="1"/>
          <p:nvPr/>
        </p:nvSpPr>
        <p:spPr>
          <a:xfrm>
            <a:off x="1430833" y="2337839"/>
            <a:ext cx="5634789" cy="707886"/>
          </a:xfrm>
          <a:prstGeom prst="rect">
            <a:avLst/>
          </a:prstGeom>
          <a:noFill/>
        </p:spPr>
        <p:txBody>
          <a:bodyPr wrap="square" rtlCol="0">
            <a:spAutoFit/>
          </a:bodyPr>
          <a:lstStyle/>
          <a:p>
            <a:pPr algn="ctr"/>
            <a:r>
              <a:rPr lang="en-US" sz="4000" b="1" spc="200">
                <a:solidFill>
                  <a:srgbClr val="0070C0"/>
                </a:solidFill>
                <a:latin typeface="#9Slide01 Tieu de ngan" panose="00000800000000000000" pitchFamily="2" charset="0"/>
              </a:rPr>
              <a:t>1 giờ 25 phút</a:t>
            </a:r>
          </a:p>
        </p:txBody>
      </p:sp>
      <p:sp>
        <p:nvSpPr>
          <p:cNvPr id="11" name="TextBox 10">
            <a:extLst>
              <a:ext uri="{FF2B5EF4-FFF2-40B4-BE49-F238E27FC236}">
                <a16:creationId xmlns:a16="http://schemas.microsoft.com/office/drawing/2014/main" id="{95722CA0-419E-7A0D-4065-1B4AB4D6B74C}"/>
              </a:ext>
            </a:extLst>
          </p:cNvPr>
          <p:cNvSpPr txBox="1"/>
          <p:nvPr/>
        </p:nvSpPr>
        <p:spPr>
          <a:xfrm>
            <a:off x="1430833" y="2766473"/>
            <a:ext cx="1654801" cy="707886"/>
          </a:xfrm>
          <a:prstGeom prst="rect">
            <a:avLst/>
          </a:prstGeom>
          <a:noFill/>
        </p:spPr>
        <p:txBody>
          <a:bodyPr wrap="square" rtlCol="0">
            <a:spAutoFit/>
          </a:bodyPr>
          <a:lstStyle/>
          <a:p>
            <a:pPr algn="ctr"/>
            <a:r>
              <a:rPr lang="en-US" sz="4000" b="1" spc="200">
                <a:solidFill>
                  <a:srgbClr val="0070C0"/>
                </a:solidFill>
                <a:latin typeface="#9Slide01 Tieu de ngan" panose="00000800000000000000" pitchFamily="2" charset="0"/>
              </a:rPr>
              <a:t>x</a:t>
            </a:r>
          </a:p>
        </p:txBody>
      </p:sp>
      <p:sp>
        <p:nvSpPr>
          <p:cNvPr id="12" name="TextBox 11">
            <a:extLst>
              <a:ext uri="{FF2B5EF4-FFF2-40B4-BE49-F238E27FC236}">
                <a16:creationId xmlns:a16="http://schemas.microsoft.com/office/drawing/2014/main" id="{9E09085C-67B8-0AD0-B430-5B69E9E7E47C}"/>
              </a:ext>
            </a:extLst>
          </p:cNvPr>
          <p:cNvSpPr txBox="1"/>
          <p:nvPr/>
        </p:nvSpPr>
        <p:spPr>
          <a:xfrm>
            <a:off x="3538196" y="3251931"/>
            <a:ext cx="1654801" cy="707886"/>
          </a:xfrm>
          <a:prstGeom prst="rect">
            <a:avLst/>
          </a:prstGeom>
          <a:noFill/>
        </p:spPr>
        <p:txBody>
          <a:bodyPr wrap="square" rtlCol="0">
            <a:spAutoFit/>
          </a:bodyPr>
          <a:lstStyle/>
          <a:p>
            <a:pPr algn="ctr"/>
            <a:r>
              <a:rPr lang="en-US" sz="4000" b="1" spc="200">
                <a:solidFill>
                  <a:srgbClr val="0070C0"/>
                </a:solidFill>
                <a:latin typeface="#9Slide01 Tieu de ngan" panose="00000800000000000000" pitchFamily="2" charset="0"/>
              </a:rPr>
              <a:t>3</a:t>
            </a:r>
          </a:p>
        </p:txBody>
      </p:sp>
      <p:cxnSp>
        <p:nvCxnSpPr>
          <p:cNvPr id="13" name="Straight Connector 12">
            <a:extLst>
              <a:ext uri="{FF2B5EF4-FFF2-40B4-BE49-F238E27FC236}">
                <a16:creationId xmlns:a16="http://schemas.microsoft.com/office/drawing/2014/main" id="{FCBB6C0C-28FD-D61F-CF8C-24BCB009498B}"/>
              </a:ext>
            </a:extLst>
          </p:cNvPr>
          <p:cNvCxnSpPr>
            <a:cxnSpLocks/>
          </p:cNvCxnSpPr>
          <p:nvPr/>
        </p:nvCxnSpPr>
        <p:spPr>
          <a:xfrm>
            <a:off x="1898099" y="3918471"/>
            <a:ext cx="445363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B385B4B-82BE-A2EA-3B62-961A6E92192C}"/>
              </a:ext>
            </a:extLst>
          </p:cNvPr>
          <p:cNvSpPr txBox="1"/>
          <p:nvPr/>
        </p:nvSpPr>
        <p:spPr>
          <a:xfrm>
            <a:off x="3480934" y="4327189"/>
            <a:ext cx="1654801" cy="707886"/>
          </a:xfrm>
          <a:prstGeom prst="rect">
            <a:avLst/>
          </a:prstGeom>
          <a:noFill/>
        </p:spPr>
        <p:txBody>
          <a:bodyPr wrap="square" rtlCol="0">
            <a:spAutoFit/>
          </a:bodyPr>
          <a:lstStyle/>
          <a:p>
            <a:pPr algn="ctr"/>
            <a:r>
              <a:rPr lang="en-US" sz="4000" b="1" spc="200">
                <a:solidFill>
                  <a:srgbClr val="C00000"/>
                </a:solidFill>
                <a:latin typeface="#9Slide01 Tieu de ngan" panose="00000800000000000000" pitchFamily="2" charset="0"/>
              </a:rPr>
              <a:t>75</a:t>
            </a:r>
          </a:p>
        </p:txBody>
      </p:sp>
      <p:sp>
        <p:nvSpPr>
          <p:cNvPr id="16" name="TextBox 15">
            <a:extLst>
              <a:ext uri="{FF2B5EF4-FFF2-40B4-BE49-F238E27FC236}">
                <a16:creationId xmlns:a16="http://schemas.microsoft.com/office/drawing/2014/main" id="{FD4BF1C8-FD24-A475-119A-8476A1829E22}"/>
              </a:ext>
            </a:extLst>
          </p:cNvPr>
          <p:cNvSpPr txBox="1"/>
          <p:nvPr/>
        </p:nvSpPr>
        <p:spPr>
          <a:xfrm>
            <a:off x="4701505" y="4317657"/>
            <a:ext cx="1654801" cy="707886"/>
          </a:xfrm>
          <a:prstGeom prst="rect">
            <a:avLst/>
          </a:prstGeom>
          <a:noFill/>
        </p:spPr>
        <p:txBody>
          <a:bodyPr wrap="square" rtlCol="0">
            <a:spAutoFit/>
          </a:bodyPr>
          <a:lstStyle/>
          <a:p>
            <a:pPr algn="ctr"/>
            <a:r>
              <a:rPr lang="en-US" sz="4000" b="1" spc="200">
                <a:solidFill>
                  <a:srgbClr val="C00000"/>
                </a:solidFill>
                <a:latin typeface="#9Slide01 Tieu de ngan" panose="00000800000000000000" pitchFamily="2" charset="0"/>
              </a:rPr>
              <a:t>phút</a:t>
            </a:r>
          </a:p>
        </p:txBody>
      </p:sp>
      <p:sp>
        <p:nvSpPr>
          <p:cNvPr id="17" name="TextBox 16">
            <a:extLst>
              <a:ext uri="{FF2B5EF4-FFF2-40B4-BE49-F238E27FC236}">
                <a16:creationId xmlns:a16="http://schemas.microsoft.com/office/drawing/2014/main" id="{A1D14210-07EF-B925-C0D1-72BA690996DF}"/>
              </a:ext>
            </a:extLst>
          </p:cNvPr>
          <p:cNvSpPr txBox="1"/>
          <p:nvPr/>
        </p:nvSpPr>
        <p:spPr>
          <a:xfrm>
            <a:off x="1676590" y="4362584"/>
            <a:ext cx="1654801" cy="707886"/>
          </a:xfrm>
          <a:prstGeom prst="rect">
            <a:avLst/>
          </a:prstGeom>
          <a:noFill/>
        </p:spPr>
        <p:txBody>
          <a:bodyPr wrap="square" rtlCol="0">
            <a:spAutoFit/>
          </a:bodyPr>
          <a:lstStyle/>
          <a:p>
            <a:pPr algn="ctr"/>
            <a:r>
              <a:rPr lang="en-US" sz="4000" b="1" spc="200">
                <a:solidFill>
                  <a:srgbClr val="C00000"/>
                </a:solidFill>
                <a:latin typeface="#9Slide01 Tieu de ngan" panose="00000800000000000000" pitchFamily="2" charset="0"/>
              </a:rPr>
              <a:t>3</a:t>
            </a:r>
          </a:p>
        </p:txBody>
      </p:sp>
      <p:sp>
        <p:nvSpPr>
          <p:cNvPr id="18" name="TextBox 17">
            <a:extLst>
              <a:ext uri="{FF2B5EF4-FFF2-40B4-BE49-F238E27FC236}">
                <a16:creationId xmlns:a16="http://schemas.microsoft.com/office/drawing/2014/main" id="{F5CDBD37-5AE0-57C4-A18A-76B73BBBEB1E}"/>
              </a:ext>
            </a:extLst>
          </p:cNvPr>
          <p:cNvSpPr txBox="1"/>
          <p:nvPr/>
        </p:nvSpPr>
        <p:spPr>
          <a:xfrm>
            <a:off x="2622910" y="4311384"/>
            <a:ext cx="1468309" cy="707886"/>
          </a:xfrm>
          <a:prstGeom prst="rect">
            <a:avLst/>
          </a:prstGeom>
          <a:noFill/>
        </p:spPr>
        <p:txBody>
          <a:bodyPr wrap="square" rtlCol="0">
            <a:spAutoFit/>
          </a:bodyPr>
          <a:lstStyle/>
          <a:p>
            <a:pPr algn="ctr"/>
            <a:r>
              <a:rPr lang="en-US" sz="4000" b="1" spc="200">
                <a:solidFill>
                  <a:srgbClr val="C00000"/>
                </a:solidFill>
                <a:latin typeface="#9Slide01 Tieu de ngan" panose="00000800000000000000" pitchFamily="2" charset="0"/>
              </a:rPr>
              <a:t>giờ</a:t>
            </a:r>
          </a:p>
        </p:txBody>
      </p:sp>
      <p:sp>
        <p:nvSpPr>
          <p:cNvPr id="19" name="TextBox 18">
            <a:extLst>
              <a:ext uri="{FF2B5EF4-FFF2-40B4-BE49-F238E27FC236}">
                <a16:creationId xmlns:a16="http://schemas.microsoft.com/office/drawing/2014/main" id="{1888EABC-BD67-1532-DC08-138CEB2B839B}"/>
              </a:ext>
            </a:extLst>
          </p:cNvPr>
          <p:cNvSpPr txBox="1"/>
          <p:nvPr/>
        </p:nvSpPr>
        <p:spPr>
          <a:xfrm>
            <a:off x="1489103" y="5141568"/>
            <a:ext cx="9613900" cy="905376"/>
          </a:xfrm>
          <a:prstGeom prst="rect">
            <a:avLst/>
          </a:prstGeom>
          <a:noFill/>
        </p:spPr>
        <p:txBody>
          <a:bodyPr wrap="square">
            <a:spAutoFit/>
          </a:bodyPr>
          <a:lstStyle/>
          <a:p>
            <a:pPr>
              <a:lnSpc>
                <a:spcPct val="150000"/>
              </a:lnSpc>
            </a:pPr>
            <a:r>
              <a:rPr lang="en-US" altLang="zh-CN" sz="4000" b="1">
                <a:solidFill>
                  <a:srgbClr val="002060"/>
                </a:solidFill>
                <a:latin typeface="#9Slide01 Noi dung ngan" panose="00000600000000000000" pitchFamily="2" charset="0"/>
                <a:ea typeface="字魂95号-手刻宋" panose="00000500000000000000" charset="-122"/>
              </a:rPr>
              <a:t>Vậy: 1 giờ 25 phút x 3 = </a:t>
            </a:r>
            <a:r>
              <a:rPr lang="vi-VN" altLang="zh-CN" sz="4000" b="1">
                <a:solidFill>
                  <a:srgbClr val="C00000"/>
                </a:solidFill>
                <a:latin typeface="#9Slide01 Noi dung ngan" panose="00000600000000000000" pitchFamily="2" charset="0"/>
                <a:ea typeface="字魂95号-手刻宋" panose="00000500000000000000" charset="-122"/>
              </a:rPr>
              <a:t>4 giờ 15 phút.</a:t>
            </a:r>
            <a:endParaRPr lang="zh-CN" altLang="en-US" sz="4000" b="1" dirty="0">
              <a:solidFill>
                <a:srgbClr val="C00000"/>
              </a:solidFill>
              <a:latin typeface="#9Slide01 Noi dung ngan" panose="00000600000000000000" pitchFamily="2" charset="0"/>
              <a:ea typeface="字魂95号-手刻宋" panose="00000500000000000000" charset="-122"/>
            </a:endParaRPr>
          </a:p>
        </p:txBody>
      </p:sp>
      <p:sp>
        <p:nvSpPr>
          <p:cNvPr id="21" name="TextBox 20">
            <a:extLst>
              <a:ext uri="{FF2B5EF4-FFF2-40B4-BE49-F238E27FC236}">
                <a16:creationId xmlns:a16="http://schemas.microsoft.com/office/drawing/2014/main" id="{1ADCD8CF-DB89-48C2-993B-AB58B945DB4D}"/>
              </a:ext>
            </a:extLst>
          </p:cNvPr>
          <p:cNvSpPr txBox="1"/>
          <p:nvPr/>
        </p:nvSpPr>
        <p:spPr>
          <a:xfrm>
            <a:off x="6452763" y="4148546"/>
            <a:ext cx="4932376" cy="905376"/>
          </a:xfrm>
          <a:prstGeom prst="rect">
            <a:avLst/>
          </a:prstGeom>
          <a:noFill/>
        </p:spPr>
        <p:txBody>
          <a:bodyPr wrap="square">
            <a:spAutoFit/>
          </a:bodyPr>
          <a:lstStyle/>
          <a:p>
            <a:pPr>
              <a:lnSpc>
                <a:spcPct val="150000"/>
              </a:lnSpc>
            </a:pPr>
            <a:r>
              <a:rPr lang="es-ES" altLang="zh-CN" sz="4000" b="1">
                <a:solidFill>
                  <a:srgbClr val="002060"/>
                </a:solidFill>
                <a:latin typeface="#9Slide01 Noi dung ngan" panose="00000600000000000000" pitchFamily="2" charset="0"/>
                <a:ea typeface="字魂95号-手刻宋" panose="00000500000000000000" charset="-122"/>
              </a:rPr>
              <a:t>(hay </a:t>
            </a:r>
            <a:r>
              <a:rPr lang="es-ES" altLang="zh-CN" sz="4000" b="1">
                <a:solidFill>
                  <a:srgbClr val="FF0000"/>
                </a:solidFill>
                <a:latin typeface="#9Slide01 Noi dung ngan" panose="00000600000000000000" pitchFamily="2" charset="0"/>
                <a:ea typeface="字魂95号-手刻宋" panose="00000500000000000000" charset="-122"/>
              </a:rPr>
              <a:t>4 giờ 15 phút)</a:t>
            </a:r>
            <a:endParaRPr lang="zh-CN" altLang="en-US" sz="4000" b="1" dirty="0">
              <a:solidFill>
                <a:srgbClr val="FF0000"/>
              </a:solidFill>
              <a:latin typeface="#9Slide01 Noi dung ngan" panose="00000600000000000000" pitchFamily="2" charset="0"/>
              <a:ea typeface="字魂95号-手刻宋" panose="00000500000000000000" charset="-122"/>
            </a:endParaRPr>
          </a:p>
        </p:txBody>
      </p:sp>
    </p:spTree>
    <p:extLst>
      <p:ext uri="{BB962C8B-B14F-4D97-AF65-F5344CB8AC3E}">
        <p14:creationId xmlns:p14="http://schemas.microsoft.com/office/powerpoint/2010/main" val="6582456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41" presetClass="entr" presetSubtype="0" fill="hold" grpId="0" nodeType="withEffect">
                                  <p:stCondLst>
                                    <p:cond delay="0"/>
                                  </p:stCondLst>
                                  <p:iterate type="lt">
                                    <p:tmPct val="10000"/>
                                  </p:iterate>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
                                        </p:tgtEl>
                                        <p:attrNameLst>
                                          <p:attrName>ppt_y</p:attrName>
                                        </p:attrNameLst>
                                      </p:cBhvr>
                                      <p:tavLst>
                                        <p:tav tm="0">
                                          <p:val>
                                            <p:strVal val="#ppt_y"/>
                                          </p:val>
                                        </p:tav>
                                        <p:tav tm="100000">
                                          <p:val>
                                            <p:strVal val="#ppt_y"/>
                                          </p:val>
                                        </p:tav>
                                      </p:tavLst>
                                    </p:anim>
                                    <p:anim calcmode="lin" valueType="num">
                                      <p:cBhvr>
                                        <p:cTn id="3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42"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par>
                          <p:cTn id="50" fill="hold">
                            <p:stCondLst>
                              <p:cond delay="2000"/>
                            </p:stCondLst>
                            <p:childTnLst>
                              <p:par>
                                <p:cTn id="51" presetID="42"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par>
                          <p:cTn id="61" fill="hold">
                            <p:stCondLst>
                              <p:cond delay="3000"/>
                            </p:stCondLst>
                            <p:childTnLst>
                              <p:par>
                                <p:cTn id="62" presetID="22" presetClass="entr" presetSubtype="8"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500"/>
                                        <p:tgtEl>
                                          <p:spTgt spid="13"/>
                                        </p:tgtEl>
                                      </p:cBhvr>
                                    </p:animEffect>
                                  </p:childTnLst>
                                </p:cTn>
                              </p:par>
                            </p:childTnLst>
                          </p:cTn>
                        </p:par>
                        <p:par>
                          <p:cTn id="65" fill="hold">
                            <p:stCondLst>
                              <p:cond delay="3500"/>
                            </p:stCondLst>
                            <p:childTnLst>
                              <p:par>
                                <p:cTn id="66" presetID="42" presetClass="entr" presetSubtype="0"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childTnLst>
                          </p:cTn>
                        </p:par>
                        <p:par>
                          <p:cTn id="71" fill="hold">
                            <p:stCondLst>
                              <p:cond delay="4500"/>
                            </p:stCondLst>
                            <p:childTnLst>
                              <p:par>
                                <p:cTn id="72" presetID="47" presetClass="entr" presetSubtype="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childTnLst>
                          </p:cTn>
                        </p:par>
                        <p:par>
                          <p:cTn id="77" fill="hold">
                            <p:stCondLst>
                              <p:cond delay="5500"/>
                            </p:stCondLst>
                            <p:childTnLst>
                              <p:par>
                                <p:cTn id="78" presetID="42" presetClass="entr" presetSubtype="0" fill="hold" grpId="0"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000"/>
                                        <p:tgtEl>
                                          <p:spTgt spid="17"/>
                                        </p:tgtEl>
                                      </p:cBhvr>
                                    </p:animEffect>
                                    <p:anim calcmode="lin" valueType="num">
                                      <p:cBhvr>
                                        <p:cTn id="81" dur="1000" fill="hold"/>
                                        <p:tgtEl>
                                          <p:spTgt spid="17"/>
                                        </p:tgtEl>
                                        <p:attrNameLst>
                                          <p:attrName>ppt_x</p:attrName>
                                        </p:attrNameLst>
                                      </p:cBhvr>
                                      <p:tavLst>
                                        <p:tav tm="0">
                                          <p:val>
                                            <p:strVal val="#ppt_x"/>
                                          </p:val>
                                        </p:tav>
                                        <p:tav tm="100000">
                                          <p:val>
                                            <p:strVal val="#ppt_x"/>
                                          </p:val>
                                        </p:tav>
                                      </p:tavLst>
                                    </p:anim>
                                    <p:anim calcmode="lin" valueType="num">
                                      <p:cBhvr>
                                        <p:cTn id="82" dur="1000" fill="hold"/>
                                        <p:tgtEl>
                                          <p:spTgt spid="17"/>
                                        </p:tgtEl>
                                        <p:attrNameLst>
                                          <p:attrName>ppt_y</p:attrName>
                                        </p:attrNameLst>
                                      </p:cBhvr>
                                      <p:tavLst>
                                        <p:tav tm="0">
                                          <p:val>
                                            <p:strVal val="#ppt_y+.1"/>
                                          </p:val>
                                        </p:tav>
                                        <p:tav tm="100000">
                                          <p:val>
                                            <p:strVal val="#ppt_y"/>
                                          </p:val>
                                        </p:tav>
                                      </p:tavLst>
                                    </p:anim>
                                  </p:childTnLst>
                                </p:cTn>
                              </p:par>
                            </p:childTnLst>
                          </p:cTn>
                        </p:par>
                        <p:par>
                          <p:cTn id="83" fill="hold">
                            <p:stCondLst>
                              <p:cond delay="6500"/>
                            </p:stCondLst>
                            <p:childTnLst>
                              <p:par>
                                <p:cTn id="84" presetID="47" presetClass="entr" presetSubtype="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1000"/>
                                        <p:tgtEl>
                                          <p:spTgt spid="18"/>
                                        </p:tgtEl>
                                      </p:cBhvr>
                                    </p:animEffect>
                                    <p:anim calcmode="lin" valueType="num">
                                      <p:cBhvr>
                                        <p:cTn id="87" dur="1000" fill="hold"/>
                                        <p:tgtEl>
                                          <p:spTgt spid="18"/>
                                        </p:tgtEl>
                                        <p:attrNameLst>
                                          <p:attrName>ppt_x</p:attrName>
                                        </p:attrNameLst>
                                      </p:cBhvr>
                                      <p:tavLst>
                                        <p:tav tm="0">
                                          <p:val>
                                            <p:strVal val="#ppt_x"/>
                                          </p:val>
                                        </p:tav>
                                        <p:tav tm="100000">
                                          <p:val>
                                            <p:strVal val="#ppt_x"/>
                                          </p:val>
                                        </p:tav>
                                      </p:tavLst>
                                    </p:anim>
                                    <p:anim calcmode="lin" valueType="num">
                                      <p:cBhvr>
                                        <p:cTn id="8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wipe(left)">
                                      <p:cBhvr>
                                        <p:cTn id="93" dur="500"/>
                                        <p:tgtEl>
                                          <p:spTgt spid="21"/>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wipe(left)">
                                      <p:cBhvr>
                                        <p:cTn id="9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P spid="8" grpId="0"/>
      <p:bldP spid="10" grpId="0"/>
      <p:bldP spid="11" grpId="0"/>
      <p:bldP spid="12" grpId="0"/>
      <p:bldP spid="14" grpId="0"/>
      <p:bldP spid="16" grpId="0"/>
      <p:bldP spid="17" grpId="0"/>
      <p:bldP spid="18"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6"/>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7"/>
          <a:stretch>
            <a:fillRect/>
          </a:stretch>
        </p:blipFill>
        <p:spPr>
          <a:xfrm>
            <a:off x="482600" y="473075"/>
            <a:ext cx="663575" cy="734695"/>
          </a:xfrm>
          <a:prstGeom prst="rect">
            <a:avLst/>
          </a:prstGeom>
        </p:spPr>
      </p:pic>
      <p:sp>
        <p:nvSpPr>
          <p:cNvPr id="9" name="文本框 8"/>
          <p:cNvSpPr txBox="1"/>
          <p:nvPr/>
        </p:nvSpPr>
        <p:spPr>
          <a:xfrm>
            <a:off x="1329690" y="583996"/>
            <a:ext cx="10346690" cy="523220"/>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nhân số đo thời gian với một số, ta làm như thế nào?</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8778">
            <a:off x="467206" y="1120560"/>
            <a:ext cx="10164715" cy="6270173"/>
          </a:xfrm>
          <a:prstGeom prst="rect">
            <a:avLst/>
          </a:prstGeom>
        </p:spPr>
      </p:pic>
      <p:sp>
        <p:nvSpPr>
          <p:cNvPr id="18" name="MH_SubTitle_1"/>
          <p:cNvSpPr/>
          <p:nvPr>
            <p:custDataLst>
              <p:tags r:id="rId1"/>
            </p:custDataLst>
          </p:nvPr>
        </p:nvSpPr>
        <p:spPr>
          <a:xfrm>
            <a:off x="1589236" y="2209464"/>
            <a:ext cx="6777359" cy="837922"/>
          </a:xfrm>
          <a:prstGeom prst="rect">
            <a:avLst/>
          </a:prstGeom>
          <a:noFill/>
        </p:spPr>
        <p:txBody>
          <a:bodyPr wrap="square">
            <a:spAutoFit/>
          </a:bodyPr>
          <a:lstStyle/>
          <a:p>
            <a:pPr algn="just">
              <a:lnSpc>
                <a:spcPts val="3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Muốn nhân số đo thời gian với một số, ta thực hiện các bước sau:</a:t>
            </a:r>
            <a:endParaRPr lang="en-US" altLang="zh-CN"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19" name="MH_SubTitle_1"/>
          <p:cNvSpPr/>
          <p:nvPr>
            <p:custDataLst>
              <p:tags r:id="rId2"/>
            </p:custDataLst>
          </p:nvPr>
        </p:nvSpPr>
        <p:spPr>
          <a:xfrm>
            <a:off x="1714363" y="3181931"/>
            <a:ext cx="6661011" cy="1210588"/>
          </a:xfrm>
          <a:prstGeom prst="rect">
            <a:avLst/>
          </a:prstGeom>
          <a:noFill/>
        </p:spPr>
        <p:txBody>
          <a:bodyPr wrap="square">
            <a:spAutoFit/>
          </a:bodyPr>
          <a:lstStyle/>
          <a:p>
            <a:pPr marL="285750" indent="-285750" algn="just">
              <a:lnSpc>
                <a:spcPts val="3000"/>
              </a:lnSpc>
              <a:buFont typeface="Wingdings" panose="05000000000000000000" pitchFamily="2" charset="2"/>
              <a:buChar char="Ø"/>
            </a:pPr>
            <a:r>
              <a:rPr lang="en-US" altLang="zh-CN" sz="2400">
                <a:solidFill>
                  <a:srgbClr val="C00000"/>
                </a:solidFill>
                <a:latin typeface="#9Slide01 Noi dung ngan" panose="00000600000000000000" pitchFamily="2" charset="0"/>
                <a:ea typeface="字魂95号-手刻宋" panose="00000500000000000000" charset="-122"/>
              </a:rPr>
              <a:t>Bước 1: </a:t>
            </a:r>
            <a:r>
              <a:rPr lang="en-US" altLang="zh-CN" sz="2400" b="1">
                <a:solidFill>
                  <a:srgbClr val="C00000"/>
                </a:solidFill>
                <a:latin typeface="#9Slide01 Noi dung ngan" panose="00000600000000000000" pitchFamily="2" charset="0"/>
                <a:ea typeface="字魂95号-手刻宋" panose="00000500000000000000" charset="-122"/>
              </a:rPr>
              <a:t>Đặt tính</a:t>
            </a:r>
            <a:r>
              <a:rPr lang="en-US" altLang="zh-CN" sz="2400">
                <a:solidFill>
                  <a:srgbClr val="C00000"/>
                </a:solidFill>
                <a:latin typeface="#9Slide01 Noi dung ngan" panose="00000600000000000000" pitchFamily="2" charset="0"/>
                <a:ea typeface="字魂95号-手刻宋" panose="00000500000000000000" charset="-122"/>
              </a:rPr>
              <a:t> </a:t>
            </a:r>
            <a:r>
              <a:rPr lang="en-US" altLang="zh-CN" sz="2000" i="1">
                <a:solidFill>
                  <a:srgbClr val="C00000"/>
                </a:solidFill>
                <a:latin typeface="#9Slide01 Noi dung ngan" panose="00000600000000000000" pitchFamily="2" charset="0"/>
                <a:ea typeface="字魂95号-手刻宋" panose="00000500000000000000" charset="-122"/>
              </a:rPr>
              <a:t>(viết số tự nhiên thẳng với số đo của tên đơn vị bé hơn trong số đo thời gian).</a:t>
            </a:r>
            <a:endParaRPr lang="en-US" altLang="zh-CN" sz="2400" i="1" dirty="0">
              <a:solidFill>
                <a:srgbClr val="C00000"/>
              </a:solidFill>
              <a:latin typeface="#9Slide01 Noi dung ngan" panose="00000600000000000000" pitchFamily="2" charset="0"/>
              <a:ea typeface="字魂95号-手刻宋" panose="00000500000000000000" charset="-122"/>
            </a:endParaRPr>
          </a:p>
        </p:txBody>
      </p:sp>
      <p:sp>
        <p:nvSpPr>
          <p:cNvPr id="20" name="MH_SubTitle_1"/>
          <p:cNvSpPr/>
          <p:nvPr>
            <p:custDataLst>
              <p:tags r:id="rId3"/>
            </p:custDataLst>
          </p:nvPr>
        </p:nvSpPr>
        <p:spPr>
          <a:xfrm>
            <a:off x="1891871" y="4455630"/>
            <a:ext cx="7366429" cy="453201"/>
          </a:xfrm>
          <a:prstGeom prst="rect">
            <a:avLst/>
          </a:prstGeom>
          <a:noFill/>
        </p:spPr>
        <p:txBody>
          <a:bodyPr wrap="square">
            <a:spAutoFit/>
          </a:bodyPr>
          <a:lstStyle/>
          <a:p>
            <a:pPr marL="285750" indent="-285750">
              <a:lnSpc>
                <a:spcPts val="3000"/>
              </a:lnSpc>
              <a:buFont typeface="Wingdings" panose="05000000000000000000" pitchFamily="2" charset="2"/>
              <a:buChar char="Ø"/>
            </a:pPr>
            <a:r>
              <a:rPr lang="en-US" altLang="zh-CN" sz="2400">
                <a:solidFill>
                  <a:srgbClr val="0070C0"/>
                </a:solidFill>
                <a:latin typeface="#9Slide01 Noi dung ngan" panose="00000600000000000000" pitchFamily="2" charset="0"/>
                <a:ea typeface="字魂95号-手刻宋" panose="00000500000000000000" charset="-122"/>
              </a:rPr>
              <a:t>Bước 2: </a:t>
            </a:r>
            <a:r>
              <a:rPr lang="en-US" altLang="zh-CN" sz="2400" b="1">
                <a:solidFill>
                  <a:srgbClr val="0070C0"/>
                </a:solidFill>
                <a:latin typeface="#9Slide01 Noi dung ngan" panose="00000600000000000000" pitchFamily="2" charset="0"/>
                <a:ea typeface="字魂95号-手刻宋" panose="00000500000000000000" charset="-122"/>
              </a:rPr>
              <a:t>Tính nhân</a:t>
            </a:r>
            <a:r>
              <a:rPr lang="en-US" altLang="zh-CN" sz="2400">
                <a:solidFill>
                  <a:srgbClr val="0070C0"/>
                </a:solidFill>
                <a:latin typeface="#9Slide01 Noi dung ngan" panose="00000600000000000000" pitchFamily="2" charset="0"/>
                <a:ea typeface="字魂95号-手刻宋" panose="00000500000000000000" charset="-122"/>
              </a:rPr>
              <a:t> với từng đơn vị đo.</a:t>
            </a:r>
            <a:endParaRPr lang="zh-CN" altLang="en-US" sz="2400" dirty="0">
              <a:solidFill>
                <a:srgbClr val="0070C0"/>
              </a:solidFill>
              <a:latin typeface="#9Slide01 Noi dung ngan" panose="00000600000000000000" pitchFamily="2" charset="0"/>
              <a:ea typeface="字魂95号-手刻宋" panose="00000500000000000000" charset="-122"/>
            </a:endParaRPr>
          </a:p>
        </p:txBody>
      </p:sp>
      <p:pic>
        <p:nvPicPr>
          <p:cNvPr id="13" name="图片 4">
            <a:extLst>
              <a:ext uri="{FF2B5EF4-FFF2-40B4-BE49-F238E27FC236}">
                <a16:creationId xmlns:a16="http://schemas.microsoft.com/office/drawing/2014/main" id="{0B7807FE-539C-4129-BF12-48B8B97977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1908" y="2385975"/>
            <a:ext cx="2947476" cy="4419135"/>
          </a:xfrm>
          <a:prstGeom prst="rect">
            <a:avLst/>
          </a:prstGeom>
        </p:spPr>
      </p:pic>
      <p:sp>
        <p:nvSpPr>
          <p:cNvPr id="2" name="MH_SubTitle_1">
            <a:extLst>
              <a:ext uri="{FF2B5EF4-FFF2-40B4-BE49-F238E27FC236}">
                <a16:creationId xmlns:a16="http://schemas.microsoft.com/office/drawing/2014/main" id="{2B2DA925-BD5D-4B98-C81C-8C7EEC5EB3DC}"/>
              </a:ext>
            </a:extLst>
          </p:cNvPr>
          <p:cNvSpPr/>
          <p:nvPr>
            <p:custDataLst>
              <p:tags r:id="rId4"/>
            </p:custDataLst>
          </p:nvPr>
        </p:nvSpPr>
        <p:spPr>
          <a:xfrm>
            <a:off x="1846745" y="4998080"/>
            <a:ext cx="6305993" cy="1607363"/>
          </a:xfrm>
          <a:prstGeom prst="rect">
            <a:avLst/>
          </a:prstGeom>
          <a:noFill/>
        </p:spPr>
        <p:txBody>
          <a:bodyPr wrap="square">
            <a:spAutoFit/>
          </a:bodyPr>
          <a:lstStyle/>
          <a:p>
            <a:pPr>
              <a:lnSpc>
                <a:spcPts val="3000"/>
              </a:lnSpc>
            </a:pPr>
            <a:r>
              <a:rPr lang="vi-VN" altLang="zh-CN" sz="2400">
                <a:solidFill>
                  <a:srgbClr val="0070C0"/>
                </a:solidFill>
                <a:latin typeface="#9Slide01 Noi dung ngan" panose="00000600000000000000" pitchFamily="2" charset="0"/>
                <a:ea typeface="字魂95号-手刻宋" panose="00000500000000000000" charset="-122"/>
              </a:rPr>
              <a:t>+ Nếu kết quả xuất hiện số đo: </a:t>
            </a:r>
          </a:p>
          <a:p>
            <a:pPr marL="285750" indent="-285750">
              <a:lnSpc>
                <a:spcPts val="3000"/>
              </a:lnSpc>
              <a:buFont typeface="Wingdings" panose="05000000000000000000" pitchFamily="2" charset="2"/>
              <a:buChar char="Ø"/>
            </a:pPr>
            <a:r>
              <a:rPr lang="vi-VN" altLang="zh-CN" sz="2400">
                <a:solidFill>
                  <a:srgbClr val="0070C0"/>
                </a:solidFill>
                <a:latin typeface="#9Slide01 Noi dung ngan" panose="00000600000000000000" pitchFamily="2" charset="0"/>
                <a:ea typeface="字魂95号-手刻宋" panose="00000500000000000000" charset="-122"/>
              </a:rPr>
              <a:t>Lớn hơn 60 giây. Lớn hơn 60 phút</a:t>
            </a:r>
          </a:p>
          <a:p>
            <a:pPr marL="285750" indent="-285750">
              <a:lnSpc>
                <a:spcPts val="3000"/>
              </a:lnSpc>
              <a:buFont typeface="Wingdings" panose="05000000000000000000" pitchFamily="2" charset="2"/>
              <a:buChar char="Ø"/>
            </a:pPr>
            <a:r>
              <a:rPr lang="vi-VN" altLang="zh-CN" sz="2400">
                <a:solidFill>
                  <a:srgbClr val="0070C0"/>
                </a:solidFill>
                <a:latin typeface="#9Slide01 Noi dung ngan" panose="00000600000000000000" pitchFamily="2" charset="0"/>
                <a:ea typeface="字魂95号-手刻宋" panose="00000500000000000000" charset="-122"/>
              </a:rPr>
              <a:t>Lớn hơn </a:t>
            </a:r>
            <a:r>
              <a:rPr lang="en-US" altLang="zh-CN" sz="2400">
                <a:solidFill>
                  <a:srgbClr val="0070C0"/>
                </a:solidFill>
                <a:latin typeface="#9Slide01 Noi dung ngan" panose="00000600000000000000" pitchFamily="2" charset="0"/>
                <a:ea typeface="字魂95号-手刻宋" panose="00000500000000000000" charset="-122"/>
              </a:rPr>
              <a:t>24</a:t>
            </a:r>
            <a:r>
              <a:rPr lang="vi-VN" altLang="zh-CN" sz="2400">
                <a:solidFill>
                  <a:srgbClr val="0070C0"/>
                </a:solidFill>
                <a:latin typeface="#9Slide01 Noi dung ngan" panose="00000600000000000000" pitchFamily="2" charset="0"/>
                <a:ea typeface="字魂95号-手刻宋" panose="00000500000000000000" charset="-122"/>
              </a:rPr>
              <a:t> giờ -&gt; Đổi ra ngày.</a:t>
            </a:r>
          </a:p>
          <a:p>
            <a:pPr marL="285750" indent="-285750">
              <a:lnSpc>
                <a:spcPts val="3000"/>
              </a:lnSpc>
              <a:buFont typeface="Wingdings" panose="05000000000000000000" pitchFamily="2" charset="2"/>
              <a:buChar char="Ø"/>
            </a:pPr>
            <a:r>
              <a:rPr lang="vi-VN" altLang="zh-CN" sz="2400">
                <a:solidFill>
                  <a:srgbClr val="0070C0"/>
                </a:solidFill>
                <a:latin typeface="#9Slide01 Noi dung ngan" panose="00000600000000000000" pitchFamily="2" charset="0"/>
                <a:ea typeface="字魂95号-手刻宋" panose="00000500000000000000" charset="-122"/>
              </a:rPr>
              <a:t>Lớn hơn </a:t>
            </a:r>
            <a:r>
              <a:rPr lang="en-US" altLang="zh-CN" sz="2400">
                <a:solidFill>
                  <a:srgbClr val="0070C0"/>
                </a:solidFill>
                <a:latin typeface="#9Slide01 Noi dung ngan" panose="00000600000000000000" pitchFamily="2" charset="0"/>
                <a:ea typeface="字魂95号-手刻宋" panose="00000500000000000000" charset="-122"/>
              </a:rPr>
              <a:t>12</a:t>
            </a:r>
            <a:r>
              <a:rPr lang="vi-VN" altLang="zh-CN" sz="2400">
                <a:solidFill>
                  <a:srgbClr val="0070C0"/>
                </a:solidFill>
                <a:latin typeface="#9Slide01 Noi dung ngan" panose="00000600000000000000" pitchFamily="2" charset="0"/>
                <a:ea typeface="字魂95号-手刻宋" panose="00000500000000000000" charset="-122"/>
              </a:rPr>
              <a:t> tháng -&gt; Đổi ra năm.</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left)">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8" grpId="0"/>
      <p:bldP spid="19" grpId="0"/>
      <p:bldP spid="2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29802" y="-1009650"/>
            <a:ext cx="7945755" cy="6112510"/>
          </a:xfrm>
          <a:prstGeom prst="rect">
            <a:avLst/>
          </a:prstGeom>
        </p:spPr>
      </p:pic>
      <p:pic>
        <p:nvPicPr>
          <p:cNvPr id="3" name="图片 2" descr="61da49d9e2dcf"/>
          <p:cNvPicPr>
            <a:picLocks noChangeAspect="1"/>
          </p:cNvPicPr>
          <p:nvPr/>
        </p:nvPicPr>
        <p:blipFill>
          <a:blip r:embed="rId5"/>
          <a:stretch>
            <a:fillRect/>
          </a:stretch>
        </p:blipFill>
        <p:spPr>
          <a:xfrm>
            <a:off x="3394710" y="3578860"/>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0"/>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3852545" y="2157095"/>
            <a:ext cx="4700270" cy="1938992"/>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LUYỆN TẬP THỰC HÀNH</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5" name="Graphic 4">
            <a:extLst>
              <a:ext uri="{FF2B5EF4-FFF2-40B4-BE49-F238E27FC236}">
                <a16:creationId xmlns:a16="http://schemas.microsoft.com/office/drawing/2014/main" id="{671B6E62-EAC0-4839-A9A2-A03DDE0EB7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03108">
            <a:off x="5871684" y="976049"/>
            <a:ext cx="661988" cy="1006222"/>
          </a:xfrm>
          <a:prstGeom prst="rect">
            <a:avLst/>
          </a:prstGeom>
        </p:spPr>
      </p:pic>
    </p:spTree>
    <p:extLst>
      <p:ext uri="{BB962C8B-B14F-4D97-AF65-F5344CB8AC3E}">
        <p14:creationId xmlns:p14="http://schemas.microsoft.com/office/powerpoint/2010/main" val="16740090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3000"/>
                            </p:stCondLst>
                            <p:childTnLst>
                              <p:par>
                                <p:cTn id="36" presetID="16" presetClass="entr" presetSubtype="37"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12" name="Picture 11">
            <a:extLst>
              <a:ext uri="{FF2B5EF4-FFF2-40B4-BE49-F238E27FC236}">
                <a16:creationId xmlns:a16="http://schemas.microsoft.com/office/drawing/2014/main" id="{DF54AF0D-68EE-4D5E-8293-3560EBCE60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grpSp>
        <p:nvGrpSpPr>
          <p:cNvPr id="3" name="组合 2"/>
          <p:cNvGrpSpPr/>
          <p:nvPr/>
        </p:nvGrpSpPr>
        <p:grpSpPr>
          <a:xfrm>
            <a:off x="483734" y="1432748"/>
            <a:ext cx="5816253" cy="5195520"/>
            <a:chOff x="6096000" y="1813557"/>
            <a:chExt cx="4162555" cy="2865993"/>
          </a:xfrm>
        </p:grpSpPr>
        <p:pic>
          <p:nvPicPr>
            <p:cNvPr id="15" name="图片 14"/>
            <p:cNvPicPr>
              <a:picLocks noChangeAspect="1"/>
            </p:cNvPicPr>
            <p:nvPr/>
          </p:nvPicPr>
          <p:blipFill rotWithShape="1">
            <a:blip r:embed="rId5">
              <a:extLst>
                <a:ext uri="{28A0092B-C50C-407E-A947-70E740481C1C}">
                  <a14:useLocalDpi xmlns:a14="http://schemas.microsoft.com/office/drawing/2010/main" val="0"/>
                </a:ext>
              </a:extLst>
            </a:blip>
            <a:srcRect b="32168"/>
            <a:stretch/>
          </p:blipFill>
          <p:spPr>
            <a:xfrm>
              <a:off x="6096000" y="1813557"/>
              <a:ext cx="4162555" cy="2865993"/>
            </a:xfrm>
            <a:prstGeom prst="rect">
              <a:avLst/>
            </a:prstGeom>
          </p:spPr>
        </p:pic>
        <p:sp>
          <p:nvSpPr>
            <p:cNvPr id="21" name="文本框 20"/>
            <p:cNvSpPr txBox="1"/>
            <p:nvPr/>
          </p:nvSpPr>
          <p:spPr>
            <a:xfrm>
              <a:off x="6685011" y="2409654"/>
              <a:ext cx="3343790" cy="288623"/>
            </a:xfrm>
            <a:prstGeom prst="rect">
              <a:avLst/>
            </a:prstGeom>
            <a:noFill/>
          </p:spPr>
          <p:txBody>
            <a:bodyPr wrap="square" rtlCol="0">
              <a:spAutoFit/>
            </a:bodyPr>
            <a:lstStyle/>
            <a:p>
              <a:pPr algn="just"/>
              <a:r>
                <a:rPr lang="vi-VN"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a) 3 giờ 12 phút × 4</a:t>
              </a:r>
              <a:endParaRPr lang="zh-CN" altLang="en-US" sz="2800" dirty="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endParaRPr>
            </a:p>
          </p:txBody>
        </p:sp>
        <p:sp>
          <p:nvSpPr>
            <p:cNvPr id="25" name="文本框 24"/>
            <p:cNvSpPr txBox="1"/>
            <p:nvPr/>
          </p:nvSpPr>
          <p:spPr>
            <a:xfrm>
              <a:off x="6662280" y="3871621"/>
              <a:ext cx="2934889" cy="288623"/>
            </a:xfrm>
            <a:prstGeom prst="rect">
              <a:avLst/>
            </a:prstGeom>
            <a:noFill/>
          </p:spPr>
          <p:txBody>
            <a:bodyPr wrap="square" rtlCol="0">
              <a:spAutoFit/>
            </a:bodyPr>
            <a:lstStyle/>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b) 7 phút 25 giây × 5</a:t>
              </a:r>
              <a:endParaRPr lang="zh-CN" altLang="en-US" sz="2800" dirty="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endParaRPr>
            </a:p>
          </p:txBody>
        </p:sp>
      </p:grpSp>
      <p:grpSp>
        <p:nvGrpSpPr>
          <p:cNvPr id="6" name="组合 2">
            <a:extLst>
              <a:ext uri="{FF2B5EF4-FFF2-40B4-BE49-F238E27FC236}">
                <a16:creationId xmlns:a16="http://schemas.microsoft.com/office/drawing/2014/main" id="{FBAB0051-3205-1E9F-694C-E523C0A9725B}"/>
              </a:ext>
            </a:extLst>
          </p:cNvPr>
          <p:cNvGrpSpPr/>
          <p:nvPr/>
        </p:nvGrpSpPr>
        <p:grpSpPr>
          <a:xfrm>
            <a:off x="6299985" y="1304925"/>
            <a:ext cx="5816252" cy="5195521"/>
            <a:chOff x="6096000" y="1813557"/>
            <a:chExt cx="4162555" cy="2865993"/>
          </a:xfrm>
        </p:grpSpPr>
        <p:pic>
          <p:nvPicPr>
            <p:cNvPr id="10" name="图片 14">
              <a:extLst>
                <a:ext uri="{FF2B5EF4-FFF2-40B4-BE49-F238E27FC236}">
                  <a16:creationId xmlns:a16="http://schemas.microsoft.com/office/drawing/2014/main" id="{6FD28E8A-7F47-FFCC-6B5C-A25855B268AA}"/>
                </a:ext>
              </a:extLst>
            </p:cNvPr>
            <p:cNvPicPr>
              <a:picLocks noChangeAspect="1"/>
            </p:cNvPicPr>
            <p:nvPr/>
          </p:nvPicPr>
          <p:blipFill rotWithShape="1">
            <a:blip r:embed="rId5">
              <a:extLst>
                <a:ext uri="{28A0092B-C50C-407E-A947-70E740481C1C}">
                  <a14:useLocalDpi xmlns:a14="http://schemas.microsoft.com/office/drawing/2010/main" val="0"/>
                </a:ext>
              </a:extLst>
            </a:blip>
            <a:srcRect b="32168"/>
            <a:stretch/>
          </p:blipFill>
          <p:spPr>
            <a:xfrm>
              <a:off x="6096000" y="1813557"/>
              <a:ext cx="4162555" cy="2865993"/>
            </a:xfrm>
            <a:prstGeom prst="rect">
              <a:avLst/>
            </a:prstGeom>
          </p:spPr>
        </p:pic>
        <p:sp>
          <p:nvSpPr>
            <p:cNvPr id="11" name="文本框 20">
              <a:extLst>
                <a:ext uri="{FF2B5EF4-FFF2-40B4-BE49-F238E27FC236}">
                  <a16:creationId xmlns:a16="http://schemas.microsoft.com/office/drawing/2014/main" id="{649EE5C0-DCD2-B4D8-728A-EE6EAB66A79B}"/>
                </a:ext>
              </a:extLst>
            </p:cNvPr>
            <p:cNvSpPr txBox="1"/>
            <p:nvPr/>
          </p:nvSpPr>
          <p:spPr>
            <a:xfrm>
              <a:off x="6689621" y="2455995"/>
              <a:ext cx="3343790" cy="288623"/>
            </a:xfrm>
            <a:prstGeom prst="rect">
              <a:avLst/>
            </a:prstGeom>
            <a:noFill/>
          </p:spPr>
          <p:txBody>
            <a:bodyPr wrap="square" rtlCol="0">
              <a:spAutoFit/>
            </a:bodyPr>
            <a:lstStyle/>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c) 4 năm 9 tháng × 2</a:t>
              </a:r>
              <a:endParaRPr lang="zh-CN" altLang="en-US" sz="2800" dirty="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endParaRPr>
            </a:p>
          </p:txBody>
        </p:sp>
        <p:sp>
          <p:nvSpPr>
            <p:cNvPr id="14" name="文本框 24">
              <a:extLst>
                <a:ext uri="{FF2B5EF4-FFF2-40B4-BE49-F238E27FC236}">
                  <a16:creationId xmlns:a16="http://schemas.microsoft.com/office/drawing/2014/main" id="{10476783-8551-AA4F-2329-A4A616B3C73C}"/>
                </a:ext>
              </a:extLst>
            </p:cNvPr>
            <p:cNvSpPr txBox="1"/>
            <p:nvPr/>
          </p:nvSpPr>
          <p:spPr>
            <a:xfrm>
              <a:off x="6530205" y="3868331"/>
              <a:ext cx="2934889" cy="288623"/>
            </a:xfrm>
            <a:prstGeom prst="rect">
              <a:avLst/>
            </a:prstGeom>
            <a:noFill/>
          </p:spPr>
          <p:txBody>
            <a:bodyPr wrap="square" rtlCol="0">
              <a:spAutoFit/>
            </a:bodyPr>
            <a:lstStyle/>
            <a:p>
              <a:pPr algn="just"/>
              <a:r>
                <a:rPr lang="vi-VN"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d) 6 ngày 9 giờ × 3</a:t>
              </a:r>
              <a:endParaRPr lang="zh-CN" altLang="en-US" sz="2800" dirty="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08FC8-D582-E8D1-C4F2-15B9B1DA67C1}"/>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FCC3FBDF-E97B-100F-0F25-71951DBF3888}"/>
              </a:ext>
            </a:extLst>
          </p:cNvPr>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a:extLst>
              <a:ext uri="{FF2B5EF4-FFF2-40B4-BE49-F238E27FC236}">
                <a16:creationId xmlns:a16="http://schemas.microsoft.com/office/drawing/2014/main" id="{C3A4C67E-1569-FDDC-EA99-081E5A28209A}"/>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a:extLst>
              <a:ext uri="{FF2B5EF4-FFF2-40B4-BE49-F238E27FC236}">
                <a16:creationId xmlns:a16="http://schemas.microsoft.com/office/drawing/2014/main" id="{0EF9FC7A-B434-A3AD-534C-BBCBA4FDB5B0}"/>
              </a:ext>
            </a:extLst>
          </p:cNvPr>
          <p:cNvPicPr>
            <a:picLocks noChangeAspect="1"/>
          </p:cNvPicPr>
          <p:nvPr/>
        </p:nvPicPr>
        <p:blipFill>
          <a:blip r:embed="rId3"/>
          <a:stretch>
            <a:fillRect/>
          </a:stretch>
        </p:blipFill>
        <p:spPr>
          <a:xfrm>
            <a:off x="10096500" y="548640"/>
            <a:ext cx="1660525" cy="521970"/>
          </a:xfrm>
          <a:prstGeom prst="rect">
            <a:avLst/>
          </a:prstGeom>
        </p:spPr>
      </p:pic>
      <p:pic>
        <p:nvPicPr>
          <p:cNvPr id="12" name="Picture 11">
            <a:extLst>
              <a:ext uri="{FF2B5EF4-FFF2-40B4-BE49-F238E27FC236}">
                <a16:creationId xmlns:a16="http://schemas.microsoft.com/office/drawing/2014/main" id="{F6B047B9-32CE-966D-1015-29A045F39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pic>
        <p:nvPicPr>
          <p:cNvPr id="15" name="图片 14">
            <a:extLst>
              <a:ext uri="{FF2B5EF4-FFF2-40B4-BE49-F238E27FC236}">
                <a16:creationId xmlns:a16="http://schemas.microsoft.com/office/drawing/2014/main" id="{B3A73706-89D5-23B3-C430-314D2A3B0767}"/>
              </a:ext>
            </a:extLst>
          </p:cNvPr>
          <p:cNvPicPr>
            <a:picLocks noChangeAspect="1"/>
          </p:cNvPicPr>
          <p:nvPr/>
        </p:nvPicPr>
        <p:blipFill rotWithShape="1">
          <a:blip r:embed="rId5">
            <a:extLst>
              <a:ext uri="{28A0092B-C50C-407E-A947-70E740481C1C}">
                <a14:useLocalDpi xmlns:a14="http://schemas.microsoft.com/office/drawing/2010/main" val="0"/>
              </a:ext>
            </a:extLst>
          </a:blip>
          <a:srcRect t="-1" b="65730"/>
          <a:stretch/>
        </p:blipFill>
        <p:spPr>
          <a:xfrm>
            <a:off x="3318396" y="506696"/>
            <a:ext cx="5816253" cy="2624902"/>
          </a:xfrm>
          <a:prstGeom prst="rect">
            <a:avLst/>
          </a:prstGeom>
        </p:spPr>
      </p:pic>
      <p:sp>
        <p:nvSpPr>
          <p:cNvPr id="21" name="文本框 20">
            <a:extLst>
              <a:ext uri="{FF2B5EF4-FFF2-40B4-BE49-F238E27FC236}">
                <a16:creationId xmlns:a16="http://schemas.microsoft.com/office/drawing/2014/main" id="{456E5E99-ABF6-034F-9C6C-B7A806ABB82D}"/>
              </a:ext>
            </a:extLst>
          </p:cNvPr>
          <p:cNvSpPr txBox="1"/>
          <p:nvPr/>
        </p:nvSpPr>
        <p:spPr>
          <a:xfrm>
            <a:off x="4141409" y="1587311"/>
            <a:ext cx="4672209" cy="5232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264E4E"/>
                </a:solidFill>
                <a:effectLst/>
                <a:uLnTx/>
                <a:uFillTx/>
                <a:latin typeface="#9Slide01 Tieu de ngan" panose="00000800000000000000" pitchFamily="2" charset="0"/>
                <a:ea typeface="字魂95号-手刻宋" panose="00000500000000000000" charset="-122"/>
                <a:cs typeface="经典趣体简" panose="02010609000101010101" pitchFamily="49" charset="-122"/>
              </a:rPr>
              <a:t>a) 3 giờ 12 phút × 4</a:t>
            </a:r>
            <a:endParaRPr kumimoji="0" lang="zh-CN" altLang="en-US" sz="2800" b="0" i="0" u="none" strike="noStrike" kern="1200" cap="none" spc="0" normalizeH="0" baseline="0" noProof="0" dirty="0">
              <a:ln>
                <a:noFill/>
              </a:ln>
              <a:solidFill>
                <a:srgbClr val="264E4E"/>
              </a:solidFill>
              <a:effectLst/>
              <a:uLnTx/>
              <a:uFillTx/>
              <a:latin typeface="#9Slide01 Tieu de ngan" panose="00000800000000000000" pitchFamily="2" charset="0"/>
              <a:ea typeface="字魂95号-手刻宋" panose="00000500000000000000" charset="-122"/>
              <a:cs typeface="经典趣体简" panose="02010609000101010101" pitchFamily="49" charset="-122"/>
            </a:endParaRPr>
          </a:p>
        </p:txBody>
      </p:sp>
      <p:sp>
        <p:nvSpPr>
          <p:cNvPr id="8" name="TextBox 7">
            <a:extLst>
              <a:ext uri="{FF2B5EF4-FFF2-40B4-BE49-F238E27FC236}">
                <a16:creationId xmlns:a16="http://schemas.microsoft.com/office/drawing/2014/main" id="{FF0ED58E-D9C2-87B5-DC6A-CDDDFBDD1A5A}"/>
              </a:ext>
            </a:extLst>
          </p:cNvPr>
          <p:cNvSpPr txBox="1"/>
          <p:nvPr/>
        </p:nvSpPr>
        <p:spPr>
          <a:xfrm>
            <a:off x="1430833" y="2721114"/>
            <a:ext cx="5634789" cy="707886"/>
          </a:xfrm>
          <a:prstGeom prst="rect">
            <a:avLst/>
          </a:prstGeom>
          <a:noFill/>
        </p:spPr>
        <p:txBody>
          <a:bodyPr wrap="square" rtlCol="0">
            <a:spAutoFit/>
          </a:bodyPr>
          <a:lstStyle/>
          <a:p>
            <a:pPr algn="ctr"/>
            <a:r>
              <a:rPr lang="en-US" sz="4000" b="1" spc="200">
                <a:solidFill>
                  <a:srgbClr val="0070C0"/>
                </a:solidFill>
                <a:latin typeface="#9Slide01 Tieu de ngan" panose="00000800000000000000" pitchFamily="2" charset="0"/>
              </a:rPr>
              <a:t>3 giờ 12 phút</a:t>
            </a:r>
          </a:p>
        </p:txBody>
      </p:sp>
      <p:sp>
        <p:nvSpPr>
          <p:cNvPr id="9" name="TextBox 8">
            <a:extLst>
              <a:ext uri="{FF2B5EF4-FFF2-40B4-BE49-F238E27FC236}">
                <a16:creationId xmlns:a16="http://schemas.microsoft.com/office/drawing/2014/main" id="{65E00DD1-2B4A-D4D2-93C7-FA0F2321A16F}"/>
              </a:ext>
            </a:extLst>
          </p:cNvPr>
          <p:cNvSpPr txBox="1"/>
          <p:nvPr/>
        </p:nvSpPr>
        <p:spPr>
          <a:xfrm>
            <a:off x="1430833" y="3149748"/>
            <a:ext cx="1654801" cy="707886"/>
          </a:xfrm>
          <a:prstGeom prst="rect">
            <a:avLst/>
          </a:prstGeom>
          <a:noFill/>
        </p:spPr>
        <p:txBody>
          <a:bodyPr wrap="square" rtlCol="0">
            <a:spAutoFit/>
          </a:bodyPr>
          <a:lstStyle/>
          <a:p>
            <a:pPr algn="ctr"/>
            <a:r>
              <a:rPr lang="en-US" sz="4000" b="1" spc="200">
                <a:solidFill>
                  <a:srgbClr val="0070C0"/>
                </a:solidFill>
                <a:latin typeface="#9Slide01 Tieu de ngan" panose="00000800000000000000" pitchFamily="2" charset="0"/>
              </a:rPr>
              <a:t>x</a:t>
            </a:r>
          </a:p>
        </p:txBody>
      </p:sp>
      <p:sp>
        <p:nvSpPr>
          <p:cNvPr id="13" name="TextBox 12">
            <a:extLst>
              <a:ext uri="{FF2B5EF4-FFF2-40B4-BE49-F238E27FC236}">
                <a16:creationId xmlns:a16="http://schemas.microsoft.com/office/drawing/2014/main" id="{A1FE0D06-BDDB-32CA-5065-35AFF80CC1D6}"/>
              </a:ext>
            </a:extLst>
          </p:cNvPr>
          <p:cNvSpPr txBox="1"/>
          <p:nvPr/>
        </p:nvSpPr>
        <p:spPr>
          <a:xfrm>
            <a:off x="3538196" y="3635206"/>
            <a:ext cx="1654801" cy="707886"/>
          </a:xfrm>
          <a:prstGeom prst="rect">
            <a:avLst/>
          </a:prstGeom>
          <a:noFill/>
        </p:spPr>
        <p:txBody>
          <a:bodyPr wrap="square" rtlCol="0">
            <a:spAutoFit/>
          </a:bodyPr>
          <a:lstStyle/>
          <a:p>
            <a:pPr algn="ctr"/>
            <a:r>
              <a:rPr lang="en-US" sz="4000" b="1" spc="200">
                <a:solidFill>
                  <a:srgbClr val="0070C0"/>
                </a:solidFill>
                <a:latin typeface="#9Slide01 Tieu de ngan" panose="00000800000000000000" pitchFamily="2" charset="0"/>
              </a:rPr>
              <a:t>4</a:t>
            </a:r>
          </a:p>
        </p:txBody>
      </p:sp>
      <p:cxnSp>
        <p:nvCxnSpPr>
          <p:cNvPr id="16" name="Straight Connector 15">
            <a:extLst>
              <a:ext uri="{FF2B5EF4-FFF2-40B4-BE49-F238E27FC236}">
                <a16:creationId xmlns:a16="http://schemas.microsoft.com/office/drawing/2014/main" id="{9B1BB5C9-FED6-E55B-FAB6-176E659772A3}"/>
              </a:ext>
            </a:extLst>
          </p:cNvPr>
          <p:cNvCxnSpPr>
            <a:cxnSpLocks/>
          </p:cNvCxnSpPr>
          <p:nvPr/>
        </p:nvCxnSpPr>
        <p:spPr>
          <a:xfrm>
            <a:off x="1898099" y="4301746"/>
            <a:ext cx="445363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2C66AD7-DF15-C390-9099-C8548D3BB88A}"/>
              </a:ext>
            </a:extLst>
          </p:cNvPr>
          <p:cNvSpPr txBox="1"/>
          <p:nvPr/>
        </p:nvSpPr>
        <p:spPr>
          <a:xfrm>
            <a:off x="3480934" y="4710464"/>
            <a:ext cx="1654801" cy="707886"/>
          </a:xfrm>
          <a:prstGeom prst="rect">
            <a:avLst/>
          </a:prstGeom>
          <a:noFill/>
        </p:spPr>
        <p:txBody>
          <a:bodyPr wrap="square" rtlCol="0">
            <a:spAutoFit/>
          </a:bodyPr>
          <a:lstStyle/>
          <a:p>
            <a:pPr algn="ctr"/>
            <a:r>
              <a:rPr lang="en-US" sz="4000" b="1" spc="200">
                <a:solidFill>
                  <a:srgbClr val="C00000"/>
                </a:solidFill>
                <a:latin typeface="#9Slide01 Tieu de ngan" panose="00000800000000000000" pitchFamily="2" charset="0"/>
              </a:rPr>
              <a:t>48</a:t>
            </a:r>
          </a:p>
        </p:txBody>
      </p:sp>
      <p:sp>
        <p:nvSpPr>
          <p:cNvPr id="18" name="TextBox 17">
            <a:extLst>
              <a:ext uri="{FF2B5EF4-FFF2-40B4-BE49-F238E27FC236}">
                <a16:creationId xmlns:a16="http://schemas.microsoft.com/office/drawing/2014/main" id="{E18273E3-9BD2-9337-E424-928A00ECB0FD}"/>
              </a:ext>
            </a:extLst>
          </p:cNvPr>
          <p:cNvSpPr txBox="1"/>
          <p:nvPr/>
        </p:nvSpPr>
        <p:spPr>
          <a:xfrm>
            <a:off x="4701505" y="4700932"/>
            <a:ext cx="1654801" cy="707886"/>
          </a:xfrm>
          <a:prstGeom prst="rect">
            <a:avLst/>
          </a:prstGeom>
          <a:noFill/>
        </p:spPr>
        <p:txBody>
          <a:bodyPr wrap="square" rtlCol="0">
            <a:spAutoFit/>
          </a:bodyPr>
          <a:lstStyle/>
          <a:p>
            <a:pPr algn="ctr"/>
            <a:r>
              <a:rPr lang="en-US" sz="4000" b="1" spc="200">
                <a:solidFill>
                  <a:srgbClr val="C00000"/>
                </a:solidFill>
                <a:latin typeface="#9Slide01 Tieu de ngan" panose="00000800000000000000" pitchFamily="2" charset="0"/>
              </a:rPr>
              <a:t>phút</a:t>
            </a:r>
          </a:p>
        </p:txBody>
      </p:sp>
      <p:sp>
        <p:nvSpPr>
          <p:cNvPr id="19" name="TextBox 18">
            <a:extLst>
              <a:ext uri="{FF2B5EF4-FFF2-40B4-BE49-F238E27FC236}">
                <a16:creationId xmlns:a16="http://schemas.microsoft.com/office/drawing/2014/main" id="{4C4A51FE-A9DF-7367-8E1E-4C0661FC866F}"/>
              </a:ext>
            </a:extLst>
          </p:cNvPr>
          <p:cNvSpPr txBox="1"/>
          <p:nvPr/>
        </p:nvSpPr>
        <p:spPr>
          <a:xfrm>
            <a:off x="1596100" y="4726787"/>
            <a:ext cx="1654801" cy="707886"/>
          </a:xfrm>
          <a:prstGeom prst="rect">
            <a:avLst/>
          </a:prstGeom>
          <a:noFill/>
        </p:spPr>
        <p:txBody>
          <a:bodyPr wrap="square" rtlCol="0">
            <a:spAutoFit/>
          </a:bodyPr>
          <a:lstStyle/>
          <a:p>
            <a:pPr algn="ctr"/>
            <a:r>
              <a:rPr lang="en-US" sz="4000" b="1" spc="200">
                <a:solidFill>
                  <a:srgbClr val="C00000"/>
                </a:solidFill>
                <a:latin typeface="#9Slide01 Tieu de ngan" panose="00000800000000000000" pitchFamily="2" charset="0"/>
              </a:rPr>
              <a:t>12</a:t>
            </a:r>
          </a:p>
        </p:txBody>
      </p:sp>
      <p:sp>
        <p:nvSpPr>
          <p:cNvPr id="20" name="TextBox 19">
            <a:extLst>
              <a:ext uri="{FF2B5EF4-FFF2-40B4-BE49-F238E27FC236}">
                <a16:creationId xmlns:a16="http://schemas.microsoft.com/office/drawing/2014/main" id="{1921C45E-BB91-4C56-A0C8-E052381E47CC}"/>
              </a:ext>
            </a:extLst>
          </p:cNvPr>
          <p:cNvSpPr txBox="1"/>
          <p:nvPr/>
        </p:nvSpPr>
        <p:spPr>
          <a:xfrm>
            <a:off x="2622910" y="4694659"/>
            <a:ext cx="1468309" cy="707886"/>
          </a:xfrm>
          <a:prstGeom prst="rect">
            <a:avLst/>
          </a:prstGeom>
          <a:noFill/>
        </p:spPr>
        <p:txBody>
          <a:bodyPr wrap="square" rtlCol="0">
            <a:spAutoFit/>
          </a:bodyPr>
          <a:lstStyle/>
          <a:p>
            <a:pPr algn="ctr"/>
            <a:r>
              <a:rPr lang="en-US" sz="4000" b="1" spc="200">
                <a:solidFill>
                  <a:srgbClr val="C00000"/>
                </a:solidFill>
                <a:latin typeface="#9Slide01 Tieu de ngan" panose="00000800000000000000" pitchFamily="2" charset="0"/>
              </a:rPr>
              <a:t>giờ</a:t>
            </a:r>
          </a:p>
        </p:txBody>
      </p:sp>
      <p:sp>
        <p:nvSpPr>
          <p:cNvPr id="22" name="TextBox 21">
            <a:extLst>
              <a:ext uri="{FF2B5EF4-FFF2-40B4-BE49-F238E27FC236}">
                <a16:creationId xmlns:a16="http://schemas.microsoft.com/office/drawing/2014/main" id="{CB89E2C8-D87A-0AF9-C17B-7166EAED64F5}"/>
              </a:ext>
            </a:extLst>
          </p:cNvPr>
          <p:cNvSpPr txBox="1"/>
          <p:nvPr/>
        </p:nvSpPr>
        <p:spPr>
          <a:xfrm>
            <a:off x="1489102" y="5524843"/>
            <a:ext cx="10131397" cy="905376"/>
          </a:xfrm>
          <a:prstGeom prst="rect">
            <a:avLst/>
          </a:prstGeom>
          <a:noFill/>
        </p:spPr>
        <p:txBody>
          <a:bodyPr wrap="square">
            <a:spAutoFit/>
          </a:bodyPr>
          <a:lstStyle/>
          <a:p>
            <a:pPr>
              <a:lnSpc>
                <a:spcPct val="150000"/>
              </a:lnSpc>
            </a:pPr>
            <a:r>
              <a:rPr lang="en-US" altLang="zh-CN" sz="4000" b="1">
                <a:solidFill>
                  <a:srgbClr val="002060"/>
                </a:solidFill>
                <a:latin typeface="#9Slide01 Noi dung ngan" panose="00000600000000000000" pitchFamily="2" charset="0"/>
                <a:ea typeface="字魂95号-手刻宋" panose="00000500000000000000" charset="-122"/>
              </a:rPr>
              <a:t>Vậy: 3 giờ 12 phút x 4 = </a:t>
            </a:r>
            <a:r>
              <a:rPr lang="en-US" altLang="zh-CN" sz="4000" b="1">
                <a:solidFill>
                  <a:srgbClr val="C00000"/>
                </a:solidFill>
                <a:latin typeface="#9Slide01 Noi dung ngan" panose="00000600000000000000" pitchFamily="2" charset="0"/>
                <a:ea typeface="字魂95号-手刻宋" panose="00000500000000000000" charset="-122"/>
              </a:rPr>
              <a:t>12</a:t>
            </a:r>
            <a:r>
              <a:rPr lang="vi-VN" altLang="zh-CN" sz="4000" b="1">
                <a:solidFill>
                  <a:srgbClr val="C00000"/>
                </a:solidFill>
                <a:latin typeface="#9Slide01 Noi dung ngan" panose="00000600000000000000" pitchFamily="2" charset="0"/>
                <a:ea typeface="字魂95号-手刻宋" panose="00000500000000000000" charset="-122"/>
              </a:rPr>
              <a:t> giờ </a:t>
            </a:r>
            <a:r>
              <a:rPr lang="en-US" altLang="zh-CN" sz="4000" b="1">
                <a:solidFill>
                  <a:srgbClr val="C00000"/>
                </a:solidFill>
                <a:latin typeface="#9Slide01 Noi dung ngan" panose="00000600000000000000" pitchFamily="2" charset="0"/>
                <a:ea typeface="字魂95号-手刻宋" panose="00000500000000000000" charset="-122"/>
              </a:rPr>
              <a:t>48</a:t>
            </a:r>
            <a:r>
              <a:rPr lang="vi-VN" altLang="zh-CN" sz="4000" b="1">
                <a:solidFill>
                  <a:srgbClr val="C00000"/>
                </a:solidFill>
                <a:latin typeface="#9Slide01 Noi dung ngan" panose="00000600000000000000" pitchFamily="2" charset="0"/>
                <a:ea typeface="字魂95号-手刻宋" panose="00000500000000000000" charset="-122"/>
              </a:rPr>
              <a:t> phút.</a:t>
            </a:r>
            <a:endParaRPr lang="zh-CN" altLang="en-US" sz="4000" b="1" dirty="0">
              <a:solidFill>
                <a:srgbClr val="C00000"/>
              </a:solidFill>
              <a:latin typeface="#9Slide01 Noi dung ngan" panose="00000600000000000000" pitchFamily="2" charset="0"/>
              <a:ea typeface="字魂95号-手刻宋" panose="00000500000000000000" charset="-122"/>
            </a:endParaRPr>
          </a:p>
        </p:txBody>
      </p:sp>
    </p:spTree>
    <p:extLst>
      <p:ext uri="{BB962C8B-B14F-4D97-AF65-F5344CB8AC3E}">
        <p14:creationId xmlns:p14="http://schemas.microsoft.com/office/powerpoint/2010/main" val="42467964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2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47"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42" presetClass="entr" presetSubtype="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par>
                          <p:cTn id="60" fill="hold">
                            <p:stCondLst>
                              <p:cond delay="5500"/>
                            </p:stCondLst>
                            <p:childTnLst>
                              <p:par>
                                <p:cTn id="61" presetID="47" presetClass="entr" presetSubtype="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left)">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3" grpId="0"/>
      <p:bldP spid="17" grpId="0"/>
      <p:bldP spid="18" grpId="0"/>
      <p:bldP spid="19" grpId="0"/>
      <p:bldP spid="20"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CE4C5-DD63-B10E-79C5-0E519B1C63D5}"/>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4F8697FA-8301-531B-9FA1-579C1AEDC9EE}"/>
              </a:ext>
            </a:extLst>
          </p:cNvPr>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a:extLst>
              <a:ext uri="{FF2B5EF4-FFF2-40B4-BE49-F238E27FC236}">
                <a16:creationId xmlns:a16="http://schemas.microsoft.com/office/drawing/2014/main" id="{CAAC9DE2-8FC0-B5AA-1CE6-661E74DC17E8}"/>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a:extLst>
              <a:ext uri="{FF2B5EF4-FFF2-40B4-BE49-F238E27FC236}">
                <a16:creationId xmlns:a16="http://schemas.microsoft.com/office/drawing/2014/main" id="{27B6B86C-6A1E-3855-D002-520228115716}"/>
              </a:ext>
            </a:extLst>
          </p:cNvPr>
          <p:cNvPicPr>
            <a:picLocks noChangeAspect="1"/>
          </p:cNvPicPr>
          <p:nvPr/>
        </p:nvPicPr>
        <p:blipFill>
          <a:blip r:embed="rId3"/>
          <a:stretch>
            <a:fillRect/>
          </a:stretch>
        </p:blipFill>
        <p:spPr>
          <a:xfrm>
            <a:off x="10096500" y="548640"/>
            <a:ext cx="1660525" cy="521970"/>
          </a:xfrm>
          <a:prstGeom prst="rect">
            <a:avLst/>
          </a:prstGeom>
        </p:spPr>
      </p:pic>
      <p:pic>
        <p:nvPicPr>
          <p:cNvPr id="12" name="Picture 11">
            <a:extLst>
              <a:ext uri="{FF2B5EF4-FFF2-40B4-BE49-F238E27FC236}">
                <a16:creationId xmlns:a16="http://schemas.microsoft.com/office/drawing/2014/main" id="{597A48FD-BED9-9565-DE60-D3E42044D1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pic>
        <p:nvPicPr>
          <p:cNvPr id="15" name="图片 14">
            <a:extLst>
              <a:ext uri="{FF2B5EF4-FFF2-40B4-BE49-F238E27FC236}">
                <a16:creationId xmlns:a16="http://schemas.microsoft.com/office/drawing/2014/main" id="{B25A5E3A-CF93-4718-F191-713F047F1598}"/>
              </a:ext>
            </a:extLst>
          </p:cNvPr>
          <p:cNvPicPr>
            <a:picLocks noChangeAspect="1"/>
          </p:cNvPicPr>
          <p:nvPr/>
        </p:nvPicPr>
        <p:blipFill rotWithShape="1">
          <a:blip r:embed="rId5">
            <a:extLst>
              <a:ext uri="{28A0092B-C50C-407E-A947-70E740481C1C}">
                <a14:useLocalDpi xmlns:a14="http://schemas.microsoft.com/office/drawing/2010/main" val="0"/>
              </a:ext>
            </a:extLst>
          </a:blip>
          <a:srcRect t="-1" b="65730"/>
          <a:stretch/>
        </p:blipFill>
        <p:spPr>
          <a:xfrm>
            <a:off x="3318396" y="506696"/>
            <a:ext cx="5816253" cy="2624902"/>
          </a:xfrm>
          <a:prstGeom prst="rect">
            <a:avLst/>
          </a:prstGeom>
        </p:spPr>
      </p:pic>
      <p:sp>
        <p:nvSpPr>
          <p:cNvPr id="21" name="文本框 20">
            <a:extLst>
              <a:ext uri="{FF2B5EF4-FFF2-40B4-BE49-F238E27FC236}">
                <a16:creationId xmlns:a16="http://schemas.microsoft.com/office/drawing/2014/main" id="{898FB0CF-CFA1-BD58-8697-0FF72AA2EF25}"/>
              </a:ext>
            </a:extLst>
          </p:cNvPr>
          <p:cNvSpPr txBox="1"/>
          <p:nvPr/>
        </p:nvSpPr>
        <p:spPr>
          <a:xfrm>
            <a:off x="4141409" y="1587311"/>
            <a:ext cx="4672209" cy="5232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264E4E"/>
                </a:solidFill>
                <a:effectLst/>
                <a:uLnTx/>
                <a:uFillTx/>
                <a:latin typeface="#9Slide01 Tieu de ngan" panose="00000800000000000000" pitchFamily="2" charset="0"/>
                <a:ea typeface="字魂95号-手刻宋" panose="00000500000000000000" charset="-122"/>
                <a:cs typeface="经典趣体简" panose="02010609000101010101" pitchFamily="49" charset="-122"/>
              </a:rPr>
              <a:t>b) 7 phút 25 giây × 5</a:t>
            </a:r>
          </a:p>
        </p:txBody>
      </p:sp>
      <p:sp>
        <p:nvSpPr>
          <p:cNvPr id="8" name="TextBox 7">
            <a:extLst>
              <a:ext uri="{FF2B5EF4-FFF2-40B4-BE49-F238E27FC236}">
                <a16:creationId xmlns:a16="http://schemas.microsoft.com/office/drawing/2014/main" id="{1E1CDB5D-E4CD-FB35-33A0-C45C9D77E560}"/>
              </a:ext>
            </a:extLst>
          </p:cNvPr>
          <p:cNvSpPr txBox="1"/>
          <p:nvPr/>
        </p:nvSpPr>
        <p:spPr>
          <a:xfrm>
            <a:off x="1430833" y="2721114"/>
            <a:ext cx="56347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rPr>
              <a:t>7 phút 25 giây</a:t>
            </a:r>
          </a:p>
        </p:txBody>
      </p:sp>
      <p:sp>
        <p:nvSpPr>
          <p:cNvPr id="9" name="TextBox 8">
            <a:extLst>
              <a:ext uri="{FF2B5EF4-FFF2-40B4-BE49-F238E27FC236}">
                <a16:creationId xmlns:a16="http://schemas.microsoft.com/office/drawing/2014/main" id="{438CCD61-E6E1-1F81-DDA7-EDBBDB58C287}"/>
              </a:ext>
            </a:extLst>
          </p:cNvPr>
          <p:cNvSpPr txBox="1"/>
          <p:nvPr/>
        </p:nvSpPr>
        <p:spPr>
          <a:xfrm>
            <a:off x="968109" y="3224640"/>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rPr>
              <a:t>x</a:t>
            </a:r>
          </a:p>
        </p:txBody>
      </p:sp>
      <p:sp>
        <p:nvSpPr>
          <p:cNvPr id="13" name="TextBox 12">
            <a:extLst>
              <a:ext uri="{FF2B5EF4-FFF2-40B4-BE49-F238E27FC236}">
                <a16:creationId xmlns:a16="http://schemas.microsoft.com/office/drawing/2014/main" id="{0D2CFCB6-6138-DBE7-7A1C-2C93AAE23130}"/>
              </a:ext>
            </a:extLst>
          </p:cNvPr>
          <p:cNvSpPr txBox="1"/>
          <p:nvPr/>
        </p:nvSpPr>
        <p:spPr>
          <a:xfrm>
            <a:off x="3874104" y="3444277"/>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rPr>
              <a:t>5</a:t>
            </a:r>
          </a:p>
        </p:txBody>
      </p:sp>
      <p:cxnSp>
        <p:nvCxnSpPr>
          <p:cNvPr id="16" name="Straight Connector 15">
            <a:extLst>
              <a:ext uri="{FF2B5EF4-FFF2-40B4-BE49-F238E27FC236}">
                <a16:creationId xmlns:a16="http://schemas.microsoft.com/office/drawing/2014/main" id="{FC30D0F8-10B0-B339-1E38-283C9487F8D5}"/>
              </a:ext>
            </a:extLst>
          </p:cNvPr>
          <p:cNvCxnSpPr>
            <a:cxnSpLocks/>
          </p:cNvCxnSpPr>
          <p:nvPr/>
        </p:nvCxnSpPr>
        <p:spPr>
          <a:xfrm>
            <a:off x="2023876" y="4205759"/>
            <a:ext cx="445363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F97573E-4926-1667-B551-D5928469EE87}"/>
              </a:ext>
            </a:extLst>
          </p:cNvPr>
          <p:cNvSpPr txBox="1"/>
          <p:nvPr/>
        </p:nvSpPr>
        <p:spPr>
          <a:xfrm>
            <a:off x="3932229" y="4503990"/>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125</a:t>
            </a:r>
          </a:p>
        </p:txBody>
      </p:sp>
      <p:sp>
        <p:nvSpPr>
          <p:cNvPr id="18" name="TextBox 17">
            <a:extLst>
              <a:ext uri="{FF2B5EF4-FFF2-40B4-BE49-F238E27FC236}">
                <a16:creationId xmlns:a16="http://schemas.microsoft.com/office/drawing/2014/main" id="{06CD9543-29AF-DE1B-CD11-0BA5BC6C6016}"/>
              </a:ext>
            </a:extLst>
          </p:cNvPr>
          <p:cNvSpPr txBox="1"/>
          <p:nvPr/>
        </p:nvSpPr>
        <p:spPr>
          <a:xfrm>
            <a:off x="5058714" y="4463881"/>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giây</a:t>
            </a:r>
          </a:p>
        </p:txBody>
      </p:sp>
      <p:sp>
        <p:nvSpPr>
          <p:cNvPr id="19" name="TextBox 18">
            <a:extLst>
              <a:ext uri="{FF2B5EF4-FFF2-40B4-BE49-F238E27FC236}">
                <a16:creationId xmlns:a16="http://schemas.microsoft.com/office/drawing/2014/main" id="{00D61C85-73DD-2456-6A18-B34B26E2CEFF}"/>
              </a:ext>
            </a:extLst>
          </p:cNvPr>
          <p:cNvSpPr txBox="1"/>
          <p:nvPr/>
        </p:nvSpPr>
        <p:spPr>
          <a:xfrm>
            <a:off x="1414341" y="4520689"/>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35</a:t>
            </a:r>
          </a:p>
        </p:txBody>
      </p:sp>
      <p:sp>
        <p:nvSpPr>
          <p:cNvPr id="20" name="TextBox 19">
            <a:extLst>
              <a:ext uri="{FF2B5EF4-FFF2-40B4-BE49-F238E27FC236}">
                <a16:creationId xmlns:a16="http://schemas.microsoft.com/office/drawing/2014/main" id="{3AD376EF-F21C-81CE-A4F0-219C0299039D}"/>
              </a:ext>
            </a:extLst>
          </p:cNvPr>
          <p:cNvSpPr txBox="1"/>
          <p:nvPr/>
        </p:nvSpPr>
        <p:spPr>
          <a:xfrm>
            <a:off x="2529598" y="4467373"/>
            <a:ext cx="1654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phút</a:t>
            </a:r>
          </a:p>
        </p:txBody>
      </p:sp>
      <p:sp>
        <p:nvSpPr>
          <p:cNvPr id="22" name="TextBox 21">
            <a:extLst>
              <a:ext uri="{FF2B5EF4-FFF2-40B4-BE49-F238E27FC236}">
                <a16:creationId xmlns:a16="http://schemas.microsoft.com/office/drawing/2014/main" id="{A9CF1B41-A272-EF19-6E00-12E83E299354}"/>
              </a:ext>
            </a:extLst>
          </p:cNvPr>
          <p:cNvSpPr txBox="1"/>
          <p:nvPr/>
        </p:nvSpPr>
        <p:spPr>
          <a:xfrm>
            <a:off x="1489102" y="5524843"/>
            <a:ext cx="10131397" cy="905376"/>
          </a:xfrm>
          <a:prstGeom prst="rect">
            <a:avLst/>
          </a:prstGeom>
          <a:noFill/>
        </p:spPr>
        <p:txBody>
          <a:bodyPr wrap="square">
            <a:spAutoFit/>
          </a:bodyPr>
          <a:lstStyle/>
          <a:p>
            <a:pPr lvl="0">
              <a:lnSpc>
                <a:spcPct val="150000"/>
              </a:lnSpc>
            </a:pPr>
            <a:r>
              <a:rPr kumimoji="0" lang="en-US" altLang="zh-CN" sz="4000" b="1" i="0" u="none" strike="noStrike" kern="1200" cap="none" spc="0" normalizeH="0" baseline="0" noProof="0">
                <a:ln>
                  <a:noFill/>
                </a:ln>
                <a:solidFill>
                  <a:srgbClr val="002060"/>
                </a:solidFill>
                <a:effectLst/>
                <a:uLnTx/>
                <a:uFillTx/>
                <a:latin typeface="#9Slide01 Noi dung ngan" panose="00000600000000000000" pitchFamily="2" charset="0"/>
                <a:ea typeface="字魂95号-手刻宋" panose="00000500000000000000" charset="-122"/>
                <a:cs typeface="+mn-cs"/>
              </a:rPr>
              <a:t>Vậy: 7 phút 25 giây x 5 = </a:t>
            </a:r>
            <a:r>
              <a:rPr lang="en-US" altLang="zh-CN" sz="4000" b="1">
                <a:solidFill>
                  <a:srgbClr val="C00000"/>
                </a:solidFill>
                <a:latin typeface="#9Slide01 Noi dung ngan" panose="00000600000000000000" pitchFamily="2" charset="0"/>
                <a:ea typeface="字魂95号-手刻宋" panose="00000500000000000000" charset="-122"/>
              </a:rPr>
              <a:t>7 phút 5 giây</a:t>
            </a:r>
            <a:endParaRPr kumimoji="0" lang="zh-CN" altLang="en-US" sz="4000" b="1" i="0" u="none" strike="noStrike" kern="1200" cap="none" spc="0" normalizeH="0" baseline="0" noProof="0" dirty="0">
              <a:ln>
                <a:noFill/>
              </a:ln>
              <a:solidFill>
                <a:srgbClr val="C00000"/>
              </a:solidFill>
              <a:effectLst/>
              <a:uLnTx/>
              <a:uFillTx/>
              <a:latin typeface="#9Slide01 Noi dung ngan" panose="00000600000000000000" pitchFamily="2" charset="0"/>
              <a:ea typeface="字魂95号-手刻宋" panose="00000500000000000000" charset="-122"/>
              <a:cs typeface="+mn-cs"/>
            </a:endParaRPr>
          </a:p>
        </p:txBody>
      </p:sp>
      <p:sp>
        <p:nvSpPr>
          <p:cNvPr id="3" name="TextBox 2">
            <a:extLst>
              <a:ext uri="{FF2B5EF4-FFF2-40B4-BE49-F238E27FC236}">
                <a16:creationId xmlns:a16="http://schemas.microsoft.com/office/drawing/2014/main" id="{B2BD877D-D45F-42B3-006D-863434C86EB5}"/>
              </a:ext>
            </a:extLst>
          </p:cNvPr>
          <p:cNvSpPr txBox="1"/>
          <p:nvPr/>
        </p:nvSpPr>
        <p:spPr>
          <a:xfrm>
            <a:off x="6634486" y="4263700"/>
            <a:ext cx="5557514" cy="90537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9Slide01 Noi dung ngan" panose="00000600000000000000" pitchFamily="2" charset="0"/>
                <a:ea typeface="字魂95号-手刻宋" panose="00000500000000000000" charset="-122"/>
                <a:cs typeface="+mn-cs"/>
              </a:rPr>
              <a:t>(Hay 37 phút</a:t>
            </a:r>
            <a:r>
              <a:rPr kumimoji="0" lang="en-US" altLang="zh-CN" sz="4000" b="1" i="0" u="none" strike="noStrike" kern="1200" cap="none" spc="0" normalizeH="0" noProof="0">
                <a:ln>
                  <a:noFill/>
                </a:ln>
                <a:solidFill>
                  <a:srgbClr val="002060"/>
                </a:solidFill>
                <a:effectLst/>
                <a:uLnTx/>
                <a:uFillTx/>
                <a:latin typeface="#9Slide01 Noi dung ngan" panose="00000600000000000000" pitchFamily="2" charset="0"/>
                <a:ea typeface="字魂95号-手刻宋" panose="00000500000000000000" charset="-122"/>
                <a:cs typeface="+mn-cs"/>
              </a:rPr>
              <a:t> 5 giây)</a:t>
            </a:r>
            <a:endParaRPr kumimoji="0" lang="zh-CN" altLang="en-US" sz="4000" b="1" i="0" u="none" strike="noStrike" kern="1200" cap="none" spc="0" normalizeH="0" baseline="0" noProof="0" dirty="0">
              <a:ln>
                <a:noFill/>
              </a:ln>
              <a:solidFill>
                <a:srgbClr val="C00000"/>
              </a:solidFill>
              <a:effectLst/>
              <a:uLnTx/>
              <a:uFillTx/>
              <a:latin typeface="#9Slide01 Noi dung ngan" panose="00000600000000000000" pitchFamily="2" charset="0"/>
              <a:ea typeface="字魂95号-手刻宋" panose="00000500000000000000" charset="-122"/>
              <a:cs typeface="+mn-cs"/>
            </a:endParaRPr>
          </a:p>
        </p:txBody>
      </p:sp>
    </p:spTree>
    <p:extLst>
      <p:ext uri="{BB962C8B-B14F-4D97-AF65-F5344CB8AC3E}">
        <p14:creationId xmlns:p14="http://schemas.microsoft.com/office/powerpoint/2010/main" val="42541174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2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47"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42" presetClass="entr" presetSubtype="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par>
                          <p:cTn id="60" fill="hold">
                            <p:stCondLst>
                              <p:cond delay="5500"/>
                            </p:stCondLst>
                            <p:childTnLst>
                              <p:par>
                                <p:cTn id="61" presetID="47" presetClass="entr" presetSubtype="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left)">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3" grpId="0"/>
      <p:bldP spid="17" grpId="0"/>
      <p:bldP spid="18" grpId="0"/>
      <p:bldP spid="19" grpId="0"/>
      <p:bldP spid="20" grpId="0"/>
      <p:bldP spid="2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3"/>
          <a:stretch>
            <a:fillRect/>
          </a:stretch>
        </p:blipFill>
        <p:spPr>
          <a:xfrm>
            <a:off x="1925002" y="-1109662"/>
            <a:ext cx="7945755" cy="6112510"/>
          </a:xfrm>
          <a:prstGeom prst="rect">
            <a:avLst/>
          </a:prstGeom>
        </p:spPr>
      </p:pic>
      <p:pic>
        <p:nvPicPr>
          <p:cNvPr id="3" name="图片 2" descr="61da49d9e2dcf"/>
          <p:cNvPicPr>
            <a:picLocks noChangeAspect="1"/>
          </p:cNvPicPr>
          <p:nvPr/>
        </p:nvPicPr>
        <p:blipFill>
          <a:blip r:embed="rId4"/>
          <a:stretch>
            <a:fillRect/>
          </a:stretch>
        </p:blipFill>
        <p:spPr>
          <a:xfrm>
            <a:off x="3394710" y="3578860"/>
            <a:ext cx="5404485" cy="2945765"/>
          </a:xfrm>
          <a:prstGeom prst="rect">
            <a:avLst/>
          </a:prstGeom>
        </p:spPr>
      </p:pic>
      <p:sp>
        <p:nvSpPr>
          <p:cNvPr id="8" name="文本框 7"/>
          <p:cNvSpPr txBox="1"/>
          <p:nvPr/>
        </p:nvSpPr>
        <p:spPr>
          <a:xfrm>
            <a:off x="3852545" y="2157095"/>
            <a:ext cx="4700270" cy="1015663"/>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KHỞI ĐỘNG</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42" name="图片 41" descr="未标题-2 (2)"/>
          <p:cNvPicPr>
            <a:picLocks noChangeAspect="1"/>
          </p:cNvPicPr>
          <p:nvPr/>
        </p:nvPicPr>
        <p:blipFill>
          <a:blip r:embed="rId5"/>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6"/>
          <a:stretch>
            <a:fillRect/>
          </a:stretch>
        </p:blipFill>
        <p:spPr>
          <a:xfrm>
            <a:off x="299085" y="2228850"/>
            <a:ext cx="2149475" cy="4295775"/>
          </a:xfrm>
          <a:prstGeom prst="rect">
            <a:avLst/>
          </a:prstGeom>
        </p:spPr>
      </p:pic>
      <p:pic>
        <p:nvPicPr>
          <p:cNvPr id="10" name="Graphic 9">
            <a:extLst>
              <a:ext uri="{FF2B5EF4-FFF2-40B4-BE49-F238E27FC236}">
                <a16:creationId xmlns:a16="http://schemas.microsoft.com/office/drawing/2014/main" id="{2B457528-3341-495D-9044-9337C45BD7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08432" y="823405"/>
            <a:ext cx="775135" cy="10759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par>
                          <p:cTn id="25" fill="hold">
                            <p:stCondLst>
                              <p:cond delay="2000"/>
                            </p:stCondLst>
                            <p:childTnLst>
                              <p:par>
                                <p:cTn id="26" presetID="16" presetClass="entr" presetSubtype="37"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outVertical)">
                                      <p:cBhvr>
                                        <p:cTn id="28" dur="500"/>
                                        <p:tgtEl>
                                          <p:spTgt spid="8"/>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fltVal val="0"/>
                                          </p:val>
                                        </p:tav>
                                        <p:tav tm="100000">
                                          <p:val>
                                            <p:strVal val="#ppt_h"/>
                                          </p:val>
                                        </p:tav>
                                      </p:tavLst>
                                    </p:anim>
                                    <p:animEffect transition="in" filter="fade">
                                      <p:cBhvr>
                                        <p:cTn id="3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E3AEF-2BD1-0D79-4EF1-B0B9B71CD038}"/>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55077920-7E0C-A0F2-8277-C7CAD5F53359}"/>
              </a:ext>
            </a:extLst>
          </p:cNvPr>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a:extLst>
              <a:ext uri="{FF2B5EF4-FFF2-40B4-BE49-F238E27FC236}">
                <a16:creationId xmlns:a16="http://schemas.microsoft.com/office/drawing/2014/main" id="{14696F17-DF0A-7265-02DA-FBED0AC915F3}"/>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a:extLst>
              <a:ext uri="{FF2B5EF4-FFF2-40B4-BE49-F238E27FC236}">
                <a16:creationId xmlns:a16="http://schemas.microsoft.com/office/drawing/2014/main" id="{79EBF4FE-470F-4948-C3D2-C1019E8E2FE3}"/>
              </a:ext>
            </a:extLst>
          </p:cNvPr>
          <p:cNvPicPr>
            <a:picLocks noChangeAspect="1"/>
          </p:cNvPicPr>
          <p:nvPr/>
        </p:nvPicPr>
        <p:blipFill>
          <a:blip r:embed="rId3"/>
          <a:stretch>
            <a:fillRect/>
          </a:stretch>
        </p:blipFill>
        <p:spPr>
          <a:xfrm>
            <a:off x="10096500" y="548640"/>
            <a:ext cx="1660525" cy="521970"/>
          </a:xfrm>
          <a:prstGeom prst="rect">
            <a:avLst/>
          </a:prstGeom>
        </p:spPr>
      </p:pic>
      <p:pic>
        <p:nvPicPr>
          <p:cNvPr id="12" name="Picture 11">
            <a:extLst>
              <a:ext uri="{FF2B5EF4-FFF2-40B4-BE49-F238E27FC236}">
                <a16:creationId xmlns:a16="http://schemas.microsoft.com/office/drawing/2014/main" id="{E04B75D3-C167-4798-BEE0-9CED9FDDB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pic>
        <p:nvPicPr>
          <p:cNvPr id="15" name="图片 14">
            <a:extLst>
              <a:ext uri="{FF2B5EF4-FFF2-40B4-BE49-F238E27FC236}">
                <a16:creationId xmlns:a16="http://schemas.microsoft.com/office/drawing/2014/main" id="{42402598-D062-CCD0-1989-88A2282E5488}"/>
              </a:ext>
            </a:extLst>
          </p:cNvPr>
          <p:cNvPicPr>
            <a:picLocks noChangeAspect="1"/>
          </p:cNvPicPr>
          <p:nvPr/>
        </p:nvPicPr>
        <p:blipFill rotWithShape="1">
          <a:blip r:embed="rId5">
            <a:extLst>
              <a:ext uri="{28A0092B-C50C-407E-A947-70E740481C1C}">
                <a14:useLocalDpi xmlns:a14="http://schemas.microsoft.com/office/drawing/2010/main" val="0"/>
              </a:ext>
            </a:extLst>
          </a:blip>
          <a:srcRect t="-1" b="65730"/>
          <a:stretch/>
        </p:blipFill>
        <p:spPr>
          <a:xfrm>
            <a:off x="3318396" y="506696"/>
            <a:ext cx="5816253" cy="2624902"/>
          </a:xfrm>
          <a:prstGeom prst="rect">
            <a:avLst/>
          </a:prstGeom>
        </p:spPr>
      </p:pic>
      <p:sp>
        <p:nvSpPr>
          <p:cNvPr id="21" name="文本框 20">
            <a:extLst>
              <a:ext uri="{FF2B5EF4-FFF2-40B4-BE49-F238E27FC236}">
                <a16:creationId xmlns:a16="http://schemas.microsoft.com/office/drawing/2014/main" id="{241B0C75-8A2D-A836-621F-F992C428E16E}"/>
              </a:ext>
            </a:extLst>
          </p:cNvPr>
          <p:cNvSpPr txBox="1"/>
          <p:nvPr/>
        </p:nvSpPr>
        <p:spPr>
          <a:xfrm>
            <a:off x="4141409" y="1587311"/>
            <a:ext cx="4672209" cy="5232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264E4E"/>
                </a:solidFill>
                <a:effectLst/>
                <a:uLnTx/>
                <a:uFillTx/>
                <a:latin typeface="#9Slide01 Tieu de ngan" panose="00000800000000000000" pitchFamily="2" charset="0"/>
                <a:ea typeface="字魂95号-手刻宋" panose="00000500000000000000" charset="-122"/>
                <a:cs typeface="经典趣体简" panose="02010609000101010101" pitchFamily="49" charset="-122"/>
              </a:rPr>
              <a:t>c) 4 năm 9 tháng × 2</a:t>
            </a:r>
          </a:p>
        </p:txBody>
      </p:sp>
      <p:sp>
        <p:nvSpPr>
          <p:cNvPr id="8" name="TextBox 7">
            <a:extLst>
              <a:ext uri="{FF2B5EF4-FFF2-40B4-BE49-F238E27FC236}">
                <a16:creationId xmlns:a16="http://schemas.microsoft.com/office/drawing/2014/main" id="{AA9DDE46-D10D-4C43-1829-15558F35A5F2}"/>
              </a:ext>
            </a:extLst>
          </p:cNvPr>
          <p:cNvSpPr txBox="1"/>
          <p:nvPr/>
        </p:nvSpPr>
        <p:spPr>
          <a:xfrm>
            <a:off x="1430833" y="2721114"/>
            <a:ext cx="56347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rPr>
              <a:t>4 năm</a:t>
            </a:r>
            <a:r>
              <a:rPr kumimoji="0" lang="en-US" sz="4000" b="1" i="0" u="none" strike="noStrike" kern="1200" cap="none" spc="200" normalizeH="0" noProof="0">
                <a:ln>
                  <a:noFill/>
                </a:ln>
                <a:solidFill>
                  <a:srgbClr val="0070C0"/>
                </a:solidFill>
                <a:effectLst/>
                <a:uLnTx/>
                <a:uFillTx/>
                <a:latin typeface="#9Slide01 Tieu de ngan" panose="00000800000000000000" pitchFamily="2" charset="0"/>
                <a:ea typeface="+mn-ea"/>
                <a:cs typeface="+mn-cs"/>
              </a:rPr>
              <a:t> 9 tháng</a:t>
            </a:r>
            <a:endPar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endParaRPr>
          </a:p>
        </p:txBody>
      </p:sp>
      <p:sp>
        <p:nvSpPr>
          <p:cNvPr id="9" name="TextBox 8">
            <a:extLst>
              <a:ext uri="{FF2B5EF4-FFF2-40B4-BE49-F238E27FC236}">
                <a16:creationId xmlns:a16="http://schemas.microsoft.com/office/drawing/2014/main" id="{1575227A-9A09-095C-72D2-1D692A3971D0}"/>
              </a:ext>
            </a:extLst>
          </p:cNvPr>
          <p:cNvSpPr txBox="1"/>
          <p:nvPr/>
        </p:nvSpPr>
        <p:spPr>
          <a:xfrm>
            <a:off x="968109" y="3224640"/>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rPr>
              <a:t>x</a:t>
            </a:r>
          </a:p>
        </p:txBody>
      </p:sp>
      <p:sp>
        <p:nvSpPr>
          <p:cNvPr id="13" name="TextBox 12">
            <a:extLst>
              <a:ext uri="{FF2B5EF4-FFF2-40B4-BE49-F238E27FC236}">
                <a16:creationId xmlns:a16="http://schemas.microsoft.com/office/drawing/2014/main" id="{DFB310C7-4DB0-C6B4-AF1D-3A7ECEEC379A}"/>
              </a:ext>
            </a:extLst>
          </p:cNvPr>
          <p:cNvSpPr txBox="1"/>
          <p:nvPr/>
        </p:nvSpPr>
        <p:spPr>
          <a:xfrm>
            <a:off x="3477242" y="3444565"/>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rPr>
              <a:t>2</a:t>
            </a:r>
          </a:p>
        </p:txBody>
      </p:sp>
      <p:cxnSp>
        <p:nvCxnSpPr>
          <p:cNvPr id="16" name="Straight Connector 15">
            <a:extLst>
              <a:ext uri="{FF2B5EF4-FFF2-40B4-BE49-F238E27FC236}">
                <a16:creationId xmlns:a16="http://schemas.microsoft.com/office/drawing/2014/main" id="{F06AFBFE-7D87-8C30-5CAC-D032362A3034}"/>
              </a:ext>
            </a:extLst>
          </p:cNvPr>
          <p:cNvCxnSpPr>
            <a:cxnSpLocks/>
          </p:cNvCxnSpPr>
          <p:nvPr/>
        </p:nvCxnSpPr>
        <p:spPr>
          <a:xfrm>
            <a:off x="2023876" y="4205759"/>
            <a:ext cx="445363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253B8BF-94C7-C96C-A852-F62489E1B648}"/>
              </a:ext>
            </a:extLst>
          </p:cNvPr>
          <p:cNvSpPr txBox="1"/>
          <p:nvPr/>
        </p:nvSpPr>
        <p:spPr>
          <a:xfrm>
            <a:off x="3644854" y="4466239"/>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18</a:t>
            </a:r>
          </a:p>
        </p:txBody>
      </p:sp>
      <p:sp>
        <p:nvSpPr>
          <p:cNvPr id="18" name="TextBox 17">
            <a:extLst>
              <a:ext uri="{FF2B5EF4-FFF2-40B4-BE49-F238E27FC236}">
                <a16:creationId xmlns:a16="http://schemas.microsoft.com/office/drawing/2014/main" id="{8784B187-F622-01AD-6165-AB34EC0EA2DC}"/>
              </a:ext>
            </a:extLst>
          </p:cNvPr>
          <p:cNvSpPr txBox="1"/>
          <p:nvPr/>
        </p:nvSpPr>
        <p:spPr>
          <a:xfrm>
            <a:off x="4870143" y="4448719"/>
            <a:ext cx="200690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spc="200">
                <a:solidFill>
                  <a:srgbClr val="C00000"/>
                </a:solidFill>
                <a:latin typeface="#9Slide01 Tieu de ngan" panose="00000800000000000000" pitchFamily="2" charset="0"/>
              </a:rPr>
              <a:t>tháng</a:t>
            </a:r>
            <a:endPar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endParaRPr>
          </a:p>
        </p:txBody>
      </p:sp>
      <p:sp>
        <p:nvSpPr>
          <p:cNvPr id="19" name="TextBox 18">
            <a:extLst>
              <a:ext uri="{FF2B5EF4-FFF2-40B4-BE49-F238E27FC236}">
                <a16:creationId xmlns:a16="http://schemas.microsoft.com/office/drawing/2014/main" id="{DC2307A1-8506-A2D8-1C3B-AB742063C236}"/>
              </a:ext>
            </a:extLst>
          </p:cNvPr>
          <p:cNvSpPr txBox="1"/>
          <p:nvPr/>
        </p:nvSpPr>
        <p:spPr>
          <a:xfrm>
            <a:off x="1414341" y="4482589"/>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8</a:t>
            </a:r>
          </a:p>
        </p:txBody>
      </p:sp>
      <p:sp>
        <p:nvSpPr>
          <p:cNvPr id="20" name="TextBox 19">
            <a:extLst>
              <a:ext uri="{FF2B5EF4-FFF2-40B4-BE49-F238E27FC236}">
                <a16:creationId xmlns:a16="http://schemas.microsoft.com/office/drawing/2014/main" id="{A6BAB060-1306-11D9-01D0-12CB36028D20}"/>
              </a:ext>
            </a:extLst>
          </p:cNvPr>
          <p:cNvSpPr txBox="1"/>
          <p:nvPr/>
        </p:nvSpPr>
        <p:spPr>
          <a:xfrm>
            <a:off x="2529598" y="4467373"/>
            <a:ext cx="1654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năm</a:t>
            </a:r>
          </a:p>
        </p:txBody>
      </p:sp>
      <p:sp>
        <p:nvSpPr>
          <p:cNvPr id="22" name="TextBox 21">
            <a:extLst>
              <a:ext uri="{FF2B5EF4-FFF2-40B4-BE49-F238E27FC236}">
                <a16:creationId xmlns:a16="http://schemas.microsoft.com/office/drawing/2014/main" id="{871D654E-AC25-D756-5B06-621A28479A55}"/>
              </a:ext>
            </a:extLst>
          </p:cNvPr>
          <p:cNvSpPr txBox="1"/>
          <p:nvPr/>
        </p:nvSpPr>
        <p:spPr>
          <a:xfrm>
            <a:off x="1201752" y="5486925"/>
            <a:ext cx="11350598" cy="901978"/>
          </a:xfrm>
          <a:prstGeom prst="rect">
            <a:avLst/>
          </a:prstGeom>
          <a:noFill/>
        </p:spPr>
        <p:txBody>
          <a:bodyPr wrap="square">
            <a:spAutoFit/>
          </a:bodyPr>
          <a:lstStyle/>
          <a:p>
            <a:pPr lvl="0">
              <a:lnSpc>
                <a:spcPct val="150000"/>
              </a:lnSpc>
            </a:pPr>
            <a:r>
              <a:rPr kumimoji="0" lang="en-US" altLang="zh-CN" sz="4000" b="1" i="0" u="none" strike="noStrike" kern="1200" cap="none" spc="0" normalizeH="0" baseline="0" noProof="0">
                <a:ln>
                  <a:noFill/>
                </a:ln>
                <a:solidFill>
                  <a:srgbClr val="002060"/>
                </a:solidFill>
                <a:effectLst/>
                <a:uLnTx/>
                <a:uFillTx/>
                <a:latin typeface="#9Slide01 Noi dung ngan" panose="00000600000000000000" pitchFamily="2" charset="0"/>
                <a:ea typeface="字魂95号-手刻宋" panose="00000500000000000000" charset="-122"/>
                <a:cs typeface="+mn-cs"/>
              </a:rPr>
              <a:t>Vậy: </a:t>
            </a:r>
            <a:r>
              <a:rPr lang="en-US" altLang="zh-CN" sz="4000" b="1">
                <a:solidFill>
                  <a:srgbClr val="002060"/>
                </a:solidFill>
                <a:latin typeface="#9Slide01 Noi dung ngan" panose="00000600000000000000" pitchFamily="2" charset="0"/>
                <a:ea typeface="字魂95号-手刻宋" panose="00000500000000000000" charset="-122"/>
              </a:rPr>
              <a:t>4 năm 9 tháng × 2 </a:t>
            </a:r>
            <a:r>
              <a:rPr kumimoji="0" lang="en-US" altLang="zh-CN" sz="4000" b="1" i="0" u="none" strike="noStrike" kern="1200" cap="none" spc="0" normalizeH="0" baseline="0" noProof="0">
                <a:ln>
                  <a:noFill/>
                </a:ln>
                <a:solidFill>
                  <a:srgbClr val="002060"/>
                </a:solidFill>
                <a:effectLst/>
                <a:uLnTx/>
                <a:uFillTx/>
                <a:latin typeface="#9Slide01 Noi dung ngan" panose="00000600000000000000" pitchFamily="2" charset="0"/>
                <a:ea typeface="字魂95号-手刻宋" panose="00000500000000000000" charset="-122"/>
                <a:cs typeface="+mn-cs"/>
              </a:rPr>
              <a:t>= </a:t>
            </a:r>
            <a:r>
              <a:rPr lang="en-US" altLang="zh-CN" sz="4000" b="1">
                <a:solidFill>
                  <a:srgbClr val="C00000"/>
                </a:solidFill>
                <a:latin typeface="#9Slide01 Noi dung ngan" panose="00000600000000000000" pitchFamily="2" charset="0"/>
                <a:ea typeface="字魂95号-手刻宋" panose="00000500000000000000" charset="-122"/>
              </a:rPr>
              <a:t>9 năm 6 tháng</a:t>
            </a:r>
            <a:endParaRPr kumimoji="0" lang="zh-CN" altLang="en-US" sz="4000" b="1" i="0" u="none" strike="noStrike" kern="1200" cap="none" spc="0" normalizeH="0" baseline="0" noProof="0" dirty="0">
              <a:ln>
                <a:noFill/>
              </a:ln>
              <a:solidFill>
                <a:srgbClr val="C00000"/>
              </a:solidFill>
              <a:effectLst/>
              <a:uLnTx/>
              <a:uFillTx/>
              <a:latin typeface="#9Slide01 Noi dung ngan" panose="00000600000000000000" pitchFamily="2" charset="0"/>
              <a:ea typeface="字魂95号-手刻宋" panose="00000500000000000000" charset="-122"/>
              <a:cs typeface="+mn-cs"/>
            </a:endParaRPr>
          </a:p>
        </p:txBody>
      </p:sp>
      <p:sp>
        <p:nvSpPr>
          <p:cNvPr id="3" name="TextBox 2">
            <a:extLst>
              <a:ext uri="{FF2B5EF4-FFF2-40B4-BE49-F238E27FC236}">
                <a16:creationId xmlns:a16="http://schemas.microsoft.com/office/drawing/2014/main" id="{6CE11187-4D07-FEC6-538F-7E410A0A114D}"/>
              </a:ext>
            </a:extLst>
          </p:cNvPr>
          <p:cNvSpPr txBox="1"/>
          <p:nvPr/>
        </p:nvSpPr>
        <p:spPr>
          <a:xfrm>
            <a:off x="6634486" y="4263700"/>
            <a:ext cx="5557514" cy="90537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9Slide01 Noi dung ngan" panose="00000600000000000000" pitchFamily="2" charset="0"/>
                <a:ea typeface="字魂95号-手刻宋" panose="00000500000000000000" charset="-122"/>
                <a:cs typeface="+mn-cs"/>
              </a:rPr>
              <a:t>(Hay 9 năm</a:t>
            </a:r>
            <a:r>
              <a:rPr kumimoji="0" lang="en-US" altLang="zh-CN" sz="4000" b="1" i="0" u="none" strike="noStrike" kern="1200" cap="none" spc="0" normalizeH="0" noProof="0">
                <a:ln>
                  <a:noFill/>
                </a:ln>
                <a:solidFill>
                  <a:srgbClr val="002060"/>
                </a:solidFill>
                <a:effectLst/>
                <a:uLnTx/>
                <a:uFillTx/>
                <a:latin typeface="#9Slide01 Noi dung ngan" panose="00000600000000000000" pitchFamily="2" charset="0"/>
                <a:ea typeface="字魂95号-手刻宋" panose="00000500000000000000" charset="-122"/>
                <a:cs typeface="+mn-cs"/>
              </a:rPr>
              <a:t> 6 tháng</a:t>
            </a:r>
            <a:endParaRPr kumimoji="0" lang="zh-CN" altLang="en-US" sz="4000" b="1" i="0" u="none" strike="noStrike" kern="1200" cap="none" spc="0" normalizeH="0" baseline="0" noProof="0" dirty="0">
              <a:ln>
                <a:noFill/>
              </a:ln>
              <a:solidFill>
                <a:srgbClr val="C00000"/>
              </a:solidFill>
              <a:effectLst/>
              <a:uLnTx/>
              <a:uFillTx/>
              <a:latin typeface="#9Slide01 Noi dung ngan" panose="00000600000000000000" pitchFamily="2" charset="0"/>
              <a:ea typeface="字魂95号-手刻宋" panose="00000500000000000000" charset="-122"/>
              <a:cs typeface="+mn-cs"/>
            </a:endParaRPr>
          </a:p>
        </p:txBody>
      </p:sp>
    </p:spTree>
    <p:extLst>
      <p:ext uri="{BB962C8B-B14F-4D97-AF65-F5344CB8AC3E}">
        <p14:creationId xmlns:p14="http://schemas.microsoft.com/office/powerpoint/2010/main" val="24249812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2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47"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42" presetClass="entr" presetSubtype="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par>
                          <p:cTn id="60" fill="hold">
                            <p:stCondLst>
                              <p:cond delay="5500"/>
                            </p:stCondLst>
                            <p:childTnLst>
                              <p:par>
                                <p:cTn id="61" presetID="47" presetClass="entr" presetSubtype="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left)">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3" grpId="0"/>
      <p:bldP spid="17" grpId="0"/>
      <p:bldP spid="18" grpId="0"/>
      <p:bldP spid="19" grpId="0"/>
      <p:bldP spid="20" grpId="0"/>
      <p:bldP spid="2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77364-BD41-74DF-1469-F62ABF97877F}"/>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52DA82A8-6A3C-D600-3F1E-F6AB235A6B3D}"/>
              </a:ext>
            </a:extLst>
          </p:cNvPr>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a:extLst>
              <a:ext uri="{FF2B5EF4-FFF2-40B4-BE49-F238E27FC236}">
                <a16:creationId xmlns:a16="http://schemas.microsoft.com/office/drawing/2014/main" id="{596D1866-DC68-B4F5-A10E-BD423D1F5F72}"/>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a:extLst>
              <a:ext uri="{FF2B5EF4-FFF2-40B4-BE49-F238E27FC236}">
                <a16:creationId xmlns:a16="http://schemas.microsoft.com/office/drawing/2014/main" id="{F21692E2-A2B0-280B-11DA-8B10F41AC9A9}"/>
              </a:ext>
            </a:extLst>
          </p:cNvPr>
          <p:cNvPicPr>
            <a:picLocks noChangeAspect="1"/>
          </p:cNvPicPr>
          <p:nvPr/>
        </p:nvPicPr>
        <p:blipFill>
          <a:blip r:embed="rId3"/>
          <a:stretch>
            <a:fillRect/>
          </a:stretch>
        </p:blipFill>
        <p:spPr>
          <a:xfrm>
            <a:off x="10096500" y="548640"/>
            <a:ext cx="1660525" cy="521970"/>
          </a:xfrm>
          <a:prstGeom prst="rect">
            <a:avLst/>
          </a:prstGeom>
        </p:spPr>
      </p:pic>
      <p:pic>
        <p:nvPicPr>
          <p:cNvPr id="12" name="Picture 11">
            <a:extLst>
              <a:ext uri="{FF2B5EF4-FFF2-40B4-BE49-F238E27FC236}">
                <a16:creationId xmlns:a16="http://schemas.microsoft.com/office/drawing/2014/main" id="{2BA34F58-8A8B-F840-602F-2399B680DE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pic>
        <p:nvPicPr>
          <p:cNvPr id="15" name="图片 14">
            <a:extLst>
              <a:ext uri="{FF2B5EF4-FFF2-40B4-BE49-F238E27FC236}">
                <a16:creationId xmlns:a16="http://schemas.microsoft.com/office/drawing/2014/main" id="{A5B773BC-D568-7396-41FD-2548616C11BF}"/>
              </a:ext>
            </a:extLst>
          </p:cNvPr>
          <p:cNvPicPr>
            <a:picLocks noChangeAspect="1"/>
          </p:cNvPicPr>
          <p:nvPr/>
        </p:nvPicPr>
        <p:blipFill rotWithShape="1">
          <a:blip r:embed="rId5">
            <a:extLst>
              <a:ext uri="{28A0092B-C50C-407E-A947-70E740481C1C}">
                <a14:useLocalDpi xmlns:a14="http://schemas.microsoft.com/office/drawing/2010/main" val="0"/>
              </a:ext>
            </a:extLst>
          </a:blip>
          <a:srcRect t="-1" b="65730"/>
          <a:stretch/>
        </p:blipFill>
        <p:spPr>
          <a:xfrm>
            <a:off x="3318396" y="506696"/>
            <a:ext cx="5816253" cy="2624902"/>
          </a:xfrm>
          <a:prstGeom prst="rect">
            <a:avLst/>
          </a:prstGeom>
        </p:spPr>
      </p:pic>
      <p:sp>
        <p:nvSpPr>
          <p:cNvPr id="21" name="文本框 20">
            <a:extLst>
              <a:ext uri="{FF2B5EF4-FFF2-40B4-BE49-F238E27FC236}">
                <a16:creationId xmlns:a16="http://schemas.microsoft.com/office/drawing/2014/main" id="{CF086CEB-62AE-84BD-CB82-97E4CB46D874}"/>
              </a:ext>
            </a:extLst>
          </p:cNvPr>
          <p:cNvSpPr txBox="1"/>
          <p:nvPr/>
        </p:nvSpPr>
        <p:spPr>
          <a:xfrm>
            <a:off x="4141409" y="1587311"/>
            <a:ext cx="4672209" cy="5232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264E4E"/>
                </a:solidFill>
                <a:effectLst/>
                <a:uLnTx/>
                <a:uFillTx/>
                <a:latin typeface="#9Slide01 Tieu de ngan" panose="00000800000000000000" pitchFamily="2" charset="0"/>
                <a:ea typeface="字魂95号-手刻宋" panose="00000500000000000000" charset="-122"/>
                <a:cs typeface="经典趣体简" panose="02010609000101010101" pitchFamily="49" charset="-122"/>
              </a:rPr>
              <a:t>d) 6 ngày 9 giờ × 3</a:t>
            </a:r>
          </a:p>
        </p:txBody>
      </p:sp>
      <p:sp>
        <p:nvSpPr>
          <p:cNvPr id="8" name="TextBox 7">
            <a:extLst>
              <a:ext uri="{FF2B5EF4-FFF2-40B4-BE49-F238E27FC236}">
                <a16:creationId xmlns:a16="http://schemas.microsoft.com/office/drawing/2014/main" id="{20E155F0-4A50-7DB7-2741-6635FF25AADE}"/>
              </a:ext>
            </a:extLst>
          </p:cNvPr>
          <p:cNvSpPr txBox="1"/>
          <p:nvPr/>
        </p:nvSpPr>
        <p:spPr>
          <a:xfrm>
            <a:off x="1430833" y="2721114"/>
            <a:ext cx="5634789" cy="707886"/>
          </a:xfrm>
          <a:prstGeom prst="rect">
            <a:avLst/>
          </a:prstGeom>
          <a:noFill/>
        </p:spPr>
        <p:txBody>
          <a:bodyPr wrap="square" rtlCol="0">
            <a:spAutoFit/>
          </a:bodyPr>
          <a:lstStyle/>
          <a:p>
            <a:pPr lvl="0" algn="ctr"/>
            <a:r>
              <a:rPr lang="vi-VN" sz="4000" b="1" spc="200">
                <a:solidFill>
                  <a:srgbClr val="0070C0"/>
                </a:solidFill>
                <a:latin typeface="#9Slide01 Tieu de ngan" panose="00000800000000000000" pitchFamily="2" charset="0"/>
              </a:rPr>
              <a:t>6 ngày 9 giờ </a:t>
            </a:r>
            <a:endPar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endParaRPr>
          </a:p>
        </p:txBody>
      </p:sp>
      <p:sp>
        <p:nvSpPr>
          <p:cNvPr id="9" name="TextBox 8">
            <a:extLst>
              <a:ext uri="{FF2B5EF4-FFF2-40B4-BE49-F238E27FC236}">
                <a16:creationId xmlns:a16="http://schemas.microsoft.com/office/drawing/2014/main" id="{054CC06B-EC50-E8C0-EE8F-C9A034235FAC}"/>
              </a:ext>
            </a:extLst>
          </p:cNvPr>
          <p:cNvSpPr txBox="1"/>
          <p:nvPr/>
        </p:nvSpPr>
        <p:spPr>
          <a:xfrm>
            <a:off x="968109" y="3224640"/>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rPr>
              <a:t>x</a:t>
            </a:r>
          </a:p>
        </p:txBody>
      </p:sp>
      <p:sp>
        <p:nvSpPr>
          <p:cNvPr id="13" name="TextBox 12">
            <a:extLst>
              <a:ext uri="{FF2B5EF4-FFF2-40B4-BE49-F238E27FC236}">
                <a16:creationId xmlns:a16="http://schemas.microsoft.com/office/drawing/2014/main" id="{11F63324-6EB4-8AB8-5029-01F279481605}"/>
              </a:ext>
            </a:extLst>
          </p:cNvPr>
          <p:cNvSpPr txBox="1"/>
          <p:nvPr/>
        </p:nvSpPr>
        <p:spPr>
          <a:xfrm>
            <a:off x="4016865" y="3461918"/>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rPr>
              <a:t>3</a:t>
            </a:r>
          </a:p>
        </p:txBody>
      </p:sp>
      <p:cxnSp>
        <p:nvCxnSpPr>
          <p:cNvPr id="16" name="Straight Connector 15">
            <a:extLst>
              <a:ext uri="{FF2B5EF4-FFF2-40B4-BE49-F238E27FC236}">
                <a16:creationId xmlns:a16="http://schemas.microsoft.com/office/drawing/2014/main" id="{78FDE70F-6040-FBC0-522D-819087D454CE}"/>
              </a:ext>
            </a:extLst>
          </p:cNvPr>
          <p:cNvCxnSpPr>
            <a:cxnSpLocks/>
          </p:cNvCxnSpPr>
          <p:nvPr/>
        </p:nvCxnSpPr>
        <p:spPr>
          <a:xfrm>
            <a:off x="2023876" y="4205759"/>
            <a:ext cx="445363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4F2AB0C-D3BC-5158-E291-4A5AA39E05DB}"/>
              </a:ext>
            </a:extLst>
          </p:cNvPr>
          <p:cNvSpPr txBox="1"/>
          <p:nvPr/>
        </p:nvSpPr>
        <p:spPr>
          <a:xfrm>
            <a:off x="3902714" y="4506198"/>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27</a:t>
            </a:r>
          </a:p>
        </p:txBody>
      </p:sp>
      <p:sp>
        <p:nvSpPr>
          <p:cNvPr id="18" name="TextBox 17">
            <a:extLst>
              <a:ext uri="{FF2B5EF4-FFF2-40B4-BE49-F238E27FC236}">
                <a16:creationId xmlns:a16="http://schemas.microsoft.com/office/drawing/2014/main" id="{8AD5DC13-9DCE-A22D-13D9-C6E9313E5DD9}"/>
              </a:ext>
            </a:extLst>
          </p:cNvPr>
          <p:cNvSpPr txBox="1"/>
          <p:nvPr/>
        </p:nvSpPr>
        <p:spPr>
          <a:xfrm>
            <a:off x="4760110" y="4447907"/>
            <a:ext cx="200690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giờ</a:t>
            </a:r>
          </a:p>
        </p:txBody>
      </p:sp>
      <p:sp>
        <p:nvSpPr>
          <p:cNvPr id="19" name="TextBox 18">
            <a:extLst>
              <a:ext uri="{FF2B5EF4-FFF2-40B4-BE49-F238E27FC236}">
                <a16:creationId xmlns:a16="http://schemas.microsoft.com/office/drawing/2014/main" id="{F6B01244-27E0-15D8-A9A5-194A01C68743}"/>
              </a:ext>
            </a:extLst>
          </p:cNvPr>
          <p:cNvSpPr txBox="1"/>
          <p:nvPr/>
        </p:nvSpPr>
        <p:spPr>
          <a:xfrm>
            <a:off x="1414341" y="4482589"/>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18</a:t>
            </a:r>
          </a:p>
        </p:txBody>
      </p:sp>
      <p:sp>
        <p:nvSpPr>
          <p:cNvPr id="20" name="TextBox 19">
            <a:extLst>
              <a:ext uri="{FF2B5EF4-FFF2-40B4-BE49-F238E27FC236}">
                <a16:creationId xmlns:a16="http://schemas.microsoft.com/office/drawing/2014/main" id="{E67EA829-BEDC-9497-E90E-5100157EBBB2}"/>
              </a:ext>
            </a:extLst>
          </p:cNvPr>
          <p:cNvSpPr txBox="1"/>
          <p:nvPr/>
        </p:nvSpPr>
        <p:spPr>
          <a:xfrm>
            <a:off x="2529598" y="4467373"/>
            <a:ext cx="1654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ngày</a:t>
            </a:r>
          </a:p>
        </p:txBody>
      </p:sp>
      <p:sp>
        <p:nvSpPr>
          <p:cNvPr id="22" name="TextBox 21">
            <a:extLst>
              <a:ext uri="{FF2B5EF4-FFF2-40B4-BE49-F238E27FC236}">
                <a16:creationId xmlns:a16="http://schemas.microsoft.com/office/drawing/2014/main" id="{C812B5A6-E510-BC72-58B2-E4501FBCD060}"/>
              </a:ext>
            </a:extLst>
          </p:cNvPr>
          <p:cNvSpPr txBox="1"/>
          <p:nvPr/>
        </p:nvSpPr>
        <p:spPr>
          <a:xfrm>
            <a:off x="1201752" y="5486925"/>
            <a:ext cx="11350598" cy="901978"/>
          </a:xfrm>
          <a:prstGeom prst="rect">
            <a:avLst/>
          </a:prstGeom>
          <a:noFill/>
        </p:spPr>
        <p:txBody>
          <a:bodyPr wrap="square">
            <a:spAutoFit/>
          </a:bodyPr>
          <a:lstStyle/>
          <a:p>
            <a:pPr lvl="0">
              <a:lnSpc>
                <a:spcPct val="150000"/>
              </a:lnSpc>
            </a:pPr>
            <a:r>
              <a:rPr kumimoji="0" lang="en-US" altLang="zh-CN" sz="4000" b="1" i="0" u="none" strike="noStrike" kern="1200" cap="none" spc="0" normalizeH="0" baseline="0" noProof="0">
                <a:ln>
                  <a:noFill/>
                </a:ln>
                <a:solidFill>
                  <a:srgbClr val="002060"/>
                </a:solidFill>
                <a:effectLst/>
                <a:uLnTx/>
                <a:uFillTx/>
                <a:latin typeface="#9Slide01 Noi dung ngan" panose="00000600000000000000" pitchFamily="2" charset="0"/>
                <a:ea typeface="字魂95号-手刻宋" panose="00000500000000000000" charset="-122"/>
                <a:cs typeface="+mn-cs"/>
              </a:rPr>
              <a:t>Vậy: </a:t>
            </a:r>
            <a:r>
              <a:rPr lang="vi-VN" altLang="zh-CN" sz="4000" b="1">
                <a:solidFill>
                  <a:srgbClr val="002060"/>
                </a:solidFill>
                <a:latin typeface="#9Slide01 Noi dung ngan" panose="00000600000000000000" pitchFamily="2" charset="0"/>
                <a:ea typeface="字魂95号-手刻宋" panose="00000500000000000000" charset="-122"/>
              </a:rPr>
              <a:t>6 ngày 9 giờ</a:t>
            </a:r>
            <a:r>
              <a:rPr kumimoji="0" lang="en-US" altLang="zh-CN" sz="4000" b="1" i="0" u="none" strike="noStrike" kern="1200" cap="none" spc="0" normalizeH="0" baseline="0" noProof="0">
                <a:ln>
                  <a:noFill/>
                </a:ln>
                <a:solidFill>
                  <a:srgbClr val="002060"/>
                </a:solidFill>
                <a:effectLst/>
                <a:uLnTx/>
                <a:uFillTx/>
                <a:latin typeface="#9Slide01 Noi dung ngan" panose="00000600000000000000" pitchFamily="2" charset="0"/>
                <a:ea typeface="字魂95号-手刻宋" panose="00000500000000000000" charset="-122"/>
                <a:cs typeface="+mn-cs"/>
              </a:rPr>
              <a:t> × 3 = </a:t>
            </a:r>
            <a:r>
              <a:rPr lang="en-US" altLang="zh-CN" sz="4000" b="1">
                <a:solidFill>
                  <a:srgbClr val="C00000"/>
                </a:solidFill>
                <a:latin typeface="#9Slide01 Noi dung ngan" panose="00000600000000000000" pitchFamily="2" charset="0"/>
                <a:ea typeface="字魂95号-手刻宋" panose="00000500000000000000" charset="-122"/>
              </a:rPr>
              <a:t>19 ngày 3 giờ)</a:t>
            </a:r>
            <a:endParaRPr kumimoji="0" lang="zh-CN" altLang="en-US" sz="4000" b="1" i="0" u="none" strike="noStrike" kern="1200" cap="none" spc="0" normalizeH="0" baseline="0" noProof="0" dirty="0">
              <a:ln>
                <a:noFill/>
              </a:ln>
              <a:solidFill>
                <a:srgbClr val="C00000"/>
              </a:solidFill>
              <a:effectLst/>
              <a:uLnTx/>
              <a:uFillTx/>
              <a:latin typeface="#9Slide01 Noi dung ngan" panose="00000600000000000000" pitchFamily="2" charset="0"/>
              <a:ea typeface="字魂95号-手刻宋" panose="00000500000000000000" charset="-122"/>
              <a:cs typeface="+mn-cs"/>
            </a:endParaRPr>
          </a:p>
        </p:txBody>
      </p:sp>
      <p:sp>
        <p:nvSpPr>
          <p:cNvPr id="3" name="TextBox 2">
            <a:extLst>
              <a:ext uri="{FF2B5EF4-FFF2-40B4-BE49-F238E27FC236}">
                <a16:creationId xmlns:a16="http://schemas.microsoft.com/office/drawing/2014/main" id="{A3FBFEBB-03B6-8CE6-3406-8788E92CE452}"/>
              </a:ext>
            </a:extLst>
          </p:cNvPr>
          <p:cNvSpPr txBox="1"/>
          <p:nvPr/>
        </p:nvSpPr>
        <p:spPr>
          <a:xfrm>
            <a:off x="6372038" y="4267260"/>
            <a:ext cx="5557514" cy="90537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9Slide01 Noi dung ngan" panose="00000600000000000000" pitchFamily="2" charset="0"/>
                <a:ea typeface="字魂95号-手刻宋" panose="00000500000000000000" charset="-122"/>
                <a:cs typeface="+mn-cs"/>
              </a:rPr>
              <a:t>(Hay 19 ngày</a:t>
            </a:r>
            <a:r>
              <a:rPr kumimoji="0" lang="en-US" altLang="zh-CN" sz="4000" b="1" i="0" u="none" strike="noStrike" kern="1200" cap="none" spc="0" normalizeH="0" noProof="0">
                <a:ln>
                  <a:noFill/>
                </a:ln>
                <a:solidFill>
                  <a:srgbClr val="002060"/>
                </a:solidFill>
                <a:effectLst/>
                <a:uLnTx/>
                <a:uFillTx/>
                <a:latin typeface="#9Slide01 Noi dung ngan" panose="00000600000000000000" pitchFamily="2" charset="0"/>
                <a:ea typeface="字魂95号-手刻宋" panose="00000500000000000000" charset="-122"/>
                <a:cs typeface="+mn-cs"/>
              </a:rPr>
              <a:t> 3 giờ)</a:t>
            </a:r>
            <a:endParaRPr kumimoji="0" lang="zh-CN" altLang="en-US" sz="4000" b="1" i="0" u="none" strike="noStrike" kern="1200" cap="none" spc="0" normalizeH="0" baseline="0" noProof="0" dirty="0">
              <a:ln>
                <a:noFill/>
              </a:ln>
              <a:solidFill>
                <a:srgbClr val="C00000"/>
              </a:solidFill>
              <a:effectLst/>
              <a:uLnTx/>
              <a:uFillTx/>
              <a:latin typeface="#9Slide01 Noi dung ngan" panose="00000600000000000000" pitchFamily="2" charset="0"/>
              <a:ea typeface="字魂95号-手刻宋" panose="00000500000000000000" charset="-122"/>
              <a:cs typeface="+mn-cs"/>
            </a:endParaRPr>
          </a:p>
        </p:txBody>
      </p:sp>
    </p:spTree>
    <p:extLst>
      <p:ext uri="{BB962C8B-B14F-4D97-AF65-F5344CB8AC3E}">
        <p14:creationId xmlns:p14="http://schemas.microsoft.com/office/powerpoint/2010/main" val="1998240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2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47"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42" presetClass="entr" presetSubtype="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par>
                          <p:cTn id="60" fill="hold">
                            <p:stCondLst>
                              <p:cond delay="5500"/>
                            </p:stCondLst>
                            <p:childTnLst>
                              <p:par>
                                <p:cTn id="61" presetID="47" presetClass="entr" presetSubtype="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left)">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3" grpId="0"/>
      <p:bldP spid="17" grpId="0"/>
      <p:bldP spid="18" grpId="0"/>
      <p:bldP spid="19" grpId="0"/>
      <p:bldP spid="20" grpId="0"/>
      <p:bldP spid="2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6"/>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7"/>
          <a:stretch>
            <a:fillRect/>
          </a:stretch>
        </p:blipFill>
        <p:spPr>
          <a:xfrm>
            <a:off x="482600" y="473075"/>
            <a:ext cx="663575" cy="734695"/>
          </a:xfrm>
          <a:prstGeom prst="rect">
            <a:avLst/>
          </a:prstGeom>
        </p:spPr>
      </p:pic>
      <p:sp>
        <p:nvSpPr>
          <p:cNvPr id="9" name="文本框 8"/>
          <p:cNvSpPr txBox="1"/>
          <p:nvPr/>
        </p:nvSpPr>
        <p:spPr>
          <a:xfrm>
            <a:off x="1329690" y="583996"/>
            <a:ext cx="10346690" cy="523220"/>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nhân số đo thời gian với một số, ta làm như thế nào?</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8778">
            <a:off x="1113560" y="1082220"/>
            <a:ext cx="7640193" cy="5306517"/>
          </a:xfrm>
          <a:prstGeom prst="rect">
            <a:avLst/>
          </a:prstGeom>
        </p:spPr>
      </p:pic>
      <p:sp>
        <p:nvSpPr>
          <p:cNvPr id="18" name="MH_SubTitle_1"/>
          <p:cNvSpPr/>
          <p:nvPr>
            <p:custDataLst>
              <p:tags r:id="rId1"/>
            </p:custDataLst>
          </p:nvPr>
        </p:nvSpPr>
        <p:spPr>
          <a:xfrm>
            <a:off x="1616531" y="2026586"/>
            <a:ext cx="6777359" cy="837922"/>
          </a:xfrm>
          <a:prstGeom prst="rect">
            <a:avLst/>
          </a:prstGeom>
          <a:noFill/>
        </p:spPr>
        <p:txBody>
          <a:bodyPr wrap="square">
            <a:spAutoFit/>
          </a:bodyPr>
          <a:lstStyle/>
          <a:p>
            <a:pPr algn="just">
              <a:lnSpc>
                <a:spcPts val="3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Muốn nhân số đo thời gian với một số, ta thực hiện các bước sau:</a:t>
            </a:r>
            <a:endParaRPr lang="en-US" altLang="zh-CN"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19" name="MH_SubTitle_1"/>
          <p:cNvSpPr/>
          <p:nvPr>
            <p:custDataLst>
              <p:tags r:id="rId2"/>
            </p:custDataLst>
          </p:nvPr>
        </p:nvSpPr>
        <p:spPr>
          <a:xfrm>
            <a:off x="1741658" y="2999053"/>
            <a:ext cx="6661011" cy="1210588"/>
          </a:xfrm>
          <a:prstGeom prst="rect">
            <a:avLst/>
          </a:prstGeom>
          <a:noFill/>
        </p:spPr>
        <p:txBody>
          <a:bodyPr wrap="square">
            <a:spAutoFit/>
          </a:bodyPr>
          <a:lstStyle/>
          <a:p>
            <a:pPr marL="285750" indent="-285750" algn="just">
              <a:lnSpc>
                <a:spcPts val="3000"/>
              </a:lnSpc>
              <a:buFont typeface="Wingdings" panose="05000000000000000000" pitchFamily="2" charset="2"/>
              <a:buChar char="Ø"/>
            </a:pPr>
            <a:r>
              <a:rPr lang="en-US" altLang="zh-CN" sz="2400">
                <a:solidFill>
                  <a:srgbClr val="C00000"/>
                </a:solidFill>
                <a:latin typeface="#9Slide01 Noi dung ngan" panose="00000600000000000000" pitchFamily="2" charset="0"/>
                <a:ea typeface="字魂95号-手刻宋" panose="00000500000000000000" charset="-122"/>
              </a:rPr>
              <a:t>Bước 1: </a:t>
            </a:r>
            <a:r>
              <a:rPr lang="en-US" altLang="zh-CN" sz="2400" b="1">
                <a:solidFill>
                  <a:srgbClr val="C00000"/>
                </a:solidFill>
                <a:latin typeface="#9Slide01 Noi dung ngan" panose="00000600000000000000" pitchFamily="2" charset="0"/>
                <a:ea typeface="字魂95号-手刻宋" panose="00000500000000000000" charset="-122"/>
              </a:rPr>
              <a:t>Đặt tính</a:t>
            </a:r>
            <a:r>
              <a:rPr lang="en-US" altLang="zh-CN" sz="2400">
                <a:solidFill>
                  <a:srgbClr val="C00000"/>
                </a:solidFill>
                <a:latin typeface="#9Slide01 Noi dung ngan" panose="00000600000000000000" pitchFamily="2" charset="0"/>
                <a:ea typeface="字魂95号-手刻宋" panose="00000500000000000000" charset="-122"/>
              </a:rPr>
              <a:t> </a:t>
            </a:r>
            <a:r>
              <a:rPr lang="en-US" altLang="zh-CN" sz="2000" i="1">
                <a:solidFill>
                  <a:srgbClr val="C00000"/>
                </a:solidFill>
                <a:latin typeface="#9Slide01 Noi dung ngan" panose="00000600000000000000" pitchFamily="2" charset="0"/>
                <a:ea typeface="字魂95号-手刻宋" panose="00000500000000000000" charset="-122"/>
              </a:rPr>
              <a:t>(viết số tự nhiên thẳng với số đo của tên đơn vị bé hơn trong số đo thời gian).</a:t>
            </a:r>
            <a:endParaRPr lang="en-US" altLang="zh-CN" sz="2400" i="1" dirty="0">
              <a:solidFill>
                <a:srgbClr val="C00000"/>
              </a:solidFill>
              <a:latin typeface="#9Slide01 Noi dung ngan" panose="00000600000000000000" pitchFamily="2" charset="0"/>
              <a:ea typeface="字魂95号-手刻宋" panose="00000500000000000000" charset="-122"/>
            </a:endParaRPr>
          </a:p>
        </p:txBody>
      </p:sp>
      <p:sp>
        <p:nvSpPr>
          <p:cNvPr id="20" name="MH_SubTitle_1"/>
          <p:cNvSpPr/>
          <p:nvPr>
            <p:custDataLst>
              <p:tags r:id="rId3"/>
            </p:custDataLst>
          </p:nvPr>
        </p:nvSpPr>
        <p:spPr>
          <a:xfrm>
            <a:off x="1741658" y="4295726"/>
            <a:ext cx="6305993" cy="837922"/>
          </a:xfrm>
          <a:prstGeom prst="rect">
            <a:avLst/>
          </a:prstGeom>
          <a:noFill/>
        </p:spPr>
        <p:txBody>
          <a:bodyPr wrap="square">
            <a:spAutoFit/>
          </a:bodyPr>
          <a:lstStyle/>
          <a:p>
            <a:pPr marL="285750" indent="-285750">
              <a:lnSpc>
                <a:spcPts val="3000"/>
              </a:lnSpc>
              <a:buFont typeface="Wingdings" panose="05000000000000000000" pitchFamily="2" charset="2"/>
              <a:buChar char="Ø"/>
            </a:pPr>
            <a:r>
              <a:rPr lang="en-US" altLang="zh-CN" sz="2400">
                <a:solidFill>
                  <a:srgbClr val="0070C0"/>
                </a:solidFill>
                <a:latin typeface="#9Slide01 Noi dung ngan" panose="00000600000000000000" pitchFamily="2" charset="0"/>
                <a:ea typeface="字魂95号-手刻宋" panose="00000500000000000000" charset="-122"/>
              </a:rPr>
              <a:t>Bước 2: </a:t>
            </a:r>
            <a:r>
              <a:rPr lang="en-US" altLang="zh-CN" sz="2400" b="1">
                <a:solidFill>
                  <a:srgbClr val="0070C0"/>
                </a:solidFill>
                <a:latin typeface="#9Slide01 Noi dung ngan" panose="00000600000000000000" pitchFamily="2" charset="0"/>
                <a:ea typeface="字魂95号-手刻宋" panose="00000500000000000000" charset="-122"/>
              </a:rPr>
              <a:t>Tính nhân</a:t>
            </a:r>
            <a:r>
              <a:rPr lang="en-US" altLang="zh-CN" sz="2400">
                <a:solidFill>
                  <a:srgbClr val="0070C0"/>
                </a:solidFill>
                <a:latin typeface="#9Slide01 Noi dung ngan" panose="00000600000000000000" pitchFamily="2" charset="0"/>
                <a:ea typeface="字魂95号-手刻宋" panose="00000500000000000000" charset="-122"/>
              </a:rPr>
              <a:t> với từng đơn </a:t>
            </a:r>
          </a:p>
          <a:p>
            <a:pPr>
              <a:lnSpc>
                <a:spcPts val="3000"/>
              </a:lnSpc>
            </a:pPr>
            <a:r>
              <a:rPr lang="en-US" altLang="zh-CN" sz="2400">
                <a:solidFill>
                  <a:srgbClr val="0070C0"/>
                </a:solidFill>
                <a:latin typeface="#9Slide01 Noi dung ngan" panose="00000600000000000000" pitchFamily="2" charset="0"/>
                <a:ea typeface="字魂95号-手刻宋" panose="00000500000000000000" charset="-122"/>
              </a:rPr>
              <a:t>vị đo.</a:t>
            </a:r>
            <a:endParaRPr lang="zh-CN" altLang="en-US" sz="2400" dirty="0">
              <a:solidFill>
                <a:srgbClr val="0070C0"/>
              </a:solidFill>
              <a:latin typeface="#9Slide01 Noi dung ngan" panose="00000600000000000000" pitchFamily="2" charset="0"/>
              <a:ea typeface="字魂95号-手刻宋" panose="00000500000000000000" charset="-122"/>
            </a:endParaRPr>
          </a:p>
        </p:txBody>
      </p:sp>
      <p:pic>
        <p:nvPicPr>
          <p:cNvPr id="13" name="图片 4">
            <a:extLst>
              <a:ext uri="{FF2B5EF4-FFF2-40B4-BE49-F238E27FC236}">
                <a16:creationId xmlns:a16="http://schemas.microsoft.com/office/drawing/2014/main" id="{0B7807FE-539C-4129-BF12-48B8B97977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1908" y="2385975"/>
            <a:ext cx="2947476" cy="4419135"/>
          </a:xfrm>
          <a:prstGeom prst="rect">
            <a:avLst/>
          </a:prstGeom>
        </p:spPr>
      </p:pic>
      <p:pic>
        <p:nvPicPr>
          <p:cNvPr id="11" name="Picture 10">
            <a:extLst>
              <a:ext uri="{FF2B5EF4-FFF2-40B4-BE49-F238E27FC236}">
                <a16:creationId xmlns:a16="http://schemas.microsoft.com/office/drawing/2014/main" id="{818E7067-0228-4364-8361-C4D2AF0C867F}"/>
              </a:ext>
            </a:extLst>
          </p:cNvPr>
          <p:cNvPicPr>
            <a:picLocks noChangeAspect="1"/>
          </p:cNvPicPr>
          <p:nvPr/>
        </p:nvPicPr>
        <p:blipFill>
          <a:blip r:embed="rId10"/>
          <a:stretch>
            <a:fillRect/>
          </a:stretch>
        </p:blipFill>
        <p:spPr>
          <a:xfrm>
            <a:off x="1648421" y="5175612"/>
            <a:ext cx="603597" cy="507974"/>
          </a:xfrm>
          <a:prstGeom prst="rect">
            <a:avLst/>
          </a:prstGeom>
        </p:spPr>
      </p:pic>
      <p:sp>
        <p:nvSpPr>
          <p:cNvPr id="12" name="MH_SubTitle_1">
            <a:extLst>
              <a:ext uri="{FF2B5EF4-FFF2-40B4-BE49-F238E27FC236}">
                <a16:creationId xmlns:a16="http://schemas.microsoft.com/office/drawing/2014/main" id="{676D8A2B-7114-4F4A-B34E-E16FD62D2C40}"/>
              </a:ext>
            </a:extLst>
          </p:cNvPr>
          <p:cNvSpPr/>
          <p:nvPr>
            <p:custDataLst>
              <p:tags r:id="rId4"/>
            </p:custDataLst>
          </p:nvPr>
        </p:nvSpPr>
        <p:spPr>
          <a:xfrm>
            <a:off x="2310013" y="5051362"/>
            <a:ext cx="4855062" cy="830997"/>
          </a:xfrm>
          <a:prstGeom prst="rect">
            <a:avLst/>
          </a:prstGeom>
          <a:noFill/>
        </p:spPr>
        <p:txBody>
          <a:bodyPr wrap="square">
            <a:spAutoFit/>
          </a:bodyPr>
          <a:lstStyle/>
          <a:p>
            <a:r>
              <a:rPr lang="en-US" altLang="zh-CN" sz="2400">
                <a:solidFill>
                  <a:srgbClr val="00B050"/>
                </a:solidFill>
                <a:latin typeface="#9Slide01 Noi dung ngan" panose="00000600000000000000" pitchFamily="2" charset="0"/>
                <a:ea typeface="字魂95号-手刻宋" panose="00000500000000000000" charset="-122"/>
              </a:rPr>
              <a:t>Chuyển đổi đơn vị đo để được kết quả gọn nhất (nếu có).</a:t>
            </a:r>
            <a:endParaRPr lang="zh-CN" altLang="en-US" sz="2400" dirty="0">
              <a:solidFill>
                <a:srgbClr val="00B050"/>
              </a:solidFill>
              <a:latin typeface="#9Slide01 Noi dung ngan" panose="00000600000000000000" pitchFamily="2" charset="0"/>
              <a:ea typeface="字魂95号-手刻宋" panose="00000500000000000000" charset="-122"/>
            </a:endParaRPr>
          </a:p>
        </p:txBody>
      </p:sp>
    </p:spTree>
    <p:extLst>
      <p:ext uri="{BB962C8B-B14F-4D97-AF65-F5344CB8AC3E}">
        <p14:creationId xmlns:p14="http://schemas.microsoft.com/office/powerpoint/2010/main" val="3324069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8" grpId="0"/>
      <p:bldP spid="19" grpId="0"/>
      <p:bldP spid="2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3"/>
          <a:stretch>
            <a:fillRect/>
          </a:stretch>
        </p:blipFill>
        <p:spPr>
          <a:xfrm>
            <a:off x="298450" y="5504922"/>
            <a:ext cx="959867" cy="1062743"/>
          </a:xfrm>
          <a:prstGeom prst="rect">
            <a:avLst/>
          </a:prstGeom>
        </p:spPr>
      </p:pic>
      <p:pic>
        <p:nvPicPr>
          <p:cNvPr id="31" name="Picture 30">
            <a:extLst>
              <a:ext uri="{FF2B5EF4-FFF2-40B4-BE49-F238E27FC236}">
                <a16:creationId xmlns:a16="http://schemas.microsoft.com/office/drawing/2014/main" id="{05960ACC-8E16-4905-8693-B42D0A345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8411" y="3130397"/>
            <a:ext cx="3954916" cy="3954916"/>
          </a:xfrm>
          <a:prstGeom prst="rect">
            <a:avLst/>
          </a:prstGeom>
        </p:spPr>
      </p:pic>
      <p:sp>
        <p:nvSpPr>
          <p:cNvPr id="2" name="TextBox 1">
            <a:extLst>
              <a:ext uri="{FF2B5EF4-FFF2-40B4-BE49-F238E27FC236}">
                <a16:creationId xmlns:a16="http://schemas.microsoft.com/office/drawing/2014/main" id="{C2BE5E92-70DD-96B5-BEF1-FA8E01D3DF7B}"/>
              </a:ext>
            </a:extLst>
          </p:cNvPr>
          <p:cNvSpPr txBox="1"/>
          <p:nvPr/>
        </p:nvSpPr>
        <p:spPr>
          <a:xfrm>
            <a:off x="778382" y="680833"/>
            <a:ext cx="9222867" cy="3690947"/>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Bài 2: So sánh</a:t>
            </a:r>
          </a:p>
          <a:p>
            <a:pPr>
              <a:lnSpc>
                <a:spcPct val="150000"/>
              </a:lnSpc>
            </a:pPr>
            <a:r>
              <a:rPr lang="vi-VN" sz="4400">
                <a:solidFill>
                  <a:srgbClr val="FF0000"/>
                </a:solidFill>
                <a:latin typeface="Arial" panose="020B0604020202020204" pitchFamily="34" charset="0"/>
                <a:cs typeface="Arial" panose="020B0604020202020204" pitchFamily="34" charset="0"/>
              </a:rPr>
              <a:t>a)</a:t>
            </a:r>
            <a:r>
              <a:rPr lang="vi-VN" sz="4400">
                <a:latin typeface="Arial" panose="020B0604020202020204" pitchFamily="34" charset="0"/>
                <a:cs typeface="Arial" panose="020B0604020202020204" pitchFamily="34" charset="0"/>
              </a:rPr>
              <a:t>	2 giờ 20 phút × 3 </a:t>
            </a:r>
            <a:r>
              <a:rPr lang="vi-VN" sz="4400">
                <a:solidFill>
                  <a:srgbClr val="0070C0"/>
                </a:solidFill>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7 giờ  </a:t>
            </a:r>
          </a:p>
          <a:p>
            <a:pPr>
              <a:lnSpc>
                <a:spcPct val="150000"/>
              </a:lnSpc>
            </a:pPr>
            <a:r>
              <a:rPr lang="vi-VN" sz="4400">
                <a:solidFill>
                  <a:srgbClr val="FF0000"/>
                </a:solidFill>
                <a:latin typeface="Arial" panose="020B0604020202020204" pitchFamily="34" charset="0"/>
                <a:cs typeface="Arial" panose="020B0604020202020204" pitchFamily="34" charset="0"/>
              </a:rPr>
              <a:t>b)</a:t>
            </a:r>
            <a:r>
              <a:rPr lang="vi-VN" sz="4400">
                <a:latin typeface="Arial" panose="020B0604020202020204" pitchFamily="34" charset="0"/>
                <a:cs typeface="Arial" panose="020B0604020202020204" pitchFamily="34" charset="0"/>
              </a:rPr>
              <a:t>	1 năm 3 tháng × 4 </a:t>
            </a:r>
            <a:r>
              <a:rPr lang="vi-VN" sz="4400">
                <a:solidFill>
                  <a:srgbClr val="0070C0"/>
                </a:solidFill>
                <a:latin typeface="Arial" panose="020B0604020202020204" pitchFamily="34" charset="0"/>
                <a:cs typeface="Arial" panose="020B0604020202020204" pitchFamily="34" charset="0"/>
              </a:rPr>
              <a:t>.?. </a:t>
            </a:r>
            <a:r>
              <a:rPr lang="vi-VN" sz="4400">
                <a:latin typeface="Arial" panose="020B0604020202020204" pitchFamily="34" charset="0"/>
                <a:cs typeface="Arial" panose="020B0604020202020204" pitchFamily="34" charset="0"/>
              </a:rPr>
              <a:t>4 năm</a:t>
            </a:r>
          </a:p>
          <a:p>
            <a:pPr>
              <a:lnSpc>
                <a:spcPct val="150000"/>
              </a:lnSpc>
            </a:pPr>
            <a:r>
              <a:rPr lang="vi-VN" sz="4400">
                <a:solidFill>
                  <a:srgbClr val="FF0000"/>
                </a:solidFill>
                <a:latin typeface="Arial" panose="020B0604020202020204" pitchFamily="34" charset="0"/>
                <a:cs typeface="Arial" panose="020B0604020202020204" pitchFamily="34" charset="0"/>
              </a:rPr>
              <a:t>c)	</a:t>
            </a:r>
            <a:r>
              <a:rPr lang="vi-VN" sz="4400">
                <a:latin typeface="Arial" panose="020B0604020202020204" pitchFamily="34" charset="0"/>
                <a:cs typeface="Arial" panose="020B0604020202020204" pitchFamily="34" charset="0"/>
              </a:rPr>
              <a:t>2 ngày 6 giờ × 5 </a:t>
            </a:r>
            <a:r>
              <a:rPr lang="vi-VN" sz="4400">
                <a:solidFill>
                  <a:srgbClr val="0070C0"/>
                </a:solidFill>
                <a:latin typeface="Arial" panose="020B0604020202020204" pitchFamily="34" charset="0"/>
                <a:cs typeface="Arial" panose="020B0604020202020204" pitchFamily="34" charset="0"/>
              </a:rPr>
              <a:t>.?. </a:t>
            </a:r>
            <a:r>
              <a:rPr lang="vi-VN" sz="4400">
                <a:latin typeface="Arial" panose="020B0604020202020204" pitchFamily="34" charset="0"/>
                <a:cs typeface="Arial" panose="020B0604020202020204" pitchFamily="34" charset="0"/>
              </a:rPr>
              <a:t>12 ngày</a:t>
            </a:r>
            <a:endParaRPr lang="en-US" sz="44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01B70-22D3-7275-6F63-BE7BC5302A7A}"/>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27BE3F6E-8C2B-EA61-8B83-9EE7E4CF93D6}"/>
              </a:ext>
            </a:extLst>
          </p:cNvPr>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a:extLst>
              <a:ext uri="{FF2B5EF4-FFF2-40B4-BE49-F238E27FC236}">
                <a16:creationId xmlns:a16="http://schemas.microsoft.com/office/drawing/2014/main" id="{95809EC7-716F-9F75-D1A5-73F4023E602F}"/>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a:extLst>
              <a:ext uri="{FF2B5EF4-FFF2-40B4-BE49-F238E27FC236}">
                <a16:creationId xmlns:a16="http://schemas.microsoft.com/office/drawing/2014/main" id="{5F3C5DFC-6002-CDCC-2CC7-206831C6FC5E}"/>
              </a:ext>
            </a:extLst>
          </p:cNvPr>
          <p:cNvPicPr>
            <a:picLocks noChangeAspect="1"/>
          </p:cNvPicPr>
          <p:nvPr/>
        </p:nvPicPr>
        <p:blipFill>
          <a:blip r:embed="rId3"/>
          <a:stretch>
            <a:fillRect/>
          </a:stretch>
        </p:blipFill>
        <p:spPr>
          <a:xfrm>
            <a:off x="298450" y="5504922"/>
            <a:ext cx="959867" cy="1062743"/>
          </a:xfrm>
          <a:prstGeom prst="rect">
            <a:avLst/>
          </a:prstGeom>
        </p:spPr>
      </p:pic>
      <p:pic>
        <p:nvPicPr>
          <p:cNvPr id="31" name="Picture 30">
            <a:extLst>
              <a:ext uri="{FF2B5EF4-FFF2-40B4-BE49-F238E27FC236}">
                <a16:creationId xmlns:a16="http://schemas.microsoft.com/office/drawing/2014/main" id="{6FB5A5C1-1CB2-09A2-67B6-30E96174F9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8411" y="3130397"/>
            <a:ext cx="3954916" cy="3954916"/>
          </a:xfrm>
          <a:prstGeom prst="rect">
            <a:avLst/>
          </a:prstGeom>
        </p:spPr>
      </p:pic>
      <p:sp>
        <p:nvSpPr>
          <p:cNvPr id="2" name="TextBox 1">
            <a:extLst>
              <a:ext uri="{FF2B5EF4-FFF2-40B4-BE49-F238E27FC236}">
                <a16:creationId xmlns:a16="http://schemas.microsoft.com/office/drawing/2014/main" id="{4625485A-289E-B80A-F642-BBAACF04BB15}"/>
              </a:ext>
            </a:extLst>
          </p:cNvPr>
          <p:cNvSpPr txBox="1"/>
          <p:nvPr/>
        </p:nvSpPr>
        <p:spPr>
          <a:xfrm>
            <a:off x="778382" y="680833"/>
            <a:ext cx="9222867" cy="165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Bài 2: So sánh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 giờ 20 phút × 3 </a:t>
            </a: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4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7 giờ  </a:t>
            </a:r>
          </a:p>
        </p:txBody>
      </p:sp>
      <p:sp>
        <p:nvSpPr>
          <p:cNvPr id="3" name="TextBox 2">
            <a:extLst>
              <a:ext uri="{FF2B5EF4-FFF2-40B4-BE49-F238E27FC236}">
                <a16:creationId xmlns:a16="http://schemas.microsoft.com/office/drawing/2014/main" id="{D8B982EA-5144-87D0-206C-CA73A7ACB681}"/>
              </a:ext>
            </a:extLst>
          </p:cNvPr>
          <p:cNvSpPr txBox="1"/>
          <p:nvPr/>
        </p:nvSpPr>
        <p:spPr>
          <a:xfrm>
            <a:off x="930783" y="2940126"/>
            <a:ext cx="8822817"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2 giờ 20 phút × 3 = 6 giờ 60 phút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srgbClr val="0070C0"/>
                </a:solidFill>
                <a:latin typeface="Arial" panose="020B0604020202020204" pitchFamily="34" charset="0"/>
                <a:cs typeface="Arial" panose="020B0604020202020204" pitchFamily="34" charset="0"/>
              </a:rPr>
              <a:t>(</a:t>
            </a:r>
            <a:r>
              <a:rPr kumimoji="0" lang="en-US" sz="440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60 phút = 1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2 giờ 20 phút × 3 = 7giờ</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4516C9C3-8471-6A7A-8798-9C7D5A990280}"/>
              </a:ext>
            </a:extLst>
          </p:cNvPr>
          <p:cNvSpPr txBox="1"/>
          <p:nvPr/>
        </p:nvSpPr>
        <p:spPr>
          <a:xfrm>
            <a:off x="6229351" y="1578158"/>
            <a:ext cx="78105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Arial" panose="020B0604020202020204" pitchFamily="34" charset="0"/>
                <a:cs typeface="Arial" panose="020B0604020202020204" pitchFamily="34" charset="0"/>
              </a:rPr>
              <a:t>=</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96515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barn(inVertical)">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barn(inVertical)">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69658-030D-22EC-FB01-37A02142AF34}"/>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716CBE5E-ECCC-373E-904F-5E5D88136337}"/>
              </a:ext>
            </a:extLst>
          </p:cNvPr>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a:extLst>
              <a:ext uri="{FF2B5EF4-FFF2-40B4-BE49-F238E27FC236}">
                <a16:creationId xmlns:a16="http://schemas.microsoft.com/office/drawing/2014/main" id="{1D3F94D1-F309-BDF8-E1BE-764BE18A4183}"/>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a:extLst>
              <a:ext uri="{FF2B5EF4-FFF2-40B4-BE49-F238E27FC236}">
                <a16:creationId xmlns:a16="http://schemas.microsoft.com/office/drawing/2014/main" id="{17EB163F-D671-C38B-9D05-8F4E4B973B56}"/>
              </a:ext>
            </a:extLst>
          </p:cNvPr>
          <p:cNvPicPr>
            <a:picLocks noChangeAspect="1"/>
          </p:cNvPicPr>
          <p:nvPr/>
        </p:nvPicPr>
        <p:blipFill>
          <a:blip r:embed="rId3"/>
          <a:stretch>
            <a:fillRect/>
          </a:stretch>
        </p:blipFill>
        <p:spPr>
          <a:xfrm>
            <a:off x="298450" y="5504922"/>
            <a:ext cx="959867" cy="1062743"/>
          </a:xfrm>
          <a:prstGeom prst="rect">
            <a:avLst/>
          </a:prstGeom>
        </p:spPr>
      </p:pic>
      <p:pic>
        <p:nvPicPr>
          <p:cNvPr id="31" name="Picture 30">
            <a:extLst>
              <a:ext uri="{FF2B5EF4-FFF2-40B4-BE49-F238E27FC236}">
                <a16:creationId xmlns:a16="http://schemas.microsoft.com/office/drawing/2014/main" id="{1589C2CC-F704-5081-F5E6-1C74ABCE09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8411" y="3130397"/>
            <a:ext cx="3954916" cy="3954916"/>
          </a:xfrm>
          <a:prstGeom prst="rect">
            <a:avLst/>
          </a:prstGeom>
        </p:spPr>
      </p:pic>
      <p:sp>
        <p:nvSpPr>
          <p:cNvPr id="2" name="TextBox 1">
            <a:extLst>
              <a:ext uri="{FF2B5EF4-FFF2-40B4-BE49-F238E27FC236}">
                <a16:creationId xmlns:a16="http://schemas.microsoft.com/office/drawing/2014/main" id="{B8861865-8D2C-CCF3-C73F-0B722B0B8721}"/>
              </a:ext>
            </a:extLst>
          </p:cNvPr>
          <p:cNvSpPr txBox="1"/>
          <p:nvPr/>
        </p:nvSpPr>
        <p:spPr>
          <a:xfrm>
            <a:off x="778382" y="680833"/>
            <a:ext cx="9222867" cy="165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Bài 2: So sánh</a:t>
            </a:r>
          </a:p>
          <a:p>
            <a:pPr lvl="0">
              <a:lnSpc>
                <a:spcPct val="150000"/>
              </a:lnSpc>
            </a:pPr>
            <a:r>
              <a:rPr lang="vi-VN" sz="4400">
                <a:solidFill>
                  <a:srgbClr val="FF0000"/>
                </a:solidFill>
                <a:cs typeface="Arial" panose="020B0604020202020204" pitchFamily="34" charset="0"/>
              </a:rPr>
              <a:t>b)</a:t>
            </a:r>
            <a:r>
              <a:rPr lang="vi-VN" sz="4400">
                <a:solidFill>
                  <a:prstClr val="black"/>
                </a:solidFill>
                <a:cs typeface="Arial" panose="020B0604020202020204" pitchFamily="34" charset="0"/>
              </a:rPr>
              <a:t>	1 năm 3 tháng × 4 </a:t>
            </a:r>
            <a:r>
              <a:rPr lang="vi-VN" sz="4400">
                <a:solidFill>
                  <a:srgbClr val="0070C0"/>
                </a:solidFill>
                <a:cs typeface="Arial" panose="020B0604020202020204" pitchFamily="34" charset="0"/>
              </a:rPr>
              <a:t>.?. </a:t>
            </a:r>
            <a:r>
              <a:rPr lang="vi-VN" sz="4400">
                <a:solidFill>
                  <a:prstClr val="black"/>
                </a:solidFill>
                <a:cs typeface="Arial" panose="020B0604020202020204" pitchFamily="34" charset="0"/>
              </a:rPr>
              <a:t>4 năm</a:t>
            </a:r>
          </a:p>
        </p:txBody>
      </p:sp>
      <p:sp>
        <p:nvSpPr>
          <p:cNvPr id="3" name="TextBox 2">
            <a:extLst>
              <a:ext uri="{FF2B5EF4-FFF2-40B4-BE49-F238E27FC236}">
                <a16:creationId xmlns:a16="http://schemas.microsoft.com/office/drawing/2014/main" id="{EEDA4730-82E3-5B49-2722-73D65E4357DA}"/>
              </a:ext>
            </a:extLst>
          </p:cNvPr>
          <p:cNvSpPr txBox="1"/>
          <p:nvPr/>
        </p:nvSpPr>
        <p:spPr>
          <a:xfrm>
            <a:off x="930783" y="2940126"/>
            <a:ext cx="9908667" cy="1446550"/>
          </a:xfrm>
          <a:prstGeom prst="rect">
            <a:avLst/>
          </a:prstGeom>
          <a:noFill/>
        </p:spPr>
        <p:txBody>
          <a:bodyPr wrap="square" rtlCol="0">
            <a:spAutoFit/>
          </a:bodyPr>
          <a:lstStyle/>
          <a:p>
            <a:pPr lvl="0"/>
            <a:r>
              <a:rPr lang="en-US" sz="4400">
                <a:solidFill>
                  <a:srgbClr val="0070C0"/>
                </a:solidFill>
                <a:latin typeface="Arial" panose="020B0604020202020204" pitchFamily="34" charset="0"/>
                <a:cs typeface="Arial" panose="020B0604020202020204" pitchFamily="34" charset="0"/>
              </a:rPr>
              <a:t>(1 năm 3 tháng × 4 = 4 năm 12 tháng</a:t>
            </a:r>
          </a:p>
          <a:p>
            <a:pPr lvl="0"/>
            <a:r>
              <a:rPr lang="en-US" sz="4400">
                <a:solidFill>
                  <a:srgbClr val="0070C0"/>
                </a:solidFill>
                <a:latin typeface="Arial" panose="020B0604020202020204" pitchFamily="34" charset="0"/>
                <a:cs typeface="Arial" panose="020B0604020202020204" pitchFamily="34" charset="0"/>
              </a:rPr>
              <a:t>= 5 năm, 5 năm &gt; 4 năm)</a:t>
            </a:r>
          </a:p>
        </p:txBody>
      </p:sp>
      <p:sp>
        <p:nvSpPr>
          <p:cNvPr id="5" name="TextBox 4">
            <a:extLst>
              <a:ext uri="{FF2B5EF4-FFF2-40B4-BE49-F238E27FC236}">
                <a16:creationId xmlns:a16="http://schemas.microsoft.com/office/drawing/2014/main" id="{DDD615D4-0018-6B50-6F85-9A547F14D22F}"/>
              </a:ext>
            </a:extLst>
          </p:cNvPr>
          <p:cNvSpPr txBox="1"/>
          <p:nvPr/>
        </p:nvSpPr>
        <p:spPr>
          <a:xfrm>
            <a:off x="6419851" y="1619277"/>
            <a:ext cx="78105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&gt;</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25216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barn(inVertical)">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barn(inVertical)">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29574-0180-E61C-6641-37B30E890C02}"/>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E5C8BB5E-DEDA-931C-0F31-E93BAF1FE466}"/>
              </a:ext>
            </a:extLst>
          </p:cNvPr>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a:extLst>
              <a:ext uri="{FF2B5EF4-FFF2-40B4-BE49-F238E27FC236}">
                <a16:creationId xmlns:a16="http://schemas.microsoft.com/office/drawing/2014/main" id="{9AE03353-2619-B6BD-6FF1-CE55EC08240F}"/>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a:extLst>
              <a:ext uri="{FF2B5EF4-FFF2-40B4-BE49-F238E27FC236}">
                <a16:creationId xmlns:a16="http://schemas.microsoft.com/office/drawing/2014/main" id="{3EA9949A-201A-33FD-FF48-9480BD6F8E98}"/>
              </a:ext>
            </a:extLst>
          </p:cNvPr>
          <p:cNvPicPr>
            <a:picLocks noChangeAspect="1"/>
          </p:cNvPicPr>
          <p:nvPr/>
        </p:nvPicPr>
        <p:blipFill>
          <a:blip r:embed="rId3"/>
          <a:stretch>
            <a:fillRect/>
          </a:stretch>
        </p:blipFill>
        <p:spPr>
          <a:xfrm>
            <a:off x="298450" y="5504922"/>
            <a:ext cx="959867" cy="1062743"/>
          </a:xfrm>
          <a:prstGeom prst="rect">
            <a:avLst/>
          </a:prstGeom>
        </p:spPr>
      </p:pic>
      <p:pic>
        <p:nvPicPr>
          <p:cNvPr id="31" name="Picture 30">
            <a:extLst>
              <a:ext uri="{FF2B5EF4-FFF2-40B4-BE49-F238E27FC236}">
                <a16:creationId xmlns:a16="http://schemas.microsoft.com/office/drawing/2014/main" id="{5D92ADBA-1008-353A-C468-22B054D7CC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8411" y="3130397"/>
            <a:ext cx="3954916" cy="3954916"/>
          </a:xfrm>
          <a:prstGeom prst="rect">
            <a:avLst/>
          </a:prstGeom>
        </p:spPr>
      </p:pic>
      <p:sp>
        <p:nvSpPr>
          <p:cNvPr id="2" name="TextBox 1">
            <a:extLst>
              <a:ext uri="{FF2B5EF4-FFF2-40B4-BE49-F238E27FC236}">
                <a16:creationId xmlns:a16="http://schemas.microsoft.com/office/drawing/2014/main" id="{E30926B5-C733-E0C6-7F11-1DCEFB130560}"/>
              </a:ext>
            </a:extLst>
          </p:cNvPr>
          <p:cNvSpPr txBox="1"/>
          <p:nvPr/>
        </p:nvSpPr>
        <p:spPr>
          <a:xfrm>
            <a:off x="778382" y="680833"/>
            <a:ext cx="9222867" cy="165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Bài 2: So sánh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ngày 6 giờ × 5 </a:t>
            </a:r>
            <a:r>
              <a:rPr kumimoji="0" lang="vi-VN" sz="4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 ngày</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195ADF6-D62D-8484-BE54-0964AC464920}"/>
              </a:ext>
            </a:extLst>
          </p:cNvPr>
          <p:cNvSpPr txBox="1"/>
          <p:nvPr/>
        </p:nvSpPr>
        <p:spPr>
          <a:xfrm>
            <a:off x="930783" y="2940126"/>
            <a:ext cx="9908667" cy="2800767"/>
          </a:xfrm>
          <a:prstGeom prst="rect">
            <a:avLst/>
          </a:prstGeom>
          <a:noFill/>
        </p:spPr>
        <p:txBody>
          <a:bodyPr wrap="square" rtlCol="0">
            <a:spAutoFit/>
          </a:bodyPr>
          <a:lstStyle/>
          <a:p>
            <a:pPr lvl="0"/>
            <a:r>
              <a:rPr lang="en-US" sz="4400">
                <a:solidFill>
                  <a:srgbClr val="0070C0"/>
                </a:solidFill>
                <a:latin typeface="Arial" panose="020B0604020202020204" pitchFamily="34" charset="0"/>
                <a:cs typeface="Arial" panose="020B0604020202020204" pitchFamily="34" charset="0"/>
              </a:rPr>
              <a:t>(2 ngày 6 giờ × 5 = 10 ngày 30 giờ</a:t>
            </a:r>
          </a:p>
          <a:p>
            <a:pPr lvl="0"/>
            <a:r>
              <a:rPr lang="en-US" sz="4400">
                <a:solidFill>
                  <a:srgbClr val="0070C0"/>
                </a:solidFill>
                <a:latin typeface="Arial" panose="020B0604020202020204" pitchFamily="34" charset="0"/>
                <a:cs typeface="Arial" panose="020B0604020202020204" pitchFamily="34" charset="0"/>
              </a:rPr>
              <a:t>= 11 ngày 6 giờ;</a:t>
            </a:r>
          </a:p>
          <a:p>
            <a:pPr lvl="0"/>
            <a:r>
              <a:rPr lang="en-US" sz="4400">
                <a:solidFill>
                  <a:srgbClr val="0070C0"/>
                </a:solidFill>
                <a:latin typeface="Arial" panose="020B0604020202020204" pitchFamily="34" charset="0"/>
                <a:cs typeface="Arial" panose="020B0604020202020204" pitchFamily="34" charset="0"/>
              </a:rPr>
              <a:t>12 ngày = 11 ngày 24 giờ;</a:t>
            </a:r>
          </a:p>
          <a:p>
            <a:pPr lvl="0"/>
            <a:r>
              <a:rPr lang="en-US" sz="4400">
                <a:solidFill>
                  <a:srgbClr val="00B050"/>
                </a:solidFill>
                <a:latin typeface="Arial" panose="020B0604020202020204" pitchFamily="34" charset="0"/>
                <a:cs typeface="Arial" panose="020B0604020202020204" pitchFamily="34" charset="0"/>
              </a:rPr>
              <a:t>11 ngày 6 giờ &lt; 11 ngày 24 giờ)</a:t>
            </a:r>
          </a:p>
        </p:txBody>
      </p:sp>
      <p:sp>
        <p:nvSpPr>
          <p:cNvPr id="5" name="TextBox 4">
            <a:extLst>
              <a:ext uri="{FF2B5EF4-FFF2-40B4-BE49-F238E27FC236}">
                <a16:creationId xmlns:a16="http://schemas.microsoft.com/office/drawing/2014/main" id="{561AC3FA-B770-EE45-F12F-23C409A3FCF7}"/>
              </a:ext>
            </a:extLst>
          </p:cNvPr>
          <p:cNvSpPr txBox="1"/>
          <p:nvPr/>
        </p:nvSpPr>
        <p:spPr>
          <a:xfrm>
            <a:off x="5885116" y="1510670"/>
            <a:ext cx="78105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a:solidFill>
                  <a:srgbClr val="FF0000"/>
                </a:solidFill>
                <a:latin typeface="Arial" panose="020B0604020202020204" pitchFamily="34" charset="0"/>
                <a:cs typeface="Arial" panose="020B0604020202020204" pitchFamily="34" charset="0"/>
              </a:rPr>
              <a:t>&lt;</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17089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barn(inVertical)">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barn(inVertical)">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barn(inVertical)">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1282F-1363-1B4A-C927-62457DED2779}"/>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C9A4F4BC-9FBE-5056-407D-72E0A43455B9}"/>
              </a:ext>
            </a:extLst>
          </p:cNvPr>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a:extLst>
              <a:ext uri="{FF2B5EF4-FFF2-40B4-BE49-F238E27FC236}">
                <a16:creationId xmlns:a16="http://schemas.microsoft.com/office/drawing/2014/main" id="{10403A88-7ACE-619E-29AF-60497B421F3B}"/>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a:extLst>
              <a:ext uri="{FF2B5EF4-FFF2-40B4-BE49-F238E27FC236}">
                <a16:creationId xmlns:a16="http://schemas.microsoft.com/office/drawing/2014/main" id="{E2B2C42E-9F2B-6E4C-2E1C-A9EC3C9F04B0}"/>
              </a:ext>
            </a:extLst>
          </p:cNvPr>
          <p:cNvPicPr>
            <a:picLocks noChangeAspect="1"/>
          </p:cNvPicPr>
          <p:nvPr/>
        </p:nvPicPr>
        <p:blipFill>
          <a:blip r:embed="rId3"/>
          <a:stretch>
            <a:fillRect/>
          </a:stretch>
        </p:blipFill>
        <p:spPr>
          <a:xfrm>
            <a:off x="298450" y="5504922"/>
            <a:ext cx="959867" cy="1062743"/>
          </a:xfrm>
          <a:prstGeom prst="rect">
            <a:avLst/>
          </a:prstGeom>
        </p:spPr>
      </p:pic>
      <p:sp>
        <p:nvSpPr>
          <p:cNvPr id="2" name="TextBox 1">
            <a:extLst>
              <a:ext uri="{FF2B5EF4-FFF2-40B4-BE49-F238E27FC236}">
                <a16:creationId xmlns:a16="http://schemas.microsoft.com/office/drawing/2014/main" id="{098D1E87-554F-5A89-ACDC-9F941E1D9BD1}"/>
              </a:ext>
            </a:extLst>
          </p:cNvPr>
          <p:cNvSpPr txBox="1"/>
          <p:nvPr/>
        </p:nvSpPr>
        <p:spPr>
          <a:xfrm>
            <a:off x="1557402" y="545366"/>
            <a:ext cx="995726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Anh Hai chạy mỗi vòng sân hết 2 phút 15 giây. Hỏi anh Hai chạy 4 vòng sân đó hết bao nhiêu thời gian?</a:t>
            </a:r>
          </a:p>
        </p:txBody>
      </p:sp>
      <p:sp>
        <p:nvSpPr>
          <p:cNvPr id="8" name="Oval 7">
            <a:extLst>
              <a:ext uri="{FF2B5EF4-FFF2-40B4-BE49-F238E27FC236}">
                <a16:creationId xmlns:a16="http://schemas.microsoft.com/office/drawing/2014/main" id="{368EF2BF-E543-9B23-AEA6-8E91E85118E4}"/>
              </a:ext>
            </a:extLst>
          </p:cNvPr>
          <p:cNvSpPr/>
          <p:nvPr/>
        </p:nvSpPr>
        <p:spPr>
          <a:xfrm>
            <a:off x="524933" y="545366"/>
            <a:ext cx="733384" cy="73338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rPr>
              <a:t>1</a:t>
            </a:r>
          </a:p>
        </p:txBody>
      </p:sp>
      <p:pic>
        <p:nvPicPr>
          <p:cNvPr id="2050" name="Picture 2" descr="Đường chạy bộ vòng quay một sân vận động dài 400m. Một vận động viên chạy  ngày đầu chạy 23 vòng xung quanh sân vận động, ngày thứ hai chạy 27 vòng.  Hỏi:">
            <a:extLst>
              <a:ext uri="{FF2B5EF4-FFF2-40B4-BE49-F238E27FC236}">
                <a16:creationId xmlns:a16="http://schemas.microsoft.com/office/drawing/2014/main" id="{D05EED64-65A6-8D94-5339-F40950599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358" y="2669024"/>
            <a:ext cx="5182734" cy="3798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0952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A936E-C769-2E81-6CD6-592029AA1E55}"/>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247FAEBC-5384-BFD4-8211-26654B159D7C}"/>
              </a:ext>
            </a:extLst>
          </p:cNvPr>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a:extLst>
              <a:ext uri="{FF2B5EF4-FFF2-40B4-BE49-F238E27FC236}">
                <a16:creationId xmlns:a16="http://schemas.microsoft.com/office/drawing/2014/main" id="{DD2C0900-B8F8-F4F9-4C4D-D129867D476A}"/>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a:extLst>
              <a:ext uri="{FF2B5EF4-FFF2-40B4-BE49-F238E27FC236}">
                <a16:creationId xmlns:a16="http://schemas.microsoft.com/office/drawing/2014/main" id="{14D42D6C-FC49-7887-CA61-CAFD0F5E02FB}"/>
              </a:ext>
            </a:extLst>
          </p:cNvPr>
          <p:cNvPicPr>
            <a:picLocks noChangeAspect="1"/>
          </p:cNvPicPr>
          <p:nvPr/>
        </p:nvPicPr>
        <p:blipFill>
          <a:blip r:embed="rId3"/>
          <a:stretch>
            <a:fillRect/>
          </a:stretch>
        </p:blipFill>
        <p:spPr>
          <a:xfrm>
            <a:off x="298450" y="5504922"/>
            <a:ext cx="959867" cy="1062743"/>
          </a:xfrm>
          <a:prstGeom prst="rect">
            <a:avLst/>
          </a:prstGeom>
        </p:spPr>
      </p:pic>
      <p:sp>
        <p:nvSpPr>
          <p:cNvPr id="2" name="TextBox 1">
            <a:extLst>
              <a:ext uri="{FF2B5EF4-FFF2-40B4-BE49-F238E27FC236}">
                <a16:creationId xmlns:a16="http://schemas.microsoft.com/office/drawing/2014/main" id="{89337F40-018C-9E25-E88A-2B512757412E}"/>
              </a:ext>
            </a:extLst>
          </p:cNvPr>
          <p:cNvSpPr txBox="1"/>
          <p:nvPr/>
        </p:nvSpPr>
        <p:spPr>
          <a:xfrm>
            <a:off x="1557402" y="545366"/>
            <a:ext cx="995726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Anh Hai chạy mỗi vòng sân hết 2 phút 15 giây. Hỏi anh Hai chạy 4 vòng sân đó hết bao nhiêu thời gian?</a:t>
            </a:r>
          </a:p>
        </p:txBody>
      </p:sp>
      <p:sp>
        <p:nvSpPr>
          <p:cNvPr id="8" name="Oval 7">
            <a:extLst>
              <a:ext uri="{FF2B5EF4-FFF2-40B4-BE49-F238E27FC236}">
                <a16:creationId xmlns:a16="http://schemas.microsoft.com/office/drawing/2014/main" id="{99357E9D-3374-7EC7-F4E8-8C8EC3206703}"/>
              </a:ext>
            </a:extLst>
          </p:cNvPr>
          <p:cNvSpPr/>
          <p:nvPr/>
        </p:nvSpPr>
        <p:spPr>
          <a:xfrm>
            <a:off x="524933" y="545366"/>
            <a:ext cx="733384" cy="73338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a:ea typeface="+mn-ea"/>
                <a:cs typeface="+mn-cs"/>
              </a:rPr>
              <a:t>1</a:t>
            </a:r>
          </a:p>
        </p:txBody>
      </p:sp>
      <p:sp>
        <p:nvSpPr>
          <p:cNvPr id="3" name="TextBox 2">
            <a:extLst>
              <a:ext uri="{FF2B5EF4-FFF2-40B4-BE49-F238E27FC236}">
                <a16:creationId xmlns:a16="http://schemas.microsoft.com/office/drawing/2014/main" id="{03AA876B-7AAA-3169-7277-21B68994B383}"/>
              </a:ext>
            </a:extLst>
          </p:cNvPr>
          <p:cNvSpPr txBox="1"/>
          <p:nvPr/>
        </p:nvSpPr>
        <p:spPr>
          <a:xfrm>
            <a:off x="298768" y="2788593"/>
            <a:ext cx="1159446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Bài giải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Thời gian anh Hai chạy 4 vòng sân đó là:</a:t>
            </a:r>
            <a:endPar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2 phút 15 giây x 4 = 8 phút 60 giây = 9 (phút)</a:t>
            </a:r>
            <a:endPar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Đáp số: 9 phút</a:t>
            </a:r>
          </a:p>
        </p:txBody>
      </p:sp>
    </p:spTree>
    <p:extLst>
      <p:ext uri="{BB962C8B-B14F-4D97-AF65-F5344CB8AC3E}">
        <p14:creationId xmlns:p14="http://schemas.microsoft.com/office/powerpoint/2010/main" val="2953568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rot="1618860">
            <a:off x="482600" y="473075"/>
            <a:ext cx="663575" cy="734695"/>
          </a:xfrm>
          <a:prstGeom prst="rect">
            <a:avLst/>
          </a:prstGeom>
        </p:spPr>
      </p:pic>
      <p:sp>
        <p:nvSpPr>
          <p:cNvPr id="9" name="文本框 8"/>
          <p:cNvSpPr txBox="1"/>
          <p:nvPr/>
        </p:nvSpPr>
        <p:spPr>
          <a:xfrm>
            <a:off x="4657453" y="502194"/>
            <a:ext cx="3348990" cy="923330"/>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5400" kern="0">
                <a:solidFill>
                  <a:srgbClr val="264E4E"/>
                </a:solidFill>
                <a:latin typeface="UTM Showcard" panose="02040603050506020204" pitchFamily="18" charset="0"/>
                <a:ea typeface="字魂95号-手刻宋" panose="00000500000000000000" charset="-122"/>
                <a:cs typeface="经典趣体简" panose="02010609000101010101" pitchFamily="49" charset="-122"/>
                <a:sym typeface="+mn-ea"/>
              </a:rPr>
              <a:t>DẶN DÒ</a:t>
            </a:r>
            <a:endParaRPr lang="zh-CN" altLang="en-US" sz="5400" kern="0" dirty="0">
              <a:solidFill>
                <a:srgbClr val="264E4E"/>
              </a:solidFill>
              <a:latin typeface="UTM Showcard" panose="02040603050506020204" pitchFamily="18" charset="0"/>
              <a:ea typeface="字魂95号-手刻宋" panose="00000500000000000000" charset="-122"/>
              <a:cs typeface="经典趣体简" panose="02010609000101010101" pitchFamily="49" charset="-122"/>
              <a:sym typeface="+mn-ea"/>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570" y="1938020"/>
            <a:ext cx="4685270" cy="3962400"/>
          </a:xfrm>
          <a:prstGeom prst="rect">
            <a:avLst/>
          </a:prstGeom>
        </p:spPr>
      </p:pic>
      <p:grpSp>
        <p:nvGrpSpPr>
          <p:cNvPr id="10" name="组合 2">
            <a:extLst>
              <a:ext uri="{FF2B5EF4-FFF2-40B4-BE49-F238E27FC236}">
                <a16:creationId xmlns:a16="http://schemas.microsoft.com/office/drawing/2014/main" id="{05861894-18B8-4982-84E1-5A4A942E5745}"/>
              </a:ext>
            </a:extLst>
          </p:cNvPr>
          <p:cNvGrpSpPr/>
          <p:nvPr/>
        </p:nvGrpSpPr>
        <p:grpSpPr>
          <a:xfrm>
            <a:off x="5478017" y="1511613"/>
            <a:ext cx="6248413" cy="4572009"/>
            <a:chOff x="1334569" y="1511612"/>
            <a:chExt cx="6248413" cy="4572009"/>
          </a:xfrm>
        </p:grpSpPr>
        <p:pic>
          <p:nvPicPr>
            <p:cNvPr id="11" name="图片 13">
              <a:extLst>
                <a:ext uri="{FF2B5EF4-FFF2-40B4-BE49-F238E27FC236}">
                  <a16:creationId xmlns:a16="http://schemas.microsoft.com/office/drawing/2014/main" id="{943B30A2-B116-4EC9-B746-70352FC83A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569" y="1511612"/>
              <a:ext cx="6248413" cy="4572009"/>
            </a:xfrm>
            <a:prstGeom prst="rect">
              <a:avLst/>
            </a:prstGeom>
          </p:spPr>
        </p:pic>
        <p:sp>
          <p:nvSpPr>
            <p:cNvPr id="12" name="矩形 16">
              <a:extLst>
                <a:ext uri="{FF2B5EF4-FFF2-40B4-BE49-F238E27FC236}">
                  <a16:creationId xmlns:a16="http://schemas.microsoft.com/office/drawing/2014/main" id="{1F0479F6-209D-419E-88FD-8F2A017CA6A8}"/>
                </a:ext>
              </a:extLst>
            </p:cNvPr>
            <p:cNvSpPr/>
            <p:nvPr/>
          </p:nvSpPr>
          <p:spPr>
            <a:xfrm rot="21107010">
              <a:off x="1815947" y="3010278"/>
              <a:ext cx="2697483" cy="1569660"/>
            </a:xfrm>
            <a:prstGeom prst="rect">
              <a:avLst/>
            </a:prstGeom>
          </p:spPr>
          <p:txBody>
            <a:bodyPr wrap="square">
              <a:spAutoFit/>
            </a:bodyPr>
            <a:lstStyle/>
            <a:p>
              <a:pPr algn="just"/>
              <a:r>
                <a:rPr lang="en-US" altLang="zh-CN" sz="320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rPr>
                <a:t>Ôn luyện phép nhân số đo thời gian với một số. </a:t>
              </a:r>
              <a:endParaRPr lang="zh-CN" altLang="en-US" sz="3200" dirty="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13" name="矩形 17">
              <a:extLst>
                <a:ext uri="{FF2B5EF4-FFF2-40B4-BE49-F238E27FC236}">
                  <a16:creationId xmlns:a16="http://schemas.microsoft.com/office/drawing/2014/main" id="{8938E7C2-5D77-48BF-94EA-1D59EAC69DFA}"/>
                </a:ext>
              </a:extLst>
            </p:cNvPr>
            <p:cNvSpPr/>
            <p:nvPr/>
          </p:nvSpPr>
          <p:spPr>
            <a:xfrm rot="585808">
              <a:off x="4735118" y="2997812"/>
              <a:ext cx="2237751" cy="2062103"/>
            </a:xfrm>
            <a:prstGeom prst="rect">
              <a:avLst/>
            </a:prstGeom>
          </p:spPr>
          <p:txBody>
            <a:bodyPr wrap="square">
              <a:spAutoFit/>
            </a:bodyPr>
            <a:lstStyle/>
            <a:p>
              <a:pPr algn="just"/>
              <a:r>
                <a:rPr lang="en-US" altLang="zh-CN" sz="320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rPr>
                <a:t>Chuẩn bị bài sau: </a:t>
              </a:r>
              <a:r>
                <a:rPr lang="en-US" altLang="zh-CN" sz="3200">
                  <a:solidFill>
                    <a:srgbClr val="F83C3D"/>
                  </a:solidFill>
                  <a:latin typeface="#9Slide07 Pattaya" panose="00000500000000000000" pitchFamily="2" charset="-34"/>
                  <a:ea typeface="字魂95号-手刻宋" panose="00000500000000000000" charset="-122"/>
                  <a:cs typeface="#9Slide07 Pattaya" panose="00000500000000000000" pitchFamily="2" charset="-34"/>
                </a:rPr>
                <a:t>Chia số đo thời gian cho một số</a:t>
              </a:r>
              <a:r>
                <a:rPr lang="en-US" altLang="zh-CN" sz="320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rPr>
                <a:t>.</a:t>
              </a:r>
              <a:endParaRPr lang="zh-CN" altLang="en-US" sz="3200" dirty="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1" y="579755"/>
            <a:ext cx="1141004" cy="521970"/>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rPr>
              <a:t>Tính:</a:t>
            </a:r>
            <a:endParaRPr lang="zh-CN" altLang="en-US" sz="2800" kern="0" dirty="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endParaRPr>
          </a:p>
        </p:txBody>
      </p:sp>
      <p:grpSp>
        <p:nvGrpSpPr>
          <p:cNvPr id="13" name="组合 12"/>
          <p:cNvGrpSpPr/>
          <p:nvPr/>
        </p:nvGrpSpPr>
        <p:grpSpPr>
          <a:xfrm>
            <a:off x="6069989" y="1079420"/>
            <a:ext cx="5935549" cy="4527263"/>
            <a:chOff x="4040491" y="3599092"/>
            <a:chExt cx="2802512" cy="2222682"/>
          </a:xfrm>
        </p:grpSpPr>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0491" y="3599092"/>
              <a:ext cx="2802512" cy="2222682"/>
            </a:xfrm>
            <a:prstGeom prst="rect">
              <a:avLst/>
            </a:prstGeom>
          </p:spPr>
        </p:pic>
        <p:sp>
          <p:nvSpPr>
            <p:cNvPr id="12" name="矩形 11"/>
            <p:cNvSpPr/>
            <p:nvPr/>
          </p:nvSpPr>
          <p:spPr>
            <a:xfrm>
              <a:off x="4548944" y="4062829"/>
              <a:ext cx="1832759" cy="358275"/>
            </a:xfrm>
            <a:prstGeom prst="rect">
              <a:avLst/>
            </a:prstGeom>
          </p:spPr>
          <p:txBody>
            <a:bodyPr wrap="none">
              <a:spAutoFit/>
            </a:bodyPr>
            <a:lstStyle/>
            <a:p>
              <a:pPr>
                <a:lnSpc>
                  <a:spcPct val="150000"/>
                </a:lnSpc>
              </a:pPr>
              <a:r>
                <a:rPr lang="en-US" altLang="zh-CN" sz="3200" spc="120">
                  <a:solidFill>
                    <a:schemeClr val="tx1">
                      <a:lumMod val="75000"/>
                      <a:lumOff val="25000"/>
                    </a:schemeClr>
                  </a:solidFill>
                  <a:latin typeface="#9Slide03 Aturdida" pitchFamily="2" charset="0"/>
                  <a:ea typeface="字魂95号-手刻宋" panose="00000500000000000000" charset="-122"/>
                </a:rPr>
                <a:t>b) 7 năm 6 tháng - 3 năm 8 tháng</a:t>
              </a:r>
              <a:endParaRPr lang="en-US" altLang="zh-CN" sz="3200" spc="120" dirty="0">
                <a:solidFill>
                  <a:schemeClr val="tx1">
                    <a:lumMod val="75000"/>
                    <a:lumOff val="25000"/>
                  </a:schemeClr>
                </a:solidFill>
                <a:latin typeface="#9Slide03 Aturdida" pitchFamily="2" charset="0"/>
                <a:ea typeface="字魂95号-手刻宋" panose="00000500000000000000" charset="-122"/>
              </a:endParaRPr>
            </a:p>
          </p:txBody>
        </p:sp>
      </p:grpSp>
      <p:grpSp>
        <p:nvGrpSpPr>
          <p:cNvPr id="3" name="组合 2"/>
          <p:cNvGrpSpPr/>
          <p:nvPr/>
        </p:nvGrpSpPr>
        <p:grpSpPr>
          <a:xfrm>
            <a:off x="383518" y="1070610"/>
            <a:ext cx="5756875" cy="4527263"/>
            <a:chOff x="814387" y="3606888"/>
            <a:chExt cx="2835357" cy="2222682"/>
          </a:xfrm>
        </p:grpSpPr>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387" y="3606888"/>
              <a:ext cx="2802512" cy="2222682"/>
            </a:xfrm>
            <a:prstGeom prst="rect">
              <a:avLst/>
            </a:prstGeom>
          </p:spPr>
        </p:pic>
        <p:sp>
          <p:nvSpPr>
            <p:cNvPr id="10" name="矩形 9"/>
            <p:cNvSpPr/>
            <p:nvPr/>
          </p:nvSpPr>
          <p:spPr>
            <a:xfrm>
              <a:off x="1273710" y="4049626"/>
              <a:ext cx="2376034" cy="358275"/>
            </a:xfrm>
            <a:prstGeom prst="rect">
              <a:avLst/>
            </a:prstGeom>
          </p:spPr>
          <p:txBody>
            <a:bodyPr wrap="square">
              <a:spAutoFit/>
            </a:bodyPr>
            <a:lstStyle/>
            <a:p>
              <a:pPr>
                <a:lnSpc>
                  <a:spcPct val="150000"/>
                </a:lnSpc>
              </a:pPr>
              <a:r>
                <a:rPr lang="en-US" altLang="zh-CN" sz="3200" spc="120">
                  <a:solidFill>
                    <a:schemeClr val="tx1">
                      <a:lumMod val="75000"/>
                      <a:lumOff val="25000"/>
                    </a:schemeClr>
                  </a:solidFill>
                  <a:latin typeface="#9Slide03 Aturdida" pitchFamily="2" charset="0"/>
                  <a:ea typeface="字魂95号-手刻宋" panose="00000500000000000000" charset="-122"/>
                </a:rPr>
                <a:t>a) 12 giờ 7 phút + 8 giờ 55 phút</a:t>
              </a:r>
              <a:endParaRPr lang="zh-CN" altLang="zh-CN" sz="3200" spc="120" dirty="0">
                <a:solidFill>
                  <a:schemeClr val="tx1">
                    <a:lumMod val="75000"/>
                    <a:lumOff val="25000"/>
                  </a:schemeClr>
                </a:solidFill>
                <a:latin typeface="#9Slide03 Aturdida" pitchFamily="2" charset="0"/>
                <a:ea typeface="字魂95号-手刻宋" panose="00000500000000000000" charset="-122"/>
              </a:endParaRPr>
            </a:p>
          </p:txBody>
        </p:sp>
      </p:gr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4319" y="3231068"/>
            <a:ext cx="4173891" cy="3302367"/>
          </a:xfrm>
          <a:prstGeom prst="rect">
            <a:avLst/>
          </a:prstGeom>
        </p:spPr>
      </p:pic>
      <p:sp>
        <p:nvSpPr>
          <p:cNvPr id="14" name="矩形 9">
            <a:extLst>
              <a:ext uri="{FF2B5EF4-FFF2-40B4-BE49-F238E27FC236}">
                <a16:creationId xmlns:a16="http://schemas.microsoft.com/office/drawing/2014/main" id="{0D0126FB-571B-4DAF-A0E5-2B278DF24FCD}"/>
              </a:ext>
            </a:extLst>
          </p:cNvPr>
          <p:cNvSpPr/>
          <p:nvPr/>
        </p:nvSpPr>
        <p:spPr>
          <a:xfrm>
            <a:off x="2197664" y="2724556"/>
            <a:ext cx="4150577" cy="587661"/>
          </a:xfrm>
          <a:prstGeom prst="rect">
            <a:avLst/>
          </a:prstGeom>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12 giờ   7 phút</a:t>
            </a:r>
          </a:p>
        </p:txBody>
      </p:sp>
      <p:sp>
        <p:nvSpPr>
          <p:cNvPr id="16" name="TextBox 15">
            <a:extLst>
              <a:ext uri="{FF2B5EF4-FFF2-40B4-BE49-F238E27FC236}">
                <a16:creationId xmlns:a16="http://schemas.microsoft.com/office/drawing/2014/main" id="{B9FD6F75-D48D-4979-822A-74C2E52094B8}"/>
              </a:ext>
            </a:extLst>
          </p:cNvPr>
          <p:cNvSpPr txBox="1"/>
          <p:nvPr/>
        </p:nvSpPr>
        <p:spPr>
          <a:xfrm>
            <a:off x="2278380" y="3152202"/>
            <a:ext cx="6324600" cy="587661"/>
          </a:xfrm>
          <a:prstGeom prst="rect">
            <a:avLst/>
          </a:prstGeom>
          <a:noFill/>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8 giờ 55 phút</a:t>
            </a:r>
            <a:endParaRPr lang="zh-CN" altLang="zh-CN" sz="2400" dirty="0">
              <a:solidFill>
                <a:srgbClr val="0070C0"/>
              </a:solidFill>
              <a:latin typeface="#9Slide03 Cabin SemiBold" panose="00000700000000000000" pitchFamily="2" charset="0"/>
              <a:ea typeface="字魂95号-手刻宋" panose="00000500000000000000" charset="-122"/>
            </a:endParaRPr>
          </a:p>
        </p:txBody>
      </p:sp>
      <p:cxnSp>
        <p:nvCxnSpPr>
          <p:cNvPr id="15" name="Straight Connector 14">
            <a:extLst>
              <a:ext uri="{FF2B5EF4-FFF2-40B4-BE49-F238E27FC236}">
                <a16:creationId xmlns:a16="http://schemas.microsoft.com/office/drawing/2014/main" id="{E92028B2-6358-4685-9817-C1B3170D65A2}"/>
              </a:ext>
            </a:extLst>
          </p:cNvPr>
          <p:cNvCxnSpPr>
            <a:cxnSpLocks/>
          </p:cNvCxnSpPr>
          <p:nvPr/>
        </p:nvCxnSpPr>
        <p:spPr>
          <a:xfrm>
            <a:off x="1983170" y="3739863"/>
            <a:ext cx="2191957" cy="0"/>
          </a:xfrm>
          <a:prstGeom prst="line">
            <a:avLst/>
          </a:prstGeom>
          <a:ln w="38100">
            <a:solidFill>
              <a:srgbClr val="2B595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2DB944C-5F63-4878-9E29-9B945AEDF82A}"/>
              </a:ext>
            </a:extLst>
          </p:cNvPr>
          <p:cNvSpPr txBox="1"/>
          <p:nvPr/>
        </p:nvSpPr>
        <p:spPr>
          <a:xfrm>
            <a:off x="1983170" y="2928809"/>
            <a:ext cx="428987" cy="584775"/>
          </a:xfrm>
          <a:prstGeom prst="rect">
            <a:avLst/>
          </a:prstGeom>
          <a:noFill/>
        </p:spPr>
        <p:txBody>
          <a:bodyPr wrap="square" rtlCol="0">
            <a:spAutoFit/>
          </a:bodyPr>
          <a:lstStyle/>
          <a:p>
            <a:r>
              <a:rPr lang="en-US" sz="3200">
                <a:solidFill>
                  <a:srgbClr val="0070C0"/>
                </a:solidFill>
                <a:latin typeface="#9Slide03 Cabin SemiBold" panose="00000700000000000000" pitchFamily="2" charset="0"/>
              </a:rPr>
              <a:t>+</a:t>
            </a:r>
          </a:p>
        </p:txBody>
      </p:sp>
      <p:sp>
        <p:nvSpPr>
          <p:cNvPr id="21" name="矩形 9">
            <a:extLst>
              <a:ext uri="{FF2B5EF4-FFF2-40B4-BE49-F238E27FC236}">
                <a16:creationId xmlns:a16="http://schemas.microsoft.com/office/drawing/2014/main" id="{44A40A08-C936-4947-A971-74A0B2CC1D7F}"/>
              </a:ext>
            </a:extLst>
          </p:cNvPr>
          <p:cNvSpPr/>
          <p:nvPr/>
        </p:nvSpPr>
        <p:spPr>
          <a:xfrm>
            <a:off x="2095158" y="3638802"/>
            <a:ext cx="4150577" cy="587661"/>
          </a:xfrm>
          <a:prstGeom prst="rect">
            <a:avLst/>
          </a:prstGeom>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20 giờ 62 phút</a:t>
            </a:r>
          </a:p>
        </p:txBody>
      </p:sp>
      <p:sp>
        <p:nvSpPr>
          <p:cNvPr id="24" name="矩形 9">
            <a:extLst>
              <a:ext uri="{FF2B5EF4-FFF2-40B4-BE49-F238E27FC236}">
                <a16:creationId xmlns:a16="http://schemas.microsoft.com/office/drawing/2014/main" id="{25552ACC-4B7B-45E0-9152-4F3379FE4249}"/>
              </a:ext>
            </a:extLst>
          </p:cNvPr>
          <p:cNvSpPr/>
          <p:nvPr/>
        </p:nvSpPr>
        <p:spPr>
          <a:xfrm>
            <a:off x="1543454" y="4005749"/>
            <a:ext cx="4530251" cy="587661"/>
          </a:xfrm>
          <a:prstGeom prst="rect">
            <a:avLst/>
          </a:prstGeom>
        </p:spPr>
        <p:txBody>
          <a:bodyPr wrap="square">
            <a:spAutoFit/>
          </a:bodyPr>
          <a:lstStyle/>
          <a:p>
            <a:pPr>
              <a:lnSpc>
                <a:spcPct val="150000"/>
              </a:lnSpc>
            </a:pPr>
            <a:r>
              <a:rPr lang="en-US" altLang="zh-CN" sz="2400" spc="80">
                <a:solidFill>
                  <a:srgbClr val="F83C3D"/>
                </a:solidFill>
                <a:latin typeface="#9Slide03 Cabin SemiBold" panose="00000700000000000000" pitchFamily="2" charset="0"/>
                <a:ea typeface="字魂95号-手刻宋" panose="00000500000000000000" charset="-122"/>
              </a:rPr>
              <a:t>hay 21 giờ   2 phút</a:t>
            </a:r>
          </a:p>
        </p:txBody>
      </p:sp>
      <p:sp>
        <p:nvSpPr>
          <p:cNvPr id="25" name="矩形 9">
            <a:extLst>
              <a:ext uri="{FF2B5EF4-FFF2-40B4-BE49-F238E27FC236}">
                <a16:creationId xmlns:a16="http://schemas.microsoft.com/office/drawing/2014/main" id="{94BDFD43-E377-4509-A958-6360CC88B8A8}"/>
              </a:ext>
            </a:extLst>
          </p:cNvPr>
          <p:cNvSpPr/>
          <p:nvPr/>
        </p:nvSpPr>
        <p:spPr>
          <a:xfrm>
            <a:off x="6663959" y="2924431"/>
            <a:ext cx="4150577" cy="587661"/>
          </a:xfrm>
          <a:prstGeom prst="rect">
            <a:avLst/>
          </a:prstGeom>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7 năm 6 tháng</a:t>
            </a:r>
          </a:p>
        </p:txBody>
      </p:sp>
      <p:sp>
        <p:nvSpPr>
          <p:cNvPr id="26" name="TextBox 25">
            <a:extLst>
              <a:ext uri="{FF2B5EF4-FFF2-40B4-BE49-F238E27FC236}">
                <a16:creationId xmlns:a16="http://schemas.microsoft.com/office/drawing/2014/main" id="{1DAC3FEB-F319-46BB-8B55-716FB696FFDA}"/>
              </a:ext>
            </a:extLst>
          </p:cNvPr>
          <p:cNvSpPr txBox="1"/>
          <p:nvPr/>
        </p:nvSpPr>
        <p:spPr>
          <a:xfrm>
            <a:off x="6661501" y="3335937"/>
            <a:ext cx="6324600" cy="587661"/>
          </a:xfrm>
          <a:prstGeom prst="rect">
            <a:avLst/>
          </a:prstGeom>
          <a:noFill/>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3 năm 8 tháng </a:t>
            </a:r>
            <a:endParaRPr lang="zh-CN" altLang="zh-CN" sz="2400" dirty="0">
              <a:solidFill>
                <a:srgbClr val="0070C0"/>
              </a:solidFill>
              <a:latin typeface="#9Slide03 Cabin SemiBold" panose="00000700000000000000" pitchFamily="2" charset="0"/>
              <a:ea typeface="字魂95号-手刻宋" panose="00000500000000000000" charset="-122"/>
            </a:endParaRPr>
          </a:p>
        </p:txBody>
      </p:sp>
      <p:sp>
        <p:nvSpPr>
          <p:cNvPr id="27" name="TextBox 26">
            <a:extLst>
              <a:ext uri="{FF2B5EF4-FFF2-40B4-BE49-F238E27FC236}">
                <a16:creationId xmlns:a16="http://schemas.microsoft.com/office/drawing/2014/main" id="{8D322710-16E7-43B4-81D0-DD9C7CED43D3}"/>
              </a:ext>
            </a:extLst>
          </p:cNvPr>
          <p:cNvSpPr txBox="1"/>
          <p:nvPr/>
        </p:nvSpPr>
        <p:spPr>
          <a:xfrm>
            <a:off x="6468798" y="3177493"/>
            <a:ext cx="428987" cy="584775"/>
          </a:xfrm>
          <a:prstGeom prst="rect">
            <a:avLst/>
          </a:prstGeom>
          <a:noFill/>
        </p:spPr>
        <p:txBody>
          <a:bodyPr wrap="square" rtlCol="0">
            <a:spAutoFit/>
          </a:bodyPr>
          <a:lstStyle/>
          <a:p>
            <a:r>
              <a:rPr lang="en-US" sz="3200">
                <a:solidFill>
                  <a:srgbClr val="0070C0"/>
                </a:solidFill>
                <a:latin typeface="#9Slide03 Cabin SemiBold" panose="00000700000000000000" pitchFamily="2" charset="0"/>
              </a:rPr>
              <a:t>-</a:t>
            </a:r>
          </a:p>
        </p:txBody>
      </p:sp>
      <p:cxnSp>
        <p:nvCxnSpPr>
          <p:cNvPr id="28" name="Straight Connector 27">
            <a:extLst>
              <a:ext uri="{FF2B5EF4-FFF2-40B4-BE49-F238E27FC236}">
                <a16:creationId xmlns:a16="http://schemas.microsoft.com/office/drawing/2014/main" id="{AE3630F1-3D9B-469B-8914-F582984A5A5D}"/>
              </a:ext>
            </a:extLst>
          </p:cNvPr>
          <p:cNvCxnSpPr>
            <a:cxnSpLocks/>
          </p:cNvCxnSpPr>
          <p:nvPr/>
        </p:nvCxnSpPr>
        <p:spPr>
          <a:xfrm>
            <a:off x="6547290" y="3949910"/>
            <a:ext cx="2191957" cy="0"/>
          </a:xfrm>
          <a:prstGeom prst="line">
            <a:avLst/>
          </a:prstGeom>
          <a:ln w="38100">
            <a:solidFill>
              <a:srgbClr val="2B5959"/>
            </a:solidFill>
          </a:ln>
        </p:spPr>
        <p:style>
          <a:lnRef idx="1">
            <a:schemeClr val="accent1"/>
          </a:lnRef>
          <a:fillRef idx="0">
            <a:schemeClr val="accent1"/>
          </a:fillRef>
          <a:effectRef idx="0">
            <a:schemeClr val="accent1"/>
          </a:effectRef>
          <a:fontRef idx="minor">
            <a:schemeClr val="tx1"/>
          </a:fontRef>
        </p:style>
      </p:cxnSp>
      <p:sp>
        <p:nvSpPr>
          <p:cNvPr id="29" name="矩形 9">
            <a:extLst>
              <a:ext uri="{FF2B5EF4-FFF2-40B4-BE49-F238E27FC236}">
                <a16:creationId xmlns:a16="http://schemas.microsoft.com/office/drawing/2014/main" id="{12695A67-03F8-46DD-A005-78C2924E8586}"/>
              </a:ext>
            </a:extLst>
          </p:cNvPr>
          <p:cNvSpPr/>
          <p:nvPr/>
        </p:nvSpPr>
        <p:spPr>
          <a:xfrm>
            <a:off x="9293335" y="2914422"/>
            <a:ext cx="4150577" cy="587661"/>
          </a:xfrm>
          <a:prstGeom prst="rect">
            <a:avLst/>
          </a:prstGeom>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6 năm 18 tháng</a:t>
            </a:r>
          </a:p>
        </p:txBody>
      </p:sp>
      <p:sp>
        <p:nvSpPr>
          <p:cNvPr id="30" name="TextBox 29">
            <a:extLst>
              <a:ext uri="{FF2B5EF4-FFF2-40B4-BE49-F238E27FC236}">
                <a16:creationId xmlns:a16="http://schemas.microsoft.com/office/drawing/2014/main" id="{4874B665-7CC8-4008-AFE7-67B68C501D79}"/>
              </a:ext>
            </a:extLst>
          </p:cNvPr>
          <p:cNvSpPr txBox="1"/>
          <p:nvPr/>
        </p:nvSpPr>
        <p:spPr>
          <a:xfrm>
            <a:off x="9302880" y="3329677"/>
            <a:ext cx="6324600" cy="587661"/>
          </a:xfrm>
          <a:prstGeom prst="rect">
            <a:avLst/>
          </a:prstGeom>
          <a:noFill/>
        </p:spPr>
        <p:txBody>
          <a:bodyPr wrap="square">
            <a:spAutoFit/>
          </a:bodyPr>
          <a:lstStyle/>
          <a:p>
            <a:pPr>
              <a:lnSpc>
                <a:spcPct val="150000"/>
              </a:lnSpc>
            </a:pPr>
            <a:r>
              <a:rPr lang="en-US" altLang="zh-CN" sz="2400" spc="40">
                <a:solidFill>
                  <a:srgbClr val="0070C0"/>
                </a:solidFill>
                <a:latin typeface="#9Slide03 Cabin SemiBold" panose="00000700000000000000" pitchFamily="2" charset="0"/>
                <a:ea typeface="字魂95号-手刻宋" panose="00000500000000000000" charset="-122"/>
              </a:rPr>
              <a:t>3 năm  8 tháng </a:t>
            </a:r>
            <a:endParaRPr lang="zh-CN" altLang="zh-CN" sz="2400" spc="40" dirty="0">
              <a:solidFill>
                <a:srgbClr val="0070C0"/>
              </a:solidFill>
              <a:latin typeface="#9Slide03 Cabin SemiBold" panose="00000700000000000000" pitchFamily="2" charset="0"/>
              <a:ea typeface="字魂95号-手刻宋" panose="00000500000000000000" charset="-122"/>
            </a:endParaRPr>
          </a:p>
        </p:txBody>
      </p:sp>
      <p:sp>
        <p:nvSpPr>
          <p:cNvPr id="31" name="TextBox 30">
            <a:extLst>
              <a:ext uri="{FF2B5EF4-FFF2-40B4-BE49-F238E27FC236}">
                <a16:creationId xmlns:a16="http://schemas.microsoft.com/office/drawing/2014/main" id="{438028A0-687B-4C63-AAD6-D45FFFD44378}"/>
              </a:ext>
            </a:extLst>
          </p:cNvPr>
          <p:cNvSpPr txBox="1"/>
          <p:nvPr/>
        </p:nvSpPr>
        <p:spPr>
          <a:xfrm>
            <a:off x="9073856" y="3142813"/>
            <a:ext cx="428987" cy="584775"/>
          </a:xfrm>
          <a:prstGeom prst="rect">
            <a:avLst/>
          </a:prstGeom>
          <a:noFill/>
        </p:spPr>
        <p:txBody>
          <a:bodyPr wrap="square" rtlCol="0">
            <a:spAutoFit/>
          </a:bodyPr>
          <a:lstStyle/>
          <a:p>
            <a:r>
              <a:rPr lang="en-US" sz="3200">
                <a:solidFill>
                  <a:srgbClr val="0070C0"/>
                </a:solidFill>
                <a:latin typeface="#9Slide03 Cabin SemiBold" panose="00000700000000000000" pitchFamily="2" charset="0"/>
              </a:rPr>
              <a:t>-</a:t>
            </a:r>
          </a:p>
        </p:txBody>
      </p:sp>
      <p:cxnSp>
        <p:nvCxnSpPr>
          <p:cNvPr id="32" name="Straight Connector 31">
            <a:extLst>
              <a:ext uri="{FF2B5EF4-FFF2-40B4-BE49-F238E27FC236}">
                <a16:creationId xmlns:a16="http://schemas.microsoft.com/office/drawing/2014/main" id="{5BE2B67F-C011-4122-8B50-100F11A3B206}"/>
              </a:ext>
            </a:extLst>
          </p:cNvPr>
          <p:cNvCxnSpPr>
            <a:cxnSpLocks/>
          </p:cNvCxnSpPr>
          <p:nvPr/>
        </p:nvCxnSpPr>
        <p:spPr>
          <a:xfrm>
            <a:off x="9284242" y="3949910"/>
            <a:ext cx="2191957" cy="0"/>
          </a:xfrm>
          <a:prstGeom prst="line">
            <a:avLst/>
          </a:prstGeom>
          <a:ln w="38100">
            <a:solidFill>
              <a:srgbClr val="2B5959"/>
            </a:solidFill>
          </a:ln>
        </p:spPr>
        <p:style>
          <a:lnRef idx="1">
            <a:schemeClr val="accent1"/>
          </a:lnRef>
          <a:fillRef idx="0">
            <a:schemeClr val="accent1"/>
          </a:fillRef>
          <a:effectRef idx="0">
            <a:schemeClr val="accent1"/>
          </a:effectRef>
          <a:fontRef idx="minor">
            <a:schemeClr val="tx1"/>
          </a:fontRef>
        </p:style>
      </p:cxnSp>
      <p:sp>
        <p:nvSpPr>
          <p:cNvPr id="19" name="Arrow: Right 18">
            <a:extLst>
              <a:ext uri="{FF2B5EF4-FFF2-40B4-BE49-F238E27FC236}">
                <a16:creationId xmlns:a16="http://schemas.microsoft.com/office/drawing/2014/main" id="{9D55BE56-D568-4C87-BE6E-7B9B9092BBD0}"/>
              </a:ext>
            </a:extLst>
          </p:cNvPr>
          <p:cNvSpPr/>
          <p:nvPr/>
        </p:nvSpPr>
        <p:spPr>
          <a:xfrm>
            <a:off x="8786580" y="3210985"/>
            <a:ext cx="355745" cy="249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46B7574-7153-49D9-838E-F5B6B4E66302}"/>
              </a:ext>
            </a:extLst>
          </p:cNvPr>
          <p:cNvSpPr txBox="1"/>
          <p:nvPr/>
        </p:nvSpPr>
        <p:spPr>
          <a:xfrm>
            <a:off x="9303696" y="3833911"/>
            <a:ext cx="6324600" cy="587661"/>
          </a:xfrm>
          <a:prstGeom prst="rect">
            <a:avLst/>
          </a:prstGeom>
          <a:noFill/>
        </p:spPr>
        <p:txBody>
          <a:bodyPr wrap="square">
            <a:spAutoFit/>
          </a:bodyPr>
          <a:lstStyle/>
          <a:p>
            <a:pPr>
              <a:lnSpc>
                <a:spcPct val="150000"/>
              </a:lnSpc>
            </a:pPr>
            <a:r>
              <a:rPr lang="en-US" altLang="zh-CN" sz="2400" spc="-20">
                <a:solidFill>
                  <a:srgbClr val="F83C3D"/>
                </a:solidFill>
                <a:latin typeface="#9Slide03 Cabin SemiBold" panose="00000700000000000000" pitchFamily="2" charset="0"/>
                <a:ea typeface="字魂95号-手刻宋" panose="00000500000000000000" charset="-122"/>
              </a:rPr>
              <a:t>3 năm 10 tháng </a:t>
            </a:r>
            <a:endParaRPr lang="zh-CN" altLang="zh-CN" sz="2400" spc="-20" dirty="0">
              <a:solidFill>
                <a:srgbClr val="F83C3D"/>
              </a:solidFill>
              <a:latin typeface="#9Slide03 Cabin SemiBold" panose="00000700000000000000" pitchFamily="2" charset="0"/>
              <a:ea typeface="字魂95号-手刻宋" panose="00000500000000000000" charset="-122"/>
            </a:endParaRPr>
          </a:p>
        </p:txBody>
      </p:sp>
      <p:sp>
        <p:nvSpPr>
          <p:cNvPr id="34" name="矩形 9">
            <a:extLst>
              <a:ext uri="{FF2B5EF4-FFF2-40B4-BE49-F238E27FC236}">
                <a16:creationId xmlns:a16="http://schemas.microsoft.com/office/drawing/2014/main" id="{72E7A970-B251-4FB2-93CA-7DC12F51FBB7}"/>
              </a:ext>
            </a:extLst>
          </p:cNvPr>
          <p:cNvSpPr/>
          <p:nvPr/>
        </p:nvSpPr>
        <p:spPr>
          <a:xfrm>
            <a:off x="857882" y="4445661"/>
            <a:ext cx="4824271" cy="729752"/>
          </a:xfrm>
          <a:prstGeom prst="rect">
            <a:avLst/>
          </a:prstGeom>
        </p:spPr>
        <p:txBody>
          <a:bodyPr wrap="square">
            <a:spAutoFit/>
          </a:bodyPr>
          <a:lstStyle/>
          <a:p>
            <a:pPr>
              <a:lnSpc>
                <a:spcPct val="150000"/>
              </a:lnSpc>
            </a:pPr>
            <a:r>
              <a:rPr lang="en-US" altLang="zh-CN" sz="3200">
                <a:solidFill>
                  <a:schemeClr val="bg2">
                    <a:lumMod val="25000"/>
                  </a:schemeClr>
                </a:solidFill>
                <a:latin typeface="#9Slide03 Aturdida" pitchFamily="2" charset="0"/>
                <a:ea typeface="字魂95号-手刻宋" panose="00000500000000000000" charset="-122"/>
              </a:rPr>
              <a:t>Vậy: 12 giờ 7 phút + 8 giờ 55 phút = 21 giờ 2 phút</a:t>
            </a:r>
            <a:endParaRPr lang="zh-CN" altLang="zh-CN" sz="3200" dirty="0">
              <a:solidFill>
                <a:schemeClr val="bg2">
                  <a:lumMod val="25000"/>
                </a:schemeClr>
              </a:solidFill>
              <a:latin typeface="#9Slide03 Aturdida" pitchFamily="2" charset="0"/>
              <a:ea typeface="字魂95号-手刻宋" panose="00000500000000000000" charset="-122"/>
            </a:endParaRPr>
          </a:p>
        </p:txBody>
      </p:sp>
      <p:sp>
        <p:nvSpPr>
          <p:cNvPr id="35" name="矩形 9">
            <a:extLst>
              <a:ext uri="{FF2B5EF4-FFF2-40B4-BE49-F238E27FC236}">
                <a16:creationId xmlns:a16="http://schemas.microsoft.com/office/drawing/2014/main" id="{23CEA9E2-4CEC-4164-BC9F-35F4A3712B59}"/>
              </a:ext>
            </a:extLst>
          </p:cNvPr>
          <p:cNvSpPr/>
          <p:nvPr/>
        </p:nvSpPr>
        <p:spPr>
          <a:xfrm>
            <a:off x="6567558" y="4461182"/>
            <a:ext cx="5088484" cy="729752"/>
          </a:xfrm>
          <a:prstGeom prst="rect">
            <a:avLst/>
          </a:prstGeom>
        </p:spPr>
        <p:txBody>
          <a:bodyPr wrap="square">
            <a:spAutoFit/>
          </a:bodyPr>
          <a:lstStyle/>
          <a:p>
            <a:pPr>
              <a:lnSpc>
                <a:spcPct val="150000"/>
              </a:lnSpc>
            </a:pPr>
            <a:r>
              <a:rPr lang="en-US" altLang="zh-CN" sz="3200">
                <a:solidFill>
                  <a:schemeClr val="bg2">
                    <a:lumMod val="25000"/>
                  </a:schemeClr>
                </a:solidFill>
                <a:latin typeface="#9Slide03 Aturdida" pitchFamily="2" charset="0"/>
                <a:ea typeface="字魂95号-手刻宋" panose="00000500000000000000" charset="-122"/>
              </a:rPr>
              <a:t>Vậy: 7 năm 6 tháng - 3 năm 8 tháng = 3 năm 10 tháng</a:t>
            </a:r>
            <a:endParaRPr lang="zh-CN" altLang="zh-CN" sz="3200" dirty="0">
              <a:solidFill>
                <a:schemeClr val="bg2">
                  <a:lumMod val="25000"/>
                </a:schemeClr>
              </a:solidFill>
              <a:latin typeface="#9Slide03 Aturdida"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par>
                          <p:cTn id="41" fill="hold">
                            <p:stCondLst>
                              <p:cond delay="3000"/>
                            </p:stCondLst>
                            <p:childTnLst>
                              <p:par>
                                <p:cTn id="42" presetID="22" presetClass="entr" presetSubtype="4"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1000"/>
                                        <p:tgtEl>
                                          <p:spTgt spid="21"/>
                                        </p:tgtEl>
                                      </p:cBhvr>
                                    </p:animEffect>
                                    <p:anim calcmode="lin" valueType="num">
                                      <p:cBhvr>
                                        <p:cTn id="76" dur="1000" fill="hold"/>
                                        <p:tgtEl>
                                          <p:spTgt spid="21"/>
                                        </p:tgtEl>
                                        <p:attrNameLst>
                                          <p:attrName>ppt_x</p:attrName>
                                        </p:attrNameLst>
                                      </p:cBhvr>
                                      <p:tavLst>
                                        <p:tav tm="0">
                                          <p:val>
                                            <p:strVal val="#ppt_x"/>
                                          </p:val>
                                        </p:tav>
                                        <p:tav tm="100000">
                                          <p:val>
                                            <p:strVal val="#ppt_x"/>
                                          </p:val>
                                        </p:tav>
                                      </p:tavLst>
                                    </p:anim>
                                    <p:anim calcmode="lin" valueType="num">
                                      <p:cBhvr>
                                        <p:cTn id="7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1000"/>
                                        <p:tgtEl>
                                          <p:spTgt spid="24"/>
                                        </p:tgtEl>
                                      </p:cBhvr>
                                    </p:animEffect>
                                    <p:anim calcmode="lin" valueType="num">
                                      <p:cBhvr>
                                        <p:cTn id="83" dur="1000" fill="hold"/>
                                        <p:tgtEl>
                                          <p:spTgt spid="24"/>
                                        </p:tgtEl>
                                        <p:attrNameLst>
                                          <p:attrName>ppt_x</p:attrName>
                                        </p:attrNameLst>
                                      </p:cBhvr>
                                      <p:tavLst>
                                        <p:tav tm="0">
                                          <p:val>
                                            <p:strVal val="#ppt_x"/>
                                          </p:val>
                                        </p:tav>
                                        <p:tav tm="100000">
                                          <p:val>
                                            <p:strVal val="#ppt_x"/>
                                          </p:val>
                                        </p:tav>
                                      </p:tavLst>
                                    </p:anim>
                                    <p:anim calcmode="lin" valueType="num">
                                      <p:cBhvr>
                                        <p:cTn id="8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1000"/>
                                        <p:tgtEl>
                                          <p:spTgt spid="34"/>
                                        </p:tgtEl>
                                      </p:cBhvr>
                                    </p:animEffect>
                                    <p:anim calcmode="lin" valueType="num">
                                      <p:cBhvr>
                                        <p:cTn id="90" dur="1000" fill="hold"/>
                                        <p:tgtEl>
                                          <p:spTgt spid="34"/>
                                        </p:tgtEl>
                                        <p:attrNameLst>
                                          <p:attrName>ppt_x</p:attrName>
                                        </p:attrNameLst>
                                      </p:cBhvr>
                                      <p:tavLst>
                                        <p:tav tm="0">
                                          <p:val>
                                            <p:strVal val="#ppt_x"/>
                                          </p:val>
                                        </p:tav>
                                        <p:tav tm="100000">
                                          <p:val>
                                            <p:strVal val="#ppt_x"/>
                                          </p:val>
                                        </p:tav>
                                      </p:tavLst>
                                    </p:anim>
                                    <p:anim calcmode="lin" valueType="num">
                                      <p:cBhvr>
                                        <p:cTn id="9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1000"/>
                                        <p:tgtEl>
                                          <p:spTgt spid="25"/>
                                        </p:tgtEl>
                                      </p:cBhvr>
                                    </p:animEffect>
                                    <p:anim calcmode="lin" valueType="num">
                                      <p:cBhvr>
                                        <p:cTn id="97" dur="1000" fill="hold"/>
                                        <p:tgtEl>
                                          <p:spTgt spid="25"/>
                                        </p:tgtEl>
                                        <p:attrNameLst>
                                          <p:attrName>ppt_x</p:attrName>
                                        </p:attrNameLst>
                                      </p:cBhvr>
                                      <p:tavLst>
                                        <p:tav tm="0">
                                          <p:val>
                                            <p:strVal val="#ppt_x"/>
                                          </p:val>
                                        </p:tav>
                                        <p:tav tm="100000">
                                          <p:val>
                                            <p:strVal val="#ppt_x"/>
                                          </p:val>
                                        </p:tav>
                                      </p:tavLst>
                                    </p:anim>
                                    <p:anim calcmode="lin" valueType="num">
                                      <p:cBhvr>
                                        <p:cTn id="9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1000"/>
                                        <p:tgtEl>
                                          <p:spTgt spid="27"/>
                                        </p:tgtEl>
                                      </p:cBhvr>
                                    </p:animEffect>
                                    <p:anim calcmode="lin" valueType="num">
                                      <p:cBhvr>
                                        <p:cTn id="104" dur="1000" fill="hold"/>
                                        <p:tgtEl>
                                          <p:spTgt spid="27"/>
                                        </p:tgtEl>
                                        <p:attrNameLst>
                                          <p:attrName>ppt_x</p:attrName>
                                        </p:attrNameLst>
                                      </p:cBhvr>
                                      <p:tavLst>
                                        <p:tav tm="0">
                                          <p:val>
                                            <p:strVal val="#ppt_x"/>
                                          </p:val>
                                        </p:tav>
                                        <p:tav tm="100000">
                                          <p:val>
                                            <p:strVal val="#ppt_x"/>
                                          </p:val>
                                        </p:tav>
                                      </p:tavLst>
                                    </p:anim>
                                    <p:anim calcmode="lin" valueType="num">
                                      <p:cBhvr>
                                        <p:cTn id="10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fade">
                                      <p:cBhvr>
                                        <p:cTn id="110" dur="1000"/>
                                        <p:tgtEl>
                                          <p:spTgt spid="26"/>
                                        </p:tgtEl>
                                      </p:cBhvr>
                                    </p:animEffect>
                                    <p:anim calcmode="lin" valueType="num">
                                      <p:cBhvr>
                                        <p:cTn id="111" dur="1000" fill="hold"/>
                                        <p:tgtEl>
                                          <p:spTgt spid="26"/>
                                        </p:tgtEl>
                                        <p:attrNameLst>
                                          <p:attrName>ppt_x</p:attrName>
                                        </p:attrNameLst>
                                      </p:cBhvr>
                                      <p:tavLst>
                                        <p:tav tm="0">
                                          <p:val>
                                            <p:strVal val="#ppt_x"/>
                                          </p:val>
                                        </p:tav>
                                        <p:tav tm="100000">
                                          <p:val>
                                            <p:strVal val="#ppt_x"/>
                                          </p:val>
                                        </p:tav>
                                      </p:tavLst>
                                    </p:anim>
                                    <p:anim calcmode="lin" valueType="num">
                                      <p:cBhvr>
                                        <p:cTn id="11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wipe(left)">
                                      <p:cBhvr>
                                        <p:cTn id="117" dur="500"/>
                                        <p:tgtEl>
                                          <p:spTgt spid="28"/>
                                        </p:tgtEl>
                                      </p:cBhvr>
                                    </p:animEffect>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additive="base">
                                        <p:cTn id="122" dur="500" fill="hold"/>
                                        <p:tgtEl>
                                          <p:spTgt spid="19"/>
                                        </p:tgtEl>
                                        <p:attrNameLst>
                                          <p:attrName>ppt_x</p:attrName>
                                        </p:attrNameLst>
                                      </p:cBhvr>
                                      <p:tavLst>
                                        <p:tav tm="0">
                                          <p:val>
                                            <p:strVal val="#ppt_x"/>
                                          </p:val>
                                        </p:tav>
                                        <p:tav tm="100000">
                                          <p:val>
                                            <p:strVal val="#ppt_x"/>
                                          </p:val>
                                        </p:tav>
                                      </p:tavLst>
                                    </p:anim>
                                    <p:anim calcmode="lin" valueType="num">
                                      <p:cBhvr additive="base">
                                        <p:cTn id="1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29"/>
                                        </p:tgtEl>
                                        <p:attrNameLst>
                                          <p:attrName>style.visibility</p:attrName>
                                        </p:attrNameLst>
                                      </p:cBhvr>
                                      <p:to>
                                        <p:strVal val="visible"/>
                                      </p:to>
                                    </p:set>
                                    <p:animEffect transition="in" filter="fade">
                                      <p:cBhvr>
                                        <p:cTn id="128" dur="1000"/>
                                        <p:tgtEl>
                                          <p:spTgt spid="29"/>
                                        </p:tgtEl>
                                      </p:cBhvr>
                                    </p:animEffect>
                                    <p:anim calcmode="lin" valueType="num">
                                      <p:cBhvr>
                                        <p:cTn id="129" dur="1000" fill="hold"/>
                                        <p:tgtEl>
                                          <p:spTgt spid="29"/>
                                        </p:tgtEl>
                                        <p:attrNameLst>
                                          <p:attrName>ppt_x</p:attrName>
                                        </p:attrNameLst>
                                      </p:cBhvr>
                                      <p:tavLst>
                                        <p:tav tm="0">
                                          <p:val>
                                            <p:strVal val="#ppt_x"/>
                                          </p:val>
                                        </p:tav>
                                        <p:tav tm="100000">
                                          <p:val>
                                            <p:strVal val="#ppt_x"/>
                                          </p:val>
                                        </p:tav>
                                      </p:tavLst>
                                    </p:anim>
                                    <p:anim calcmode="lin" valueType="num">
                                      <p:cBhvr>
                                        <p:cTn id="1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fade">
                                      <p:cBhvr>
                                        <p:cTn id="135" dur="1000"/>
                                        <p:tgtEl>
                                          <p:spTgt spid="31"/>
                                        </p:tgtEl>
                                      </p:cBhvr>
                                    </p:animEffect>
                                    <p:anim calcmode="lin" valueType="num">
                                      <p:cBhvr>
                                        <p:cTn id="136" dur="1000" fill="hold"/>
                                        <p:tgtEl>
                                          <p:spTgt spid="31"/>
                                        </p:tgtEl>
                                        <p:attrNameLst>
                                          <p:attrName>ppt_x</p:attrName>
                                        </p:attrNameLst>
                                      </p:cBhvr>
                                      <p:tavLst>
                                        <p:tav tm="0">
                                          <p:val>
                                            <p:strVal val="#ppt_x"/>
                                          </p:val>
                                        </p:tav>
                                        <p:tav tm="100000">
                                          <p:val>
                                            <p:strVal val="#ppt_x"/>
                                          </p:val>
                                        </p:tav>
                                      </p:tavLst>
                                    </p:anim>
                                    <p:anim calcmode="lin" valueType="num">
                                      <p:cBhvr>
                                        <p:cTn id="1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fade">
                                      <p:cBhvr>
                                        <p:cTn id="142" dur="1000"/>
                                        <p:tgtEl>
                                          <p:spTgt spid="30"/>
                                        </p:tgtEl>
                                      </p:cBhvr>
                                    </p:animEffect>
                                    <p:anim calcmode="lin" valueType="num">
                                      <p:cBhvr>
                                        <p:cTn id="143" dur="1000" fill="hold"/>
                                        <p:tgtEl>
                                          <p:spTgt spid="30"/>
                                        </p:tgtEl>
                                        <p:attrNameLst>
                                          <p:attrName>ppt_x</p:attrName>
                                        </p:attrNameLst>
                                      </p:cBhvr>
                                      <p:tavLst>
                                        <p:tav tm="0">
                                          <p:val>
                                            <p:strVal val="#ppt_x"/>
                                          </p:val>
                                        </p:tav>
                                        <p:tav tm="100000">
                                          <p:val>
                                            <p:strVal val="#ppt_x"/>
                                          </p:val>
                                        </p:tav>
                                      </p:tavLst>
                                    </p:anim>
                                    <p:anim calcmode="lin" valueType="num">
                                      <p:cBhvr>
                                        <p:cTn id="14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nodeType="clickEffect">
                                  <p:stCondLst>
                                    <p:cond delay="0"/>
                                  </p:stCondLst>
                                  <p:childTnLst>
                                    <p:set>
                                      <p:cBhvr>
                                        <p:cTn id="148" dur="1" fill="hold">
                                          <p:stCondLst>
                                            <p:cond delay="0"/>
                                          </p:stCondLst>
                                        </p:cTn>
                                        <p:tgtEl>
                                          <p:spTgt spid="32"/>
                                        </p:tgtEl>
                                        <p:attrNameLst>
                                          <p:attrName>style.visibility</p:attrName>
                                        </p:attrNameLst>
                                      </p:cBhvr>
                                      <p:to>
                                        <p:strVal val="visible"/>
                                      </p:to>
                                    </p:set>
                                    <p:animEffect transition="in" filter="wipe(left)">
                                      <p:cBhvr>
                                        <p:cTn id="149" dur="500"/>
                                        <p:tgtEl>
                                          <p:spTgt spid="32"/>
                                        </p:tgtEl>
                                      </p:cBhvr>
                                    </p:animEffect>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33"/>
                                        </p:tgtEl>
                                        <p:attrNameLst>
                                          <p:attrName>style.visibility</p:attrName>
                                        </p:attrNameLst>
                                      </p:cBhvr>
                                      <p:to>
                                        <p:strVal val="visible"/>
                                      </p:to>
                                    </p:set>
                                    <p:animEffect transition="in" filter="fade">
                                      <p:cBhvr>
                                        <p:cTn id="154" dur="1000"/>
                                        <p:tgtEl>
                                          <p:spTgt spid="33"/>
                                        </p:tgtEl>
                                      </p:cBhvr>
                                    </p:animEffect>
                                    <p:anim calcmode="lin" valueType="num">
                                      <p:cBhvr>
                                        <p:cTn id="155" dur="1000" fill="hold"/>
                                        <p:tgtEl>
                                          <p:spTgt spid="33"/>
                                        </p:tgtEl>
                                        <p:attrNameLst>
                                          <p:attrName>ppt_x</p:attrName>
                                        </p:attrNameLst>
                                      </p:cBhvr>
                                      <p:tavLst>
                                        <p:tav tm="0">
                                          <p:val>
                                            <p:strVal val="#ppt_x"/>
                                          </p:val>
                                        </p:tav>
                                        <p:tav tm="100000">
                                          <p:val>
                                            <p:strVal val="#ppt_x"/>
                                          </p:val>
                                        </p:tav>
                                      </p:tavLst>
                                    </p:anim>
                                    <p:anim calcmode="lin" valueType="num">
                                      <p:cBhvr>
                                        <p:cTn id="15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35"/>
                                        </p:tgtEl>
                                        <p:attrNameLst>
                                          <p:attrName>style.visibility</p:attrName>
                                        </p:attrNameLst>
                                      </p:cBhvr>
                                      <p:to>
                                        <p:strVal val="visible"/>
                                      </p:to>
                                    </p:set>
                                    <p:animEffect transition="in" filter="fade">
                                      <p:cBhvr>
                                        <p:cTn id="161" dur="1000"/>
                                        <p:tgtEl>
                                          <p:spTgt spid="35"/>
                                        </p:tgtEl>
                                      </p:cBhvr>
                                    </p:animEffect>
                                    <p:anim calcmode="lin" valueType="num">
                                      <p:cBhvr>
                                        <p:cTn id="162" dur="1000" fill="hold"/>
                                        <p:tgtEl>
                                          <p:spTgt spid="35"/>
                                        </p:tgtEl>
                                        <p:attrNameLst>
                                          <p:attrName>ppt_x</p:attrName>
                                        </p:attrNameLst>
                                      </p:cBhvr>
                                      <p:tavLst>
                                        <p:tav tm="0">
                                          <p:val>
                                            <p:strVal val="#ppt_x"/>
                                          </p:val>
                                        </p:tav>
                                        <p:tav tm="100000">
                                          <p:val>
                                            <p:strVal val="#ppt_x"/>
                                          </p:val>
                                        </p:tav>
                                      </p:tavLst>
                                    </p:anim>
                                    <p:anim calcmode="lin" valueType="num">
                                      <p:cBhvr>
                                        <p:cTn id="16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4" grpId="0"/>
      <p:bldP spid="16" grpId="0"/>
      <p:bldP spid="17" grpId="0"/>
      <p:bldP spid="21" grpId="0"/>
      <p:bldP spid="24" grpId="0"/>
      <p:bldP spid="25" grpId="0"/>
      <p:bldP spid="26" grpId="0"/>
      <p:bldP spid="27" grpId="0"/>
      <p:bldP spid="29" grpId="0"/>
      <p:bldP spid="30" grpId="0"/>
      <p:bldP spid="31" grpId="0"/>
      <p:bldP spid="19" grpId="0" animBg="1"/>
      <p:bldP spid="33" grpId="0"/>
      <p:bldP spid="34" grpId="0"/>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gfd"/>
          <p:cNvPicPr>
            <a:picLocks noChangeAspect="1"/>
          </p:cNvPicPr>
          <p:nvPr/>
        </p:nvPicPr>
        <p:blipFill>
          <a:blip r:embed="rId2"/>
          <a:stretch>
            <a:fillRect/>
          </a:stretch>
        </p:blipFill>
        <p:spPr>
          <a:xfrm>
            <a:off x="0" y="429260"/>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未标题-1"/>
          <p:cNvPicPr>
            <a:picLocks noChangeAspect="1"/>
          </p:cNvPicPr>
          <p:nvPr/>
        </p:nvPicPr>
        <p:blipFill>
          <a:blip r:embed="rId3">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4"/>
          <a:stretch>
            <a:fillRect/>
          </a:stretch>
        </p:blipFill>
        <p:spPr>
          <a:xfrm>
            <a:off x="10550525" y="347980"/>
            <a:ext cx="1642110" cy="2591435"/>
          </a:xfrm>
          <a:prstGeom prst="rect">
            <a:avLst/>
          </a:prstGeom>
        </p:spPr>
      </p:pic>
      <p:pic>
        <p:nvPicPr>
          <p:cNvPr id="18" name="图片 17" descr="未标题-4"/>
          <p:cNvPicPr>
            <a:picLocks noChangeAspect="1"/>
          </p:cNvPicPr>
          <p:nvPr/>
        </p:nvPicPr>
        <p:blipFill>
          <a:blip r:embed="rId5"/>
          <a:stretch>
            <a:fillRect/>
          </a:stretch>
        </p:blipFill>
        <p:spPr>
          <a:xfrm>
            <a:off x="1117600" y="1501140"/>
            <a:ext cx="774700" cy="546100"/>
          </a:xfrm>
          <a:prstGeom prst="rect">
            <a:avLst/>
          </a:prstGeom>
        </p:spPr>
      </p:pic>
      <p:pic>
        <p:nvPicPr>
          <p:cNvPr id="19" name="图片 18" descr="未标题-5"/>
          <p:cNvPicPr>
            <a:picLocks noChangeAspect="1"/>
          </p:cNvPicPr>
          <p:nvPr/>
        </p:nvPicPr>
        <p:blipFill>
          <a:blip r:embed="rId6"/>
          <a:stretch>
            <a:fillRect/>
          </a:stretch>
        </p:blipFill>
        <p:spPr>
          <a:xfrm>
            <a:off x="11254740" y="4396105"/>
            <a:ext cx="787400" cy="635000"/>
          </a:xfrm>
          <a:prstGeom prst="rect">
            <a:avLst/>
          </a:prstGeom>
        </p:spPr>
      </p:pic>
      <p:grpSp>
        <p:nvGrpSpPr>
          <p:cNvPr id="27" name="组合 26"/>
          <p:cNvGrpSpPr/>
          <p:nvPr/>
        </p:nvGrpSpPr>
        <p:grpSpPr>
          <a:xfrm>
            <a:off x="2598502" y="2566298"/>
            <a:ext cx="1331420" cy="1331420"/>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chúc</a:t>
              </a:r>
              <a:endParaRPr lang="zh-CN" altLang="en-US" sz="2800" dirty="0">
                <a:solidFill>
                  <a:srgbClr val="264E4E"/>
                </a:solidFill>
                <a:latin typeface="UTM Showcard" panose="02040603050506020204" pitchFamily="18" charset="0"/>
                <a:ea typeface="字魂95号-手刻宋" panose="00000500000000000000" charset="-122"/>
              </a:endParaRPr>
            </a:p>
          </p:txBody>
        </p:sp>
      </p:grpSp>
      <p:grpSp>
        <p:nvGrpSpPr>
          <p:cNvPr id="28" name="组合 27"/>
          <p:cNvGrpSpPr/>
          <p:nvPr/>
        </p:nvGrpSpPr>
        <p:grpSpPr>
          <a:xfrm>
            <a:off x="3972007" y="2566298"/>
            <a:ext cx="1331420" cy="1331420"/>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các</a:t>
              </a:r>
              <a:endParaRPr lang="zh-CN" altLang="en-US" sz="2800" dirty="0">
                <a:solidFill>
                  <a:srgbClr val="264E4E"/>
                </a:solidFill>
                <a:latin typeface="UTM Showcard" panose="02040603050506020204" pitchFamily="18" charset="0"/>
                <a:ea typeface="字魂95号-手刻宋" panose="00000500000000000000" charset="-122"/>
              </a:endParaRPr>
            </a:p>
          </p:txBody>
        </p:sp>
      </p:grpSp>
      <p:grpSp>
        <p:nvGrpSpPr>
          <p:cNvPr id="31" name="组合 30"/>
          <p:cNvGrpSpPr/>
          <p:nvPr/>
        </p:nvGrpSpPr>
        <p:grpSpPr>
          <a:xfrm>
            <a:off x="5350592" y="2566298"/>
            <a:ext cx="1331420" cy="1331420"/>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em</a:t>
              </a:r>
              <a:endParaRPr lang="zh-CN" altLang="en-US" sz="2800" dirty="0">
                <a:solidFill>
                  <a:srgbClr val="264E4E"/>
                </a:solidFill>
                <a:latin typeface="UTM Showcard" panose="02040603050506020204" pitchFamily="18" charset="0"/>
                <a:ea typeface="字魂95号-手刻宋" panose="00000500000000000000" charset="-122"/>
              </a:endParaRPr>
            </a:p>
          </p:txBody>
        </p:sp>
      </p:grpSp>
      <p:grpSp>
        <p:nvGrpSpPr>
          <p:cNvPr id="34" name="组合 33"/>
          <p:cNvGrpSpPr/>
          <p:nvPr/>
        </p:nvGrpSpPr>
        <p:grpSpPr>
          <a:xfrm>
            <a:off x="6748227" y="2566298"/>
            <a:ext cx="1331420" cy="1331420"/>
            <a:chOff x="10757" y="5883"/>
            <a:chExt cx="2737" cy="2737"/>
          </a:xfrm>
        </p:grpSpPr>
        <p:sp>
          <p:nvSpPr>
            <p:cNvPr id="35" name="圆角矩形 34"/>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36" name="圆角矩形 35"/>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học</a:t>
              </a:r>
              <a:endParaRPr lang="zh-CN" altLang="en-US" sz="2800" dirty="0">
                <a:solidFill>
                  <a:srgbClr val="264E4E"/>
                </a:solidFill>
                <a:latin typeface="UTM Showcard" panose="02040603050506020204" pitchFamily="18" charset="0"/>
                <a:ea typeface="字魂95号-手刻宋" panose="00000500000000000000" charset="-122"/>
              </a:endParaRPr>
            </a:p>
          </p:txBody>
        </p:sp>
      </p:grpSp>
      <p:grpSp>
        <p:nvGrpSpPr>
          <p:cNvPr id="37" name="组合 36"/>
          <p:cNvGrpSpPr/>
          <p:nvPr/>
        </p:nvGrpSpPr>
        <p:grpSpPr>
          <a:xfrm>
            <a:off x="8149037" y="2566298"/>
            <a:ext cx="1331420" cy="1331420"/>
            <a:chOff x="10757" y="5883"/>
            <a:chExt cx="2737" cy="2737"/>
          </a:xfrm>
        </p:grpSpPr>
        <p:sp>
          <p:nvSpPr>
            <p:cNvPr id="38" name="圆角矩形 37"/>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39" name="圆角矩形 38"/>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tốt</a:t>
              </a:r>
              <a:endParaRPr lang="zh-CN" altLang="en-US" sz="2800" dirty="0">
                <a:solidFill>
                  <a:srgbClr val="264E4E"/>
                </a:solidFill>
                <a:latin typeface="UTM Showcard" panose="02040603050506020204" pitchFamily="18" charset="0"/>
                <a:ea typeface="字魂95号-手刻宋" panose="00000500000000000000" charset="-122"/>
              </a:endParaRPr>
            </a:p>
          </p:txBody>
        </p:sp>
      </p:grpSp>
      <p:sp>
        <p:nvSpPr>
          <p:cNvPr id="41" name="标题 40"/>
          <p:cNvSpPr>
            <a:spLocks noGrp="1"/>
          </p:cNvSpPr>
          <p:nvPr>
            <p:ph type="title"/>
          </p:nvPr>
        </p:nvSpPr>
        <p:spPr>
          <a:xfrm>
            <a:off x="2647634" y="1866732"/>
            <a:ext cx="6964680" cy="526415"/>
          </a:xfrm>
        </p:spPr>
        <p:txBody>
          <a:bodyPr>
            <a:noAutofit/>
          </a:bodyPr>
          <a:lstStyle/>
          <a:p>
            <a:pPr algn="dist"/>
            <a:r>
              <a:rPr lang="en-US" altLang="zh-CN" sz="3600">
                <a:solidFill>
                  <a:schemeClr val="bg1"/>
                </a:solidFill>
                <a:latin typeface="#9Slide07 SVNNexa Rust Slab Bla" panose="020B0606040200020203" pitchFamily="34" charset="0"/>
                <a:ea typeface="字魂95号-手刻宋" panose="00000500000000000000" charset="-122"/>
                <a:cs typeface="字魂95号-手刻宋" panose="00000500000000000000" charset="-122"/>
              </a:rPr>
              <a:t>TIẾT HỌC KẾT THÚC</a:t>
            </a:r>
            <a:endParaRPr lang="zh-CN" altLang="en-US" sz="3600" dirty="0">
              <a:solidFill>
                <a:schemeClr val="bg1"/>
              </a:solidFill>
              <a:latin typeface="#9Slide07 SVNNexa Rust Slab Bla" panose="020B0606040200020203" pitchFamily="34" charset="0"/>
              <a:ea typeface="字魂95号-手刻宋" panose="00000500000000000000" charset="-122"/>
              <a:cs typeface="字魂95号-手刻宋" panose="00000500000000000000" charset="-122"/>
            </a:endParaRPr>
          </a:p>
        </p:txBody>
      </p:sp>
      <p:pic>
        <p:nvPicPr>
          <p:cNvPr id="43" name="图片 42" descr="sfd"/>
          <p:cNvPicPr>
            <a:picLocks noChangeAspect="1"/>
          </p:cNvPicPr>
          <p:nvPr/>
        </p:nvPicPr>
        <p:blipFill>
          <a:blip r:embed="rId7"/>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8"/>
          <a:stretch>
            <a:fillRect/>
          </a:stretch>
        </p:blipFill>
        <p:spPr>
          <a:xfrm>
            <a:off x="-20320" y="3434080"/>
            <a:ext cx="1588770" cy="2729865"/>
          </a:xfrm>
          <a:prstGeom prst="rect">
            <a:avLst/>
          </a:prstGeom>
        </p:spPr>
      </p:pic>
      <p:pic>
        <p:nvPicPr>
          <p:cNvPr id="45" name="图片 44" descr="sfd"/>
          <p:cNvPicPr>
            <a:picLocks noChangeAspect="1"/>
          </p:cNvPicPr>
          <p:nvPr/>
        </p:nvPicPr>
        <p:blipFill>
          <a:blip r:embed="rId7"/>
          <a:stretch>
            <a:fillRect/>
          </a:stretch>
        </p:blipFill>
        <p:spPr>
          <a:xfrm>
            <a:off x="9694862" y="5491480"/>
            <a:ext cx="3119755" cy="187325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1431" y="2915806"/>
            <a:ext cx="638174" cy="872717"/>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331" y="2795292"/>
            <a:ext cx="538761" cy="607377"/>
          </a:xfrm>
          <a:prstGeom prst="rect">
            <a:avLst/>
          </a:prstGeom>
        </p:spPr>
      </p:pic>
      <p:pic>
        <p:nvPicPr>
          <p:cNvPr id="21"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69605" y="1681223"/>
            <a:ext cx="663575" cy="628730"/>
          </a:xfrm>
          <a:prstGeom prst="rect">
            <a:avLst/>
          </a:prstGeom>
        </p:spPr>
      </p:pic>
      <p:pic>
        <p:nvPicPr>
          <p:cNvPr id="44" name="图片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235055" y="2795292"/>
            <a:ext cx="638175" cy="672858"/>
          </a:xfrm>
          <a:prstGeom prst="rect">
            <a:avLst/>
          </a:prstGeom>
        </p:spPr>
      </p:pic>
      <p:pic>
        <p:nvPicPr>
          <p:cNvPr id="49" name="图片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22912" y="4834255"/>
            <a:ext cx="498013" cy="486431"/>
          </a:xfrm>
          <a:prstGeom prst="rect">
            <a:avLst/>
          </a:prstGeom>
        </p:spPr>
      </p:pic>
      <p:pic>
        <p:nvPicPr>
          <p:cNvPr id="53" name="图片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0138" y="4834255"/>
            <a:ext cx="638175" cy="552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500"/>
                            </p:stCondLst>
                            <p:childTnLst>
                              <p:par>
                                <p:cTn id="43" presetID="53" presetClass="entr" presetSubtype="16"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53"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Effect transition="in" filter="fade">
                                      <p:cBhvr>
                                        <p:cTn id="57" dur="500"/>
                                        <p:tgtEl>
                                          <p:spTgt spid="31"/>
                                        </p:tgtEl>
                                      </p:cBhvr>
                                    </p:animEffect>
                                  </p:childTnLst>
                                </p:cTn>
                              </p:par>
                              <p:par>
                                <p:cTn id="58" presetID="53" presetClass="entr" presetSubtype="16"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ppt_w</p:attrName>
                                        </p:attrNameLst>
                                      </p:cBhvr>
                                      <p:tavLst>
                                        <p:tav tm="0">
                                          <p:val>
                                            <p:fltVal val="0"/>
                                          </p:val>
                                        </p:tav>
                                        <p:tav tm="100000">
                                          <p:val>
                                            <p:strVal val="#ppt_w"/>
                                          </p:val>
                                        </p:tav>
                                      </p:tavLst>
                                    </p:anim>
                                    <p:anim calcmode="lin" valueType="num">
                                      <p:cBhvr>
                                        <p:cTn id="61" dur="500" fill="hold"/>
                                        <p:tgtEl>
                                          <p:spTgt spid="34"/>
                                        </p:tgtEl>
                                        <p:attrNameLst>
                                          <p:attrName>ppt_h</p:attrName>
                                        </p:attrNameLst>
                                      </p:cBhvr>
                                      <p:tavLst>
                                        <p:tav tm="0">
                                          <p:val>
                                            <p:fltVal val="0"/>
                                          </p:val>
                                        </p:tav>
                                        <p:tav tm="100000">
                                          <p:val>
                                            <p:strVal val="#ppt_h"/>
                                          </p:val>
                                        </p:tav>
                                      </p:tavLst>
                                    </p:anim>
                                    <p:animEffect transition="in" filter="fade">
                                      <p:cBhvr>
                                        <p:cTn id="62" dur="500"/>
                                        <p:tgtEl>
                                          <p:spTgt spid="34"/>
                                        </p:tgtEl>
                                      </p:cBhvr>
                                    </p:animEffect>
                                  </p:childTnLst>
                                </p:cTn>
                              </p:par>
                              <p:par>
                                <p:cTn id="63" presetID="53" presetClass="entr" presetSubtype="16"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Effect transition="in" filter="fade">
                                      <p:cBhvr>
                                        <p:cTn id="67" dur="500"/>
                                        <p:tgtEl>
                                          <p:spTgt spid="37"/>
                                        </p:tgtEl>
                                      </p:cBhvr>
                                    </p:animEffect>
                                  </p:childTnLst>
                                </p:cTn>
                              </p:par>
                            </p:childTnLst>
                          </p:cTn>
                        </p:par>
                        <p:par>
                          <p:cTn id="68" fill="hold">
                            <p:stCondLst>
                              <p:cond delay="3000"/>
                            </p:stCondLst>
                            <p:childTnLst>
                              <p:par>
                                <p:cTn id="69" presetID="16" presetClass="entr" presetSubtype="37" fill="hold" grpId="0"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barn(outVertical)">
                                      <p:cBhvr>
                                        <p:cTn id="71" dur="500"/>
                                        <p:tgtEl>
                                          <p:spTgt spid="41"/>
                                        </p:tgtEl>
                                      </p:cBhvr>
                                    </p:animEffect>
                                  </p:childTnLst>
                                </p:cTn>
                              </p:par>
                            </p:childTnLst>
                          </p:cTn>
                        </p:par>
                        <p:par>
                          <p:cTn id="72" fill="hold">
                            <p:stCondLst>
                              <p:cond delay="3500"/>
                            </p:stCondLst>
                            <p:childTnLst>
                              <p:par>
                                <p:cTn id="73" presetID="53" presetClass="entr" presetSubtype="16"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par>
                                <p:cTn id="78" presetID="53" presetClass="entr" presetSubtype="16"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500" fill="hold"/>
                                        <p:tgtEl>
                                          <p:spTgt spid="6"/>
                                        </p:tgtEl>
                                        <p:attrNameLst>
                                          <p:attrName>ppt_w</p:attrName>
                                        </p:attrNameLst>
                                      </p:cBhvr>
                                      <p:tavLst>
                                        <p:tav tm="0">
                                          <p:val>
                                            <p:fltVal val="0"/>
                                          </p:val>
                                        </p:tav>
                                        <p:tav tm="100000">
                                          <p:val>
                                            <p:strVal val="#ppt_w"/>
                                          </p:val>
                                        </p:tav>
                                      </p:tavLst>
                                    </p:anim>
                                    <p:anim calcmode="lin" valueType="num">
                                      <p:cBhvr>
                                        <p:cTn id="81" dur="500" fill="hold"/>
                                        <p:tgtEl>
                                          <p:spTgt spid="6"/>
                                        </p:tgtEl>
                                        <p:attrNameLst>
                                          <p:attrName>ppt_h</p:attrName>
                                        </p:attrNameLst>
                                      </p:cBhvr>
                                      <p:tavLst>
                                        <p:tav tm="0">
                                          <p:val>
                                            <p:fltVal val="0"/>
                                          </p:val>
                                        </p:tav>
                                        <p:tav tm="100000">
                                          <p:val>
                                            <p:strVal val="#ppt_h"/>
                                          </p:val>
                                        </p:tav>
                                      </p:tavLst>
                                    </p:anim>
                                    <p:animEffect transition="in" filter="fade">
                                      <p:cBhvr>
                                        <p:cTn id="82" dur="500"/>
                                        <p:tgtEl>
                                          <p:spTgt spid="6"/>
                                        </p:tgtEl>
                                      </p:cBhvr>
                                    </p:animEffect>
                                  </p:childTnLst>
                                </p:cTn>
                              </p:par>
                              <p:par>
                                <p:cTn id="83" presetID="53" presetClass="entr" presetSubtype="16" fill="hold" nodeType="with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500" fill="hold"/>
                                        <p:tgtEl>
                                          <p:spTgt spid="49"/>
                                        </p:tgtEl>
                                        <p:attrNameLst>
                                          <p:attrName>ppt_w</p:attrName>
                                        </p:attrNameLst>
                                      </p:cBhvr>
                                      <p:tavLst>
                                        <p:tav tm="0">
                                          <p:val>
                                            <p:fltVal val="0"/>
                                          </p:val>
                                        </p:tav>
                                        <p:tav tm="100000">
                                          <p:val>
                                            <p:strVal val="#ppt_w"/>
                                          </p:val>
                                        </p:tav>
                                      </p:tavLst>
                                    </p:anim>
                                    <p:anim calcmode="lin" valueType="num">
                                      <p:cBhvr>
                                        <p:cTn id="86" dur="500" fill="hold"/>
                                        <p:tgtEl>
                                          <p:spTgt spid="49"/>
                                        </p:tgtEl>
                                        <p:attrNameLst>
                                          <p:attrName>ppt_h</p:attrName>
                                        </p:attrNameLst>
                                      </p:cBhvr>
                                      <p:tavLst>
                                        <p:tav tm="0">
                                          <p:val>
                                            <p:fltVal val="0"/>
                                          </p:val>
                                        </p:tav>
                                        <p:tav tm="100000">
                                          <p:val>
                                            <p:strVal val="#ppt_h"/>
                                          </p:val>
                                        </p:tav>
                                      </p:tavLst>
                                    </p:anim>
                                    <p:animEffect transition="in" filter="fade">
                                      <p:cBhvr>
                                        <p:cTn id="87" dur="500"/>
                                        <p:tgtEl>
                                          <p:spTgt spid="49"/>
                                        </p:tgtEl>
                                      </p:cBhvr>
                                    </p:animEffect>
                                  </p:childTnLst>
                                </p:cTn>
                              </p:par>
                              <p:par>
                                <p:cTn id="88" presetID="53" presetClass="entr" presetSubtype="16" fill="hold" nodeType="withEffect">
                                  <p:stCondLst>
                                    <p:cond delay="0"/>
                                  </p:stCondLst>
                                  <p:childTnLst>
                                    <p:set>
                                      <p:cBhvr>
                                        <p:cTn id="89" dur="1" fill="hold">
                                          <p:stCondLst>
                                            <p:cond delay="0"/>
                                          </p:stCondLst>
                                        </p:cTn>
                                        <p:tgtEl>
                                          <p:spTgt spid="53"/>
                                        </p:tgtEl>
                                        <p:attrNameLst>
                                          <p:attrName>style.visibility</p:attrName>
                                        </p:attrNameLst>
                                      </p:cBhvr>
                                      <p:to>
                                        <p:strVal val="visible"/>
                                      </p:to>
                                    </p:set>
                                    <p:anim calcmode="lin" valueType="num">
                                      <p:cBhvr>
                                        <p:cTn id="90" dur="500" fill="hold"/>
                                        <p:tgtEl>
                                          <p:spTgt spid="53"/>
                                        </p:tgtEl>
                                        <p:attrNameLst>
                                          <p:attrName>ppt_w</p:attrName>
                                        </p:attrNameLst>
                                      </p:cBhvr>
                                      <p:tavLst>
                                        <p:tav tm="0">
                                          <p:val>
                                            <p:fltVal val="0"/>
                                          </p:val>
                                        </p:tav>
                                        <p:tav tm="100000">
                                          <p:val>
                                            <p:strVal val="#ppt_w"/>
                                          </p:val>
                                        </p:tav>
                                      </p:tavLst>
                                    </p:anim>
                                    <p:anim calcmode="lin" valueType="num">
                                      <p:cBhvr>
                                        <p:cTn id="91" dur="500" fill="hold"/>
                                        <p:tgtEl>
                                          <p:spTgt spid="53"/>
                                        </p:tgtEl>
                                        <p:attrNameLst>
                                          <p:attrName>ppt_h</p:attrName>
                                        </p:attrNameLst>
                                      </p:cBhvr>
                                      <p:tavLst>
                                        <p:tav tm="0">
                                          <p:val>
                                            <p:fltVal val="0"/>
                                          </p:val>
                                        </p:tav>
                                        <p:tav tm="100000">
                                          <p:val>
                                            <p:strVal val="#ppt_h"/>
                                          </p:val>
                                        </p:tav>
                                      </p:tavLst>
                                    </p:anim>
                                    <p:animEffect transition="in" filter="fade">
                                      <p:cBhvr>
                                        <p:cTn id="92" dur="500"/>
                                        <p:tgtEl>
                                          <p:spTgt spid="53"/>
                                        </p:tgtEl>
                                      </p:cBhvr>
                                    </p:animEffect>
                                  </p:childTnLst>
                                </p:cTn>
                              </p:par>
                              <p:par>
                                <p:cTn id="93" presetID="53" presetClass="entr" presetSubtype="16"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animEffect transition="in" filter="fade">
                                      <p:cBhvr>
                                        <p:cTn id="97" dur="500"/>
                                        <p:tgtEl>
                                          <p:spTgt spid="19"/>
                                        </p:tgtEl>
                                      </p:cBhvr>
                                    </p:animEffect>
                                  </p:childTnLst>
                                </p:cTn>
                              </p:par>
                              <p:par>
                                <p:cTn id="98" presetID="53" presetClass="entr" presetSubtype="16"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500" fill="hold"/>
                                        <p:tgtEl>
                                          <p:spTgt spid="44"/>
                                        </p:tgtEl>
                                        <p:attrNameLst>
                                          <p:attrName>ppt_w</p:attrName>
                                        </p:attrNameLst>
                                      </p:cBhvr>
                                      <p:tavLst>
                                        <p:tav tm="0">
                                          <p:val>
                                            <p:fltVal val="0"/>
                                          </p:val>
                                        </p:tav>
                                        <p:tav tm="100000">
                                          <p:val>
                                            <p:strVal val="#ppt_w"/>
                                          </p:val>
                                        </p:tav>
                                      </p:tavLst>
                                    </p:anim>
                                    <p:anim calcmode="lin" valueType="num">
                                      <p:cBhvr>
                                        <p:cTn id="101" dur="500" fill="hold"/>
                                        <p:tgtEl>
                                          <p:spTgt spid="44"/>
                                        </p:tgtEl>
                                        <p:attrNameLst>
                                          <p:attrName>ppt_h</p:attrName>
                                        </p:attrNameLst>
                                      </p:cBhvr>
                                      <p:tavLst>
                                        <p:tav tm="0">
                                          <p:val>
                                            <p:fltVal val="0"/>
                                          </p:val>
                                        </p:tav>
                                        <p:tav tm="100000">
                                          <p:val>
                                            <p:strVal val="#ppt_h"/>
                                          </p:val>
                                        </p:tav>
                                      </p:tavLst>
                                    </p:anim>
                                    <p:animEffect transition="in" filter="fade">
                                      <p:cBhvr>
                                        <p:cTn id="102" dur="500"/>
                                        <p:tgtEl>
                                          <p:spTgt spid="44"/>
                                        </p:tgtEl>
                                      </p:cBhvr>
                                    </p:animEffect>
                                  </p:childTnLst>
                                </p:cTn>
                              </p:par>
                              <p:par>
                                <p:cTn id="103" presetID="53" presetClass="entr" presetSubtype="16" fill="hold" nodeType="withEffect">
                                  <p:stCondLst>
                                    <p:cond delay="0"/>
                                  </p:stCondLst>
                                  <p:childTnLst>
                                    <p:set>
                                      <p:cBhvr>
                                        <p:cTn id="104" dur="1" fill="hold">
                                          <p:stCondLst>
                                            <p:cond delay="0"/>
                                          </p:stCondLst>
                                        </p:cTn>
                                        <p:tgtEl>
                                          <p:spTgt spid="3"/>
                                        </p:tgtEl>
                                        <p:attrNameLst>
                                          <p:attrName>style.visibility</p:attrName>
                                        </p:attrNameLst>
                                      </p:cBhvr>
                                      <p:to>
                                        <p:strVal val="visible"/>
                                      </p:to>
                                    </p:set>
                                    <p:anim calcmode="lin" valueType="num">
                                      <p:cBhvr>
                                        <p:cTn id="105" dur="500" fill="hold"/>
                                        <p:tgtEl>
                                          <p:spTgt spid="3"/>
                                        </p:tgtEl>
                                        <p:attrNameLst>
                                          <p:attrName>ppt_w</p:attrName>
                                        </p:attrNameLst>
                                      </p:cBhvr>
                                      <p:tavLst>
                                        <p:tav tm="0">
                                          <p:val>
                                            <p:fltVal val="0"/>
                                          </p:val>
                                        </p:tav>
                                        <p:tav tm="100000">
                                          <p:val>
                                            <p:strVal val="#ppt_w"/>
                                          </p:val>
                                        </p:tav>
                                      </p:tavLst>
                                    </p:anim>
                                    <p:anim calcmode="lin" valueType="num">
                                      <p:cBhvr>
                                        <p:cTn id="106" dur="500" fill="hold"/>
                                        <p:tgtEl>
                                          <p:spTgt spid="3"/>
                                        </p:tgtEl>
                                        <p:attrNameLst>
                                          <p:attrName>ppt_h</p:attrName>
                                        </p:attrNameLst>
                                      </p:cBhvr>
                                      <p:tavLst>
                                        <p:tav tm="0">
                                          <p:val>
                                            <p:fltVal val="0"/>
                                          </p:val>
                                        </p:tav>
                                        <p:tav tm="100000">
                                          <p:val>
                                            <p:strVal val="#ppt_h"/>
                                          </p:val>
                                        </p:tav>
                                      </p:tavLst>
                                    </p:anim>
                                    <p:animEffect transition="in" filter="fade">
                                      <p:cBhvr>
                                        <p:cTn id="107" dur="500"/>
                                        <p:tgtEl>
                                          <p:spTgt spid="3"/>
                                        </p:tgtEl>
                                      </p:cBhvr>
                                    </p:animEffect>
                                  </p:childTnLst>
                                </p:cTn>
                              </p:par>
                              <p:par>
                                <p:cTn id="108" presetID="53" presetClass="entr" presetSubtype="16" fill="hold" nodeType="withEffect">
                                  <p:stCondLst>
                                    <p:cond delay="0"/>
                                  </p:stCondLst>
                                  <p:childTnLst>
                                    <p:set>
                                      <p:cBhvr>
                                        <p:cTn id="109" dur="1" fill="hold">
                                          <p:stCondLst>
                                            <p:cond delay="0"/>
                                          </p:stCondLst>
                                        </p:cTn>
                                        <p:tgtEl>
                                          <p:spTgt spid="21"/>
                                        </p:tgtEl>
                                        <p:attrNameLst>
                                          <p:attrName>style.visibility</p:attrName>
                                        </p:attrNameLst>
                                      </p:cBhvr>
                                      <p:to>
                                        <p:strVal val="visible"/>
                                      </p:to>
                                    </p:set>
                                    <p:anim calcmode="lin" valueType="num">
                                      <p:cBhvr>
                                        <p:cTn id="110" dur="500" fill="hold"/>
                                        <p:tgtEl>
                                          <p:spTgt spid="21"/>
                                        </p:tgtEl>
                                        <p:attrNameLst>
                                          <p:attrName>ppt_w</p:attrName>
                                        </p:attrNameLst>
                                      </p:cBhvr>
                                      <p:tavLst>
                                        <p:tav tm="0">
                                          <p:val>
                                            <p:fltVal val="0"/>
                                          </p:val>
                                        </p:tav>
                                        <p:tav tm="100000">
                                          <p:val>
                                            <p:strVal val="#ppt_w"/>
                                          </p:val>
                                        </p:tav>
                                      </p:tavLst>
                                    </p:anim>
                                    <p:anim calcmode="lin" valueType="num">
                                      <p:cBhvr>
                                        <p:cTn id="111" dur="500" fill="hold"/>
                                        <p:tgtEl>
                                          <p:spTgt spid="21"/>
                                        </p:tgtEl>
                                        <p:attrNameLst>
                                          <p:attrName>ppt_h</p:attrName>
                                        </p:attrNameLst>
                                      </p:cBhvr>
                                      <p:tavLst>
                                        <p:tav tm="0">
                                          <p:val>
                                            <p:fltVal val="0"/>
                                          </p:val>
                                        </p:tav>
                                        <p:tav tm="100000">
                                          <p:val>
                                            <p:strVal val="#ppt_h"/>
                                          </p:val>
                                        </p:tav>
                                      </p:tavLst>
                                    </p:anim>
                                    <p:animEffect transition="in" filter="fade">
                                      <p:cBhvr>
                                        <p:cTn id="1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0" y="579755"/>
            <a:ext cx="8733790" cy="523220"/>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cộng, trừ số đo thời gian ta làm như thế nào? </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03922"/>
            <a:ext cx="5177155" cy="517715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146352" y="356229"/>
            <a:ext cx="4579620" cy="6870076"/>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18135" flipH="1">
            <a:off x="9146955" y="4038848"/>
            <a:ext cx="3092524" cy="3092524"/>
          </a:xfrm>
          <a:prstGeom prst="rect">
            <a:avLst/>
          </a:prstGeom>
        </p:spPr>
      </p:pic>
      <p:grpSp>
        <p:nvGrpSpPr>
          <p:cNvPr id="3" name="组合 2"/>
          <p:cNvGrpSpPr/>
          <p:nvPr/>
        </p:nvGrpSpPr>
        <p:grpSpPr>
          <a:xfrm>
            <a:off x="4988144" y="2193763"/>
            <a:ext cx="5108356" cy="2844272"/>
            <a:chOff x="5053238" y="2193763"/>
            <a:chExt cx="3765523" cy="2844272"/>
          </a:xfrm>
        </p:grpSpPr>
        <p:sp>
          <p:nvSpPr>
            <p:cNvPr id="14" name="矩形 13"/>
            <p:cNvSpPr/>
            <p:nvPr/>
          </p:nvSpPr>
          <p:spPr>
            <a:xfrm>
              <a:off x="5053238" y="2193763"/>
              <a:ext cx="3752510" cy="947760"/>
            </a:xfrm>
            <a:prstGeom prst="rect">
              <a:avLst/>
            </a:prstGeom>
          </p:spPr>
          <p:txBody>
            <a:bodyPr wrap="square">
              <a:spAutoFit/>
              <a:scene3d>
                <a:camera prst="orthographicFront"/>
                <a:lightRig rig="threePt" dir="t"/>
              </a:scene3d>
              <a:sp3d contourW="12700"/>
            </a:bodyPr>
            <a:lstStyle/>
            <a:p>
              <a:pPr defTabSz="914400">
                <a:lnSpc>
                  <a:spcPct val="120000"/>
                </a:lnSpc>
              </a:pPr>
              <a:r>
                <a:rPr lang="en-US" altLang="zh-CN" sz="2400" b="1">
                  <a:solidFill>
                    <a:srgbClr val="264E4E"/>
                  </a:solidFill>
                  <a:latin typeface="#9Slide03 Cabin SemiBold" panose="00000700000000000000" pitchFamily="2" charset="0"/>
                  <a:ea typeface="字魂95号-手刻宋" panose="00000500000000000000" charset="-122"/>
                  <a:cs typeface="经典趣体简" panose="02010609000101010101" pitchFamily="49" charset="-122"/>
                </a:rPr>
                <a:t>Khi cộng (hoặc trừ) số đo thời gian, ta thực hiện các bước như sau: </a:t>
              </a:r>
              <a:endParaRPr lang="zh-CN" altLang="en-US" sz="2400" b="1" dirty="0">
                <a:solidFill>
                  <a:srgbClr val="264E4E"/>
                </a:solidFill>
                <a:latin typeface="#9Slide03 Cabin SemiBold" panose="00000700000000000000" pitchFamily="2" charset="0"/>
                <a:ea typeface="字魂95号-手刻宋" panose="00000500000000000000" charset="-122"/>
                <a:cs typeface="经典趣体简" panose="02010609000101010101" pitchFamily="49" charset="-122"/>
              </a:endParaRPr>
            </a:p>
          </p:txBody>
        </p:sp>
        <p:sp>
          <p:nvSpPr>
            <p:cNvPr id="22" name="矩形 21"/>
            <p:cNvSpPr/>
            <p:nvPr/>
          </p:nvSpPr>
          <p:spPr>
            <a:xfrm>
              <a:off x="5888071" y="3803632"/>
              <a:ext cx="2245987" cy="289310"/>
            </a:xfrm>
            <a:prstGeom prst="rect">
              <a:avLst/>
            </a:prstGeom>
          </p:spPr>
          <p:txBody>
            <a:bodyPr wrap="square">
              <a:spAutoFit/>
              <a:scene3d>
                <a:camera prst="orthographicFront"/>
                <a:lightRig rig="threePt" dir="t"/>
              </a:scene3d>
              <a:sp3d contourW="12700"/>
            </a:bodyPr>
            <a:lstStyle/>
            <a:p>
              <a:pPr defTabSz="914400">
                <a:lnSpc>
                  <a:spcPct val="120000"/>
                </a:lnSpc>
              </a:pPr>
              <a:endParaRPr lang="zh-CN" altLang="en-US" sz="1200" dirty="0">
                <a:solidFill>
                  <a:srgbClr val="264E4E"/>
                </a:solidFill>
                <a:latin typeface="字魂95号-手刻宋" panose="00000500000000000000" charset="-122"/>
                <a:ea typeface="字魂95号-手刻宋" panose="00000500000000000000" charset="-122"/>
              </a:endParaRPr>
            </a:p>
          </p:txBody>
        </p:sp>
        <p:sp>
          <p:nvSpPr>
            <p:cNvPr id="28" name="矩形 27"/>
            <p:cNvSpPr/>
            <p:nvPr/>
          </p:nvSpPr>
          <p:spPr>
            <a:xfrm>
              <a:off x="6572774" y="4748725"/>
              <a:ext cx="2245987" cy="289310"/>
            </a:xfrm>
            <a:prstGeom prst="rect">
              <a:avLst/>
            </a:prstGeom>
          </p:spPr>
          <p:txBody>
            <a:bodyPr wrap="square">
              <a:spAutoFit/>
              <a:scene3d>
                <a:camera prst="orthographicFront"/>
                <a:lightRig rig="threePt" dir="t"/>
              </a:scene3d>
              <a:sp3d contourW="12700"/>
            </a:bodyPr>
            <a:lstStyle/>
            <a:p>
              <a:pPr defTabSz="914400">
                <a:lnSpc>
                  <a:spcPct val="120000"/>
                </a:lnSpc>
              </a:pPr>
              <a:endParaRPr lang="zh-CN" altLang="en-US" sz="1200" dirty="0">
                <a:solidFill>
                  <a:srgbClr val="264E4E"/>
                </a:solidFill>
                <a:latin typeface="字魂95号-手刻宋" panose="00000500000000000000" charset="-122"/>
                <a:ea typeface="字魂95号-手刻宋" panose="00000500000000000000" charset="-122"/>
              </a:endParaRPr>
            </a:p>
          </p:txBody>
        </p:sp>
      </p:grpSp>
      <p:sp>
        <p:nvSpPr>
          <p:cNvPr id="15" name="矩形 13">
            <a:extLst>
              <a:ext uri="{FF2B5EF4-FFF2-40B4-BE49-F238E27FC236}">
                <a16:creationId xmlns:a16="http://schemas.microsoft.com/office/drawing/2014/main" id="{FE760AF2-B1E9-4601-A702-448A13179FE2}"/>
              </a:ext>
            </a:extLst>
          </p:cNvPr>
          <p:cNvSpPr/>
          <p:nvPr/>
        </p:nvSpPr>
        <p:spPr>
          <a:xfrm>
            <a:off x="4799130" y="3207314"/>
            <a:ext cx="5090702" cy="947760"/>
          </a:xfrm>
          <a:prstGeom prst="rect">
            <a:avLst/>
          </a:prstGeom>
        </p:spPr>
        <p:txBody>
          <a:bodyPr wrap="square">
            <a:spAutoFit/>
            <a:scene3d>
              <a:camera prst="orthographicFront"/>
              <a:lightRig rig="threePt" dir="t"/>
            </a:scene3d>
            <a:sp3d contourW="12700"/>
          </a:bodyPr>
          <a:lstStyle/>
          <a:p>
            <a:pPr algn="just" defTabSz="914400">
              <a:lnSpc>
                <a:spcPct val="120000"/>
              </a:lnSpc>
            </a:pPr>
            <a:r>
              <a:rPr lang="en-US" altLang="zh-CN" sz="2400" b="1">
                <a:solidFill>
                  <a:schemeClr val="accent1">
                    <a:lumMod val="75000"/>
                  </a:schemeClr>
                </a:solidFill>
                <a:latin typeface="#9Slide03 Cabin SemiBold" panose="00000700000000000000" pitchFamily="2" charset="0"/>
                <a:ea typeface="字魂95号-手刻宋" panose="00000500000000000000" charset="-122"/>
                <a:cs typeface="经典趣体简" panose="02010609000101010101" pitchFamily="49" charset="-122"/>
              </a:rPr>
              <a:t>Bước 1: Đặt tính </a:t>
            </a:r>
            <a:r>
              <a:rPr lang="en-US" altLang="zh-CN" sz="2000" b="1" i="1">
                <a:solidFill>
                  <a:schemeClr val="accent1">
                    <a:lumMod val="75000"/>
                  </a:schemeClr>
                </a:solidFill>
                <a:latin typeface="#9Slide03 Cabin SemiBold" panose="00000700000000000000" pitchFamily="2" charset="0"/>
                <a:ea typeface="字魂95号-手刻宋" panose="00000500000000000000" charset="-122"/>
                <a:cs typeface="经典趣体简" panose="02010609000101010101" pitchFamily="49" charset="-122"/>
              </a:rPr>
              <a:t>(các số đo cùng đơn vị thẳng cột với nhau)</a:t>
            </a:r>
            <a:r>
              <a:rPr lang="en-US" altLang="zh-CN" sz="2400" b="1">
                <a:solidFill>
                  <a:schemeClr val="accent1">
                    <a:lumMod val="75000"/>
                  </a:schemeClr>
                </a:solidFill>
                <a:latin typeface="#9Slide03 Cabin SemiBold" panose="00000700000000000000" pitchFamily="2" charset="0"/>
                <a:ea typeface="字魂95号-手刻宋" panose="00000500000000000000" charset="-122"/>
                <a:cs typeface="经典趣体简" panose="02010609000101010101" pitchFamily="49" charset="-122"/>
              </a:rPr>
              <a:t>.</a:t>
            </a:r>
          </a:p>
        </p:txBody>
      </p:sp>
      <p:sp>
        <p:nvSpPr>
          <p:cNvPr id="16" name="矩形 13">
            <a:extLst>
              <a:ext uri="{FF2B5EF4-FFF2-40B4-BE49-F238E27FC236}">
                <a16:creationId xmlns:a16="http://schemas.microsoft.com/office/drawing/2014/main" id="{6103F401-E32D-4C52-94E6-94E02A69A4C9}"/>
              </a:ext>
            </a:extLst>
          </p:cNvPr>
          <p:cNvSpPr/>
          <p:nvPr/>
        </p:nvSpPr>
        <p:spPr>
          <a:xfrm>
            <a:off x="4790893" y="4328167"/>
            <a:ext cx="5387245" cy="504562"/>
          </a:xfrm>
          <a:prstGeom prst="rect">
            <a:avLst/>
          </a:prstGeom>
        </p:spPr>
        <p:txBody>
          <a:bodyPr wrap="square">
            <a:spAutoFit/>
            <a:scene3d>
              <a:camera prst="orthographicFront"/>
              <a:lightRig rig="threePt" dir="t"/>
            </a:scene3d>
            <a:sp3d contourW="12700"/>
          </a:bodyPr>
          <a:lstStyle/>
          <a:p>
            <a:pPr algn="just" defTabSz="914400">
              <a:lnSpc>
                <a:spcPct val="120000"/>
              </a:lnSpc>
            </a:pPr>
            <a:r>
              <a:rPr lang="en-US" altLang="zh-CN" sz="2400" b="1">
                <a:solidFill>
                  <a:srgbClr val="00B050"/>
                </a:solidFill>
                <a:latin typeface="#9Slide03 Cabin SemiBold" panose="00000700000000000000" pitchFamily="2" charset="0"/>
                <a:ea typeface="字魂95号-手刻宋" panose="00000500000000000000" charset="-122"/>
                <a:cs typeface="经典趣体简" panose="02010609000101010101" pitchFamily="49" charset="-122"/>
              </a:rPr>
              <a:t>Bước 2: Tính các số đo theo từng đơn vị.</a:t>
            </a:r>
          </a:p>
        </p:txBody>
      </p:sp>
      <p:pic>
        <p:nvPicPr>
          <p:cNvPr id="17" name="Picture 16">
            <a:extLst>
              <a:ext uri="{FF2B5EF4-FFF2-40B4-BE49-F238E27FC236}">
                <a16:creationId xmlns:a16="http://schemas.microsoft.com/office/drawing/2014/main" id="{CD585D16-CC55-45F0-AC8D-9DC7070EAA91}"/>
              </a:ext>
            </a:extLst>
          </p:cNvPr>
          <p:cNvPicPr>
            <a:picLocks noChangeAspect="1"/>
          </p:cNvPicPr>
          <p:nvPr/>
        </p:nvPicPr>
        <p:blipFill>
          <a:blip r:embed="rId8"/>
          <a:stretch>
            <a:fillRect/>
          </a:stretch>
        </p:blipFill>
        <p:spPr>
          <a:xfrm>
            <a:off x="4765452" y="5002410"/>
            <a:ext cx="507974" cy="507974"/>
          </a:xfrm>
          <a:prstGeom prst="rect">
            <a:avLst/>
          </a:prstGeom>
        </p:spPr>
      </p:pic>
      <p:sp>
        <p:nvSpPr>
          <p:cNvPr id="18" name="矩形 13">
            <a:extLst>
              <a:ext uri="{FF2B5EF4-FFF2-40B4-BE49-F238E27FC236}">
                <a16:creationId xmlns:a16="http://schemas.microsoft.com/office/drawing/2014/main" id="{302A8627-1946-42DA-B5F4-1A05630A93D1}"/>
              </a:ext>
            </a:extLst>
          </p:cNvPr>
          <p:cNvSpPr/>
          <p:nvPr/>
        </p:nvSpPr>
        <p:spPr>
          <a:xfrm>
            <a:off x="5273426" y="5005822"/>
            <a:ext cx="4618847" cy="504562"/>
          </a:xfrm>
          <a:prstGeom prst="rect">
            <a:avLst/>
          </a:prstGeom>
        </p:spPr>
        <p:txBody>
          <a:bodyPr wrap="square">
            <a:spAutoFit/>
            <a:scene3d>
              <a:camera prst="orthographicFront"/>
              <a:lightRig rig="threePt" dir="t"/>
            </a:scene3d>
            <a:sp3d contourW="12700"/>
          </a:bodyPr>
          <a:lstStyle/>
          <a:p>
            <a:pPr algn="just" defTabSz="914400">
              <a:lnSpc>
                <a:spcPct val="120000"/>
              </a:lnSpc>
            </a:pPr>
            <a:r>
              <a:rPr lang="en-US" altLang="zh-CN" sz="2400" b="1">
                <a:solidFill>
                  <a:srgbClr val="FF0000"/>
                </a:solidFill>
                <a:latin typeface="#9Slide03 Cabin SemiBold" panose="00000700000000000000" pitchFamily="2" charset="0"/>
                <a:ea typeface="字魂95号-手刻宋" panose="00000500000000000000" charset="-122"/>
                <a:cs typeface="经典趣体简" panose="02010609000101010101" pitchFamily="49" charset="-122"/>
              </a:rPr>
              <a:t>Chuyển đổi đơn vị đo khi cần thiết.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22" presetClass="entr" presetSubtype="4"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anim calcmode="lin" valueType="num">
                                      <p:cBhvr>
                                        <p:cTn id="70" dur="1000" fill="hold"/>
                                        <p:tgtEl>
                                          <p:spTgt spid="17"/>
                                        </p:tgtEl>
                                        <p:attrNameLst>
                                          <p:attrName>ppt_x</p:attrName>
                                        </p:attrNameLst>
                                      </p:cBhvr>
                                      <p:tavLst>
                                        <p:tav tm="0">
                                          <p:val>
                                            <p:strVal val="#ppt_x"/>
                                          </p:val>
                                        </p:tav>
                                        <p:tav tm="100000">
                                          <p:val>
                                            <p:strVal val="#ppt_x"/>
                                          </p:val>
                                        </p:tav>
                                      </p:tavLst>
                                    </p:anim>
                                    <p:anim calcmode="lin" valueType="num">
                                      <p:cBhvr>
                                        <p:cTn id="71" dur="1000" fill="hold"/>
                                        <p:tgtEl>
                                          <p:spTgt spid="17"/>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5" grpId="0"/>
      <p:bldP spid="1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D3E4D-BDB1-D450-484C-77F13089CD06}"/>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A52BB104-A232-A568-D2F2-EC89DF01771F}"/>
              </a:ext>
            </a:extLst>
          </p:cNvPr>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a:extLst>
              <a:ext uri="{FF2B5EF4-FFF2-40B4-BE49-F238E27FC236}">
                <a16:creationId xmlns:a16="http://schemas.microsoft.com/office/drawing/2014/main" id="{2D6F65FE-AE42-6C1E-A6F5-3015AE2D0A52}"/>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11" name="Picture 10">
            <a:extLst>
              <a:ext uri="{FF2B5EF4-FFF2-40B4-BE49-F238E27FC236}">
                <a16:creationId xmlns:a16="http://schemas.microsoft.com/office/drawing/2014/main" id="{93524A96-48AE-BBBB-28D4-89679376E2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075" y="2039838"/>
            <a:ext cx="11148472" cy="2817912"/>
          </a:xfrm>
          <a:prstGeom prst="rect">
            <a:avLst/>
          </a:prstGeom>
        </p:spPr>
      </p:pic>
    </p:spTree>
    <p:extLst>
      <p:ext uri="{BB962C8B-B14F-4D97-AF65-F5344CB8AC3E}">
        <p14:creationId xmlns:p14="http://schemas.microsoft.com/office/powerpoint/2010/main" val="33654815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gfd"/>
          <p:cNvPicPr>
            <a:picLocks noChangeAspect="1"/>
          </p:cNvPicPr>
          <p:nvPr/>
        </p:nvPicPr>
        <p:blipFill>
          <a:blip r:embed="rId3"/>
          <a:stretch>
            <a:fillRect/>
          </a:stretch>
        </p:blipFill>
        <p:spPr>
          <a:xfrm>
            <a:off x="0" y="429577"/>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8" name="图片 17" descr="未标题-4"/>
          <p:cNvPicPr>
            <a:picLocks noChangeAspect="1"/>
          </p:cNvPicPr>
          <p:nvPr/>
        </p:nvPicPr>
        <p:blipFill>
          <a:blip r:embed="rId6"/>
          <a:stretch>
            <a:fillRect/>
          </a:stretch>
        </p:blipFill>
        <p:spPr>
          <a:xfrm>
            <a:off x="9684385" y="1499487"/>
            <a:ext cx="1039813" cy="732983"/>
          </a:xfrm>
          <a:prstGeom prst="rect">
            <a:avLst/>
          </a:prstGeom>
        </p:spPr>
      </p:pic>
      <p:pic>
        <p:nvPicPr>
          <p:cNvPr id="19" name="图片 18" descr="未标题-5"/>
          <p:cNvPicPr>
            <a:picLocks noChangeAspect="1"/>
          </p:cNvPicPr>
          <p:nvPr/>
        </p:nvPicPr>
        <p:blipFill>
          <a:blip r:embed="rId7"/>
          <a:stretch>
            <a:fillRect/>
          </a:stretch>
        </p:blipFill>
        <p:spPr>
          <a:xfrm>
            <a:off x="9159240" y="5201283"/>
            <a:ext cx="787400" cy="635000"/>
          </a:xfrm>
          <a:prstGeom prst="rect">
            <a:avLst/>
          </a:prstGeom>
        </p:spPr>
      </p:pic>
      <p:grpSp>
        <p:nvGrpSpPr>
          <p:cNvPr id="27" name="组合 26"/>
          <p:cNvGrpSpPr/>
          <p:nvPr/>
        </p:nvGrpSpPr>
        <p:grpSpPr>
          <a:xfrm>
            <a:off x="2404236" y="2709968"/>
            <a:ext cx="1228637" cy="1228637"/>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solidFill>
                  <a:srgbClr val="264E4E"/>
                </a:solidFill>
                <a:latin typeface="#9Slide03 IcielNovecento sans E" panose="00000900000000000000" pitchFamily="2" charset="0"/>
                <a:ea typeface="字魂95号-手刻宋" panose="00000500000000000000" charset="-122"/>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NHÂN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28" name="组合 27"/>
          <p:cNvGrpSpPr/>
          <p:nvPr/>
        </p:nvGrpSpPr>
        <p:grpSpPr>
          <a:xfrm>
            <a:off x="5064188" y="2709968"/>
            <a:ext cx="1228637" cy="1228637"/>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ĐO</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1" name="组合 30"/>
          <p:cNvGrpSpPr/>
          <p:nvPr/>
        </p:nvGrpSpPr>
        <p:grpSpPr>
          <a:xfrm>
            <a:off x="6386477" y="2709968"/>
            <a:ext cx="1228637" cy="1228637"/>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THỜI</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sp>
        <p:nvSpPr>
          <p:cNvPr id="41" name="标题 40"/>
          <p:cNvSpPr>
            <a:spLocks noGrp="1"/>
          </p:cNvSpPr>
          <p:nvPr>
            <p:ph type="title" idx="4294967295"/>
          </p:nvPr>
        </p:nvSpPr>
        <p:spPr>
          <a:xfrm>
            <a:off x="4553209" y="1314451"/>
            <a:ext cx="3085583" cy="882650"/>
          </a:xfrm>
          <a:prstGeom prst="rect">
            <a:avLst/>
          </a:prstGeom>
        </p:spPr>
        <p:txBody>
          <a:bodyPr>
            <a:noAutofit/>
          </a:bodyPr>
          <a:lstStyle/>
          <a:p>
            <a:pPr algn="ctr"/>
            <a:r>
              <a:rPr lang="en-US" altLang="zh-CN" sz="5400" b="1">
                <a:solidFill>
                  <a:schemeClr val="bg1"/>
                </a:solidFill>
                <a:latin typeface="iCiel La Chic Pro Outline" panose="02000506090000020004" pitchFamily="50" charset="0"/>
                <a:ea typeface="字魂95号-手刻宋" panose="00000500000000000000" charset="-122"/>
                <a:cs typeface="字魂95号-手刻宋" panose="00000500000000000000" charset="-122"/>
              </a:rPr>
              <a:t>TOÁN</a:t>
            </a:r>
            <a:endParaRPr lang="zh-CN" altLang="en-US" sz="5400" b="1" dirty="0">
              <a:solidFill>
                <a:schemeClr val="bg1"/>
              </a:solidFill>
              <a:latin typeface="iCiel La Chic Pro Outline" panose="02000506090000020004" pitchFamily="50" charset="0"/>
              <a:ea typeface="字魂95号-手刻宋" panose="00000500000000000000" charset="-122"/>
              <a:cs typeface="字魂95号-手刻宋" panose="00000500000000000000" charset="-122"/>
            </a:endParaRPr>
          </a:p>
        </p:txBody>
      </p:sp>
      <p:pic>
        <p:nvPicPr>
          <p:cNvPr id="43" name="图片 42" descr="sfd"/>
          <p:cNvPicPr>
            <a:picLocks noChangeAspect="1"/>
          </p:cNvPicPr>
          <p:nvPr/>
        </p:nvPicPr>
        <p:blipFill>
          <a:blip r:embed="rId8"/>
          <a:stretch>
            <a:fillRect/>
          </a:stretch>
        </p:blipFill>
        <p:spPr>
          <a:xfrm>
            <a:off x="-275065" y="4858837"/>
            <a:ext cx="3854523" cy="2314440"/>
          </a:xfrm>
          <a:prstGeom prst="rect">
            <a:avLst/>
          </a:prstGeom>
        </p:spPr>
      </p:pic>
      <p:pic>
        <p:nvPicPr>
          <p:cNvPr id="15" name="图片 14" descr="未标题-2"/>
          <p:cNvPicPr>
            <a:picLocks noChangeAspect="1"/>
          </p:cNvPicPr>
          <p:nvPr/>
        </p:nvPicPr>
        <p:blipFill>
          <a:blip r:embed="rId9"/>
          <a:stretch>
            <a:fillRect/>
          </a:stretch>
        </p:blipFill>
        <p:spPr>
          <a:xfrm>
            <a:off x="241" y="378092"/>
            <a:ext cx="1588770" cy="2729865"/>
          </a:xfrm>
          <a:prstGeom prst="rect">
            <a:avLst/>
          </a:prstGeom>
        </p:spPr>
      </p:pic>
      <p:pic>
        <p:nvPicPr>
          <p:cNvPr id="45" name="图片 44" descr="sfd"/>
          <p:cNvPicPr>
            <a:picLocks noChangeAspect="1"/>
          </p:cNvPicPr>
          <p:nvPr/>
        </p:nvPicPr>
        <p:blipFill>
          <a:blip r:embed="rId8"/>
          <a:stretch>
            <a:fillRect/>
          </a:stretch>
        </p:blipFill>
        <p:spPr>
          <a:xfrm>
            <a:off x="8178376" y="4621031"/>
            <a:ext cx="4336761" cy="2603999"/>
          </a:xfrm>
          <a:prstGeom prst="rect">
            <a:avLst/>
          </a:prstGeom>
        </p:spPr>
      </p:pic>
      <p:pic>
        <p:nvPicPr>
          <p:cNvPr id="44" name="图片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953486" y="3399741"/>
            <a:ext cx="638175" cy="672858"/>
          </a:xfrm>
          <a:prstGeom prst="rect">
            <a:avLst/>
          </a:prstGeom>
        </p:spPr>
      </p:pic>
      <p:pic>
        <p:nvPicPr>
          <p:cNvPr id="49" name="图片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22912" y="4834255"/>
            <a:ext cx="498013" cy="486431"/>
          </a:xfrm>
          <a:prstGeom prst="rect">
            <a:avLst/>
          </a:prstGeom>
        </p:spPr>
      </p:pic>
      <p:grpSp>
        <p:nvGrpSpPr>
          <p:cNvPr id="40" name="组合 27">
            <a:extLst>
              <a:ext uri="{FF2B5EF4-FFF2-40B4-BE49-F238E27FC236}">
                <a16:creationId xmlns:a16="http://schemas.microsoft.com/office/drawing/2014/main" id="{6C34A85A-8D3C-4C1F-A679-FB28209FCFE1}"/>
              </a:ext>
            </a:extLst>
          </p:cNvPr>
          <p:cNvGrpSpPr/>
          <p:nvPr/>
        </p:nvGrpSpPr>
        <p:grpSpPr>
          <a:xfrm>
            <a:off x="3726525" y="2709968"/>
            <a:ext cx="1228637" cy="1228637"/>
            <a:chOff x="10757" y="5883"/>
            <a:chExt cx="2737" cy="2737"/>
          </a:xfrm>
        </p:grpSpPr>
        <p:sp>
          <p:nvSpPr>
            <p:cNvPr id="42" name="圆角矩形 28">
              <a:extLst>
                <a:ext uri="{FF2B5EF4-FFF2-40B4-BE49-F238E27FC236}">
                  <a16:creationId xmlns:a16="http://schemas.microsoft.com/office/drawing/2014/main" id="{6FEFA4CE-3576-4630-9468-BA1F4704C188}"/>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46" name="圆角矩形 29">
              <a:extLst>
                <a:ext uri="{FF2B5EF4-FFF2-40B4-BE49-F238E27FC236}">
                  <a16:creationId xmlns:a16="http://schemas.microsoft.com/office/drawing/2014/main" id="{63E2EDCE-FE3F-49B9-85B8-256249958448}"/>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SỐ</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56" name="组合 30">
            <a:extLst>
              <a:ext uri="{FF2B5EF4-FFF2-40B4-BE49-F238E27FC236}">
                <a16:creationId xmlns:a16="http://schemas.microsoft.com/office/drawing/2014/main" id="{8A8E8E58-27C8-4E57-B8A4-34443D7F25CA}"/>
              </a:ext>
            </a:extLst>
          </p:cNvPr>
          <p:cNvGrpSpPr/>
          <p:nvPr/>
        </p:nvGrpSpPr>
        <p:grpSpPr>
          <a:xfrm>
            <a:off x="7724140" y="2709968"/>
            <a:ext cx="1228637" cy="1228637"/>
            <a:chOff x="10757" y="5883"/>
            <a:chExt cx="2737" cy="2737"/>
          </a:xfrm>
        </p:grpSpPr>
        <p:sp>
          <p:nvSpPr>
            <p:cNvPr id="57" name="圆角矩形 31">
              <a:extLst>
                <a:ext uri="{FF2B5EF4-FFF2-40B4-BE49-F238E27FC236}">
                  <a16:creationId xmlns:a16="http://schemas.microsoft.com/office/drawing/2014/main" id="{7C790CEE-C2F8-4B83-A9F0-7EC2EFFEBC8D}"/>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58" name="圆角矩形 32">
              <a:extLst>
                <a:ext uri="{FF2B5EF4-FFF2-40B4-BE49-F238E27FC236}">
                  <a16:creationId xmlns:a16="http://schemas.microsoft.com/office/drawing/2014/main" id="{33EF8016-5031-44FF-91DF-7C1E80987671}"/>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GIAN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pic>
        <p:nvPicPr>
          <p:cNvPr id="3"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27476" y="3825165"/>
            <a:ext cx="559687" cy="765384"/>
          </a:xfrm>
          <a:prstGeom prst="rect">
            <a:avLst/>
          </a:prstGeom>
        </p:spPr>
      </p:pic>
      <p:pic>
        <p:nvPicPr>
          <p:cNvPr id="6" name="图片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88602" y="3700122"/>
            <a:ext cx="538761" cy="607377"/>
          </a:xfrm>
          <a:prstGeom prst="rect">
            <a:avLst/>
          </a:prstGeom>
        </p:spPr>
      </p:pic>
      <p:pic>
        <p:nvPicPr>
          <p:cNvPr id="61" name="Picture 6">
            <a:extLst>
              <a:ext uri="{FF2B5EF4-FFF2-40B4-BE49-F238E27FC236}">
                <a16:creationId xmlns:a16="http://schemas.microsoft.com/office/drawing/2014/main" id="{9EEFF6A5-3AA9-46A8-804F-14AA4F684EC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125688" y="-216256"/>
            <a:ext cx="4113669" cy="2740732"/>
          </a:xfrm>
          <a:prstGeom prst="rect">
            <a:avLst/>
          </a:prstGeom>
        </p:spPr>
      </p:pic>
      <p:pic>
        <p:nvPicPr>
          <p:cNvPr id="53" name="图片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358047" flipH="1">
            <a:off x="2132260" y="3842318"/>
            <a:ext cx="638175" cy="552450"/>
          </a:xfrm>
          <a:prstGeom prst="rect">
            <a:avLst/>
          </a:prstGeom>
        </p:spPr>
      </p:pic>
      <p:pic>
        <p:nvPicPr>
          <p:cNvPr id="21" name="图片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67545" y="2337670"/>
            <a:ext cx="663575" cy="628730"/>
          </a:xfrm>
          <a:prstGeom prst="rect">
            <a:avLst/>
          </a:prstGeom>
        </p:spPr>
      </p:pic>
      <p:pic>
        <p:nvPicPr>
          <p:cNvPr id="47" name="图片 42" descr="sfd">
            <a:extLst>
              <a:ext uri="{FF2B5EF4-FFF2-40B4-BE49-F238E27FC236}">
                <a16:creationId xmlns:a16="http://schemas.microsoft.com/office/drawing/2014/main" id="{F5E9F564-F97C-4322-8B21-66978B5014BF}"/>
              </a:ext>
            </a:extLst>
          </p:cNvPr>
          <p:cNvPicPr>
            <a:picLocks noChangeAspect="1"/>
          </p:cNvPicPr>
          <p:nvPr/>
        </p:nvPicPr>
        <p:blipFill>
          <a:blip r:embed="rId8"/>
          <a:stretch>
            <a:fillRect/>
          </a:stretch>
        </p:blipFill>
        <p:spPr>
          <a:xfrm>
            <a:off x="2185347" y="5457543"/>
            <a:ext cx="2677290" cy="1607573"/>
          </a:xfrm>
          <a:prstGeom prst="rect">
            <a:avLst/>
          </a:prstGeom>
        </p:spPr>
      </p:pic>
      <p:pic>
        <p:nvPicPr>
          <p:cNvPr id="48" name="图片 42" descr="sfd">
            <a:extLst>
              <a:ext uri="{FF2B5EF4-FFF2-40B4-BE49-F238E27FC236}">
                <a16:creationId xmlns:a16="http://schemas.microsoft.com/office/drawing/2014/main" id="{659D2A0B-DDEC-4C5E-861A-601802E86A62}"/>
              </a:ext>
            </a:extLst>
          </p:cNvPr>
          <p:cNvPicPr>
            <a:picLocks noChangeAspect="1"/>
          </p:cNvPicPr>
          <p:nvPr/>
        </p:nvPicPr>
        <p:blipFill>
          <a:blip r:embed="rId8"/>
          <a:stretch>
            <a:fillRect/>
          </a:stretch>
        </p:blipFill>
        <p:spPr>
          <a:xfrm>
            <a:off x="4000010" y="4827657"/>
            <a:ext cx="3878836" cy="2329039"/>
          </a:xfrm>
          <a:prstGeom prst="rect">
            <a:avLst/>
          </a:prstGeom>
        </p:spPr>
      </p:pic>
      <p:pic>
        <p:nvPicPr>
          <p:cNvPr id="50" name="图片 42" descr="sfd">
            <a:extLst>
              <a:ext uri="{FF2B5EF4-FFF2-40B4-BE49-F238E27FC236}">
                <a16:creationId xmlns:a16="http://schemas.microsoft.com/office/drawing/2014/main" id="{E60E3DE2-0D44-4FFD-AB92-52A2E3866005}"/>
              </a:ext>
            </a:extLst>
          </p:cNvPr>
          <p:cNvPicPr>
            <a:picLocks noChangeAspect="1"/>
          </p:cNvPicPr>
          <p:nvPr/>
        </p:nvPicPr>
        <p:blipFill>
          <a:blip r:embed="rId8"/>
          <a:stretch>
            <a:fillRect/>
          </a:stretch>
        </p:blipFill>
        <p:spPr>
          <a:xfrm>
            <a:off x="6703951" y="5201283"/>
            <a:ext cx="3119755" cy="1873250"/>
          </a:xfrm>
          <a:prstGeom prst="rect">
            <a:avLst/>
          </a:prstGeom>
        </p:spPr>
      </p:pic>
    </p:spTree>
    <p:extLst>
      <p:ext uri="{BB962C8B-B14F-4D97-AF65-F5344CB8AC3E}">
        <p14:creationId xmlns:p14="http://schemas.microsoft.com/office/powerpoint/2010/main" val="27105717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4797622" y="362724"/>
            <a:ext cx="2720246" cy="707886"/>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4000" kern="0">
                <a:solidFill>
                  <a:srgbClr val="C00000"/>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MỤC TIÊU</a:t>
            </a:r>
            <a:endParaRPr lang="zh-CN" altLang="en-US" sz="4000" kern="0" dirty="0">
              <a:solidFill>
                <a:srgbClr val="C00000"/>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grpSp>
        <p:nvGrpSpPr>
          <p:cNvPr id="3" name="组合 2"/>
          <p:cNvGrpSpPr/>
          <p:nvPr/>
        </p:nvGrpSpPr>
        <p:grpSpPr>
          <a:xfrm>
            <a:off x="152056" y="831087"/>
            <a:ext cx="5562944" cy="4304057"/>
            <a:chOff x="362714" y="3246778"/>
            <a:chExt cx="4946707" cy="3825659"/>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714" y="3246778"/>
              <a:ext cx="4946707" cy="3825659"/>
            </a:xfrm>
            <a:prstGeom prst="rect">
              <a:avLst/>
            </a:prstGeom>
          </p:spPr>
        </p:pic>
        <p:sp>
          <p:nvSpPr>
            <p:cNvPr id="19" name="矩形 18"/>
            <p:cNvSpPr/>
            <p:nvPr/>
          </p:nvSpPr>
          <p:spPr>
            <a:xfrm>
              <a:off x="1068392" y="4710798"/>
              <a:ext cx="3688483" cy="1614046"/>
            </a:xfrm>
            <a:prstGeom prst="rect">
              <a:avLst/>
            </a:prstGeom>
          </p:spPr>
          <p:txBody>
            <a:bodyPr wrap="square">
              <a:spAutoFit/>
              <a:scene3d>
                <a:camera prst="orthographicFront"/>
                <a:lightRig rig="threePt" dir="t"/>
              </a:scene3d>
              <a:sp3d contourW="12700"/>
            </a:bodyPr>
            <a:lstStyle/>
            <a:p>
              <a:pPr algn="ctr"/>
              <a:r>
                <a:rPr lang="vi-VN"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 HS biết cách thực hiện phép nhân số đo thời gian với một số tự nhiên (có một chữ số).</a:t>
              </a:r>
            </a:p>
            <a:p>
              <a:pPr algn="ctr"/>
              <a:r>
                <a:rPr lang="vi-VN"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a:t>
              </a:r>
            </a:p>
          </p:txBody>
        </p:sp>
        <p:sp>
          <p:nvSpPr>
            <p:cNvPr id="20" name="矩形 19"/>
            <p:cNvSpPr/>
            <p:nvPr/>
          </p:nvSpPr>
          <p:spPr>
            <a:xfrm>
              <a:off x="1154832" y="4350094"/>
              <a:ext cx="2446118" cy="574491"/>
            </a:xfrm>
            <a:prstGeom prst="rect">
              <a:avLst/>
            </a:prstGeom>
          </p:spPr>
          <p:txBody>
            <a:bodyPr wrap="square">
              <a:spAutoFit/>
              <a:scene3d>
                <a:camera prst="orthographicFront"/>
                <a:lightRig rig="threePt" dir="t"/>
              </a:scene3d>
              <a:sp3d contourW="12700"/>
            </a:bodyPr>
            <a:lstStyle/>
            <a:p>
              <a:pPr algn="ctr" defTabSz="914400"/>
              <a:r>
                <a:rPr lang="en-US" altLang="zh-CN" sz="3600" b="1">
                  <a:solidFill>
                    <a:srgbClr val="0070C0"/>
                  </a:solidFill>
                  <a:latin typeface="#9Slide07 Pattaya" panose="00000500000000000000" pitchFamily="2" charset="-34"/>
                  <a:ea typeface="字魂95号-手刻宋" panose="00000500000000000000" charset="-122"/>
                  <a:cs typeface="#9Slide07 Pattaya" panose="00000500000000000000" pitchFamily="2" charset="-34"/>
                </a:rPr>
                <a:t>1</a:t>
              </a:r>
              <a:endParaRPr lang="zh-CN" altLang="en-US" sz="3600" b="1" dirty="0">
                <a:solidFill>
                  <a:srgbClr val="0070C0"/>
                </a:solidFill>
                <a:latin typeface="#9Slide07 Pattaya" panose="00000500000000000000" pitchFamily="2" charset="-34"/>
                <a:ea typeface="字魂95号-手刻宋" panose="00000500000000000000" charset="-122"/>
                <a:cs typeface="#9Slide07 Pattaya" panose="00000500000000000000" pitchFamily="2" charset="-34"/>
              </a:endParaRPr>
            </a:p>
          </p:txBody>
        </p:sp>
      </p:grpSp>
      <p:grpSp>
        <p:nvGrpSpPr>
          <p:cNvPr id="11" name="组合 10"/>
          <p:cNvGrpSpPr/>
          <p:nvPr/>
        </p:nvGrpSpPr>
        <p:grpSpPr>
          <a:xfrm>
            <a:off x="5544694" y="801421"/>
            <a:ext cx="6647306" cy="4581691"/>
            <a:chOff x="7889759" y="3157653"/>
            <a:chExt cx="3825659" cy="3825659"/>
          </a:xfrm>
        </p:grpSpPr>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9759" y="3157653"/>
              <a:ext cx="3825659" cy="3825659"/>
            </a:xfrm>
            <a:prstGeom prst="rect">
              <a:avLst/>
            </a:prstGeom>
          </p:spPr>
        </p:pic>
        <p:sp>
          <p:nvSpPr>
            <p:cNvPr id="22" name="矩形 21"/>
            <p:cNvSpPr/>
            <p:nvPr/>
          </p:nvSpPr>
          <p:spPr>
            <a:xfrm>
              <a:off x="8443143" y="4659100"/>
              <a:ext cx="2955445" cy="1516240"/>
            </a:xfrm>
            <a:prstGeom prst="rect">
              <a:avLst/>
            </a:prstGeom>
          </p:spPr>
          <p:txBody>
            <a:bodyPr wrap="square">
              <a:spAutoFit/>
              <a:scene3d>
                <a:camera prst="orthographicFront"/>
                <a:lightRig rig="threePt" dir="t"/>
              </a:scene3d>
              <a:sp3d contourW="12700"/>
            </a:bodyPr>
            <a:lstStyle/>
            <a:p>
              <a:pPr algn="ctr"/>
              <a:r>
                <a:rPr lang="vi-VN"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Vận dụng phép nhân số đo thời gian để giải quyết được một số vấn đề thực tiễn liên quan đến thời gian.	</a:t>
              </a:r>
              <a:endParaRPr lang="en-US" altLang="zh-CN"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23" name="矩形 22"/>
            <p:cNvSpPr/>
            <p:nvPr/>
          </p:nvSpPr>
          <p:spPr>
            <a:xfrm>
              <a:off x="8940153" y="4172045"/>
              <a:ext cx="1848162" cy="609066"/>
            </a:xfrm>
            <a:prstGeom prst="rect">
              <a:avLst/>
            </a:prstGeom>
          </p:spPr>
          <p:txBody>
            <a:bodyPr wrap="square">
              <a:spAutoFit/>
              <a:scene3d>
                <a:camera prst="orthographicFront"/>
                <a:lightRig rig="threePt" dir="t"/>
              </a:scene3d>
              <a:sp3d contourW="12700"/>
            </a:bodyPr>
            <a:lstStyle/>
            <a:p>
              <a:pPr algn="ctr" defTabSz="914400">
                <a:lnSpc>
                  <a:spcPct val="120000"/>
                </a:lnSpc>
              </a:pPr>
              <a:r>
                <a:rPr lang="en-US" altLang="zh-CN" sz="3600" b="1">
                  <a:solidFill>
                    <a:srgbClr val="7030A0"/>
                  </a:solidFill>
                  <a:latin typeface="#9Slide07 Pattaya" panose="00000500000000000000" pitchFamily="2" charset="-34"/>
                  <a:ea typeface="字魂95号-手刻宋" panose="00000500000000000000" charset="-122"/>
                  <a:cs typeface="#9Slide07 Pattaya" panose="00000500000000000000" pitchFamily="2" charset="-34"/>
                </a:rPr>
                <a:t>2</a:t>
              </a:r>
              <a:endParaRPr lang="zh-CN" altLang="en-US" sz="3600" b="1" dirty="0">
                <a:solidFill>
                  <a:srgbClr val="7030A0"/>
                </a:solidFill>
                <a:latin typeface="#9Slide07 Pattaya" panose="00000500000000000000" pitchFamily="2" charset="-34"/>
                <a:ea typeface="字魂95号-手刻宋" panose="00000500000000000000" charset="-122"/>
                <a:cs typeface="#9Slide07 Pattaya" panose="00000500000000000000" pitchFamily="2" charset="-34"/>
              </a:endParaRPr>
            </a:p>
          </p:txBody>
        </p:sp>
      </p:gr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8653" y="3506306"/>
            <a:ext cx="3923268" cy="30373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par>
                                <p:cTn id="39" presetID="53" presetClass="entr" presetSubtype="16"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29802" y="-1009650"/>
            <a:ext cx="7945755" cy="6112510"/>
          </a:xfrm>
          <a:prstGeom prst="rect">
            <a:avLst/>
          </a:prstGeom>
        </p:spPr>
      </p:pic>
      <p:pic>
        <p:nvPicPr>
          <p:cNvPr id="3" name="图片 2" descr="61da49d9e2dcf"/>
          <p:cNvPicPr>
            <a:picLocks noChangeAspect="1"/>
          </p:cNvPicPr>
          <p:nvPr/>
        </p:nvPicPr>
        <p:blipFill>
          <a:blip r:embed="rId5"/>
          <a:stretch>
            <a:fillRect/>
          </a:stretch>
        </p:blipFill>
        <p:spPr>
          <a:xfrm>
            <a:off x="3394710" y="3578860"/>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0"/>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3852545" y="2157095"/>
            <a:ext cx="4700270" cy="1015663"/>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KHÁM PHÁ</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5" name="Graphic 4">
            <a:extLst>
              <a:ext uri="{FF2B5EF4-FFF2-40B4-BE49-F238E27FC236}">
                <a16:creationId xmlns:a16="http://schemas.microsoft.com/office/drawing/2014/main" id="{2C9D754A-5B17-42C8-96EC-297C005FD0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80291" y="1017559"/>
            <a:ext cx="644776" cy="9886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3000"/>
                            </p:stCondLst>
                            <p:childTnLst>
                              <p:par>
                                <p:cTn id="36" presetID="16" presetClass="entr" presetSubtype="37"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a:solidFill>
            <a:schemeClr val="bg1"/>
          </a:solidFill>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1" y="579754"/>
            <a:ext cx="1660526" cy="646331"/>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Ví dụ 1.</a:t>
            </a:r>
            <a:endParaRPr lang="zh-CN" altLang="en-US" sz="36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sp>
        <p:nvSpPr>
          <p:cNvPr id="3" name="TextBox 2">
            <a:extLst>
              <a:ext uri="{FF2B5EF4-FFF2-40B4-BE49-F238E27FC236}">
                <a16:creationId xmlns:a16="http://schemas.microsoft.com/office/drawing/2014/main" id="{0F839EB8-E555-4242-A78D-81D75C0FEF2A}"/>
              </a:ext>
            </a:extLst>
          </p:cNvPr>
          <p:cNvSpPr txBox="1"/>
          <p:nvPr/>
        </p:nvSpPr>
        <p:spPr>
          <a:xfrm>
            <a:off x="3113671" y="488755"/>
            <a:ext cx="9613900" cy="769441"/>
          </a:xfrm>
          <a:prstGeom prst="rect">
            <a:avLst/>
          </a:prstGeom>
          <a:noFill/>
        </p:spPr>
        <p:txBody>
          <a:bodyPr wrap="square" rtlCol="0">
            <a:spAutoFit/>
          </a:bodyPr>
          <a:lstStyle/>
          <a:p>
            <a:pPr algn="just"/>
            <a:r>
              <a:rPr lang="vi-VN" sz="4400">
                <a:latin typeface="#9Slide01 Noi dung ngan" panose="00000600000000000000" pitchFamily="2" charset="0"/>
              </a:rPr>
              <a:t>2 giờ 10 phút × 2 = ?</a:t>
            </a:r>
            <a:endParaRPr lang="en-US" sz="4400">
              <a:latin typeface="#9Slide01 Noi dung ngan" panose="00000600000000000000" pitchFamily="2" charset="0"/>
            </a:endParaRPr>
          </a:p>
        </p:txBody>
      </p:sp>
      <p:pic>
        <p:nvPicPr>
          <p:cNvPr id="1026" name="Picture 2" descr="TOP 10 mẫu Viết báo cáo thảo luận nhóm (2024) SIÊU HAY">
            <a:extLst>
              <a:ext uri="{FF2B5EF4-FFF2-40B4-BE49-F238E27FC236}">
                <a16:creationId xmlns:a16="http://schemas.microsoft.com/office/drawing/2014/main" id="{C87A32F0-F0A0-C445-9E40-F1144998C5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413" y="1587184"/>
            <a:ext cx="8568087" cy="469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7581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41" presetClass="entr" presetSubtype="0" fill="hold" grpId="0" nodeType="withEffect">
                                  <p:stCondLst>
                                    <p:cond delay="0"/>
                                  </p:stCondLst>
                                  <p:iterate type="lt">
                                    <p:tmPct val="10000"/>
                                  </p:iterate>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
                                        </p:tgtEl>
                                        <p:attrNameLst>
                                          <p:attrName>ppt_y</p:attrName>
                                        </p:attrNameLst>
                                      </p:cBhvr>
                                      <p:tavLst>
                                        <p:tav tm="0">
                                          <p:val>
                                            <p:strVal val="#ppt_y"/>
                                          </p:val>
                                        </p:tav>
                                        <p:tav tm="100000">
                                          <p:val>
                                            <p:strVal val="#ppt_y"/>
                                          </p:val>
                                        </p:tav>
                                      </p:tavLst>
                                    </p:anim>
                                    <p:anim calcmode="lin" valueType="num">
                                      <p:cBhvr>
                                        <p:cTn id="3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barn(inVertical)">
                                      <p:cBhvr>
                                        <p:cTn id="4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1060</TotalTime>
  <Words>1318</Words>
  <Application>Microsoft Office PowerPoint</Application>
  <PresentationFormat>Widescreen</PresentationFormat>
  <Paragraphs>188</Paragraphs>
  <Slides>30</Slides>
  <Notes>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Arial</vt:lpstr>
      <vt:lpstr>Wingdings</vt:lpstr>
      <vt:lpstr>#9Slide03 Aturdida</vt:lpstr>
      <vt:lpstr>#9Slide03 Encode SeEx Extrabold</vt:lpstr>
      <vt:lpstr>Calibri</vt:lpstr>
      <vt:lpstr>iCiel La Chic Pro Outline</vt:lpstr>
      <vt:lpstr>#9Slide01 Tieu de ngan</vt:lpstr>
      <vt:lpstr>#9Slide07 SVNNexa Rust Slab Bla</vt:lpstr>
      <vt:lpstr>#9Slide03 IcielNovecento sans E</vt:lpstr>
      <vt:lpstr>字魂95号-手刻宋</vt:lpstr>
      <vt:lpstr>#9Slide07 Pattaya</vt:lpstr>
      <vt:lpstr>#9Slide03 Cabin SemiBold</vt:lpstr>
      <vt:lpstr>#9Slide01 Noi dung ngan</vt:lpstr>
      <vt:lpstr>UTM Showcard</vt:lpstr>
      <vt:lpstr>Office 主题</vt:lpstr>
      <vt:lpstr>TOÁN 5 - TUẦN 26</vt:lpstr>
      <vt:lpstr>PowerPoint Presentation</vt:lpstr>
      <vt:lpstr>PowerPoint Presentation</vt:lpstr>
      <vt:lpstr>PowerPoint Presentation</vt:lpstr>
      <vt:lpstr>PowerPoint Presentation</vt:lpstr>
      <vt:lpstr>TOÁN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HỌC KẾT THÚC</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新学期|新规划|新气象</dc:title>
  <dc:subject>9Slide.vn</dc:subject>
  <dc:creator>huong</dc:creator>
  <dc:description>9Slide.vn</dc:description>
  <cp:lastModifiedBy>Hương</cp:lastModifiedBy>
  <cp:revision>46</cp:revision>
  <dcterms:created xsi:type="dcterms:W3CDTF">2022-01-26T08:28:00Z</dcterms:created>
  <dcterms:modified xsi:type="dcterms:W3CDTF">2024-12-22T14:27:08Z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D19BB651D387461DB824B0A6DFD254EE</vt:lpwstr>
  </property>
  <property fmtid="{D5CDD505-2E9C-101B-9397-08002B2CF9AE}" pid="3" name="KSOProductBuildVer">
    <vt:lpwstr>2052-11.1.0.11294</vt:lpwstr>
  </property>
</Properties>
</file>