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2" r:id="rId4"/>
    <p:sldMasterId id="2147483704" r:id="rId5"/>
  </p:sldMasterIdLst>
  <p:notesMasterIdLst>
    <p:notesMasterId r:id="rId30"/>
  </p:notesMasterIdLst>
  <p:sldIdLst>
    <p:sldId id="260" r:id="rId6"/>
    <p:sldId id="374" r:id="rId7"/>
    <p:sldId id="262" r:id="rId8"/>
    <p:sldId id="265" r:id="rId9"/>
    <p:sldId id="3229" r:id="rId10"/>
    <p:sldId id="3230" r:id="rId11"/>
    <p:sldId id="264" r:id="rId12"/>
    <p:sldId id="379" r:id="rId13"/>
    <p:sldId id="3232" r:id="rId14"/>
    <p:sldId id="3231" r:id="rId15"/>
    <p:sldId id="3240" r:id="rId16"/>
    <p:sldId id="3241" r:id="rId17"/>
    <p:sldId id="3242" r:id="rId18"/>
    <p:sldId id="3244" r:id="rId19"/>
    <p:sldId id="3243" r:id="rId20"/>
    <p:sldId id="3245" r:id="rId21"/>
    <p:sldId id="3246" r:id="rId22"/>
    <p:sldId id="3247" r:id="rId23"/>
    <p:sldId id="356" r:id="rId24"/>
    <p:sldId id="3248" r:id="rId25"/>
    <p:sldId id="542" r:id="rId26"/>
    <p:sldId id="268" r:id="rId27"/>
    <p:sldId id="2631" r:id="rId28"/>
    <p:sldId id="2633"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2456" autoAdjust="0"/>
  </p:normalViewPr>
  <p:slideViewPr>
    <p:cSldViewPr snapToGrid="0">
      <p:cViewPr varScale="1">
        <p:scale>
          <a:sx n="57" d="100"/>
          <a:sy n="57" d="100"/>
        </p:scale>
        <p:origin x="12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CD4CE-1FCD-49BC-8988-A422D2EC2AFB}" type="datetimeFigureOut">
              <a:rPr lang="en-US" smtClean="0"/>
              <a:t>02/02/2025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21EEED-7B1D-4C88-89C9-A26E5AED88EF}" type="slidenum">
              <a:rPr lang="en-US" smtClean="0"/>
              <a:t>‹#›</a:t>
            </a:fld>
            <a:endParaRPr lang="en-US"/>
          </a:p>
        </p:txBody>
      </p:sp>
    </p:spTree>
    <p:extLst>
      <p:ext uri="{BB962C8B-B14F-4D97-AF65-F5344CB8AC3E}">
        <p14:creationId xmlns:p14="http://schemas.microsoft.com/office/powerpoint/2010/main" val="398742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4681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3F653-1AC7-45FD-9840-E48CE9FA5FC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032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511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11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270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0624903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560124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8616040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10553360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8228763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68582980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09008363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545817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10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45787711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2359727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2025/2/2</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96992181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490203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64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42772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980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096470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20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38566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799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88300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4494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1813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26779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33265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88039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03230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907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461649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127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056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3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36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923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38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02/02/2025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498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jp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65F8E3-6694-D05C-8823-1626EE6955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02/02/2025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92550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1FE47A-058C-0630-9132-EC907C955DF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200102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63F71AF-BD41-5249-CC58-22908170F664}"/>
              </a:ext>
            </a:extLst>
          </p:cNvPr>
          <p:cNvSpPr txBox="1"/>
          <p:nvPr userDrawn="1"/>
        </p:nvSpPr>
        <p:spPr>
          <a:xfrm>
            <a:off x="0" y="-1604665"/>
            <a:ext cx="12192000" cy="461665"/>
          </a:xfrm>
          <a:prstGeom prst="rect">
            <a:avLst/>
          </a:prstGeom>
          <a:noFill/>
        </p:spPr>
        <p:txBody>
          <a:bodyPr vert="horz" wrap="none" rtlCol="0">
            <a:spAutoFit/>
          </a:bodyPr>
          <a:lstStyle/>
          <a:p>
            <a:pPr algn="ctr"/>
            <a:r>
              <a:rPr lang="en-US" sz="2400">
                <a:solidFill>
                  <a:srgbClr val="CFCFCF"/>
                </a:solidFill>
                <a:latin typeface="微软雅黑" panose="020B0503020204020204" pitchFamily="34" charset="-122"/>
                <a:ea typeface="微软雅黑" panose="020B0503020204020204" pitchFamily="34" charset="-122"/>
              </a:rPr>
              <a:t>www.9slide.vn</a:t>
            </a:r>
            <a:endParaRPr lang="en-US" sz="24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10283985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65CD49E-729D-561B-FC95-15782598CFB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2025/2/2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23456354"/>
      </p:ext>
    </p:extLst>
  </p:cSld>
  <p:clrMap bg1="lt1" tx1="dk1" bg2="lt2" tx2="dk2" accent1="accent1" accent2="accent2" accent3="accent3" accent4="accent4" accent5="accent5" accent6="accent6" hlink="hlink" folHlink="folHlink"/>
  <p:sldLayoutIdLst>
    <p:sldLayoutId id="2147483703" r:id="rId1"/>
  </p:sldLayoutIdLst>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08E1BAC-9211-5183-03C8-35C5317853E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02/02/2025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02548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5.emf"/><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46.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image" Target="../media/image16.jp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slide" Target="slide22.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xml"/><Relationship Id="rId1" Type="http://schemas.openxmlformats.org/officeDocument/2006/relationships/slideLayout" Target="../slideLayouts/slideLayout34.xml"/><Relationship Id="rId5" Type="http://schemas.microsoft.com/office/2007/relationships/hdphoto" Target="../media/hdphoto7.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2.jpg"/><Relationship Id="rId5" Type="http://schemas.microsoft.com/office/2007/relationships/hdphoto" Target="../media/hdphoto7.wdp"/><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7F0FF"/>
        </a:solidFill>
        <a:effectLst/>
      </p:bgPr>
    </p:bg>
    <p:spTree>
      <p:nvGrpSpPr>
        <p:cNvPr id="1" name=""/>
        <p:cNvGrpSpPr/>
        <p:nvPr/>
      </p:nvGrpSpPr>
      <p:grpSpPr>
        <a:xfrm>
          <a:off x="0" y="0"/>
          <a:ext cx="0" cy="0"/>
          <a:chOff x="0" y="0"/>
          <a:chExt cx="0" cy="0"/>
        </a:xfrm>
      </p:grpSpPr>
      <p:sp>
        <p:nvSpPr>
          <p:cNvPr id="4" name="Freeform 4"/>
          <p:cNvSpPr/>
          <p:nvPr/>
        </p:nvSpPr>
        <p:spPr>
          <a:xfrm>
            <a:off x="-4491096" y="-500314"/>
            <a:ext cx="8350084" cy="7358314"/>
          </a:xfrm>
          <a:custGeom>
            <a:avLst/>
            <a:gdLst/>
            <a:ahLst/>
            <a:cxnLst/>
            <a:rect l="l" t="t" r="r" b="b"/>
            <a:pathLst>
              <a:path w="12525126" h="11037471">
                <a:moveTo>
                  <a:pt x="0" y="0"/>
                </a:moveTo>
                <a:lnTo>
                  <a:pt x="12525126" y="0"/>
                </a:lnTo>
                <a:lnTo>
                  <a:pt x="12525126" y="11037471"/>
                </a:lnTo>
                <a:lnTo>
                  <a:pt x="0" y="11037471"/>
                </a:lnTo>
                <a:lnTo>
                  <a:pt x="0" y="0"/>
                </a:lnTo>
                <a:close/>
              </a:path>
            </a:pathLst>
          </a:custGeom>
          <a:blipFill>
            <a:blip r:embed="rId2"/>
            <a:stretch>
              <a:fillRect t="-7823" b="-7823"/>
            </a:stretch>
          </a:blipFill>
        </p:spPr>
        <p:txBody>
          <a:bodyPr/>
          <a:lstStyle/>
          <a:p>
            <a:pPr defTabSz="609630"/>
            <a:endParaRPr lang="vi-VN" sz="1200">
              <a:solidFill>
                <a:prstClr val="black"/>
              </a:solidFill>
              <a:latin typeface="Arial" panose="020B0604020202020204" pitchFamily="34" charset="0"/>
            </a:endParaRPr>
          </a:p>
        </p:txBody>
      </p:sp>
      <p:sp>
        <p:nvSpPr>
          <p:cNvPr id="6" name="Freeform 6"/>
          <p:cNvSpPr/>
          <p:nvPr/>
        </p:nvSpPr>
        <p:spPr>
          <a:xfrm>
            <a:off x="2774789" y="1377990"/>
            <a:ext cx="9025152" cy="4969869"/>
          </a:xfrm>
          <a:custGeom>
            <a:avLst/>
            <a:gdLst/>
            <a:ahLst/>
            <a:cxnLst/>
            <a:rect l="l" t="t" r="r" b="b"/>
            <a:pathLst>
              <a:path w="12604307" h="7454804">
                <a:moveTo>
                  <a:pt x="0" y="0"/>
                </a:moveTo>
                <a:lnTo>
                  <a:pt x="12604307" y="0"/>
                </a:lnTo>
                <a:lnTo>
                  <a:pt x="12604307" y="7454804"/>
                </a:lnTo>
                <a:lnTo>
                  <a:pt x="0" y="7454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7" name="Freeform 7"/>
          <p:cNvSpPr/>
          <p:nvPr/>
        </p:nvSpPr>
        <p:spPr>
          <a:xfrm>
            <a:off x="8864657" y="5370019"/>
            <a:ext cx="2943184" cy="1916749"/>
          </a:xfrm>
          <a:custGeom>
            <a:avLst/>
            <a:gdLst/>
            <a:ahLst/>
            <a:cxnLst/>
            <a:rect l="l" t="t" r="r" b="b"/>
            <a:pathLst>
              <a:path w="4414776" h="2875123">
                <a:moveTo>
                  <a:pt x="0" y="0"/>
                </a:moveTo>
                <a:lnTo>
                  <a:pt x="4414776" y="0"/>
                </a:lnTo>
                <a:lnTo>
                  <a:pt x="4414776" y="2875123"/>
                </a:lnTo>
                <a:lnTo>
                  <a:pt x="0" y="2875123"/>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8" name="Freeform 8"/>
          <p:cNvSpPr/>
          <p:nvPr/>
        </p:nvSpPr>
        <p:spPr>
          <a:xfrm>
            <a:off x="11400108" y="5240561"/>
            <a:ext cx="2943184" cy="1916749"/>
          </a:xfrm>
          <a:custGeom>
            <a:avLst/>
            <a:gdLst/>
            <a:ahLst/>
            <a:cxnLst/>
            <a:rect l="l" t="t" r="r" b="b"/>
            <a:pathLst>
              <a:path w="4414776" h="2875123">
                <a:moveTo>
                  <a:pt x="0" y="0"/>
                </a:moveTo>
                <a:lnTo>
                  <a:pt x="4414776" y="0"/>
                </a:lnTo>
                <a:lnTo>
                  <a:pt x="4414776" y="2875123"/>
                </a:lnTo>
                <a:lnTo>
                  <a:pt x="0" y="2875123"/>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pic>
        <p:nvPicPr>
          <p:cNvPr id="10" name="Picture 10"/>
          <p:cNvPicPr>
            <a:picLocks noChangeAspect="1"/>
          </p:cNvPicPr>
          <p:nvPr/>
        </p:nvPicPr>
        <p:blipFill>
          <a:blip r:embed="rId6"/>
          <a:srcRect/>
          <a:stretch>
            <a:fillRect/>
          </a:stretch>
        </p:blipFill>
        <p:spPr>
          <a:xfrm>
            <a:off x="9704076" y="187076"/>
            <a:ext cx="2318313" cy="2365625"/>
          </a:xfrm>
          <a:prstGeom prst="rect">
            <a:avLst/>
          </a:prstGeom>
        </p:spPr>
      </p:pic>
      <p:pic>
        <p:nvPicPr>
          <p:cNvPr id="11" name="Picture 11"/>
          <p:cNvPicPr>
            <a:picLocks noChangeAspect="1"/>
          </p:cNvPicPr>
          <p:nvPr/>
        </p:nvPicPr>
        <p:blipFill>
          <a:blip r:embed="rId7"/>
          <a:srcRect/>
          <a:stretch>
            <a:fillRect/>
          </a:stretch>
        </p:blipFill>
        <p:spPr>
          <a:xfrm>
            <a:off x="2008247" y="521716"/>
            <a:ext cx="1628491" cy="1696345"/>
          </a:xfrm>
          <a:prstGeom prst="rect">
            <a:avLst/>
          </a:prstGeom>
        </p:spPr>
      </p:pic>
      <p:pic>
        <p:nvPicPr>
          <p:cNvPr id="12" name="Picture 12"/>
          <p:cNvPicPr>
            <a:picLocks noChangeAspect="1"/>
          </p:cNvPicPr>
          <p:nvPr/>
        </p:nvPicPr>
        <p:blipFill>
          <a:blip r:embed="rId7"/>
          <a:srcRect/>
          <a:stretch>
            <a:fillRect/>
          </a:stretch>
        </p:blipFill>
        <p:spPr>
          <a:xfrm>
            <a:off x="4920882" y="4770140"/>
            <a:ext cx="936210" cy="975219"/>
          </a:xfrm>
          <a:prstGeom prst="rect">
            <a:avLst/>
          </a:prstGeom>
        </p:spPr>
      </p:pic>
      <p:sp>
        <p:nvSpPr>
          <p:cNvPr id="13" name="Freeform 9">
            <a:extLst>
              <a:ext uri="{FF2B5EF4-FFF2-40B4-BE49-F238E27FC236}">
                <a16:creationId xmlns:a16="http://schemas.microsoft.com/office/drawing/2014/main" id="{B01B595A-BA15-3BA9-1DE0-35B45CA8C013}"/>
              </a:ext>
            </a:extLst>
          </p:cNvPr>
          <p:cNvSpPr/>
          <p:nvPr/>
        </p:nvSpPr>
        <p:spPr>
          <a:xfrm rot="1041282">
            <a:off x="10661775" y="4620140"/>
            <a:ext cx="1476665" cy="1763972"/>
          </a:xfrm>
          <a:custGeom>
            <a:avLst/>
            <a:gdLst/>
            <a:ahLst/>
            <a:cxnLst/>
            <a:rect l="l" t="t" r="r" b="b"/>
            <a:pathLst>
              <a:path w="1941481" h="2134473">
                <a:moveTo>
                  <a:pt x="0" y="0"/>
                </a:moveTo>
                <a:lnTo>
                  <a:pt x="1941481" y="0"/>
                </a:lnTo>
                <a:lnTo>
                  <a:pt x="1941481" y="2134472"/>
                </a:lnTo>
                <a:lnTo>
                  <a:pt x="0" y="21344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6">
            <a:extLst>
              <a:ext uri="{FF2B5EF4-FFF2-40B4-BE49-F238E27FC236}">
                <a16:creationId xmlns:a16="http://schemas.microsoft.com/office/drawing/2014/main" id="{4460E80B-F852-C6EC-DB86-0D6B9D1C46DB}"/>
              </a:ext>
            </a:extLst>
          </p:cNvPr>
          <p:cNvSpPr/>
          <p:nvPr/>
        </p:nvSpPr>
        <p:spPr>
          <a:xfrm>
            <a:off x="-242749" y="2552701"/>
            <a:ext cx="5261648" cy="4470524"/>
          </a:xfrm>
          <a:custGeom>
            <a:avLst/>
            <a:gdLst/>
            <a:ahLst/>
            <a:cxnLst/>
            <a:rect l="l" t="t" r="r" b="b"/>
            <a:pathLst>
              <a:path w="4634773" h="3783134">
                <a:moveTo>
                  <a:pt x="0" y="0"/>
                </a:moveTo>
                <a:lnTo>
                  <a:pt x="4634774" y="0"/>
                </a:lnTo>
                <a:lnTo>
                  <a:pt x="4634774" y="3783134"/>
                </a:lnTo>
                <a:lnTo>
                  <a:pt x="0" y="3783134"/>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5" name="Group 14">
            <a:extLst>
              <a:ext uri="{FF2B5EF4-FFF2-40B4-BE49-F238E27FC236}">
                <a16:creationId xmlns:a16="http://schemas.microsoft.com/office/drawing/2014/main" id="{3B637772-F0A2-F6AA-1DAC-BD5D33881AFE}"/>
              </a:ext>
            </a:extLst>
          </p:cNvPr>
          <p:cNvGrpSpPr/>
          <p:nvPr/>
        </p:nvGrpSpPr>
        <p:grpSpPr>
          <a:xfrm>
            <a:off x="2589504" y="1306158"/>
            <a:ext cx="3130216" cy="1131062"/>
            <a:chOff x="1578077" y="1486699"/>
            <a:chExt cx="3130216" cy="1131062"/>
          </a:xfrm>
        </p:grpSpPr>
        <p:sp>
          <p:nvSpPr>
            <p:cNvPr id="16" name="TextBox 15">
              <a:extLst>
                <a:ext uri="{FF2B5EF4-FFF2-40B4-BE49-F238E27FC236}">
                  <a16:creationId xmlns:a16="http://schemas.microsoft.com/office/drawing/2014/main" id="{9D488B91-243D-CE36-E9D1-47DDDF79DB82}"/>
                </a:ext>
              </a:extLst>
            </p:cNvPr>
            <p:cNvSpPr txBox="1"/>
            <p:nvPr/>
          </p:nvSpPr>
          <p:spPr>
            <a:xfrm>
              <a:off x="1578077" y="1486699"/>
              <a:ext cx="3130216" cy="1107996"/>
            </a:xfrm>
            <a:prstGeom prst="rect">
              <a:avLst/>
            </a:prstGeom>
            <a:noFill/>
          </p:spPr>
          <p:txBody>
            <a:bodyPr wrap="none" rtlCol="0">
              <a:prstTxWarp prst="textArchUp">
                <a:avLst/>
              </a:prstTxWarp>
              <a:spAutoFit/>
            </a:bodyPr>
            <a:lstStyle/>
            <a:p>
              <a:r>
                <a:rPr lang="en-GB" sz="6600">
                  <a:ln w="190500">
                    <a:solidFill>
                      <a:prstClr val="white"/>
                    </a:solidFill>
                  </a:ln>
                  <a:solidFill>
                    <a:prstClr val="black"/>
                  </a:solidFill>
                  <a:effectLst>
                    <a:outerShdw dist="38100" dir="2700000" algn="tl" rotWithShape="0">
                      <a:prstClr val="black"/>
                    </a:outerShdw>
                  </a:effectLst>
                  <a:latin typeface="SVN-DK Clochard" panose="02000000000000000000" pitchFamily="50" charset="0"/>
                </a:rPr>
                <a:t>LS và ĐL</a:t>
              </a:r>
              <a:endParaRPr lang="vi-VN" sz="6600" dirty="0">
                <a:ln w="190500">
                  <a:solidFill>
                    <a:prstClr val="white"/>
                  </a:solidFill>
                </a:ln>
                <a:solidFill>
                  <a:prstClr val="black"/>
                </a:solidFill>
                <a:effectLst>
                  <a:outerShdw dist="38100" dir="2700000" algn="tl" rotWithShape="0">
                    <a:prstClr val="black"/>
                  </a:outerShdw>
                </a:effectLst>
                <a:latin typeface="#9Slide05 SFU Belle" panose="00000400000000000000" pitchFamily="2" charset="-93"/>
              </a:endParaRPr>
            </a:p>
          </p:txBody>
        </p:sp>
        <p:sp>
          <p:nvSpPr>
            <p:cNvPr id="17" name="TextBox 16">
              <a:extLst>
                <a:ext uri="{FF2B5EF4-FFF2-40B4-BE49-F238E27FC236}">
                  <a16:creationId xmlns:a16="http://schemas.microsoft.com/office/drawing/2014/main" id="{2669C1BA-2177-63DF-6C05-2B4407DEAF20}"/>
                </a:ext>
              </a:extLst>
            </p:cNvPr>
            <p:cNvSpPr txBox="1"/>
            <p:nvPr/>
          </p:nvSpPr>
          <p:spPr>
            <a:xfrm>
              <a:off x="1578077" y="1509765"/>
              <a:ext cx="3130216" cy="1107996"/>
            </a:xfrm>
            <a:prstGeom prst="rect">
              <a:avLst/>
            </a:prstGeom>
            <a:noFill/>
          </p:spPr>
          <p:txBody>
            <a:bodyPr wrap="none" rtlCol="0">
              <a:prstTxWarp prst="textArchUp">
                <a:avLst/>
              </a:prstTxWarp>
              <a:spAutoFit/>
            </a:bodyPr>
            <a:lstStyle/>
            <a:p>
              <a:r>
                <a:rPr lang="en-GB" sz="6600">
                  <a:gradFill>
                    <a:gsLst>
                      <a:gs pos="0">
                        <a:srgbClr val="FF0066"/>
                      </a:gs>
                      <a:gs pos="65000">
                        <a:srgbClr val="069BB0"/>
                      </a:gs>
                      <a:gs pos="61000">
                        <a:srgbClr val="FF6600"/>
                      </a:gs>
                    </a:gsLst>
                    <a:lin ang="5400000" scaled="1"/>
                  </a:gradFill>
                  <a:latin typeface="SVN-DK Clochard" panose="02000000000000000000" pitchFamily="50" charset="0"/>
                </a:rPr>
                <a:t>LS và ĐL</a:t>
              </a:r>
              <a:endParaRPr lang="vi-VN" sz="6600" dirty="0">
                <a:gradFill>
                  <a:gsLst>
                    <a:gs pos="0">
                      <a:srgbClr val="FF0066"/>
                    </a:gs>
                    <a:gs pos="65000">
                      <a:srgbClr val="069BB0"/>
                    </a:gs>
                    <a:gs pos="61000">
                      <a:srgbClr val="FF6600"/>
                    </a:gs>
                  </a:gsLst>
                  <a:lin ang="5400000" scaled="1"/>
                </a:gradFill>
                <a:latin typeface="#9Slide05 SFU Belle" panose="00000400000000000000" pitchFamily="2" charset="-93"/>
              </a:endParaRPr>
            </a:p>
          </p:txBody>
        </p:sp>
      </p:grpSp>
      <p:sp>
        <p:nvSpPr>
          <p:cNvPr id="2" name="Freeform 2"/>
          <p:cNvSpPr/>
          <p:nvPr/>
        </p:nvSpPr>
        <p:spPr>
          <a:xfrm>
            <a:off x="3446519" y="5370019"/>
            <a:ext cx="3480955" cy="2266972"/>
          </a:xfrm>
          <a:custGeom>
            <a:avLst/>
            <a:gdLst/>
            <a:ahLst/>
            <a:cxnLst/>
            <a:rect l="l" t="t" r="r" b="b"/>
            <a:pathLst>
              <a:path w="5221432" h="3400458">
                <a:moveTo>
                  <a:pt x="0" y="0"/>
                </a:moveTo>
                <a:lnTo>
                  <a:pt x="5221432" y="0"/>
                </a:lnTo>
                <a:lnTo>
                  <a:pt x="5221432" y="3400458"/>
                </a:lnTo>
                <a:lnTo>
                  <a:pt x="0" y="3400458"/>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3" name="Freeform 3"/>
          <p:cNvSpPr/>
          <p:nvPr/>
        </p:nvSpPr>
        <p:spPr>
          <a:xfrm>
            <a:off x="6548898" y="5461316"/>
            <a:ext cx="2943184" cy="1916749"/>
          </a:xfrm>
          <a:custGeom>
            <a:avLst/>
            <a:gdLst/>
            <a:ahLst/>
            <a:cxnLst/>
            <a:rect l="l" t="t" r="r" b="b"/>
            <a:pathLst>
              <a:path w="4414776" h="2875123">
                <a:moveTo>
                  <a:pt x="0" y="0"/>
                </a:moveTo>
                <a:lnTo>
                  <a:pt x="4414776" y="0"/>
                </a:lnTo>
                <a:lnTo>
                  <a:pt x="4414776" y="2875123"/>
                </a:lnTo>
                <a:lnTo>
                  <a:pt x="0" y="2875123"/>
                </a:lnTo>
                <a:lnTo>
                  <a:pt x="0" y="0"/>
                </a:lnTo>
                <a:close/>
              </a:path>
            </a:pathLst>
          </a:custGeom>
          <a:blipFill>
            <a:blip r:embed="rId5"/>
            <a:stretch>
              <a:fillRect/>
            </a:stretch>
          </a:blipFill>
        </p:spPr>
        <p:txBody>
          <a:bodyPr/>
          <a:lstStyle/>
          <a:p>
            <a:pPr defTabSz="609630"/>
            <a:endParaRPr lang="vi-VN" sz="1200">
              <a:solidFill>
                <a:prstClr val="black"/>
              </a:solidFill>
              <a:latin typeface="Arial" panose="020B0604020202020204" pitchFamily="34" charset="0"/>
            </a:endParaRPr>
          </a:p>
        </p:txBody>
      </p:sp>
      <p:grpSp>
        <p:nvGrpSpPr>
          <p:cNvPr id="20" name="Group 19">
            <a:extLst>
              <a:ext uri="{FF2B5EF4-FFF2-40B4-BE49-F238E27FC236}">
                <a16:creationId xmlns:a16="http://schemas.microsoft.com/office/drawing/2014/main" id="{C93FEFC0-6886-78A8-BB18-D14F03D802C2}"/>
              </a:ext>
            </a:extLst>
          </p:cNvPr>
          <p:cNvGrpSpPr/>
          <p:nvPr/>
        </p:nvGrpSpPr>
        <p:grpSpPr>
          <a:xfrm>
            <a:off x="5785500" y="1244252"/>
            <a:ext cx="2250937" cy="1324822"/>
            <a:chOff x="4631951" y="2004855"/>
            <a:chExt cx="2250937" cy="1324822"/>
          </a:xfrm>
        </p:grpSpPr>
        <p:sp>
          <p:nvSpPr>
            <p:cNvPr id="18" name="TextBox 17">
              <a:extLst>
                <a:ext uri="{FF2B5EF4-FFF2-40B4-BE49-F238E27FC236}">
                  <a16:creationId xmlns:a16="http://schemas.microsoft.com/office/drawing/2014/main" id="{5A17A59D-B233-53CB-CCB2-FA1C6DF99C4E}"/>
                </a:ext>
              </a:extLst>
            </p:cNvPr>
            <p:cNvSpPr txBox="1"/>
            <p:nvPr/>
          </p:nvSpPr>
          <p:spPr>
            <a:xfrm>
              <a:off x="4641031" y="2004855"/>
              <a:ext cx="2097049" cy="1323439"/>
            </a:xfrm>
            <a:prstGeom prst="rect">
              <a:avLst/>
            </a:prstGeom>
            <a:noFill/>
          </p:spPr>
          <p:txBody>
            <a:bodyPr wrap="none" rtlCol="0">
              <a:spAutoFit/>
            </a:bodyPr>
            <a:lstStyle/>
            <a:p>
              <a:r>
                <a:rPr lang="en-GB" sz="8000">
                  <a:ln w="215900">
                    <a:solidFill>
                      <a:schemeClr val="bg1"/>
                    </a:solidFill>
                  </a:ln>
                  <a:effectLst>
                    <a:outerShdw dist="38100" dir="5400000" algn="t" rotWithShape="0">
                      <a:prstClr val="black"/>
                    </a:outerShdw>
                  </a:effectLst>
                  <a:latin typeface="#9Slide05 Voyage" panose="02000000000000000000" pitchFamily="2" charset="-93"/>
                </a:rPr>
                <a:t>Bài 20</a:t>
              </a:r>
              <a:endParaRPr lang="vi-VN" sz="8000" dirty="0">
                <a:ln w="215900">
                  <a:solidFill>
                    <a:schemeClr val="bg1"/>
                  </a:solidFill>
                </a:ln>
                <a:effectLst>
                  <a:outerShdw dist="38100" dir="5400000" algn="t" rotWithShape="0">
                    <a:prstClr val="black"/>
                  </a:outerShdw>
                </a:effectLst>
                <a:latin typeface="#9Slide05 Voyage" panose="02000000000000000000" pitchFamily="2" charset="-93"/>
              </a:endParaRPr>
            </a:p>
          </p:txBody>
        </p:sp>
        <p:sp>
          <p:nvSpPr>
            <p:cNvPr id="19" name="TextBox 18">
              <a:extLst>
                <a:ext uri="{FF2B5EF4-FFF2-40B4-BE49-F238E27FC236}">
                  <a16:creationId xmlns:a16="http://schemas.microsoft.com/office/drawing/2014/main" id="{09DD8E25-92A4-0FD9-DEC5-8EA42F55AE11}"/>
                </a:ext>
              </a:extLst>
            </p:cNvPr>
            <p:cNvSpPr txBox="1"/>
            <p:nvPr/>
          </p:nvSpPr>
          <p:spPr>
            <a:xfrm>
              <a:off x="4631951" y="2006238"/>
              <a:ext cx="2250937" cy="1323439"/>
            </a:xfrm>
            <a:prstGeom prst="rect">
              <a:avLst/>
            </a:prstGeom>
            <a:noFill/>
          </p:spPr>
          <p:txBody>
            <a:bodyPr wrap="none" rtlCol="0">
              <a:spAutoFit/>
            </a:bodyPr>
            <a:lstStyle/>
            <a:p>
              <a:r>
                <a:rPr lang="en-GB" sz="8000">
                  <a:gradFill>
                    <a:gsLst>
                      <a:gs pos="53000">
                        <a:srgbClr val="FFC000"/>
                      </a:gs>
                      <a:gs pos="51000">
                        <a:schemeClr val="accent5">
                          <a:lumMod val="60000"/>
                          <a:lumOff val="40000"/>
                        </a:schemeClr>
                      </a:gs>
                    </a:gsLst>
                    <a:lin ang="5400000" scaled="1"/>
                  </a:gradFill>
                  <a:latin typeface="#9Slide05 Voyage" panose="02000000000000000000" pitchFamily="2" charset="-93"/>
                </a:rPr>
                <a:t>Bài 20 </a:t>
              </a:r>
              <a:endParaRPr lang="vi-VN" sz="8000" dirty="0">
                <a:gradFill>
                  <a:gsLst>
                    <a:gs pos="53000">
                      <a:srgbClr val="FFC000"/>
                    </a:gs>
                    <a:gs pos="51000">
                      <a:schemeClr val="accent5">
                        <a:lumMod val="60000"/>
                        <a:lumOff val="40000"/>
                      </a:schemeClr>
                    </a:gs>
                  </a:gsLst>
                  <a:lin ang="5400000" scaled="1"/>
                </a:gradFill>
                <a:latin typeface="#9Slide05 Voyage" panose="02000000000000000000" pitchFamily="2" charset="-93"/>
              </a:endParaRPr>
            </a:p>
          </p:txBody>
        </p:sp>
      </p:grpSp>
      <p:grpSp>
        <p:nvGrpSpPr>
          <p:cNvPr id="24" name="Group 23">
            <a:extLst>
              <a:ext uri="{FF2B5EF4-FFF2-40B4-BE49-F238E27FC236}">
                <a16:creationId xmlns:a16="http://schemas.microsoft.com/office/drawing/2014/main" id="{895381F5-A2A2-6563-BC33-AFE72854DC6E}"/>
              </a:ext>
            </a:extLst>
          </p:cNvPr>
          <p:cNvGrpSpPr/>
          <p:nvPr/>
        </p:nvGrpSpPr>
        <p:grpSpPr>
          <a:xfrm>
            <a:off x="3182288" y="2590315"/>
            <a:ext cx="7995372" cy="2078515"/>
            <a:chOff x="2665601" y="2677198"/>
            <a:chExt cx="7528207" cy="2078515"/>
          </a:xfrm>
        </p:grpSpPr>
        <p:sp>
          <p:nvSpPr>
            <p:cNvPr id="22" name="TextBox 21">
              <a:extLst>
                <a:ext uri="{FF2B5EF4-FFF2-40B4-BE49-F238E27FC236}">
                  <a16:creationId xmlns:a16="http://schemas.microsoft.com/office/drawing/2014/main" id="{31D9090A-BE88-A7EE-A904-0531980C31C2}"/>
                </a:ext>
              </a:extLst>
            </p:cNvPr>
            <p:cNvSpPr txBox="1"/>
            <p:nvPr/>
          </p:nvSpPr>
          <p:spPr>
            <a:xfrm>
              <a:off x="2665601" y="2677198"/>
              <a:ext cx="7528207" cy="2062103"/>
            </a:xfrm>
            <a:prstGeom prst="rect">
              <a:avLst/>
            </a:prstGeom>
            <a:noFill/>
          </p:spPr>
          <p:txBody>
            <a:bodyPr wrap="square">
              <a:spAutoFit/>
            </a:bodyPr>
            <a:lstStyle/>
            <a:p>
              <a:pPr algn="ctr"/>
              <a:r>
                <a:rPr lang="vi-VN" sz="6400" b="0" i="0">
                  <a:ln w="317500">
                    <a:solidFill>
                      <a:schemeClr val="bg1"/>
                    </a:solidFill>
                  </a:ln>
                  <a:solidFill>
                    <a:srgbClr val="111111"/>
                  </a:solidFill>
                  <a:effectLst>
                    <a:outerShdw dist="38100" dir="2700000" algn="tl" rotWithShape="0">
                      <a:srgbClr val="78B44F"/>
                    </a:outerShdw>
                  </a:effectLst>
                  <a:latin typeface="#9Slide07 IcielBaliho Script" pitchFamily="2" charset="-93"/>
                </a:rPr>
                <a:t>HIỆP HỘI CÁC QUỐC GIA ĐÔNG NAM Á (ASEAN)</a:t>
              </a:r>
              <a:endParaRPr lang="vi-VN" sz="6400" b="0" i="0" dirty="0">
                <a:ln w="317500">
                  <a:solidFill>
                    <a:schemeClr val="bg1"/>
                  </a:solidFill>
                </a:ln>
                <a:solidFill>
                  <a:srgbClr val="111111"/>
                </a:solidFill>
                <a:effectLst>
                  <a:outerShdw dist="38100" dir="2700000" algn="tl" rotWithShape="0">
                    <a:srgbClr val="78B44F"/>
                  </a:outerShdw>
                </a:effectLst>
                <a:latin typeface="#9Slide07 IcielBaliho Script" pitchFamily="2" charset="-93"/>
              </a:endParaRPr>
            </a:p>
          </p:txBody>
        </p:sp>
        <p:sp>
          <p:nvSpPr>
            <p:cNvPr id="23" name="TextBox 22">
              <a:extLst>
                <a:ext uri="{FF2B5EF4-FFF2-40B4-BE49-F238E27FC236}">
                  <a16:creationId xmlns:a16="http://schemas.microsoft.com/office/drawing/2014/main" id="{FA6AC112-2424-1FB0-DD73-868CA9DAD716}"/>
                </a:ext>
              </a:extLst>
            </p:cNvPr>
            <p:cNvSpPr txBox="1"/>
            <p:nvPr/>
          </p:nvSpPr>
          <p:spPr>
            <a:xfrm>
              <a:off x="2890241" y="2693610"/>
              <a:ext cx="7078925" cy="2062103"/>
            </a:xfrm>
            <a:prstGeom prst="rect">
              <a:avLst/>
            </a:prstGeom>
            <a:noFill/>
          </p:spPr>
          <p:txBody>
            <a:bodyPr wrap="square">
              <a:spAutoFit/>
            </a:bodyPr>
            <a:lstStyle/>
            <a:p>
              <a:pPr algn="ctr"/>
              <a:r>
                <a:rPr lang="vi-VN" sz="6400" b="0" i="0">
                  <a:solidFill>
                    <a:srgbClr val="002060"/>
                  </a:solidFill>
                  <a:effectLst/>
                  <a:latin typeface="#9Slide07 IcielBaliho Script" pitchFamily="2" charset="-93"/>
                </a:rPr>
                <a:t>HIỆP HỘI CÁC QUỐC GIA ĐÔNG NAM Á (ASEAN)</a:t>
              </a:r>
              <a:endParaRPr lang="vi-VN" sz="6400" b="0" i="0" dirty="0">
                <a:solidFill>
                  <a:srgbClr val="002060"/>
                </a:solidFill>
                <a:effectLst/>
                <a:latin typeface="#9Slide07 IcielBaliho Script" pitchFamily="2" charset="-93"/>
              </a:endParaRPr>
            </a:p>
          </p:txBody>
        </p:sp>
      </p:grpSp>
      <p:sp>
        <p:nvSpPr>
          <p:cNvPr id="26" name="TextBox 25">
            <a:extLst>
              <a:ext uri="{FF2B5EF4-FFF2-40B4-BE49-F238E27FC236}">
                <a16:creationId xmlns:a16="http://schemas.microsoft.com/office/drawing/2014/main" id="{0209107A-09DF-121F-9F7B-941E826F2F2F}"/>
              </a:ext>
            </a:extLst>
          </p:cNvPr>
          <p:cNvSpPr txBox="1"/>
          <p:nvPr/>
        </p:nvSpPr>
        <p:spPr>
          <a:xfrm>
            <a:off x="5388987" y="4660207"/>
            <a:ext cx="3002755" cy="923330"/>
          </a:xfrm>
          <a:prstGeom prst="rect">
            <a:avLst/>
          </a:prstGeom>
          <a:noFill/>
        </p:spPr>
        <p:txBody>
          <a:bodyPr wrap="square">
            <a:spAutoFit/>
          </a:bodyPr>
          <a:lstStyle/>
          <a:p>
            <a:pPr algn="ctr"/>
            <a:r>
              <a:rPr lang="vi-VN" sz="5400">
                <a:solidFill>
                  <a:schemeClr val="accent2"/>
                </a:solidFill>
                <a:latin typeface="#9Slide05 Voyage" panose="02000000000000000000" pitchFamily="2" charset="-93"/>
              </a:rPr>
              <a:t>(</a:t>
            </a:r>
            <a:r>
              <a:rPr lang="en-US" sz="5400">
                <a:solidFill>
                  <a:schemeClr val="accent2"/>
                </a:solidFill>
                <a:latin typeface="#9Slide05 Voyage" panose="02000000000000000000" pitchFamily="2" charset="-93"/>
              </a:rPr>
              <a:t>Tiết 1</a:t>
            </a:r>
            <a:r>
              <a:rPr lang="vi-VN" sz="5400">
                <a:solidFill>
                  <a:schemeClr val="accent2"/>
                </a:solidFill>
                <a:latin typeface="#9Slide05 Voyage" panose="02000000000000000000" pitchFamily="2" charset="-93"/>
              </a:rPr>
              <a:t>)</a:t>
            </a:r>
            <a:endParaRPr lang="vi-VN" sz="5400" dirty="0">
              <a:solidFill>
                <a:schemeClr val="accent2"/>
              </a:solidFill>
              <a:latin typeface="#9Slide05 Voyage" panose="02000000000000000000" pitchFamily="2" charset="-93"/>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12" name="Picture 2" descr="Background màu hồng đẹp">
            <a:extLst>
              <a:ext uri="{FF2B5EF4-FFF2-40B4-BE49-F238E27FC236}">
                <a16:creationId xmlns:a16="http://schemas.microsoft.com/office/drawing/2014/main" id="{FC37C22D-DF46-4B28-9331-05FC2BEF8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FADC128-D175-45D9-8D25-62D194A9AC65}"/>
              </a:ext>
            </a:extLst>
          </p:cNvPr>
          <p:cNvSpPr/>
          <p:nvPr/>
        </p:nvSpPr>
        <p:spPr>
          <a:xfrm>
            <a:off x="272716" y="212307"/>
            <a:ext cx="11630526" cy="6461209"/>
          </a:xfrm>
          <a:prstGeom prst="roundRect">
            <a:avLst>
              <a:gd name="adj" fmla="val 92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E0EB183-FCA9-47DE-85F2-351C5B599E6E}"/>
              </a:ext>
            </a:extLst>
          </p:cNvPr>
          <p:cNvSpPr txBox="1"/>
          <p:nvPr/>
        </p:nvSpPr>
        <p:spPr>
          <a:xfrm flipH="1">
            <a:off x="3946252" y="320842"/>
            <a:ext cx="3769896" cy="646331"/>
          </a:xfrm>
          <a:prstGeom prst="rect">
            <a:avLst/>
          </a:prstGeom>
          <a:noFill/>
        </p:spPr>
        <p:txBody>
          <a:bodyPr wrap="square">
            <a:spAutoFit/>
          </a:bodyPr>
          <a:lstStyle/>
          <a:p>
            <a:pPr lvl="0" algn="ctr">
              <a:defRPr/>
            </a:pPr>
            <a:r>
              <a:rPr lang="en-US" sz="3600" b="1">
                <a:solidFill>
                  <a:srgbClr val="FF0000"/>
                </a:solidFill>
                <a:latin typeface="Calibri" panose="020F0502020204030204" pitchFamily="34" charset="0"/>
                <a:cs typeface="Calibri" panose="020F0502020204030204" pitchFamily="34" charset="0"/>
              </a:rPr>
              <a:t>1.</a:t>
            </a:r>
            <a:r>
              <a:rPr lang="en-US" sz="3600" b="1">
                <a:latin typeface="Calibri" panose="020F0502020204030204" pitchFamily="34" charset="0"/>
                <a:cs typeface="Calibri" panose="020F0502020204030204" pitchFamily="34" charset="0"/>
              </a:rPr>
              <a:t> Vị trí địa lý</a:t>
            </a:r>
            <a:endParaRPr kumimoji="0" lang="en-US" sz="36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D35A8DD-DA81-40AA-805C-8BEB97FFFC77}"/>
              </a:ext>
            </a:extLst>
          </p:cNvPr>
          <p:cNvSpPr txBox="1"/>
          <p:nvPr/>
        </p:nvSpPr>
        <p:spPr>
          <a:xfrm>
            <a:off x="7844591" y="1044813"/>
            <a:ext cx="4058651" cy="5339923"/>
          </a:xfrm>
          <a:prstGeom prst="rect">
            <a:avLst/>
          </a:prstGeom>
          <a:noFill/>
        </p:spPr>
        <p:txBody>
          <a:bodyPr wrap="square" rtlCol="0">
            <a:spAutoFit/>
          </a:bodyPr>
          <a:lstStyle/>
          <a:p>
            <a:pPr algn="ctr"/>
            <a:r>
              <a:rPr lang="vi-VN" sz="3100">
                <a:latin typeface="Calibri" panose="020F0502020204030204" pitchFamily="34" charset="0"/>
                <a:cs typeface="Calibri" panose="020F0502020204030204" pitchFamily="34" charset="0"/>
              </a:rPr>
              <a:t>Đông Nam Á là một khu vực rộng lớn gồm 11 quốc gia nằm ở phía đông  nam châu Á. Phía bắc khu vực Đông Nam Á giáp Trung Quốc, Ấn Độ và  Băng-la-đét (Bangladesh). Các phía còn lại được bao quanh bởi Ấn Độ Dương và Thái Bình Dương. </a:t>
            </a:r>
            <a:endParaRPr lang="en-US" sz="310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FB0AFA7E-7EDA-47BF-840E-F806B53AD3C0}"/>
              </a:ext>
            </a:extLst>
          </p:cNvPr>
          <p:cNvGrpSpPr/>
          <p:nvPr/>
        </p:nvGrpSpPr>
        <p:grpSpPr>
          <a:xfrm>
            <a:off x="16042" y="962913"/>
            <a:ext cx="8325961" cy="5698822"/>
            <a:chOff x="48075" y="967173"/>
            <a:chExt cx="8325961" cy="5698822"/>
          </a:xfrm>
        </p:grpSpPr>
        <p:pic>
          <p:nvPicPr>
            <p:cNvPr id="8" name="Picture 7">
              <a:extLst>
                <a:ext uri="{FF2B5EF4-FFF2-40B4-BE49-F238E27FC236}">
                  <a16:creationId xmlns:a16="http://schemas.microsoft.com/office/drawing/2014/main" id="{985235B8-5488-48A1-8772-497D72F52F32}"/>
                </a:ext>
              </a:extLst>
            </p:cNvPr>
            <p:cNvPicPr>
              <a:picLocks noChangeAspect="1"/>
            </p:cNvPicPr>
            <p:nvPr/>
          </p:nvPicPr>
          <p:blipFill rotWithShape="1">
            <a:blip r:embed="rId3">
              <a:extLst>
                <a:ext uri="{28A0092B-C50C-407E-A947-70E740481C1C}">
                  <a14:useLocalDpi xmlns:a14="http://schemas.microsoft.com/office/drawing/2010/main" val="0"/>
                </a:ext>
              </a:extLst>
            </a:blip>
            <a:srcRect l="546" r="6933" b="4678"/>
            <a:stretch/>
          </p:blipFill>
          <p:spPr>
            <a:xfrm>
              <a:off x="577520" y="967173"/>
              <a:ext cx="7267071" cy="5072151"/>
            </a:xfrm>
            <a:prstGeom prst="rect">
              <a:avLst/>
            </a:prstGeom>
          </p:spPr>
        </p:pic>
        <p:sp>
          <p:nvSpPr>
            <p:cNvPr id="20" name="TextBox 19">
              <a:extLst>
                <a:ext uri="{FF2B5EF4-FFF2-40B4-BE49-F238E27FC236}">
                  <a16:creationId xmlns:a16="http://schemas.microsoft.com/office/drawing/2014/main" id="{E9DE73C1-40D9-49BA-BFF0-1ECC479156AF}"/>
                </a:ext>
              </a:extLst>
            </p:cNvPr>
            <p:cNvSpPr txBox="1"/>
            <p:nvPr/>
          </p:nvSpPr>
          <p:spPr>
            <a:xfrm>
              <a:off x="48075" y="6111997"/>
              <a:ext cx="8325961" cy="553998"/>
            </a:xfrm>
            <a:prstGeom prst="rect">
              <a:avLst/>
            </a:prstGeom>
            <a:noFill/>
          </p:spPr>
          <p:txBody>
            <a:bodyPr wrap="square" rtlCol="0">
              <a:spAutoFit/>
            </a:bodyPr>
            <a:lstStyle/>
            <a:p>
              <a:pPr algn="ctr"/>
              <a:r>
                <a:rPr lang="vi-VN" sz="3000">
                  <a:latin typeface="Calibri" panose="020F0502020204030204" pitchFamily="34" charset="0"/>
                  <a:cs typeface="Calibri" panose="020F0502020204030204" pitchFamily="34" charset="0"/>
                </a:rPr>
                <a:t>Hình 1. Lược đồ các nước Đông Nam Á năm 2021</a:t>
              </a:r>
              <a:endParaRPr lang="en-US" sz="30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4205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5740369" y="696970"/>
            <a:ext cx="5563823" cy="2308324"/>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FF00"/>
                </a:solidFill>
                <a:effectLst/>
                <a:uLnTx/>
                <a:uFillTx/>
                <a:latin typeface="SVN-Caprica Script" pitchFamily="2" charset="0"/>
                <a:ea typeface="Microsoft YaHei"/>
                <a:cs typeface="+mn-cs"/>
              </a:rPr>
              <a:t>Trình</a:t>
            </a:r>
            <a:r>
              <a:rPr kumimoji="0" lang="en-US" sz="7200" b="0" i="0" u="none" strike="noStrike" kern="1200" cap="none" spc="0" normalizeH="0" noProof="0">
                <a:ln>
                  <a:noFill/>
                </a:ln>
                <a:solidFill>
                  <a:srgbClr val="FFFF00"/>
                </a:solidFill>
                <a:effectLst/>
                <a:uLnTx/>
                <a:uFillTx/>
                <a:latin typeface="SVN-Caprica Script" pitchFamily="2" charset="0"/>
                <a:ea typeface="Microsoft YaHei"/>
                <a:cs typeface="+mn-cs"/>
              </a:rPr>
              <a:t> bày trước lớp</a:t>
            </a:r>
            <a:endParaRPr kumimoji="0" lang="vi-VN" sz="7200" b="0" i="0" u="none" strike="noStrike" kern="1200" cap="none" spc="0" normalizeH="0" baseline="0" noProof="0" dirty="0">
              <a:ln>
                <a:noFill/>
              </a:ln>
              <a:solidFill>
                <a:srgbClr val="FFFF00"/>
              </a:solidFill>
              <a:effectLst/>
              <a:uLnTx/>
              <a:uFillTx/>
              <a:latin typeface="SVN-Caprica Script" pitchFamily="2" charset="0"/>
              <a:ea typeface="Microsoft YaHei"/>
              <a:cs typeface="+mn-cs"/>
            </a:endParaRPr>
          </a:p>
        </p:txBody>
      </p:sp>
    </p:spTree>
    <p:extLst>
      <p:ext uri="{BB962C8B-B14F-4D97-AF65-F5344CB8AC3E}">
        <p14:creationId xmlns:p14="http://schemas.microsoft.com/office/powerpoint/2010/main" val="78211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12" name="Picture 2" descr="Background màu hồng đẹp">
            <a:extLst>
              <a:ext uri="{FF2B5EF4-FFF2-40B4-BE49-F238E27FC236}">
                <a16:creationId xmlns:a16="http://schemas.microsoft.com/office/drawing/2014/main" id="{FC37C22D-DF46-4B28-9331-05FC2BEF8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6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FADC128-D175-45D9-8D25-62D194A9AC65}"/>
              </a:ext>
            </a:extLst>
          </p:cNvPr>
          <p:cNvSpPr/>
          <p:nvPr/>
        </p:nvSpPr>
        <p:spPr>
          <a:xfrm>
            <a:off x="260684" y="212558"/>
            <a:ext cx="11670631" cy="6336632"/>
          </a:xfrm>
          <a:prstGeom prst="roundRect">
            <a:avLst>
              <a:gd name="adj" fmla="val 695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85235B8-5488-48A1-8772-497D72F52F32}"/>
              </a:ext>
            </a:extLst>
          </p:cNvPr>
          <p:cNvPicPr>
            <a:picLocks noChangeAspect="1"/>
          </p:cNvPicPr>
          <p:nvPr/>
        </p:nvPicPr>
        <p:blipFill rotWithShape="1">
          <a:blip r:embed="rId3">
            <a:extLst>
              <a:ext uri="{28A0092B-C50C-407E-A947-70E740481C1C}">
                <a14:useLocalDpi xmlns:a14="http://schemas.microsoft.com/office/drawing/2010/main" val="0"/>
              </a:ext>
            </a:extLst>
          </a:blip>
          <a:srcRect l="546" r="6933" b="4678"/>
          <a:stretch/>
        </p:blipFill>
        <p:spPr>
          <a:xfrm>
            <a:off x="3286364" y="277996"/>
            <a:ext cx="8454080" cy="6364468"/>
          </a:xfrm>
          <a:prstGeom prst="rect">
            <a:avLst/>
          </a:prstGeom>
        </p:spPr>
      </p:pic>
      <p:pic>
        <p:nvPicPr>
          <p:cNvPr id="7" name="Picture 2" descr="Cute woman teacher in thailand uniform character education back to school logo cartoon art illustration Free Vector">
            <a:extLst>
              <a:ext uri="{FF2B5EF4-FFF2-40B4-BE49-F238E27FC236}">
                <a16:creationId xmlns:a16="http://schemas.microsoft.com/office/drawing/2014/main" id="{0A9A7566-79B9-4010-8CE2-D292E2A29CC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496828" y="2079574"/>
            <a:ext cx="6296374" cy="503911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03C0F4A-4E23-49DF-9371-F65DABFD3269}"/>
              </a:ext>
            </a:extLst>
          </p:cNvPr>
          <p:cNvGrpSpPr/>
          <p:nvPr/>
        </p:nvGrpSpPr>
        <p:grpSpPr>
          <a:xfrm>
            <a:off x="138519" y="260684"/>
            <a:ext cx="3025680" cy="2069350"/>
            <a:chOff x="138519" y="260684"/>
            <a:chExt cx="3025680" cy="2069350"/>
          </a:xfrm>
        </p:grpSpPr>
        <p:sp>
          <p:nvSpPr>
            <p:cNvPr id="2" name="Speech Bubble: Rectangle with Corners Rounded 1">
              <a:extLst>
                <a:ext uri="{FF2B5EF4-FFF2-40B4-BE49-F238E27FC236}">
                  <a16:creationId xmlns:a16="http://schemas.microsoft.com/office/drawing/2014/main" id="{6BA7B804-3E78-43F2-AAA3-C2CDB3345B81}"/>
                </a:ext>
              </a:extLst>
            </p:cNvPr>
            <p:cNvSpPr/>
            <p:nvPr/>
          </p:nvSpPr>
          <p:spPr>
            <a:xfrm>
              <a:off x="138519" y="260684"/>
              <a:ext cx="3025680" cy="2069350"/>
            </a:xfrm>
            <a:prstGeom prst="wedgeRoundRectCallout">
              <a:avLst>
                <a:gd name="adj1" fmla="val -15014"/>
                <a:gd name="adj2" fmla="val 59067"/>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81E439-F929-451C-85B3-B0E8236B5DBC}"/>
                </a:ext>
              </a:extLst>
            </p:cNvPr>
            <p:cNvSpPr txBox="1"/>
            <p:nvPr/>
          </p:nvSpPr>
          <p:spPr>
            <a:xfrm>
              <a:off x="260684" y="416232"/>
              <a:ext cx="2903515" cy="1754326"/>
            </a:xfrm>
            <a:prstGeom prst="rect">
              <a:avLst/>
            </a:prstGeom>
            <a:noFill/>
          </p:spPr>
          <p:txBody>
            <a:bodyPr wrap="square">
              <a:spAutoFit/>
            </a:bodyPr>
            <a:lstStyle/>
            <a:p>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a:t>
              </a: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ị trí địa lí của khu vực Đông Nam Á</a:t>
              </a:r>
              <a:endParaRPr lang="en-US" sz="1200"/>
            </a:p>
          </p:txBody>
        </p:sp>
      </p:grpSp>
      <p:sp>
        <p:nvSpPr>
          <p:cNvPr id="15" name="Freeform: Shape 14">
            <a:extLst>
              <a:ext uri="{FF2B5EF4-FFF2-40B4-BE49-F238E27FC236}">
                <a16:creationId xmlns:a16="http://schemas.microsoft.com/office/drawing/2014/main" id="{6B167526-EB9C-4A4B-A507-32E652C1AD08}"/>
              </a:ext>
            </a:extLst>
          </p:cNvPr>
          <p:cNvSpPr/>
          <p:nvPr/>
        </p:nvSpPr>
        <p:spPr>
          <a:xfrm>
            <a:off x="4267200" y="385011"/>
            <a:ext cx="7347284" cy="6224337"/>
          </a:xfrm>
          <a:custGeom>
            <a:avLst/>
            <a:gdLst>
              <a:gd name="connsiteX0" fmla="*/ 914400 w 7347284"/>
              <a:gd name="connsiteY0" fmla="*/ 0 h 6224337"/>
              <a:gd name="connsiteX1" fmla="*/ 625642 w 7347284"/>
              <a:gd name="connsiteY1" fmla="*/ 32085 h 6224337"/>
              <a:gd name="connsiteX2" fmla="*/ 545432 w 7347284"/>
              <a:gd name="connsiteY2" fmla="*/ 48127 h 6224337"/>
              <a:gd name="connsiteX3" fmla="*/ 417095 w 7347284"/>
              <a:gd name="connsiteY3" fmla="*/ 96253 h 6224337"/>
              <a:gd name="connsiteX4" fmla="*/ 368968 w 7347284"/>
              <a:gd name="connsiteY4" fmla="*/ 128337 h 6224337"/>
              <a:gd name="connsiteX5" fmla="*/ 336884 w 7347284"/>
              <a:gd name="connsiteY5" fmla="*/ 192506 h 6224337"/>
              <a:gd name="connsiteX6" fmla="*/ 320842 w 7347284"/>
              <a:gd name="connsiteY6" fmla="*/ 240632 h 6224337"/>
              <a:gd name="connsiteX7" fmla="*/ 288758 w 7347284"/>
              <a:gd name="connsiteY7" fmla="*/ 288758 h 6224337"/>
              <a:gd name="connsiteX8" fmla="*/ 272716 w 7347284"/>
              <a:gd name="connsiteY8" fmla="*/ 385011 h 6224337"/>
              <a:gd name="connsiteX9" fmla="*/ 240632 w 7347284"/>
              <a:gd name="connsiteY9" fmla="*/ 433137 h 6224337"/>
              <a:gd name="connsiteX10" fmla="*/ 208547 w 7347284"/>
              <a:gd name="connsiteY10" fmla="*/ 513348 h 6224337"/>
              <a:gd name="connsiteX11" fmla="*/ 112295 w 7347284"/>
              <a:gd name="connsiteY11" fmla="*/ 641685 h 6224337"/>
              <a:gd name="connsiteX12" fmla="*/ 96253 w 7347284"/>
              <a:gd name="connsiteY12" fmla="*/ 721895 h 6224337"/>
              <a:gd name="connsiteX13" fmla="*/ 64168 w 7347284"/>
              <a:gd name="connsiteY13" fmla="*/ 753979 h 6224337"/>
              <a:gd name="connsiteX14" fmla="*/ 32084 w 7347284"/>
              <a:gd name="connsiteY14" fmla="*/ 930443 h 6224337"/>
              <a:gd name="connsiteX15" fmla="*/ 16042 w 7347284"/>
              <a:gd name="connsiteY15" fmla="*/ 994611 h 6224337"/>
              <a:gd name="connsiteX16" fmla="*/ 0 w 7347284"/>
              <a:gd name="connsiteY16" fmla="*/ 1074822 h 6224337"/>
              <a:gd name="connsiteX17" fmla="*/ 32084 w 7347284"/>
              <a:gd name="connsiteY17" fmla="*/ 1379622 h 6224337"/>
              <a:gd name="connsiteX18" fmla="*/ 64168 w 7347284"/>
              <a:gd name="connsiteY18" fmla="*/ 1427748 h 6224337"/>
              <a:gd name="connsiteX19" fmla="*/ 80211 w 7347284"/>
              <a:gd name="connsiteY19" fmla="*/ 1475874 h 6224337"/>
              <a:gd name="connsiteX20" fmla="*/ 112295 w 7347284"/>
              <a:gd name="connsiteY20" fmla="*/ 1556085 h 6224337"/>
              <a:gd name="connsiteX21" fmla="*/ 176463 w 7347284"/>
              <a:gd name="connsiteY21" fmla="*/ 1828800 h 6224337"/>
              <a:gd name="connsiteX22" fmla="*/ 192505 w 7347284"/>
              <a:gd name="connsiteY22" fmla="*/ 1892969 h 6224337"/>
              <a:gd name="connsiteX23" fmla="*/ 240632 w 7347284"/>
              <a:gd name="connsiteY23" fmla="*/ 1941095 h 6224337"/>
              <a:gd name="connsiteX24" fmla="*/ 352926 w 7347284"/>
              <a:gd name="connsiteY24" fmla="*/ 2005264 h 6224337"/>
              <a:gd name="connsiteX25" fmla="*/ 673768 w 7347284"/>
              <a:gd name="connsiteY25" fmla="*/ 2005264 h 6224337"/>
              <a:gd name="connsiteX26" fmla="*/ 721895 w 7347284"/>
              <a:gd name="connsiteY26" fmla="*/ 2069432 h 6224337"/>
              <a:gd name="connsiteX27" fmla="*/ 737937 w 7347284"/>
              <a:gd name="connsiteY27" fmla="*/ 2165685 h 6224337"/>
              <a:gd name="connsiteX28" fmla="*/ 770021 w 7347284"/>
              <a:gd name="connsiteY28" fmla="*/ 2326106 h 6224337"/>
              <a:gd name="connsiteX29" fmla="*/ 721895 w 7347284"/>
              <a:gd name="connsiteY29" fmla="*/ 2582779 h 6224337"/>
              <a:gd name="connsiteX30" fmla="*/ 689811 w 7347284"/>
              <a:gd name="connsiteY30" fmla="*/ 2695074 h 6224337"/>
              <a:gd name="connsiteX31" fmla="*/ 657726 w 7347284"/>
              <a:gd name="connsiteY31" fmla="*/ 2791327 h 6224337"/>
              <a:gd name="connsiteX32" fmla="*/ 641684 w 7347284"/>
              <a:gd name="connsiteY32" fmla="*/ 3240506 h 6224337"/>
              <a:gd name="connsiteX33" fmla="*/ 625642 w 7347284"/>
              <a:gd name="connsiteY33" fmla="*/ 3288632 h 6224337"/>
              <a:gd name="connsiteX34" fmla="*/ 577516 w 7347284"/>
              <a:gd name="connsiteY34" fmla="*/ 3352800 h 6224337"/>
              <a:gd name="connsiteX35" fmla="*/ 529389 w 7347284"/>
              <a:gd name="connsiteY35" fmla="*/ 3384885 h 6224337"/>
              <a:gd name="connsiteX36" fmla="*/ 401053 w 7347284"/>
              <a:gd name="connsiteY36" fmla="*/ 3433011 h 6224337"/>
              <a:gd name="connsiteX37" fmla="*/ 352926 w 7347284"/>
              <a:gd name="connsiteY37" fmla="*/ 3481137 h 6224337"/>
              <a:gd name="connsiteX38" fmla="*/ 288758 w 7347284"/>
              <a:gd name="connsiteY38" fmla="*/ 3513222 h 6224337"/>
              <a:gd name="connsiteX39" fmla="*/ 224589 w 7347284"/>
              <a:gd name="connsiteY39" fmla="*/ 3561348 h 6224337"/>
              <a:gd name="connsiteX40" fmla="*/ 240632 w 7347284"/>
              <a:gd name="connsiteY40" fmla="*/ 3737811 h 6224337"/>
              <a:gd name="connsiteX41" fmla="*/ 304800 w 7347284"/>
              <a:gd name="connsiteY41" fmla="*/ 3769895 h 6224337"/>
              <a:gd name="connsiteX42" fmla="*/ 385011 w 7347284"/>
              <a:gd name="connsiteY42" fmla="*/ 3850106 h 6224337"/>
              <a:gd name="connsiteX43" fmla="*/ 433137 w 7347284"/>
              <a:gd name="connsiteY43" fmla="*/ 3930316 h 6224337"/>
              <a:gd name="connsiteX44" fmla="*/ 545432 w 7347284"/>
              <a:gd name="connsiteY44" fmla="*/ 4058653 h 6224337"/>
              <a:gd name="connsiteX45" fmla="*/ 577516 w 7347284"/>
              <a:gd name="connsiteY45" fmla="*/ 4106779 h 6224337"/>
              <a:gd name="connsiteX46" fmla="*/ 641684 w 7347284"/>
              <a:gd name="connsiteY46" fmla="*/ 4186990 h 6224337"/>
              <a:gd name="connsiteX47" fmla="*/ 689811 w 7347284"/>
              <a:gd name="connsiteY47" fmla="*/ 4235116 h 6224337"/>
              <a:gd name="connsiteX48" fmla="*/ 721895 w 7347284"/>
              <a:gd name="connsiteY48" fmla="*/ 4283243 h 6224337"/>
              <a:gd name="connsiteX49" fmla="*/ 770021 w 7347284"/>
              <a:gd name="connsiteY49" fmla="*/ 4331369 h 6224337"/>
              <a:gd name="connsiteX50" fmla="*/ 802105 w 7347284"/>
              <a:gd name="connsiteY50" fmla="*/ 4395537 h 6224337"/>
              <a:gd name="connsiteX51" fmla="*/ 866274 w 7347284"/>
              <a:gd name="connsiteY51" fmla="*/ 4475748 h 6224337"/>
              <a:gd name="connsiteX52" fmla="*/ 946484 w 7347284"/>
              <a:gd name="connsiteY52" fmla="*/ 4636169 h 6224337"/>
              <a:gd name="connsiteX53" fmla="*/ 962526 w 7347284"/>
              <a:gd name="connsiteY53" fmla="*/ 4684295 h 6224337"/>
              <a:gd name="connsiteX54" fmla="*/ 978568 w 7347284"/>
              <a:gd name="connsiteY54" fmla="*/ 4748464 h 6224337"/>
              <a:gd name="connsiteX55" fmla="*/ 994611 w 7347284"/>
              <a:gd name="connsiteY55" fmla="*/ 4876800 h 6224337"/>
              <a:gd name="connsiteX56" fmla="*/ 1026695 w 7347284"/>
              <a:gd name="connsiteY56" fmla="*/ 4924927 h 6224337"/>
              <a:gd name="connsiteX57" fmla="*/ 1058779 w 7347284"/>
              <a:gd name="connsiteY57" fmla="*/ 4989095 h 6224337"/>
              <a:gd name="connsiteX58" fmla="*/ 1155032 w 7347284"/>
              <a:gd name="connsiteY58" fmla="*/ 5133474 h 6224337"/>
              <a:gd name="connsiteX59" fmla="*/ 1187116 w 7347284"/>
              <a:gd name="connsiteY59" fmla="*/ 5181600 h 6224337"/>
              <a:gd name="connsiteX60" fmla="*/ 1235242 w 7347284"/>
              <a:gd name="connsiteY60" fmla="*/ 5245769 h 6224337"/>
              <a:gd name="connsiteX61" fmla="*/ 1283368 w 7347284"/>
              <a:gd name="connsiteY61" fmla="*/ 5325979 h 6224337"/>
              <a:gd name="connsiteX62" fmla="*/ 1347537 w 7347284"/>
              <a:gd name="connsiteY62" fmla="*/ 5374106 h 6224337"/>
              <a:gd name="connsiteX63" fmla="*/ 1540042 w 7347284"/>
              <a:gd name="connsiteY63" fmla="*/ 5470358 h 6224337"/>
              <a:gd name="connsiteX64" fmla="*/ 1620253 w 7347284"/>
              <a:gd name="connsiteY64" fmla="*/ 5518485 h 6224337"/>
              <a:gd name="connsiteX65" fmla="*/ 1828800 w 7347284"/>
              <a:gd name="connsiteY65" fmla="*/ 5598695 h 6224337"/>
              <a:gd name="connsiteX66" fmla="*/ 1909011 w 7347284"/>
              <a:gd name="connsiteY66" fmla="*/ 5630779 h 6224337"/>
              <a:gd name="connsiteX67" fmla="*/ 1957137 w 7347284"/>
              <a:gd name="connsiteY67" fmla="*/ 5646822 h 6224337"/>
              <a:gd name="connsiteX68" fmla="*/ 2037347 w 7347284"/>
              <a:gd name="connsiteY68" fmla="*/ 5678906 h 6224337"/>
              <a:gd name="connsiteX69" fmla="*/ 2213811 w 7347284"/>
              <a:gd name="connsiteY69" fmla="*/ 5710990 h 6224337"/>
              <a:gd name="connsiteX70" fmla="*/ 2614863 w 7347284"/>
              <a:gd name="connsiteY70" fmla="*/ 5759116 h 6224337"/>
              <a:gd name="connsiteX71" fmla="*/ 2679032 w 7347284"/>
              <a:gd name="connsiteY71" fmla="*/ 5775158 h 6224337"/>
              <a:gd name="connsiteX72" fmla="*/ 3256547 w 7347284"/>
              <a:gd name="connsiteY72" fmla="*/ 5839327 h 6224337"/>
              <a:gd name="connsiteX73" fmla="*/ 3352800 w 7347284"/>
              <a:gd name="connsiteY73" fmla="*/ 5871411 h 6224337"/>
              <a:gd name="connsiteX74" fmla="*/ 3513221 w 7347284"/>
              <a:gd name="connsiteY74" fmla="*/ 5903495 h 6224337"/>
              <a:gd name="connsiteX75" fmla="*/ 3866147 w 7347284"/>
              <a:gd name="connsiteY75" fmla="*/ 5983706 h 6224337"/>
              <a:gd name="connsiteX76" fmla="*/ 4106779 w 7347284"/>
              <a:gd name="connsiteY76" fmla="*/ 6031832 h 6224337"/>
              <a:gd name="connsiteX77" fmla="*/ 4315326 w 7347284"/>
              <a:gd name="connsiteY77" fmla="*/ 6176211 h 6224337"/>
              <a:gd name="connsiteX78" fmla="*/ 4363453 w 7347284"/>
              <a:gd name="connsiteY78" fmla="*/ 6192253 h 6224337"/>
              <a:gd name="connsiteX79" fmla="*/ 4507832 w 7347284"/>
              <a:gd name="connsiteY79" fmla="*/ 6224337 h 6224337"/>
              <a:gd name="connsiteX80" fmla="*/ 4700337 w 7347284"/>
              <a:gd name="connsiteY80" fmla="*/ 6208295 h 6224337"/>
              <a:gd name="connsiteX81" fmla="*/ 4748463 w 7347284"/>
              <a:gd name="connsiteY81" fmla="*/ 6176211 h 6224337"/>
              <a:gd name="connsiteX82" fmla="*/ 4828674 w 7347284"/>
              <a:gd name="connsiteY82" fmla="*/ 6160169 h 6224337"/>
              <a:gd name="connsiteX83" fmla="*/ 4892842 w 7347284"/>
              <a:gd name="connsiteY83" fmla="*/ 6144127 h 6224337"/>
              <a:gd name="connsiteX84" fmla="*/ 4989095 w 7347284"/>
              <a:gd name="connsiteY84" fmla="*/ 6112043 h 6224337"/>
              <a:gd name="connsiteX85" fmla="*/ 5678905 w 7347284"/>
              <a:gd name="connsiteY85" fmla="*/ 6079958 h 6224337"/>
              <a:gd name="connsiteX86" fmla="*/ 5727032 w 7347284"/>
              <a:gd name="connsiteY86" fmla="*/ 6063916 h 6224337"/>
              <a:gd name="connsiteX87" fmla="*/ 5743074 w 7347284"/>
              <a:gd name="connsiteY87" fmla="*/ 5999748 h 6224337"/>
              <a:gd name="connsiteX88" fmla="*/ 5775158 w 7347284"/>
              <a:gd name="connsiteY88" fmla="*/ 5678906 h 6224337"/>
              <a:gd name="connsiteX89" fmla="*/ 5951621 w 7347284"/>
              <a:gd name="connsiteY89" fmla="*/ 5566611 h 6224337"/>
              <a:gd name="connsiteX90" fmla="*/ 6031832 w 7347284"/>
              <a:gd name="connsiteY90" fmla="*/ 5502443 h 6224337"/>
              <a:gd name="connsiteX91" fmla="*/ 6079958 w 7347284"/>
              <a:gd name="connsiteY91" fmla="*/ 5470358 h 6224337"/>
              <a:gd name="connsiteX92" fmla="*/ 6272463 w 7347284"/>
              <a:gd name="connsiteY92" fmla="*/ 5374106 h 6224337"/>
              <a:gd name="connsiteX93" fmla="*/ 6593305 w 7347284"/>
              <a:gd name="connsiteY93" fmla="*/ 5406190 h 6224337"/>
              <a:gd name="connsiteX94" fmla="*/ 6721642 w 7347284"/>
              <a:gd name="connsiteY94" fmla="*/ 5438274 h 6224337"/>
              <a:gd name="connsiteX95" fmla="*/ 6898105 w 7347284"/>
              <a:gd name="connsiteY95" fmla="*/ 5534527 h 6224337"/>
              <a:gd name="connsiteX96" fmla="*/ 7010400 w 7347284"/>
              <a:gd name="connsiteY96" fmla="*/ 5598695 h 6224337"/>
              <a:gd name="connsiteX97" fmla="*/ 7090611 w 7347284"/>
              <a:gd name="connsiteY97" fmla="*/ 5678906 h 6224337"/>
              <a:gd name="connsiteX98" fmla="*/ 7138737 w 7347284"/>
              <a:gd name="connsiteY98" fmla="*/ 5727032 h 6224337"/>
              <a:gd name="connsiteX99" fmla="*/ 7283116 w 7347284"/>
              <a:gd name="connsiteY99" fmla="*/ 5791200 h 6224337"/>
              <a:gd name="connsiteX100" fmla="*/ 7347284 w 7347284"/>
              <a:gd name="connsiteY100" fmla="*/ 5791200 h 6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7347284" h="6224337">
                <a:moveTo>
                  <a:pt x="914400" y="0"/>
                </a:moveTo>
                <a:lnTo>
                  <a:pt x="625642" y="32085"/>
                </a:lnTo>
                <a:cubicBezTo>
                  <a:pt x="598605" y="35612"/>
                  <a:pt x="571492" y="40108"/>
                  <a:pt x="545432" y="48127"/>
                </a:cubicBezTo>
                <a:cubicBezTo>
                  <a:pt x="501764" y="61563"/>
                  <a:pt x="458688" y="77347"/>
                  <a:pt x="417095" y="96253"/>
                </a:cubicBezTo>
                <a:cubicBezTo>
                  <a:pt x="399543" y="104231"/>
                  <a:pt x="385010" y="117642"/>
                  <a:pt x="368968" y="128337"/>
                </a:cubicBezTo>
                <a:cubicBezTo>
                  <a:pt x="358273" y="149727"/>
                  <a:pt x="346304" y="170525"/>
                  <a:pt x="336884" y="192506"/>
                </a:cubicBezTo>
                <a:cubicBezTo>
                  <a:pt x="330223" y="208049"/>
                  <a:pt x="328404" y="225507"/>
                  <a:pt x="320842" y="240632"/>
                </a:cubicBezTo>
                <a:cubicBezTo>
                  <a:pt x="312220" y="257877"/>
                  <a:pt x="299453" y="272716"/>
                  <a:pt x="288758" y="288758"/>
                </a:cubicBezTo>
                <a:cubicBezTo>
                  <a:pt x="283411" y="320842"/>
                  <a:pt x="283002" y="354153"/>
                  <a:pt x="272716" y="385011"/>
                </a:cubicBezTo>
                <a:cubicBezTo>
                  <a:pt x="266619" y="403302"/>
                  <a:pt x="249254" y="415892"/>
                  <a:pt x="240632" y="433137"/>
                </a:cubicBezTo>
                <a:cubicBezTo>
                  <a:pt x="227754" y="458894"/>
                  <a:pt x="222336" y="488068"/>
                  <a:pt x="208547" y="513348"/>
                </a:cubicBezTo>
                <a:cubicBezTo>
                  <a:pt x="165013" y="593160"/>
                  <a:pt x="160261" y="593718"/>
                  <a:pt x="112295" y="641685"/>
                </a:cubicBezTo>
                <a:cubicBezTo>
                  <a:pt x="106948" y="668422"/>
                  <a:pt x="106994" y="696834"/>
                  <a:pt x="96253" y="721895"/>
                </a:cubicBezTo>
                <a:cubicBezTo>
                  <a:pt x="90295" y="735797"/>
                  <a:pt x="70126" y="740077"/>
                  <a:pt x="64168" y="753979"/>
                </a:cubicBezTo>
                <a:cubicBezTo>
                  <a:pt x="57716" y="769033"/>
                  <a:pt x="33558" y="923071"/>
                  <a:pt x="32084" y="930443"/>
                </a:cubicBezTo>
                <a:cubicBezTo>
                  <a:pt x="27760" y="952062"/>
                  <a:pt x="20825" y="973088"/>
                  <a:pt x="16042" y="994611"/>
                </a:cubicBezTo>
                <a:cubicBezTo>
                  <a:pt x="10127" y="1021228"/>
                  <a:pt x="5347" y="1048085"/>
                  <a:pt x="0" y="1074822"/>
                </a:cubicBezTo>
                <a:cubicBezTo>
                  <a:pt x="552" y="1082546"/>
                  <a:pt x="7656" y="1314481"/>
                  <a:pt x="32084" y="1379622"/>
                </a:cubicBezTo>
                <a:cubicBezTo>
                  <a:pt x="38854" y="1397675"/>
                  <a:pt x="55546" y="1410503"/>
                  <a:pt x="64168" y="1427748"/>
                </a:cubicBezTo>
                <a:cubicBezTo>
                  <a:pt x="71730" y="1442873"/>
                  <a:pt x="74273" y="1460041"/>
                  <a:pt x="80211" y="1475874"/>
                </a:cubicBezTo>
                <a:cubicBezTo>
                  <a:pt x="90322" y="1502837"/>
                  <a:pt x="101600" y="1529348"/>
                  <a:pt x="112295" y="1556085"/>
                </a:cubicBezTo>
                <a:cubicBezTo>
                  <a:pt x="170291" y="1904061"/>
                  <a:pt x="110844" y="1631943"/>
                  <a:pt x="176463" y="1828800"/>
                </a:cubicBezTo>
                <a:cubicBezTo>
                  <a:pt x="183435" y="1849717"/>
                  <a:pt x="181566" y="1873826"/>
                  <a:pt x="192505" y="1892969"/>
                </a:cubicBezTo>
                <a:cubicBezTo>
                  <a:pt x="203761" y="1912667"/>
                  <a:pt x="223407" y="1926330"/>
                  <a:pt x="240632" y="1941095"/>
                </a:cubicBezTo>
                <a:cubicBezTo>
                  <a:pt x="302438" y="1994071"/>
                  <a:pt x="289485" y="1984117"/>
                  <a:pt x="352926" y="2005264"/>
                </a:cubicBezTo>
                <a:cubicBezTo>
                  <a:pt x="366246" y="2004313"/>
                  <a:pt x="609103" y="1969339"/>
                  <a:pt x="673768" y="2005264"/>
                </a:cubicBezTo>
                <a:cubicBezTo>
                  <a:pt x="697140" y="2018249"/>
                  <a:pt x="705853" y="2048043"/>
                  <a:pt x="721895" y="2069432"/>
                </a:cubicBezTo>
                <a:cubicBezTo>
                  <a:pt x="727242" y="2101516"/>
                  <a:pt x="731943" y="2133715"/>
                  <a:pt x="737937" y="2165685"/>
                </a:cubicBezTo>
                <a:cubicBezTo>
                  <a:pt x="747987" y="2219284"/>
                  <a:pt x="772117" y="2271614"/>
                  <a:pt x="770021" y="2326106"/>
                </a:cubicBezTo>
                <a:cubicBezTo>
                  <a:pt x="766675" y="2413090"/>
                  <a:pt x="749422" y="2500197"/>
                  <a:pt x="721895" y="2582779"/>
                </a:cubicBezTo>
                <a:cubicBezTo>
                  <a:pt x="667970" y="2744559"/>
                  <a:pt x="750257" y="2493590"/>
                  <a:pt x="689811" y="2695074"/>
                </a:cubicBezTo>
                <a:cubicBezTo>
                  <a:pt x="680093" y="2727468"/>
                  <a:pt x="657726" y="2791327"/>
                  <a:pt x="657726" y="2791327"/>
                </a:cubicBezTo>
                <a:cubicBezTo>
                  <a:pt x="652379" y="2941053"/>
                  <a:pt x="651330" y="3090995"/>
                  <a:pt x="641684" y="3240506"/>
                </a:cubicBezTo>
                <a:cubicBezTo>
                  <a:pt x="640595" y="3257381"/>
                  <a:pt x="634032" y="3273950"/>
                  <a:pt x="625642" y="3288632"/>
                </a:cubicBezTo>
                <a:cubicBezTo>
                  <a:pt x="612377" y="3311846"/>
                  <a:pt x="596422" y="3333894"/>
                  <a:pt x="577516" y="3352800"/>
                </a:cubicBezTo>
                <a:cubicBezTo>
                  <a:pt x="563883" y="3366433"/>
                  <a:pt x="546129" y="3375319"/>
                  <a:pt x="529389" y="3384885"/>
                </a:cubicBezTo>
                <a:cubicBezTo>
                  <a:pt x="464144" y="3422168"/>
                  <a:pt x="471233" y="3415466"/>
                  <a:pt x="401053" y="3433011"/>
                </a:cubicBezTo>
                <a:cubicBezTo>
                  <a:pt x="385011" y="3449053"/>
                  <a:pt x="371387" y="3467950"/>
                  <a:pt x="352926" y="3481137"/>
                </a:cubicBezTo>
                <a:cubicBezTo>
                  <a:pt x="333466" y="3495037"/>
                  <a:pt x="309037" y="3500547"/>
                  <a:pt x="288758" y="3513222"/>
                </a:cubicBezTo>
                <a:cubicBezTo>
                  <a:pt x="266085" y="3527393"/>
                  <a:pt x="245979" y="3545306"/>
                  <a:pt x="224589" y="3561348"/>
                </a:cubicBezTo>
                <a:cubicBezTo>
                  <a:pt x="229937" y="3620169"/>
                  <a:pt x="219429" y="3682684"/>
                  <a:pt x="240632" y="3737811"/>
                </a:cubicBezTo>
                <a:cubicBezTo>
                  <a:pt x="249217" y="3760131"/>
                  <a:pt x="285923" y="3755213"/>
                  <a:pt x="304800" y="3769895"/>
                </a:cubicBezTo>
                <a:cubicBezTo>
                  <a:pt x="334647" y="3793109"/>
                  <a:pt x="361390" y="3820580"/>
                  <a:pt x="385011" y="3850106"/>
                </a:cubicBezTo>
                <a:cubicBezTo>
                  <a:pt x="404489" y="3874454"/>
                  <a:pt x="415256" y="3904772"/>
                  <a:pt x="433137" y="3930316"/>
                </a:cubicBezTo>
                <a:cubicBezTo>
                  <a:pt x="545804" y="4091270"/>
                  <a:pt x="450349" y="3944555"/>
                  <a:pt x="545432" y="4058653"/>
                </a:cubicBezTo>
                <a:cubicBezTo>
                  <a:pt x="557775" y="4073464"/>
                  <a:pt x="565948" y="4091355"/>
                  <a:pt x="577516" y="4106779"/>
                </a:cubicBezTo>
                <a:cubicBezTo>
                  <a:pt x="598060" y="4134171"/>
                  <a:pt x="619137" y="4161222"/>
                  <a:pt x="641684" y="4186990"/>
                </a:cubicBezTo>
                <a:cubicBezTo>
                  <a:pt x="656624" y="4204064"/>
                  <a:pt x="675287" y="4217687"/>
                  <a:pt x="689811" y="4235116"/>
                </a:cubicBezTo>
                <a:cubicBezTo>
                  <a:pt x="702154" y="4249928"/>
                  <a:pt x="709552" y="4268431"/>
                  <a:pt x="721895" y="4283243"/>
                </a:cubicBezTo>
                <a:cubicBezTo>
                  <a:pt x="736419" y="4300672"/>
                  <a:pt x="756835" y="4312908"/>
                  <a:pt x="770021" y="4331369"/>
                </a:cubicBezTo>
                <a:cubicBezTo>
                  <a:pt x="783921" y="4350829"/>
                  <a:pt x="788840" y="4375639"/>
                  <a:pt x="802105" y="4395537"/>
                </a:cubicBezTo>
                <a:cubicBezTo>
                  <a:pt x="821098" y="4424026"/>
                  <a:pt x="846639" y="4447697"/>
                  <a:pt x="866274" y="4475748"/>
                </a:cubicBezTo>
                <a:cubicBezTo>
                  <a:pt x="910748" y="4539282"/>
                  <a:pt x="919876" y="4565215"/>
                  <a:pt x="946484" y="4636169"/>
                </a:cubicBezTo>
                <a:cubicBezTo>
                  <a:pt x="952421" y="4652002"/>
                  <a:pt x="957881" y="4668036"/>
                  <a:pt x="962526" y="4684295"/>
                </a:cubicBezTo>
                <a:cubicBezTo>
                  <a:pt x="968583" y="4705495"/>
                  <a:pt x="974943" y="4726716"/>
                  <a:pt x="978568" y="4748464"/>
                </a:cubicBezTo>
                <a:cubicBezTo>
                  <a:pt x="985656" y="4790989"/>
                  <a:pt x="983267" y="4835208"/>
                  <a:pt x="994611" y="4876800"/>
                </a:cubicBezTo>
                <a:cubicBezTo>
                  <a:pt x="999684" y="4895401"/>
                  <a:pt x="1017129" y="4908187"/>
                  <a:pt x="1026695" y="4924927"/>
                </a:cubicBezTo>
                <a:cubicBezTo>
                  <a:pt x="1038560" y="4945690"/>
                  <a:pt x="1046246" y="4968728"/>
                  <a:pt x="1058779" y="4989095"/>
                </a:cubicBezTo>
                <a:cubicBezTo>
                  <a:pt x="1089093" y="5038355"/>
                  <a:pt x="1122948" y="5085348"/>
                  <a:pt x="1155032" y="5133474"/>
                </a:cubicBezTo>
                <a:cubicBezTo>
                  <a:pt x="1165727" y="5149516"/>
                  <a:pt x="1175548" y="5166176"/>
                  <a:pt x="1187116" y="5181600"/>
                </a:cubicBezTo>
                <a:cubicBezTo>
                  <a:pt x="1203158" y="5202990"/>
                  <a:pt x="1220411" y="5223522"/>
                  <a:pt x="1235242" y="5245769"/>
                </a:cubicBezTo>
                <a:cubicBezTo>
                  <a:pt x="1252537" y="5271712"/>
                  <a:pt x="1262836" y="5302514"/>
                  <a:pt x="1283368" y="5325979"/>
                </a:cubicBezTo>
                <a:cubicBezTo>
                  <a:pt x="1300975" y="5346101"/>
                  <a:pt x="1324980" y="5359752"/>
                  <a:pt x="1347537" y="5374106"/>
                </a:cubicBezTo>
                <a:cubicBezTo>
                  <a:pt x="1551467" y="5503879"/>
                  <a:pt x="1375297" y="5387985"/>
                  <a:pt x="1540042" y="5470358"/>
                </a:cubicBezTo>
                <a:cubicBezTo>
                  <a:pt x="1567931" y="5484302"/>
                  <a:pt x="1592364" y="5504541"/>
                  <a:pt x="1620253" y="5518485"/>
                </a:cubicBezTo>
                <a:cubicBezTo>
                  <a:pt x="1724622" y="5570670"/>
                  <a:pt x="1726310" y="5561426"/>
                  <a:pt x="1828800" y="5598695"/>
                </a:cubicBezTo>
                <a:cubicBezTo>
                  <a:pt x="1855863" y="5608536"/>
                  <a:pt x="1882048" y="5620668"/>
                  <a:pt x="1909011" y="5630779"/>
                </a:cubicBezTo>
                <a:cubicBezTo>
                  <a:pt x="1924844" y="5636717"/>
                  <a:pt x="1941304" y="5640884"/>
                  <a:pt x="1957137" y="5646822"/>
                </a:cubicBezTo>
                <a:cubicBezTo>
                  <a:pt x="1984100" y="5656933"/>
                  <a:pt x="2009765" y="5670631"/>
                  <a:pt x="2037347" y="5678906"/>
                </a:cubicBezTo>
                <a:cubicBezTo>
                  <a:pt x="2067828" y="5688050"/>
                  <a:pt x="2188035" y="5706303"/>
                  <a:pt x="2213811" y="5710990"/>
                </a:cubicBezTo>
                <a:cubicBezTo>
                  <a:pt x="2440662" y="5752235"/>
                  <a:pt x="2104295" y="5708060"/>
                  <a:pt x="2614863" y="5759116"/>
                </a:cubicBezTo>
                <a:cubicBezTo>
                  <a:pt x="2636253" y="5764463"/>
                  <a:pt x="2657222" y="5771927"/>
                  <a:pt x="2679032" y="5775158"/>
                </a:cubicBezTo>
                <a:cubicBezTo>
                  <a:pt x="3008188" y="5823922"/>
                  <a:pt x="2985576" y="5818483"/>
                  <a:pt x="3256547" y="5839327"/>
                </a:cubicBezTo>
                <a:cubicBezTo>
                  <a:pt x="3288631" y="5850022"/>
                  <a:pt x="3319990" y="5863209"/>
                  <a:pt x="3352800" y="5871411"/>
                </a:cubicBezTo>
                <a:cubicBezTo>
                  <a:pt x="3405704" y="5884637"/>
                  <a:pt x="3513221" y="5903495"/>
                  <a:pt x="3513221" y="5903495"/>
                </a:cubicBezTo>
                <a:cubicBezTo>
                  <a:pt x="3717891" y="5991212"/>
                  <a:pt x="3549387" y="5930913"/>
                  <a:pt x="3866147" y="5983706"/>
                </a:cubicBezTo>
                <a:cubicBezTo>
                  <a:pt x="3946833" y="5997154"/>
                  <a:pt x="4106779" y="6031832"/>
                  <a:pt x="4106779" y="6031832"/>
                </a:cubicBezTo>
                <a:cubicBezTo>
                  <a:pt x="4173579" y="6081932"/>
                  <a:pt x="4239689" y="6138393"/>
                  <a:pt x="4315326" y="6176211"/>
                </a:cubicBezTo>
                <a:cubicBezTo>
                  <a:pt x="4330451" y="6183773"/>
                  <a:pt x="4347048" y="6188152"/>
                  <a:pt x="4363453" y="6192253"/>
                </a:cubicBezTo>
                <a:cubicBezTo>
                  <a:pt x="4411281" y="6204210"/>
                  <a:pt x="4459706" y="6213642"/>
                  <a:pt x="4507832" y="6224337"/>
                </a:cubicBezTo>
                <a:cubicBezTo>
                  <a:pt x="4572000" y="6218990"/>
                  <a:pt x="4637197" y="6220923"/>
                  <a:pt x="4700337" y="6208295"/>
                </a:cubicBezTo>
                <a:cubicBezTo>
                  <a:pt x="4719243" y="6204514"/>
                  <a:pt x="4730410" y="6182981"/>
                  <a:pt x="4748463" y="6176211"/>
                </a:cubicBezTo>
                <a:cubicBezTo>
                  <a:pt x="4773993" y="6166637"/>
                  <a:pt x="4802057" y="6166084"/>
                  <a:pt x="4828674" y="6160169"/>
                </a:cubicBezTo>
                <a:cubicBezTo>
                  <a:pt x="4850197" y="6155386"/>
                  <a:pt x="4871724" y="6150462"/>
                  <a:pt x="4892842" y="6144127"/>
                </a:cubicBezTo>
                <a:cubicBezTo>
                  <a:pt x="4925236" y="6134409"/>
                  <a:pt x="4955375" y="6114637"/>
                  <a:pt x="4989095" y="6112043"/>
                </a:cubicBezTo>
                <a:cubicBezTo>
                  <a:pt x="5357679" y="6083689"/>
                  <a:pt x="5127960" y="6098323"/>
                  <a:pt x="5678905" y="6079958"/>
                </a:cubicBezTo>
                <a:cubicBezTo>
                  <a:pt x="5694947" y="6074611"/>
                  <a:pt x="5716468" y="6077120"/>
                  <a:pt x="5727032" y="6063916"/>
                </a:cubicBezTo>
                <a:cubicBezTo>
                  <a:pt x="5740805" y="6046700"/>
                  <a:pt x="5740339" y="6021625"/>
                  <a:pt x="5743074" y="5999748"/>
                </a:cubicBezTo>
                <a:cubicBezTo>
                  <a:pt x="5756405" y="5893097"/>
                  <a:pt x="5745064" y="5782088"/>
                  <a:pt x="5775158" y="5678906"/>
                </a:cubicBezTo>
                <a:cubicBezTo>
                  <a:pt x="5786708" y="5639305"/>
                  <a:pt x="5926020" y="5580834"/>
                  <a:pt x="5951621" y="5566611"/>
                </a:cubicBezTo>
                <a:cubicBezTo>
                  <a:pt x="6032409" y="5521729"/>
                  <a:pt x="5970363" y="5551618"/>
                  <a:pt x="6031832" y="5502443"/>
                </a:cubicBezTo>
                <a:cubicBezTo>
                  <a:pt x="6046887" y="5490399"/>
                  <a:pt x="6063425" y="5480278"/>
                  <a:pt x="6079958" y="5470358"/>
                </a:cubicBezTo>
                <a:cubicBezTo>
                  <a:pt x="6197636" y="5399751"/>
                  <a:pt x="6165329" y="5416960"/>
                  <a:pt x="6272463" y="5374106"/>
                </a:cubicBezTo>
                <a:cubicBezTo>
                  <a:pt x="6379410" y="5384801"/>
                  <a:pt x="6486904" y="5390990"/>
                  <a:pt x="6593305" y="5406190"/>
                </a:cubicBezTo>
                <a:cubicBezTo>
                  <a:pt x="6636957" y="5412426"/>
                  <a:pt x="6682202" y="5418554"/>
                  <a:pt x="6721642" y="5438274"/>
                </a:cubicBezTo>
                <a:cubicBezTo>
                  <a:pt x="6803290" y="5479098"/>
                  <a:pt x="6803052" y="5477495"/>
                  <a:pt x="6898105" y="5534527"/>
                </a:cubicBezTo>
                <a:cubicBezTo>
                  <a:pt x="7011467" y="5602545"/>
                  <a:pt x="6872754" y="5529872"/>
                  <a:pt x="7010400" y="5598695"/>
                </a:cubicBezTo>
                <a:cubicBezTo>
                  <a:pt x="7069221" y="5686928"/>
                  <a:pt x="7010400" y="5612064"/>
                  <a:pt x="7090611" y="5678906"/>
                </a:cubicBezTo>
                <a:cubicBezTo>
                  <a:pt x="7108040" y="5693430"/>
                  <a:pt x="7121309" y="5712508"/>
                  <a:pt x="7138737" y="5727032"/>
                </a:cubicBezTo>
                <a:cubicBezTo>
                  <a:pt x="7181186" y="5762406"/>
                  <a:pt x="7227892" y="5780155"/>
                  <a:pt x="7283116" y="5791200"/>
                </a:cubicBezTo>
                <a:cubicBezTo>
                  <a:pt x="7304090" y="5795395"/>
                  <a:pt x="7325895" y="5791200"/>
                  <a:pt x="7347284" y="57912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Freeform: Shape 17">
            <a:extLst>
              <a:ext uri="{FF2B5EF4-FFF2-40B4-BE49-F238E27FC236}">
                <a16:creationId xmlns:a16="http://schemas.microsoft.com/office/drawing/2014/main" id="{0845A777-17FF-4EDA-BA49-1594B9C0E3D2}"/>
              </a:ext>
            </a:extLst>
          </p:cNvPr>
          <p:cNvSpPr/>
          <p:nvPr/>
        </p:nvSpPr>
        <p:spPr>
          <a:xfrm>
            <a:off x="5165496" y="385011"/>
            <a:ext cx="6448988" cy="4652211"/>
          </a:xfrm>
          <a:custGeom>
            <a:avLst/>
            <a:gdLst>
              <a:gd name="connsiteX0" fmla="*/ 0 w 6448988"/>
              <a:gd name="connsiteY0" fmla="*/ 0 h 4652211"/>
              <a:gd name="connsiteX1" fmla="*/ 64169 w 6448988"/>
              <a:gd name="connsiteY1" fmla="*/ 80211 h 4652211"/>
              <a:gd name="connsiteX2" fmla="*/ 80211 w 6448988"/>
              <a:gd name="connsiteY2" fmla="*/ 144379 h 4652211"/>
              <a:gd name="connsiteX3" fmla="*/ 32084 w 6448988"/>
              <a:gd name="connsiteY3" fmla="*/ 545432 h 4652211"/>
              <a:gd name="connsiteX4" fmla="*/ 64169 w 6448988"/>
              <a:gd name="connsiteY4" fmla="*/ 753979 h 4652211"/>
              <a:gd name="connsiteX5" fmla="*/ 80211 w 6448988"/>
              <a:gd name="connsiteY5" fmla="*/ 802106 h 4652211"/>
              <a:gd name="connsiteX6" fmla="*/ 144379 w 6448988"/>
              <a:gd name="connsiteY6" fmla="*/ 882316 h 4652211"/>
              <a:gd name="connsiteX7" fmla="*/ 192505 w 6448988"/>
              <a:gd name="connsiteY7" fmla="*/ 930443 h 4652211"/>
              <a:gd name="connsiteX8" fmla="*/ 352926 w 6448988"/>
              <a:gd name="connsiteY8" fmla="*/ 962527 h 4652211"/>
              <a:gd name="connsiteX9" fmla="*/ 529390 w 6448988"/>
              <a:gd name="connsiteY9" fmla="*/ 914400 h 4652211"/>
              <a:gd name="connsiteX10" fmla="*/ 609600 w 6448988"/>
              <a:gd name="connsiteY10" fmla="*/ 866274 h 4652211"/>
              <a:gd name="connsiteX11" fmla="*/ 689811 w 6448988"/>
              <a:gd name="connsiteY11" fmla="*/ 850232 h 4652211"/>
              <a:gd name="connsiteX12" fmla="*/ 802105 w 6448988"/>
              <a:gd name="connsiteY12" fmla="*/ 802106 h 4652211"/>
              <a:gd name="connsiteX13" fmla="*/ 1122947 w 6448988"/>
              <a:gd name="connsiteY13" fmla="*/ 834190 h 4652211"/>
              <a:gd name="connsiteX14" fmla="*/ 1171074 w 6448988"/>
              <a:gd name="connsiteY14" fmla="*/ 866274 h 4652211"/>
              <a:gd name="connsiteX15" fmla="*/ 1235242 w 6448988"/>
              <a:gd name="connsiteY15" fmla="*/ 898358 h 4652211"/>
              <a:gd name="connsiteX16" fmla="*/ 1347537 w 6448988"/>
              <a:gd name="connsiteY16" fmla="*/ 1010653 h 4652211"/>
              <a:gd name="connsiteX17" fmla="*/ 1363579 w 6448988"/>
              <a:gd name="connsiteY17" fmla="*/ 1058779 h 4652211"/>
              <a:gd name="connsiteX18" fmla="*/ 1411705 w 6448988"/>
              <a:gd name="connsiteY18" fmla="*/ 1090864 h 4652211"/>
              <a:gd name="connsiteX19" fmla="*/ 1443790 w 6448988"/>
              <a:gd name="connsiteY19" fmla="*/ 1122948 h 4652211"/>
              <a:gd name="connsiteX20" fmla="*/ 1491916 w 6448988"/>
              <a:gd name="connsiteY20" fmla="*/ 1138990 h 4652211"/>
              <a:gd name="connsiteX21" fmla="*/ 1684421 w 6448988"/>
              <a:gd name="connsiteY21" fmla="*/ 1171074 h 4652211"/>
              <a:gd name="connsiteX22" fmla="*/ 2069432 w 6448988"/>
              <a:gd name="connsiteY22" fmla="*/ 1203158 h 4652211"/>
              <a:gd name="connsiteX23" fmla="*/ 2133600 w 6448988"/>
              <a:gd name="connsiteY23" fmla="*/ 1219200 h 4652211"/>
              <a:gd name="connsiteX24" fmla="*/ 2277979 w 6448988"/>
              <a:gd name="connsiteY24" fmla="*/ 1251285 h 4652211"/>
              <a:gd name="connsiteX25" fmla="*/ 2374232 w 6448988"/>
              <a:gd name="connsiteY25" fmla="*/ 1283369 h 4652211"/>
              <a:gd name="connsiteX26" fmla="*/ 2566737 w 6448988"/>
              <a:gd name="connsiteY26" fmla="*/ 1299411 h 4652211"/>
              <a:gd name="connsiteX27" fmla="*/ 2791326 w 6448988"/>
              <a:gd name="connsiteY27" fmla="*/ 1331495 h 4652211"/>
              <a:gd name="connsiteX28" fmla="*/ 2871537 w 6448988"/>
              <a:gd name="connsiteY28" fmla="*/ 1363579 h 4652211"/>
              <a:gd name="connsiteX29" fmla="*/ 2935705 w 6448988"/>
              <a:gd name="connsiteY29" fmla="*/ 1379622 h 4652211"/>
              <a:gd name="connsiteX30" fmla="*/ 2999874 w 6448988"/>
              <a:gd name="connsiteY30" fmla="*/ 1411706 h 4652211"/>
              <a:gd name="connsiteX31" fmla="*/ 3144253 w 6448988"/>
              <a:gd name="connsiteY31" fmla="*/ 1443790 h 4652211"/>
              <a:gd name="connsiteX32" fmla="*/ 3208421 w 6448988"/>
              <a:gd name="connsiteY32" fmla="*/ 1459832 h 4652211"/>
              <a:gd name="connsiteX33" fmla="*/ 3256547 w 6448988"/>
              <a:gd name="connsiteY33" fmla="*/ 1491916 h 4652211"/>
              <a:gd name="connsiteX34" fmla="*/ 3465095 w 6448988"/>
              <a:gd name="connsiteY34" fmla="*/ 1556085 h 4652211"/>
              <a:gd name="connsiteX35" fmla="*/ 3561347 w 6448988"/>
              <a:gd name="connsiteY35" fmla="*/ 1620253 h 4652211"/>
              <a:gd name="connsiteX36" fmla="*/ 3593432 w 6448988"/>
              <a:gd name="connsiteY36" fmla="*/ 1652337 h 4652211"/>
              <a:gd name="connsiteX37" fmla="*/ 3657600 w 6448988"/>
              <a:gd name="connsiteY37" fmla="*/ 1700464 h 4652211"/>
              <a:gd name="connsiteX38" fmla="*/ 3721769 w 6448988"/>
              <a:gd name="connsiteY38" fmla="*/ 1796716 h 4652211"/>
              <a:gd name="connsiteX39" fmla="*/ 3801979 w 6448988"/>
              <a:gd name="connsiteY39" fmla="*/ 1909011 h 4652211"/>
              <a:gd name="connsiteX40" fmla="*/ 3834063 w 6448988"/>
              <a:gd name="connsiteY40" fmla="*/ 2005264 h 4652211"/>
              <a:gd name="connsiteX41" fmla="*/ 3914274 w 6448988"/>
              <a:gd name="connsiteY41" fmla="*/ 2117558 h 4652211"/>
              <a:gd name="connsiteX42" fmla="*/ 3978442 w 6448988"/>
              <a:gd name="connsiteY42" fmla="*/ 2245895 h 4652211"/>
              <a:gd name="connsiteX43" fmla="*/ 4026569 w 6448988"/>
              <a:gd name="connsiteY43" fmla="*/ 2406316 h 4652211"/>
              <a:gd name="connsiteX44" fmla="*/ 4058653 w 6448988"/>
              <a:gd name="connsiteY44" fmla="*/ 2486527 h 4652211"/>
              <a:gd name="connsiteX45" fmla="*/ 4106779 w 6448988"/>
              <a:gd name="connsiteY45" fmla="*/ 2679032 h 4652211"/>
              <a:gd name="connsiteX46" fmla="*/ 4154905 w 6448988"/>
              <a:gd name="connsiteY46" fmla="*/ 3015916 h 4652211"/>
              <a:gd name="connsiteX47" fmla="*/ 4203032 w 6448988"/>
              <a:gd name="connsiteY47" fmla="*/ 3160295 h 4652211"/>
              <a:gd name="connsiteX48" fmla="*/ 4219074 w 6448988"/>
              <a:gd name="connsiteY48" fmla="*/ 3288632 h 4652211"/>
              <a:gd name="connsiteX49" fmla="*/ 4267200 w 6448988"/>
              <a:gd name="connsiteY49" fmla="*/ 3400927 h 4652211"/>
              <a:gd name="connsiteX50" fmla="*/ 4299284 w 6448988"/>
              <a:gd name="connsiteY50" fmla="*/ 3529264 h 4652211"/>
              <a:gd name="connsiteX51" fmla="*/ 4363453 w 6448988"/>
              <a:gd name="connsiteY51" fmla="*/ 3657600 h 4652211"/>
              <a:gd name="connsiteX52" fmla="*/ 4395537 w 6448988"/>
              <a:gd name="connsiteY52" fmla="*/ 3721769 h 4652211"/>
              <a:gd name="connsiteX53" fmla="*/ 4427621 w 6448988"/>
              <a:gd name="connsiteY53" fmla="*/ 3801979 h 4652211"/>
              <a:gd name="connsiteX54" fmla="*/ 4459705 w 6448988"/>
              <a:gd name="connsiteY54" fmla="*/ 3866148 h 4652211"/>
              <a:gd name="connsiteX55" fmla="*/ 4523874 w 6448988"/>
              <a:gd name="connsiteY55" fmla="*/ 4058653 h 4652211"/>
              <a:gd name="connsiteX56" fmla="*/ 4572000 w 6448988"/>
              <a:gd name="connsiteY56" fmla="*/ 4186990 h 4652211"/>
              <a:gd name="connsiteX57" fmla="*/ 4700337 w 6448988"/>
              <a:gd name="connsiteY57" fmla="*/ 4251158 h 4652211"/>
              <a:gd name="connsiteX58" fmla="*/ 4780547 w 6448988"/>
              <a:gd name="connsiteY58" fmla="*/ 4283243 h 4652211"/>
              <a:gd name="connsiteX59" fmla="*/ 5470358 w 6448988"/>
              <a:gd name="connsiteY59" fmla="*/ 4299285 h 4652211"/>
              <a:gd name="connsiteX60" fmla="*/ 5534526 w 6448988"/>
              <a:gd name="connsiteY60" fmla="*/ 4315327 h 4652211"/>
              <a:gd name="connsiteX61" fmla="*/ 5614737 w 6448988"/>
              <a:gd name="connsiteY61" fmla="*/ 4331369 h 4652211"/>
              <a:gd name="connsiteX62" fmla="*/ 5775158 w 6448988"/>
              <a:gd name="connsiteY62" fmla="*/ 4379495 h 4652211"/>
              <a:gd name="connsiteX63" fmla="*/ 5967663 w 6448988"/>
              <a:gd name="connsiteY63" fmla="*/ 4411579 h 4652211"/>
              <a:gd name="connsiteX64" fmla="*/ 6240379 w 6448988"/>
              <a:gd name="connsiteY64" fmla="*/ 4443664 h 4652211"/>
              <a:gd name="connsiteX65" fmla="*/ 6320590 w 6448988"/>
              <a:gd name="connsiteY65" fmla="*/ 4475748 h 4652211"/>
              <a:gd name="connsiteX66" fmla="*/ 6416842 w 6448988"/>
              <a:gd name="connsiteY66" fmla="*/ 4588043 h 4652211"/>
              <a:gd name="connsiteX67" fmla="*/ 6448926 w 6448988"/>
              <a:gd name="connsiteY67" fmla="*/ 4652211 h 465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6448988" h="4652211">
                <a:moveTo>
                  <a:pt x="0" y="0"/>
                </a:moveTo>
                <a:cubicBezTo>
                  <a:pt x="21390" y="26737"/>
                  <a:pt x="47540" y="50280"/>
                  <a:pt x="64169" y="80211"/>
                </a:cubicBezTo>
                <a:cubicBezTo>
                  <a:pt x="74876" y="99484"/>
                  <a:pt x="80211" y="122331"/>
                  <a:pt x="80211" y="144379"/>
                </a:cubicBezTo>
                <a:cubicBezTo>
                  <a:pt x="80211" y="450284"/>
                  <a:pt x="99238" y="377551"/>
                  <a:pt x="32084" y="545432"/>
                </a:cubicBezTo>
                <a:cubicBezTo>
                  <a:pt x="42779" y="614948"/>
                  <a:pt x="51207" y="684850"/>
                  <a:pt x="64169" y="753979"/>
                </a:cubicBezTo>
                <a:cubicBezTo>
                  <a:pt x="67285" y="770599"/>
                  <a:pt x="71249" y="787766"/>
                  <a:pt x="80211" y="802106"/>
                </a:cubicBezTo>
                <a:cubicBezTo>
                  <a:pt x="98358" y="831141"/>
                  <a:pt x="121832" y="856548"/>
                  <a:pt x="144379" y="882316"/>
                </a:cubicBezTo>
                <a:cubicBezTo>
                  <a:pt x="159318" y="899390"/>
                  <a:pt x="173628" y="917858"/>
                  <a:pt x="192505" y="930443"/>
                </a:cubicBezTo>
                <a:cubicBezTo>
                  <a:pt x="223048" y="950805"/>
                  <a:pt x="343418" y="961169"/>
                  <a:pt x="352926" y="962527"/>
                </a:cubicBezTo>
                <a:cubicBezTo>
                  <a:pt x="411747" y="946485"/>
                  <a:pt x="472302" y="935808"/>
                  <a:pt x="529390" y="914400"/>
                </a:cubicBezTo>
                <a:cubicBezTo>
                  <a:pt x="558585" y="903452"/>
                  <a:pt x="580650" y="877854"/>
                  <a:pt x="609600" y="866274"/>
                </a:cubicBezTo>
                <a:cubicBezTo>
                  <a:pt x="634916" y="856148"/>
                  <a:pt x="663359" y="856845"/>
                  <a:pt x="689811" y="850232"/>
                </a:cubicBezTo>
                <a:cubicBezTo>
                  <a:pt x="737019" y="838430"/>
                  <a:pt x="756194" y="825061"/>
                  <a:pt x="802105" y="802106"/>
                </a:cubicBezTo>
                <a:cubicBezTo>
                  <a:pt x="803818" y="802220"/>
                  <a:pt x="1054173" y="808400"/>
                  <a:pt x="1122947" y="834190"/>
                </a:cubicBezTo>
                <a:cubicBezTo>
                  <a:pt x="1141000" y="840960"/>
                  <a:pt x="1154334" y="856708"/>
                  <a:pt x="1171074" y="866274"/>
                </a:cubicBezTo>
                <a:cubicBezTo>
                  <a:pt x="1191837" y="878139"/>
                  <a:pt x="1213853" y="887663"/>
                  <a:pt x="1235242" y="898358"/>
                </a:cubicBezTo>
                <a:cubicBezTo>
                  <a:pt x="1345319" y="1063477"/>
                  <a:pt x="1147492" y="777269"/>
                  <a:pt x="1347537" y="1010653"/>
                </a:cubicBezTo>
                <a:cubicBezTo>
                  <a:pt x="1358542" y="1023492"/>
                  <a:pt x="1353016" y="1045575"/>
                  <a:pt x="1363579" y="1058779"/>
                </a:cubicBezTo>
                <a:cubicBezTo>
                  <a:pt x="1375623" y="1073834"/>
                  <a:pt x="1396650" y="1078820"/>
                  <a:pt x="1411705" y="1090864"/>
                </a:cubicBezTo>
                <a:cubicBezTo>
                  <a:pt x="1423515" y="1100312"/>
                  <a:pt x="1430821" y="1115166"/>
                  <a:pt x="1443790" y="1122948"/>
                </a:cubicBezTo>
                <a:cubicBezTo>
                  <a:pt x="1458290" y="1131648"/>
                  <a:pt x="1475657" y="1134345"/>
                  <a:pt x="1491916" y="1138990"/>
                </a:cubicBezTo>
                <a:cubicBezTo>
                  <a:pt x="1581013" y="1164446"/>
                  <a:pt x="1567244" y="1154335"/>
                  <a:pt x="1684421" y="1171074"/>
                </a:cubicBezTo>
                <a:cubicBezTo>
                  <a:pt x="1927947" y="1205863"/>
                  <a:pt x="1593538" y="1176720"/>
                  <a:pt x="2069432" y="1203158"/>
                </a:cubicBezTo>
                <a:lnTo>
                  <a:pt x="2133600" y="1219200"/>
                </a:lnTo>
                <a:cubicBezTo>
                  <a:pt x="2181638" y="1230286"/>
                  <a:pt x="2230343" y="1238582"/>
                  <a:pt x="2277979" y="1251285"/>
                </a:cubicBezTo>
                <a:cubicBezTo>
                  <a:pt x="2310657" y="1259999"/>
                  <a:pt x="2340872" y="1277809"/>
                  <a:pt x="2374232" y="1283369"/>
                </a:cubicBezTo>
                <a:cubicBezTo>
                  <a:pt x="2437747" y="1293955"/>
                  <a:pt x="2502666" y="1293004"/>
                  <a:pt x="2566737" y="1299411"/>
                </a:cubicBezTo>
                <a:cubicBezTo>
                  <a:pt x="2667121" y="1309449"/>
                  <a:pt x="2697989" y="1315939"/>
                  <a:pt x="2791326" y="1331495"/>
                </a:cubicBezTo>
                <a:cubicBezTo>
                  <a:pt x="2818063" y="1342190"/>
                  <a:pt x="2844218" y="1354473"/>
                  <a:pt x="2871537" y="1363579"/>
                </a:cubicBezTo>
                <a:cubicBezTo>
                  <a:pt x="2892453" y="1370551"/>
                  <a:pt x="2915061" y="1371880"/>
                  <a:pt x="2935705" y="1379622"/>
                </a:cubicBezTo>
                <a:cubicBezTo>
                  <a:pt x="2958097" y="1388019"/>
                  <a:pt x="2977017" y="1404673"/>
                  <a:pt x="2999874" y="1411706"/>
                </a:cubicBezTo>
                <a:cubicBezTo>
                  <a:pt x="3046994" y="1426204"/>
                  <a:pt x="3096215" y="1432704"/>
                  <a:pt x="3144253" y="1443790"/>
                </a:cubicBezTo>
                <a:cubicBezTo>
                  <a:pt x="3165736" y="1448748"/>
                  <a:pt x="3187032" y="1454485"/>
                  <a:pt x="3208421" y="1459832"/>
                </a:cubicBezTo>
                <a:cubicBezTo>
                  <a:pt x="3224463" y="1470527"/>
                  <a:pt x="3238750" y="1484501"/>
                  <a:pt x="3256547" y="1491916"/>
                </a:cubicBezTo>
                <a:cubicBezTo>
                  <a:pt x="3339200" y="1526355"/>
                  <a:pt x="3387629" y="1536719"/>
                  <a:pt x="3465095" y="1556085"/>
                </a:cubicBezTo>
                <a:cubicBezTo>
                  <a:pt x="3497179" y="1577474"/>
                  <a:pt x="3534080" y="1592987"/>
                  <a:pt x="3561347" y="1620253"/>
                </a:cubicBezTo>
                <a:cubicBezTo>
                  <a:pt x="3572042" y="1630948"/>
                  <a:pt x="3581813" y="1642654"/>
                  <a:pt x="3593432" y="1652337"/>
                </a:cubicBezTo>
                <a:cubicBezTo>
                  <a:pt x="3613972" y="1669454"/>
                  <a:pt x="3639837" y="1680481"/>
                  <a:pt x="3657600" y="1700464"/>
                </a:cubicBezTo>
                <a:cubicBezTo>
                  <a:pt x="3683218" y="1729284"/>
                  <a:pt x="3700380" y="1764632"/>
                  <a:pt x="3721769" y="1796716"/>
                </a:cubicBezTo>
                <a:cubicBezTo>
                  <a:pt x="3768694" y="1867103"/>
                  <a:pt x="3742271" y="1829400"/>
                  <a:pt x="3801979" y="1909011"/>
                </a:cubicBezTo>
                <a:cubicBezTo>
                  <a:pt x="3812674" y="1941095"/>
                  <a:pt x="3813771" y="1978208"/>
                  <a:pt x="3834063" y="2005264"/>
                </a:cubicBezTo>
                <a:cubicBezTo>
                  <a:pt x="3893758" y="2084856"/>
                  <a:pt x="3867359" y="2047186"/>
                  <a:pt x="3914274" y="2117558"/>
                </a:cubicBezTo>
                <a:cubicBezTo>
                  <a:pt x="3960721" y="2256902"/>
                  <a:pt x="3883733" y="2037534"/>
                  <a:pt x="3978442" y="2245895"/>
                </a:cubicBezTo>
                <a:cubicBezTo>
                  <a:pt x="4024922" y="2348151"/>
                  <a:pt x="3997483" y="2319060"/>
                  <a:pt x="4026569" y="2406316"/>
                </a:cubicBezTo>
                <a:cubicBezTo>
                  <a:pt x="4035675" y="2433635"/>
                  <a:pt x="4050528" y="2458901"/>
                  <a:pt x="4058653" y="2486527"/>
                </a:cubicBezTo>
                <a:cubicBezTo>
                  <a:pt x="4077316" y="2549983"/>
                  <a:pt x="4106779" y="2679032"/>
                  <a:pt x="4106779" y="2679032"/>
                </a:cubicBezTo>
                <a:cubicBezTo>
                  <a:pt x="4119399" y="2805236"/>
                  <a:pt x="4123632" y="2890826"/>
                  <a:pt x="4154905" y="3015916"/>
                </a:cubicBezTo>
                <a:cubicBezTo>
                  <a:pt x="4167209" y="3065131"/>
                  <a:pt x="4203032" y="3160295"/>
                  <a:pt x="4203032" y="3160295"/>
                </a:cubicBezTo>
                <a:cubicBezTo>
                  <a:pt x="4208379" y="3203074"/>
                  <a:pt x="4211362" y="3246215"/>
                  <a:pt x="4219074" y="3288632"/>
                </a:cubicBezTo>
                <a:cubicBezTo>
                  <a:pt x="4230287" y="3350305"/>
                  <a:pt x="4245078" y="3334560"/>
                  <a:pt x="4267200" y="3400927"/>
                </a:cubicBezTo>
                <a:cubicBezTo>
                  <a:pt x="4281144" y="3442760"/>
                  <a:pt x="4279564" y="3489824"/>
                  <a:pt x="4299284" y="3529264"/>
                </a:cubicBezTo>
                <a:lnTo>
                  <a:pt x="4363453" y="3657600"/>
                </a:lnTo>
                <a:cubicBezTo>
                  <a:pt x="4374148" y="3678990"/>
                  <a:pt x="4386655" y="3699565"/>
                  <a:pt x="4395537" y="3721769"/>
                </a:cubicBezTo>
                <a:cubicBezTo>
                  <a:pt x="4406232" y="3748506"/>
                  <a:pt x="4415926" y="3775665"/>
                  <a:pt x="4427621" y="3801979"/>
                </a:cubicBezTo>
                <a:cubicBezTo>
                  <a:pt x="4437333" y="3823832"/>
                  <a:pt x="4452143" y="3843461"/>
                  <a:pt x="4459705" y="3866148"/>
                </a:cubicBezTo>
                <a:cubicBezTo>
                  <a:pt x="4535473" y="4093450"/>
                  <a:pt x="4451525" y="3913955"/>
                  <a:pt x="4523874" y="4058653"/>
                </a:cubicBezTo>
                <a:cubicBezTo>
                  <a:pt x="4534342" y="4100526"/>
                  <a:pt x="4542392" y="4152448"/>
                  <a:pt x="4572000" y="4186990"/>
                </a:cubicBezTo>
                <a:cubicBezTo>
                  <a:pt x="4623831" y="4247459"/>
                  <a:pt x="4634949" y="4229362"/>
                  <a:pt x="4700337" y="4251158"/>
                </a:cubicBezTo>
                <a:cubicBezTo>
                  <a:pt x="4727656" y="4260264"/>
                  <a:pt x="4751807" y="4281447"/>
                  <a:pt x="4780547" y="4283243"/>
                </a:cubicBezTo>
                <a:cubicBezTo>
                  <a:pt x="5010098" y="4297590"/>
                  <a:pt x="5240421" y="4293938"/>
                  <a:pt x="5470358" y="4299285"/>
                </a:cubicBezTo>
                <a:cubicBezTo>
                  <a:pt x="5491747" y="4304632"/>
                  <a:pt x="5513003" y="4310544"/>
                  <a:pt x="5534526" y="4315327"/>
                </a:cubicBezTo>
                <a:cubicBezTo>
                  <a:pt x="5561143" y="4321242"/>
                  <a:pt x="5588870" y="4322747"/>
                  <a:pt x="5614737" y="4331369"/>
                </a:cubicBezTo>
                <a:cubicBezTo>
                  <a:pt x="5801260" y="4393543"/>
                  <a:pt x="5528464" y="4338380"/>
                  <a:pt x="5775158" y="4379495"/>
                </a:cubicBezTo>
                <a:cubicBezTo>
                  <a:pt x="5872975" y="4412101"/>
                  <a:pt x="5795729" y="4390087"/>
                  <a:pt x="5967663" y="4411579"/>
                </a:cubicBezTo>
                <a:cubicBezTo>
                  <a:pt x="6251383" y="4447045"/>
                  <a:pt x="5874305" y="4407057"/>
                  <a:pt x="6240379" y="4443664"/>
                </a:cubicBezTo>
                <a:cubicBezTo>
                  <a:pt x="6267116" y="4454359"/>
                  <a:pt x="6296170" y="4460486"/>
                  <a:pt x="6320590" y="4475748"/>
                </a:cubicBezTo>
                <a:cubicBezTo>
                  <a:pt x="6350682" y="4494555"/>
                  <a:pt x="6398639" y="4562558"/>
                  <a:pt x="6416842" y="4588043"/>
                </a:cubicBezTo>
                <a:cubicBezTo>
                  <a:pt x="6451892" y="4637114"/>
                  <a:pt x="6448926" y="4617861"/>
                  <a:pt x="6448926" y="465221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AB6A097-9187-4E28-B2F7-7E8EDF815A0D}"/>
              </a:ext>
            </a:extLst>
          </p:cNvPr>
          <p:cNvGrpSpPr/>
          <p:nvPr/>
        </p:nvGrpSpPr>
        <p:grpSpPr>
          <a:xfrm>
            <a:off x="143948" y="308810"/>
            <a:ext cx="3025680" cy="2069350"/>
            <a:chOff x="138519" y="260684"/>
            <a:chExt cx="3025680" cy="2069350"/>
          </a:xfrm>
        </p:grpSpPr>
        <p:sp>
          <p:nvSpPr>
            <p:cNvPr id="20" name="Speech Bubble: Rectangle with Corners Rounded 19">
              <a:extLst>
                <a:ext uri="{FF2B5EF4-FFF2-40B4-BE49-F238E27FC236}">
                  <a16:creationId xmlns:a16="http://schemas.microsoft.com/office/drawing/2014/main" id="{5FF1D675-DFA3-4AF1-AD1C-E4BEF5BC2F60}"/>
                </a:ext>
              </a:extLst>
            </p:cNvPr>
            <p:cNvSpPr/>
            <p:nvPr/>
          </p:nvSpPr>
          <p:spPr>
            <a:xfrm>
              <a:off x="138519" y="260684"/>
              <a:ext cx="3025680" cy="2069350"/>
            </a:xfrm>
            <a:prstGeom prst="wedgeRoundRectCallout">
              <a:avLst>
                <a:gd name="adj1" fmla="val -15014"/>
                <a:gd name="adj2" fmla="val 59067"/>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EB7F14A-30E3-4D15-A3CF-425DDCBC8F06}"/>
                </a:ext>
              </a:extLst>
            </p:cNvPr>
            <p:cNvSpPr txBox="1"/>
            <p:nvPr/>
          </p:nvSpPr>
          <p:spPr>
            <a:xfrm>
              <a:off x="260684" y="416232"/>
              <a:ext cx="2903515" cy="1754326"/>
            </a:xfrm>
            <a:prstGeom prst="rect">
              <a:avLst/>
            </a:prstGeom>
            <a:noFill/>
          </p:spPr>
          <p:txBody>
            <a:bodyPr wrap="square">
              <a:spAutoFit/>
            </a:bodyPr>
            <a:lstStyle/>
            <a:p>
              <a:pPr algn="ctr"/>
              <a:r>
                <a:rPr kumimoji="0" lang="en-US" sz="36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Khu vực </a:t>
              </a:r>
              <a:r>
                <a:rPr kumimoji="0" lang="vi-VN" sz="36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Đông Nam Á</a:t>
              </a:r>
              <a:r>
                <a:rPr kumimoji="0" lang="en-US" sz="3600" b="1" i="0" u="none"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rPr>
                <a:t> gồm 11 nước</a:t>
              </a:r>
              <a:endParaRPr lang="en-US" sz="1200"/>
            </a:p>
          </p:txBody>
        </p:sp>
      </p:grpSp>
      <p:sp>
        <p:nvSpPr>
          <p:cNvPr id="22" name="TextBox 21">
            <a:extLst>
              <a:ext uri="{FF2B5EF4-FFF2-40B4-BE49-F238E27FC236}">
                <a16:creationId xmlns:a16="http://schemas.microsoft.com/office/drawing/2014/main" id="{3A3F90E5-DE87-488F-AD79-918C09678AC0}"/>
              </a:ext>
            </a:extLst>
          </p:cNvPr>
          <p:cNvSpPr txBox="1"/>
          <p:nvPr/>
        </p:nvSpPr>
        <p:spPr>
          <a:xfrm>
            <a:off x="4621574" y="947953"/>
            <a:ext cx="721895" cy="461665"/>
          </a:xfrm>
          <a:prstGeom prst="rect">
            <a:avLst/>
          </a:prstGeom>
          <a:noFill/>
        </p:spPr>
        <p:txBody>
          <a:bodyPr wrap="square" rtlCol="0">
            <a:spAutoFit/>
          </a:bodyPr>
          <a:lstStyle/>
          <a:p>
            <a:r>
              <a:rPr lang="en-US" sz="2400" b="1">
                <a:solidFill>
                  <a:srgbClr val="002060"/>
                </a:solidFill>
              </a:rPr>
              <a:t>1</a:t>
            </a:r>
          </a:p>
        </p:txBody>
      </p:sp>
      <p:sp>
        <p:nvSpPr>
          <p:cNvPr id="23" name="TextBox 22">
            <a:extLst>
              <a:ext uri="{FF2B5EF4-FFF2-40B4-BE49-F238E27FC236}">
                <a16:creationId xmlns:a16="http://schemas.microsoft.com/office/drawing/2014/main" id="{2F4FCC82-E456-4761-89E1-C21A0C3953A0}"/>
              </a:ext>
            </a:extLst>
          </p:cNvPr>
          <p:cNvSpPr txBox="1"/>
          <p:nvPr/>
        </p:nvSpPr>
        <p:spPr>
          <a:xfrm>
            <a:off x="5457085" y="1354445"/>
            <a:ext cx="721895" cy="461665"/>
          </a:xfrm>
          <a:prstGeom prst="rect">
            <a:avLst/>
          </a:prstGeom>
          <a:noFill/>
        </p:spPr>
        <p:txBody>
          <a:bodyPr wrap="square" rtlCol="0">
            <a:spAutoFit/>
          </a:bodyPr>
          <a:lstStyle/>
          <a:p>
            <a:r>
              <a:rPr lang="en-US" sz="2400" b="1">
                <a:solidFill>
                  <a:srgbClr val="002060"/>
                </a:solidFill>
              </a:rPr>
              <a:t>2</a:t>
            </a:r>
          </a:p>
        </p:txBody>
      </p:sp>
      <p:sp>
        <p:nvSpPr>
          <p:cNvPr id="24" name="TextBox 23">
            <a:extLst>
              <a:ext uri="{FF2B5EF4-FFF2-40B4-BE49-F238E27FC236}">
                <a16:creationId xmlns:a16="http://schemas.microsoft.com/office/drawing/2014/main" id="{4B900B6D-7A69-4B6F-AD60-018779BFB5DB}"/>
              </a:ext>
            </a:extLst>
          </p:cNvPr>
          <p:cNvSpPr txBox="1"/>
          <p:nvPr/>
        </p:nvSpPr>
        <p:spPr>
          <a:xfrm>
            <a:off x="5828931" y="1226396"/>
            <a:ext cx="721895" cy="461665"/>
          </a:xfrm>
          <a:prstGeom prst="rect">
            <a:avLst/>
          </a:prstGeom>
          <a:noFill/>
        </p:spPr>
        <p:txBody>
          <a:bodyPr wrap="square" rtlCol="0">
            <a:spAutoFit/>
          </a:bodyPr>
          <a:lstStyle/>
          <a:p>
            <a:r>
              <a:rPr lang="en-US" sz="2400" b="1">
                <a:solidFill>
                  <a:srgbClr val="002060"/>
                </a:solidFill>
              </a:rPr>
              <a:t>3</a:t>
            </a:r>
          </a:p>
        </p:txBody>
      </p:sp>
      <p:sp>
        <p:nvSpPr>
          <p:cNvPr id="25" name="TextBox 24">
            <a:extLst>
              <a:ext uri="{FF2B5EF4-FFF2-40B4-BE49-F238E27FC236}">
                <a16:creationId xmlns:a16="http://schemas.microsoft.com/office/drawing/2014/main" id="{7C28C010-2EB0-4181-886B-DE84F08B2003}"/>
              </a:ext>
            </a:extLst>
          </p:cNvPr>
          <p:cNvSpPr txBox="1"/>
          <p:nvPr/>
        </p:nvSpPr>
        <p:spPr>
          <a:xfrm>
            <a:off x="5120716" y="1848741"/>
            <a:ext cx="721895" cy="461665"/>
          </a:xfrm>
          <a:prstGeom prst="rect">
            <a:avLst/>
          </a:prstGeom>
          <a:noFill/>
        </p:spPr>
        <p:txBody>
          <a:bodyPr wrap="square" rtlCol="0">
            <a:spAutoFit/>
          </a:bodyPr>
          <a:lstStyle/>
          <a:p>
            <a:r>
              <a:rPr lang="en-US" sz="2400" b="1">
                <a:solidFill>
                  <a:srgbClr val="002060"/>
                </a:solidFill>
              </a:rPr>
              <a:t>4</a:t>
            </a:r>
          </a:p>
        </p:txBody>
      </p:sp>
      <p:sp>
        <p:nvSpPr>
          <p:cNvPr id="26" name="TextBox 25">
            <a:extLst>
              <a:ext uri="{FF2B5EF4-FFF2-40B4-BE49-F238E27FC236}">
                <a16:creationId xmlns:a16="http://schemas.microsoft.com/office/drawing/2014/main" id="{FBBA897B-8C71-4719-94E1-5BA83384818C}"/>
              </a:ext>
            </a:extLst>
          </p:cNvPr>
          <p:cNvSpPr txBox="1"/>
          <p:nvPr/>
        </p:nvSpPr>
        <p:spPr>
          <a:xfrm>
            <a:off x="5780382" y="2773715"/>
            <a:ext cx="721895" cy="461665"/>
          </a:xfrm>
          <a:prstGeom prst="rect">
            <a:avLst/>
          </a:prstGeom>
          <a:noFill/>
        </p:spPr>
        <p:txBody>
          <a:bodyPr wrap="square" rtlCol="0">
            <a:spAutoFit/>
          </a:bodyPr>
          <a:lstStyle/>
          <a:p>
            <a:r>
              <a:rPr lang="en-US" sz="2400" b="1">
                <a:solidFill>
                  <a:srgbClr val="002060"/>
                </a:solidFill>
              </a:rPr>
              <a:t>5</a:t>
            </a:r>
          </a:p>
        </p:txBody>
      </p:sp>
      <p:sp>
        <p:nvSpPr>
          <p:cNvPr id="27" name="TextBox 26">
            <a:extLst>
              <a:ext uri="{FF2B5EF4-FFF2-40B4-BE49-F238E27FC236}">
                <a16:creationId xmlns:a16="http://schemas.microsoft.com/office/drawing/2014/main" id="{7B785D89-D5DB-40AE-B32B-56CC1BFF9CBB}"/>
              </a:ext>
            </a:extLst>
          </p:cNvPr>
          <p:cNvSpPr txBox="1"/>
          <p:nvPr/>
        </p:nvSpPr>
        <p:spPr>
          <a:xfrm>
            <a:off x="7430481" y="3747379"/>
            <a:ext cx="721895" cy="461665"/>
          </a:xfrm>
          <a:prstGeom prst="rect">
            <a:avLst/>
          </a:prstGeom>
          <a:noFill/>
        </p:spPr>
        <p:txBody>
          <a:bodyPr wrap="square" rtlCol="0">
            <a:spAutoFit/>
          </a:bodyPr>
          <a:lstStyle/>
          <a:p>
            <a:r>
              <a:rPr lang="en-US" sz="2400" b="1">
                <a:solidFill>
                  <a:srgbClr val="002060"/>
                </a:solidFill>
              </a:rPr>
              <a:t>7</a:t>
            </a:r>
          </a:p>
        </p:txBody>
      </p:sp>
      <p:sp>
        <p:nvSpPr>
          <p:cNvPr id="28" name="TextBox 27">
            <a:extLst>
              <a:ext uri="{FF2B5EF4-FFF2-40B4-BE49-F238E27FC236}">
                <a16:creationId xmlns:a16="http://schemas.microsoft.com/office/drawing/2014/main" id="{8D6031D5-C610-45F5-9B3D-811F60421C2E}"/>
              </a:ext>
            </a:extLst>
          </p:cNvPr>
          <p:cNvSpPr txBox="1"/>
          <p:nvPr/>
        </p:nvSpPr>
        <p:spPr>
          <a:xfrm>
            <a:off x="6299360" y="4480051"/>
            <a:ext cx="721895" cy="461665"/>
          </a:xfrm>
          <a:prstGeom prst="rect">
            <a:avLst/>
          </a:prstGeom>
          <a:noFill/>
        </p:spPr>
        <p:txBody>
          <a:bodyPr wrap="square" rtlCol="0">
            <a:spAutoFit/>
          </a:bodyPr>
          <a:lstStyle/>
          <a:p>
            <a:r>
              <a:rPr lang="en-US" sz="2400" b="1">
                <a:solidFill>
                  <a:srgbClr val="002060"/>
                </a:solidFill>
              </a:rPr>
              <a:t>8</a:t>
            </a:r>
          </a:p>
        </p:txBody>
      </p:sp>
      <p:sp>
        <p:nvSpPr>
          <p:cNvPr id="29" name="TextBox 28">
            <a:extLst>
              <a:ext uri="{FF2B5EF4-FFF2-40B4-BE49-F238E27FC236}">
                <a16:creationId xmlns:a16="http://schemas.microsoft.com/office/drawing/2014/main" id="{27E0BF78-2B47-4C6A-B9CD-71A24C07251C}"/>
              </a:ext>
            </a:extLst>
          </p:cNvPr>
          <p:cNvSpPr txBox="1"/>
          <p:nvPr/>
        </p:nvSpPr>
        <p:spPr>
          <a:xfrm>
            <a:off x="5467983" y="4710883"/>
            <a:ext cx="721895" cy="461665"/>
          </a:xfrm>
          <a:prstGeom prst="rect">
            <a:avLst/>
          </a:prstGeom>
          <a:noFill/>
        </p:spPr>
        <p:txBody>
          <a:bodyPr wrap="square" rtlCol="0">
            <a:spAutoFit/>
          </a:bodyPr>
          <a:lstStyle/>
          <a:p>
            <a:r>
              <a:rPr lang="en-US" sz="2400" b="1">
                <a:solidFill>
                  <a:srgbClr val="002060"/>
                </a:solidFill>
              </a:rPr>
              <a:t>9</a:t>
            </a:r>
          </a:p>
        </p:txBody>
      </p:sp>
      <p:sp>
        <p:nvSpPr>
          <p:cNvPr id="30" name="TextBox 29">
            <a:extLst>
              <a:ext uri="{FF2B5EF4-FFF2-40B4-BE49-F238E27FC236}">
                <a16:creationId xmlns:a16="http://schemas.microsoft.com/office/drawing/2014/main" id="{4462973E-39E9-4436-8CE8-73B07B34054D}"/>
              </a:ext>
            </a:extLst>
          </p:cNvPr>
          <p:cNvSpPr txBox="1"/>
          <p:nvPr/>
        </p:nvSpPr>
        <p:spPr>
          <a:xfrm>
            <a:off x="9237726" y="5837100"/>
            <a:ext cx="721895" cy="461665"/>
          </a:xfrm>
          <a:prstGeom prst="rect">
            <a:avLst/>
          </a:prstGeom>
          <a:noFill/>
        </p:spPr>
        <p:txBody>
          <a:bodyPr wrap="square" rtlCol="0">
            <a:spAutoFit/>
          </a:bodyPr>
          <a:lstStyle/>
          <a:p>
            <a:r>
              <a:rPr lang="en-US" sz="2400" b="1">
                <a:solidFill>
                  <a:srgbClr val="002060"/>
                </a:solidFill>
              </a:rPr>
              <a:t>10</a:t>
            </a:r>
          </a:p>
        </p:txBody>
      </p:sp>
      <p:sp>
        <p:nvSpPr>
          <p:cNvPr id="31" name="TextBox 30">
            <a:extLst>
              <a:ext uri="{FF2B5EF4-FFF2-40B4-BE49-F238E27FC236}">
                <a16:creationId xmlns:a16="http://schemas.microsoft.com/office/drawing/2014/main" id="{BB7EFC48-7C19-405F-A508-9E17ED993B28}"/>
              </a:ext>
            </a:extLst>
          </p:cNvPr>
          <p:cNvSpPr txBox="1"/>
          <p:nvPr/>
        </p:nvSpPr>
        <p:spPr>
          <a:xfrm>
            <a:off x="8461208" y="2249451"/>
            <a:ext cx="721895" cy="461665"/>
          </a:xfrm>
          <a:prstGeom prst="rect">
            <a:avLst/>
          </a:prstGeom>
          <a:noFill/>
        </p:spPr>
        <p:txBody>
          <a:bodyPr wrap="square" rtlCol="0">
            <a:spAutoFit/>
          </a:bodyPr>
          <a:lstStyle/>
          <a:p>
            <a:r>
              <a:rPr lang="en-US" sz="2400" b="1">
                <a:solidFill>
                  <a:srgbClr val="002060"/>
                </a:solidFill>
              </a:rPr>
              <a:t>11</a:t>
            </a:r>
          </a:p>
        </p:txBody>
      </p:sp>
      <p:sp>
        <p:nvSpPr>
          <p:cNvPr id="32" name="TextBox 31">
            <a:extLst>
              <a:ext uri="{FF2B5EF4-FFF2-40B4-BE49-F238E27FC236}">
                <a16:creationId xmlns:a16="http://schemas.microsoft.com/office/drawing/2014/main" id="{E23B1056-07C3-4A1A-96E6-8A79D858A8F3}"/>
              </a:ext>
            </a:extLst>
          </p:cNvPr>
          <p:cNvSpPr txBox="1"/>
          <p:nvPr/>
        </p:nvSpPr>
        <p:spPr>
          <a:xfrm>
            <a:off x="5409083" y="3774136"/>
            <a:ext cx="721895" cy="461665"/>
          </a:xfrm>
          <a:prstGeom prst="rect">
            <a:avLst/>
          </a:prstGeom>
          <a:noFill/>
        </p:spPr>
        <p:txBody>
          <a:bodyPr wrap="square" rtlCol="0">
            <a:spAutoFit/>
          </a:bodyPr>
          <a:lstStyle/>
          <a:p>
            <a:r>
              <a:rPr lang="en-US" sz="2400" b="1">
                <a:solidFill>
                  <a:srgbClr val="002060"/>
                </a:solidFill>
              </a:rPr>
              <a:t>6</a:t>
            </a:r>
          </a:p>
        </p:txBody>
      </p:sp>
    </p:spTree>
    <p:extLst>
      <p:ext uri="{BB962C8B-B14F-4D97-AF65-F5344CB8AC3E}">
        <p14:creationId xmlns:p14="http://schemas.microsoft.com/office/powerpoint/2010/main" val="147316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53" presetClass="entr" presetSubtype="16"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2" grpId="0"/>
      <p:bldP spid="23" grpId="0"/>
      <p:bldP spid="24" grpId="0"/>
      <p:bldP spid="25" grpId="0"/>
      <p:bldP spid="26" grpId="0"/>
      <p:bldP spid="27" grpId="0"/>
      <p:bldP spid="28" grpId="0"/>
      <p:bldP spid="29" grpId="0"/>
      <p:bldP spid="30"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E8116-F7CB-41B7-B785-E834B2D98A2A}"/>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6EAE05E-D6FE-5B6E-A271-5BE342349039}"/>
              </a:ext>
            </a:extLst>
          </p:cNvPr>
          <p:cNvSpPr/>
          <p:nvPr/>
        </p:nvSpPr>
        <p:spPr>
          <a:xfrm>
            <a:off x="378967" y="158070"/>
            <a:ext cx="5214258" cy="110799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50" normalizeH="0" baseline="0" noProof="0">
                <a:ln w="9525" cmpd="sng">
                  <a:solidFill>
                    <a:srgbClr val="5B9BD5"/>
                  </a:solidFill>
                  <a:prstDash val="solid"/>
                </a:ln>
                <a:solidFill>
                  <a:srgbClr val="FFFF00"/>
                </a:solidFill>
                <a:effectLst>
                  <a:glow rad="38100">
                    <a:srgbClr val="5B9BD5">
                      <a:alpha val="40000"/>
                    </a:srgbClr>
                  </a:glow>
                </a:effectLst>
                <a:uLnTx/>
                <a:uFillTx/>
                <a:latin typeface="SVN-Hole Hearted" panose="020B0A06020104020203" pitchFamily="34" charset="0"/>
                <a:ea typeface="字魂59号-创粗黑"/>
                <a:cs typeface="+mn-cs"/>
              </a:rPr>
              <a:t>Hoạt động 2:</a:t>
            </a:r>
          </a:p>
        </p:txBody>
      </p:sp>
      <p:sp>
        <p:nvSpPr>
          <p:cNvPr id="6" name="Freeform 2">
            <a:extLst>
              <a:ext uri="{FF2B5EF4-FFF2-40B4-BE49-F238E27FC236}">
                <a16:creationId xmlns:a16="http://schemas.microsoft.com/office/drawing/2014/main" id="{708E59D0-53A5-451A-AD5D-BEAC25377329}"/>
              </a:ext>
            </a:extLst>
          </p:cNvPr>
          <p:cNvSpPr/>
          <p:nvPr/>
        </p:nvSpPr>
        <p:spPr>
          <a:xfrm>
            <a:off x="550431" y="1483078"/>
            <a:ext cx="11091138" cy="5157909"/>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cs typeface="+mn-cs"/>
            </a:endParaRPr>
          </a:p>
        </p:txBody>
      </p:sp>
      <p:sp>
        <p:nvSpPr>
          <p:cNvPr id="7" name="TextBox 6">
            <a:extLst>
              <a:ext uri="{FF2B5EF4-FFF2-40B4-BE49-F238E27FC236}">
                <a16:creationId xmlns:a16="http://schemas.microsoft.com/office/drawing/2014/main" id="{24588871-8A03-4113-8621-ECF68CD9D2C7}"/>
              </a:ext>
            </a:extLst>
          </p:cNvPr>
          <p:cNvSpPr txBox="1"/>
          <p:nvPr/>
        </p:nvSpPr>
        <p:spPr>
          <a:xfrm flipH="1">
            <a:off x="2334797" y="3549851"/>
            <a:ext cx="7845136" cy="3139321"/>
          </a:xfrm>
          <a:prstGeom prst="rect">
            <a:avLst/>
          </a:prstGeom>
          <a:noFill/>
        </p:spPr>
        <p:txBody>
          <a:bodyPr wrap="square" rtlCol="0">
            <a:spAutoFit/>
          </a:bodyPr>
          <a:lstStyle/>
          <a:p>
            <a:pPr lvl="0" algn="ctr">
              <a:defRPr/>
            </a:pPr>
            <a:r>
              <a:rPr lang="en-US" sz="6600" b="1">
                <a:solidFill>
                  <a:srgbClr val="7030A0"/>
                </a:solidFill>
                <a:latin typeface="iCiel Ciaobella" pitchFamily="50" charset="0"/>
              </a:rPr>
              <a:t>Tìm hiểu về sự ra đời của Hiệp hội các quốc gia Đông Nam Á (asean)</a:t>
            </a:r>
            <a:endParaRPr kumimoji="0" lang="en-US" sz="6600" b="1" i="0" u="none" strike="noStrike" kern="1200" cap="none" spc="0" normalizeH="0" baseline="0" noProof="0" dirty="0">
              <a:ln>
                <a:noFill/>
              </a:ln>
              <a:solidFill>
                <a:srgbClr val="7030A0"/>
              </a:solidFill>
              <a:effectLst/>
              <a:uLnTx/>
              <a:uFillTx/>
              <a:latin typeface="iCiel Ciaobella" pitchFamily="50" charset="0"/>
            </a:endParaRPr>
          </a:p>
        </p:txBody>
      </p:sp>
    </p:spTree>
    <p:extLst>
      <p:ext uri="{BB962C8B-B14F-4D97-AF65-F5344CB8AC3E}">
        <p14:creationId xmlns:p14="http://schemas.microsoft.com/office/powerpoint/2010/main" val="7089244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0" y="0"/>
            <a:ext cx="12283365" cy="6858000"/>
          </a:xfrm>
          <a:prstGeom prst="rect">
            <a:avLst/>
          </a:prstGeom>
        </p:spPr>
      </p:pic>
      <p:grpSp>
        <p:nvGrpSpPr>
          <p:cNvPr id="7" name="Group 6">
            <a:extLst>
              <a:ext uri="{FF2B5EF4-FFF2-40B4-BE49-F238E27FC236}">
                <a16:creationId xmlns:a16="http://schemas.microsoft.com/office/drawing/2014/main" id="{AD6DEA06-40D8-4A4F-A310-F410C6B07DDB}"/>
              </a:ext>
            </a:extLst>
          </p:cNvPr>
          <p:cNvGrpSpPr/>
          <p:nvPr/>
        </p:nvGrpSpPr>
        <p:grpSpPr>
          <a:xfrm>
            <a:off x="4335501" y="1499756"/>
            <a:ext cx="7500483" cy="4897900"/>
            <a:chOff x="4843637" y="2993126"/>
            <a:chExt cx="7500483" cy="5204012"/>
          </a:xfrm>
        </p:grpSpPr>
        <p:sp>
          <p:nvSpPr>
            <p:cNvPr id="8" name="Rectangle: Rounded Corners 7">
              <a:extLst>
                <a:ext uri="{FF2B5EF4-FFF2-40B4-BE49-F238E27FC236}">
                  <a16:creationId xmlns:a16="http://schemas.microsoft.com/office/drawing/2014/main" id="{04E56446-8DA6-426D-BB8F-CD8E5297F96D}"/>
                </a:ext>
              </a:extLst>
            </p:cNvPr>
            <p:cNvSpPr/>
            <p:nvPr/>
          </p:nvSpPr>
          <p:spPr>
            <a:xfrm>
              <a:off x="4843637" y="2993126"/>
              <a:ext cx="7500483" cy="5204012"/>
            </a:xfrm>
            <a:prstGeom prst="roundRect">
              <a:avLst>
                <a:gd name="adj" fmla="val 12644"/>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814B94FC-662B-46F2-9D1F-3DF4769C54BA}"/>
                </a:ext>
              </a:extLst>
            </p:cNvPr>
            <p:cNvSpPr txBox="1"/>
            <p:nvPr/>
          </p:nvSpPr>
          <p:spPr>
            <a:xfrm>
              <a:off x="5126806" y="3219174"/>
              <a:ext cx="6934144" cy="48070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thông tin trong SGK</a:t>
              </a: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và mục Em có biết ? </a:t>
              </a: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để trả lời câu hỏi: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Hiệp hội các quốc gia Đông Nam Á (ASEAN) ra đời như thế nào?</a:t>
              </a:r>
              <a:endPar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 Nam tham gia vào năm nào? Tiếp theo là những nước nào?</a:t>
              </a:r>
              <a:endParaRPr kumimoji="0" lang="en-US"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 Cờ ASEAN có màu gì?</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Calibri" panose="020F0502020204030204" pitchFamily="34" charset="0"/>
                  <a:ea typeface="Calibri" panose="020F0502020204030204" pitchFamily="34" charset="0"/>
                  <a:cs typeface="Calibri" panose="020F0502020204030204" pitchFamily="34" charset="0"/>
                </a:rPr>
                <a:t>Mỗi màu thể hiện cho điều gì?</a:t>
              </a:r>
              <a:endParaRPr kumimoji="0" lang="vi-VN" sz="360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3" name="Picture 2" descr="Cute cartoon thai student namaste greeting in the school uniform. Free Vector">
            <a:extLst>
              <a:ext uri="{FF2B5EF4-FFF2-40B4-BE49-F238E27FC236}">
                <a16:creationId xmlns:a16="http://schemas.microsoft.com/office/drawing/2014/main" id="{28535181-FB70-4912-98D9-798B55C1D14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483524" y="852927"/>
            <a:ext cx="4043770" cy="619155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C6B009F-C728-4A36-BE5E-A47E285EA29E}"/>
              </a:ext>
            </a:extLst>
          </p:cNvPr>
          <p:cNvSpPr txBox="1"/>
          <p:nvPr/>
        </p:nvSpPr>
        <p:spPr>
          <a:xfrm>
            <a:off x="269211" y="224125"/>
            <a:ext cx="3837048" cy="1754326"/>
          </a:xfrm>
          <a:prstGeom prst="rect">
            <a:avLst/>
          </a:prstGeom>
          <a:noFill/>
        </p:spPr>
        <p:txBody>
          <a:bodyPr wrap="square">
            <a:spAutoFit/>
          </a:bodyPr>
          <a:lstStyle/>
          <a:p>
            <a:pPr algn="ctr"/>
            <a:r>
              <a:rPr lang="en-US" sz="5400">
                <a:solidFill>
                  <a:srgbClr val="0070C0"/>
                </a:solidFill>
                <a:latin typeface="UTM Cookies" panose="02040603050506020204" pitchFamily="18" charset="0"/>
              </a:rPr>
              <a:t>THẢO LUẬN NHÓM 4</a:t>
            </a:r>
            <a:endParaRPr lang="en-US" sz="5400">
              <a:solidFill>
                <a:srgbClr val="0070C0"/>
              </a:solidFill>
            </a:endParaRPr>
          </a:p>
        </p:txBody>
      </p:sp>
      <p:sp>
        <p:nvSpPr>
          <p:cNvPr id="15" name="TextBox 14">
            <a:extLst>
              <a:ext uri="{FF2B5EF4-FFF2-40B4-BE49-F238E27FC236}">
                <a16:creationId xmlns:a16="http://schemas.microsoft.com/office/drawing/2014/main" id="{10832A0B-F244-4A64-92BB-BEA585EECB37}"/>
              </a:ext>
            </a:extLst>
          </p:cNvPr>
          <p:cNvSpPr txBox="1"/>
          <p:nvPr/>
        </p:nvSpPr>
        <p:spPr>
          <a:xfrm>
            <a:off x="6559662" y="193051"/>
            <a:ext cx="3270299" cy="1200329"/>
          </a:xfrm>
          <a:prstGeom prst="rect">
            <a:avLst/>
          </a:prstGeom>
          <a:noFill/>
        </p:spPr>
        <p:txBody>
          <a:bodyPr wrap="square">
            <a:spAutoFit/>
          </a:bodyPr>
          <a:lstStyle/>
          <a:p>
            <a:r>
              <a:rPr lang="en-US" sz="7200" b="1">
                <a:solidFill>
                  <a:schemeClr val="accent6">
                    <a:lumMod val="75000"/>
                  </a:schemeClr>
                </a:solidFill>
                <a:latin typeface="iCiel Ciaobella" pitchFamily="50" charset="0"/>
              </a:rPr>
              <a:t>Nhiệm vụ </a:t>
            </a:r>
            <a:endParaRPr lang="en-US" sz="7200">
              <a:solidFill>
                <a:schemeClr val="accent6">
                  <a:lumMod val="75000"/>
                </a:schemeClr>
              </a:solidFill>
            </a:endParaRPr>
          </a:p>
        </p:txBody>
      </p:sp>
    </p:spTree>
    <p:extLst>
      <p:ext uri="{BB962C8B-B14F-4D97-AF65-F5344CB8AC3E}">
        <p14:creationId xmlns:p14="http://schemas.microsoft.com/office/powerpoint/2010/main" val="39741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12" name="Picture 2" descr="Background màu hồng đẹp">
            <a:extLst>
              <a:ext uri="{FF2B5EF4-FFF2-40B4-BE49-F238E27FC236}">
                <a16:creationId xmlns:a16="http://schemas.microsoft.com/office/drawing/2014/main" id="{FC37C22D-DF46-4B28-9331-05FC2BEF8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FADC128-D175-45D9-8D25-62D194A9AC65}"/>
              </a:ext>
            </a:extLst>
          </p:cNvPr>
          <p:cNvSpPr/>
          <p:nvPr/>
        </p:nvSpPr>
        <p:spPr>
          <a:xfrm>
            <a:off x="272716" y="212307"/>
            <a:ext cx="11630526" cy="6461209"/>
          </a:xfrm>
          <a:prstGeom prst="roundRect">
            <a:avLst>
              <a:gd name="adj" fmla="val 92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E0EB183-FCA9-47DE-85F2-351C5B599E6E}"/>
              </a:ext>
            </a:extLst>
          </p:cNvPr>
          <p:cNvSpPr txBox="1"/>
          <p:nvPr/>
        </p:nvSpPr>
        <p:spPr>
          <a:xfrm flipH="1">
            <a:off x="181181" y="212307"/>
            <a:ext cx="11829637" cy="584775"/>
          </a:xfrm>
          <a:prstGeom prst="rect">
            <a:avLst/>
          </a:prstGeom>
          <a:noFill/>
        </p:spPr>
        <p:txBody>
          <a:bodyPr wrap="square">
            <a:spAutoFit/>
          </a:bodyPr>
          <a:lstStyle/>
          <a:p>
            <a:pPr lvl="0" algn="ctr">
              <a:defRPr/>
            </a:pPr>
            <a:r>
              <a:rPr lang="en-US" sz="3200" b="1">
                <a:solidFill>
                  <a:srgbClr val="FF0000"/>
                </a:solidFill>
                <a:latin typeface="Calibri" panose="020F0502020204030204" pitchFamily="34" charset="0"/>
                <a:cs typeface="Calibri" panose="020F0502020204030204" pitchFamily="34" charset="0"/>
              </a:rPr>
              <a:t>2. </a:t>
            </a:r>
            <a:r>
              <a:rPr lang="en-US" sz="3200" b="1">
                <a:latin typeface="Calibri" panose="020F0502020204030204" pitchFamily="34" charset="0"/>
                <a:cs typeface="Calibri" panose="020F0502020204030204" pitchFamily="34" charset="0"/>
              </a:rPr>
              <a:t>Sự ra đời của Hiệp hội các quốc gia Đông Nam Á (ASEAN)</a:t>
            </a:r>
            <a:endParaRPr kumimoji="0" lang="en-US" sz="32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D35A8DD-DA81-40AA-805C-8BEB97FFFC77}"/>
              </a:ext>
            </a:extLst>
          </p:cNvPr>
          <p:cNvSpPr txBox="1"/>
          <p:nvPr/>
        </p:nvSpPr>
        <p:spPr>
          <a:xfrm>
            <a:off x="478586" y="772754"/>
            <a:ext cx="11234826" cy="1938992"/>
          </a:xfrm>
          <a:prstGeom prst="rect">
            <a:avLst/>
          </a:prstGeom>
          <a:noFill/>
        </p:spPr>
        <p:txBody>
          <a:bodyPr wrap="square" rtlCol="0">
            <a:spAutoFit/>
          </a:bodyPr>
          <a:lstStyle/>
          <a:p>
            <a:pPr lvl="0" algn="just"/>
            <a:r>
              <a:rPr lang="en-US" sz="3000">
                <a:solidFill>
                  <a:prstClr val="black"/>
                </a:solidFill>
                <a:latin typeface="Calibri" panose="020F0502020204030204" pitchFamily="34" charset="0"/>
                <a:cs typeface="Calibri" panose="020F0502020204030204" pitchFamily="34" charset="0"/>
              </a:rPr>
              <a:t>	</a:t>
            </a:r>
            <a:r>
              <a:rPr lang="vi-VN" sz="3000">
                <a:solidFill>
                  <a:prstClr val="black"/>
                </a:solidFill>
                <a:latin typeface="Calibri" panose="020F0502020204030204" pitchFamily="34" charset="0"/>
                <a:cs typeface="Calibri" panose="020F0502020204030204" pitchFamily="34" charset="0"/>
              </a:rPr>
              <a:t>Sau khi giành được độc lập, với mong muốn có một tổ chức liên minh khu vực để cùng hợp tác phát triển, ngày 8 – 8 – 1967, Hiệp hội các quốc gia Đông Nam Á (ASEAN) được thành lập tại Băng Cốc (Thái Lan). </a:t>
            </a:r>
            <a:r>
              <a:rPr lang="en-US" sz="3000">
                <a:solidFill>
                  <a:prstClr val="black"/>
                </a:solidFill>
                <a:latin typeface="Calibri" panose="020F0502020204030204" pitchFamily="34" charset="0"/>
                <a:cs typeface="Calibri" panose="020F0502020204030204" pitchFamily="34" charset="0"/>
              </a:rPr>
              <a:t>Ban đầu, hiệp hội có sự  tham  gia</a:t>
            </a:r>
            <a:endParaRPr lang="vi-VN" sz="3000">
              <a:solidFill>
                <a:prstClr val="black"/>
              </a:solidFill>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1B34C8E8-3072-4FB2-8450-8523DA39630A}"/>
              </a:ext>
            </a:extLst>
          </p:cNvPr>
          <p:cNvGrpSpPr/>
          <p:nvPr/>
        </p:nvGrpSpPr>
        <p:grpSpPr>
          <a:xfrm>
            <a:off x="7098609" y="2265686"/>
            <a:ext cx="4580563" cy="4511130"/>
            <a:chOff x="6915915" y="918282"/>
            <a:chExt cx="4580563" cy="4511130"/>
          </a:xfrm>
        </p:grpSpPr>
        <p:sp>
          <p:nvSpPr>
            <p:cNvPr id="2" name="TextBox 1">
              <a:extLst>
                <a:ext uri="{FF2B5EF4-FFF2-40B4-BE49-F238E27FC236}">
                  <a16:creationId xmlns:a16="http://schemas.microsoft.com/office/drawing/2014/main" id="{0F8015F6-8173-4F17-AFA2-8F35AB9478F4}"/>
                </a:ext>
              </a:extLst>
            </p:cNvPr>
            <p:cNvSpPr txBox="1"/>
            <p:nvPr/>
          </p:nvSpPr>
          <p:spPr>
            <a:xfrm>
              <a:off x="6915915" y="4044417"/>
              <a:ext cx="4580563" cy="1384995"/>
            </a:xfrm>
            <a:prstGeom prst="rect">
              <a:avLst/>
            </a:prstGeom>
            <a:noFill/>
          </p:spPr>
          <p:txBody>
            <a:bodyPr wrap="square" rtlCol="0">
              <a:spAutoFit/>
            </a:bodyPr>
            <a:lstStyle/>
            <a:p>
              <a:pPr algn="ctr"/>
              <a:r>
                <a:rPr lang="en-US" sz="2800"/>
                <a:t>Hình 2. Đại diện 5 quốc gia kí tuyên bố thành lập ASEAN ngày 8 – 8 – 1967</a:t>
              </a:r>
            </a:p>
          </p:txBody>
        </p:sp>
        <p:pic>
          <p:nvPicPr>
            <p:cNvPr id="4" name="Picture 3">
              <a:extLst>
                <a:ext uri="{FF2B5EF4-FFF2-40B4-BE49-F238E27FC236}">
                  <a16:creationId xmlns:a16="http://schemas.microsoft.com/office/drawing/2014/main" id="{2B346895-AD48-422F-AB28-45C609326018}"/>
                </a:ext>
              </a:extLst>
            </p:cNvPr>
            <p:cNvPicPr>
              <a:picLocks noChangeAspect="1"/>
            </p:cNvPicPr>
            <p:nvPr/>
          </p:nvPicPr>
          <p:blipFill>
            <a:blip r:embed="rId3"/>
            <a:stretch>
              <a:fillRect/>
            </a:stretch>
          </p:blipFill>
          <p:spPr>
            <a:xfrm>
              <a:off x="7007185" y="918282"/>
              <a:ext cx="4398025" cy="2997904"/>
            </a:xfrm>
            <a:prstGeom prst="rect">
              <a:avLst/>
            </a:prstGeom>
          </p:spPr>
        </p:pic>
      </p:grpSp>
      <p:sp>
        <p:nvSpPr>
          <p:cNvPr id="7" name="TextBox 6">
            <a:extLst>
              <a:ext uri="{FF2B5EF4-FFF2-40B4-BE49-F238E27FC236}">
                <a16:creationId xmlns:a16="http://schemas.microsoft.com/office/drawing/2014/main" id="{D0D07F36-4D0F-4A77-9B22-5AD691ABC63A}"/>
              </a:ext>
            </a:extLst>
          </p:cNvPr>
          <p:cNvSpPr txBox="1"/>
          <p:nvPr/>
        </p:nvSpPr>
        <p:spPr>
          <a:xfrm>
            <a:off x="507587" y="2634207"/>
            <a:ext cx="6366952" cy="3785652"/>
          </a:xfrm>
          <a:prstGeom prst="rect">
            <a:avLst/>
          </a:prstGeom>
          <a:noFill/>
        </p:spPr>
        <p:txBody>
          <a:bodyPr wrap="square" rtlCol="0">
            <a:spAutoFit/>
          </a:bodyPr>
          <a:lstStyle/>
          <a:p>
            <a:pPr algn="just"/>
            <a:r>
              <a:rPr lang="vi-VN" sz="3000">
                <a:latin typeface="Calibri" panose="020F0502020204030204" pitchFamily="34" charset="0"/>
                <a:cs typeface="Calibri" panose="020F0502020204030204" pitchFamily="34" charset="0"/>
              </a:rPr>
              <a:t>của 5 nước là In-đô-nê-xi-a, Ma-lai-xi-a, Phi-líp-pin, Xin-ga-po và Thái Lan. </a:t>
            </a:r>
            <a:endParaRPr lang="en-US" sz="3000">
              <a:latin typeface="Calibri" panose="020F0502020204030204" pitchFamily="34" charset="0"/>
              <a:cs typeface="Calibri" panose="020F0502020204030204" pitchFamily="34" charset="0"/>
            </a:endParaRPr>
          </a:p>
          <a:p>
            <a:pPr algn="just"/>
            <a:endParaRPr lang="en-US" sz="3000">
              <a:latin typeface="Calibri" panose="020F0502020204030204" pitchFamily="34" charset="0"/>
              <a:cs typeface="Calibri" panose="020F0502020204030204" pitchFamily="34" charset="0"/>
            </a:endParaRPr>
          </a:p>
          <a:p>
            <a:pPr algn="just"/>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Sau</a:t>
            </a:r>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 đó, </a:t>
            </a:r>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ASEAN đã </a:t>
            </a:r>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kết </a:t>
            </a:r>
            <a:r>
              <a:rPr lang="en-US" sz="3000">
                <a:latin typeface="Calibri" panose="020F0502020204030204" pitchFamily="34" charset="0"/>
                <a:cs typeface="Calibri" panose="020F0502020204030204" pitchFamily="34" charset="0"/>
              </a:rPr>
              <a:t> </a:t>
            </a:r>
            <a:r>
              <a:rPr lang="vi-VN" sz="3000">
                <a:latin typeface="Calibri" panose="020F0502020204030204" pitchFamily="34" charset="0"/>
                <a:cs typeface="Calibri" panose="020F0502020204030204" pitchFamily="34" charset="0"/>
              </a:rPr>
              <a:t>nạp </a:t>
            </a:r>
            <a:r>
              <a:rPr lang="en-US" sz="3000">
                <a:latin typeface="Calibri" panose="020F0502020204030204" pitchFamily="34" charset="0"/>
                <a:cs typeface="Calibri" panose="020F0502020204030204" pitchFamily="34" charset="0"/>
              </a:rPr>
              <a:t>nước</a:t>
            </a:r>
          </a:p>
          <a:p>
            <a:pPr algn="just"/>
            <a:r>
              <a:rPr lang="vi-VN" sz="3000">
                <a:latin typeface="Calibri" panose="020F0502020204030204" pitchFamily="34" charset="0"/>
                <a:cs typeface="Calibri" panose="020F0502020204030204" pitchFamily="34" charset="0"/>
              </a:rPr>
              <a:t>Bru-nây vào năm 1984, Việt Nam vào năm 1995, Lào và Mi-an-ma vào năm 1997. Đến năm 1999, Cam-pu-chia được kết nạp vào ASEAN.</a:t>
            </a:r>
            <a:endParaRPr lang="en-US" sz="3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438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12" name="Picture 2" descr="Background màu hồng đẹp">
            <a:extLst>
              <a:ext uri="{FF2B5EF4-FFF2-40B4-BE49-F238E27FC236}">
                <a16:creationId xmlns:a16="http://schemas.microsoft.com/office/drawing/2014/main" id="{FC37C22D-DF46-4B28-9331-05FC2BEF8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FADC128-D175-45D9-8D25-62D194A9AC65}"/>
              </a:ext>
            </a:extLst>
          </p:cNvPr>
          <p:cNvSpPr/>
          <p:nvPr/>
        </p:nvSpPr>
        <p:spPr>
          <a:xfrm>
            <a:off x="280737" y="223136"/>
            <a:ext cx="11630526" cy="6461209"/>
          </a:xfrm>
          <a:prstGeom prst="roundRect">
            <a:avLst>
              <a:gd name="adj" fmla="val 92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3102CDFC-28B7-4706-B791-44031F42B33B}"/>
              </a:ext>
            </a:extLst>
          </p:cNvPr>
          <p:cNvSpPr/>
          <p:nvPr/>
        </p:nvSpPr>
        <p:spPr>
          <a:xfrm>
            <a:off x="1038385" y="1635433"/>
            <a:ext cx="10414862" cy="4963766"/>
          </a:xfrm>
          <a:prstGeom prst="roundRect">
            <a:avLst/>
          </a:prstGeom>
          <a:solidFill>
            <a:schemeClr val="accent6">
              <a:lumMod val="40000"/>
              <a:lumOff val="6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grpSp>
        <p:nvGrpSpPr>
          <p:cNvPr id="10" name="Group 9">
            <a:extLst>
              <a:ext uri="{FF2B5EF4-FFF2-40B4-BE49-F238E27FC236}">
                <a16:creationId xmlns:a16="http://schemas.microsoft.com/office/drawing/2014/main" id="{C5B5402C-44B7-472B-9F97-4D43E8B364B5}"/>
              </a:ext>
            </a:extLst>
          </p:cNvPr>
          <p:cNvGrpSpPr/>
          <p:nvPr/>
        </p:nvGrpSpPr>
        <p:grpSpPr>
          <a:xfrm>
            <a:off x="484048" y="824552"/>
            <a:ext cx="5611951" cy="1777969"/>
            <a:chOff x="1954039" y="-176700"/>
            <a:chExt cx="5611951" cy="1777969"/>
          </a:xfrm>
        </p:grpSpPr>
        <p:sp>
          <p:nvSpPr>
            <p:cNvPr id="11" name="Title 1">
              <a:extLst>
                <a:ext uri="{FF2B5EF4-FFF2-40B4-BE49-F238E27FC236}">
                  <a16:creationId xmlns:a16="http://schemas.microsoft.com/office/drawing/2014/main" id="{AEE47DED-C1DD-414F-9297-2AB2E6AE014C}"/>
                </a:ext>
              </a:extLst>
            </p:cNvPr>
            <p:cNvSpPr txBox="1">
              <a:spLocks/>
            </p:cNvSpPr>
            <p:nvPr/>
          </p:nvSpPr>
          <p:spPr>
            <a:xfrm>
              <a:off x="3605187" y="815135"/>
              <a:ext cx="3960803" cy="7861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C00000"/>
                  </a:solidFill>
                  <a:latin typeface="Fira Sans" panose="020B0803050000020004" pitchFamily="34" charset="0"/>
                  <a:cs typeface="Arial" panose="020B0604020202020204" pitchFamily="34" charset="0"/>
                </a:rPr>
                <a:t>Em có biết ?</a:t>
              </a:r>
              <a:endParaRPr lang="en-US" sz="3600" b="1" dirty="0">
                <a:solidFill>
                  <a:srgbClr val="C00000"/>
                </a:solidFill>
                <a:latin typeface="Fira Sans" panose="020B08030500000200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EB4806E4-D198-4536-99D7-21A023C872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00" b="91714" l="10000" r="90000">
                          <a14:foregroundMark x1="50286" y1="37429" x2="49286" y2="47429"/>
                          <a14:foregroundMark x1="50000" y1="31571" x2="50000" y2="40571"/>
                          <a14:foregroundMark x1="45429" y1="39714" x2="44714" y2="43571"/>
                          <a14:foregroundMark x1="62286" y1="31286" x2="62286" y2="38714"/>
                          <a14:foregroundMark x1="59286" y1="31286" x2="59286" y2="37143"/>
                          <a14:foregroundMark x1="71000" y1="11286" x2="65143" y2="12857"/>
                          <a14:foregroundMark x1="81571" y1="34857" x2="81571" y2="35857"/>
                          <a14:foregroundMark x1="46143" y1="41000" x2="47000" y2="53571"/>
                          <a14:foregroundMark x1="42571" y1="65143" x2="43143" y2="73857"/>
                          <a14:foregroundMark x1="59286" y1="70000" x2="58714" y2="81000"/>
                          <a14:foregroundMark x1="41286" y1="74571" x2="27286" y2="74571"/>
                          <a14:foregroundMark x1="66714" y1="74571" x2="32143" y2="72286"/>
                          <a14:foregroundMark x1="65143" y1="71571" x2="26429" y2="70000"/>
                          <a14:foregroundMark x1="35429" y1="67143" x2="26429" y2="69429"/>
                          <a14:foregroundMark x1="23857" y1="70714" x2="17286" y2="79429"/>
                          <a14:foregroundMark x1="47000" y1="66143" x2="49286" y2="68714"/>
                          <a14:foregroundMark x1="53857" y1="73857" x2="57000" y2="77714"/>
                          <a14:foregroundMark x1="55143" y1="66143" x2="49000" y2="76857"/>
                          <a14:foregroundMark x1="50000" y1="62571" x2="47000" y2="72286"/>
                          <a14:foregroundMark x1="44429" y1="80000" x2="47714" y2="77429"/>
                          <a14:foregroundMark x1="61286" y1="68714" x2="69000" y2="82571"/>
                          <a14:foregroundMark x1="64429" y1="66143" x2="73143" y2="81714"/>
                          <a14:foregroundMark x1="67714" y1="70000" x2="72571" y2="80286"/>
                          <a14:foregroundMark x1="51571" y1="72286" x2="50857" y2="77714"/>
                          <a14:foregroundMark x1="58000" y1="66429" x2="58000" y2="75857"/>
                          <a14:foregroundMark x1="72857" y1="11286" x2="76429" y2="21286"/>
                          <a14:foregroundMark x1="76429" y1="21286" x2="76429" y2="22286"/>
                          <a14:foregroundMark x1="76429" y1="22571" x2="76429" y2="25143"/>
                          <a14:foregroundMark x1="74143" y1="8000" x2="74143" y2="8000"/>
                          <a14:foregroundMark x1="71857" y1="9000" x2="80286" y2="16143"/>
                          <a14:foregroundMark x1="80286" y1="16143" x2="80286" y2="17000"/>
                          <a14:foregroundMark x1="44429" y1="68143" x2="44429" y2="81000"/>
                          <a14:foregroundMark x1="43143" y1="70714" x2="34429" y2="82571"/>
                          <a14:foregroundMark x1="15429" y1="91286" x2="83143" y2="91714"/>
                          <a14:foregroundMark x1="62571" y1="91000" x2="50000" y2="89714"/>
                          <a14:foregroundMark x1="45429" y1="44857" x2="49571" y2="60000"/>
                        </a14:backgroundRemoval>
                      </a14:imgEffect>
                    </a14:imgLayer>
                  </a14:imgProps>
                </a:ext>
              </a:extLst>
            </a:blip>
            <a:stretch>
              <a:fillRect/>
            </a:stretch>
          </p:blipFill>
          <p:spPr>
            <a:xfrm>
              <a:off x="1954039" y="-176700"/>
              <a:ext cx="1601370" cy="1601370"/>
            </a:xfrm>
            <a:prstGeom prst="rect">
              <a:avLst/>
            </a:prstGeom>
          </p:spPr>
        </p:pic>
      </p:grpSp>
      <p:sp>
        <p:nvSpPr>
          <p:cNvPr id="8" name="TextBox 7">
            <a:extLst>
              <a:ext uri="{FF2B5EF4-FFF2-40B4-BE49-F238E27FC236}">
                <a16:creationId xmlns:a16="http://schemas.microsoft.com/office/drawing/2014/main" id="{C8B05E31-0DBB-4ACC-A44E-70119CA040DD}"/>
              </a:ext>
            </a:extLst>
          </p:cNvPr>
          <p:cNvSpPr txBox="1"/>
          <p:nvPr/>
        </p:nvSpPr>
        <p:spPr>
          <a:xfrm>
            <a:off x="1306902" y="2408325"/>
            <a:ext cx="6997124" cy="4031873"/>
          </a:xfrm>
          <a:prstGeom prst="rect">
            <a:avLst/>
          </a:prstGeom>
          <a:noFill/>
        </p:spPr>
        <p:txBody>
          <a:bodyPr wrap="square" rtlCol="0">
            <a:spAutoFit/>
          </a:bodyPr>
          <a:lstStyle/>
          <a:p>
            <a:pPr algn="just"/>
            <a:r>
              <a:rPr lang="en-US" sz="3200">
                <a:latin typeface="Calibri" panose="020F0502020204030204" pitchFamily="34" charset="0"/>
                <a:cs typeface="Calibri" panose="020F0502020204030204" pitchFamily="34" charset="0"/>
              </a:rPr>
              <a:t>	</a:t>
            </a:r>
            <a:r>
              <a:rPr lang="vi-VN" sz="3200">
                <a:latin typeface="Calibri" panose="020F0502020204030204" pitchFamily="34" charset="0"/>
                <a:cs typeface="Calibri" panose="020F0502020204030204" pitchFamily="34" charset="0"/>
              </a:rPr>
              <a:t>Cờ ASEAN gồm có màu xanh, đỏ, trắng và vàng, đại diện cho những màu chính của quốc kì các nước thành viên ASEAN. Màu xanh đại diện cho sự hoà bình và ổn định. Màu đỏ thể hiện sự năng động và lòng can đảm. Màu trắng thể hiện sự tinh khiết. Màu vàng biểu tượng cho sự thịnh vượng.</a:t>
            </a:r>
            <a:endParaRPr lang="en-US" sz="3200">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18F2F156-9B59-471B-BC40-97E19AE9617A}"/>
              </a:ext>
            </a:extLst>
          </p:cNvPr>
          <p:cNvGrpSpPr/>
          <p:nvPr/>
        </p:nvGrpSpPr>
        <p:grpSpPr>
          <a:xfrm>
            <a:off x="8304026" y="2819845"/>
            <a:ext cx="2894542" cy="3209641"/>
            <a:chOff x="7994566" y="2342328"/>
            <a:chExt cx="2894542" cy="3209641"/>
          </a:xfrm>
        </p:grpSpPr>
        <p:pic>
          <p:nvPicPr>
            <p:cNvPr id="15" name="Picture 14">
              <a:extLst>
                <a:ext uri="{FF2B5EF4-FFF2-40B4-BE49-F238E27FC236}">
                  <a16:creationId xmlns:a16="http://schemas.microsoft.com/office/drawing/2014/main" id="{0F07B28A-48D2-4CD8-B2F0-47D5FE21F53A}"/>
                </a:ext>
              </a:extLst>
            </p:cNvPr>
            <p:cNvPicPr>
              <a:picLocks noChangeAspect="1"/>
            </p:cNvPicPr>
            <p:nvPr/>
          </p:nvPicPr>
          <p:blipFill>
            <a:blip r:embed="rId5"/>
            <a:stretch>
              <a:fillRect/>
            </a:stretch>
          </p:blipFill>
          <p:spPr>
            <a:xfrm>
              <a:off x="7994566" y="2342328"/>
              <a:ext cx="2894542" cy="1942231"/>
            </a:xfrm>
            <a:prstGeom prst="rect">
              <a:avLst/>
            </a:prstGeom>
          </p:spPr>
        </p:pic>
        <p:sp>
          <p:nvSpPr>
            <p:cNvPr id="17" name="TextBox 16">
              <a:extLst>
                <a:ext uri="{FF2B5EF4-FFF2-40B4-BE49-F238E27FC236}">
                  <a16:creationId xmlns:a16="http://schemas.microsoft.com/office/drawing/2014/main" id="{324D2299-03A5-4A10-9110-49BBE2571F28}"/>
                </a:ext>
              </a:extLst>
            </p:cNvPr>
            <p:cNvSpPr txBox="1"/>
            <p:nvPr/>
          </p:nvSpPr>
          <p:spPr>
            <a:xfrm>
              <a:off x="8149879" y="4474751"/>
              <a:ext cx="2583915" cy="1077218"/>
            </a:xfrm>
            <a:prstGeom prst="rect">
              <a:avLst/>
            </a:prstGeom>
            <a:noFill/>
          </p:spPr>
          <p:txBody>
            <a:bodyPr wrap="square" rtlCol="0">
              <a:spAutoFit/>
            </a:bodyPr>
            <a:lstStyle/>
            <a:p>
              <a:pPr algn="ctr"/>
              <a:r>
                <a:rPr lang="pt-BR" sz="3200">
                  <a:latin typeface="Calibri" panose="020F0502020204030204" pitchFamily="34" charset="0"/>
                  <a:cs typeface="Calibri" panose="020F0502020204030204" pitchFamily="34" charset="0"/>
                </a:rPr>
                <a:t>Hình 3. Lá cờ của ASEAN</a:t>
              </a:r>
              <a:endParaRPr lang="en-US" sz="3200">
                <a:latin typeface="Calibri" panose="020F0502020204030204" pitchFamily="34" charset="0"/>
                <a:cs typeface="Calibri" panose="020F0502020204030204" pitchFamily="34" charset="0"/>
              </a:endParaRPr>
            </a:p>
          </p:txBody>
        </p:sp>
      </p:grpSp>
      <p:sp>
        <p:nvSpPr>
          <p:cNvPr id="19" name="TextBox 18">
            <a:extLst>
              <a:ext uri="{FF2B5EF4-FFF2-40B4-BE49-F238E27FC236}">
                <a16:creationId xmlns:a16="http://schemas.microsoft.com/office/drawing/2014/main" id="{E0D44B5C-4D1A-46D4-9DA6-353ED0651D08}"/>
              </a:ext>
            </a:extLst>
          </p:cNvPr>
          <p:cNvSpPr txBox="1"/>
          <p:nvPr/>
        </p:nvSpPr>
        <p:spPr>
          <a:xfrm flipH="1">
            <a:off x="280737" y="286271"/>
            <a:ext cx="11829637" cy="584775"/>
          </a:xfrm>
          <a:prstGeom prst="rect">
            <a:avLst/>
          </a:prstGeom>
          <a:noFill/>
        </p:spPr>
        <p:txBody>
          <a:bodyPr wrap="square">
            <a:spAutoFit/>
          </a:bodyPr>
          <a:lstStyle/>
          <a:p>
            <a:pPr lvl="0" algn="ctr">
              <a:defRPr/>
            </a:pPr>
            <a:r>
              <a:rPr lang="en-US" sz="3200" b="1">
                <a:solidFill>
                  <a:srgbClr val="FF0000"/>
                </a:solidFill>
                <a:latin typeface="Calibri" panose="020F0502020204030204" pitchFamily="34" charset="0"/>
                <a:cs typeface="Calibri" panose="020F0502020204030204" pitchFamily="34" charset="0"/>
              </a:rPr>
              <a:t>2. </a:t>
            </a:r>
            <a:r>
              <a:rPr lang="en-US" sz="3200" b="1">
                <a:latin typeface="Calibri" panose="020F0502020204030204" pitchFamily="34" charset="0"/>
                <a:cs typeface="Calibri" panose="020F0502020204030204" pitchFamily="34" charset="0"/>
              </a:rPr>
              <a:t>Sự ra đời của Hiệp hội các quốc gia Đông Nam Á (ASEAN)</a:t>
            </a:r>
            <a:endParaRPr kumimoji="0" lang="en-US" sz="3200" b="1" i="0" u="none" strike="noStrike" kern="1200" cap="none" spc="0" normalizeH="0" baseline="0" noProof="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667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randombar(horizont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0" b="4182"/>
          <a:stretch/>
        </p:blipFill>
        <p:spPr>
          <a:xfrm>
            <a:off x="0" y="6140"/>
            <a:ext cx="12192000" cy="685186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53" y="1347537"/>
            <a:ext cx="9332494" cy="5504323"/>
          </a:xfrm>
          <a:prstGeom prst="rect">
            <a:avLst/>
          </a:prstGeom>
        </p:spPr>
      </p:pic>
      <p:sp>
        <p:nvSpPr>
          <p:cNvPr id="11" name="TextBox 10">
            <a:extLst>
              <a:ext uri="{FF2B5EF4-FFF2-40B4-BE49-F238E27FC236}">
                <a16:creationId xmlns:a16="http://schemas.microsoft.com/office/drawing/2014/main" id="{13579E5A-3F04-43D4-B8D8-8BA69E2CF05F}"/>
              </a:ext>
            </a:extLst>
          </p:cNvPr>
          <p:cNvSpPr txBox="1"/>
          <p:nvPr/>
        </p:nvSpPr>
        <p:spPr>
          <a:xfrm>
            <a:off x="2775285" y="126327"/>
            <a:ext cx="5887451" cy="131831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0000"/>
                </a:solidFill>
                <a:effectLst/>
                <a:uLnTx/>
                <a:uFillTx/>
                <a:latin typeface="UTM Cookies" panose="02040603050506020204" pitchFamily="18" charset="0"/>
                <a:ea typeface="+mn-ea"/>
                <a:cs typeface="+mn-cs"/>
              </a:rPr>
              <a:t>CÙNG </a:t>
            </a:r>
            <a:r>
              <a:rPr lang="en-US" sz="6000">
                <a:solidFill>
                  <a:srgbClr val="FF0000"/>
                </a:solidFill>
                <a:latin typeface="UTM Cookies" panose="02040603050506020204" pitchFamily="18" charset="0"/>
              </a:rPr>
              <a:t>TRÌNH BÀY</a:t>
            </a:r>
            <a:endParaRPr kumimoji="0" lang="en-US" sz="6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91366" y="0"/>
            <a:ext cx="12283365" cy="6858000"/>
          </a:xfrm>
          <a:prstGeom prst="rect">
            <a:avLst/>
          </a:prstGeom>
        </p:spPr>
      </p:pic>
      <p:grpSp>
        <p:nvGrpSpPr>
          <p:cNvPr id="5" name="Group 4">
            <a:extLst>
              <a:ext uri="{FF2B5EF4-FFF2-40B4-BE49-F238E27FC236}">
                <a16:creationId xmlns:a16="http://schemas.microsoft.com/office/drawing/2014/main" id="{A72307BE-A092-45C4-8034-3005060E26A8}"/>
              </a:ext>
            </a:extLst>
          </p:cNvPr>
          <p:cNvGrpSpPr/>
          <p:nvPr/>
        </p:nvGrpSpPr>
        <p:grpSpPr>
          <a:xfrm>
            <a:off x="242162" y="222662"/>
            <a:ext cx="9971220" cy="1268462"/>
            <a:chOff x="2099240" y="497305"/>
            <a:chExt cx="10092758" cy="1563313"/>
          </a:xfrm>
        </p:grpSpPr>
        <p:sp>
          <p:nvSpPr>
            <p:cNvPr id="4" name="Rectangle: Rounded Corners 3">
              <a:extLst>
                <a:ext uri="{FF2B5EF4-FFF2-40B4-BE49-F238E27FC236}">
                  <a16:creationId xmlns:a16="http://schemas.microsoft.com/office/drawing/2014/main" id="{CA93EC52-591C-47E8-9B19-B43EFDFADB5B}"/>
                </a:ext>
              </a:extLst>
            </p:cNvPr>
            <p:cNvSpPr/>
            <p:nvPr/>
          </p:nvSpPr>
          <p:spPr>
            <a:xfrm>
              <a:off x="2099240" y="497305"/>
              <a:ext cx="10092758" cy="1563313"/>
            </a:xfrm>
            <a:prstGeom prst="roundRect">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C084AF94-FF1E-5E04-AE51-01BFB513B0FE}"/>
                </a:ext>
              </a:extLst>
            </p:cNvPr>
            <p:cNvSpPr txBox="1"/>
            <p:nvPr/>
          </p:nvSpPr>
          <p:spPr>
            <a:xfrm>
              <a:off x="2099240" y="568341"/>
              <a:ext cx="1009275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Hiệp hội các quốc gia Đông Nam Á (ASEAN) ra đời như thế nào?</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15" name="Picture 2" descr="Cute woman teacher in thailand uniform character education back to school logo cartoon art illustration Free Vector">
            <a:extLst>
              <a:ext uri="{FF2B5EF4-FFF2-40B4-BE49-F238E27FC236}">
                <a16:creationId xmlns:a16="http://schemas.microsoft.com/office/drawing/2014/main" id="{DD188749-008A-407F-A404-4E91A28FD0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698607" y="1376852"/>
            <a:ext cx="7154009" cy="5725493"/>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2AB5FB25-4AD6-48D5-83AC-FD854AAA63FA}"/>
              </a:ext>
            </a:extLst>
          </p:cNvPr>
          <p:cNvSpPr/>
          <p:nvPr/>
        </p:nvSpPr>
        <p:spPr>
          <a:xfrm>
            <a:off x="4262034" y="1774642"/>
            <a:ext cx="7569427" cy="4860696"/>
          </a:xfrm>
          <a:prstGeom prst="wedgeRoundRectCallout">
            <a:avLst>
              <a:gd name="adj1" fmla="val -60190"/>
              <a:gd name="adj2" fmla="val -271"/>
              <a:gd name="adj3" fmla="val 16667"/>
            </a:avLst>
          </a:prstGeom>
          <a:solidFill>
            <a:schemeClr val="accent3">
              <a:lumMod val="40000"/>
              <a:lumOff val="60000"/>
            </a:schemeClr>
          </a:solidFill>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1A0A0EE-1484-42D4-BAB3-C90E7D3AFE73}"/>
              </a:ext>
            </a:extLst>
          </p:cNvPr>
          <p:cNvSpPr txBox="1"/>
          <p:nvPr/>
        </p:nvSpPr>
        <p:spPr>
          <a:xfrm>
            <a:off x="4618495" y="1804333"/>
            <a:ext cx="7082725" cy="4801314"/>
          </a:xfrm>
          <a:prstGeom prst="rect">
            <a:avLst/>
          </a:prstGeom>
          <a:noFill/>
        </p:spPr>
        <p:txBody>
          <a:bodyPr wrap="square" rtlCol="0">
            <a:spAutoFit/>
          </a:bodyPr>
          <a:lstStyle/>
          <a:p>
            <a:pPr lvl="0" algn="just"/>
            <a:r>
              <a:rPr lang="vi-VN" sz="3400">
                <a:solidFill>
                  <a:srgbClr val="FF0000"/>
                </a:solidFill>
                <a:latin typeface="Calibri"/>
              </a:rPr>
              <a:t>Sau khi giành được độc lập, với mong muốn có một tổ chức liên minh khu vực </a:t>
            </a:r>
            <a:r>
              <a:rPr lang="en-US" sz="3400">
                <a:solidFill>
                  <a:srgbClr val="FF0000"/>
                </a:solidFill>
                <a:latin typeface="Calibri"/>
              </a:rPr>
              <a:t> </a:t>
            </a:r>
            <a:r>
              <a:rPr lang="vi-VN" sz="3400">
                <a:solidFill>
                  <a:srgbClr val="FF0000"/>
                </a:solidFill>
                <a:latin typeface="Calibri"/>
              </a:rPr>
              <a:t>để </a:t>
            </a:r>
            <a:r>
              <a:rPr lang="en-US" sz="3400">
                <a:solidFill>
                  <a:srgbClr val="FF0000"/>
                </a:solidFill>
                <a:latin typeface="Calibri"/>
              </a:rPr>
              <a:t> </a:t>
            </a:r>
            <a:r>
              <a:rPr lang="vi-VN" sz="3400">
                <a:solidFill>
                  <a:srgbClr val="FF0000"/>
                </a:solidFill>
                <a:latin typeface="Calibri"/>
              </a:rPr>
              <a:t>cùng </a:t>
            </a:r>
            <a:r>
              <a:rPr lang="en-US" sz="3400">
                <a:solidFill>
                  <a:srgbClr val="FF0000"/>
                </a:solidFill>
                <a:latin typeface="Calibri"/>
              </a:rPr>
              <a:t> </a:t>
            </a:r>
            <a:r>
              <a:rPr lang="vi-VN" sz="3400">
                <a:solidFill>
                  <a:srgbClr val="FF0000"/>
                </a:solidFill>
                <a:latin typeface="Calibri"/>
              </a:rPr>
              <a:t>hợp tác phát triển, ngày </a:t>
            </a:r>
            <a:endParaRPr lang="en-US" sz="3400">
              <a:solidFill>
                <a:srgbClr val="FF0000"/>
              </a:solidFill>
              <a:latin typeface="Calibri"/>
            </a:endParaRPr>
          </a:p>
          <a:p>
            <a:pPr lvl="0" algn="just"/>
            <a:r>
              <a:rPr lang="vi-VN" sz="3400">
                <a:solidFill>
                  <a:srgbClr val="FF0000"/>
                </a:solidFill>
                <a:latin typeface="Calibri"/>
              </a:rPr>
              <a:t>8 – 8 – 1967, Hiệp hội các quốc gia Đông Nam Á (ASEAN) được thành lập tại Băng Cốc (Thái Lan). Ban đầu, Hiệp hội có sự tham gia của 5 nước là In-đô-nê-xi-a, Ma-lai-xi-a, Phi-líp-pin, Xin-ga-po và Thái Lan.</a:t>
            </a:r>
            <a:endParaRPr kumimoji="0" lang="en-US" sz="3400" b="0" i="0" u="none" strike="noStrike" kern="1200" cap="none" spc="0" normalizeH="0" baseline="0" noProof="0">
              <a:ln>
                <a:noFill/>
              </a:ln>
              <a:solidFill>
                <a:srgbClr val="FF0000"/>
              </a:solidFill>
              <a:effectLst/>
              <a:uLnTx/>
              <a:uFillTx/>
              <a:latin typeface="Calibri"/>
            </a:endParaRPr>
          </a:p>
        </p:txBody>
      </p:sp>
    </p:spTree>
    <p:extLst>
      <p:ext uri="{BB962C8B-B14F-4D97-AF65-F5344CB8AC3E}">
        <p14:creationId xmlns:p14="http://schemas.microsoft.com/office/powerpoint/2010/main" val="403418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Background màu hồng đẹp">
            <a:extLst>
              <a:ext uri="{FF2B5EF4-FFF2-40B4-BE49-F238E27FC236}">
                <a16:creationId xmlns:a16="http://schemas.microsoft.com/office/drawing/2014/main" id="{3C60E00A-E996-4032-A380-26B965F1F4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te cartoon thai student namaste greeting in the school uniform. Free Vector">
            <a:extLst>
              <a:ext uri="{FF2B5EF4-FFF2-40B4-BE49-F238E27FC236}">
                <a16:creationId xmlns:a16="http://schemas.microsoft.com/office/drawing/2014/main" id="{3E5BB327-2CB8-9DBD-9928-3AEE3CD41C8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77257" y="990174"/>
            <a:ext cx="3995994" cy="6118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te cartoon thai student namaste greeting in the school uniform. Free Vector">
            <a:extLst>
              <a:ext uri="{FF2B5EF4-FFF2-40B4-BE49-F238E27FC236}">
                <a16:creationId xmlns:a16="http://schemas.microsoft.com/office/drawing/2014/main" id="{1A4E4B02-8431-760D-31BA-5DEC44A72F2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059814" y="1045951"/>
            <a:ext cx="3867913" cy="606263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A23EABE-66B2-4C84-AA1A-C33058604040}"/>
              </a:ext>
            </a:extLst>
          </p:cNvPr>
          <p:cNvGrpSpPr/>
          <p:nvPr/>
        </p:nvGrpSpPr>
        <p:grpSpPr>
          <a:xfrm>
            <a:off x="345373" y="295216"/>
            <a:ext cx="7301241" cy="1290039"/>
            <a:chOff x="2099240" y="497305"/>
            <a:chExt cx="10092758" cy="1569406"/>
          </a:xfrm>
        </p:grpSpPr>
        <p:sp>
          <p:nvSpPr>
            <p:cNvPr id="8" name="Rectangle: Rounded Corners 7">
              <a:extLst>
                <a:ext uri="{FF2B5EF4-FFF2-40B4-BE49-F238E27FC236}">
                  <a16:creationId xmlns:a16="http://schemas.microsoft.com/office/drawing/2014/main" id="{E8333B5D-F153-473D-86CD-A518EB97EF09}"/>
                </a:ext>
              </a:extLst>
            </p:cNvPr>
            <p:cNvSpPr/>
            <p:nvPr/>
          </p:nvSpPr>
          <p:spPr>
            <a:xfrm>
              <a:off x="2099240" y="497305"/>
              <a:ext cx="10092758" cy="1563313"/>
            </a:xfrm>
            <a:prstGeom prst="roundRect">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469EF203-E58F-4FC0-904B-F521E3A50D8B}"/>
                </a:ext>
              </a:extLst>
            </p:cNvPr>
            <p:cNvSpPr txBox="1"/>
            <p:nvPr/>
          </p:nvSpPr>
          <p:spPr>
            <a:xfrm>
              <a:off x="2099240" y="587368"/>
              <a:ext cx="10092758" cy="14793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Việt Nam tham gia vào năm nào? Tiếp theo là những nước nào?</a:t>
              </a:r>
            </a:p>
          </p:txBody>
        </p:sp>
      </p:grpSp>
      <p:grpSp>
        <p:nvGrpSpPr>
          <p:cNvPr id="11" name="Group 10">
            <a:extLst>
              <a:ext uri="{FF2B5EF4-FFF2-40B4-BE49-F238E27FC236}">
                <a16:creationId xmlns:a16="http://schemas.microsoft.com/office/drawing/2014/main" id="{E244DACB-E729-4578-B9E3-BD9A103D58D0}"/>
              </a:ext>
            </a:extLst>
          </p:cNvPr>
          <p:cNvGrpSpPr/>
          <p:nvPr/>
        </p:nvGrpSpPr>
        <p:grpSpPr>
          <a:xfrm>
            <a:off x="3967284" y="2095840"/>
            <a:ext cx="4376881" cy="1445563"/>
            <a:chOff x="3301139" y="2355742"/>
            <a:chExt cx="3283358" cy="2017967"/>
          </a:xfrm>
        </p:grpSpPr>
        <p:sp>
          <p:nvSpPr>
            <p:cNvPr id="3" name="Speech Bubble: Rectangle with Corners Rounded 2">
              <a:extLst>
                <a:ext uri="{FF2B5EF4-FFF2-40B4-BE49-F238E27FC236}">
                  <a16:creationId xmlns:a16="http://schemas.microsoft.com/office/drawing/2014/main" id="{874ABE8D-0052-46E5-AB24-D641CE9F0B85}"/>
                </a:ext>
              </a:extLst>
            </p:cNvPr>
            <p:cNvSpPr/>
            <p:nvPr/>
          </p:nvSpPr>
          <p:spPr>
            <a:xfrm>
              <a:off x="3301139" y="2355742"/>
              <a:ext cx="3283357" cy="2017967"/>
            </a:xfrm>
            <a:prstGeom prst="wedgeRoundRectCallout">
              <a:avLst>
                <a:gd name="adj1" fmla="val -61072"/>
                <a:gd name="adj2" fmla="val 48939"/>
                <a:gd name="adj3" fmla="val 16667"/>
              </a:avLst>
            </a:prstGeom>
            <a:solidFill>
              <a:schemeClr val="accent1">
                <a:lumMod val="40000"/>
                <a:lumOff val="60000"/>
              </a:schemeClr>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F77EBA5-DECD-46D6-A8AE-65CF72F733E0}"/>
                </a:ext>
              </a:extLst>
            </p:cNvPr>
            <p:cNvSpPr txBox="1"/>
            <p:nvPr/>
          </p:nvSpPr>
          <p:spPr>
            <a:xfrm>
              <a:off x="3301139" y="2526224"/>
              <a:ext cx="3283358" cy="1847485"/>
            </a:xfrm>
            <a:prstGeom prst="rect">
              <a:avLst/>
            </a:prstGeom>
            <a:noFill/>
          </p:spPr>
          <p:txBody>
            <a:bodyPr wrap="square" rtlCol="0">
              <a:spAutoFit/>
            </a:bodyPr>
            <a:lstStyle/>
            <a:p>
              <a:pPr algn="ctr"/>
              <a:r>
                <a:rPr lang="en-US" sz="4000">
                  <a:solidFill>
                    <a:srgbClr val="FF0000"/>
                  </a:solidFill>
                </a:rPr>
                <a:t>Việt Nam tham gia vào năm 1995</a:t>
              </a:r>
            </a:p>
          </p:txBody>
        </p:sp>
      </p:grpSp>
      <p:grpSp>
        <p:nvGrpSpPr>
          <p:cNvPr id="13" name="Group 12">
            <a:extLst>
              <a:ext uri="{FF2B5EF4-FFF2-40B4-BE49-F238E27FC236}">
                <a16:creationId xmlns:a16="http://schemas.microsoft.com/office/drawing/2014/main" id="{B61EC947-80AD-4AF1-818D-A4AE3D715EE2}"/>
              </a:ext>
            </a:extLst>
          </p:cNvPr>
          <p:cNvGrpSpPr/>
          <p:nvPr/>
        </p:nvGrpSpPr>
        <p:grpSpPr>
          <a:xfrm>
            <a:off x="3169082" y="4327849"/>
            <a:ext cx="6007964" cy="2080160"/>
            <a:chOff x="2889379" y="2373750"/>
            <a:chExt cx="3929609" cy="1939006"/>
          </a:xfrm>
        </p:grpSpPr>
        <p:sp>
          <p:nvSpPr>
            <p:cNvPr id="14" name="Speech Bubble: Rectangle with Corners Rounded 13">
              <a:extLst>
                <a:ext uri="{FF2B5EF4-FFF2-40B4-BE49-F238E27FC236}">
                  <a16:creationId xmlns:a16="http://schemas.microsoft.com/office/drawing/2014/main" id="{7ED51E45-27DC-4471-8384-8B7FA72D51FE}"/>
                </a:ext>
              </a:extLst>
            </p:cNvPr>
            <p:cNvSpPr/>
            <p:nvPr/>
          </p:nvSpPr>
          <p:spPr>
            <a:xfrm>
              <a:off x="2889379" y="2373750"/>
              <a:ext cx="3929609" cy="1939006"/>
            </a:xfrm>
            <a:prstGeom prst="wedgeRoundRectCallout">
              <a:avLst>
                <a:gd name="adj1" fmla="val 60811"/>
                <a:gd name="adj2" fmla="val -32578"/>
                <a:gd name="adj3" fmla="val 16667"/>
              </a:avLst>
            </a:prstGeom>
            <a:solidFill>
              <a:schemeClr val="accent4">
                <a:lumMod val="40000"/>
                <a:lumOff val="60000"/>
              </a:schemeClr>
            </a:solidFill>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13E82E0-2857-4783-B51B-D7B17C1C9924}"/>
                </a:ext>
              </a:extLst>
            </p:cNvPr>
            <p:cNvSpPr txBox="1"/>
            <p:nvPr/>
          </p:nvSpPr>
          <p:spPr>
            <a:xfrm>
              <a:off x="2943374" y="2439545"/>
              <a:ext cx="3821619" cy="1807418"/>
            </a:xfrm>
            <a:prstGeom prst="rect">
              <a:avLst/>
            </a:prstGeom>
            <a:noFill/>
          </p:spPr>
          <p:txBody>
            <a:bodyPr wrap="square" rtlCol="0">
              <a:spAutoFit/>
            </a:bodyPr>
            <a:lstStyle/>
            <a:p>
              <a:pPr algn="ctr"/>
              <a:r>
                <a:rPr lang="en-US" sz="4000">
                  <a:solidFill>
                    <a:srgbClr val="7030A0"/>
                  </a:solidFill>
                </a:rPr>
                <a:t>Tiếp theo là Lào, Mi-an-ma vào năm 1997, năm 1999 có Cam-pu-chia.</a:t>
              </a:r>
            </a:p>
          </p:txBody>
        </p:sp>
      </p:grpSp>
      <p:pic>
        <p:nvPicPr>
          <p:cNvPr id="16" name="Picture 8" descr="Star Cartoon - Cute Star Png, Transparent Png - kindpng">
            <a:extLst>
              <a:ext uri="{FF2B5EF4-FFF2-40B4-BE49-F238E27FC236}">
                <a16:creationId xmlns:a16="http://schemas.microsoft.com/office/drawing/2014/main" id="{E537FAC2-D404-48F1-9CD7-339C3FD127E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6471" b="91059" l="5349" r="93721">
                        <a14:foregroundMark x1="9651" y1="42588" x2="9651" y2="42588"/>
                        <a14:foregroundMark x1="91860" y1="39412" x2="91860" y2="39412"/>
                        <a14:foregroundMark x1="52558" y1="9529" x2="52558" y2="9529"/>
                        <a14:foregroundMark x1="50814" y1="6588" x2="43488" y2="10941"/>
                        <a14:foregroundMark x1="43488" y1="10941" x2="31860" y2="26706"/>
                        <a14:foregroundMark x1="31860" y1="26706" x2="25465" y2="32000"/>
                        <a14:foregroundMark x1="25465" y1="32000" x2="13605" y2="36588"/>
                        <a14:foregroundMark x1="25698" y1="29882" x2="9419" y2="36353"/>
                        <a14:foregroundMark x1="9419" y1="36353" x2="7907" y2="47412"/>
                        <a14:foregroundMark x1="7907" y1="47412" x2="15000" y2="56706"/>
                        <a14:foregroundMark x1="15000" y1="56706" x2="20930" y2="61294"/>
                        <a14:foregroundMark x1="20930" y1="61294" x2="23023" y2="67882"/>
                        <a14:foregroundMark x1="23023" y1="67882" x2="25116" y2="86353"/>
                        <a14:foregroundMark x1="8372" y1="37059" x2="6860" y2="41647"/>
                        <a14:foregroundMark x1="22791" y1="72000" x2="23488" y2="83294"/>
                        <a14:foregroundMark x1="23488" y1="83294" x2="27558" y2="89059"/>
                        <a14:foregroundMark x1="27558" y1="89059" x2="36860" y2="88706"/>
                        <a14:foregroundMark x1="36860" y1="88706" x2="50581" y2="79882"/>
                        <a14:foregroundMark x1="51977" y1="74353" x2="46395" y2="78118"/>
                        <a14:foregroundMark x1="21512" y1="77765" x2="19884" y2="83176"/>
                        <a14:foregroundMark x1="50465" y1="77529" x2="57442" y2="77294"/>
                        <a14:foregroundMark x1="57442" y1="77294" x2="66163" y2="85059"/>
                        <a14:foregroundMark x1="66163" y1="85059" x2="75814" y2="89059"/>
                        <a14:foregroundMark x1="75814" y1="89059" x2="83488" y2="89529"/>
                        <a14:foregroundMark x1="83488" y1="89529" x2="85349" y2="72824"/>
                        <a14:foregroundMark x1="85349" y1="72824" x2="80000" y2="61882"/>
                        <a14:foregroundMark x1="51395" y1="7294" x2="59419" y2="10353"/>
                        <a14:foregroundMark x1="59419" y1="10353" x2="63372" y2="19176"/>
                        <a14:foregroundMark x1="63372" y1="19176" x2="70698" y2="27647"/>
                        <a14:foregroundMark x1="70698" y1="27647" x2="87558" y2="32235"/>
                        <a14:foregroundMark x1="87558" y1="32235" x2="93488" y2="37647"/>
                        <a14:foregroundMark x1="93488" y1="37647" x2="91047" y2="45529"/>
                        <a14:foregroundMark x1="91047" y1="45529" x2="86163" y2="50706"/>
                        <a14:foregroundMark x1="86163" y1="50706" x2="81163" y2="64000"/>
                        <a14:foregroundMark x1="75349" y1="27765" x2="90233" y2="30353"/>
                        <a14:foregroundMark x1="90233" y1="30353" x2="93605" y2="36588"/>
                        <a14:foregroundMark x1="93605" y1="36588" x2="93837" y2="42235"/>
                        <a14:foregroundMark x1="6744" y1="38235" x2="6977" y2="43765"/>
                        <a14:foregroundMark x1="5465" y1="45765" x2="6744" y2="47176"/>
                        <a14:foregroundMark x1="21977" y1="84706" x2="27326" y2="91059"/>
                        <a14:foregroundMark x1="27326" y1="91059" x2="33488" y2="90824"/>
                      </a14:backgroundRemoval>
                    </a14:imgEffect>
                  </a14:imgLayer>
                </a14:imgProps>
              </a:ext>
              <a:ext uri="{28A0092B-C50C-407E-A947-70E740481C1C}">
                <a14:useLocalDpi xmlns:a14="http://schemas.microsoft.com/office/drawing/2010/main" val="0"/>
              </a:ext>
            </a:extLst>
          </a:blip>
          <a:srcRect/>
          <a:stretch>
            <a:fillRect/>
          </a:stretch>
        </p:blipFill>
        <p:spPr bwMode="auto">
          <a:xfrm rot="20993078">
            <a:off x="9005166" y="42193"/>
            <a:ext cx="1922052" cy="189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78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10" name="Picture 2" descr="Background màu hồng đẹp">
            <a:extLst>
              <a:ext uri="{FF2B5EF4-FFF2-40B4-BE49-F238E27FC236}">
                <a16:creationId xmlns:a16="http://schemas.microsoft.com/office/drawing/2014/main" id="{B9CDC79F-7066-4091-B6B0-9EA6D4879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1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F0C5948B-697F-FF3D-F5F3-3B62539F9B24}"/>
              </a:ext>
            </a:extLst>
          </p:cNvPr>
          <p:cNvSpPr/>
          <p:nvPr/>
        </p:nvSpPr>
        <p:spPr>
          <a:xfrm>
            <a:off x="512603" y="341452"/>
            <a:ext cx="11336357" cy="614195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03544" y="-115156"/>
            <a:ext cx="1416936" cy="1448541"/>
          </a:xfrm>
          <a:prstGeom prst="rect">
            <a:avLst/>
          </a:prstGeom>
        </p:spPr>
      </p:pic>
      <p:pic>
        <p:nvPicPr>
          <p:cNvPr id="12" name="Picture 2" descr="Rainbow cartoon on transparent background PNG - Similar PNG">
            <a:extLst>
              <a:ext uri="{FF2B5EF4-FFF2-40B4-BE49-F238E27FC236}">
                <a16:creationId xmlns:a16="http://schemas.microsoft.com/office/drawing/2014/main" id="{6C83BF19-6C4C-42E8-BC9D-3979888CC27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4667" r="93000">
                        <a14:foregroundMark x1="12333" y1="67333" x2="30500" y2="65000"/>
                        <a14:foregroundMark x1="9500" y1="70500" x2="9500" y2="70500"/>
                        <a14:foregroundMark x1="8167" y1="70667" x2="20833" y2="72167"/>
                        <a14:foregroundMark x1="20833" y1="72167" x2="20833" y2="72333"/>
                        <a14:foregroundMark x1="24333" y1="63500" x2="36667" y2="73333"/>
                        <a14:foregroundMark x1="36667" y1="73333" x2="36667" y2="73333"/>
                        <a14:foregroundMark x1="21667" y1="61167" x2="25167" y2="69000"/>
                        <a14:foregroundMark x1="27833" y1="70167" x2="30833" y2="73000"/>
                        <a14:foregroundMark x1="53167" y1="63333" x2="53167" y2="63333"/>
                        <a14:foregroundMark x1="76167" y1="62833" x2="82333" y2="73167"/>
                        <a14:foregroundMark x1="72167" y1="72333" x2="83333" y2="70167"/>
                        <a14:foregroundMark x1="72667" y1="66167" x2="84500" y2="71500"/>
                        <a14:foregroundMark x1="85000" y1="63333" x2="89000" y2="69667"/>
                        <a14:foregroundMark x1="88333" y1="72333" x2="80000" y2="72667"/>
                        <a14:foregroundMark x1="68333" y1="72667" x2="73500" y2="75833"/>
                        <a14:foregroundMark x1="68000" y1="73167" x2="77000" y2="61667"/>
                        <a14:foregroundMark x1="77667" y1="61167" x2="82667" y2="68500"/>
                        <a14:foregroundMark x1="29500" y1="65167" x2="33000" y2="62667"/>
                        <a14:foregroundMark x1="67333" y1="70667" x2="66667" y2="73167"/>
                        <a14:foregroundMark x1="85000" y1="75000" x2="88833" y2="74833"/>
                        <a14:foregroundMark x1="90167" y1="73833" x2="93000" y2="73333"/>
                        <a14:foregroundMark x1="20667" y1="38500" x2="20667" y2="38500"/>
                        <a14:foregroundMark x1="28167" y1="31500" x2="28167" y2="31500"/>
                        <a14:foregroundMark x1="41333" y1="25833" x2="41333" y2="25833"/>
                        <a14:foregroundMark x1="56833" y1="24833" x2="56833" y2="24833"/>
                        <a14:foregroundMark x1="70833" y1="31833" x2="71500" y2="31833"/>
                        <a14:foregroundMark x1="82833" y1="38833" x2="82833" y2="38833"/>
                        <a14:foregroundMark x1="4667" y1="71333" x2="4833" y2="71333"/>
                      </a14:backgroundRemoval>
                    </a14:imgEffect>
                  </a14:imgLayer>
                </a14:imgProps>
              </a:ext>
              <a:ext uri="{28A0092B-C50C-407E-A947-70E740481C1C}">
                <a14:useLocalDpi xmlns:a14="http://schemas.microsoft.com/office/drawing/2010/main" val="0"/>
              </a:ext>
            </a:extLst>
          </a:blip>
          <a:srcRect/>
          <a:stretch>
            <a:fillRect/>
          </a:stretch>
        </p:blipFill>
        <p:spPr bwMode="auto">
          <a:xfrm rot="20834750">
            <a:off x="9333523" y="4455365"/>
            <a:ext cx="2979834" cy="297983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tar Cartoon - Cute Star Png, Transparent Png - kindpng">
            <a:extLst>
              <a:ext uri="{FF2B5EF4-FFF2-40B4-BE49-F238E27FC236}">
                <a16:creationId xmlns:a16="http://schemas.microsoft.com/office/drawing/2014/main" id="{665A5178-B193-4A15-8D37-E23448FC1429}"/>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6471" b="91059" l="5349" r="93721">
                        <a14:foregroundMark x1="9651" y1="42588" x2="9651" y2="42588"/>
                        <a14:foregroundMark x1="91860" y1="39412" x2="91860" y2="39412"/>
                        <a14:foregroundMark x1="52558" y1="9529" x2="52558" y2="9529"/>
                        <a14:foregroundMark x1="50814" y1="6588" x2="43488" y2="10941"/>
                        <a14:foregroundMark x1="43488" y1="10941" x2="31860" y2="26706"/>
                        <a14:foregroundMark x1="31860" y1="26706" x2="25465" y2="32000"/>
                        <a14:foregroundMark x1="25465" y1="32000" x2="13605" y2="36588"/>
                        <a14:foregroundMark x1="25698" y1="29882" x2="9419" y2="36353"/>
                        <a14:foregroundMark x1="9419" y1="36353" x2="7907" y2="47412"/>
                        <a14:foregroundMark x1="7907" y1="47412" x2="15000" y2="56706"/>
                        <a14:foregroundMark x1="15000" y1="56706" x2="20930" y2="61294"/>
                        <a14:foregroundMark x1="20930" y1="61294" x2="23023" y2="67882"/>
                        <a14:foregroundMark x1="23023" y1="67882" x2="25116" y2="86353"/>
                        <a14:foregroundMark x1="8372" y1="37059" x2="6860" y2="41647"/>
                        <a14:foregroundMark x1="22791" y1="72000" x2="23488" y2="83294"/>
                        <a14:foregroundMark x1="23488" y1="83294" x2="27558" y2="89059"/>
                        <a14:foregroundMark x1="27558" y1="89059" x2="36860" y2="88706"/>
                        <a14:foregroundMark x1="36860" y1="88706" x2="50581" y2="79882"/>
                        <a14:foregroundMark x1="51977" y1="74353" x2="46395" y2="78118"/>
                        <a14:foregroundMark x1="21512" y1="77765" x2="19884" y2="83176"/>
                        <a14:foregroundMark x1="50465" y1="77529" x2="57442" y2="77294"/>
                        <a14:foregroundMark x1="57442" y1="77294" x2="66163" y2="85059"/>
                        <a14:foregroundMark x1="66163" y1="85059" x2="75814" y2="89059"/>
                        <a14:foregroundMark x1="75814" y1="89059" x2="83488" y2="89529"/>
                        <a14:foregroundMark x1="83488" y1="89529" x2="85349" y2="72824"/>
                        <a14:foregroundMark x1="85349" y1="72824" x2="80000" y2="61882"/>
                        <a14:foregroundMark x1="51395" y1="7294" x2="59419" y2="10353"/>
                        <a14:foregroundMark x1="59419" y1="10353" x2="63372" y2="19176"/>
                        <a14:foregroundMark x1="63372" y1="19176" x2="70698" y2="27647"/>
                        <a14:foregroundMark x1="70698" y1="27647" x2="87558" y2="32235"/>
                        <a14:foregroundMark x1="87558" y1="32235" x2="93488" y2="37647"/>
                        <a14:foregroundMark x1="93488" y1="37647" x2="91047" y2="45529"/>
                        <a14:foregroundMark x1="91047" y1="45529" x2="86163" y2="50706"/>
                        <a14:foregroundMark x1="86163" y1="50706" x2="81163" y2="64000"/>
                        <a14:foregroundMark x1="75349" y1="27765" x2="90233" y2="30353"/>
                        <a14:foregroundMark x1="90233" y1="30353" x2="93605" y2="36588"/>
                        <a14:foregroundMark x1="93605" y1="36588" x2="93837" y2="42235"/>
                        <a14:foregroundMark x1="6744" y1="38235" x2="6977" y2="43765"/>
                        <a14:foregroundMark x1="5465" y1="45765" x2="6744" y2="47176"/>
                        <a14:foregroundMark x1="21977" y1="84706" x2="27326" y2="91059"/>
                        <a14:foregroundMark x1="27326" y1="91059" x2="33488" y2="90824"/>
                      </a14:backgroundRemoval>
                    </a14:imgEffect>
                  </a14:imgLayer>
                </a14:imgProps>
              </a:ext>
              <a:ext uri="{28A0092B-C50C-407E-A947-70E740481C1C}">
                <a14:useLocalDpi xmlns:a14="http://schemas.microsoft.com/office/drawing/2010/main" val="0"/>
              </a:ext>
            </a:extLst>
          </a:blip>
          <a:srcRect/>
          <a:stretch>
            <a:fillRect/>
          </a:stretch>
        </p:blipFill>
        <p:spPr bwMode="auto">
          <a:xfrm rot="20993078">
            <a:off x="-51681" y="-243380"/>
            <a:ext cx="1922052" cy="1899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9E91CD2-83A5-4FF8-8E15-D8AB8A7F6C91}"/>
              </a:ext>
            </a:extLst>
          </p:cNvPr>
          <p:cNvSpPr txBox="1"/>
          <p:nvPr/>
        </p:nvSpPr>
        <p:spPr>
          <a:xfrm>
            <a:off x="4232279" y="562574"/>
            <a:ext cx="3400182" cy="1015663"/>
          </a:xfrm>
          <a:prstGeom prst="rect">
            <a:avLst/>
          </a:prstGeom>
          <a:noFill/>
        </p:spPr>
        <p:txBody>
          <a:bodyPr wrap="square" rtlCol="0">
            <a:spAutoFit/>
          </a:bodyPr>
          <a:lstStyle/>
          <a:p>
            <a:r>
              <a:rPr kumimoji="0" lang="en-US" sz="6000" b="1" i="0" u="none" strike="noStrike" kern="1200" cap="none" spc="50" normalizeH="0" baseline="0" noProof="0">
                <a:ln w="9525" cmpd="sng">
                  <a:solidFill>
                    <a:srgbClr val="5B9BD5"/>
                  </a:solidFill>
                  <a:prstDash val="solid"/>
                </a:ln>
                <a:solidFill>
                  <a:srgbClr val="00B0F0"/>
                </a:solidFill>
                <a:effectLst>
                  <a:glow rad="38100">
                    <a:srgbClr val="5B9BD5">
                      <a:alpha val="40000"/>
                    </a:srgbClr>
                  </a:glow>
                </a:effectLst>
                <a:uLnTx/>
                <a:uFillTx/>
                <a:latin typeface="SVN-Hole Hearted" panose="020B0A06020104020203" pitchFamily="34" charset="0"/>
                <a:ea typeface="字魂59号-创粗黑"/>
                <a:cs typeface="+mn-cs"/>
              </a:rPr>
              <a:t>MỤC TIÊU</a:t>
            </a:r>
            <a:endParaRPr lang="en-US" sz="1600">
              <a:solidFill>
                <a:srgbClr val="00B0F0"/>
              </a:solidFill>
            </a:endParaRPr>
          </a:p>
        </p:txBody>
      </p:sp>
      <p:sp>
        <p:nvSpPr>
          <p:cNvPr id="15" name="TextBox 14">
            <a:extLst>
              <a:ext uri="{FF2B5EF4-FFF2-40B4-BE49-F238E27FC236}">
                <a16:creationId xmlns:a16="http://schemas.microsoft.com/office/drawing/2014/main" id="{B0C0FCCA-F1BA-4AB6-84F8-F4F2618F00C4}"/>
              </a:ext>
            </a:extLst>
          </p:cNvPr>
          <p:cNvSpPr txBox="1"/>
          <p:nvPr/>
        </p:nvSpPr>
        <p:spPr>
          <a:xfrm>
            <a:off x="955628" y="1661698"/>
            <a:ext cx="10450306" cy="3970318"/>
          </a:xfrm>
          <a:prstGeom prst="rect">
            <a:avLst/>
          </a:prstGeom>
          <a:noFill/>
        </p:spPr>
        <p:txBody>
          <a:bodyPr wrap="square">
            <a:spAutoFit/>
          </a:bodyPr>
          <a:lstStyle/>
          <a:p>
            <a:pPr algn="just"/>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a:t>
            </a:r>
            <a:r>
              <a:rPr lang="en-US" sz="3600" b="1">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FF0000"/>
                </a:solidFill>
                <a:latin typeface="Calibri" panose="020F0502020204030204" pitchFamily="34" charset="0"/>
                <a:ea typeface="Calibri" panose="020F0502020204030204" pitchFamily="34" charset="0"/>
                <a:cs typeface="Calibri" panose="020F0502020204030204" pitchFamily="34" charset="0"/>
              </a:rPr>
              <a:t>Xác định được vị trí địa lí của khu vực Đông Nam Á và các nước trong khu vực Đông Nam Á trên bản đồ hoặc lược đồ.</a:t>
            </a:r>
          </a:p>
          <a:p>
            <a:pPr algn="just"/>
            <a:r>
              <a:rPr lang="vi-VN" sz="3600" b="1">
                <a:latin typeface="Calibri" panose="020F0502020204030204" pitchFamily="34" charset="0"/>
                <a:ea typeface="Calibri" panose="020F0502020204030204" pitchFamily="34" charset="0"/>
                <a:cs typeface="Calibri" panose="020F0502020204030204" pitchFamily="34" charset="0"/>
              </a:rPr>
              <a:t>–</a:t>
            </a:r>
            <a:r>
              <a:rPr lang="en-US" sz="3600" b="1">
                <a:latin typeface="Calibri" panose="020F0502020204030204" pitchFamily="34" charset="0"/>
                <a:ea typeface="Calibri" panose="020F0502020204030204" pitchFamily="34" charset="0"/>
                <a:cs typeface="Calibri" panose="020F0502020204030204" pitchFamily="34" charset="0"/>
              </a:rPr>
              <a:t> </a:t>
            </a:r>
            <a:r>
              <a:rPr lang="vi-VN" sz="3600" b="1">
                <a:latin typeface="Calibri" panose="020F0502020204030204" pitchFamily="34" charset="0"/>
                <a:ea typeface="Calibri" panose="020F0502020204030204" pitchFamily="34" charset="0"/>
                <a:cs typeface="Calibri" panose="020F0502020204030204" pitchFamily="34" charset="0"/>
              </a:rPr>
              <a:t>Nêu được sự ra đời của Hiệp hội các quốc gia Đông Nam Á (ASEAN).</a:t>
            </a:r>
          </a:p>
          <a:p>
            <a:pPr algn="just"/>
            <a:r>
              <a:rPr lang="vi-VN" sz="3600" b="1">
                <a:solidFill>
                  <a:srgbClr val="7030A0"/>
                </a:solidFill>
                <a:latin typeface="Calibri" panose="020F0502020204030204" pitchFamily="34" charset="0"/>
                <a:ea typeface="Calibri" panose="020F0502020204030204" pitchFamily="34" charset="0"/>
                <a:cs typeface="Calibri" panose="020F0502020204030204" pitchFamily="34" charset="0"/>
              </a:rPr>
              <a:t>–</a:t>
            </a:r>
            <a:r>
              <a:rPr lang="en-US" sz="3600" b="1">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7030A0"/>
                </a:solidFill>
                <a:latin typeface="Calibri" panose="020F0502020204030204" pitchFamily="34" charset="0"/>
                <a:ea typeface="Calibri" panose="020F0502020204030204" pitchFamily="34" charset="0"/>
                <a:cs typeface="Calibri" panose="020F0502020204030204" pitchFamily="34" charset="0"/>
              </a:rPr>
              <a:t>Nêu được ý nghĩa của việc Việt Nam gia nhập Hiệp hội các quốc gia</a:t>
            </a:r>
            <a:r>
              <a:rPr lang="en-US" sz="3600" b="1">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vi-VN" sz="3600" b="1">
                <a:solidFill>
                  <a:srgbClr val="7030A0"/>
                </a:solidFill>
                <a:latin typeface="Calibri" panose="020F0502020204030204" pitchFamily="34" charset="0"/>
                <a:ea typeface="Calibri" panose="020F0502020204030204" pitchFamily="34" charset="0"/>
                <a:cs typeface="Calibri" panose="020F0502020204030204" pitchFamily="34" charset="0"/>
              </a:rPr>
              <a:t>Đông Nam Á (ASEAN).</a:t>
            </a:r>
            <a:endParaRPr lang="vi-VN" sz="3600" b="1" dirty="0">
              <a:solidFill>
                <a:srgbClr val="7030A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89722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xEl>
                                              <p:pRg st="1" end="1"/>
                                            </p:txEl>
                                          </p:spTgt>
                                        </p:tgtEl>
                                        <p:attrNameLst>
                                          <p:attrName>style.visibility</p:attrName>
                                        </p:attrNameLst>
                                      </p:cBhvr>
                                      <p:to>
                                        <p:strVal val="visible"/>
                                      </p:to>
                                    </p:set>
                                    <p:anim calcmode="lin" valueType="num">
                                      <p:cBhvr additive="base">
                                        <p:cTn id="20"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fade">
                                      <p:cBhvr>
                                        <p:cTn id="26" dur="1000"/>
                                        <p:tgtEl>
                                          <p:spTgt spid="15">
                                            <p:txEl>
                                              <p:pRg st="2" end="2"/>
                                            </p:txEl>
                                          </p:spTgt>
                                        </p:tgtEl>
                                      </p:cBhvr>
                                    </p:animEffect>
                                    <p:anim calcmode="lin" valueType="num">
                                      <p:cBhvr>
                                        <p:cTn id="27"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91366" y="0"/>
            <a:ext cx="12283365" cy="6858000"/>
          </a:xfrm>
          <a:prstGeom prst="rect">
            <a:avLst/>
          </a:prstGeom>
        </p:spPr>
      </p:pic>
      <p:pic>
        <p:nvPicPr>
          <p:cNvPr id="15" name="Picture 2" descr="Cute woman teacher in thailand uniform character education back to school logo cartoon art illustration Free Vector">
            <a:extLst>
              <a:ext uri="{FF2B5EF4-FFF2-40B4-BE49-F238E27FC236}">
                <a16:creationId xmlns:a16="http://schemas.microsoft.com/office/drawing/2014/main" id="{DD188749-008A-407F-A404-4E91A28FD0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47909" y="2134355"/>
            <a:ext cx="6384106" cy="51341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8BB8A17-FF43-4393-8B1C-E48118F73EC4}"/>
              </a:ext>
            </a:extLst>
          </p:cNvPr>
          <p:cNvGrpSpPr/>
          <p:nvPr/>
        </p:nvGrpSpPr>
        <p:grpSpPr>
          <a:xfrm>
            <a:off x="-267827" y="318996"/>
            <a:ext cx="7315446" cy="1414826"/>
            <a:chOff x="2099240" y="497305"/>
            <a:chExt cx="10092758" cy="1298488"/>
          </a:xfrm>
        </p:grpSpPr>
        <p:sp>
          <p:nvSpPr>
            <p:cNvPr id="8" name="Rectangle: Rounded Corners 7">
              <a:extLst>
                <a:ext uri="{FF2B5EF4-FFF2-40B4-BE49-F238E27FC236}">
                  <a16:creationId xmlns:a16="http://schemas.microsoft.com/office/drawing/2014/main" id="{8475C3C3-27E3-4499-90F2-2787514BF9E5}"/>
                </a:ext>
              </a:extLst>
            </p:cNvPr>
            <p:cNvSpPr/>
            <p:nvPr/>
          </p:nvSpPr>
          <p:spPr>
            <a:xfrm>
              <a:off x="2783983" y="497305"/>
              <a:ext cx="8723956" cy="1298488"/>
            </a:xfrm>
            <a:prstGeom prst="roundRect">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69D31DB-F18E-4D6E-85EE-103DB95BCE72}"/>
                </a:ext>
              </a:extLst>
            </p:cNvPr>
            <p:cNvSpPr txBox="1"/>
            <p:nvPr/>
          </p:nvSpPr>
          <p:spPr>
            <a:xfrm>
              <a:off x="2099240" y="600999"/>
              <a:ext cx="10092758" cy="11016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Cờ ASEAN có màu gì?</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 màu thể hiện cho điều gì?</a:t>
              </a:r>
            </a:p>
          </p:txBody>
        </p:sp>
      </p:grpSp>
      <p:grpSp>
        <p:nvGrpSpPr>
          <p:cNvPr id="13" name="Group 12">
            <a:extLst>
              <a:ext uri="{FF2B5EF4-FFF2-40B4-BE49-F238E27FC236}">
                <a16:creationId xmlns:a16="http://schemas.microsoft.com/office/drawing/2014/main" id="{12407351-3A2A-4980-8AF9-EE9E834BEE48}"/>
              </a:ext>
            </a:extLst>
          </p:cNvPr>
          <p:cNvGrpSpPr/>
          <p:nvPr/>
        </p:nvGrpSpPr>
        <p:grpSpPr>
          <a:xfrm>
            <a:off x="6778931" y="498902"/>
            <a:ext cx="5213969" cy="1702375"/>
            <a:chOff x="3301139" y="2355741"/>
            <a:chExt cx="4848336" cy="2017968"/>
          </a:xfrm>
        </p:grpSpPr>
        <p:sp>
          <p:nvSpPr>
            <p:cNvPr id="14" name="Speech Bubble: Rectangle with Corners Rounded 13">
              <a:extLst>
                <a:ext uri="{FF2B5EF4-FFF2-40B4-BE49-F238E27FC236}">
                  <a16:creationId xmlns:a16="http://schemas.microsoft.com/office/drawing/2014/main" id="{62F9CB57-A215-4523-9BC6-87AA44472575}"/>
                </a:ext>
              </a:extLst>
            </p:cNvPr>
            <p:cNvSpPr/>
            <p:nvPr/>
          </p:nvSpPr>
          <p:spPr>
            <a:xfrm>
              <a:off x="3368418" y="2355741"/>
              <a:ext cx="4781057" cy="2017968"/>
            </a:xfrm>
            <a:prstGeom prst="wedgeRoundRectCallout">
              <a:avLst>
                <a:gd name="adj1" fmla="val -8414"/>
                <a:gd name="adj2" fmla="val 81062"/>
                <a:gd name="adj3" fmla="val 16667"/>
              </a:avLst>
            </a:prstGeom>
            <a:solidFill>
              <a:schemeClr val="accent5">
                <a:lumMod val="40000"/>
                <a:lumOff val="60000"/>
              </a:schemeClr>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C53605-CA6E-48F5-8D78-0A00A7BC4041}"/>
                </a:ext>
              </a:extLst>
            </p:cNvPr>
            <p:cNvSpPr txBox="1"/>
            <p:nvPr/>
          </p:nvSpPr>
          <p:spPr>
            <a:xfrm>
              <a:off x="3301139" y="2526224"/>
              <a:ext cx="4848336" cy="1568783"/>
            </a:xfrm>
            <a:prstGeom prst="rect">
              <a:avLst/>
            </a:prstGeom>
            <a:noFill/>
          </p:spPr>
          <p:txBody>
            <a:bodyPr wrap="square" rtlCol="0">
              <a:spAutoFit/>
            </a:bodyPr>
            <a:lstStyle/>
            <a:p>
              <a:pPr algn="ctr"/>
              <a:r>
                <a:rPr lang="en-US" sz="4000">
                  <a:solidFill>
                    <a:srgbClr val="FF0000"/>
                  </a:solidFill>
                </a:rPr>
                <a:t> Cờ ASEAN có màu xanh, đỏ, trắng và vàng.</a:t>
              </a:r>
            </a:p>
          </p:txBody>
        </p:sp>
      </p:grpSp>
      <p:grpSp>
        <p:nvGrpSpPr>
          <p:cNvPr id="18" name="Group 17">
            <a:extLst>
              <a:ext uri="{FF2B5EF4-FFF2-40B4-BE49-F238E27FC236}">
                <a16:creationId xmlns:a16="http://schemas.microsoft.com/office/drawing/2014/main" id="{73431F91-CF22-40C3-9E0E-D997A0ADD259}"/>
              </a:ext>
            </a:extLst>
          </p:cNvPr>
          <p:cNvGrpSpPr/>
          <p:nvPr/>
        </p:nvGrpSpPr>
        <p:grpSpPr>
          <a:xfrm>
            <a:off x="522957" y="2393321"/>
            <a:ext cx="6715019" cy="4061375"/>
            <a:chOff x="3050031" y="2222954"/>
            <a:chExt cx="5616501" cy="5941735"/>
          </a:xfrm>
        </p:grpSpPr>
        <p:sp>
          <p:nvSpPr>
            <p:cNvPr id="19" name="Speech Bubble: Rectangle with Corners Rounded 18">
              <a:extLst>
                <a:ext uri="{FF2B5EF4-FFF2-40B4-BE49-F238E27FC236}">
                  <a16:creationId xmlns:a16="http://schemas.microsoft.com/office/drawing/2014/main" id="{5A84B7A6-ED23-475D-8227-622B758B017C}"/>
                </a:ext>
              </a:extLst>
            </p:cNvPr>
            <p:cNvSpPr/>
            <p:nvPr/>
          </p:nvSpPr>
          <p:spPr>
            <a:xfrm>
              <a:off x="3050031" y="2222954"/>
              <a:ext cx="5616501" cy="5941735"/>
            </a:xfrm>
            <a:prstGeom prst="wedgeRoundRectCallout">
              <a:avLst>
                <a:gd name="adj1" fmla="val 66334"/>
                <a:gd name="adj2" fmla="val -6987"/>
                <a:gd name="adj3" fmla="val 16667"/>
              </a:avLst>
            </a:prstGeom>
            <a:solidFill>
              <a:schemeClr val="accent3">
                <a:lumMod val="60000"/>
                <a:lumOff val="40000"/>
              </a:schemeClr>
            </a:solidFill>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7746593-531E-4A35-9559-99F99CBD229E}"/>
                </a:ext>
              </a:extLst>
            </p:cNvPr>
            <p:cNvSpPr txBox="1"/>
            <p:nvPr/>
          </p:nvSpPr>
          <p:spPr>
            <a:xfrm>
              <a:off x="3132045" y="2486474"/>
              <a:ext cx="5452472" cy="5538356"/>
            </a:xfrm>
            <a:prstGeom prst="rect">
              <a:avLst/>
            </a:prstGeom>
            <a:noFill/>
          </p:spPr>
          <p:txBody>
            <a:bodyPr wrap="square" rtlCol="0">
              <a:spAutoFit/>
            </a:bodyPr>
            <a:lstStyle/>
            <a:p>
              <a:pPr algn="just"/>
              <a:r>
                <a:rPr lang="en-US" sz="4000">
                  <a:solidFill>
                    <a:srgbClr val="7030A0"/>
                  </a:solidFill>
                </a:rPr>
                <a:t> </a:t>
              </a:r>
              <a:r>
                <a:rPr lang="vi-VN" sz="4000">
                  <a:solidFill>
                    <a:srgbClr val="7030A0"/>
                  </a:solidFill>
                  <a:latin typeface="Calibri" panose="020F0502020204030204" pitchFamily="34" charset="0"/>
                  <a:cs typeface="Calibri" panose="020F0502020204030204" pitchFamily="34" charset="0"/>
                </a:rPr>
                <a:t>Màu </a:t>
              </a:r>
              <a:r>
                <a:rPr lang="vi-VN" sz="4000">
                  <a:solidFill>
                    <a:srgbClr val="0070C0"/>
                  </a:solidFill>
                  <a:latin typeface="Calibri" panose="020F0502020204030204" pitchFamily="34" charset="0"/>
                  <a:cs typeface="Calibri" panose="020F0502020204030204" pitchFamily="34" charset="0"/>
                </a:rPr>
                <a:t>xanh</a:t>
              </a:r>
              <a:r>
                <a:rPr lang="vi-VN" sz="4000">
                  <a:solidFill>
                    <a:srgbClr val="7030A0"/>
                  </a:solidFill>
                  <a:latin typeface="Calibri" panose="020F0502020204030204" pitchFamily="34" charset="0"/>
                  <a:cs typeface="Calibri" panose="020F0502020204030204" pitchFamily="34" charset="0"/>
                </a:rPr>
                <a:t> đại diện cho sự hòa bình và ổn định. Màu </a:t>
              </a:r>
              <a:r>
                <a:rPr lang="vi-VN" sz="4000">
                  <a:solidFill>
                    <a:srgbClr val="FF0000"/>
                  </a:solidFill>
                  <a:latin typeface="Calibri" panose="020F0502020204030204" pitchFamily="34" charset="0"/>
                  <a:cs typeface="Calibri" panose="020F0502020204030204" pitchFamily="34" charset="0"/>
                </a:rPr>
                <a:t>đỏ</a:t>
              </a:r>
              <a:r>
                <a:rPr lang="vi-VN" sz="4000">
                  <a:solidFill>
                    <a:srgbClr val="7030A0"/>
                  </a:solidFill>
                  <a:latin typeface="Calibri" panose="020F0502020204030204" pitchFamily="34" charset="0"/>
                  <a:cs typeface="Calibri" panose="020F0502020204030204" pitchFamily="34" charset="0"/>
                </a:rPr>
                <a:t> thể hiện sự năng động và lòng can đảm. Màu </a:t>
              </a:r>
              <a:r>
                <a:rPr lang="vi-VN" sz="4000">
                  <a:solidFill>
                    <a:schemeClr val="bg1"/>
                  </a:solidFill>
                  <a:latin typeface="Calibri" panose="020F0502020204030204" pitchFamily="34" charset="0"/>
                  <a:cs typeface="Calibri" panose="020F0502020204030204" pitchFamily="34" charset="0"/>
                </a:rPr>
                <a:t>trắng</a:t>
              </a:r>
              <a:r>
                <a:rPr lang="vi-VN" sz="4000">
                  <a:solidFill>
                    <a:srgbClr val="7030A0"/>
                  </a:solidFill>
                  <a:latin typeface="Calibri" panose="020F0502020204030204" pitchFamily="34" charset="0"/>
                  <a:cs typeface="Calibri" panose="020F0502020204030204" pitchFamily="34" charset="0"/>
                </a:rPr>
                <a:t> thể hiện sự tinh khiết. Màu </a:t>
              </a:r>
              <a:r>
                <a:rPr lang="vi-VN" sz="4000">
                  <a:solidFill>
                    <a:srgbClr val="FFFF00"/>
                  </a:solidFill>
                  <a:latin typeface="Calibri" panose="020F0502020204030204" pitchFamily="34" charset="0"/>
                  <a:cs typeface="Calibri" panose="020F0502020204030204" pitchFamily="34" charset="0"/>
                </a:rPr>
                <a:t>vàng</a:t>
              </a:r>
              <a:r>
                <a:rPr lang="vi-VN" sz="4000">
                  <a:solidFill>
                    <a:srgbClr val="7030A0"/>
                  </a:solidFill>
                  <a:latin typeface="Calibri" panose="020F0502020204030204" pitchFamily="34" charset="0"/>
                  <a:cs typeface="Calibri" panose="020F0502020204030204" pitchFamily="34" charset="0"/>
                </a:rPr>
                <a:t> biểu tượng cho sự thịnh vượng.</a:t>
              </a:r>
              <a:endParaRPr lang="en-US" sz="4000">
                <a:solidFill>
                  <a:srgbClr val="7030A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585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D9979E-CB4E-46D9-8D52-CDEA1EEEF133}"/>
              </a:ext>
            </a:extLst>
          </p:cNvPr>
          <p:cNvPicPr>
            <a:picLocks noChangeAspect="1"/>
          </p:cNvPicPr>
          <p:nvPr/>
        </p:nvPicPr>
        <p:blipFill>
          <a:blip r:embed="rId3"/>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383F79F3-7DD2-4E87-BEEC-E25167331A5E}"/>
              </a:ext>
            </a:extLst>
          </p:cNvPr>
          <p:cNvSpPr txBox="1"/>
          <p:nvPr/>
        </p:nvSpPr>
        <p:spPr>
          <a:xfrm>
            <a:off x="13335" y="228820"/>
            <a:ext cx="4240729" cy="1200329"/>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chemeClr val="accent4">
                    <a:lumMod val="75000"/>
                  </a:schemeClr>
                </a:solidFill>
                <a:effectLst/>
                <a:uLnTx/>
                <a:uFillTx/>
                <a:latin typeface="SVN-Caprica Script" pitchFamily="2" charset="0"/>
                <a:ea typeface="Microsoft YaHei"/>
                <a:cs typeface="+mn-cs"/>
              </a:rPr>
              <a:t>DẶN DÒ</a:t>
            </a:r>
            <a:endParaRPr kumimoji="0" lang="vi-VN" sz="7200" b="0" i="0" u="none" strike="noStrike" kern="1200" cap="none" spc="0" normalizeH="0" baseline="0" noProof="0">
              <a:ln>
                <a:noFill/>
              </a:ln>
              <a:solidFill>
                <a:schemeClr val="accent4">
                  <a:lumMod val="75000"/>
                </a:schemeClr>
              </a:solidFill>
              <a:effectLst/>
              <a:uLnTx/>
              <a:uFillTx/>
              <a:latin typeface="SVN-Caprica Script" pitchFamily="2" charset="0"/>
              <a:ea typeface="Microsoft YaHei"/>
              <a:cs typeface="+mn-cs"/>
            </a:endParaRPr>
          </a:p>
        </p:txBody>
      </p:sp>
      <p:pic>
        <p:nvPicPr>
          <p:cNvPr id="9" name="Picture 8">
            <a:extLst>
              <a:ext uri="{FF2B5EF4-FFF2-40B4-BE49-F238E27FC236}">
                <a16:creationId xmlns:a16="http://schemas.microsoft.com/office/drawing/2014/main" id="{A6CF381E-A974-4742-89D4-6E6758D472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0776" y="1223666"/>
            <a:ext cx="8794678" cy="5118728"/>
          </a:xfrm>
          <a:prstGeom prst="rect">
            <a:avLst/>
          </a:prstGeom>
        </p:spPr>
      </p:pic>
      <p:sp>
        <p:nvSpPr>
          <p:cNvPr id="10" name="TextBox 9">
            <a:extLst>
              <a:ext uri="{FF2B5EF4-FFF2-40B4-BE49-F238E27FC236}">
                <a16:creationId xmlns:a16="http://schemas.microsoft.com/office/drawing/2014/main" id="{BD3461C1-758A-4738-89C6-F8BB51AB5A24}"/>
              </a:ext>
            </a:extLst>
          </p:cNvPr>
          <p:cNvSpPr txBox="1"/>
          <p:nvPr/>
        </p:nvSpPr>
        <p:spPr>
          <a:xfrm>
            <a:off x="4254064" y="2006484"/>
            <a:ext cx="4458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1" name="TextBox 10">
            <a:extLst>
              <a:ext uri="{FF2B5EF4-FFF2-40B4-BE49-F238E27FC236}">
                <a16:creationId xmlns:a16="http://schemas.microsoft.com/office/drawing/2014/main" id="{C99DA6D9-DE8B-4786-B929-4B89900D16C9}"/>
              </a:ext>
            </a:extLst>
          </p:cNvPr>
          <p:cNvSpPr txBox="1"/>
          <p:nvPr/>
        </p:nvSpPr>
        <p:spPr>
          <a:xfrm>
            <a:off x="4254064" y="3647661"/>
            <a:ext cx="4458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sp>
        <p:nvSpPr>
          <p:cNvPr id="12" name="TextBox 11">
            <a:extLst>
              <a:ext uri="{FF2B5EF4-FFF2-40B4-BE49-F238E27FC236}">
                <a16:creationId xmlns:a16="http://schemas.microsoft.com/office/drawing/2014/main" id="{A4A3A70B-B9C6-416A-BCA8-1BB79478B294}"/>
              </a:ext>
            </a:extLst>
          </p:cNvPr>
          <p:cNvSpPr txBox="1"/>
          <p:nvPr/>
        </p:nvSpPr>
        <p:spPr>
          <a:xfrm>
            <a:off x="4254064" y="5194492"/>
            <a:ext cx="445847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p:txBody>
      </p:sp>
      <p:pic>
        <p:nvPicPr>
          <p:cNvPr id="13" name="Picture 4" descr="Cute cartoon thai student namaste greeting in the school uniform. Free Vector">
            <a:extLst>
              <a:ext uri="{FF2B5EF4-FFF2-40B4-BE49-F238E27FC236}">
                <a16:creationId xmlns:a16="http://schemas.microsoft.com/office/drawing/2014/main" id="{743D32C4-18C4-4DED-BAAD-E44F769E50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5493" y="616345"/>
            <a:ext cx="3867913" cy="606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8229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sp>
        <p:nvSpPr>
          <p:cNvPr id="2" name="Freeform 2"/>
          <p:cNvSpPr/>
          <p:nvPr/>
        </p:nvSpPr>
        <p:spPr>
          <a:xfrm>
            <a:off x="-133882" y="-3269349"/>
            <a:ext cx="12459764" cy="12459764"/>
          </a:xfrm>
          <a:custGeom>
            <a:avLst/>
            <a:gdLst/>
            <a:ahLst/>
            <a:cxnLst/>
            <a:rect l="l" t="t" r="r" b="b"/>
            <a:pathLst>
              <a:path w="18689646" h="18689646">
                <a:moveTo>
                  <a:pt x="0" y="0"/>
                </a:moveTo>
                <a:lnTo>
                  <a:pt x="18689646" y="0"/>
                </a:lnTo>
                <a:lnTo>
                  <a:pt x="18689646" y="18689647"/>
                </a:lnTo>
                <a:lnTo>
                  <a:pt x="0" y="186896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6" name="Group 6"/>
          <p:cNvGrpSpPr/>
          <p:nvPr/>
        </p:nvGrpSpPr>
        <p:grpSpPr>
          <a:xfrm>
            <a:off x="-246223" y="-1043920"/>
            <a:ext cx="3181471" cy="2087841"/>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9278293" y="-871595"/>
            <a:ext cx="3181471" cy="2087841"/>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0867984" y="512278"/>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215407" y="413682"/>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a:extLst>
              <a:ext uri="{FF2B5EF4-FFF2-40B4-BE49-F238E27FC236}">
                <a16:creationId xmlns:a16="http://schemas.microsoft.com/office/drawing/2014/main" id="{B2F38FF6-B2BF-CCBF-8A4C-EFB0F977B9D4}"/>
              </a:ext>
            </a:extLst>
          </p:cNvPr>
          <p:cNvGrpSpPr/>
          <p:nvPr/>
        </p:nvGrpSpPr>
        <p:grpSpPr>
          <a:xfrm>
            <a:off x="1651471" y="512278"/>
            <a:ext cx="8889059" cy="5833445"/>
            <a:chOff x="0" y="0"/>
            <a:chExt cx="812800" cy="533400"/>
          </a:xfrm>
        </p:grpSpPr>
        <p:sp>
          <p:nvSpPr>
            <p:cNvPr id="5" name="Freeform 4">
              <a:extLst>
                <a:ext uri="{FF2B5EF4-FFF2-40B4-BE49-F238E27FC236}">
                  <a16:creationId xmlns:a16="http://schemas.microsoft.com/office/drawing/2014/main" id="{A460FEC3-5F25-4784-F8A7-01A1C474097D}"/>
                </a:ext>
              </a:extLst>
            </p:cNvPr>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47625" cap="sq">
              <a:solidFill>
                <a:srgbClr val="D85EA9"/>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5">
              <a:extLst>
                <a:ext uri="{FF2B5EF4-FFF2-40B4-BE49-F238E27FC236}">
                  <a16:creationId xmlns:a16="http://schemas.microsoft.com/office/drawing/2014/main" id="{194262D0-9A06-0E5E-DF53-1890540812F3}"/>
                </a:ext>
              </a:extLst>
            </p:cNvPr>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3">
            <a:extLst>
              <a:ext uri="{FF2B5EF4-FFF2-40B4-BE49-F238E27FC236}">
                <a16:creationId xmlns:a16="http://schemas.microsoft.com/office/drawing/2014/main" id="{6964C13C-D2F0-164B-D939-1B851A024AFC}"/>
              </a:ext>
            </a:extLst>
          </p:cNvPr>
          <p:cNvSpPr/>
          <p:nvPr/>
        </p:nvSpPr>
        <p:spPr>
          <a:xfrm>
            <a:off x="694385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4">
            <a:extLst>
              <a:ext uri="{FF2B5EF4-FFF2-40B4-BE49-F238E27FC236}">
                <a16:creationId xmlns:a16="http://schemas.microsoft.com/office/drawing/2014/main" id="{2A3ED024-C66A-4BEF-4E59-8DABC7BF82A8}"/>
              </a:ext>
            </a:extLst>
          </p:cNvPr>
          <p:cNvSpPr/>
          <p:nvPr/>
        </p:nvSpPr>
        <p:spPr>
          <a:xfrm>
            <a:off x="5172031" y="5363070"/>
            <a:ext cx="1771819" cy="1618262"/>
          </a:xfrm>
          <a:custGeom>
            <a:avLst/>
            <a:gdLst/>
            <a:ahLst/>
            <a:cxnLst/>
            <a:rect l="l" t="t" r="r" b="b"/>
            <a:pathLst>
              <a:path w="2657729" h="2427393">
                <a:moveTo>
                  <a:pt x="0" y="0"/>
                </a:moveTo>
                <a:lnTo>
                  <a:pt x="2657730" y="0"/>
                </a:lnTo>
                <a:lnTo>
                  <a:pt x="2657730"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5">
            <a:extLst>
              <a:ext uri="{FF2B5EF4-FFF2-40B4-BE49-F238E27FC236}">
                <a16:creationId xmlns:a16="http://schemas.microsoft.com/office/drawing/2014/main" id="{3B6B8691-F4DD-68DF-0608-745DF0CE23D3}"/>
              </a:ext>
            </a:extLst>
          </p:cNvPr>
          <p:cNvSpPr/>
          <p:nvPr/>
        </p:nvSpPr>
        <p:spPr>
          <a:xfrm>
            <a:off x="340021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3137B5B4-90EF-003B-ED49-3F2BB2276961}"/>
              </a:ext>
            </a:extLst>
          </p:cNvPr>
          <p:cNvPicPr>
            <a:picLocks noChangeAspect="1"/>
          </p:cNvPicPr>
          <p:nvPr/>
        </p:nvPicPr>
        <p:blipFill>
          <a:blip r:embed="rId8"/>
          <a:stretch>
            <a:fillRect/>
          </a:stretch>
        </p:blipFill>
        <p:spPr>
          <a:xfrm>
            <a:off x="-220180" y="3058033"/>
            <a:ext cx="4877671" cy="4131580"/>
          </a:xfrm>
          <a:prstGeom prst="rect">
            <a:avLst/>
          </a:prstGeom>
        </p:spPr>
      </p:pic>
      <p:pic>
        <p:nvPicPr>
          <p:cNvPr id="20" name="Picture 19">
            <a:extLst>
              <a:ext uri="{FF2B5EF4-FFF2-40B4-BE49-F238E27FC236}">
                <a16:creationId xmlns:a16="http://schemas.microsoft.com/office/drawing/2014/main" id="{9BC3443D-720D-66BF-D8EF-1CEFE69A4B5D}"/>
              </a:ext>
            </a:extLst>
          </p:cNvPr>
          <p:cNvPicPr>
            <a:picLocks noChangeAspect="1"/>
          </p:cNvPicPr>
          <p:nvPr/>
        </p:nvPicPr>
        <p:blipFill>
          <a:blip r:embed="rId9"/>
          <a:stretch>
            <a:fillRect/>
          </a:stretch>
        </p:blipFill>
        <p:spPr>
          <a:xfrm>
            <a:off x="2841281" y="2103014"/>
            <a:ext cx="7699248" cy="3133353"/>
          </a:xfrm>
          <a:prstGeom prst="rect">
            <a:avLst/>
          </a:prstGeom>
        </p:spPr>
      </p:pic>
    </p:spTree>
    <p:extLst>
      <p:ext uri="{BB962C8B-B14F-4D97-AF65-F5344CB8AC3E}">
        <p14:creationId xmlns:p14="http://schemas.microsoft.com/office/powerpoint/2010/main" val="24127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sp>
        <p:nvSpPr>
          <p:cNvPr id="2" name="Freeform 2"/>
          <p:cNvSpPr/>
          <p:nvPr/>
        </p:nvSpPr>
        <p:spPr>
          <a:xfrm>
            <a:off x="-133882" y="-3269349"/>
            <a:ext cx="12459764" cy="12459764"/>
          </a:xfrm>
          <a:custGeom>
            <a:avLst/>
            <a:gdLst/>
            <a:ahLst/>
            <a:cxnLst/>
            <a:rect l="l" t="t" r="r" b="b"/>
            <a:pathLst>
              <a:path w="18689646" h="18689646">
                <a:moveTo>
                  <a:pt x="0" y="0"/>
                </a:moveTo>
                <a:lnTo>
                  <a:pt x="18689646" y="0"/>
                </a:lnTo>
                <a:lnTo>
                  <a:pt x="18689646" y="18689647"/>
                </a:lnTo>
                <a:lnTo>
                  <a:pt x="0" y="186896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r>
              <a:rPr lang="vi-VN" sz="1200">
                <a:solidFill>
                  <a:prstClr val="black"/>
                </a:solidFill>
                <a:latin typeface="Arial" panose="020B0604020202020204" pitchFamily="34" charset="0"/>
              </a:rPr>
              <a:t>Chia sẻ c</a:t>
            </a:r>
          </a:p>
        </p:txBody>
      </p:sp>
      <p:grpSp>
        <p:nvGrpSpPr>
          <p:cNvPr id="3" name="Group 3"/>
          <p:cNvGrpSpPr/>
          <p:nvPr/>
        </p:nvGrpSpPr>
        <p:grpSpPr>
          <a:xfrm>
            <a:off x="1812711" y="338756"/>
            <a:ext cx="8889059" cy="5833445"/>
            <a:chOff x="0" y="0"/>
            <a:chExt cx="812800" cy="533400"/>
          </a:xfrm>
        </p:grpSpPr>
        <p:sp>
          <p:nvSpPr>
            <p:cNvPr id="4" name="Freeform 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47625" cap="sq">
              <a:solidFill>
                <a:srgbClr val="D85EA9"/>
              </a:solidFill>
              <a:prstDash val="solid"/>
              <a:miter/>
            </a:ln>
          </p:spPr>
          <p:txBody>
            <a:bodyPr/>
            <a:lstStyle/>
            <a:p>
              <a:pPr defTabSz="609630"/>
              <a:endParaRPr lang="vi-VN" sz="1200">
                <a:solidFill>
                  <a:prstClr val="black"/>
                </a:solidFill>
                <a:latin typeface="Arial" panose="020B0604020202020204" pitchFamily="34" charset="0"/>
              </a:endParaRPr>
            </a:p>
          </p:txBody>
        </p:sp>
        <p:sp>
          <p:nvSpPr>
            <p:cNvPr id="5" name="TextBox 5"/>
            <p:cNvSpPr txBox="1"/>
            <p:nvPr/>
          </p:nvSpPr>
          <p:spPr>
            <a:xfrm>
              <a:off x="38100" y="50800"/>
              <a:ext cx="736600" cy="4064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246223" y="-1043920"/>
            <a:ext cx="3181471" cy="2087841"/>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defTabSz="609630"/>
              <a:endParaRPr lang="vi-VN" sz="1200">
                <a:solidFill>
                  <a:prstClr val="black"/>
                </a:solidFill>
                <a:latin typeface="Arial" panose="020B0604020202020204" pitchFamily="34" charset="0"/>
              </a:endParaRPr>
            </a:p>
          </p:txBody>
        </p:sp>
        <p:sp>
          <p:nvSpPr>
            <p:cNvPr id="8" name="TextBox 8"/>
            <p:cNvSpPr txBox="1"/>
            <p:nvPr/>
          </p:nvSpPr>
          <p:spPr>
            <a:xfrm>
              <a:off x="38100" y="50800"/>
              <a:ext cx="736600" cy="4064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9278293" y="-871595"/>
            <a:ext cx="3181471" cy="2087841"/>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defTabSz="609630"/>
              <a:endParaRPr lang="vi-VN" sz="1200">
                <a:solidFill>
                  <a:prstClr val="black"/>
                </a:solidFill>
                <a:latin typeface="Arial" panose="020B0604020202020204" pitchFamily="34" charset="0"/>
              </a:endParaRPr>
            </a:p>
          </p:txBody>
        </p:sp>
        <p:sp>
          <p:nvSpPr>
            <p:cNvPr id="11" name="TextBox 11"/>
            <p:cNvSpPr txBox="1"/>
            <p:nvPr/>
          </p:nvSpPr>
          <p:spPr>
            <a:xfrm>
              <a:off x="38100" y="50800"/>
              <a:ext cx="736600" cy="4064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a:off x="10867984" y="512278"/>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3" name="Freeform 13"/>
          <p:cNvSpPr/>
          <p:nvPr/>
        </p:nvSpPr>
        <p:spPr>
          <a:xfrm>
            <a:off x="694385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4" name="Freeform 14"/>
          <p:cNvSpPr/>
          <p:nvPr/>
        </p:nvSpPr>
        <p:spPr>
          <a:xfrm>
            <a:off x="5172031" y="5363070"/>
            <a:ext cx="1771819" cy="1618262"/>
          </a:xfrm>
          <a:custGeom>
            <a:avLst/>
            <a:gdLst/>
            <a:ahLst/>
            <a:cxnLst/>
            <a:rect l="l" t="t" r="r" b="b"/>
            <a:pathLst>
              <a:path w="2657729" h="2427393">
                <a:moveTo>
                  <a:pt x="0" y="0"/>
                </a:moveTo>
                <a:lnTo>
                  <a:pt x="2657730" y="0"/>
                </a:lnTo>
                <a:lnTo>
                  <a:pt x="2657730"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5" name="Freeform 15"/>
          <p:cNvSpPr/>
          <p:nvPr/>
        </p:nvSpPr>
        <p:spPr>
          <a:xfrm>
            <a:off x="340021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6" name="Freeform 16"/>
          <p:cNvSpPr/>
          <p:nvPr/>
        </p:nvSpPr>
        <p:spPr>
          <a:xfrm>
            <a:off x="215407" y="413682"/>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vi-VN" sz="1200">
              <a:solidFill>
                <a:prstClr val="black"/>
              </a:solidFill>
              <a:latin typeface="Arial" panose="020B0604020202020204" pitchFamily="34" charset="0"/>
            </a:endParaRPr>
          </a:p>
        </p:txBody>
      </p:sp>
      <p:sp>
        <p:nvSpPr>
          <p:cNvPr id="17" name="Freeform 15">
            <a:extLst>
              <a:ext uri="{FF2B5EF4-FFF2-40B4-BE49-F238E27FC236}">
                <a16:creationId xmlns:a16="http://schemas.microsoft.com/office/drawing/2014/main" id="{E270DC23-EB5F-A4DD-6D09-913F7D3F85AA}"/>
              </a:ext>
            </a:extLst>
          </p:cNvPr>
          <p:cNvSpPr/>
          <p:nvPr/>
        </p:nvSpPr>
        <p:spPr>
          <a:xfrm>
            <a:off x="-32689" y="2960533"/>
            <a:ext cx="3980300" cy="4935483"/>
          </a:xfrm>
          <a:custGeom>
            <a:avLst/>
            <a:gdLst/>
            <a:ahLst/>
            <a:cxnLst/>
            <a:rect l="l" t="t" r="r" b="b"/>
            <a:pathLst>
              <a:path w="2396484" h="3066655">
                <a:moveTo>
                  <a:pt x="0" y="0"/>
                </a:moveTo>
                <a:lnTo>
                  <a:pt x="2396484" y="0"/>
                </a:lnTo>
                <a:lnTo>
                  <a:pt x="2396484" y="3066654"/>
                </a:lnTo>
                <a:lnTo>
                  <a:pt x="0" y="3066654"/>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7C2B2F6E-4114-45AE-AF2F-A981BC2505FA}"/>
              </a:ext>
            </a:extLst>
          </p:cNvPr>
          <p:cNvSpPr txBox="1"/>
          <p:nvPr/>
        </p:nvSpPr>
        <p:spPr>
          <a:xfrm>
            <a:off x="3973137" y="428341"/>
            <a:ext cx="4734317" cy="5096716"/>
          </a:xfrm>
          <a:prstGeom prst="rect">
            <a:avLst/>
          </a:prstGeom>
          <a:noFill/>
        </p:spPr>
        <p:txBody>
          <a:bodyPr wrap="square">
            <a:spAutoFit/>
          </a:bodyPr>
          <a:lstStyle/>
          <a:p>
            <a:pPr algn="ctr">
              <a:lnSpc>
                <a:spcPct val="150000"/>
              </a:lnSpc>
            </a:pPr>
            <a:r>
              <a:rPr lang="en-US" sz="11500">
                <a:solidFill>
                  <a:srgbClr val="FC1839"/>
                </a:solidFill>
                <a:latin typeface="UTM Cookies" panose="02040603050506020204" pitchFamily="18" charset="0"/>
              </a:rPr>
              <a:t>KHỞI ĐỘNG</a:t>
            </a:r>
            <a:endParaRPr lang="en-US" sz="115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91366" y="0"/>
            <a:ext cx="12283365" cy="6858000"/>
          </a:xfrm>
          <a:prstGeom prst="rect">
            <a:avLst/>
          </a:prstGeom>
        </p:spPr>
      </p:pic>
      <p:grpSp>
        <p:nvGrpSpPr>
          <p:cNvPr id="5" name="Group 4">
            <a:extLst>
              <a:ext uri="{FF2B5EF4-FFF2-40B4-BE49-F238E27FC236}">
                <a16:creationId xmlns:a16="http://schemas.microsoft.com/office/drawing/2014/main" id="{A72307BE-A092-45C4-8034-3005060E26A8}"/>
              </a:ext>
            </a:extLst>
          </p:cNvPr>
          <p:cNvGrpSpPr/>
          <p:nvPr/>
        </p:nvGrpSpPr>
        <p:grpSpPr>
          <a:xfrm>
            <a:off x="1568172" y="208547"/>
            <a:ext cx="10092759" cy="2144930"/>
            <a:chOff x="2099240" y="497305"/>
            <a:chExt cx="10092759" cy="2144930"/>
          </a:xfrm>
        </p:grpSpPr>
        <p:sp>
          <p:nvSpPr>
            <p:cNvPr id="4" name="Rectangle: Rounded Corners 3">
              <a:extLst>
                <a:ext uri="{FF2B5EF4-FFF2-40B4-BE49-F238E27FC236}">
                  <a16:creationId xmlns:a16="http://schemas.microsoft.com/office/drawing/2014/main" id="{CA93EC52-591C-47E8-9B19-B43EFDFADB5B}"/>
                </a:ext>
              </a:extLst>
            </p:cNvPr>
            <p:cNvSpPr/>
            <p:nvPr/>
          </p:nvSpPr>
          <p:spPr>
            <a:xfrm>
              <a:off x="2099240" y="497305"/>
              <a:ext cx="10092758" cy="2144930"/>
            </a:xfrm>
            <a:prstGeom prst="roundRect">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TextBox 22">
              <a:extLst>
                <a:ext uri="{FF2B5EF4-FFF2-40B4-BE49-F238E27FC236}">
                  <a16:creationId xmlns:a16="http://schemas.microsoft.com/office/drawing/2014/main" id="{C084AF94-FF1E-5E04-AE51-01BFB513B0FE}"/>
                </a:ext>
              </a:extLst>
            </p:cNvPr>
            <p:cNvSpPr txBox="1"/>
            <p:nvPr/>
          </p:nvSpPr>
          <p:spPr>
            <a:xfrm>
              <a:off x="2099241" y="655922"/>
              <a:ext cx="10092758" cy="1938992"/>
            </a:xfrm>
            <a:prstGeom prst="rect">
              <a:avLst/>
            </a:prstGeom>
            <a:noFill/>
          </p:spPr>
          <p:txBody>
            <a:bodyPr wrap="square">
              <a:spAutoFit/>
            </a:bodyPr>
            <a:lstStyle/>
            <a:p>
              <a:pPr algn="ctr"/>
              <a:r>
                <a:rPr lang="vi-VN" sz="4000" b="1">
                  <a:solidFill>
                    <a:srgbClr val="002060"/>
                  </a:solidFill>
                  <a:latin typeface="Calibri" panose="020F0502020204030204" pitchFamily="34" charset="0"/>
                  <a:ea typeface="Calibri" panose="020F0502020204030204" pitchFamily="34" charset="0"/>
                  <a:cs typeface="Calibri" panose="020F0502020204030204" pitchFamily="34" charset="0"/>
                </a:rPr>
                <a:t>Hãy kể tên một số hoạt động có sự tham gia của nhiều nước thuộc khu vực </a:t>
              </a:r>
              <a:r>
                <a:rPr lang="en-US" sz="4000" b="1">
                  <a:solidFill>
                    <a:srgbClr val="002060"/>
                  </a:solidFill>
                  <a:latin typeface="Calibri" panose="020F0502020204030204" pitchFamily="34" charset="0"/>
                  <a:ea typeface="Calibri" panose="020F0502020204030204" pitchFamily="34" charset="0"/>
                  <a:cs typeface="Calibri" panose="020F0502020204030204" pitchFamily="34" charset="0"/>
                </a:rPr>
                <a:t>Đông </a:t>
              </a:r>
              <a:r>
                <a:rPr lang="pt-BR" sz="4000" b="1">
                  <a:solidFill>
                    <a:srgbClr val="002060"/>
                  </a:solidFill>
                  <a:latin typeface="Calibri" panose="020F0502020204030204" pitchFamily="34" charset="0"/>
                  <a:ea typeface="Calibri" panose="020F0502020204030204" pitchFamily="34" charset="0"/>
                  <a:cs typeface="Calibri" panose="020F0502020204030204" pitchFamily="34" charset="0"/>
                </a:rPr>
                <a:t>Nam Á mà em biết.</a:t>
              </a:r>
              <a:endPar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pic>
        <p:nvPicPr>
          <p:cNvPr id="15" name="Picture 2" descr="Cute woman teacher in thailand uniform character education back to school logo cartoon art illustration Free Vector">
            <a:extLst>
              <a:ext uri="{FF2B5EF4-FFF2-40B4-BE49-F238E27FC236}">
                <a16:creationId xmlns:a16="http://schemas.microsoft.com/office/drawing/2014/main" id="{DD188749-008A-407F-A404-4E91A28FD0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636613" y="1771860"/>
            <a:ext cx="6705918" cy="53668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D26805B-18CD-4A3B-A3C2-665BF2114CAE}"/>
              </a:ext>
            </a:extLst>
          </p:cNvPr>
          <p:cNvGrpSpPr/>
          <p:nvPr/>
        </p:nvGrpSpPr>
        <p:grpSpPr>
          <a:xfrm>
            <a:off x="4347411" y="2951747"/>
            <a:ext cx="7267073" cy="3521242"/>
            <a:chOff x="4347411" y="2914951"/>
            <a:chExt cx="7267073" cy="3558038"/>
          </a:xfrm>
        </p:grpSpPr>
        <p:sp>
          <p:nvSpPr>
            <p:cNvPr id="13" name="Speech Bubble: Rectangle with Corners Rounded 12">
              <a:extLst>
                <a:ext uri="{FF2B5EF4-FFF2-40B4-BE49-F238E27FC236}">
                  <a16:creationId xmlns:a16="http://schemas.microsoft.com/office/drawing/2014/main" id="{2AB5FB25-4AD6-48D5-83AC-FD854AAA63FA}"/>
                </a:ext>
              </a:extLst>
            </p:cNvPr>
            <p:cNvSpPr/>
            <p:nvPr/>
          </p:nvSpPr>
          <p:spPr>
            <a:xfrm>
              <a:off x="4347411" y="2914951"/>
              <a:ext cx="7267073" cy="3558038"/>
            </a:xfrm>
            <a:prstGeom prst="wedgeRoundRectCallout">
              <a:avLst>
                <a:gd name="adj1" fmla="val -67561"/>
                <a:gd name="adj2" fmla="val -21953"/>
                <a:gd name="adj3" fmla="val 16667"/>
              </a:avLst>
            </a:prstGeom>
            <a:solidFill>
              <a:schemeClr val="accent6">
                <a:lumMod val="40000"/>
                <a:lumOff val="60000"/>
              </a:schemeClr>
            </a:solidFill>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3B6676B-EEFD-47B4-86B3-A5F9B75AA5AA}"/>
                </a:ext>
              </a:extLst>
            </p:cNvPr>
            <p:cNvSpPr txBox="1"/>
            <p:nvPr/>
          </p:nvSpPr>
          <p:spPr>
            <a:xfrm>
              <a:off x="6614551" y="2998476"/>
              <a:ext cx="2584426" cy="769441"/>
            </a:xfrm>
            <a:prstGeom prst="rect">
              <a:avLst/>
            </a:prstGeom>
            <a:noFill/>
          </p:spPr>
          <p:txBody>
            <a:bodyPr wrap="square">
              <a:spAutoFit/>
            </a:bodyPr>
            <a:lstStyle/>
            <a:p>
              <a:pPr algn="ct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Gợi ý:</a:t>
              </a:r>
              <a:endParaRPr lang="vi-VN" sz="4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D1A0A0EE-1484-42D4-BAB3-C90E7D3AFE73}"/>
              </a:ext>
            </a:extLst>
          </p:cNvPr>
          <p:cNvSpPr txBox="1"/>
          <p:nvPr/>
        </p:nvSpPr>
        <p:spPr>
          <a:xfrm>
            <a:off x="4604084" y="3719980"/>
            <a:ext cx="6753726" cy="2554545"/>
          </a:xfrm>
          <a:prstGeom prst="rect">
            <a:avLst/>
          </a:prstGeom>
          <a:noFill/>
        </p:spPr>
        <p:txBody>
          <a:bodyPr wrap="square" rtlCol="0">
            <a:spAutoFit/>
          </a:bodyPr>
          <a:lstStyle/>
          <a:p>
            <a:pPr algn="just"/>
            <a:r>
              <a:rPr lang="en-US" sz="4000"/>
              <a:t>Đây có thể là các cuộc họp, kí kết, hoạt động kinh tế, cuộc thi, trao đổi về giáo dục, y tế, hoạt động văn hoá thể thao,…</a:t>
            </a:r>
          </a:p>
        </p:txBody>
      </p:sp>
    </p:spTree>
    <p:extLst>
      <p:ext uri="{BB962C8B-B14F-4D97-AF65-F5344CB8AC3E}">
        <p14:creationId xmlns:p14="http://schemas.microsoft.com/office/powerpoint/2010/main" val="5889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EE80B-2E06-97B4-B823-7C024CDB85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0" b="4182"/>
          <a:stretch/>
        </p:blipFill>
        <p:spPr>
          <a:xfrm>
            <a:off x="0" y="6140"/>
            <a:ext cx="12192000" cy="6851860"/>
          </a:xfrm>
          <a:prstGeom prst="rect">
            <a:avLst/>
          </a:prstGeom>
        </p:spPr>
      </p:pic>
      <p:pic>
        <p:nvPicPr>
          <p:cNvPr id="10" name="Picture 9" descr="A picture containing text, table, indoor, toy&#10;&#10;Description automatically generated">
            <a:extLst>
              <a:ext uri="{FF2B5EF4-FFF2-40B4-BE49-F238E27FC236}">
                <a16:creationId xmlns:a16="http://schemas.microsoft.com/office/drawing/2014/main" id="{52E8CE39-E498-4630-AABA-B6F2ED11B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753" y="1347537"/>
            <a:ext cx="9332494" cy="5504323"/>
          </a:xfrm>
          <a:prstGeom prst="rect">
            <a:avLst/>
          </a:prstGeom>
        </p:spPr>
      </p:pic>
      <p:sp>
        <p:nvSpPr>
          <p:cNvPr id="11" name="TextBox 10">
            <a:extLst>
              <a:ext uri="{FF2B5EF4-FFF2-40B4-BE49-F238E27FC236}">
                <a16:creationId xmlns:a16="http://schemas.microsoft.com/office/drawing/2014/main" id="{13579E5A-3F04-43D4-B8D8-8BA69E2CF05F}"/>
              </a:ext>
            </a:extLst>
          </p:cNvPr>
          <p:cNvSpPr txBox="1"/>
          <p:nvPr/>
        </p:nvSpPr>
        <p:spPr>
          <a:xfrm>
            <a:off x="2775285" y="203817"/>
            <a:ext cx="5887451" cy="1318310"/>
          </a:xfrm>
          <a:prstGeom prst="rect">
            <a:avLst/>
          </a:prstGeom>
          <a:noFill/>
        </p:spPr>
        <p:txBody>
          <a:bodyPr wrap="square">
            <a:spAutoFit/>
          </a:bodyPr>
          <a:lstStyle/>
          <a:p>
            <a:pPr>
              <a:lnSpc>
                <a:spcPct val="150000"/>
              </a:lnSpc>
            </a:pPr>
            <a:r>
              <a:rPr lang="en-US" sz="6000">
                <a:solidFill>
                  <a:srgbClr val="FF0000"/>
                </a:solidFill>
                <a:latin typeface="UTM Cookies" panose="02040603050506020204" pitchFamily="18" charset="0"/>
              </a:rPr>
              <a:t>CÙNG CHIA SẺ</a:t>
            </a:r>
            <a:endParaRPr lang="en-US" sz="6000">
              <a:solidFill>
                <a:srgbClr val="FF0000"/>
              </a:solidFill>
            </a:endParaRPr>
          </a:p>
        </p:txBody>
      </p:sp>
    </p:spTree>
    <p:extLst>
      <p:ext uri="{BB962C8B-B14F-4D97-AF65-F5344CB8AC3E}">
        <p14:creationId xmlns:p14="http://schemas.microsoft.com/office/powerpoint/2010/main" val="373618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91366" y="0"/>
            <a:ext cx="12283365" cy="6858000"/>
          </a:xfrm>
          <a:prstGeom prst="rect">
            <a:avLst/>
          </a:prstGeom>
        </p:spPr>
      </p:pic>
      <p:pic>
        <p:nvPicPr>
          <p:cNvPr id="15" name="Picture 2" descr="Cute woman teacher in thailand uniform character education back to school logo cartoon art illustration Free Vector">
            <a:extLst>
              <a:ext uri="{FF2B5EF4-FFF2-40B4-BE49-F238E27FC236}">
                <a16:creationId xmlns:a16="http://schemas.microsoft.com/office/drawing/2014/main" id="{DD188749-008A-407F-A404-4E91A28FD0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84850" y="1581311"/>
            <a:ext cx="6930189" cy="557329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40B99EE-BE27-4972-953D-32B120B43600}"/>
              </a:ext>
            </a:extLst>
          </p:cNvPr>
          <p:cNvSpPr txBox="1"/>
          <p:nvPr/>
        </p:nvSpPr>
        <p:spPr>
          <a:xfrm flipH="1">
            <a:off x="7739506" y="0"/>
            <a:ext cx="5975533"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a:solidFill>
                  <a:srgbClr val="7030A0"/>
                </a:solidFill>
                <a:latin typeface="iCiel Ciaobella" pitchFamily="50" charset="0"/>
              </a:rPr>
              <a:t>Kết luận</a:t>
            </a:r>
            <a:endParaRPr kumimoji="0" lang="en-US" sz="11500" b="1" i="0" u="none" strike="noStrike" kern="1200" cap="none" spc="0" normalizeH="0" baseline="0" noProof="0" dirty="0">
              <a:ln>
                <a:noFill/>
              </a:ln>
              <a:solidFill>
                <a:srgbClr val="7030A0"/>
              </a:solidFill>
              <a:effectLst/>
              <a:uLnTx/>
              <a:uFillTx/>
              <a:latin typeface="iCiel Ciaobella" pitchFamily="50" charset="0"/>
            </a:endParaRPr>
          </a:p>
        </p:txBody>
      </p:sp>
      <p:pic>
        <p:nvPicPr>
          <p:cNvPr id="12" name="Picture 2" descr="Hình ảnh Phim Hoạt Hình Hộp Thoại Dễ Thương Vụ Nổ Bong Bóng Mây Khung Thoại  Có Thể Dùng để Sử Dụng Thương Mại PNG , Hộp Thoại, Bong Bóng, Khung PNG">
            <a:extLst>
              <a:ext uri="{FF2B5EF4-FFF2-40B4-BE49-F238E27FC236}">
                <a16:creationId xmlns:a16="http://schemas.microsoft.com/office/drawing/2014/main" id="{92E4CBBB-9007-4DA6-B247-DCE7CA2572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8750" r="92344">
                        <a14:foregroundMark x1="26875" y1="35625" x2="26875" y2="35625"/>
                        <a14:foregroundMark x1="8906" y1="55937" x2="10156" y2="58750"/>
                        <a14:foregroundMark x1="9375" y1="54375" x2="13438" y2="63438"/>
                        <a14:foregroundMark x1="13438" y1="63438" x2="22656" y2="64688"/>
                        <a14:foregroundMark x1="10000" y1="58594" x2="12344" y2="49844"/>
                        <a14:foregroundMark x1="12344" y1="49844" x2="13594" y2="48125"/>
                        <a14:foregroundMark x1="23281" y1="37188" x2="16406" y2="43906"/>
                        <a14:foregroundMark x1="16406" y1="43906" x2="16406" y2="44219"/>
                        <a14:foregroundMark x1="17031" y1="41719" x2="24375" y2="36875"/>
                        <a14:foregroundMark x1="31563" y1="29219" x2="40156" y2="26094"/>
                        <a14:foregroundMark x1="40156" y1="26094" x2="49375" y2="27813"/>
                        <a14:foregroundMark x1="49375" y1="27813" x2="49688" y2="28281"/>
                        <a14:foregroundMark x1="71250" y1="34063" x2="83281" y2="37500"/>
                        <a14:foregroundMark x1="83281" y1="37500" x2="86094" y2="39375"/>
                        <a14:foregroundMark x1="85938" y1="40313" x2="84063" y2="46406"/>
                        <a14:foregroundMark x1="86250" y1="45938" x2="92344" y2="52031"/>
                        <a14:foregroundMark x1="92344" y1="52031" x2="90625" y2="55156"/>
                        <a14:foregroundMark x1="78281" y1="65156" x2="67500" y2="71406"/>
                        <a14:foregroundMark x1="67500" y1="71406" x2="44219" y2="71250"/>
                        <a14:foregroundMark x1="44219" y1="71250" x2="38438" y2="69375"/>
                        <a14:foregroundMark x1="27813" y1="66563" x2="26110" y2="69218"/>
                        <a14:backgroundMark x1="25313" y1="70469" x2="25313" y2="70469"/>
                        <a14:backgroundMark x1="25938" y1="69063" x2="22969" y2="71406"/>
                        <a14:backgroundMark x1="25938" y1="69219" x2="21406" y2="72813"/>
                      </a14:backgroundRemoval>
                    </a14:imgEffect>
                  </a14:imgLayer>
                </a14:imgProps>
              </a:ext>
              <a:ext uri="{28A0092B-C50C-407E-A947-70E740481C1C}">
                <a14:useLocalDpi xmlns:a14="http://schemas.microsoft.com/office/drawing/2010/main" val="0"/>
              </a:ext>
            </a:extLst>
          </a:blip>
          <a:srcRect t="18577" r="6552" b="24354"/>
          <a:stretch/>
        </p:blipFill>
        <p:spPr bwMode="auto">
          <a:xfrm flipH="1">
            <a:off x="-2" y="-144378"/>
            <a:ext cx="9529012" cy="59837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687388-8F5F-4FE5-A8EC-46C051951394}"/>
              </a:ext>
            </a:extLst>
          </p:cNvPr>
          <p:cNvSpPr txBox="1"/>
          <p:nvPr/>
        </p:nvSpPr>
        <p:spPr>
          <a:xfrm flipH="1">
            <a:off x="680521" y="1405783"/>
            <a:ext cx="7175665" cy="3477875"/>
          </a:xfrm>
          <a:prstGeom prst="rect">
            <a:avLst/>
          </a:prstGeom>
          <a:noFill/>
        </p:spPr>
        <p:txBody>
          <a:bodyPr wrap="square">
            <a:spAutoFit/>
          </a:bodyPr>
          <a:lstStyle/>
          <a:p>
            <a:pPr lvl="0" algn="ctr">
              <a:defRPr/>
            </a:pPr>
            <a:r>
              <a:rPr lang="vi-VN" sz="4400" b="1">
                <a:solidFill>
                  <a:srgbClr val="FF0066"/>
                </a:solidFill>
                <a:latin typeface="Calibri" panose="020F0502020204030204" pitchFamily="34" charset="0"/>
                <a:cs typeface="Calibri" panose="020F0502020204030204" pitchFamily="34" charset="0"/>
              </a:rPr>
              <a:t> </a:t>
            </a:r>
            <a:r>
              <a:rPr lang="vi-VN" sz="4400" b="1">
                <a:solidFill>
                  <a:srgbClr val="002060"/>
                </a:solidFill>
                <a:latin typeface="Calibri" panose="020F0502020204030204" pitchFamily="34" charset="0"/>
                <a:cs typeface="Calibri" panose="020F0502020204030204" pitchFamily="34" charset="0"/>
              </a:rPr>
              <a:t>Một số hoạt động </a:t>
            </a:r>
            <a:endParaRPr lang="en-US" sz="4400" b="1">
              <a:solidFill>
                <a:srgbClr val="002060"/>
              </a:solidFill>
              <a:latin typeface="Calibri" panose="020F0502020204030204" pitchFamily="34" charset="0"/>
              <a:cs typeface="Calibri" panose="020F0502020204030204" pitchFamily="34" charset="0"/>
            </a:endParaRPr>
          </a:p>
          <a:p>
            <a:pPr lvl="0" algn="ctr">
              <a:defRPr/>
            </a:pPr>
            <a:r>
              <a:rPr lang="vi-VN" sz="4400" b="1">
                <a:solidFill>
                  <a:srgbClr val="002060"/>
                </a:solidFill>
                <a:latin typeface="Calibri" panose="020F0502020204030204" pitchFamily="34" charset="0"/>
                <a:cs typeface="Calibri" panose="020F0502020204030204" pitchFamily="34" charset="0"/>
              </a:rPr>
              <a:t>có</a:t>
            </a:r>
            <a:r>
              <a:rPr lang="en-US" sz="4400" b="1">
                <a:solidFill>
                  <a:srgbClr val="002060"/>
                </a:solidFill>
                <a:latin typeface="Calibri" panose="020F0502020204030204" pitchFamily="34" charset="0"/>
                <a:cs typeface="Calibri" panose="020F0502020204030204" pitchFamily="34" charset="0"/>
              </a:rPr>
              <a:t> </a:t>
            </a:r>
            <a:r>
              <a:rPr lang="vi-VN" sz="4400" b="1">
                <a:solidFill>
                  <a:srgbClr val="002060"/>
                </a:solidFill>
                <a:latin typeface="Calibri" panose="020F0502020204030204" pitchFamily="34" charset="0"/>
                <a:cs typeface="Calibri" panose="020F0502020204030204" pitchFamily="34" charset="0"/>
              </a:rPr>
              <a:t>sự tham gia của nhiều nước thuộc khu vực Đông Nam Á là:</a:t>
            </a:r>
            <a:r>
              <a:rPr lang="vi-VN" sz="4400" b="1">
                <a:solidFill>
                  <a:srgbClr val="FF0000"/>
                </a:solidFill>
                <a:latin typeface="Calibri" panose="020F0502020204030204" pitchFamily="34" charset="0"/>
                <a:cs typeface="Calibri" panose="020F0502020204030204" pitchFamily="34" charset="0"/>
              </a:rPr>
              <a:t> SEA Games, Hội nghị cấp cao ASEAN,...</a:t>
            </a:r>
            <a:endParaRPr kumimoji="0" lang="en-US" sz="44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8182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000"/>
                            </p:stCondLst>
                            <p:childTnLst>
                              <p:par>
                                <p:cTn id="25" presetID="15"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 calcmode="lin" valueType="num">
                                      <p:cBhvr>
                                        <p:cTn id="2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sp>
        <p:nvSpPr>
          <p:cNvPr id="2" name="Freeform 2"/>
          <p:cNvSpPr/>
          <p:nvPr/>
        </p:nvSpPr>
        <p:spPr>
          <a:xfrm>
            <a:off x="-133882" y="-3269349"/>
            <a:ext cx="12459764" cy="12459764"/>
          </a:xfrm>
          <a:custGeom>
            <a:avLst/>
            <a:gdLst/>
            <a:ahLst/>
            <a:cxnLst/>
            <a:rect l="l" t="t" r="r" b="b"/>
            <a:pathLst>
              <a:path w="18689646" h="18689646">
                <a:moveTo>
                  <a:pt x="0" y="0"/>
                </a:moveTo>
                <a:lnTo>
                  <a:pt x="18689646" y="0"/>
                </a:lnTo>
                <a:lnTo>
                  <a:pt x="18689646" y="18689647"/>
                </a:lnTo>
                <a:lnTo>
                  <a:pt x="0" y="186896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3" name="Group 3"/>
          <p:cNvGrpSpPr/>
          <p:nvPr/>
        </p:nvGrpSpPr>
        <p:grpSpPr>
          <a:xfrm>
            <a:off x="1651471" y="512278"/>
            <a:ext cx="8889059" cy="5833445"/>
            <a:chOff x="0" y="0"/>
            <a:chExt cx="812800" cy="533400"/>
          </a:xfrm>
        </p:grpSpPr>
        <p:sp>
          <p:nvSpPr>
            <p:cNvPr id="4" name="Freeform 4"/>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a:ln w="47625" cap="sq">
              <a:solidFill>
                <a:srgbClr val="D85EA9"/>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5"/>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246223" y="-1043920"/>
            <a:ext cx="3181471" cy="2087841"/>
            <a:chOff x="0" y="0"/>
            <a:chExt cx="812800" cy="533400"/>
          </a:xfrm>
        </p:grpSpPr>
        <p:sp>
          <p:nvSpPr>
            <p:cNvPr id="7" name="Freeform 7"/>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8"/>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9278293" y="-871595"/>
            <a:ext cx="3181471" cy="2087841"/>
            <a:chOff x="0" y="0"/>
            <a:chExt cx="812800" cy="533400"/>
          </a:xfrm>
        </p:grpSpPr>
        <p:sp>
          <p:nvSpPr>
            <p:cNvPr id="10" name="Freeform 10"/>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1"/>
            <p:cNvSpPr txBox="1"/>
            <p:nvPr/>
          </p:nvSpPr>
          <p:spPr>
            <a:xfrm>
              <a:off x="38100" y="50800"/>
              <a:ext cx="736600" cy="4064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Freeform 12"/>
          <p:cNvSpPr/>
          <p:nvPr/>
        </p:nvSpPr>
        <p:spPr>
          <a:xfrm>
            <a:off x="10867984" y="512278"/>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13"/>
          <p:cNvSpPr/>
          <p:nvPr/>
        </p:nvSpPr>
        <p:spPr>
          <a:xfrm>
            <a:off x="694385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4"/>
          <p:cNvSpPr/>
          <p:nvPr/>
        </p:nvSpPr>
        <p:spPr>
          <a:xfrm>
            <a:off x="5172031" y="5363070"/>
            <a:ext cx="1771819" cy="1618262"/>
          </a:xfrm>
          <a:custGeom>
            <a:avLst/>
            <a:gdLst/>
            <a:ahLst/>
            <a:cxnLst/>
            <a:rect l="l" t="t" r="r" b="b"/>
            <a:pathLst>
              <a:path w="2657729" h="2427393">
                <a:moveTo>
                  <a:pt x="0" y="0"/>
                </a:moveTo>
                <a:lnTo>
                  <a:pt x="2657730" y="0"/>
                </a:lnTo>
                <a:lnTo>
                  <a:pt x="2657730"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5"/>
          <p:cNvSpPr/>
          <p:nvPr/>
        </p:nvSpPr>
        <p:spPr>
          <a:xfrm>
            <a:off x="3400211" y="5363070"/>
            <a:ext cx="1771819" cy="1618262"/>
          </a:xfrm>
          <a:custGeom>
            <a:avLst/>
            <a:gdLst/>
            <a:ahLst/>
            <a:cxnLst/>
            <a:rect l="l" t="t" r="r" b="b"/>
            <a:pathLst>
              <a:path w="2657729" h="2427393">
                <a:moveTo>
                  <a:pt x="0" y="0"/>
                </a:moveTo>
                <a:lnTo>
                  <a:pt x="2657729" y="0"/>
                </a:lnTo>
                <a:lnTo>
                  <a:pt x="2657729" y="2427392"/>
                </a:lnTo>
                <a:lnTo>
                  <a:pt x="0" y="24273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6"/>
          <p:cNvSpPr/>
          <p:nvPr/>
        </p:nvSpPr>
        <p:spPr>
          <a:xfrm>
            <a:off x="215407" y="413682"/>
            <a:ext cx="1276434" cy="1260478"/>
          </a:xfrm>
          <a:custGeom>
            <a:avLst/>
            <a:gdLst/>
            <a:ahLst/>
            <a:cxnLst/>
            <a:rect l="l" t="t" r="r" b="b"/>
            <a:pathLst>
              <a:path w="1914651" h="1890717">
                <a:moveTo>
                  <a:pt x="0" y="0"/>
                </a:moveTo>
                <a:lnTo>
                  <a:pt x="1914650" y="0"/>
                </a:lnTo>
                <a:lnTo>
                  <a:pt x="1914650" y="1890717"/>
                </a:lnTo>
                <a:lnTo>
                  <a:pt x="0" y="1890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9" name="Picture 18">
            <a:extLst>
              <a:ext uri="{FF2B5EF4-FFF2-40B4-BE49-F238E27FC236}">
                <a16:creationId xmlns:a16="http://schemas.microsoft.com/office/drawing/2014/main" id="{AF5FA4BA-429F-1C1E-D8AC-8585D4CA0998}"/>
              </a:ext>
            </a:extLst>
          </p:cNvPr>
          <p:cNvPicPr>
            <a:picLocks noChangeAspect="1"/>
          </p:cNvPicPr>
          <p:nvPr/>
        </p:nvPicPr>
        <p:blipFill>
          <a:blip r:embed="rId8"/>
          <a:stretch>
            <a:fillRect/>
          </a:stretch>
        </p:blipFill>
        <p:spPr>
          <a:xfrm>
            <a:off x="-220180" y="3058033"/>
            <a:ext cx="4877671" cy="4131580"/>
          </a:xfrm>
          <a:prstGeom prst="rect">
            <a:avLst/>
          </a:prstGeom>
        </p:spPr>
      </p:pic>
      <p:sp>
        <p:nvSpPr>
          <p:cNvPr id="21" name="TextBox 20">
            <a:extLst>
              <a:ext uri="{FF2B5EF4-FFF2-40B4-BE49-F238E27FC236}">
                <a16:creationId xmlns:a16="http://schemas.microsoft.com/office/drawing/2014/main" id="{31256355-3D9A-400D-8CB6-FF5A8ADF2155}"/>
              </a:ext>
            </a:extLst>
          </p:cNvPr>
          <p:cNvSpPr txBox="1"/>
          <p:nvPr/>
        </p:nvSpPr>
        <p:spPr>
          <a:xfrm>
            <a:off x="3735847" y="605629"/>
            <a:ext cx="4734317" cy="509671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C1839"/>
                </a:solidFill>
                <a:effectLst/>
                <a:uLnTx/>
                <a:uFillTx/>
                <a:latin typeface="UTM Cookies" panose="02040603050506020204" pitchFamily="18" charset="0"/>
                <a:ea typeface="+mn-ea"/>
                <a:cs typeface="+mn-cs"/>
              </a:rPr>
              <a:t>KHÁM</a:t>
            </a:r>
            <a:r>
              <a:rPr kumimoji="0" lang="en-US" sz="11500" b="0" i="0" u="none" strike="noStrike" kern="1200" cap="none" spc="0" normalizeH="0" noProof="0">
                <a:ln>
                  <a:noFill/>
                </a:ln>
                <a:solidFill>
                  <a:srgbClr val="FC1839"/>
                </a:solidFill>
                <a:effectLst/>
                <a:uLnTx/>
                <a:uFillTx/>
                <a:latin typeface="UTM Cookies" panose="02040603050506020204" pitchFamily="18" charset="0"/>
                <a:ea typeface="+mn-ea"/>
                <a:cs typeface="+mn-cs"/>
              </a:rPr>
              <a:t> PHÁ</a:t>
            </a:r>
            <a:endParaRPr kumimoji="0" lang="en-US" sz="11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74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E8116-F7CB-41B7-B785-E834B2D98A2A}"/>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6EAE05E-D6FE-5B6E-A271-5BE342349039}"/>
              </a:ext>
            </a:extLst>
          </p:cNvPr>
          <p:cNvSpPr/>
          <p:nvPr/>
        </p:nvSpPr>
        <p:spPr>
          <a:xfrm>
            <a:off x="378967" y="158070"/>
            <a:ext cx="5214258" cy="1107996"/>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50">
                <a:ln w="9525" cmpd="sng">
                  <a:solidFill>
                    <a:srgbClr val="5B9BD5"/>
                  </a:solidFill>
                  <a:prstDash val="solid"/>
                </a:ln>
                <a:solidFill>
                  <a:srgbClr val="0070C0"/>
                </a:solidFill>
                <a:effectLst>
                  <a:glow rad="38100">
                    <a:srgbClr val="5B9BD5">
                      <a:alpha val="40000"/>
                    </a:srgbClr>
                  </a:glow>
                </a:effectLst>
                <a:latin typeface="SVN-Hole Hearted" panose="020B0A06020104020203" pitchFamily="34" charset="0"/>
                <a:ea typeface="字魂59号-创粗黑"/>
              </a:rPr>
              <a:t>Hoạt động 1:</a:t>
            </a:r>
            <a:endParaRPr kumimoji="0" lang="en-US" sz="6600" b="1" i="0" u="none" strike="noStrike" kern="1200" cap="none" spc="50" normalizeH="0" baseline="0" noProof="0">
              <a:ln w="9525" cmpd="sng">
                <a:solidFill>
                  <a:srgbClr val="5B9BD5"/>
                </a:solidFill>
                <a:prstDash val="solid"/>
              </a:ln>
              <a:solidFill>
                <a:srgbClr val="0070C0"/>
              </a:solidFill>
              <a:effectLst>
                <a:glow rad="38100">
                  <a:srgbClr val="5B9BD5">
                    <a:alpha val="40000"/>
                  </a:srgbClr>
                </a:glow>
              </a:effectLst>
              <a:uLnTx/>
              <a:uFillTx/>
              <a:latin typeface="SVN-Hole Hearted" panose="020B0A06020104020203" pitchFamily="34" charset="0"/>
              <a:ea typeface="字魂59号-创粗黑"/>
              <a:cs typeface="+mn-cs"/>
            </a:endParaRPr>
          </a:p>
        </p:txBody>
      </p:sp>
      <p:sp>
        <p:nvSpPr>
          <p:cNvPr id="6" name="Freeform 2">
            <a:extLst>
              <a:ext uri="{FF2B5EF4-FFF2-40B4-BE49-F238E27FC236}">
                <a16:creationId xmlns:a16="http://schemas.microsoft.com/office/drawing/2014/main" id="{708E59D0-53A5-451A-AD5D-BEAC25377329}"/>
              </a:ext>
            </a:extLst>
          </p:cNvPr>
          <p:cNvSpPr/>
          <p:nvPr/>
        </p:nvSpPr>
        <p:spPr>
          <a:xfrm>
            <a:off x="550431" y="1542021"/>
            <a:ext cx="11091138" cy="5157909"/>
          </a:xfrm>
          <a:custGeom>
            <a:avLst/>
            <a:gdLst/>
            <a:ahLst/>
            <a:cxnLst/>
            <a:rect l="l" t="t" r="r" b="b"/>
            <a:pathLst>
              <a:path w="9254913" h="4280397">
                <a:moveTo>
                  <a:pt x="0" y="0"/>
                </a:moveTo>
                <a:lnTo>
                  <a:pt x="9254913" y="0"/>
                </a:lnTo>
                <a:lnTo>
                  <a:pt x="9254913" y="4280398"/>
                </a:lnTo>
                <a:lnTo>
                  <a:pt x="0" y="4280398"/>
                </a:lnTo>
                <a:lnTo>
                  <a:pt x="0" y="0"/>
                </a:lnTo>
                <a:close/>
              </a:path>
            </a:pathLst>
          </a:custGeom>
          <a:blipFill>
            <a:blip r:embed="rId4"/>
            <a:stretch>
              <a:fillRect/>
            </a:stretch>
          </a:blipFill>
        </p:spPr>
        <p:txBody>
          <a:bodyPr/>
          <a:lstStyle/>
          <a:p>
            <a:endParaRPr lang="en-US">
              <a:solidFill>
                <a:prstClr val="black"/>
              </a:solidFill>
              <a:latin typeface="Calibri"/>
            </a:endParaRPr>
          </a:p>
        </p:txBody>
      </p:sp>
      <p:sp>
        <p:nvSpPr>
          <p:cNvPr id="7" name="TextBox 6">
            <a:extLst>
              <a:ext uri="{FF2B5EF4-FFF2-40B4-BE49-F238E27FC236}">
                <a16:creationId xmlns:a16="http://schemas.microsoft.com/office/drawing/2014/main" id="{24588871-8A03-4113-8621-ECF68CD9D2C7}"/>
              </a:ext>
            </a:extLst>
          </p:cNvPr>
          <p:cNvSpPr txBox="1"/>
          <p:nvPr/>
        </p:nvSpPr>
        <p:spPr>
          <a:xfrm flipH="1">
            <a:off x="2173432" y="3900210"/>
            <a:ext cx="7845136" cy="2554545"/>
          </a:xfrm>
          <a:prstGeom prst="rect">
            <a:avLst/>
          </a:prstGeom>
          <a:noFill/>
        </p:spPr>
        <p:txBody>
          <a:bodyPr wrap="square" rtlCol="0">
            <a:spAutoFit/>
          </a:bodyPr>
          <a:lstStyle/>
          <a:p>
            <a:pPr algn="ctr">
              <a:defRPr/>
            </a:pPr>
            <a:r>
              <a:rPr lang="en-US" sz="8000" b="1">
                <a:solidFill>
                  <a:srgbClr val="7030A0"/>
                </a:solidFill>
                <a:latin typeface="iCiel Ciaobella" pitchFamily="50" charset="0"/>
              </a:rPr>
              <a:t>Tìm hiểu về vị trí địa lí của khu vực Đông Nam Á</a:t>
            </a:r>
            <a:endParaRPr lang="en-US" sz="8000" b="1" dirty="0">
              <a:solidFill>
                <a:srgbClr val="7030A0"/>
              </a:solidFill>
              <a:latin typeface="iCiel Ciaobella" pitchFamily="50" charset="0"/>
            </a:endParaRPr>
          </a:p>
        </p:txBody>
      </p:sp>
    </p:spTree>
    <p:extLst>
      <p:ext uri="{BB962C8B-B14F-4D97-AF65-F5344CB8AC3E}">
        <p14:creationId xmlns:p14="http://schemas.microsoft.com/office/powerpoint/2010/main" val="35915782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DFE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8D374-3C6D-428A-8487-C8DFB50F9A75}"/>
              </a:ext>
            </a:extLst>
          </p:cNvPr>
          <p:cNvPicPr>
            <a:picLocks noChangeAspect="1"/>
          </p:cNvPicPr>
          <p:nvPr/>
        </p:nvPicPr>
        <p:blipFill>
          <a:blip r:embed="rId2"/>
          <a:stretch>
            <a:fillRect/>
          </a:stretch>
        </p:blipFill>
        <p:spPr>
          <a:xfrm>
            <a:off x="-91366" y="0"/>
            <a:ext cx="12283365" cy="6858000"/>
          </a:xfrm>
          <a:prstGeom prst="rect">
            <a:avLst/>
          </a:prstGeom>
        </p:spPr>
      </p:pic>
      <p:sp>
        <p:nvSpPr>
          <p:cNvPr id="11" name="TextBox 10">
            <a:extLst>
              <a:ext uri="{FF2B5EF4-FFF2-40B4-BE49-F238E27FC236}">
                <a16:creationId xmlns:a16="http://schemas.microsoft.com/office/drawing/2014/main" id="{940B99EE-BE27-4972-953D-32B120B43600}"/>
              </a:ext>
            </a:extLst>
          </p:cNvPr>
          <p:cNvSpPr txBox="1"/>
          <p:nvPr/>
        </p:nvSpPr>
        <p:spPr>
          <a:xfrm flipH="1">
            <a:off x="6050316" y="35949"/>
            <a:ext cx="41267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chemeClr val="accent6">
                    <a:lumMod val="75000"/>
                  </a:schemeClr>
                </a:solidFill>
                <a:effectLst/>
                <a:uLnTx/>
                <a:uFillTx/>
                <a:latin typeface="iCiel Ciaobella" pitchFamily="50" charset="0"/>
                <a:ea typeface="+mn-ea"/>
                <a:cs typeface="+mn-cs"/>
              </a:rPr>
              <a:t>Nhiệm</a:t>
            </a:r>
            <a:r>
              <a:rPr kumimoji="0" lang="en-US" sz="9600" b="1" i="0" u="none" strike="noStrike" kern="1200" cap="none" spc="0" normalizeH="0" noProof="0">
                <a:ln>
                  <a:noFill/>
                </a:ln>
                <a:solidFill>
                  <a:schemeClr val="accent6">
                    <a:lumMod val="75000"/>
                  </a:schemeClr>
                </a:solidFill>
                <a:effectLst/>
                <a:uLnTx/>
                <a:uFillTx/>
                <a:latin typeface="iCiel Ciaobella" pitchFamily="50" charset="0"/>
                <a:ea typeface="+mn-ea"/>
                <a:cs typeface="+mn-cs"/>
              </a:rPr>
              <a:t> vụ</a:t>
            </a:r>
            <a:endParaRPr kumimoji="0" lang="en-US" sz="9600" b="1" i="0" u="none" strike="noStrike" kern="1200" cap="none" spc="0" normalizeH="0" baseline="0" noProof="0" dirty="0">
              <a:ln>
                <a:noFill/>
              </a:ln>
              <a:solidFill>
                <a:schemeClr val="accent6">
                  <a:lumMod val="75000"/>
                </a:schemeClr>
              </a:solidFill>
              <a:effectLst/>
              <a:uLnTx/>
              <a:uFillTx/>
              <a:latin typeface="iCiel Ciaobella" pitchFamily="50" charset="0"/>
              <a:ea typeface="+mn-ea"/>
              <a:cs typeface="+mn-cs"/>
            </a:endParaRPr>
          </a:p>
        </p:txBody>
      </p:sp>
      <p:grpSp>
        <p:nvGrpSpPr>
          <p:cNvPr id="7" name="Group 6">
            <a:extLst>
              <a:ext uri="{FF2B5EF4-FFF2-40B4-BE49-F238E27FC236}">
                <a16:creationId xmlns:a16="http://schemas.microsoft.com/office/drawing/2014/main" id="{AD6DEA06-40D8-4A4F-A310-F410C6B07DDB}"/>
              </a:ext>
            </a:extLst>
          </p:cNvPr>
          <p:cNvGrpSpPr/>
          <p:nvPr/>
        </p:nvGrpSpPr>
        <p:grpSpPr>
          <a:xfrm>
            <a:off x="4608252" y="1502878"/>
            <a:ext cx="7116192" cy="4838988"/>
            <a:chOff x="5138909" y="2449362"/>
            <a:chExt cx="7116192" cy="4838988"/>
          </a:xfrm>
        </p:grpSpPr>
        <p:sp>
          <p:nvSpPr>
            <p:cNvPr id="8" name="Rectangle: Rounded Corners 7">
              <a:extLst>
                <a:ext uri="{FF2B5EF4-FFF2-40B4-BE49-F238E27FC236}">
                  <a16:creationId xmlns:a16="http://schemas.microsoft.com/office/drawing/2014/main" id="{04E56446-8DA6-426D-BB8F-CD8E5297F96D}"/>
                </a:ext>
              </a:extLst>
            </p:cNvPr>
            <p:cNvSpPr/>
            <p:nvPr/>
          </p:nvSpPr>
          <p:spPr>
            <a:xfrm>
              <a:off x="5138909" y="2449362"/>
              <a:ext cx="7116192" cy="4838988"/>
            </a:xfrm>
            <a:prstGeom prst="roundRect">
              <a:avLst/>
            </a:prstGeom>
            <a:solidFill>
              <a:schemeClr val="bg2"/>
            </a:solidFill>
            <a:ln w="57150">
              <a:solidFill>
                <a:schemeClr val="accent2">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814B94FC-662B-46F2-9D1F-3DF4769C54BA}"/>
                </a:ext>
              </a:extLst>
            </p:cNvPr>
            <p:cNvSpPr txBox="1"/>
            <p:nvPr/>
          </p:nvSpPr>
          <p:spPr>
            <a:xfrm>
              <a:off x="5229933" y="2634001"/>
              <a:ext cx="6934144" cy="4524315"/>
            </a:xfrm>
            <a:prstGeom prst="rect">
              <a:avLst/>
            </a:prstGeom>
            <a:noFill/>
          </p:spPr>
          <p:txBody>
            <a:bodyPr wrap="square">
              <a:spAutoFit/>
            </a:bodyPr>
            <a:lstStyle/>
            <a:p>
              <a:pPr algn="ctr"/>
              <a:r>
                <a:rPr lang="vi-VN" sz="4800" b="1">
                  <a:latin typeface="Calibri" panose="020F0502020204030204" pitchFamily="34" charset="0"/>
                  <a:ea typeface="Calibri" panose="020F0502020204030204" pitchFamily="34" charset="0"/>
                  <a:cs typeface="Calibri" panose="020F0502020204030204" pitchFamily="34" charset="0"/>
                </a:rPr>
                <a:t> Đọc thông tin và quan sát hình 1 trong SGK để xác định được vị trí địa lí của khu vực Đông Nam Á và kể tên các nước trong khu vực Đông Nam Á.</a:t>
              </a:r>
            </a:p>
          </p:txBody>
        </p:sp>
      </p:grpSp>
      <p:pic>
        <p:nvPicPr>
          <p:cNvPr id="10" name="Picture 2" descr="Cute woman teacher in thailand uniform character education back to school logo cartoon art illustration Free Vector">
            <a:extLst>
              <a:ext uri="{FF2B5EF4-FFF2-40B4-BE49-F238E27FC236}">
                <a16:creationId xmlns:a16="http://schemas.microsoft.com/office/drawing/2014/main" id="{EA915DEB-F9E7-44D3-8B71-4598FF98CE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991300" y="516134"/>
            <a:ext cx="8376058" cy="670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FAEF7B"/>
      </a:accent1>
      <a:accent2>
        <a:srgbClr val="71A799"/>
      </a:accent2>
      <a:accent3>
        <a:srgbClr val="B2D26B"/>
      </a:accent3>
      <a:accent4>
        <a:srgbClr val="FAEF7B"/>
      </a:accent4>
      <a:accent5>
        <a:srgbClr val="71A799"/>
      </a:accent5>
      <a:accent6>
        <a:srgbClr val="B2D26B"/>
      </a:accent6>
      <a:hlink>
        <a:srgbClr val="0563C1"/>
      </a:hlink>
      <a:folHlink>
        <a:srgbClr val="954F72"/>
      </a:folHlink>
    </a:clrScheme>
    <a:fontScheme name="snz45jgp">
      <a:majorFont>
        <a:latin typeface="Arial"/>
        <a:ea typeface="汉仪铸字童年体W"/>
        <a:cs typeface=""/>
      </a:majorFont>
      <a:minorFont>
        <a:latin typeface="Arial"/>
        <a:ea typeface="汉仪铸字童年体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199</TotalTime>
  <Words>1057</Words>
  <Application>Microsoft Office PowerPoint</Application>
  <PresentationFormat>Widescreen</PresentationFormat>
  <Paragraphs>90</Paragraphs>
  <Slides>24</Slides>
  <Notes>4</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24</vt:i4>
      </vt:variant>
    </vt:vector>
  </HeadingPairs>
  <TitlesOfParts>
    <vt:vector size="46" baseType="lpstr">
      <vt:lpstr>等线</vt:lpstr>
      <vt:lpstr>微软雅黑</vt:lpstr>
      <vt:lpstr>#9Slide05 SFU Belle</vt:lpstr>
      <vt:lpstr>#9Slide05 Voyage</vt:lpstr>
      <vt:lpstr>#9Slide07 IcielBaliho Script</vt:lpstr>
      <vt:lpstr>Aptos</vt:lpstr>
      <vt:lpstr>Aptos Display</vt:lpstr>
      <vt:lpstr>Arial</vt:lpstr>
      <vt:lpstr>Calibri</vt:lpstr>
      <vt:lpstr>Fira Sans</vt:lpstr>
      <vt:lpstr>iCiel Ciaobella</vt:lpstr>
      <vt:lpstr>SVN-Caprica Script</vt:lpstr>
      <vt:lpstr>SVN-DK Clochard</vt:lpstr>
      <vt:lpstr>SVN-Hole Hearted</vt:lpstr>
      <vt:lpstr>Times New Roman</vt:lpstr>
      <vt:lpstr>UTM Cookies</vt:lpstr>
      <vt:lpstr>字魂59号-创粗黑</vt:lpstr>
      <vt:lpstr>1_Office Theme</vt:lpstr>
      <vt:lpstr>第一PPT，www.1ppt.com</vt:lpstr>
      <vt:lpstr>1_第一PPT，www.1ppt.com</vt:lpstr>
      <vt:lpstr>1_Office 主题</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8</cp:revision>
  <dcterms:created xsi:type="dcterms:W3CDTF">2024-09-22T11:49:25Z</dcterms:created>
  <dcterms:modified xsi:type="dcterms:W3CDTF">2025-02-02T07:47:02Z</dcterms:modified>
  <cp:category>9Slide.vn</cp:category>
</cp:coreProperties>
</file>