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7" r:id="rId2"/>
    <p:sldId id="308" r:id="rId3"/>
    <p:sldId id="307" r:id="rId4"/>
    <p:sldId id="259" r:id="rId5"/>
    <p:sldId id="298" r:id="rId6"/>
    <p:sldId id="369" r:id="rId7"/>
    <p:sldId id="367" r:id="rId8"/>
    <p:sldId id="366" r:id="rId9"/>
    <p:sldId id="368" r:id="rId10"/>
    <p:sldId id="546" r:id="rId11"/>
    <p:sldId id="547" r:id="rId12"/>
    <p:sldId id="383" r:id="rId13"/>
    <p:sldId id="550" r:id="rId14"/>
    <p:sldId id="551" r:id="rId15"/>
    <p:sldId id="552" r:id="rId16"/>
    <p:sldId id="553" r:id="rId17"/>
    <p:sldId id="548" r:id="rId18"/>
    <p:sldId id="554" r:id="rId19"/>
    <p:sldId id="555" r:id="rId20"/>
    <p:sldId id="558" r:id="rId21"/>
    <p:sldId id="556" r:id="rId22"/>
    <p:sldId id="557" r:id="rId23"/>
    <p:sldId id="563" r:id="rId24"/>
    <p:sldId id="549" r:id="rId25"/>
    <p:sldId id="564" r:id="rId26"/>
    <p:sldId id="565" r:id="rId27"/>
    <p:sldId id="283" r:id="rId28"/>
    <p:sldId id="566" r:id="rId29"/>
    <p:sldId id="561" r:id="rId30"/>
    <p:sldId id="569" r:id="rId31"/>
    <p:sldId id="570" r:id="rId32"/>
    <p:sldId id="571" r:id="rId33"/>
    <p:sldId id="572" r:id="rId34"/>
    <p:sldId id="573" r:id="rId35"/>
    <p:sldId id="559" r:id="rId36"/>
    <p:sldId id="560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5FF"/>
    <a:srgbClr val="DEE34D"/>
    <a:srgbClr val="FFFF8F"/>
    <a:srgbClr val="7EC2FA"/>
    <a:srgbClr val="FDA9F7"/>
    <a:srgbClr val="EDEF99"/>
    <a:srgbClr val="B0EABA"/>
    <a:srgbClr val="E2FBAB"/>
    <a:srgbClr val="B1E8F5"/>
    <a:srgbClr val="E0F1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3991" autoAdjust="0"/>
  </p:normalViewPr>
  <p:slideViewPr>
    <p:cSldViewPr snapToGrid="0">
      <p:cViewPr varScale="1">
        <p:scale>
          <a:sx n="47" d="100"/>
          <a:sy n="47" d="100"/>
        </p:scale>
        <p:origin x="160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B72AAD-9E4B-4DB1-81B7-8F95083CD8A1}" type="datetimeFigureOut">
              <a:rPr lang="en-US" smtClean="0"/>
              <a:t>15/12/2024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56433C-56E4-43CD-916F-0869983A6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6722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70E69-0D04-4615-8C68-DFE5277347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7946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70E69-0D04-4615-8C68-DFE5277347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59433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70E69-0D04-4615-8C68-DFE5277347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52909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70E69-0D04-4615-8C68-DFE5277347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98157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70E69-0D04-4615-8C68-DFE5277347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8710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70E69-0D04-4615-8C68-DFE5277347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89977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3659D5-1263-49DE-97F1-D16BDA4D4D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2513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D6D90-2F3F-4ECF-BC71-24CF6DC66F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1655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3659D5-1263-49DE-97F1-D16BDA4D4D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30277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3659D5-1263-49DE-97F1-D16BDA4D4D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07621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b="1" dirty="0"/>
              <a:t>GV giao nhiệm vụ tiết trước trong tiết này trình bày kết quả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D6D90-2F3F-4ECF-BC71-24CF6DC66F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11038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D6D90-2F3F-4ECF-BC71-24CF6DC66F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98979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70E69-0D04-4615-8C68-DFE5277347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7567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C9CD82-9A0F-443B-AD11-2C1E2FE1AB31}" type="datetimeFigureOut">
              <a:rPr lang="en-US" smtClean="0"/>
              <a:t>15/12/2024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ED41E8-AF64-43F9-B20A-DCAED3993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859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C9CD82-9A0F-443B-AD11-2C1E2FE1AB31}" type="datetimeFigureOut">
              <a:rPr lang="en-US" smtClean="0"/>
              <a:t>15/12/2024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ED41E8-AF64-43F9-B20A-DCAED3993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616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C9CD82-9A0F-443B-AD11-2C1E2FE1AB31}" type="datetimeFigureOut">
              <a:rPr lang="en-US" smtClean="0"/>
              <a:t>15/12/2024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ED41E8-AF64-43F9-B20A-DCAED3993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081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070468"/>
      </p:ext>
    </p:extLst>
  </p:cSld>
  <p:clrMapOvr>
    <a:masterClrMapping/>
  </p:clrMapOvr>
  <p:transition spd="slow" advTm="3000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1735E91-12B9-4F06-A240-66039B1C6B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5032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34CA893-D6FD-4369-881A-816A5B7AB1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8386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2CB0347-C00F-4EA9-ACF1-799F91768A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20E9695-2281-444D-BA6A-ABEFA212ED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0" y="5780455"/>
            <a:ext cx="1197795" cy="10775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0A47D58-B9DA-406F-BC4F-167CF194EA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41987" b="725"/>
          <a:stretch/>
        </p:blipFill>
        <p:spPr>
          <a:xfrm>
            <a:off x="1209453" y="5883592"/>
            <a:ext cx="2490267" cy="98782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02B96ED-5B16-4B61-A19A-5F56F79EB2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41987" b="725"/>
          <a:stretch/>
        </p:blipFill>
        <p:spPr>
          <a:xfrm>
            <a:off x="3592525" y="5862952"/>
            <a:ext cx="2490267" cy="98782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04BB2C5-472F-49FE-BFF7-5FA00DE38C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41987" b="725"/>
          <a:stretch/>
        </p:blipFill>
        <p:spPr>
          <a:xfrm>
            <a:off x="6109209" y="5862952"/>
            <a:ext cx="2490267" cy="98782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E5EEFFC-B045-4F22-B206-84EC6425E5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796" b="-666"/>
          <a:stretch/>
        </p:blipFill>
        <p:spPr>
          <a:xfrm>
            <a:off x="8492285" y="5846917"/>
            <a:ext cx="3672889" cy="102449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1363905-71F2-4909-8859-C06A75B296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7" t="35821" r="77721" b="22172"/>
          <a:stretch/>
        </p:blipFill>
        <p:spPr>
          <a:xfrm>
            <a:off x="478752" y="2168121"/>
            <a:ext cx="900019" cy="133610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20F0C65-BB01-4382-987B-0E3AE7CAA1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81" t="53696" r="31567" b="21621"/>
          <a:stretch/>
        </p:blipFill>
        <p:spPr>
          <a:xfrm>
            <a:off x="10874209" y="942204"/>
            <a:ext cx="1203407" cy="79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156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C9CD82-9A0F-443B-AD11-2C1E2FE1AB31}" type="datetimeFigureOut">
              <a:rPr lang="en-US" smtClean="0"/>
              <a:t>15/12/2024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ED41E8-AF64-43F9-B20A-DCAED3993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850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C9CD82-9A0F-443B-AD11-2C1E2FE1AB31}" type="datetimeFigureOut">
              <a:rPr lang="en-US" smtClean="0"/>
              <a:t>15/12/2024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ED41E8-AF64-43F9-B20A-DCAED3993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194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C9CD82-9A0F-443B-AD11-2C1E2FE1AB31}" type="datetimeFigureOut">
              <a:rPr lang="en-US" smtClean="0"/>
              <a:t>15/12/2024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ED41E8-AF64-43F9-B20A-DCAED3993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30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C9CD82-9A0F-443B-AD11-2C1E2FE1AB31}" type="datetimeFigureOut">
              <a:rPr lang="en-US" smtClean="0"/>
              <a:t>15/12/2024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ED41E8-AF64-43F9-B20A-DCAED3993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444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C9CD82-9A0F-443B-AD11-2C1E2FE1AB31}" type="datetimeFigureOut">
              <a:rPr lang="en-US" smtClean="0"/>
              <a:t>15/12/2024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ED41E8-AF64-43F9-B20A-DCAED3993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824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C9CD82-9A0F-443B-AD11-2C1E2FE1AB31}" type="datetimeFigureOut">
              <a:rPr lang="en-US" smtClean="0"/>
              <a:t>15/12/2024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ED41E8-AF64-43F9-B20A-DCAED3993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554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C9CD82-9A0F-443B-AD11-2C1E2FE1AB31}" type="datetimeFigureOut">
              <a:rPr lang="en-US" smtClean="0"/>
              <a:t>15/12/2024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ED41E8-AF64-43F9-B20A-DCAED3993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480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C9CD82-9A0F-443B-AD11-2C1E2FE1AB31}" type="datetimeFigureOut">
              <a:rPr lang="en-US" smtClean="0"/>
              <a:t>15/12/2024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ED41E8-AF64-43F9-B20A-DCAED3993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386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ECADAFA1-BB9B-3402-79AD-410E899003E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43348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73" r:id="rId12"/>
    <p:sldLayoutId id="2147483698" r:id="rId13"/>
    <p:sldLayoutId id="2147483699" r:id="rId14"/>
    <p:sldLayoutId id="2147483700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audio" Target="../media/audio4.wav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audio" Target="../media/audio1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61.png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21" Type="http://schemas.openxmlformats.org/officeDocument/2006/relationships/audio" Target="../media/audio1.wav"/><Relationship Id="rId7" Type="http://schemas.openxmlformats.org/officeDocument/2006/relationships/audio" Target="../media/audio1.wav"/><Relationship Id="rId12" Type="http://schemas.openxmlformats.org/officeDocument/2006/relationships/image" Target="../media/image17.svg"/><Relationship Id="rId17" Type="http://schemas.openxmlformats.org/officeDocument/2006/relationships/image" Target="../media/image22.png"/><Relationship Id="rId2" Type="http://schemas.openxmlformats.org/officeDocument/2006/relationships/audio" Target="../media/media1.mp3"/><Relationship Id="rId16" Type="http://schemas.openxmlformats.org/officeDocument/2006/relationships/image" Target="../media/image21.svg"/><Relationship Id="rId20" Type="http://schemas.openxmlformats.org/officeDocument/2006/relationships/audio" Target="../media/audio3.wav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16.png"/><Relationship Id="rId5" Type="http://schemas.openxmlformats.org/officeDocument/2006/relationships/audio" Target="../media/audio2.wav"/><Relationship Id="rId15" Type="http://schemas.openxmlformats.org/officeDocument/2006/relationships/image" Target="../media/image20.png"/><Relationship Id="rId10" Type="http://schemas.openxmlformats.org/officeDocument/2006/relationships/image" Target="../media/image15.svg"/><Relationship Id="rId19" Type="http://schemas.openxmlformats.org/officeDocument/2006/relationships/audio" Target="../media/audio2.wav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4.png"/><Relationship Id="rId14" Type="http://schemas.openxmlformats.org/officeDocument/2006/relationships/image" Target="../media/image19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21" Type="http://schemas.openxmlformats.org/officeDocument/2006/relationships/audio" Target="../media/audio3.wav"/><Relationship Id="rId7" Type="http://schemas.openxmlformats.org/officeDocument/2006/relationships/audio" Target="../media/audio3.wav"/><Relationship Id="rId12" Type="http://schemas.openxmlformats.org/officeDocument/2006/relationships/image" Target="../media/image17.svg"/><Relationship Id="rId17" Type="http://schemas.openxmlformats.org/officeDocument/2006/relationships/image" Target="../media/image22.png"/><Relationship Id="rId2" Type="http://schemas.openxmlformats.org/officeDocument/2006/relationships/audio" Target="../media/media1.mp3"/><Relationship Id="rId16" Type="http://schemas.openxmlformats.org/officeDocument/2006/relationships/image" Target="../media/image21.svg"/><Relationship Id="rId20" Type="http://schemas.openxmlformats.org/officeDocument/2006/relationships/audio" Target="../media/audio1.wav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16.png"/><Relationship Id="rId5" Type="http://schemas.openxmlformats.org/officeDocument/2006/relationships/audio" Target="../media/audio2.wav"/><Relationship Id="rId15" Type="http://schemas.openxmlformats.org/officeDocument/2006/relationships/image" Target="../media/image20.png"/><Relationship Id="rId10" Type="http://schemas.openxmlformats.org/officeDocument/2006/relationships/image" Target="../media/image15.svg"/><Relationship Id="rId19" Type="http://schemas.openxmlformats.org/officeDocument/2006/relationships/audio" Target="../media/audio2.wav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4.png"/><Relationship Id="rId14" Type="http://schemas.openxmlformats.org/officeDocument/2006/relationships/image" Target="../media/image19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21" Type="http://schemas.openxmlformats.org/officeDocument/2006/relationships/audio" Target="../media/audio3.wav"/><Relationship Id="rId7" Type="http://schemas.openxmlformats.org/officeDocument/2006/relationships/audio" Target="../media/audio3.wav"/><Relationship Id="rId12" Type="http://schemas.openxmlformats.org/officeDocument/2006/relationships/image" Target="../media/image17.svg"/><Relationship Id="rId17" Type="http://schemas.openxmlformats.org/officeDocument/2006/relationships/image" Target="../media/image22.png"/><Relationship Id="rId2" Type="http://schemas.openxmlformats.org/officeDocument/2006/relationships/audio" Target="../media/media1.mp3"/><Relationship Id="rId16" Type="http://schemas.openxmlformats.org/officeDocument/2006/relationships/image" Target="../media/image21.svg"/><Relationship Id="rId20" Type="http://schemas.openxmlformats.org/officeDocument/2006/relationships/audio" Target="../media/audio1.wav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16.png"/><Relationship Id="rId5" Type="http://schemas.openxmlformats.org/officeDocument/2006/relationships/audio" Target="../media/audio2.wav"/><Relationship Id="rId15" Type="http://schemas.openxmlformats.org/officeDocument/2006/relationships/image" Target="../media/image20.png"/><Relationship Id="rId10" Type="http://schemas.openxmlformats.org/officeDocument/2006/relationships/image" Target="../media/image15.svg"/><Relationship Id="rId19" Type="http://schemas.openxmlformats.org/officeDocument/2006/relationships/audio" Target="../media/audio2.wav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4.png"/><Relationship Id="rId14" Type="http://schemas.openxmlformats.org/officeDocument/2006/relationships/image" Target="../media/image19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21" Type="http://schemas.openxmlformats.org/officeDocument/2006/relationships/audio" Target="../media/audio3.wav"/><Relationship Id="rId7" Type="http://schemas.openxmlformats.org/officeDocument/2006/relationships/audio" Target="../media/audio3.wav"/><Relationship Id="rId12" Type="http://schemas.openxmlformats.org/officeDocument/2006/relationships/image" Target="../media/image17.svg"/><Relationship Id="rId17" Type="http://schemas.openxmlformats.org/officeDocument/2006/relationships/image" Target="../media/image22.png"/><Relationship Id="rId2" Type="http://schemas.openxmlformats.org/officeDocument/2006/relationships/audio" Target="../media/media1.mp3"/><Relationship Id="rId16" Type="http://schemas.openxmlformats.org/officeDocument/2006/relationships/image" Target="../media/image21.svg"/><Relationship Id="rId20" Type="http://schemas.openxmlformats.org/officeDocument/2006/relationships/audio" Target="../media/audio1.wav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16.png"/><Relationship Id="rId5" Type="http://schemas.openxmlformats.org/officeDocument/2006/relationships/audio" Target="../media/audio2.wav"/><Relationship Id="rId15" Type="http://schemas.openxmlformats.org/officeDocument/2006/relationships/image" Target="../media/image20.png"/><Relationship Id="rId10" Type="http://schemas.openxmlformats.org/officeDocument/2006/relationships/image" Target="../media/image15.svg"/><Relationship Id="rId19" Type="http://schemas.openxmlformats.org/officeDocument/2006/relationships/audio" Target="../media/audio2.wav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4.png"/><Relationship Id="rId14" Type="http://schemas.openxmlformats.org/officeDocument/2006/relationships/image" Target="../media/image19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svg"/><Relationship Id="rId5" Type="http://schemas.openxmlformats.org/officeDocument/2006/relationships/image" Target="../media/image63.png"/><Relationship Id="rId4" Type="http://schemas.openxmlformats.org/officeDocument/2006/relationships/image" Target="../media/image1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21" Type="http://schemas.openxmlformats.org/officeDocument/2006/relationships/audio" Target="../media/audio1.wav"/><Relationship Id="rId7" Type="http://schemas.openxmlformats.org/officeDocument/2006/relationships/audio" Target="../media/audio1.wav"/><Relationship Id="rId12" Type="http://schemas.openxmlformats.org/officeDocument/2006/relationships/image" Target="../media/image17.svg"/><Relationship Id="rId17" Type="http://schemas.openxmlformats.org/officeDocument/2006/relationships/image" Target="../media/image22.png"/><Relationship Id="rId2" Type="http://schemas.openxmlformats.org/officeDocument/2006/relationships/audio" Target="../media/media1.mp3"/><Relationship Id="rId16" Type="http://schemas.openxmlformats.org/officeDocument/2006/relationships/image" Target="../media/image21.svg"/><Relationship Id="rId20" Type="http://schemas.openxmlformats.org/officeDocument/2006/relationships/audio" Target="../media/audio3.wav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16.png"/><Relationship Id="rId5" Type="http://schemas.openxmlformats.org/officeDocument/2006/relationships/audio" Target="../media/audio2.wav"/><Relationship Id="rId15" Type="http://schemas.openxmlformats.org/officeDocument/2006/relationships/image" Target="../media/image20.png"/><Relationship Id="rId10" Type="http://schemas.openxmlformats.org/officeDocument/2006/relationships/image" Target="../media/image15.svg"/><Relationship Id="rId19" Type="http://schemas.openxmlformats.org/officeDocument/2006/relationships/audio" Target="../media/audio2.wav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4.png"/><Relationship Id="rId14" Type="http://schemas.openxmlformats.org/officeDocument/2006/relationships/image" Target="../media/image1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13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7A25E9-206E-45C8-B0E2-5AD902B584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Nhóm 14">
            <a:extLst>
              <a:ext uri="{FF2B5EF4-FFF2-40B4-BE49-F238E27FC236}">
                <a16:creationId xmlns:a16="http://schemas.microsoft.com/office/drawing/2014/main" id="{365521D5-6F57-77F5-D008-54BD72DBECB2}"/>
              </a:ext>
            </a:extLst>
          </p:cNvPr>
          <p:cNvGrpSpPr/>
          <p:nvPr/>
        </p:nvGrpSpPr>
        <p:grpSpPr>
          <a:xfrm>
            <a:off x="-595153" y="1206795"/>
            <a:ext cx="13382305" cy="2551596"/>
            <a:chOff x="4743805" y="2513042"/>
            <a:chExt cx="6814013" cy="4005758"/>
          </a:xfrm>
        </p:grpSpPr>
        <p:sp>
          <p:nvSpPr>
            <p:cNvPr id="8" name="TextBox 10">
              <a:extLst>
                <a:ext uri="{FF2B5EF4-FFF2-40B4-BE49-F238E27FC236}">
                  <a16:creationId xmlns:a16="http://schemas.microsoft.com/office/drawing/2014/main" id="{5BF1A24A-532F-99B8-1438-EB907ACA648F}"/>
                </a:ext>
              </a:extLst>
            </p:cNvPr>
            <p:cNvSpPr txBox="1"/>
            <p:nvPr/>
          </p:nvSpPr>
          <p:spPr>
            <a:xfrm>
              <a:off x="4743805" y="2513042"/>
              <a:ext cx="6814013" cy="4005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6600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Showcard" panose="02040603050506020204" pitchFamily="18" charset="0"/>
                </a:rPr>
                <a:t>PHẦN 2.</a:t>
              </a:r>
            </a:p>
            <a:p>
              <a:pPr algn="ctr">
                <a:lnSpc>
                  <a:spcPct val="130000"/>
                </a:lnSpc>
              </a:pPr>
              <a:r>
                <a:rPr lang="en-US" sz="6600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Showcard" panose="02040603050506020204" pitchFamily="18" charset="0"/>
                </a:rPr>
                <a:t> THỦ CÔNG KĨ THUẬT</a:t>
              </a:r>
            </a:p>
          </p:txBody>
        </p:sp>
        <p:sp>
          <p:nvSpPr>
            <p:cNvPr id="9" name="TextBox 10">
              <a:extLst>
                <a:ext uri="{FF2B5EF4-FFF2-40B4-BE49-F238E27FC236}">
                  <a16:creationId xmlns:a16="http://schemas.microsoft.com/office/drawing/2014/main" id="{A755DC50-6383-E505-6690-F27974889562}"/>
                </a:ext>
              </a:extLst>
            </p:cNvPr>
            <p:cNvSpPr txBox="1"/>
            <p:nvPr/>
          </p:nvSpPr>
          <p:spPr>
            <a:xfrm>
              <a:off x="4743805" y="2513042"/>
              <a:ext cx="6814013" cy="4005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660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8E084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Showcard" panose="02040603050506020204" pitchFamily="18" charset="0"/>
                </a:rPr>
                <a:t>P</a:t>
              </a:r>
              <a:r>
                <a:rPr lang="en-US" sz="660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AEB7A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Showcard" panose="02040603050506020204" pitchFamily="18" charset="0"/>
                </a:rPr>
                <a:t>H</a:t>
              </a:r>
              <a:r>
                <a:rPr lang="en-US" sz="660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A3D9F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Showcard" panose="02040603050506020204" pitchFamily="18" charset="0"/>
                </a:rPr>
                <a:t>Ầ</a:t>
              </a:r>
              <a:r>
                <a:rPr lang="en-US" sz="660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Showcard" panose="02040603050506020204" pitchFamily="18" charset="0"/>
                </a:rPr>
                <a:t>N </a:t>
              </a:r>
              <a:r>
                <a:rPr lang="en-US" sz="660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8E084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Showcard" panose="02040603050506020204" pitchFamily="18" charset="0"/>
                </a:rPr>
                <a:t>2</a:t>
              </a:r>
              <a:r>
                <a:rPr lang="en-US" sz="660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E2B2C7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Showcard" panose="02040603050506020204" pitchFamily="18" charset="0"/>
                </a:rPr>
                <a:t>.</a:t>
              </a:r>
            </a:p>
            <a:p>
              <a:pPr algn="ctr">
                <a:lnSpc>
                  <a:spcPct val="130000"/>
                </a:lnSpc>
              </a:pPr>
              <a:r>
                <a:rPr lang="en-US" sz="660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E2B2C7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Showcard" panose="02040603050506020204" pitchFamily="18" charset="0"/>
                </a:rPr>
                <a:t> </a:t>
              </a:r>
              <a:r>
                <a:rPr lang="en-US" sz="660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8E084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Showcard" panose="02040603050506020204" pitchFamily="18" charset="0"/>
                </a:rPr>
                <a:t>T</a:t>
              </a:r>
              <a:r>
                <a:rPr lang="en-US" sz="660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6">
                      <a:lumMod val="40000"/>
                      <a:lumOff val="6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Showcard" panose="02040603050506020204" pitchFamily="18" charset="0"/>
                </a:rPr>
                <a:t>H</a:t>
              </a:r>
              <a:r>
                <a:rPr lang="en-US" sz="660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AEB7A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Showcard" panose="02040603050506020204" pitchFamily="18" charset="0"/>
                </a:rPr>
                <a:t>Ủ </a:t>
              </a:r>
              <a:r>
                <a:rPr lang="en-US" sz="660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Showcard" panose="02040603050506020204" pitchFamily="18" charset="0"/>
                </a:rPr>
                <a:t>C</a:t>
              </a:r>
              <a:r>
                <a:rPr lang="en-US" sz="660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B816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Showcard" panose="02040603050506020204" pitchFamily="18" charset="0"/>
                </a:rPr>
                <a:t>Ô</a:t>
              </a:r>
              <a:r>
                <a:rPr lang="en-US" sz="660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Showcard" panose="02040603050506020204" pitchFamily="18" charset="0"/>
                </a:rPr>
                <a:t>N</a:t>
              </a:r>
              <a:r>
                <a:rPr lang="en-US" sz="660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AEB7A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Showcard" panose="02040603050506020204" pitchFamily="18" charset="0"/>
                </a:rPr>
                <a:t>G </a:t>
              </a:r>
              <a:r>
                <a:rPr lang="en-US" sz="660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A3D9F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Showcard" panose="02040603050506020204" pitchFamily="18" charset="0"/>
                </a:rPr>
                <a:t>K</a:t>
              </a:r>
              <a:r>
                <a:rPr lang="en-US" sz="660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Showcard" panose="02040603050506020204" pitchFamily="18" charset="0"/>
                </a:rPr>
                <a:t>Ĩ</a:t>
              </a:r>
              <a:r>
                <a:rPr lang="en-US" sz="660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E2B2C7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Showcard" panose="02040603050506020204" pitchFamily="18" charset="0"/>
                </a:rPr>
                <a:t> </a:t>
              </a:r>
              <a:r>
                <a:rPr lang="en-US" sz="660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8E084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Showcard" panose="02040603050506020204" pitchFamily="18" charset="0"/>
                </a:rPr>
                <a:t>T</a:t>
              </a:r>
              <a:r>
                <a:rPr lang="en-US" sz="660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E2B2C7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Showcard" panose="02040603050506020204" pitchFamily="18" charset="0"/>
                </a:rPr>
                <a:t>H</a:t>
              </a:r>
              <a:r>
                <a:rPr lang="en-US" sz="660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A3D9F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Showcard" panose="02040603050506020204" pitchFamily="18" charset="0"/>
                </a:rPr>
                <a:t>U</a:t>
              </a:r>
              <a:r>
                <a:rPr lang="en-US" sz="660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7D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Showcard" panose="02040603050506020204" pitchFamily="18" charset="0"/>
                </a:rPr>
                <a:t>Ậ</a:t>
              </a:r>
              <a:r>
                <a:rPr lang="en-US" sz="660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Showcard" panose="02040603050506020204" pitchFamily="18" charset="0"/>
                </a:rPr>
                <a:t>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919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E23BD924-1CFD-81BA-A015-064557981D6F}"/>
              </a:ext>
            </a:extLst>
          </p:cNvPr>
          <p:cNvSpPr/>
          <p:nvPr/>
        </p:nvSpPr>
        <p:spPr>
          <a:xfrm>
            <a:off x="2901462" y="1428638"/>
            <a:ext cx="9091246" cy="51013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D33CF755-0F2E-911F-0665-97DEBA813A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566836" y="1756661"/>
            <a:ext cx="3989975" cy="510133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76BD8BD-56FF-4DAA-A7A2-7613213CB003}"/>
              </a:ext>
            </a:extLst>
          </p:cNvPr>
          <p:cNvSpPr txBox="1"/>
          <p:nvPr/>
        </p:nvSpPr>
        <p:spPr>
          <a:xfrm>
            <a:off x="2901462" y="1686321"/>
            <a:ext cx="8950570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just">
              <a:buFont typeface="Courier New" panose="02070309020205020404" pitchFamily="49" charset="0"/>
              <a:buChar char="o"/>
            </a:pPr>
            <a:r>
              <a:rPr lang="vi-VN" sz="38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 hình được lắp ráp đầy đủ các bộ phận.</a:t>
            </a:r>
          </a:p>
          <a:p>
            <a:pPr marL="457200" lvl="0" indent="-457200" algn="just">
              <a:buFont typeface="Courier New" panose="02070309020205020404" pitchFamily="49" charset="0"/>
              <a:buChar char="o"/>
            </a:pPr>
            <a:r>
              <a:rPr lang="vi-VN" sz="38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Các chi tiết được lắp ghép đúng vị trí, chắc chắn.</a:t>
            </a:r>
          </a:p>
          <a:p>
            <a:pPr marL="457200" lvl="0" indent="-457200" algn="just">
              <a:buFont typeface="Courier New" panose="02070309020205020404" pitchFamily="49" charset="0"/>
              <a:buChar char="o"/>
            </a:pPr>
            <a:r>
              <a:rPr lang="vi-VN" sz="38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Dây điện được nối đúng vị trí, gọn gàng.</a:t>
            </a:r>
          </a:p>
          <a:p>
            <a:pPr marL="457200" lvl="0" indent="-457200" algn="just">
              <a:buFont typeface="Courier New" panose="02070309020205020404" pitchFamily="49" charset="0"/>
              <a:buChar char="o"/>
            </a:pPr>
            <a:r>
              <a:rPr lang="vi-VN" sz="38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Đèn LED phát sáng khi cánh quạt quay.</a:t>
            </a:r>
          </a:p>
          <a:p>
            <a:pPr marL="457200" lvl="0" indent="-457200" algn="just">
              <a:buFont typeface="Courier New" panose="02070309020205020404" pitchFamily="49" charset="0"/>
              <a:buChar char="o"/>
            </a:pPr>
            <a:r>
              <a:rPr lang="vi-VN" sz="38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 sáng của đèn LED thay đổi khi thay đổi tốc độ gió.</a:t>
            </a:r>
            <a:endParaRPr kumimoji="0" lang="en-US" sz="3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EDC98C-3724-4A43-B435-44D1C742B4C8}"/>
              </a:ext>
            </a:extLst>
          </p:cNvPr>
          <p:cNvSpPr txBox="1"/>
          <p:nvPr/>
        </p:nvSpPr>
        <p:spPr>
          <a:xfrm>
            <a:off x="316524" y="328023"/>
            <a:ext cx="7309778" cy="897125"/>
          </a:xfrm>
          <a:prstGeom prst="roundRect">
            <a:avLst/>
          </a:prstGeom>
          <a:solidFill>
            <a:srgbClr val="FFBD45">
              <a:lumMod val="20000"/>
              <a:lumOff val="80000"/>
            </a:srgbClr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ED5565">
                    <a:lumMod val="50000"/>
                  </a:srgbClr>
                </a:solidFill>
                <a:effectLst/>
                <a:uLnTx/>
                <a:uFillTx/>
                <a:latin typeface="#9Slide07 SVNNexa Rust Slab Bla" panose="020B0606040200020203" pitchFamily="34" charset="0"/>
              </a:rPr>
              <a:t>YÊU</a:t>
            </a:r>
            <a:r>
              <a:rPr kumimoji="0" lang="en-US" sz="4000" b="0" i="0" u="none" strike="noStrike" kern="0" cap="none" spc="0" normalizeH="0" noProof="0">
                <a:ln>
                  <a:noFill/>
                </a:ln>
                <a:solidFill>
                  <a:srgbClr val="ED5565">
                    <a:lumMod val="50000"/>
                  </a:srgbClr>
                </a:solidFill>
                <a:effectLst/>
                <a:uLnTx/>
                <a:uFillTx/>
                <a:latin typeface="#9Slide07 SVNNexa Rust Slab Bla" panose="020B0606040200020203" pitchFamily="34" charset="0"/>
              </a:rPr>
              <a:t> CẦU SẢN PHẨM</a:t>
            </a:r>
            <a:endParaRPr kumimoji="0" lang="en-US" sz="4000" b="0" i="0" u="none" strike="noStrike" kern="0" cap="none" spc="0" normalizeH="0" baseline="0" noProof="0">
              <a:ln>
                <a:noFill/>
              </a:ln>
              <a:solidFill>
                <a:srgbClr val="ED5565">
                  <a:lumMod val="50000"/>
                </a:srgbClr>
              </a:solidFill>
              <a:effectLst/>
              <a:uLnTx/>
              <a:uFillTx/>
              <a:latin typeface="#9Slide07 SVNNexa Rust Slab Bla" panose="020B0606040200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82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" presetClass="entr" presetSubtype="1" accel="5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700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1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1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1000"/>
                                            <p:tgtEl>
                                              <p:spTgt spid="19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9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9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1000"/>
                                            <p:tgtEl>
                                              <p:spTgt spid="19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19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19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" presetClass="entr" presetSubtype="1" accel="5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700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1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1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1000"/>
                                            <p:tgtEl>
                                              <p:spTgt spid="19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9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9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1000"/>
                                            <p:tgtEl>
                                              <p:spTgt spid="19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19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19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9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A3BD842D-347A-5D7E-B16F-1ED99087335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3855" y="0"/>
            <a:ext cx="12178145" cy="7848600"/>
            <a:chOff x="13855" y="0"/>
            <a:chExt cx="12178145" cy="78486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8359349-FD24-7A2A-CF83-EFAD6BC2BD55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55" y="0"/>
              <a:ext cx="12178145" cy="78486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A270F90-482F-73D1-B49F-CED00DF13B48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117"/>
            <a:stretch/>
          </p:blipFill>
          <p:spPr>
            <a:xfrm>
              <a:off x="6934200" y="1981200"/>
              <a:ext cx="4038600" cy="3388143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30310818-296F-589F-9B33-E3D8482F7D0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0" t="7480" r="14375" b="-4147"/>
          <a:stretch/>
        </p:blipFill>
        <p:spPr>
          <a:xfrm>
            <a:off x="7391400" y="4046859"/>
            <a:ext cx="3374614" cy="26449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7FCCB2-05F5-5AD5-A76F-F7C764D7F62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2" r="43750" b="17262"/>
          <a:stretch/>
        </p:blipFill>
        <p:spPr>
          <a:xfrm>
            <a:off x="4496890" y="3918400"/>
            <a:ext cx="3241848" cy="2286000"/>
          </a:xfrm>
          <a:prstGeom prst="rect">
            <a:avLst/>
          </a:prstGeom>
        </p:spPr>
      </p:pic>
      <p:sp>
        <p:nvSpPr>
          <p:cNvPr id="15" name="18">
            <a:extLst>
              <a:ext uri="{FF2B5EF4-FFF2-40B4-BE49-F238E27FC236}">
                <a16:creationId xmlns:a16="http://schemas.microsoft.com/office/drawing/2014/main" id="{B7164779-642C-B00B-8A0C-B7F43F5335C4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240138" y="916290"/>
            <a:ext cx="7731109" cy="9233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21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33909B"/>
              </a:solidFill>
              <a:effectLst/>
              <a:uLnTx/>
              <a:uFillTx/>
              <a:latin typeface="UTM Alberta Heavy" panose="02040603050506020204" pitchFamily="18" charset="0"/>
              <a:ea typeface="微软雅黑" panose="020B0503020204020204" pitchFamily="34" charset="-122"/>
              <a:cs typeface="宋体" pitchFamily="2" charset="-122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E514DB1-BD82-4BBC-9496-5BD2BE7FE129}"/>
              </a:ext>
            </a:extLst>
          </p:cNvPr>
          <p:cNvSpPr txBox="1"/>
          <p:nvPr/>
        </p:nvSpPr>
        <p:spPr>
          <a:xfrm>
            <a:off x="2061962" y="163906"/>
            <a:ext cx="7909285" cy="172685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marL="457200" lvl="0" indent="-457200" algn="just">
              <a:lnSpc>
                <a:spcPct val="150000"/>
              </a:lnSpc>
              <a:buFont typeface="Wingdings" panose="05000000000000000000" pitchFamily="2" charset="2"/>
              <a:buChar char="v"/>
              <a:defRPr/>
            </a:pPr>
            <a:r>
              <a:rPr lang="vi-VN" sz="3600">
                <a:solidFill>
                  <a:srgbClr val="ED5565">
                    <a:lumMod val="50000"/>
                  </a:srgbClr>
                </a:solidFill>
                <a:latin typeface="#9Slide07 SVNNexa Rust Slab Bla" panose="020B0606040200020203" pitchFamily="34" charset="0"/>
              </a:rPr>
              <a:t>Chuẩn bị các chi tiết, bộ phận và dụng cụ: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ED5565">
                  <a:lumMod val="50000"/>
                </a:srgbClr>
              </a:solidFill>
              <a:effectLst/>
              <a:uLnTx/>
              <a:uFillTx/>
              <a:latin typeface="#9Slide07 SVNNexa Rust Slab Bla" panose="020B0606040200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3539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C6FF1C-BD44-18B5-DDC8-8714565820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51" r="585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8">
            <a:extLst>
              <a:ext uri="{FF2B5EF4-FFF2-40B4-BE49-F238E27FC236}">
                <a16:creationId xmlns:a16="http://schemas.microsoft.com/office/drawing/2014/main" id="{583A6305-477B-D260-D8F4-B521A0199567}"/>
              </a:ext>
            </a:extLst>
          </p:cNvPr>
          <p:cNvSpPr/>
          <p:nvPr/>
        </p:nvSpPr>
        <p:spPr>
          <a:xfrm>
            <a:off x="201174" y="294587"/>
            <a:ext cx="11831216" cy="6268826"/>
          </a:xfrm>
          <a:prstGeom prst="roundRect">
            <a:avLst>
              <a:gd name="adj" fmla="val 9707"/>
            </a:avLst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cartoon of a child holding a book&#10;&#10;Description automatically generated with medium confidence">
            <a:extLst>
              <a:ext uri="{FF2B5EF4-FFF2-40B4-BE49-F238E27FC236}">
                <a16:creationId xmlns:a16="http://schemas.microsoft.com/office/drawing/2014/main" id="{18F643A9-7EE7-70A3-6020-D748161B0A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70371" y="1650446"/>
            <a:ext cx="4120455" cy="520755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B415B1F-F6DE-4A8F-8681-10CCA87CE447}"/>
              </a:ext>
            </a:extLst>
          </p:cNvPr>
          <p:cNvGrpSpPr/>
          <p:nvPr/>
        </p:nvGrpSpPr>
        <p:grpSpPr>
          <a:xfrm>
            <a:off x="-115024" y="1391183"/>
            <a:ext cx="8377770" cy="4798789"/>
            <a:chOff x="3581400" y="1861252"/>
            <a:chExt cx="8377770" cy="4798789"/>
          </a:xfrm>
        </p:grpSpPr>
        <p:sp>
          <p:nvSpPr>
            <p:cNvPr id="8" name="Hình chữ nhật: Góc Tròn 1">
              <a:extLst>
                <a:ext uri="{FF2B5EF4-FFF2-40B4-BE49-F238E27FC236}">
                  <a16:creationId xmlns:a16="http://schemas.microsoft.com/office/drawing/2014/main" id="{E0F184A6-E9B2-4EC8-9389-07B1854F0E0F}"/>
                </a:ext>
              </a:extLst>
            </p:cNvPr>
            <p:cNvSpPr/>
            <p:nvPr/>
          </p:nvSpPr>
          <p:spPr>
            <a:xfrm>
              <a:off x="4343400" y="2438400"/>
              <a:ext cx="7615770" cy="4221641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 Placeholder 7">
              <a:extLst>
                <a:ext uri="{FF2B5EF4-FFF2-40B4-BE49-F238E27FC236}">
                  <a16:creationId xmlns:a16="http://schemas.microsoft.com/office/drawing/2014/main" id="{D6A20AC9-6030-4E3A-A0AD-A2BDA200C60B}"/>
                </a:ext>
              </a:extLst>
            </p:cNvPr>
            <p:cNvSpPr txBox="1">
              <a:spLocks/>
            </p:cNvSpPr>
            <p:nvPr/>
          </p:nvSpPr>
          <p:spPr>
            <a:xfrm>
              <a:off x="4876800" y="2584407"/>
              <a:ext cx="6781800" cy="2130083"/>
            </a:xfrm>
            <a:prstGeom prst="rect">
              <a:avLst/>
            </a:prstGeom>
          </p:spPr>
          <p:txBody>
            <a:bodyPr vert="horz" lIns="0" tIns="77900" rIns="0" bIns="77900" anchor="t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6858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200" b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L</a:t>
              </a:r>
              <a:r>
                <a:rPr kumimoji="0" lang="vi-VN" altLang="zh-CN" sz="42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+mn-lt"/>
                </a:rPr>
                <a:t>ựa chọn và xác định số lượng các chi tiết, bộ phận và dụng cụ trong bộ lắp ghép mô hình kĩ thuật theo bảng gợi ý trong SGK để lắp ráp mô hình máy phát điện gió</a:t>
              </a:r>
              <a:endParaRPr kumimoji="0" lang="en-US" altLang="zh-CN" sz="4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endParaRPr>
            </a:p>
          </p:txBody>
        </p:sp>
        <p:pic>
          <p:nvPicPr>
            <p:cNvPr id="11" name="Picture 9">
              <a:extLst>
                <a:ext uri="{FF2B5EF4-FFF2-40B4-BE49-F238E27FC236}">
                  <a16:creationId xmlns:a16="http://schemas.microsoft.com/office/drawing/2014/main" id="{41E9638D-0DB7-445E-9739-57FA655781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81400" y="1861252"/>
              <a:ext cx="1524000" cy="1446310"/>
            </a:xfrm>
            <a:prstGeom prst="rect">
              <a:avLst/>
            </a:prstGeom>
          </p:spPr>
        </p:pic>
      </p:grpSp>
      <p:sp>
        <p:nvSpPr>
          <p:cNvPr id="12" name="文本框 13">
            <a:extLst>
              <a:ext uri="{FF2B5EF4-FFF2-40B4-BE49-F238E27FC236}">
                <a16:creationId xmlns:a16="http://schemas.microsoft.com/office/drawing/2014/main" id="{C6AD2543-0978-470B-AAEE-EEAAA4432410}"/>
              </a:ext>
            </a:extLst>
          </p:cNvPr>
          <p:cNvSpPr txBox="1"/>
          <p:nvPr/>
        </p:nvSpPr>
        <p:spPr>
          <a:xfrm>
            <a:off x="2343463" y="379238"/>
            <a:ext cx="8754439" cy="1215652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defTabSz="914354">
              <a:lnSpc>
                <a:spcPct val="110000"/>
              </a:lnSpc>
            </a:pPr>
            <a:r>
              <a:rPr lang="en-US" altLang="zh-CN" sz="7200" b="1" kern="800">
                <a:ln w="1905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FF00"/>
                </a:solidFill>
                <a:latin typeface="UTM Azuki" pitchFamily="18" charset="0"/>
                <a:ea typeface="方正少儿简体" panose="03000509000000000000" pitchFamily="65" charset="-122"/>
                <a:cs typeface="+mn-ea"/>
                <a:sym typeface="+mn-lt"/>
              </a:rPr>
              <a:t>THẢO LUẬN NHÓM 4</a:t>
            </a:r>
          </a:p>
        </p:txBody>
      </p:sp>
    </p:spTree>
    <p:extLst>
      <p:ext uri="{BB962C8B-B14F-4D97-AF65-F5344CB8AC3E}">
        <p14:creationId xmlns:p14="http://schemas.microsoft.com/office/powerpoint/2010/main" val="36377440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090BFE-2471-42BF-888F-F8846343A5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51" y="0"/>
            <a:ext cx="5556248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E6FB8C-33AD-4656-9009-DD260F0866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572" y="-17585"/>
            <a:ext cx="54746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08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503BB2-07AB-4D80-B819-3A1309E45E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C2847DD1-F82C-4635-9896-9EFCD52DABC8}"/>
              </a:ext>
            </a:extLst>
          </p:cNvPr>
          <p:cNvSpPr/>
          <p:nvPr/>
        </p:nvSpPr>
        <p:spPr>
          <a:xfrm>
            <a:off x="70338" y="574553"/>
            <a:ext cx="12051323" cy="5890846"/>
          </a:xfrm>
          <a:custGeom>
            <a:avLst/>
            <a:gdLst/>
            <a:ahLst/>
            <a:cxnLst/>
            <a:rect l="l" t="t" r="r" b="b"/>
            <a:pathLst>
              <a:path w="9254913" h="4280397">
                <a:moveTo>
                  <a:pt x="0" y="0"/>
                </a:moveTo>
                <a:lnTo>
                  <a:pt x="9254913" y="0"/>
                </a:lnTo>
                <a:lnTo>
                  <a:pt x="9254913" y="4280397"/>
                </a:lnTo>
                <a:lnTo>
                  <a:pt x="0" y="42803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4" name="文本框 18">
            <a:extLst>
              <a:ext uri="{FF2B5EF4-FFF2-40B4-BE49-F238E27FC236}">
                <a16:creationId xmlns:a16="http://schemas.microsoft.com/office/drawing/2014/main" id="{8F7F1E4B-82C9-B1EF-2E7D-205551E7C37F}"/>
              </a:ext>
            </a:extLst>
          </p:cNvPr>
          <p:cNvSpPr txBox="1"/>
          <p:nvPr/>
        </p:nvSpPr>
        <p:spPr>
          <a:xfrm>
            <a:off x="3337452" y="3144471"/>
            <a:ext cx="58795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600" b="1">
                <a:solidFill>
                  <a:srgbClr val="FC7F50"/>
                </a:solidFill>
                <a:latin typeface="字魂65号-时光手札体" panose="00000500000000000000" pitchFamily="2" charset="-122"/>
                <a:ea typeface="字魂65号-时光手札体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>
                <a:ln>
                  <a:solidFill>
                    <a:srgbClr val="FF0066"/>
                  </a:solidFill>
                </a:ln>
                <a:solidFill>
                  <a:srgbClr val="FF0066"/>
                </a:solidFill>
                <a:effectLst/>
                <a:uLnTx/>
                <a:uFillTx/>
                <a:latin typeface="iCiel Pony" panose="02000000000000000000" pitchFamily="2" charset="0"/>
                <a:ea typeface="字魂65号-时光手札体" panose="00000500000000000000" pitchFamily="2" charset="-122"/>
                <a:cs typeface="+mn-cs"/>
              </a:rPr>
              <a:t>Trình bày</a:t>
            </a:r>
            <a:endParaRPr kumimoji="0" lang="zh-CN" altLang="en-US" sz="8800" b="0" i="0" u="none" strike="noStrike" kern="1200" cap="none" spc="0" normalizeH="0" baseline="0" noProof="0" dirty="0">
              <a:ln>
                <a:solidFill>
                  <a:srgbClr val="FF0066"/>
                </a:solidFill>
              </a:ln>
              <a:solidFill>
                <a:srgbClr val="FF0066"/>
              </a:solidFill>
              <a:effectLst/>
              <a:uLnTx/>
              <a:uFillTx/>
              <a:latin typeface="iCiel Pony" panose="02000000000000000000" pitchFamily="2" charset="0"/>
              <a:ea typeface="字魂65号-时光手札体" panose="00000500000000000000" pitchFamily="2" charset="-122"/>
              <a:cs typeface="+mn-cs"/>
            </a:endParaRPr>
          </a:p>
        </p:txBody>
      </p:sp>
      <p:sp>
        <p:nvSpPr>
          <p:cNvPr id="25" name="Hình chữ nhật: Góc Tròn 24">
            <a:extLst>
              <a:ext uri="{FF2B5EF4-FFF2-40B4-BE49-F238E27FC236}">
                <a16:creationId xmlns:a16="http://schemas.microsoft.com/office/drawing/2014/main" id="{9ECD7B0C-226C-9AE4-0EEF-E37117F1389A}"/>
              </a:ext>
            </a:extLst>
          </p:cNvPr>
          <p:cNvSpPr/>
          <p:nvPr/>
        </p:nvSpPr>
        <p:spPr>
          <a:xfrm>
            <a:off x="2219119" y="5085116"/>
            <a:ext cx="2329435" cy="886188"/>
          </a:xfrm>
          <a:prstGeom prst="roundRect">
            <a:avLst/>
          </a:prstGeom>
          <a:solidFill>
            <a:srgbClr val="FFCCCC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Lắng nghe</a:t>
            </a:r>
          </a:p>
        </p:txBody>
      </p:sp>
      <p:sp>
        <p:nvSpPr>
          <p:cNvPr id="26" name="Hình chữ nhật: Góc Tròn 25">
            <a:extLst>
              <a:ext uri="{FF2B5EF4-FFF2-40B4-BE49-F238E27FC236}">
                <a16:creationId xmlns:a16="http://schemas.microsoft.com/office/drawing/2014/main" id="{04505EE5-F74B-94EC-6CD2-6408BA3C1C96}"/>
              </a:ext>
            </a:extLst>
          </p:cNvPr>
          <p:cNvSpPr/>
          <p:nvPr/>
        </p:nvSpPr>
        <p:spPr>
          <a:xfrm>
            <a:off x="4946462" y="5085116"/>
            <a:ext cx="2329435" cy="886188"/>
          </a:xfrm>
          <a:prstGeom prst="roundRect">
            <a:avLst/>
          </a:prstGeom>
          <a:solidFill>
            <a:srgbClr val="FFCCCC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Nhận xét</a:t>
            </a:r>
          </a:p>
        </p:txBody>
      </p:sp>
      <p:sp>
        <p:nvSpPr>
          <p:cNvPr id="27" name="Hình chữ nhật: Góc Tròn 26">
            <a:extLst>
              <a:ext uri="{FF2B5EF4-FFF2-40B4-BE49-F238E27FC236}">
                <a16:creationId xmlns:a16="http://schemas.microsoft.com/office/drawing/2014/main" id="{0A8863F4-BB00-684E-2AF6-9953DA2CC356}"/>
              </a:ext>
            </a:extLst>
          </p:cNvPr>
          <p:cNvSpPr/>
          <p:nvPr/>
        </p:nvSpPr>
        <p:spPr>
          <a:xfrm>
            <a:off x="7694814" y="5085116"/>
            <a:ext cx="2192954" cy="886188"/>
          </a:xfrm>
          <a:prstGeom prst="roundRect">
            <a:avLst/>
          </a:prstGeom>
          <a:solidFill>
            <a:srgbClr val="FFCCCC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Bổ sung</a:t>
            </a:r>
          </a:p>
        </p:txBody>
      </p:sp>
    </p:spTree>
    <p:extLst>
      <p:ext uri="{BB962C8B-B14F-4D97-AF65-F5344CB8AC3E}">
        <p14:creationId xmlns:p14="http://schemas.microsoft.com/office/powerpoint/2010/main" val="8869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/>
          <p:bldP spid="25" grpId="0" animBg="1"/>
          <p:bldP spid="26" grpId="0" animBg="1"/>
          <p:bldP spid="2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9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16" presetClass="entr" presetSubtype="21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4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22" grpId="0"/>
          <p:bldP spid="24" grpId="0"/>
          <p:bldP spid="25" grpId="0" animBg="1"/>
          <p:bldP spid="26" grpId="0" animBg="1"/>
          <p:bldP spid="27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090BFE-2471-42BF-888F-F8846343A5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4" y="110139"/>
            <a:ext cx="5377782" cy="66377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E6FB8C-33AD-4656-9009-DD260F0866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169" y="145310"/>
            <a:ext cx="5298831" cy="6549990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DC4ADD0E-AA40-44D6-8CF8-0855F4354791}"/>
              </a:ext>
            </a:extLst>
          </p:cNvPr>
          <p:cNvSpPr txBox="1"/>
          <p:nvPr/>
        </p:nvSpPr>
        <p:spPr>
          <a:xfrm>
            <a:off x="5298832" y="2426677"/>
            <a:ext cx="1669740" cy="1653720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 defTabSz="914354">
              <a:lnSpc>
                <a:spcPct val="110000"/>
              </a:lnSpc>
            </a:pPr>
            <a:r>
              <a:rPr lang="en-US" altLang="zh-CN" sz="4800" b="1" kern="800">
                <a:ln w="1905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FF00"/>
                </a:solidFill>
                <a:latin typeface="UTM Azuki" pitchFamily="18" charset="0"/>
                <a:ea typeface="方正少儿简体" panose="03000509000000000000" pitchFamily="65" charset="-122"/>
                <a:cs typeface="+mn-ea"/>
                <a:sym typeface="+mn-lt"/>
              </a:rPr>
              <a:t>KẾT LUẬN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09A98C-4B51-40FA-A453-9F3D83519561}"/>
              </a:ext>
            </a:extLst>
          </p:cNvPr>
          <p:cNvSpPr txBox="1"/>
          <p:nvPr/>
        </p:nvSpPr>
        <p:spPr>
          <a:xfrm>
            <a:off x="4872490" y="1154465"/>
            <a:ext cx="426342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9F580D-BD93-4C23-A559-34E11942EF7E}"/>
              </a:ext>
            </a:extLst>
          </p:cNvPr>
          <p:cNvSpPr txBox="1"/>
          <p:nvPr/>
        </p:nvSpPr>
        <p:spPr>
          <a:xfrm>
            <a:off x="4872490" y="2057345"/>
            <a:ext cx="426342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0CB67F-77CB-4DCF-8C8E-3A1950C7B876}"/>
              </a:ext>
            </a:extLst>
          </p:cNvPr>
          <p:cNvSpPr txBox="1"/>
          <p:nvPr/>
        </p:nvSpPr>
        <p:spPr>
          <a:xfrm>
            <a:off x="4872490" y="2884588"/>
            <a:ext cx="426342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FC5C8A-FE74-436F-99FA-D36C49A13523}"/>
              </a:ext>
            </a:extLst>
          </p:cNvPr>
          <p:cNvSpPr txBox="1"/>
          <p:nvPr/>
        </p:nvSpPr>
        <p:spPr>
          <a:xfrm>
            <a:off x="4872490" y="3623252"/>
            <a:ext cx="426342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C26888-8C4E-4A27-A965-623214733535}"/>
              </a:ext>
            </a:extLst>
          </p:cNvPr>
          <p:cNvSpPr txBox="1"/>
          <p:nvPr/>
        </p:nvSpPr>
        <p:spPr>
          <a:xfrm>
            <a:off x="4872490" y="4374868"/>
            <a:ext cx="426342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D1410C-F4B7-4984-B0DC-7180884B2167}"/>
              </a:ext>
            </a:extLst>
          </p:cNvPr>
          <p:cNvSpPr txBox="1"/>
          <p:nvPr/>
        </p:nvSpPr>
        <p:spPr>
          <a:xfrm>
            <a:off x="4872490" y="5059793"/>
            <a:ext cx="426342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9C76EDE-BAD4-4CBC-A86F-07F31636516C}"/>
              </a:ext>
            </a:extLst>
          </p:cNvPr>
          <p:cNvSpPr txBox="1"/>
          <p:nvPr/>
        </p:nvSpPr>
        <p:spPr>
          <a:xfrm>
            <a:off x="4865097" y="5631343"/>
            <a:ext cx="426342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6E0651-3BC1-4E00-8EBC-D825F0CC5C3A}"/>
              </a:ext>
            </a:extLst>
          </p:cNvPr>
          <p:cNvSpPr txBox="1"/>
          <p:nvPr/>
        </p:nvSpPr>
        <p:spPr>
          <a:xfrm>
            <a:off x="4865097" y="6173397"/>
            <a:ext cx="426342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E99704-5C0E-4118-A2F6-305ECA0FBF4E}"/>
              </a:ext>
            </a:extLst>
          </p:cNvPr>
          <p:cNvSpPr txBox="1"/>
          <p:nvPr/>
        </p:nvSpPr>
        <p:spPr>
          <a:xfrm>
            <a:off x="11578273" y="969799"/>
            <a:ext cx="426342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D4790F-4604-4E4C-88C0-694A1FD7CDD0}"/>
              </a:ext>
            </a:extLst>
          </p:cNvPr>
          <p:cNvSpPr txBox="1"/>
          <p:nvPr/>
        </p:nvSpPr>
        <p:spPr>
          <a:xfrm>
            <a:off x="11578273" y="1688013"/>
            <a:ext cx="426342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FC488E9-6E8B-4F3F-929E-E65E9954DB12}"/>
              </a:ext>
            </a:extLst>
          </p:cNvPr>
          <p:cNvSpPr txBox="1"/>
          <p:nvPr/>
        </p:nvSpPr>
        <p:spPr>
          <a:xfrm>
            <a:off x="11554706" y="2366430"/>
            <a:ext cx="426342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16D1F5B-B5CC-4741-A4D6-A19CA30E406E}"/>
              </a:ext>
            </a:extLst>
          </p:cNvPr>
          <p:cNvSpPr txBox="1"/>
          <p:nvPr/>
        </p:nvSpPr>
        <p:spPr>
          <a:xfrm>
            <a:off x="11554706" y="3104110"/>
            <a:ext cx="426342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412D89F-7D59-48D5-8FFB-FB9EC7289422}"/>
              </a:ext>
            </a:extLst>
          </p:cNvPr>
          <p:cNvSpPr txBox="1"/>
          <p:nvPr/>
        </p:nvSpPr>
        <p:spPr>
          <a:xfrm>
            <a:off x="11561799" y="3657124"/>
            <a:ext cx="426342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C63821E-42B6-4C67-B797-D2FB0C1F2875}"/>
              </a:ext>
            </a:extLst>
          </p:cNvPr>
          <p:cNvSpPr txBox="1"/>
          <p:nvPr/>
        </p:nvSpPr>
        <p:spPr>
          <a:xfrm>
            <a:off x="11554706" y="4257144"/>
            <a:ext cx="426342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0BE2983-A0A4-47F2-AD52-1ADB0E6E9326}"/>
              </a:ext>
            </a:extLst>
          </p:cNvPr>
          <p:cNvSpPr txBox="1"/>
          <p:nvPr/>
        </p:nvSpPr>
        <p:spPr>
          <a:xfrm>
            <a:off x="11578273" y="4744200"/>
            <a:ext cx="426342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133B719-5394-47E2-A028-C58A9F05BB3C}"/>
              </a:ext>
            </a:extLst>
          </p:cNvPr>
          <p:cNvSpPr txBox="1"/>
          <p:nvPr/>
        </p:nvSpPr>
        <p:spPr>
          <a:xfrm>
            <a:off x="11578273" y="5304145"/>
            <a:ext cx="426342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DFA8598-AC8A-41F8-B656-B4EE7D6828D7}"/>
              </a:ext>
            </a:extLst>
          </p:cNvPr>
          <p:cNvSpPr txBox="1"/>
          <p:nvPr/>
        </p:nvSpPr>
        <p:spPr>
          <a:xfrm>
            <a:off x="11554706" y="6062910"/>
            <a:ext cx="426342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2107919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7" grpId="0" animBg="1"/>
      <p:bldP spid="8" grpId="0" animBg="1"/>
      <p:bldP spid="9" grpId="0" animBg="1"/>
      <p:bldP spid="10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A3BD842D-347A-5D7E-B16F-1ED99087335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3855" y="0"/>
            <a:ext cx="12178145" cy="7848600"/>
            <a:chOff x="13855" y="0"/>
            <a:chExt cx="12178145" cy="78486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8359349-FD24-7A2A-CF83-EFAD6BC2BD55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55" y="0"/>
              <a:ext cx="12178145" cy="78486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A270F90-482F-73D1-B49F-CED00DF13B48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117"/>
            <a:stretch/>
          </p:blipFill>
          <p:spPr>
            <a:xfrm>
              <a:off x="6934200" y="1981200"/>
              <a:ext cx="4038600" cy="3388143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30310818-296F-589F-9B33-E3D8482F7D0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0" t="7480" r="14375" b="-4147"/>
          <a:stretch/>
        </p:blipFill>
        <p:spPr>
          <a:xfrm>
            <a:off x="7391400" y="4046859"/>
            <a:ext cx="3374614" cy="26449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7FCCB2-05F5-5AD5-A76F-F7C764D7F62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2" r="43750" b="17262"/>
          <a:stretch/>
        </p:blipFill>
        <p:spPr>
          <a:xfrm>
            <a:off x="4496890" y="3918400"/>
            <a:ext cx="3241848" cy="2286000"/>
          </a:xfrm>
          <a:prstGeom prst="rect">
            <a:avLst/>
          </a:prstGeom>
        </p:spPr>
      </p:pic>
      <p:sp>
        <p:nvSpPr>
          <p:cNvPr id="15" name="18">
            <a:extLst>
              <a:ext uri="{FF2B5EF4-FFF2-40B4-BE49-F238E27FC236}">
                <a16:creationId xmlns:a16="http://schemas.microsoft.com/office/drawing/2014/main" id="{B7164779-642C-B00B-8A0C-B7F43F5335C4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240138" y="916290"/>
            <a:ext cx="7731109" cy="9233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21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33909B"/>
              </a:solidFill>
              <a:effectLst/>
              <a:uLnTx/>
              <a:uFillTx/>
              <a:latin typeface="UTM Alberta Heavy" panose="02040603050506020204" pitchFamily="18" charset="0"/>
              <a:ea typeface="微软雅黑" panose="020B0503020204020204" pitchFamily="34" charset="-122"/>
              <a:cs typeface="宋体" pitchFamily="2" charset="-122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E514DB1-BD82-4BBC-9496-5BD2BE7FE129}"/>
              </a:ext>
            </a:extLst>
          </p:cNvPr>
          <p:cNvSpPr txBox="1"/>
          <p:nvPr/>
        </p:nvSpPr>
        <p:spPr>
          <a:xfrm>
            <a:off x="1886708" y="166174"/>
            <a:ext cx="8243882" cy="174423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marL="60325" lvl="0" indent="336550" algn="just">
              <a:lnSpc>
                <a:spcPct val="150000"/>
              </a:lnSpc>
              <a:buFont typeface="Wingdings" panose="05000000000000000000" pitchFamily="2" charset="2"/>
              <a:buChar char="v"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ED5565">
                    <a:lumMod val="50000"/>
                  </a:srgbClr>
                </a:solidFill>
                <a:effectLst/>
                <a:uLnTx/>
                <a:uFillTx/>
                <a:latin typeface="#9Slide07 SVNNexa Rust Slab Bla" panose="020B0606040200020203" pitchFamily="34" charset="0"/>
                <a:ea typeface="+mn-ea"/>
                <a:cs typeface="+mn-cs"/>
              </a:rPr>
              <a:t></a:t>
            </a:r>
            <a:r>
              <a:rPr lang="vi-VN" sz="3600">
                <a:solidFill>
                  <a:srgbClr val="ED5565">
                    <a:lumMod val="50000"/>
                  </a:srgbClr>
                </a:solidFill>
                <a:latin typeface="#9Slide07 SVNNexa Rust Slab Bla" panose="020B0606040200020203" pitchFamily="34" charset="0"/>
              </a:rPr>
              <a:t>Thực hành lắp ráp mô hình máy phát điện gió: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ED5565">
                  <a:lumMod val="50000"/>
                </a:srgbClr>
              </a:solidFill>
              <a:effectLst/>
              <a:uLnTx/>
              <a:uFillTx/>
              <a:latin typeface="#9Slide07 SVNNexa Rust Slab Bla" panose="020B0606040200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95885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BAF389-49CE-0438-0201-E0C69562716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03" y="0"/>
            <a:ext cx="12220303" cy="6934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544E13-0620-5FB9-5CF7-585BC37F6AB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46" r="34151" b="50000"/>
          <a:stretch/>
        </p:blipFill>
        <p:spPr>
          <a:xfrm>
            <a:off x="7391400" y="2240410"/>
            <a:ext cx="1752774" cy="17858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A8A767-55ED-8F3A-BEBD-C7C963DB797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29" t="821" r="-1832" b="49179"/>
          <a:stretch/>
        </p:blipFill>
        <p:spPr>
          <a:xfrm>
            <a:off x="8686800" y="2453704"/>
            <a:ext cx="1752776" cy="1785895"/>
          </a:xfrm>
          <a:prstGeom prst="rect">
            <a:avLst/>
          </a:prstGeom>
        </p:spPr>
      </p:pic>
      <p:sp>
        <p:nvSpPr>
          <p:cNvPr id="11" name="Freeform 3">
            <a:extLst>
              <a:ext uri="{FF2B5EF4-FFF2-40B4-BE49-F238E27FC236}">
                <a16:creationId xmlns:a16="http://schemas.microsoft.com/office/drawing/2014/main" id="{ED1A0375-A685-B4A1-5B49-3875B9814A83}"/>
              </a:ext>
            </a:extLst>
          </p:cNvPr>
          <p:cNvSpPr/>
          <p:nvPr/>
        </p:nvSpPr>
        <p:spPr>
          <a:xfrm>
            <a:off x="10256902" y="2590800"/>
            <a:ext cx="1266715" cy="1435505"/>
          </a:xfrm>
          <a:custGeom>
            <a:avLst/>
            <a:gdLst/>
            <a:ahLst/>
            <a:cxnLst/>
            <a:rect l="l" t="t" r="r" b="b"/>
            <a:pathLst>
              <a:path w="5737207" h="7968343">
                <a:moveTo>
                  <a:pt x="0" y="0"/>
                </a:moveTo>
                <a:lnTo>
                  <a:pt x="5737207" y="0"/>
                </a:lnTo>
                <a:lnTo>
                  <a:pt x="5737207" y="7968343"/>
                </a:lnTo>
                <a:lnTo>
                  <a:pt x="0" y="79683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7CE72A9-C662-5B6B-960F-DFAF56DA5912}"/>
              </a:ext>
            </a:extLst>
          </p:cNvPr>
          <p:cNvGrpSpPr/>
          <p:nvPr/>
        </p:nvGrpSpPr>
        <p:grpSpPr>
          <a:xfrm flipH="1">
            <a:off x="3194362" y="-1221508"/>
            <a:ext cx="9501554" cy="6428862"/>
            <a:chOff x="2800024" y="-1098259"/>
            <a:chExt cx="6524401" cy="621999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A05CD13-055D-5D79-8A69-1B8A0ADB38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41" t="-15464" r="-1314" b="48692"/>
            <a:stretch/>
          </p:blipFill>
          <p:spPr>
            <a:xfrm>
              <a:off x="2800024" y="-1098259"/>
              <a:ext cx="6524401" cy="621999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5D8A88F-635A-2806-F7F6-11E29D435A99}"/>
                </a:ext>
              </a:extLst>
            </p:cNvPr>
            <p:cNvSpPr txBox="1"/>
            <p:nvPr/>
          </p:nvSpPr>
          <p:spPr>
            <a:xfrm>
              <a:off x="4355166" y="1336611"/>
              <a:ext cx="4386272" cy="24119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vi-VN" sz="5400" b="1" i="1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Bước 1. Tìm hiểu các bước lắp ráp mô hình máy phát điện gió</a:t>
              </a:r>
              <a:endParaRPr lang="en-US" sz="5400" b="1" i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2" name="Picture 2">
            <a:extLst>
              <a:ext uri="{FF2B5EF4-FFF2-40B4-BE49-F238E27FC236}">
                <a16:creationId xmlns:a16="http://schemas.microsoft.com/office/drawing/2014/main" id="{D92C1F70-647A-4F2C-9864-61499A7724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-566837" y="1318449"/>
            <a:ext cx="4332720" cy="553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80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32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" presetID="32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2" presetID="32" presetClass="emph" presetSubtype="0" repeatCount="4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32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" presetID="32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2" presetID="32" presetClass="emph" presetSubtype="0" repeatCount="4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5FFDF4C-53F5-4CCB-905F-A5787B57B63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" t="5109" r="29408" b="32774"/>
          <a:stretch/>
        </p:blipFill>
        <p:spPr>
          <a:xfrm>
            <a:off x="258987" y="2266232"/>
            <a:ext cx="7790139" cy="4110580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A9FB60AA-B70A-4C9A-BE3D-8B41E0B72A2F}"/>
              </a:ext>
            </a:extLst>
          </p:cNvPr>
          <p:cNvSpPr txBox="1"/>
          <p:nvPr/>
        </p:nvSpPr>
        <p:spPr>
          <a:xfrm>
            <a:off x="1809905" y="481188"/>
            <a:ext cx="10914335" cy="1215652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800" cap="none" spc="0" normalizeH="0" baseline="0" noProof="0">
                <a:ln w="1905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UTM Azuki" pitchFamily="18" charset="0"/>
                <a:ea typeface="方正少儿简体" panose="03000509000000000000" pitchFamily="65" charset="-122"/>
                <a:cs typeface="+mn-ea"/>
                <a:sym typeface="+mn-lt"/>
              </a:rPr>
              <a:t>THẢO</a:t>
            </a:r>
            <a:r>
              <a:rPr kumimoji="0" lang="en-US" altLang="zh-CN" sz="7200" b="1" i="0" u="none" strike="noStrike" kern="800" cap="none" spc="0" normalizeH="0" noProof="0">
                <a:ln w="1905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UTM Azuki" pitchFamily="18" charset="0"/>
                <a:ea typeface="方正少儿简体" panose="03000509000000000000" pitchFamily="65" charset="-122"/>
                <a:cs typeface="+mn-ea"/>
                <a:sym typeface="+mn-lt"/>
              </a:rPr>
              <a:t> LUẬN NHÓM 4</a:t>
            </a:r>
            <a:endParaRPr kumimoji="0" lang="zh-CN" altLang="en-US" sz="7200" b="1" i="0" u="none" strike="noStrike" kern="800" cap="none" spc="0" normalizeH="0" baseline="0" noProof="0" dirty="0">
              <a:ln w="19050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FFFF00"/>
              </a:solidFill>
              <a:effectLst/>
              <a:uLnTx/>
              <a:uFillTx/>
              <a:latin typeface="UTM Azuki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2" name="5c6abf3318997">
            <a:hlinkClick r:id="" action="ppaction://media"/>
            <a:extLst>
              <a:ext uri="{FF2B5EF4-FFF2-40B4-BE49-F238E27FC236}">
                <a16:creationId xmlns:a16="http://schemas.microsoft.com/office/drawing/2014/main" id="{BB48CF0A-4E8B-4A4D-924F-82FE0D5CB2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25592" y="2021481"/>
            <a:ext cx="244751" cy="24475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B3A3590-3751-93BE-81F8-A947E1BBC9B6}"/>
              </a:ext>
            </a:extLst>
          </p:cNvPr>
          <p:cNvSpPr txBox="1"/>
          <p:nvPr/>
        </p:nvSpPr>
        <p:spPr>
          <a:xfrm>
            <a:off x="1918189" y="2635954"/>
            <a:ext cx="4503204" cy="3371136"/>
          </a:xfrm>
          <a:prstGeom prst="flowChartAlternateProcess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40"/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Tìm hiểu </a:t>
            </a:r>
            <a:r>
              <a:rPr lang="vi-VN" sz="4800" b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các bước lắp ghép mô hình máy phát điện gió.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itchFamily="18" charset="0"/>
              <a:ea typeface="Cambria" pitchFamily="18" charset="0"/>
              <a:cs typeface="+mn-cs"/>
            </a:endParaRPr>
          </a:p>
        </p:txBody>
      </p:sp>
      <p:pic>
        <p:nvPicPr>
          <p:cNvPr id="9" name="Picture 8" descr="A cartoon of a child holding a book&#10;&#10;Description automatically generated with medium confidence">
            <a:extLst>
              <a:ext uri="{FF2B5EF4-FFF2-40B4-BE49-F238E27FC236}">
                <a16:creationId xmlns:a16="http://schemas.microsoft.com/office/drawing/2014/main" id="{AE864017-B473-4E4A-BDC2-9629879B53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47495" y="1650446"/>
            <a:ext cx="4120455" cy="520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71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  <p:bldP spid="11" grpId="0"/>
    </p:bldLst>
  </p:timing>
  <p:extLst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0FA2C71-4CF1-4486-A592-8FFCABD084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96"/>
            <a:ext cx="5181628" cy="683393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0088F45-B729-4FF5-90F5-47FC8077A4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309" y="84220"/>
            <a:ext cx="6930659" cy="6773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073446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85F0C4B-2EB5-4F23-BF6B-42A40EEF3C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775"/>
            <a:ext cx="12192001" cy="6854225"/>
          </a:xfrm>
          <a:prstGeom prst="rect">
            <a:avLst/>
          </a:prstGeom>
        </p:spPr>
      </p:pic>
      <p:sp>
        <p:nvSpPr>
          <p:cNvPr id="3" name="Rectangle: Rounded Corners 3">
            <a:extLst>
              <a:ext uri="{FF2B5EF4-FFF2-40B4-BE49-F238E27FC236}">
                <a16:creationId xmlns:a16="http://schemas.microsoft.com/office/drawing/2014/main" id="{46E49F65-CE46-4B7D-8F01-77E1B65941DF}"/>
              </a:ext>
            </a:extLst>
          </p:cNvPr>
          <p:cNvSpPr/>
          <p:nvPr/>
        </p:nvSpPr>
        <p:spPr>
          <a:xfrm>
            <a:off x="313491" y="413952"/>
            <a:ext cx="10761044" cy="6030096"/>
          </a:xfrm>
          <a:prstGeom prst="roundRect">
            <a:avLst>
              <a:gd name="adj" fmla="val 1323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Hộp Văn bản 22">
            <a:extLst>
              <a:ext uri="{FF2B5EF4-FFF2-40B4-BE49-F238E27FC236}">
                <a16:creationId xmlns:a16="http://schemas.microsoft.com/office/drawing/2014/main" id="{D69F666E-E0D9-4BBA-B3D4-D13A407CCCC5}"/>
              </a:ext>
            </a:extLst>
          </p:cNvPr>
          <p:cNvSpPr txBox="1"/>
          <p:nvPr/>
        </p:nvSpPr>
        <p:spPr>
          <a:xfrm>
            <a:off x="-1150268" y="259912"/>
            <a:ext cx="13441679" cy="1003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400" dirty="0" err="1">
                <a:ln w="2540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SVN-ARCO Typography" panose="020B0603050302020204" pitchFamily="34" charset="2"/>
                <a:ea typeface="微软雅黑" panose="020B0503020204020204" pitchFamily="34" charset="-122"/>
              </a:rPr>
              <a:t>Thứ</a:t>
            </a:r>
            <a:r>
              <a:rPr lang="en-US" altLang="zh-CN" sz="4400" dirty="0">
                <a:ln w="2540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SVN-ARCO Typography" panose="020B0603050302020204" pitchFamily="34" charset="2"/>
                <a:ea typeface="微软雅黑" panose="020B0503020204020204" pitchFamily="34" charset="-122"/>
              </a:rPr>
              <a:t> ...  </a:t>
            </a:r>
            <a:r>
              <a:rPr lang="en-US" altLang="zh-CN" sz="4400" dirty="0" err="1">
                <a:ln w="2540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SVN-ARCO Typography" panose="020B0603050302020204" pitchFamily="34" charset="2"/>
                <a:ea typeface="微软雅黑" panose="020B0503020204020204" pitchFamily="34" charset="-122"/>
              </a:rPr>
              <a:t>ngày</a:t>
            </a:r>
            <a:r>
              <a:rPr lang="en-US" altLang="zh-CN" sz="4400" dirty="0">
                <a:ln w="2540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SVN-ARCO Typography" panose="020B0603050302020204" pitchFamily="34" charset="2"/>
                <a:ea typeface="微软雅黑" panose="020B0503020204020204" pitchFamily="34" charset="-122"/>
              </a:rPr>
              <a:t> ... tháng ... </a:t>
            </a:r>
            <a:r>
              <a:rPr lang="en-US" altLang="zh-CN" sz="4400" dirty="0" err="1">
                <a:ln w="2540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SVN-ARCO Typography" panose="020B0603050302020204" pitchFamily="34" charset="2"/>
                <a:ea typeface="微软雅黑" panose="020B0503020204020204" pitchFamily="34" charset="-122"/>
              </a:rPr>
              <a:t>Năm</a:t>
            </a:r>
            <a:r>
              <a:rPr lang="en-US" altLang="zh-CN" sz="4400" dirty="0">
                <a:ln w="2540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SVN-ARCO Typography" panose="020B0603050302020204" pitchFamily="34" charset="2"/>
                <a:ea typeface="微软雅黑" panose="020B0503020204020204" pitchFamily="34" charset="-122"/>
              </a:rPr>
              <a:t> ...…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58C18CE-BAE4-475A-9AC5-7913026C2F08}"/>
              </a:ext>
            </a:extLst>
          </p:cNvPr>
          <p:cNvGrpSpPr/>
          <p:nvPr/>
        </p:nvGrpSpPr>
        <p:grpSpPr>
          <a:xfrm>
            <a:off x="498842" y="2414112"/>
            <a:ext cx="4242402" cy="855540"/>
            <a:chOff x="4716166" y="4058672"/>
            <a:chExt cx="3189972" cy="85554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5DAECAC-6D41-4262-B2D0-CA148DEEC2DD}"/>
                </a:ext>
              </a:extLst>
            </p:cNvPr>
            <p:cNvSpPr txBox="1"/>
            <p:nvPr/>
          </p:nvSpPr>
          <p:spPr>
            <a:xfrm>
              <a:off x="4716167" y="4058672"/>
              <a:ext cx="318997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ln w="127000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Duepuntozero" panose="02040603050506020204" pitchFamily="18" charset="0"/>
                </a:rPr>
                <a:t>Bài 8: Tiết 2,3 :</a:t>
              </a:r>
              <a:endParaRPr lang="en-US" sz="4800" b="1" dirty="0">
                <a:ln w="1270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Duepuntozero" panose="02040603050506020204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F866FCF-BBE2-4939-8192-039F9DE7BB37}"/>
                </a:ext>
              </a:extLst>
            </p:cNvPr>
            <p:cNvSpPr txBox="1"/>
            <p:nvPr/>
          </p:nvSpPr>
          <p:spPr>
            <a:xfrm>
              <a:off x="4716166" y="4083215"/>
              <a:ext cx="318997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Duepuntozero" panose="02040603050506020204" pitchFamily="18" charset="0"/>
                </a:rPr>
                <a:t>Bài 8: Tiết 2,3 :</a:t>
              </a:r>
              <a:endPara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Duepuntozero" panose="02040603050506020204" pitchFamily="18" charset="0"/>
              </a:endParaRPr>
            </a:p>
          </p:txBody>
        </p:sp>
      </p:grpSp>
      <p:grpSp>
        <p:nvGrpSpPr>
          <p:cNvPr id="23" name="Group 13">
            <a:extLst>
              <a:ext uri="{FF2B5EF4-FFF2-40B4-BE49-F238E27FC236}">
                <a16:creationId xmlns:a16="http://schemas.microsoft.com/office/drawing/2014/main" id="{EA89EC24-8A24-4CD2-8750-6724E8109F48}"/>
              </a:ext>
            </a:extLst>
          </p:cNvPr>
          <p:cNvGrpSpPr/>
          <p:nvPr/>
        </p:nvGrpSpPr>
        <p:grpSpPr>
          <a:xfrm>
            <a:off x="-1150268" y="3504290"/>
            <a:ext cx="12930914" cy="2656033"/>
            <a:chOff x="1575310" y="446027"/>
            <a:chExt cx="11171228" cy="4665991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FA2E99F-AE80-4FCF-9DB2-4DA676051B43}"/>
                </a:ext>
              </a:extLst>
            </p:cNvPr>
            <p:cNvSpPr txBox="1"/>
            <p:nvPr/>
          </p:nvSpPr>
          <p:spPr>
            <a:xfrm>
              <a:off x="1575311" y="446027"/>
              <a:ext cx="11171227" cy="46228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8000" b="1" i="0" u="none" strike="noStrike" kern="1200" cap="none" spc="0" normalizeH="0" baseline="0" noProof="0">
                  <a:ln w="231775">
                    <a:solidFill>
                      <a:prstClr val="white"/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MÔ HÌNH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8000" b="1" i="0" u="none" strike="noStrike" kern="1200" cap="none" spc="0" normalizeH="0" baseline="0" noProof="0">
                  <a:ln w="231775">
                    <a:solidFill>
                      <a:prstClr val="white"/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MÁY PHÁT ĐIỆN GIÓ</a:t>
              </a:r>
            </a:p>
          </p:txBody>
        </p:sp>
        <p:sp>
          <p:nvSpPr>
            <p:cNvPr id="25" name="TextBox 12">
              <a:extLst>
                <a:ext uri="{FF2B5EF4-FFF2-40B4-BE49-F238E27FC236}">
                  <a16:creationId xmlns:a16="http://schemas.microsoft.com/office/drawing/2014/main" id="{0E6497CD-8B4F-4AEE-822B-DCA92900CF4F}"/>
                </a:ext>
              </a:extLst>
            </p:cNvPr>
            <p:cNvSpPr txBox="1"/>
            <p:nvPr/>
          </p:nvSpPr>
          <p:spPr>
            <a:xfrm>
              <a:off x="1575310" y="489143"/>
              <a:ext cx="11171227" cy="46228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80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M</a:t>
              </a:r>
              <a:r>
                <a:rPr kumimoji="0" lang="sv-SE" sz="80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8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Ô</a:t>
              </a:r>
              <a:r>
                <a:rPr kumimoji="0" lang="sv-SE" sz="80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sv-SE" sz="80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85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H</a:t>
              </a:r>
              <a:r>
                <a:rPr kumimoji="0" lang="sv-SE" sz="80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7EC2FA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Ì</a:t>
              </a:r>
              <a:r>
                <a:rPr kumimoji="0" lang="sv-SE" sz="80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2">
                      <a:lumMod val="60000"/>
                      <a:lumOff val="40000"/>
                    </a:scheme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N</a:t>
              </a:r>
              <a:r>
                <a:rPr kumimoji="0" lang="sv-SE" sz="80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2D05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H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80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M</a:t>
              </a:r>
              <a:r>
                <a:rPr kumimoji="0" lang="sv-SE" sz="80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2">
                      <a:lumMod val="60000"/>
                      <a:lumOff val="40000"/>
                    </a:scheme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Á</a:t>
              </a:r>
              <a:r>
                <a:rPr kumimoji="0" lang="sv-SE" sz="80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DA9F7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Y</a:t>
              </a:r>
              <a:r>
                <a:rPr kumimoji="0" lang="sv-SE" sz="80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sv-SE" sz="80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7EC2FA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P</a:t>
              </a:r>
              <a:r>
                <a:rPr kumimoji="0" lang="sv-SE" sz="80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H</a:t>
              </a:r>
              <a:r>
                <a:rPr kumimoji="0" lang="sv-SE" sz="80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DEE34D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Á</a:t>
              </a:r>
              <a:r>
                <a:rPr kumimoji="0" lang="sv-SE" sz="80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85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T</a:t>
              </a:r>
              <a:r>
                <a:rPr kumimoji="0" lang="sv-SE" sz="80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 Đ</a:t>
              </a:r>
              <a:r>
                <a:rPr kumimoji="0" lang="sv-SE" sz="80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8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I</a:t>
              </a:r>
              <a:r>
                <a:rPr kumimoji="0" lang="sv-SE" sz="80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DEE34D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Ệ</a:t>
              </a:r>
              <a:r>
                <a:rPr kumimoji="0" lang="sv-SE" sz="80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00B0F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N</a:t>
              </a:r>
              <a:r>
                <a:rPr kumimoji="0" lang="sv-SE" sz="80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sv-SE" sz="80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6">
                      <a:lumMod val="40000"/>
                      <a:lumOff val="60000"/>
                    </a:scheme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G</a:t>
              </a:r>
              <a:r>
                <a:rPr kumimoji="0" lang="sv-SE" sz="80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I</a:t>
              </a:r>
              <a:r>
                <a:rPr kumimoji="0" lang="sv-SE" sz="80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85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Ó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C2C1CD1-E7F1-45B5-9F33-3D462DAF8CFF}"/>
              </a:ext>
            </a:extLst>
          </p:cNvPr>
          <p:cNvGrpSpPr/>
          <p:nvPr/>
        </p:nvGrpSpPr>
        <p:grpSpPr>
          <a:xfrm rot="198678">
            <a:off x="4157151" y="1959825"/>
            <a:ext cx="3444427" cy="1729862"/>
            <a:chOff x="7138409" y="771291"/>
            <a:chExt cx="3444427" cy="1729862"/>
          </a:xfrm>
        </p:grpSpPr>
        <p:sp>
          <p:nvSpPr>
            <p:cNvPr id="27" name="Hộp Văn bản 22">
              <a:extLst>
                <a:ext uri="{FF2B5EF4-FFF2-40B4-BE49-F238E27FC236}">
                  <a16:creationId xmlns:a16="http://schemas.microsoft.com/office/drawing/2014/main" id="{9748447C-3902-4EAE-BC34-D59BDE1A24F9}"/>
                </a:ext>
              </a:extLst>
            </p:cNvPr>
            <p:cNvSpPr txBox="1"/>
            <p:nvPr/>
          </p:nvSpPr>
          <p:spPr>
            <a:xfrm>
              <a:off x="7140388" y="805486"/>
              <a:ext cx="3442448" cy="1695667"/>
            </a:xfrm>
            <a:prstGeom prst="rect">
              <a:avLst/>
            </a:prstGeom>
            <a:noFill/>
          </p:spPr>
          <p:txBody>
            <a:bodyPr wrap="square">
              <a:prstTxWarp prst="textArchUp">
                <a:avLst>
                  <a:gd name="adj" fmla="val 10608371"/>
                </a:avLst>
              </a:prstTxWarp>
              <a:spAutoFit/>
            </a:bodyPr>
            <a:lstStyle/>
            <a:p>
              <a:pPr algn="ctr"/>
              <a:r>
                <a:rPr lang="en-US" sz="7200" dirty="0">
                  <a:ln w="190500">
                    <a:solidFill>
                      <a:schemeClr val="bg1"/>
                    </a:solidFill>
                  </a:ln>
                  <a:solidFill>
                    <a:srgbClr val="FF9999"/>
                  </a:solidFill>
                  <a:latin typeface="#9Slide07 SVNBeachwood Sans" pitchFamily="2" charset="0"/>
                </a:rPr>
                <a:t>CÔNG NGHỆ </a:t>
              </a:r>
              <a:endParaRPr lang="vi-VN" sz="7200" dirty="0">
                <a:ln w="190500">
                  <a:solidFill>
                    <a:schemeClr val="bg1"/>
                  </a:solidFill>
                </a:ln>
                <a:solidFill>
                  <a:srgbClr val="FF9999"/>
                </a:solidFill>
                <a:latin typeface="#9Slide05 Phobia" panose="02000506000000020003" pitchFamily="2" charset="0"/>
              </a:endParaRPr>
            </a:p>
          </p:txBody>
        </p:sp>
        <p:sp>
          <p:nvSpPr>
            <p:cNvPr id="28" name="Hộp Văn bản 22">
              <a:extLst>
                <a:ext uri="{FF2B5EF4-FFF2-40B4-BE49-F238E27FC236}">
                  <a16:creationId xmlns:a16="http://schemas.microsoft.com/office/drawing/2014/main" id="{1BABE5CD-98A9-47F9-9AFD-B7E1D78DAACB}"/>
                </a:ext>
              </a:extLst>
            </p:cNvPr>
            <p:cNvSpPr txBox="1"/>
            <p:nvPr/>
          </p:nvSpPr>
          <p:spPr>
            <a:xfrm>
              <a:off x="7138409" y="771291"/>
              <a:ext cx="3442448" cy="1695667"/>
            </a:xfrm>
            <a:prstGeom prst="rect">
              <a:avLst/>
            </a:prstGeom>
            <a:noFill/>
          </p:spPr>
          <p:txBody>
            <a:bodyPr wrap="square">
              <a:prstTxWarp prst="textArchUp">
                <a:avLst>
                  <a:gd name="adj" fmla="val 10608371"/>
                </a:avLst>
              </a:prstTxWarp>
              <a:spAutoFit/>
            </a:bodyPr>
            <a:lstStyle/>
            <a:p>
              <a:pPr algn="ctr"/>
              <a:r>
                <a:rPr lang="en-US" sz="7200" dirty="0">
                  <a:ln w="28575">
                    <a:solidFill>
                      <a:srgbClr val="2D1A01"/>
                    </a:solidFill>
                  </a:ln>
                  <a:solidFill>
                    <a:srgbClr val="FF9999"/>
                  </a:solidFill>
                  <a:latin typeface="#9Slide07 SVNBeachwood Sans" pitchFamily="2" charset="0"/>
                </a:rPr>
                <a:t>CÔNG NGHỆ </a:t>
              </a:r>
              <a:endParaRPr lang="vi-VN" sz="7200" dirty="0">
                <a:ln w="28575">
                  <a:solidFill>
                    <a:srgbClr val="2D1A01"/>
                  </a:solidFill>
                </a:ln>
                <a:solidFill>
                  <a:srgbClr val="FF9999"/>
                </a:solidFill>
                <a:latin typeface="#9Slide05 Phobia" panose="02000506000000020003" pitchFamily="2" charset="0"/>
              </a:endParaRPr>
            </a:p>
          </p:txBody>
        </p:sp>
      </p:grpSp>
      <p:pic>
        <p:nvPicPr>
          <p:cNvPr id="29" name="Picture 2">
            <a:extLst>
              <a:ext uri="{FF2B5EF4-FFF2-40B4-BE49-F238E27FC236}">
                <a16:creationId xmlns:a16="http://schemas.microsoft.com/office/drawing/2014/main" id="{FE37B469-73BA-4BB8-B76E-0051CC3BF4E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230803" y="1332187"/>
            <a:ext cx="2863334" cy="526590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24146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996ED2-F37A-EF3A-0A4A-B0D8A3541D0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161"/>
            <a:ext cx="12192000" cy="68580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6EED80A-47E7-912F-52BD-DB79E73B21E8}"/>
              </a:ext>
            </a:extLst>
          </p:cNvPr>
          <p:cNvGrpSpPr/>
          <p:nvPr/>
        </p:nvGrpSpPr>
        <p:grpSpPr>
          <a:xfrm>
            <a:off x="2602150" y="1150466"/>
            <a:ext cx="9589850" cy="5181600"/>
            <a:chOff x="2629859" y="1824383"/>
            <a:chExt cx="9526545" cy="488121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33E26B1-58C5-4ECA-6639-20C5DDF6A1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9859" y="1824383"/>
              <a:ext cx="9526545" cy="4881217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6660E38-C667-8BA9-160B-9511962B630D}"/>
                </a:ext>
              </a:extLst>
            </p:cNvPr>
            <p:cNvSpPr txBox="1"/>
            <p:nvPr/>
          </p:nvSpPr>
          <p:spPr>
            <a:xfrm>
              <a:off x="3296865" y="2277747"/>
              <a:ext cx="8478062" cy="417505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Học sinh lắp ráp mô hình máy phát điện gió theo các bước: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- Bước 1: Lắp ráp trụ đỡ máy phát điện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- Bước 2: Đặt máy phát điện vào trụ đỡ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- Bước 3: Nối dây điện của máy phát điện vào đèn LED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- Bước 4: Lắp cánh quạt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- Bước 5: Kiểm tra hoạt động của mô hình</a:t>
              </a: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D64DE360-E6F3-4DBD-8138-4EDCB0299D81}"/>
              </a:ext>
            </a:extLst>
          </p:cNvPr>
          <p:cNvSpPr txBox="1"/>
          <p:nvPr/>
        </p:nvSpPr>
        <p:spPr>
          <a:xfrm>
            <a:off x="294148" y="249166"/>
            <a:ext cx="11603704" cy="62797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SVNNexa Rust Slab Bla" panose="020B0606040200020203" pitchFamily="34" charset="0"/>
                <a:ea typeface="+mn-ea"/>
                <a:cs typeface="+mn-cs"/>
              </a:rPr>
              <a:t>các bước lắp ráp mô </a:t>
            </a:r>
            <a:r>
              <a:rPr lang="vi-VN" sz="2800">
                <a:solidFill>
                  <a:srgbClr val="002060"/>
                </a:solidFill>
                <a:latin typeface="#9Slide07 SVNNexa Rust Slab Bla" panose="020B0606040200020203" pitchFamily="34" charset="0"/>
              </a:rPr>
              <a:t>hình máy phát điện gió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7 SVNNexa Rust Slab Bla" panose="020B0606040200020203" pitchFamily="34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0E6B63F7-569D-4E6B-A371-3D3A8399690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86363" y="1059846"/>
            <a:ext cx="2900862" cy="575213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90227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BAF389-49CE-0438-0201-E0C69562716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03" y="0"/>
            <a:ext cx="12220303" cy="6934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544E13-0620-5FB9-5CF7-585BC37F6AB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46" r="34151" b="50000"/>
          <a:stretch/>
        </p:blipFill>
        <p:spPr>
          <a:xfrm>
            <a:off x="7391400" y="2240410"/>
            <a:ext cx="1752774" cy="17858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A8A767-55ED-8F3A-BEBD-C7C963DB797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29" t="821" r="-1832" b="49179"/>
          <a:stretch/>
        </p:blipFill>
        <p:spPr>
          <a:xfrm>
            <a:off x="8686800" y="2453704"/>
            <a:ext cx="1752776" cy="1785895"/>
          </a:xfrm>
          <a:prstGeom prst="rect">
            <a:avLst/>
          </a:prstGeom>
        </p:spPr>
      </p:pic>
      <p:sp>
        <p:nvSpPr>
          <p:cNvPr id="11" name="Freeform 3">
            <a:extLst>
              <a:ext uri="{FF2B5EF4-FFF2-40B4-BE49-F238E27FC236}">
                <a16:creationId xmlns:a16="http://schemas.microsoft.com/office/drawing/2014/main" id="{ED1A0375-A685-B4A1-5B49-3875B9814A83}"/>
              </a:ext>
            </a:extLst>
          </p:cNvPr>
          <p:cNvSpPr/>
          <p:nvPr/>
        </p:nvSpPr>
        <p:spPr>
          <a:xfrm>
            <a:off x="10256902" y="2590800"/>
            <a:ext cx="1266715" cy="1435505"/>
          </a:xfrm>
          <a:custGeom>
            <a:avLst/>
            <a:gdLst/>
            <a:ahLst/>
            <a:cxnLst/>
            <a:rect l="l" t="t" r="r" b="b"/>
            <a:pathLst>
              <a:path w="5737207" h="7968343">
                <a:moveTo>
                  <a:pt x="0" y="0"/>
                </a:moveTo>
                <a:lnTo>
                  <a:pt x="5737207" y="0"/>
                </a:lnTo>
                <a:lnTo>
                  <a:pt x="5737207" y="7968343"/>
                </a:lnTo>
                <a:lnTo>
                  <a:pt x="0" y="79683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7CE72A9-C662-5B6B-960F-DFAF56DA5912}"/>
              </a:ext>
            </a:extLst>
          </p:cNvPr>
          <p:cNvGrpSpPr/>
          <p:nvPr/>
        </p:nvGrpSpPr>
        <p:grpSpPr>
          <a:xfrm>
            <a:off x="-221898" y="-827572"/>
            <a:ext cx="8053138" cy="5926642"/>
            <a:chOff x="3146046" y="-891732"/>
            <a:chExt cx="6014718" cy="573409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A05CD13-055D-5D79-8A69-1B8A0ADB38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41" t="-15464" r="-1314" b="48692"/>
            <a:stretch/>
          </p:blipFill>
          <p:spPr>
            <a:xfrm>
              <a:off x="3146046" y="-891732"/>
              <a:ext cx="6014718" cy="573409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5D8A88F-635A-2806-F7F6-11E29D435A99}"/>
                </a:ext>
              </a:extLst>
            </p:cNvPr>
            <p:cNvSpPr txBox="1"/>
            <p:nvPr/>
          </p:nvSpPr>
          <p:spPr>
            <a:xfrm>
              <a:off x="5349483" y="1417173"/>
              <a:ext cx="2719610" cy="1786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1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Bước 2. Thực hành:</a:t>
              </a:r>
              <a:endParaRPr kumimoji="0" lang="en-US" sz="60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2" name="Picture 2">
            <a:extLst>
              <a:ext uri="{FF2B5EF4-FFF2-40B4-BE49-F238E27FC236}">
                <a16:creationId xmlns:a16="http://schemas.microsoft.com/office/drawing/2014/main" id="{D92C1F70-647A-4F2C-9864-61499A7724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65287" y="1330265"/>
            <a:ext cx="4451684" cy="553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353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32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" presetID="32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2" presetID="32" presetClass="emph" presetSubtype="0" repeatCount="4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32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" presetID="32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2" presetID="32" presetClass="emph" presetSubtype="0" repeatCount="4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5FFDF4C-53F5-4CCB-905F-A5787B57B63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" t="5109" r="29408" b="32774"/>
          <a:stretch/>
        </p:blipFill>
        <p:spPr>
          <a:xfrm>
            <a:off x="224050" y="1696840"/>
            <a:ext cx="8450718" cy="4824351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A9FB60AA-B70A-4C9A-BE3D-8B41E0B72A2F}"/>
              </a:ext>
            </a:extLst>
          </p:cNvPr>
          <p:cNvSpPr txBox="1"/>
          <p:nvPr/>
        </p:nvSpPr>
        <p:spPr>
          <a:xfrm>
            <a:off x="2044188" y="336809"/>
            <a:ext cx="10914335" cy="1215652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800" cap="none" spc="0" normalizeH="0" baseline="0" noProof="0">
                <a:ln w="1905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UTM Azuki" pitchFamily="18" charset="0"/>
                <a:ea typeface="方正少儿简体" panose="03000509000000000000" pitchFamily="65" charset="-122"/>
                <a:cs typeface="+mn-ea"/>
                <a:sym typeface="+mn-lt"/>
              </a:rPr>
              <a:t>THẢO LUẬN NHÓM 4</a:t>
            </a:r>
            <a:endParaRPr kumimoji="0" lang="zh-CN" altLang="en-US" sz="7200" b="1" i="0" u="none" strike="noStrike" kern="800" cap="none" spc="0" normalizeH="0" baseline="0" noProof="0" dirty="0">
              <a:ln w="19050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FFFF00"/>
              </a:solidFill>
              <a:effectLst/>
              <a:uLnTx/>
              <a:uFillTx/>
              <a:latin typeface="UTM Azuki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2" name="5c6abf3318997">
            <a:hlinkClick r:id="" action="ppaction://media"/>
            <a:extLst>
              <a:ext uri="{FF2B5EF4-FFF2-40B4-BE49-F238E27FC236}">
                <a16:creationId xmlns:a16="http://schemas.microsoft.com/office/drawing/2014/main" id="{BB48CF0A-4E8B-4A4D-924F-82FE0D5CB2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25592" y="2021481"/>
            <a:ext cx="244751" cy="24475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B3A3590-3751-93BE-81F8-A947E1BBC9B6}"/>
              </a:ext>
            </a:extLst>
          </p:cNvPr>
          <p:cNvSpPr txBox="1"/>
          <p:nvPr/>
        </p:nvSpPr>
        <p:spPr>
          <a:xfrm>
            <a:off x="1607270" y="2266232"/>
            <a:ext cx="5894086" cy="3371136"/>
          </a:xfrm>
          <a:prstGeom prst="flowChartAlternateProcess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40"/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T</a:t>
            </a:r>
            <a:r>
              <a:rPr lang="vi-VN" sz="4800" b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hực hành lắp ghép mô hình máy phát điện gió theo thứ tự các bước.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itchFamily="18" charset="0"/>
              <a:ea typeface="Cambria" pitchFamily="18" charset="0"/>
              <a:cs typeface="+mn-cs"/>
            </a:endParaRPr>
          </a:p>
        </p:txBody>
      </p:sp>
      <p:pic>
        <p:nvPicPr>
          <p:cNvPr id="9" name="Picture 8" descr="A cartoon of a child holding a book&#10;&#10;Description automatically generated with medium confidence">
            <a:extLst>
              <a:ext uri="{FF2B5EF4-FFF2-40B4-BE49-F238E27FC236}">
                <a16:creationId xmlns:a16="http://schemas.microsoft.com/office/drawing/2014/main" id="{AE864017-B473-4E4A-BDC2-9629879B53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47495" y="1650446"/>
            <a:ext cx="4120455" cy="520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28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  <p:bldP spid="11" grpId="0"/>
    </p:bldLst>
  </p:timing>
  <p:extLst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C6FF1C-BD44-18B5-DDC8-8714565820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51" r="585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cartoon of a child holding a book&#10;&#10;Description automatically generated with medium confidence">
            <a:extLst>
              <a:ext uri="{FF2B5EF4-FFF2-40B4-BE49-F238E27FC236}">
                <a16:creationId xmlns:a16="http://schemas.microsoft.com/office/drawing/2014/main" id="{18F643A9-7EE7-70A3-6020-D748161B0A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53" y="1385335"/>
            <a:ext cx="4084805" cy="520755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B415B1F-F6DE-4A8F-8681-10CCA87CE447}"/>
              </a:ext>
            </a:extLst>
          </p:cNvPr>
          <p:cNvGrpSpPr/>
          <p:nvPr/>
        </p:nvGrpSpPr>
        <p:grpSpPr>
          <a:xfrm>
            <a:off x="4632158" y="2505689"/>
            <a:ext cx="7170942" cy="2533709"/>
            <a:chOff x="4343400" y="2180782"/>
            <a:chExt cx="7170942" cy="2533709"/>
          </a:xfrm>
        </p:grpSpPr>
        <p:sp>
          <p:nvSpPr>
            <p:cNvPr id="8" name="Hình chữ nhật: Góc Tròn 1">
              <a:extLst>
                <a:ext uri="{FF2B5EF4-FFF2-40B4-BE49-F238E27FC236}">
                  <a16:creationId xmlns:a16="http://schemas.microsoft.com/office/drawing/2014/main" id="{E0F184A6-E9B2-4EC8-9389-07B1854F0E0F}"/>
                </a:ext>
              </a:extLst>
            </p:cNvPr>
            <p:cNvSpPr/>
            <p:nvPr/>
          </p:nvSpPr>
          <p:spPr>
            <a:xfrm>
              <a:off x="4343400" y="2180782"/>
              <a:ext cx="7170942" cy="253370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 Placeholder 7">
              <a:extLst>
                <a:ext uri="{FF2B5EF4-FFF2-40B4-BE49-F238E27FC236}">
                  <a16:creationId xmlns:a16="http://schemas.microsoft.com/office/drawing/2014/main" id="{D6A20AC9-6030-4E3A-A0AD-A2BDA200C60B}"/>
                </a:ext>
              </a:extLst>
            </p:cNvPr>
            <p:cNvSpPr txBox="1">
              <a:spLocks/>
            </p:cNvSpPr>
            <p:nvPr/>
          </p:nvSpPr>
          <p:spPr>
            <a:xfrm>
              <a:off x="4582186" y="2346498"/>
              <a:ext cx="6766829" cy="2130083"/>
            </a:xfrm>
            <a:prstGeom prst="rect">
              <a:avLst/>
            </a:prstGeom>
          </p:spPr>
          <p:txBody>
            <a:bodyPr vert="horz" lIns="0" tIns="77900" rIns="0" bIns="77900" anchor="t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6858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Kiểm tra hoạt động của mô hình với các tốc độ gió khác nhau.</a:t>
              </a:r>
            </a:p>
          </p:txBody>
        </p:sp>
      </p:grpSp>
      <p:sp>
        <p:nvSpPr>
          <p:cNvPr id="12" name="文本框 13">
            <a:extLst>
              <a:ext uri="{FF2B5EF4-FFF2-40B4-BE49-F238E27FC236}">
                <a16:creationId xmlns:a16="http://schemas.microsoft.com/office/drawing/2014/main" id="{C6AD2543-0978-470B-AAEE-EEAAA4432410}"/>
              </a:ext>
            </a:extLst>
          </p:cNvPr>
          <p:cNvSpPr txBox="1"/>
          <p:nvPr/>
        </p:nvSpPr>
        <p:spPr>
          <a:xfrm>
            <a:off x="6516824" y="957560"/>
            <a:ext cx="3997178" cy="1465271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800" b="1" kern="800" noProof="0">
                <a:ln w="1905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FF00"/>
                </a:solidFill>
                <a:latin typeface="UTM Azuki" pitchFamily="18" charset="0"/>
                <a:ea typeface="方正少儿简体" panose="03000509000000000000" pitchFamily="65" charset="-122"/>
                <a:cs typeface="+mn-ea"/>
                <a:sym typeface="+mn-lt"/>
              </a:rPr>
              <a:t>LƯU Ý</a:t>
            </a:r>
            <a:endParaRPr kumimoji="0" lang="en-US" altLang="zh-CN" sz="8800" b="1" i="0" u="none" strike="noStrike" kern="800" cap="none" spc="0" normalizeH="0" baseline="0" noProof="0">
              <a:ln w="19050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FFFF00"/>
              </a:solidFill>
              <a:effectLst/>
              <a:uLnTx/>
              <a:uFillTx/>
              <a:latin typeface="UTM Azuki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437005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5499A7-E387-4F9D-BD42-54FE650142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51" y="22911"/>
            <a:ext cx="12124623" cy="6835090"/>
          </a:xfrm>
          <a:prstGeom prst="rect">
            <a:avLst/>
          </a:prstGeom>
        </p:spPr>
      </p:pic>
      <p:sp>
        <p:nvSpPr>
          <p:cNvPr id="4" name="TextBox 8">
            <a:extLst>
              <a:ext uri="{FF2B5EF4-FFF2-40B4-BE49-F238E27FC236}">
                <a16:creationId xmlns:a16="http://schemas.microsoft.com/office/drawing/2014/main" id="{597D6885-151B-4606-B3BF-997EC0E1D7D5}"/>
              </a:ext>
            </a:extLst>
          </p:cNvPr>
          <p:cNvSpPr txBox="1"/>
          <p:nvPr/>
        </p:nvSpPr>
        <p:spPr>
          <a:xfrm>
            <a:off x="554541" y="283968"/>
            <a:ext cx="11131042" cy="1334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CÙNG</a:t>
            </a:r>
            <a:r>
              <a:rPr kumimoji="0" lang="en-US" sz="7200" b="1" i="0" u="none" strike="noStrike" kern="1200" cap="none" spc="0" normalizeH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THỰC HÀNH NÀO !</a:t>
            </a:r>
            <a:endParaRPr kumimoji="0" lang="en-US" sz="7200" b="1" i="0" u="none" strike="noStrike" kern="1200" cap="none" spc="0" normalizeH="0" baseline="0" noProof="0">
              <a:ln w="28575">
                <a:solidFill>
                  <a:srgbClr val="002060"/>
                </a:solidFill>
                <a:prstDash val="solid"/>
              </a:ln>
              <a:solidFill>
                <a:srgbClr val="FFFF00"/>
              </a:solidFill>
              <a:effectLst/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61970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BAF389-49CE-0438-0201-E0C69562716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03" y="0"/>
            <a:ext cx="12220303" cy="6934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544E13-0620-5FB9-5CF7-585BC37F6AB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46" r="34151" b="50000"/>
          <a:stretch/>
        </p:blipFill>
        <p:spPr>
          <a:xfrm>
            <a:off x="7391400" y="2240410"/>
            <a:ext cx="1752774" cy="17858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A8A767-55ED-8F3A-BEBD-C7C963DB797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29" t="821" r="-1832" b="49179"/>
          <a:stretch/>
        </p:blipFill>
        <p:spPr>
          <a:xfrm>
            <a:off x="8686800" y="2453704"/>
            <a:ext cx="1752776" cy="1785895"/>
          </a:xfrm>
          <a:prstGeom prst="rect">
            <a:avLst/>
          </a:prstGeom>
        </p:spPr>
      </p:pic>
      <p:sp>
        <p:nvSpPr>
          <p:cNvPr id="11" name="Freeform 3">
            <a:extLst>
              <a:ext uri="{FF2B5EF4-FFF2-40B4-BE49-F238E27FC236}">
                <a16:creationId xmlns:a16="http://schemas.microsoft.com/office/drawing/2014/main" id="{ED1A0375-A685-B4A1-5B49-3875B9814A83}"/>
              </a:ext>
            </a:extLst>
          </p:cNvPr>
          <p:cNvSpPr/>
          <p:nvPr/>
        </p:nvSpPr>
        <p:spPr>
          <a:xfrm>
            <a:off x="10256902" y="2590800"/>
            <a:ext cx="1266715" cy="1435505"/>
          </a:xfrm>
          <a:custGeom>
            <a:avLst/>
            <a:gdLst/>
            <a:ahLst/>
            <a:cxnLst/>
            <a:rect l="l" t="t" r="r" b="b"/>
            <a:pathLst>
              <a:path w="5737207" h="7968343">
                <a:moveTo>
                  <a:pt x="0" y="0"/>
                </a:moveTo>
                <a:lnTo>
                  <a:pt x="5737207" y="0"/>
                </a:lnTo>
                <a:lnTo>
                  <a:pt x="5737207" y="7968343"/>
                </a:lnTo>
                <a:lnTo>
                  <a:pt x="0" y="79683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7CE72A9-C662-5B6B-960F-DFAF56DA5912}"/>
              </a:ext>
            </a:extLst>
          </p:cNvPr>
          <p:cNvGrpSpPr/>
          <p:nvPr/>
        </p:nvGrpSpPr>
        <p:grpSpPr>
          <a:xfrm flipH="1">
            <a:off x="3194362" y="-1221508"/>
            <a:ext cx="9501554" cy="6428862"/>
            <a:chOff x="2800024" y="-1098259"/>
            <a:chExt cx="6524401" cy="621999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A05CD13-055D-5D79-8A69-1B8A0ADB38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41" t="-15464" r="-1314" b="48692"/>
            <a:stretch/>
          </p:blipFill>
          <p:spPr>
            <a:xfrm>
              <a:off x="2800024" y="-1098259"/>
              <a:ext cx="6524401" cy="621999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5D8A88F-635A-2806-F7F6-11E29D435A99}"/>
                </a:ext>
              </a:extLst>
            </p:cNvPr>
            <p:cNvSpPr txBox="1"/>
            <p:nvPr/>
          </p:nvSpPr>
          <p:spPr>
            <a:xfrm>
              <a:off x="4691895" y="1472693"/>
              <a:ext cx="3807668" cy="19653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1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Bước 3. Kết thúc thực hành:</a:t>
              </a:r>
            </a:p>
          </p:txBody>
        </p:sp>
      </p:grpSp>
      <p:pic>
        <p:nvPicPr>
          <p:cNvPr id="12" name="Picture 2">
            <a:extLst>
              <a:ext uri="{FF2B5EF4-FFF2-40B4-BE49-F238E27FC236}">
                <a16:creationId xmlns:a16="http://schemas.microsoft.com/office/drawing/2014/main" id="{D92C1F70-647A-4F2C-9864-61499A7724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-566837" y="1318449"/>
            <a:ext cx="4332720" cy="553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5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32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" presetID="32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2" presetID="32" presetClass="emph" presetSubtype="0" repeatCount="4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32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" presetID="32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2" presetID="32" presetClass="emph" presetSubtype="0" repeatCount="4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C6FF1C-BD44-18B5-DDC8-8714565820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51" r="585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cartoon of a child holding a book&#10;&#10;Description automatically generated with medium confidence">
            <a:extLst>
              <a:ext uri="{FF2B5EF4-FFF2-40B4-BE49-F238E27FC236}">
                <a16:creationId xmlns:a16="http://schemas.microsoft.com/office/drawing/2014/main" id="{18F643A9-7EE7-70A3-6020-D748161B0A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39415" y="1453000"/>
            <a:ext cx="4174959" cy="5207554"/>
          </a:xfrm>
          <a:prstGeom prst="rect">
            <a:avLst/>
          </a:prstGeom>
        </p:spPr>
      </p:pic>
      <p:sp>
        <p:nvSpPr>
          <p:cNvPr id="12" name="文本框 13">
            <a:extLst>
              <a:ext uri="{FF2B5EF4-FFF2-40B4-BE49-F238E27FC236}">
                <a16:creationId xmlns:a16="http://schemas.microsoft.com/office/drawing/2014/main" id="{C6AD2543-0978-470B-AAEE-EEAAA4432410}"/>
              </a:ext>
            </a:extLst>
          </p:cNvPr>
          <p:cNvSpPr txBox="1"/>
          <p:nvPr/>
        </p:nvSpPr>
        <p:spPr>
          <a:xfrm>
            <a:off x="3198458" y="-8828"/>
            <a:ext cx="3997178" cy="1465271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800" cap="none" spc="0" normalizeH="0" baseline="0" noProof="0">
                <a:ln w="1905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UTM Azuki" pitchFamily="18" charset="0"/>
                <a:ea typeface="方正少儿简体" panose="03000509000000000000" pitchFamily="65" charset="-122"/>
                <a:cs typeface="+mn-ea"/>
                <a:sym typeface="+mn-lt"/>
              </a:rPr>
              <a:t>LƯU Ý</a:t>
            </a:r>
          </a:p>
        </p:txBody>
      </p:sp>
      <p:grpSp>
        <p:nvGrpSpPr>
          <p:cNvPr id="11" name="Nhóm 11">
            <a:extLst>
              <a:ext uri="{FF2B5EF4-FFF2-40B4-BE49-F238E27FC236}">
                <a16:creationId xmlns:a16="http://schemas.microsoft.com/office/drawing/2014/main" id="{DD480303-CE9E-4526-9D22-104B783DD9E8}"/>
              </a:ext>
            </a:extLst>
          </p:cNvPr>
          <p:cNvGrpSpPr/>
          <p:nvPr/>
        </p:nvGrpSpPr>
        <p:grpSpPr>
          <a:xfrm>
            <a:off x="166353" y="869481"/>
            <a:ext cx="7295436" cy="2790963"/>
            <a:chOff x="579781" y="2301579"/>
            <a:chExt cx="7295436" cy="2790963"/>
          </a:xfrm>
        </p:grpSpPr>
        <p:sp>
          <p:nvSpPr>
            <p:cNvPr id="13" name="TextBox 30">
              <a:extLst>
                <a:ext uri="{FF2B5EF4-FFF2-40B4-BE49-F238E27FC236}">
                  <a16:creationId xmlns:a16="http://schemas.microsoft.com/office/drawing/2014/main" id="{5B9089E3-F919-43B7-BB50-8C98F60A286F}"/>
                </a:ext>
              </a:extLst>
            </p:cNvPr>
            <p:cNvSpPr txBox="1"/>
            <p:nvPr/>
          </p:nvSpPr>
          <p:spPr>
            <a:xfrm>
              <a:off x="1412765" y="2947274"/>
              <a:ext cx="6462452" cy="2145268"/>
            </a:xfrm>
            <a:prstGeom prst="roundRect">
              <a:avLst/>
            </a:prstGeom>
            <a:solidFill>
              <a:srgbClr val="FFFFCC"/>
            </a:solidFill>
            <a:ln w="3810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Sắp xếp gọn gàng chi tiết và dụng cụ của bộ lắp ghép mô hình xe điện chạy bằng pin.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endParaRPr>
            </a:p>
          </p:txBody>
        </p:sp>
        <p:pic>
          <p:nvPicPr>
            <p:cNvPr id="14" name="Hình ảnh 9">
              <a:extLst>
                <a:ext uri="{FF2B5EF4-FFF2-40B4-BE49-F238E27FC236}">
                  <a16:creationId xmlns:a16="http://schemas.microsoft.com/office/drawing/2014/main" id="{13E263C1-BC5A-452F-954B-F379C16EC5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40400" y1="49160" x2="42400" y2="53480"/>
                          <a14:foregroundMark x1="62040" y1="50040" x2="64640" y2="54320"/>
                          <a14:foregroundMark x1="36240" y1="49600" x2="47000" y2="54920"/>
                          <a14:foregroundMark x1="37960" y1="54040" x2="53880" y2="49600"/>
                          <a14:foregroundMark x1="38240" y1="53760" x2="43120" y2="55200"/>
                          <a14:foregroundMark x1="61880" y1="51320" x2="64640" y2="55040"/>
                          <a14:foregroundMark x1="60760" y1="51880" x2="66040" y2="54040"/>
                          <a14:foregroundMark x1="61600" y1="50600" x2="65200" y2="51880"/>
                          <a14:foregroundMark x1="61600" y1="48600" x2="67640" y2="51600"/>
                          <a14:foregroundMark x1="47560" y1="56040" x2="56160" y2="55920"/>
                          <a14:foregroundMark x1="46840" y1="56040" x2="56040" y2="57080"/>
                          <a14:foregroundMark x1="56040" y1="57080" x2="56160" y2="56480"/>
                          <a14:foregroundMark x1="47280" y1="56760" x2="49120" y2="58480"/>
                          <a14:foregroundMark x1="49720" y1="60360" x2="51000" y2="59480"/>
                          <a14:foregroundMark x1="48120" y1="59360" x2="51160" y2="5936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79781" y="2301579"/>
              <a:ext cx="1373212" cy="1295636"/>
            </a:xfrm>
            <a:prstGeom prst="rect">
              <a:avLst/>
            </a:prstGeom>
          </p:spPr>
        </p:pic>
      </p:grpSp>
      <p:grpSp>
        <p:nvGrpSpPr>
          <p:cNvPr id="15" name="Nhóm 11">
            <a:extLst>
              <a:ext uri="{FF2B5EF4-FFF2-40B4-BE49-F238E27FC236}">
                <a16:creationId xmlns:a16="http://schemas.microsoft.com/office/drawing/2014/main" id="{ED1B5081-69A8-4DC6-8145-D81EA55730CF}"/>
              </a:ext>
            </a:extLst>
          </p:cNvPr>
          <p:cNvGrpSpPr/>
          <p:nvPr/>
        </p:nvGrpSpPr>
        <p:grpSpPr>
          <a:xfrm>
            <a:off x="1389425" y="3669272"/>
            <a:ext cx="7069873" cy="2842921"/>
            <a:chOff x="593523" y="2567014"/>
            <a:chExt cx="7069873" cy="2842921"/>
          </a:xfrm>
        </p:grpSpPr>
        <p:sp>
          <p:nvSpPr>
            <p:cNvPr id="16" name="TextBox 30">
              <a:extLst>
                <a:ext uri="{FF2B5EF4-FFF2-40B4-BE49-F238E27FC236}">
                  <a16:creationId xmlns:a16="http://schemas.microsoft.com/office/drawing/2014/main" id="{9755287D-DC15-40F4-84F7-FA1C43A6DF7A}"/>
                </a:ext>
              </a:extLst>
            </p:cNvPr>
            <p:cNvSpPr txBox="1"/>
            <p:nvPr/>
          </p:nvSpPr>
          <p:spPr>
            <a:xfrm>
              <a:off x="1376670" y="3264667"/>
              <a:ext cx="6286726" cy="2145268"/>
            </a:xfrm>
            <a:prstGeom prst="roundRect">
              <a:avLst/>
            </a:prstGeom>
            <a:solidFill>
              <a:srgbClr val="FFFFCC"/>
            </a:solidFill>
            <a:ln w="3810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Đảm bảo an toàn trong khi thực hành lắp ghép mô hình xe điện chạy bằng pin.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endParaRPr>
            </a:p>
          </p:txBody>
        </p:sp>
        <p:pic>
          <p:nvPicPr>
            <p:cNvPr id="17" name="Hình ảnh 9">
              <a:extLst>
                <a:ext uri="{FF2B5EF4-FFF2-40B4-BE49-F238E27FC236}">
                  <a16:creationId xmlns:a16="http://schemas.microsoft.com/office/drawing/2014/main" id="{34A9B092-705D-4AFA-88AA-D04EFB0F6C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40400" y1="49160" x2="42400" y2="53480"/>
                          <a14:foregroundMark x1="62040" y1="50040" x2="64640" y2="54320"/>
                          <a14:foregroundMark x1="36240" y1="49600" x2="47000" y2="54920"/>
                          <a14:foregroundMark x1="37960" y1="54040" x2="53880" y2="49600"/>
                          <a14:foregroundMark x1="38240" y1="53760" x2="43120" y2="55200"/>
                          <a14:foregroundMark x1="61880" y1="51320" x2="64640" y2="55040"/>
                          <a14:foregroundMark x1="60760" y1="51880" x2="66040" y2="54040"/>
                          <a14:foregroundMark x1="61600" y1="50600" x2="65200" y2="51880"/>
                          <a14:foregroundMark x1="61600" y1="48600" x2="67640" y2="51600"/>
                          <a14:foregroundMark x1="47560" y1="56040" x2="56160" y2="55920"/>
                          <a14:foregroundMark x1="46840" y1="56040" x2="56040" y2="57080"/>
                          <a14:foregroundMark x1="56040" y1="57080" x2="56160" y2="56480"/>
                          <a14:foregroundMark x1="47280" y1="56760" x2="49120" y2="58480"/>
                          <a14:foregroundMark x1="49720" y1="60360" x2="51000" y2="59480"/>
                          <a14:foregroundMark x1="48120" y1="59360" x2="51160" y2="5936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93523" y="2567014"/>
              <a:ext cx="1373212" cy="12956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673668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3">
            <a:extLst>
              <a:ext uri="{FF2B5EF4-FFF2-40B4-BE49-F238E27FC236}">
                <a16:creationId xmlns:a16="http://schemas.microsoft.com/office/drawing/2014/main" id="{1860AE26-ABFF-4F93-9BE6-F8B8B5AC0CAB}"/>
              </a:ext>
            </a:extLst>
          </p:cNvPr>
          <p:cNvGrpSpPr/>
          <p:nvPr/>
        </p:nvGrpSpPr>
        <p:grpSpPr>
          <a:xfrm>
            <a:off x="7572626" y="1097975"/>
            <a:ext cx="4398794" cy="2631490"/>
            <a:chOff x="1575310" y="446027"/>
            <a:chExt cx="11171228" cy="462287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E8BB5CD-D453-4A0D-B15D-62925C2F2821}"/>
                </a:ext>
              </a:extLst>
            </p:cNvPr>
            <p:cNvSpPr txBox="1"/>
            <p:nvPr/>
          </p:nvSpPr>
          <p:spPr>
            <a:xfrm>
              <a:off x="1575311" y="446027"/>
              <a:ext cx="11171227" cy="46228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000" b="1" i="0" u="none" strike="noStrike" kern="1200" cap="none" spc="0" normalizeH="0" baseline="0" noProof="0">
                  <a:ln w="231775">
                    <a:solidFill>
                      <a:prstClr val="white"/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CÙNG TRƯNG BÀY SẢN PHẨM</a:t>
              </a:r>
            </a:p>
          </p:txBody>
        </p:sp>
        <p:sp>
          <p:nvSpPr>
            <p:cNvPr id="9" name="TextBox 12">
              <a:extLst>
                <a:ext uri="{FF2B5EF4-FFF2-40B4-BE49-F238E27FC236}">
                  <a16:creationId xmlns:a16="http://schemas.microsoft.com/office/drawing/2014/main" id="{A6ADF0DC-373A-49D4-A698-7E86045C4A1F}"/>
                </a:ext>
              </a:extLst>
            </p:cNvPr>
            <p:cNvSpPr txBox="1"/>
            <p:nvPr/>
          </p:nvSpPr>
          <p:spPr>
            <a:xfrm>
              <a:off x="1575310" y="446027"/>
              <a:ext cx="11171227" cy="46228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0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CÙNG TRƯNG BÀY SẢN PHẨM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24790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996ED2-F37A-EF3A-0A4A-B0D8A3541D0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161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64DE360-E6F3-4DBD-8138-4EDCB0299D81}"/>
              </a:ext>
            </a:extLst>
          </p:cNvPr>
          <p:cNvSpPr txBox="1"/>
          <p:nvPr/>
        </p:nvSpPr>
        <p:spPr>
          <a:xfrm>
            <a:off x="2890623" y="303045"/>
            <a:ext cx="6410754" cy="80745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vi-VN" sz="3600">
                <a:solidFill>
                  <a:srgbClr val="002060"/>
                </a:solidFill>
                <a:latin typeface="#9Slide07 SVNNexa Rust Slab Bla" panose="020B0606040200020203" pitchFamily="34" charset="0"/>
              </a:rPr>
              <a:t>PHIẾU ĐÁNH GIÁ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97EB3C-6BA5-43DB-9706-52E6A346BC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" t="990" r="156"/>
          <a:stretch/>
        </p:blipFill>
        <p:spPr>
          <a:xfrm>
            <a:off x="294148" y="1335505"/>
            <a:ext cx="11741458" cy="527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8941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A88BD57-86CF-482B-8CC1-FFFDC42CC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89F58CA-8E0F-4BD4-8791-A3DF3527D750}"/>
              </a:ext>
            </a:extLst>
          </p:cNvPr>
          <p:cNvSpPr txBox="1"/>
          <p:nvPr/>
        </p:nvSpPr>
        <p:spPr>
          <a:xfrm>
            <a:off x="3044915" y="726910"/>
            <a:ext cx="5235296" cy="1476731"/>
          </a:xfrm>
          <a:prstGeom prst="rect">
            <a:avLst/>
          </a:prstGeom>
          <a:noFill/>
        </p:spPr>
        <p:txBody>
          <a:bodyPr wrap="square" rtlCol="0">
            <a:prstTxWarp prst="textWave1">
              <a:avLst>
                <a:gd name="adj1" fmla="val 14206"/>
                <a:gd name="adj2" fmla="val 0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 w="9525">
                  <a:solidFill>
                    <a:srgbClr val="964B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rgbClr val="964B00"/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CỦNG CỐ</a:t>
            </a:r>
            <a:endParaRPr kumimoji="0" lang="en-US" sz="8000" b="1" i="0" u="none" strike="noStrike" kern="1200" cap="none" spc="0" normalizeH="0" baseline="0" noProof="0" dirty="0">
              <a:ln w="9525">
                <a:solidFill>
                  <a:srgbClr val="964B00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rgbClr val="964B00"/>
                </a:outerShdw>
              </a:effectLst>
              <a:uLnTx/>
              <a:uFillTx/>
              <a:latin typeface="#9Slide05 SVNClementine" panose="020F0502020204030203" pitchFamily="34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2D84C20-D321-4B9B-BD7A-EA25CD4958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15" b="99183" l="1286" r="95000">
                        <a14:foregroundMark x1="28429" y1="26975" x2="23714" y2="25341"/>
                        <a14:foregroundMark x1="18000" y1="55586" x2="15714" y2="64033"/>
                        <a14:foregroundMark x1="15000" y1="69210" x2="12714" y2="83379"/>
                        <a14:foregroundMark x1="18286" y1="86921" x2="18286" y2="86921"/>
                        <a14:foregroundMark x1="21857" y1="79837" x2="21857" y2="79837"/>
                        <a14:foregroundMark x1="19857" y1="67030" x2="21000" y2="70027"/>
                        <a14:foregroundMark x1="14857" y1="63215" x2="14000" y2="65940"/>
                        <a14:foregroundMark x1="14000" y1="65395" x2="11571" y2="74387"/>
                        <a14:foregroundMark x1="7000" y1="86921" x2="5429" y2="87466"/>
                        <a14:foregroundMark x1="4857" y1="88283" x2="4286" y2="90736"/>
                        <a14:foregroundMark x1="43143" y1="89101" x2="43143" y2="89101"/>
                        <a14:foregroundMark x1="28286" y1="82289" x2="25000" y2="93733"/>
                        <a14:foregroundMark x1="33143" y1="86921" x2="30714" y2="93460"/>
                        <a14:foregroundMark x1="22286" y1="94550" x2="21286" y2="97003"/>
                        <a14:foregroundMark x1="1286" y1="95095" x2="1286" y2="95095"/>
                        <a14:foregroundMark x1="11714" y1="80109" x2="11714" y2="85831"/>
                        <a14:foregroundMark x1="49571" y1="14714" x2="45429" y2="14441"/>
                        <a14:foregroundMark x1="48714" y1="4087" x2="48714" y2="4087"/>
                        <a14:foregroundMark x1="44000" y1="92371" x2="44000" y2="92371"/>
                        <a14:foregroundMark x1="45143" y1="87193" x2="41571" y2="93733"/>
                        <a14:foregroundMark x1="43143" y1="88828" x2="39286" y2="94005"/>
                        <a14:foregroundMark x1="40000" y1="94005" x2="38857" y2="95368"/>
                        <a14:foregroundMark x1="38714" y1="95368" x2="37857" y2="95640"/>
                        <a14:foregroundMark x1="39143" y1="97820" x2="40143" y2="97820"/>
                        <a14:foregroundMark x1="50286" y1="88283" x2="49429" y2="92371"/>
                        <a14:foregroundMark x1="50143" y1="91553" x2="48857" y2="95913"/>
                        <a14:foregroundMark x1="48143" y1="97003" x2="42000" y2="95640"/>
                        <a14:foregroundMark x1="40143" y1="88556" x2="39571" y2="89918"/>
                        <a14:foregroundMark x1="42714" y1="86921" x2="44429" y2="86649"/>
                        <a14:foregroundMark x1="47571" y1="86649" x2="45429" y2="86649"/>
                        <a14:foregroundMark x1="48000" y1="85559" x2="48857" y2="85559"/>
                        <a14:foregroundMark x1="49429" y1="85559" x2="50143" y2="86104"/>
                        <a14:foregroundMark x1="48143" y1="85559" x2="45143" y2="84469"/>
                        <a14:foregroundMark x1="61857" y1="33787" x2="61429" y2="41962"/>
                        <a14:foregroundMark x1="69286" y1="31880" x2="69714" y2="41144"/>
                        <a14:foregroundMark x1="63000" y1="73025" x2="62714" y2="78202"/>
                        <a14:foregroundMark x1="68714" y1="59946" x2="65571" y2="68665"/>
                        <a14:foregroundMark x1="62571" y1="70027" x2="62714" y2="76022"/>
                        <a14:foregroundMark x1="59571" y1="75204" x2="67571" y2="81471"/>
                        <a14:foregroundMark x1="81286" y1="74114" x2="75286" y2="87466"/>
                        <a14:foregroundMark x1="81714" y1="92371" x2="71000" y2="92098"/>
                        <a14:foregroundMark x1="89429" y1="66485" x2="88571" y2="77384"/>
                        <a14:foregroundMark x1="93857" y1="36512" x2="95000" y2="46049"/>
                        <a14:foregroundMark x1="88286" y1="71935" x2="88571" y2="85559"/>
                        <a14:foregroundMark x1="90000" y1="73842" x2="91429" y2="87466"/>
                        <a14:foregroundMark x1="89286" y1="77112" x2="87857" y2="90191"/>
                        <a14:foregroundMark x1="88286" y1="85831" x2="85286" y2="95095"/>
                        <a14:foregroundMark x1="88571" y1="87466" x2="88571" y2="92098"/>
                        <a14:foregroundMark x1="89143" y1="88828" x2="89286" y2="93733"/>
                        <a14:foregroundMark x1="90000" y1="75477" x2="90571" y2="80654"/>
                        <a14:foregroundMark x1="90857" y1="71390" x2="91000" y2="74114"/>
                        <a14:foregroundMark x1="90000" y1="68937" x2="91143" y2="74114"/>
                        <a14:foregroundMark x1="90143" y1="70027" x2="91714" y2="82561"/>
                        <a14:foregroundMark x1="91143" y1="82289" x2="90143" y2="90736"/>
                        <a14:foregroundMark x1="49429" y1="30245" x2="49429" y2="35150"/>
                        <a14:foregroundMark x1="46286" y1="97820" x2="46286" y2="97820"/>
                        <a14:foregroundMark x1="44000" y1="97003" x2="44000" y2="97003"/>
                        <a14:foregroundMark x1="42857" y1="97548" x2="42857" y2="97548"/>
                        <a14:foregroundMark x1="42714" y1="98638" x2="42714" y2="98638"/>
                        <a14:foregroundMark x1="41714" y1="97548" x2="41714" y2="97548"/>
                        <a14:foregroundMark x1="44000" y1="98365" x2="44000" y2="98365"/>
                        <a14:foregroundMark x1="44000" y1="98365" x2="44000" y2="98365"/>
                        <a14:foregroundMark x1="44000" y1="98365" x2="44000" y2="98365"/>
                        <a14:foregroundMark x1="50714" y1="86104" x2="50714" y2="86104"/>
                        <a14:foregroundMark x1="50714" y1="86104" x2="50714" y2="86104"/>
                        <a14:foregroundMark x1="20571" y1="97820" x2="20571" y2="97820"/>
                        <a14:foregroundMark x1="20286" y1="98365" x2="20286" y2="98365"/>
                        <a14:foregroundMark x1="66714" y1="99183" x2="66714" y2="99183"/>
                        <a14:backgroundMark x1="45000" y1="84469" x2="45000" y2="84469"/>
                        <a14:backgroundMark x1="46571" y1="83924" x2="46571" y2="83924"/>
                        <a14:backgroundMark x1="19286" y1="94278" x2="19286" y2="94278"/>
                        <a14:backgroundMark x1="21429" y1="84741" x2="21429" y2="84741"/>
                        <a14:backgroundMark x1="20429" y1="85559" x2="20429" y2="855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1354" y="2930551"/>
            <a:ext cx="7491046" cy="392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62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66BB193-47CC-45A7-9692-1FB5557B24ED}"/>
              </a:ext>
            </a:extLst>
          </p:cNvPr>
          <p:cNvSpPr/>
          <p:nvPr/>
        </p:nvSpPr>
        <p:spPr>
          <a:xfrm>
            <a:off x="480645" y="900327"/>
            <a:ext cx="11195539" cy="5603630"/>
          </a:xfrm>
          <a:custGeom>
            <a:avLst/>
            <a:gdLst>
              <a:gd name="connsiteX0" fmla="*/ 0 w 11195539"/>
              <a:gd name="connsiteY0" fmla="*/ 933957 h 5603630"/>
              <a:gd name="connsiteX1" fmla="*/ 933957 w 11195539"/>
              <a:gd name="connsiteY1" fmla="*/ 0 h 5603630"/>
              <a:gd name="connsiteX2" fmla="*/ 10261582 w 11195539"/>
              <a:gd name="connsiteY2" fmla="*/ 0 h 5603630"/>
              <a:gd name="connsiteX3" fmla="*/ 11195539 w 11195539"/>
              <a:gd name="connsiteY3" fmla="*/ 933957 h 5603630"/>
              <a:gd name="connsiteX4" fmla="*/ 11195539 w 11195539"/>
              <a:gd name="connsiteY4" fmla="*/ 4669673 h 5603630"/>
              <a:gd name="connsiteX5" fmla="*/ 10261582 w 11195539"/>
              <a:gd name="connsiteY5" fmla="*/ 5603630 h 5603630"/>
              <a:gd name="connsiteX6" fmla="*/ 933957 w 11195539"/>
              <a:gd name="connsiteY6" fmla="*/ 5603630 h 5603630"/>
              <a:gd name="connsiteX7" fmla="*/ 0 w 11195539"/>
              <a:gd name="connsiteY7" fmla="*/ 4669673 h 5603630"/>
              <a:gd name="connsiteX8" fmla="*/ 0 w 11195539"/>
              <a:gd name="connsiteY8" fmla="*/ 933957 h 5603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195539" h="5603630" fill="none" extrusionOk="0">
                <a:moveTo>
                  <a:pt x="0" y="933957"/>
                </a:moveTo>
                <a:cubicBezTo>
                  <a:pt x="-84966" y="423430"/>
                  <a:pt x="406448" y="66433"/>
                  <a:pt x="933957" y="0"/>
                </a:cubicBezTo>
                <a:cubicBezTo>
                  <a:pt x="3773067" y="77600"/>
                  <a:pt x="9011816" y="-27269"/>
                  <a:pt x="10261582" y="0"/>
                </a:cubicBezTo>
                <a:cubicBezTo>
                  <a:pt x="10806429" y="-38304"/>
                  <a:pt x="11253075" y="435085"/>
                  <a:pt x="11195539" y="933957"/>
                </a:cubicBezTo>
                <a:cubicBezTo>
                  <a:pt x="11304539" y="1487164"/>
                  <a:pt x="11117330" y="2987561"/>
                  <a:pt x="11195539" y="4669673"/>
                </a:cubicBezTo>
                <a:cubicBezTo>
                  <a:pt x="11101041" y="5148516"/>
                  <a:pt x="10731811" y="5623732"/>
                  <a:pt x="10261582" y="5603630"/>
                </a:cubicBezTo>
                <a:cubicBezTo>
                  <a:pt x="8402512" y="5652807"/>
                  <a:pt x="5113680" y="5480928"/>
                  <a:pt x="933957" y="5603630"/>
                </a:cubicBezTo>
                <a:cubicBezTo>
                  <a:pt x="408454" y="5678071"/>
                  <a:pt x="-33904" y="5214675"/>
                  <a:pt x="0" y="4669673"/>
                </a:cubicBezTo>
                <a:cubicBezTo>
                  <a:pt x="47022" y="2980065"/>
                  <a:pt x="104569" y="2626865"/>
                  <a:pt x="0" y="933957"/>
                </a:cubicBezTo>
                <a:close/>
              </a:path>
              <a:path w="11195539" h="5603630" stroke="0" extrusionOk="0">
                <a:moveTo>
                  <a:pt x="0" y="933957"/>
                </a:moveTo>
                <a:cubicBezTo>
                  <a:pt x="58342" y="411478"/>
                  <a:pt x="468658" y="-3370"/>
                  <a:pt x="933957" y="0"/>
                </a:cubicBezTo>
                <a:cubicBezTo>
                  <a:pt x="4794985" y="-129276"/>
                  <a:pt x="6815355" y="-77778"/>
                  <a:pt x="10261582" y="0"/>
                </a:cubicBezTo>
                <a:cubicBezTo>
                  <a:pt x="10766972" y="-33218"/>
                  <a:pt x="11183810" y="485778"/>
                  <a:pt x="11195539" y="933957"/>
                </a:cubicBezTo>
                <a:cubicBezTo>
                  <a:pt x="11277138" y="2703560"/>
                  <a:pt x="11349839" y="3344221"/>
                  <a:pt x="11195539" y="4669673"/>
                </a:cubicBezTo>
                <a:cubicBezTo>
                  <a:pt x="11199454" y="5193740"/>
                  <a:pt x="10681069" y="5636366"/>
                  <a:pt x="10261582" y="5603630"/>
                </a:cubicBezTo>
                <a:cubicBezTo>
                  <a:pt x="8571000" y="5647850"/>
                  <a:pt x="3005417" y="5574248"/>
                  <a:pt x="933957" y="5603630"/>
                </a:cubicBezTo>
                <a:cubicBezTo>
                  <a:pt x="395436" y="5516368"/>
                  <a:pt x="-21360" y="5180546"/>
                  <a:pt x="0" y="4669673"/>
                </a:cubicBezTo>
                <a:cubicBezTo>
                  <a:pt x="-159954" y="3796025"/>
                  <a:pt x="22140" y="2262477"/>
                  <a:pt x="0" y="933957"/>
                </a:cubicBezTo>
                <a:close/>
              </a:path>
            </a:pathLst>
          </a:custGeom>
          <a:solidFill>
            <a:sysClr val="window" lastClr="FFFFFF"/>
          </a:solidFill>
          <a:ln w="76200" cap="flat" cmpd="sng" algn="ctr">
            <a:solidFill>
              <a:srgbClr val="ED7D31">
                <a:lumMod val="50000"/>
              </a:srgbClr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D8EAE61-C0E4-4467-B416-C0E679A3118D}"/>
              </a:ext>
            </a:extLst>
          </p:cNvPr>
          <p:cNvGrpSpPr/>
          <p:nvPr/>
        </p:nvGrpSpPr>
        <p:grpSpPr>
          <a:xfrm>
            <a:off x="1915788" y="187993"/>
            <a:ext cx="8145288" cy="1209283"/>
            <a:chOff x="2140741" y="75383"/>
            <a:chExt cx="8145288" cy="1209283"/>
          </a:xfrm>
        </p:grpSpPr>
        <p:sp>
          <p:nvSpPr>
            <p:cNvPr id="9" name="TextBox 67">
              <a:extLst>
                <a:ext uri="{FF2B5EF4-FFF2-40B4-BE49-F238E27FC236}">
                  <a16:creationId xmlns:a16="http://schemas.microsoft.com/office/drawing/2014/main" id="{490BBB7C-D03F-4953-A11B-A31C81A685BC}"/>
                </a:ext>
              </a:extLst>
            </p:cNvPr>
            <p:cNvSpPr txBox="1"/>
            <p:nvPr/>
          </p:nvSpPr>
          <p:spPr>
            <a:xfrm>
              <a:off x="2140742" y="115115"/>
              <a:ext cx="8145287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0" dirty="0">
                  <a:ln w="317500">
                    <a:solidFill>
                      <a:prstClr val="white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MỤC TIÊU</a:t>
              </a:r>
            </a:p>
          </p:txBody>
        </p:sp>
        <p:sp>
          <p:nvSpPr>
            <p:cNvPr id="10" name="TextBox 67">
              <a:extLst>
                <a:ext uri="{FF2B5EF4-FFF2-40B4-BE49-F238E27FC236}">
                  <a16:creationId xmlns:a16="http://schemas.microsoft.com/office/drawing/2014/main" id="{BF9016D1-C8A1-48EF-8E4E-9624631398C1}"/>
                </a:ext>
              </a:extLst>
            </p:cNvPr>
            <p:cNvSpPr txBox="1"/>
            <p:nvPr/>
          </p:nvSpPr>
          <p:spPr>
            <a:xfrm>
              <a:off x="2140741" y="75383"/>
              <a:ext cx="8145287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MỤC TIÊU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ECC8332-93A0-45D7-ADE1-8F2B7626EAC2}"/>
              </a:ext>
            </a:extLst>
          </p:cNvPr>
          <p:cNvGrpSpPr/>
          <p:nvPr/>
        </p:nvGrpSpPr>
        <p:grpSpPr>
          <a:xfrm>
            <a:off x="1046808" y="1173653"/>
            <a:ext cx="8715879" cy="1169551"/>
            <a:chOff x="1046808" y="1173653"/>
            <a:chExt cx="8715879" cy="1169551"/>
          </a:xfrm>
        </p:grpSpPr>
        <p:sp>
          <p:nvSpPr>
            <p:cNvPr id="13" name="TextBox 28">
              <a:extLst>
                <a:ext uri="{FF2B5EF4-FFF2-40B4-BE49-F238E27FC236}">
                  <a16:creationId xmlns:a16="http://schemas.microsoft.com/office/drawing/2014/main" id="{2829AF6D-D350-4AF6-8BA6-F4CE15627CE8}"/>
                </a:ext>
              </a:extLst>
            </p:cNvPr>
            <p:cNvSpPr txBox="1"/>
            <p:nvPr/>
          </p:nvSpPr>
          <p:spPr>
            <a:xfrm>
              <a:off x="2214178" y="1514686"/>
              <a:ext cx="75485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600" b="1">
                  <a:solidFill>
                    <a:prstClr val="black"/>
                  </a:solidFill>
                  <a:latin typeface="UTM Duepuntozero" panose="02040603050506020204" pitchFamily="18" charset="0"/>
                </a:rPr>
                <a:t>Mô tả được cách tạo ra điện từ gió.</a:t>
              </a:r>
              <a:endParaRPr lang="en-US" sz="3600" b="1" dirty="0">
                <a:solidFill>
                  <a:prstClr val="black"/>
                </a:solidFill>
                <a:latin typeface="UTM Duepuntozero" panose="02040603050506020204" pitchFamily="18" charset="0"/>
              </a:endParaRP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F91F1A6-1101-4867-B80C-53DFB3AAE1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6808" y="1173653"/>
              <a:ext cx="1169551" cy="1169551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4CBAFE9-B97F-4F8A-BD69-30ED1B37520E}"/>
              </a:ext>
            </a:extLst>
          </p:cNvPr>
          <p:cNvGrpSpPr/>
          <p:nvPr/>
        </p:nvGrpSpPr>
        <p:grpSpPr>
          <a:xfrm>
            <a:off x="1006422" y="2451658"/>
            <a:ext cx="10138766" cy="1281834"/>
            <a:chOff x="1006422" y="2451658"/>
            <a:chExt cx="10138766" cy="1281834"/>
          </a:xfrm>
        </p:grpSpPr>
        <p:sp>
          <p:nvSpPr>
            <p:cNvPr id="16" name="TextBox 28">
              <a:extLst>
                <a:ext uri="{FF2B5EF4-FFF2-40B4-BE49-F238E27FC236}">
                  <a16:creationId xmlns:a16="http://schemas.microsoft.com/office/drawing/2014/main" id="{15A264CC-9137-4DD3-A4E5-1B35DA809ADD}"/>
                </a:ext>
              </a:extLst>
            </p:cNvPr>
            <p:cNvSpPr txBox="1"/>
            <p:nvPr/>
          </p:nvSpPr>
          <p:spPr>
            <a:xfrm>
              <a:off x="2150072" y="2533163"/>
              <a:ext cx="899511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600" b="1">
                  <a:solidFill>
                    <a:prstClr val="black"/>
                  </a:solidFill>
                  <a:latin typeface="UTM Duepuntozero" panose="02040603050506020204" pitchFamily="18" charset="0"/>
                </a:rPr>
                <a:t>Nhận biết và mô tả được các bộ phận chính của mô hình máy</a:t>
              </a:r>
              <a:r>
                <a:rPr lang="en-US" sz="3600" b="1">
                  <a:solidFill>
                    <a:prstClr val="black"/>
                  </a:solidFill>
                  <a:latin typeface="UTM Duepuntozero" panose="02040603050506020204" pitchFamily="18" charset="0"/>
                </a:rPr>
                <a:t> </a:t>
              </a:r>
              <a:r>
                <a:rPr lang="vi-VN" sz="3600" b="1">
                  <a:solidFill>
                    <a:prstClr val="black"/>
                  </a:solidFill>
                  <a:latin typeface="UTM Duepuntozero" panose="02040603050506020204" pitchFamily="18" charset="0"/>
                </a:rPr>
                <a:t>phát điện gió.</a:t>
              </a:r>
              <a:endParaRPr lang="en-US" sz="3600" b="1" dirty="0">
                <a:solidFill>
                  <a:prstClr val="black"/>
                </a:solidFill>
                <a:latin typeface="UTM Duepuntozero" panose="02040603050506020204" pitchFamily="18" charset="0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0126EAE-D3F1-4A65-AC47-E449892ADB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6422" y="2451658"/>
              <a:ext cx="1200329" cy="1200329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2FA752E-AB53-4ED5-BAEF-8216CE2F34E1}"/>
              </a:ext>
            </a:extLst>
          </p:cNvPr>
          <p:cNvGrpSpPr/>
          <p:nvPr/>
        </p:nvGrpSpPr>
        <p:grpSpPr>
          <a:xfrm>
            <a:off x="981761" y="3795018"/>
            <a:ext cx="10132965" cy="1200329"/>
            <a:chOff x="981761" y="3795018"/>
            <a:chExt cx="10132965" cy="1200329"/>
          </a:xfrm>
        </p:grpSpPr>
        <p:sp>
          <p:nvSpPr>
            <p:cNvPr id="19" name="TextBox 28">
              <a:extLst>
                <a:ext uri="{FF2B5EF4-FFF2-40B4-BE49-F238E27FC236}">
                  <a16:creationId xmlns:a16="http://schemas.microsoft.com/office/drawing/2014/main" id="{09E8C679-AC27-4C5C-BF3C-50A18D34899D}"/>
                </a:ext>
              </a:extLst>
            </p:cNvPr>
            <p:cNvSpPr txBox="1"/>
            <p:nvPr/>
          </p:nvSpPr>
          <p:spPr>
            <a:xfrm>
              <a:off x="2119610" y="4102821"/>
              <a:ext cx="89951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600" b="1">
                  <a:solidFill>
                    <a:prstClr val="black"/>
                  </a:solidFill>
                  <a:latin typeface="UTM Duepuntozero" panose="02040603050506020204" pitchFamily="18" charset="0"/>
                </a:rPr>
                <a:t>Lắp ráp được mô hình máy phát điện gió.</a:t>
              </a:r>
              <a:endParaRPr lang="en-US" sz="3600" b="1" dirty="0">
                <a:solidFill>
                  <a:prstClr val="black"/>
                </a:solidFill>
                <a:latin typeface="UTM Duepuntozero" panose="02040603050506020204" pitchFamily="18" charset="0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FE98CAE-FFF8-4D76-B79E-0BF0F485A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1761" y="3795018"/>
              <a:ext cx="1200329" cy="1200329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A4E7DCF-6F63-4EF4-8389-ADB8928E1D76}"/>
              </a:ext>
            </a:extLst>
          </p:cNvPr>
          <p:cNvGrpSpPr/>
          <p:nvPr/>
        </p:nvGrpSpPr>
        <p:grpSpPr>
          <a:xfrm>
            <a:off x="949743" y="5056873"/>
            <a:ext cx="10164983" cy="1307945"/>
            <a:chOff x="949743" y="5056873"/>
            <a:chExt cx="10164983" cy="1307945"/>
          </a:xfrm>
        </p:grpSpPr>
        <p:sp>
          <p:nvSpPr>
            <p:cNvPr id="22" name="TextBox 28">
              <a:extLst>
                <a:ext uri="{FF2B5EF4-FFF2-40B4-BE49-F238E27FC236}">
                  <a16:creationId xmlns:a16="http://schemas.microsoft.com/office/drawing/2014/main" id="{657F344C-DCDD-4864-8154-2DAE00BF36F1}"/>
                </a:ext>
              </a:extLst>
            </p:cNvPr>
            <p:cNvSpPr txBox="1"/>
            <p:nvPr/>
          </p:nvSpPr>
          <p:spPr>
            <a:xfrm>
              <a:off x="2070267" y="5164489"/>
              <a:ext cx="904445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600" b="1">
                  <a:solidFill>
                    <a:prstClr val="black"/>
                  </a:solidFill>
                  <a:latin typeface="UTM Duepuntozero" panose="02040603050506020204" pitchFamily="18" charset="0"/>
                </a:rPr>
                <a:t>Kiểm tra được hoạt động của mô hình với các tốc độ gió khác nhau.</a:t>
              </a:r>
              <a:endParaRPr lang="en-US" sz="3600" b="1" dirty="0">
                <a:solidFill>
                  <a:prstClr val="black"/>
                </a:solidFill>
                <a:latin typeface="UTM Duepuntozero" panose="02040603050506020204" pitchFamily="18" charset="0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E042FEC-EF7B-4269-8F28-645B2CF53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9743" y="5056873"/>
              <a:ext cx="1200329" cy="12003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877415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B41FA0-430B-42DA-962B-28F548FE90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91256" y="418047"/>
            <a:ext cx="11654665" cy="2173912"/>
            <a:chOff x="383136" y="294969"/>
            <a:chExt cx="11654665" cy="2173912"/>
          </a:xfrm>
        </p:grpSpPr>
        <p:grpSp>
          <p:nvGrpSpPr>
            <p:cNvPr id="2" name="Group 1"/>
            <p:cNvGrpSpPr/>
            <p:nvPr/>
          </p:nvGrpSpPr>
          <p:grpSpPr>
            <a:xfrm>
              <a:off x="383136" y="294969"/>
              <a:ext cx="11530957" cy="2173912"/>
              <a:chOff x="383136" y="294969"/>
              <a:chExt cx="11530957" cy="2173912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9DB64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4170391" y="459811"/>
                <a:ext cx="2846854" cy="1388288"/>
                <a:chOff x="6171856" y="3403220"/>
                <a:chExt cx="2846854" cy="1388288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6379843" y="3403220"/>
                  <a:ext cx="2430880" cy="13678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8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 1: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6171856" y="3423678"/>
                  <a:ext cx="2846854" cy="13678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0" b="0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8000" b="0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 1: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506844" y="765374"/>
              <a:ext cx="11530957" cy="1600438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Mô hình máy phát điện gió gồm bao nhiêu yêu cầu sản phẩm?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224860" y="2955764"/>
            <a:ext cx="5093098" cy="1362825"/>
            <a:chOff x="-200600" y="4611841"/>
            <a:chExt cx="6705868" cy="1766330"/>
          </a:xfrm>
        </p:grpSpPr>
        <p:sp>
          <p:nvSpPr>
            <p:cNvPr id="31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260956" y="4750003"/>
              <a:ext cx="5244312" cy="1628168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 yêu cầu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2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-200600" y="4611841"/>
              <a:ext cx="1582951" cy="1753964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545264" y="3014905"/>
            <a:ext cx="5148172" cy="1320644"/>
            <a:chOff x="9011670" y="4650319"/>
            <a:chExt cx="6778384" cy="1711659"/>
          </a:xfrm>
        </p:grpSpPr>
        <p:sp>
          <p:nvSpPr>
            <p:cNvPr id="3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10366443" y="4662300"/>
              <a:ext cx="5423611" cy="1699678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 yêu cầu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5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9011670" y="4650319"/>
              <a:ext cx="1527587" cy="1699678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293172" y="5068416"/>
            <a:ext cx="5071184" cy="1314324"/>
            <a:chOff x="2246346" y="4880655"/>
            <a:chExt cx="6677016" cy="1703466"/>
          </a:xfrm>
        </p:grpSpPr>
        <p:sp>
          <p:nvSpPr>
            <p:cNvPr id="50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3679048" y="4955956"/>
              <a:ext cx="5244314" cy="162816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>
                  <a:solidFill>
                    <a:srgbClr val="009999"/>
                  </a:solidFill>
                  <a:latin typeface="Calibri" panose="020F0502020204030204"/>
                </a:rPr>
                <a:t>8 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yêu cầu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2246346" y="4880655"/>
              <a:ext cx="1560800" cy="1703465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545265" y="4998064"/>
            <a:ext cx="5185523" cy="1392363"/>
            <a:chOff x="10429033" y="7530757"/>
            <a:chExt cx="7690657" cy="2006218"/>
          </a:xfrm>
        </p:grpSpPr>
        <p:sp>
          <p:nvSpPr>
            <p:cNvPr id="53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12010463" y="7632125"/>
              <a:ext cx="6109227" cy="1902353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>
                  <a:solidFill>
                    <a:srgbClr val="009999"/>
                  </a:solidFill>
                  <a:latin typeface="Calibri" panose="020F0502020204030204"/>
                </a:rPr>
                <a:t>5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yêu cầu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4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10429033" y="7530757"/>
              <a:ext cx="1825659" cy="2006218"/>
            </a:xfrm>
            <a:prstGeom prst="rect">
              <a:avLst/>
            </a:prstGeom>
          </p:spPr>
        </p:pic>
      </p:grpSp>
      <p:pic>
        <p:nvPicPr>
          <p:cNvPr id="55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491" y="4934434"/>
            <a:ext cx="1631474" cy="1305178"/>
          </a:xfrm>
          <a:prstGeom prst="rect">
            <a:avLst/>
          </a:prstGeom>
        </p:spPr>
      </p:pic>
      <p:pic>
        <p:nvPicPr>
          <p:cNvPr id="62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39417" y="1619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1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3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4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8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 p14:presetBounceEnd="7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3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 p14:presetBounceEnd="70667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6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7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6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9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 tmFilter="0, 0; .2, .5; .8, .5; 1, 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6" dur="250" autoRev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2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 tmFilter="0, 0; .2, .5; .8, .5; 1, 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9" dur="250" autoRev="1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5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 tmFilter="0, 0; .2, .5; .8, .5; 1, 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2" dur="250" autoRev="1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4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4414" fill="hold"/>
                                            <p:tgtEl>
                                              <p:spTgt spid="6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8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2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5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8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4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2"/>
                      </p:tgtEl>
                    </p:cond>
                  </p:nextCondLst>
                </p:seq>
                <p:audio>
                  <p:cMediaNode vol="80000">
                    <p:cTn id="10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7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3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2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6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 tmFilter="0, 0; .2, .5; .8, .5; 1, 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250" autoRev="1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5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5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5" dur="500" tmFilter="0, 0; .2, .5; .8, .5; 1, 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6" dur="250" autoRev="1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8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3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5" dur="4414" fill="hold"/>
                                            <p:tgtEl>
                                              <p:spTgt spid="6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6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2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3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6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8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9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2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4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5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6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8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2"/>
                      </p:tgtEl>
                    </p:cond>
                  </p:nextCondLst>
                </p:seq>
                <p:audio>
                  <p:cMediaNode vol="80000">
                    <p:cTn id="11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B41FA0-430B-42DA-962B-28F548FE90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90256" y="502760"/>
            <a:ext cx="11530957" cy="2215575"/>
            <a:chOff x="358074" y="427036"/>
            <a:chExt cx="11530957" cy="2215575"/>
          </a:xfrm>
        </p:grpSpPr>
        <p:grpSp>
          <p:nvGrpSpPr>
            <p:cNvPr id="2" name="Group 1"/>
            <p:cNvGrpSpPr/>
            <p:nvPr/>
          </p:nvGrpSpPr>
          <p:grpSpPr>
            <a:xfrm>
              <a:off x="358074" y="427036"/>
              <a:ext cx="11530957" cy="2215575"/>
              <a:chOff x="358074" y="427036"/>
              <a:chExt cx="11530957" cy="2215575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58074" y="427036"/>
                <a:ext cx="11530957" cy="2215575"/>
              </a:xfrm>
              <a:custGeom>
                <a:avLst/>
                <a:gdLst>
                  <a:gd name="connsiteX0" fmla="*/ 0 w 11530957"/>
                  <a:gd name="connsiteY0" fmla="*/ 369270 h 2215575"/>
                  <a:gd name="connsiteX1" fmla="*/ 369270 w 11530957"/>
                  <a:gd name="connsiteY1" fmla="*/ 0 h 2215575"/>
                  <a:gd name="connsiteX2" fmla="*/ 11161687 w 11530957"/>
                  <a:gd name="connsiteY2" fmla="*/ 0 h 2215575"/>
                  <a:gd name="connsiteX3" fmla="*/ 11530957 w 11530957"/>
                  <a:gd name="connsiteY3" fmla="*/ 369270 h 2215575"/>
                  <a:gd name="connsiteX4" fmla="*/ 11530957 w 11530957"/>
                  <a:gd name="connsiteY4" fmla="*/ 1846305 h 2215575"/>
                  <a:gd name="connsiteX5" fmla="*/ 11161687 w 11530957"/>
                  <a:gd name="connsiteY5" fmla="*/ 2215575 h 2215575"/>
                  <a:gd name="connsiteX6" fmla="*/ 369270 w 11530957"/>
                  <a:gd name="connsiteY6" fmla="*/ 2215575 h 2215575"/>
                  <a:gd name="connsiteX7" fmla="*/ 0 w 11530957"/>
                  <a:gd name="connsiteY7" fmla="*/ 1846305 h 2215575"/>
                  <a:gd name="connsiteX8" fmla="*/ 0 w 11530957"/>
                  <a:gd name="connsiteY8" fmla="*/ 369270 h 2215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215575" fill="none" extrusionOk="0">
                    <a:moveTo>
                      <a:pt x="0" y="369270"/>
                    </a:moveTo>
                    <a:cubicBezTo>
                      <a:pt x="-33304" y="167399"/>
                      <a:pt x="158816" y="36976"/>
                      <a:pt x="369270" y="0"/>
                    </a:cubicBezTo>
                    <a:cubicBezTo>
                      <a:pt x="2899903" y="77600"/>
                      <a:pt x="6183243" y="-27269"/>
                      <a:pt x="11161687" y="0"/>
                    </a:cubicBezTo>
                    <a:cubicBezTo>
                      <a:pt x="11375302" y="-12760"/>
                      <a:pt x="11557882" y="173254"/>
                      <a:pt x="11530957" y="369270"/>
                    </a:cubicBezTo>
                    <a:cubicBezTo>
                      <a:pt x="11405674" y="836720"/>
                      <a:pt x="11481372" y="1232982"/>
                      <a:pt x="11530957" y="1846305"/>
                    </a:cubicBezTo>
                    <a:cubicBezTo>
                      <a:pt x="11499954" y="2038119"/>
                      <a:pt x="11333605" y="2229698"/>
                      <a:pt x="11161687" y="2215575"/>
                    </a:cubicBezTo>
                    <a:cubicBezTo>
                      <a:pt x="6250408" y="2264752"/>
                      <a:pt x="2208916" y="2092873"/>
                      <a:pt x="369270" y="2215575"/>
                    </a:cubicBezTo>
                    <a:cubicBezTo>
                      <a:pt x="164880" y="2219019"/>
                      <a:pt x="-7283" y="2056517"/>
                      <a:pt x="0" y="1846305"/>
                    </a:cubicBezTo>
                    <a:cubicBezTo>
                      <a:pt x="-94815" y="1342509"/>
                      <a:pt x="-52458" y="596809"/>
                      <a:pt x="0" y="369270"/>
                    </a:cubicBezTo>
                    <a:close/>
                  </a:path>
                  <a:path w="11530957" h="2215575" stroke="0" extrusionOk="0">
                    <a:moveTo>
                      <a:pt x="0" y="369270"/>
                    </a:moveTo>
                    <a:cubicBezTo>
                      <a:pt x="15213" y="163589"/>
                      <a:pt x="205609" y="-2688"/>
                      <a:pt x="369270" y="0"/>
                    </a:cubicBezTo>
                    <a:cubicBezTo>
                      <a:pt x="3621682" y="-129276"/>
                      <a:pt x="7772603" y="-77778"/>
                      <a:pt x="11161687" y="0"/>
                    </a:cubicBezTo>
                    <a:cubicBezTo>
                      <a:pt x="11364555" y="-3424"/>
                      <a:pt x="11524198" y="204301"/>
                      <a:pt x="11530957" y="369270"/>
                    </a:cubicBezTo>
                    <a:cubicBezTo>
                      <a:pt x="11460287" y="664203"/>
                      <a:pt x="11540955" y="1479522"/>
                      <a:pt x="11530957" y="1846305"/>
                    </a:cubicBezTo>
                    <a:cubicBezTo>
                      <a:pt x="11533954" y="2056568"/>
                      <a:pt x="11344668" y="2222699"/>
                      <a:pt x="11161687" y="2215575"/>
                    </a:cubicBezTo>
                    <a:cubicBezTo>
                      <a:pt x="5844907" y="2259795"/>
                      <a:pt x="3108862" y="2186193"/>
                      <a:pt x="369270" y="2215575"/>
                    </a:cubicBezTo>
                    <a:cubicBezTo>
                      <a:pt x="159979" y="2195024"/>
                      <a:pt x="-30284" y="2043248"/>
                      <a:pt x="0" y="1846305"/>
                    </a:cubicBezTo>
                    <a:cubicBezTo>
                      <a:pt x="-23964" y="1569529"/>
                      <a:pt x="74373" y="1051542"/>
                      <a:pt x="0" y="369270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9DB64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4170390" y="459811"/>
                <a:ext cx="2846854" cy="1405377"/>
                <a:chOff x="6171855" y="3403220"/>
                <a:chExt cx="2846854" cy="1405377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6379843" y="3403220"/>
                  <a:ext cx="2430880" cy="13678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6600" b="1" i="0" u="none" strike="noStrike" kern="1200" cap="none" spc="0" normalizeH="0" baseline="0" noProof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6600" b="1" i="0" u="none" strike="noStrike" kern="1200" cap="none" spc="0" normalizeH="0" baseline="0" noProof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 2:</a:t>
                  </a:r>
                  <a:endParaRPr kumimoji="0" lang="en-US" sz="6600" b="1" i="0" u="none" strike="noStrike" kern="1200" cap="none" spc="0" normalizeH="0" baseline="0" noProof="0" dirty="0">
                    <a:ln w="190500">
                      <a:solidFill>
                        <a:prstClr val="white"/>
                      </a:solidFill>
                      <a:prstDash val="solid"/>
                    </a:ln>
                    <a:solidFill>
                      <a:prstClr val="black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endParaRP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6171855" y="3440767"/>
                  <a:ext cx="2846854" cy="13678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6600" b="0" i="0" u="none" strike="noStrike" kern="1200" cap="none" spc="0" normalizeH="0" baseline="0" noProof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6600" b="0" i="0" u="none" strike="noStrike" kern="1200" cap="none" spc="0" normalizeH="0" baseline="0" noProof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 2:</a:t>
                  </a:r>
                  <a:endParaRPr kumimoji="0" lang="en-US" sz="6600" b="0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endParaRP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624438" y="674058"/>
              <a:ext cx="10998230" cy="1940957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Chuẩn bị để lắp ráp mô hình xe điện chạy bằng máy phát điện gió gồm tất cả bao nhiêu các chi tiết, bộ phận và dụng cụ ?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269442" y="3221095"/>
            <a:ext cx="5093098" cy="1362825"/>
            <a:chOff x="-200600" y="4611841"/>
            <a:chExt cx="6705868" cy="1766330"/>
          </a:xfrm>
        </p:grpSpPr>
        <p:sp>
          <p:nvSpPr>
            <p:cNvPr id="31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260956" y="4750003"/>
              <a:ext cx="5244312" cy="1628168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17 chi tiết, bộ phận và dụng cụ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2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-200600" y="4611841"/>
              <a:ext cx="1582951" cy="1753964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582616" y="3340483"/>
            <a:ext cx="5148172" cy="1320644"/>
            <a:chOff x="9011670" y="4650319"/>
            <a:chExt cx="6778384" cy="1711659"/>
          </a:xfrm>
        </p:grpSpPr>
        <p:sp>
          <p:nvSpPr>
            <p:cNvPr id="3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10366443" y="4662300"/>
              <a:ext cx="5423611" cy="1699678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>
                  <a:solidFill>
                    <a:srgbClr val="009999"/>
                  </a:solidFill>
                  <a:latin typeface="Calibri" panose="020F0502020204030204"/>
                </a:rPr>
                <a:t>6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chi tiết, bộ phận và dụng cụ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5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9011670" y="4650319"/>
              <a:ext cx="1527587" cy="1699678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293172" y="5068416"/>
            <a:ext cx="5071184" cy="1314324"/>
            <a:chOff x="2246346" y="4880655"/>
            <a:chExt cx="6677016" cy="1703466"/>
          </a:xfrm>
        </p:grpSpPr>
        <p:sp>
          <p:nvSpPr>
            <p:cNvPr id="50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3679048" y="4955956"/>
              <a:ext cx="5244314" cy="162816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 chi tiết, bộ phận và dụng cụ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2246346" y="4880655"/>
              <a:ext cx="1560800" cy="1703465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545265" y="4998064"/>
            <a:ext cx="5185523" cy="1392363"/>
            <a:chOff x="10429033" y="7530757"/>
            <a:chExt cx="7690657" cy="2006218"/>
          </a:xfrm>
        </p:grpSpPr>
        <p:sp>
          <p:nvSpPr>
            <p:cNvPr id="53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12010463" y="7632125"/>
              <a:ext cx="6109227" cy="1902353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15 chi tiết, bộ phận và dụng cụ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4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10429033" y="7530757"/>
              <a:ext cx="1825659" cy="2006218"/>
            </a:xfrm>
            <a:prstGeom prst="rect">
              <a:avLst/>
            </a:prstGeom>
          </p:spPr>
        </p:pic>
      </p:grpSp>
      <p:pic>
        <p:nvPicPr>
          <p:cNvPr id="55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30" y="3079077"/>
            <a:ext cx="1631474" cy="1305178"/>
          </a:xfrm>
          <a:prstGeom prst="rect">
            <a:avLst/>
          </a:prstGeom>
        </p:spPr>
      </p:pic>
      <p:pic>
        <p:nvPicPr>
          <p:cNvPr id="62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39417" y="1619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01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3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4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8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 p14:presetBounceEnd="7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3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 p14:presetBounceEnd="70667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6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7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8" dur="4414" fill="hold"/>
                                            <p:tgtEl>
                                              <p:spTgt spid="6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9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3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9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 tmFilter="0, 0; .2, .5; .8, .5; 1, 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2" dur="250" autoRev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 tmFilter="0, 0; .2, .5; .8, .5; 1, 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5" dur="250" autoRev="1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1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93" restart="whenNotActive" fill="hold" evtFilter="cancelBubble" nodeType="interactiveSeq">
                    <p:stCondLst>
                      <p:cond evt="onClick" delay="0">
                        <p:tgtEl>
                          <p:spTgt spid="5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4" fill="hold">
                          <p:stCondLst>
                            <p:cond delay="0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 tmFilter="0, 0; .2, .5; .8, .5; 1, 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8" dur="250" autoRev="1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1000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4" dur="10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2"/>
                      </p:tgtEl>
                    </p:cond>
                  </p:nextCondLst>
                </p:seq>
                <p:audio>
                  <p:cMediaNode vol="80000">
                    <p:cTn id="10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8" dur="4414" fill="hold"/>
                                            <p:tgtEl>
                                              <p:spTgt spid="6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9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3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9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 tmFilter="0, 0; .2, .5; .8, .5; 1, 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2" dur="250" autoRev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 tmFilter="0, 0; .2, .5; .8, .5; 1, 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5" dur="250" autoRev="1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1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93" restart="whenNotActive" fill="hold" evtFilter="cancelBubble" nodeType="interactiveSeq">
                    <p:stCondLst>
                      <p:cond evt="onClick" delay="0">
                        <p:tgtEl>
                          <p:spTgt spid="5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4" fill="hold">
                          <p:stCondLst>
                            <p:cond delay="0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 tmFilter="0, 0; .2, .5; .8, .5; 1, 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8" dur="250" autoRev="1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1000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4" dur="10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2"/>
                      </p:tgtEl>
                    </p:cond>
                  </p:nextCondLst>
                </p:seq>
                <p:audio>
                  <p:cMediaNode vol="80000">
                    <p:cTn id="10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B41FA0-430B-42DA-962B-28F548FE90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91256" y="418047"/>
            <a:ext cx="11530957" cy="2183156"/>
            <a:chOff x="383136" y="294969"/>
            <a:chExt cx="11530957" cy="2183156"/>
          </a:xfrm>
        </p:grpSpPr>
        <p:grpSp>
          <p:nvGrpSpPr>
            <p:cNvPr id="2" name="Group 1"/>
            <p:cNvGrpSpPr/>
            <p:nvPr/>
          </p:nvGrpSpPr>
          <p:grpSpPr>
            <a:xfrm>
              <a:off x="383136" y="294969"/>
              <a:ext cx="11530957" cy="2173912"/>
              <a:chOff x="383136" y="294969"/>
              <a:chExt cx="11530957" cy="2173912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9DB64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4170390" y="457799"/>
                <a:ext cx="2846854" cy="1414234"/>
                <a:chOff x="6171855" y="3401208"/>
                <a:chExt cx="2846854" cy="1414234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6379843" y="3401208"/>
                  <a:ext cx="2430880" cy="13678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0" b="1" i="0" u="none" strike="noStrike" kern="1200" cap="none" spc="0" normalizeH="0" baseline="0" noProof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8000" b="1" i="0" u="none" strike="noStrike" kern="1200" cap="none" spc="0" normalizeH="0" baseline="0" noProof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 </a:t>
                  </a:r>
                  <a:r>
                    <a:rPr lang="en-US" sz="8000" b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3</a:t>
                  </a:r>
                  <a:r>
                    <a:rPr kumimoji="0" lang="en-US" sz="8000" b="1" i="0" u="none" strike="noStrike" kern="1200" cap="none" spc="0" normalizeH="0" baseline="0" noProof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:</a:t>
                  </a:r>
                  <a:endParaRPr kumimoji="0" lang="en-US" sz="8000" b="1" i="0" u="none" strike="noStrike" kern="1200" cap="none" spc="0" normalizeH="0" baseline="0" noProof="0" dirty="0">
                    <a:ln w="190500">
                      <a:solidFill>
                        <a:prstClr val="white"/>
                      </a:solidFill>
                      <a:prstDash val="solid"/>
                    </a:ln>
                    <a:solidFill>
                      <a:prstClr val="black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endParaRP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6171855" y="3447612"/>
                  <a:ext cx="2846854" cy="13678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0" b="0" i="0" u="none" strike="noStrike" kern="1200" cap="none" spc="0" normalizeH="0" baseline="0" noProof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lang="en-US" sz="800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 </a:t>
                  </a:r>
                  <a:r>
                    <a:rPr kumimoji="0" lang="en-US" sz="8000" b="0" i="0" u="none" strike="noStrike" kern="1200" cap="none" spc="0" normalizeH="0" baseline="0" noProof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3:</a:t>
                  </a:r>
                  <a:endParaRPr kumimoji="0" lang="en-US" sz="8000" b="0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endParaRP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590275" y="877687"/>
              <a:ext cx="11032393" cy="1600438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>
                  <a:solidFill>
                    <a:prstClr val="black">
                      <a:lumMod val="85000"/>
                      <a:lumOff val="15000"/>
                    </a:prstClr>
                  </a:solidFill>
                  <a:latin typeface="Calibri" panose="020F0502020204030204"/>
                </a:rPr>
                <a:t>L</a:t>
              </a: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ắp ráp mô hình máy phát điện gió gồm bao nhiêu bước 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224860" y="2955764"/>
            <a:ext cx="5093098" cy="1362825"/>
            <a:chOff x="-200600" y="4611841"/>
            <a:chExt cx="6705868" cy="1766330"/>
          </a:xfrm>
        </p:grpSpPr>
        <p:sp>
          <p:nvSpPr>
            <p:cNvPr id="31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260956" y="4750003"/>
              <a:ext cx="5244312" cy="1628168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 bước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2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-200600" y="4611841"/>
              <a:ext cx="1582951" cy="1753964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545264" y="3014905"/>
            <a:ext cx="5148172" cy="1320644"/>
            <a:chOff x="9011670" y="4650319"/>
            <a:chExt cx="6778384" cy="1711659"/>
          </a:xfrm>
        </p:grpSpPr>
        <p:sp>
          <p:nvSpPr>
            <p:cNvPr id="3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10366443" y="4662300"/>
              <a:ext cx="5423611" cy="1699678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 bước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5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9011670" y="4650319"/>
              <a:ext cx="1527587" cy="1699678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293172" y="5068416"/>
            <a:ext cx="5071184" cy="1314324"/>
            <a:chOff x="2246346" y="4880655"/>
            <a:chExt cx="6677016" cy="1703466"/>
          </a:xfrm>
        </p:grpSpPr>
        <p:sp>
          <p:nvSpPr>
            <p:cNvPr id="50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3679048" y="4955956"/>
              <a:ext cx="5244314" cy="162816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 bước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2246346" y="4880655"/>
              <a:ext cx="1560800" cy="1703465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545265" y="4998064"/>
            <a:ext cx="5185523" cy="1392363"/>
            <a:chOff x="10429033" y="7530757"/>
            <a:chExt cx="7690657" cy="2006218"/>
          </a:xfrm>
        </p:grpSpPr>
        <p:sp>
          <p:nvSpPr>
            <p:cNvPr id="53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12010463" y="7632125"/>
              <a:ext cx="6109227" cy="1902353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 bước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4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10429033" y="7530757"/>
              <a:ext cx="1825659" cy="2006218"/>
            </a:xfrm>
            <a:prstGeom prst="rect">
              <a:avLst/>
            </a:prstGeom>
          </p:spPr>
        </p:pic>
      </p:grpSp>
      <p:pic>
        <p:nvPicPr>
          <p:cNvPr id="55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60" y="4792065"/>
            <a:ext cx="1631474" cy="1305178"/>
          </a:xfrm>
          <a:prstGeom prst="rect">
            <a:avLst/>
          </a:prstGeom>
        </p:spPr>
      </p:pic>
      <p:pic>
        <p:nvPicPr>
          <p:cNvPr id="62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39417" y="1619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70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3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4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8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 p14:presetBounceEnd="7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3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 p14:presetBounceEnd="70667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6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7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6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9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 tmFilter="0, 0; .2, .5; .8, .5; 1, 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6" dur="250" autoRev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8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4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414" fill="hold"/>
                                            <p:tgtEl>
                                              <p:spTgt spid="6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6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2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 tmFilter="0, 0; .2, .5; .8, .5; 1, 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5" dur="250" autoRev="1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1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93" restart="whenNotActive" fill="hold" evtFilter="cancelBubble" nodeType="interactiveSeq">
                    <p:stCondLst>
                      <p:cond evt="onClick" delay="0">
                        <p:tgtEl>
                          <p:spTgt spid="5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4" fill="hold">
                          <p:stCondLst>
                            <p:cond delay="0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 tmFilter="0, 0; .2, .5; .8, .5; 1, 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8" dur="250" autoRev="1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1000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4" dur="10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2"/>
                      </p:tgtEl>
                    </p:cond>
                  </p:nextCondLst>
                </p:seq>
                <p:audio>
                  <p:cMediaNode vol="80000">
                    <p:cTn id="10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6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9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 tmFilter="0, 0; .2, .5; .8, .5; 1, 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6" dur="250" autoRev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8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4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414" fill="hold"/>
                                            <p:tgtEl>
                                              <p:spTgt spid="6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6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2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 tmFilter="0, 0; .2, .5; .8, .5; 1, 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5" dur="250" autoRev="1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1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93" restart="whenNotActive" fill="hold" evtFilter="cancelBubble" nodeType="interactiveSeq">
                    <p:stCondLst>
                      <p:cond evt="onClick" delay="0">
                        <p:tgtEl>
                          <p:spTgt spid="5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4" fill="hold">
                          <p:stCondLst>
                            <p:cond delay="0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 tmFilter="0, 0; .2, .5; .8, .5; 1, 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8" dur="250" autoRev="1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1000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4" dur="10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2"/>
                      </p:tgtEl>
                    </p:cond>
                  </p:nextCondLst>
                </p:seq>
                <p:audio>
                  <p:cMediaNode vol="80000">
                    <p:cTn id="10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B41FA0-430B-42DA-962B-28F548FE90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91256" y="418047"/>
            <a:ext cx="11654665" cy="2173912"/>
            <a:chOff x="383136" y="294969"/>
            <a:chExt cx="11654665" cy="2173912"/>
          </a:xfrm>
        </p:grpSpPr>
        <p:grpSp>
          <p:nvGrpSpPr>
            <p:cNvPr id="2" name="Group 1"/>
            <p:cNvGrpSpPr/>
            <p:nvPr/>
          </p:nvGrpSpPr>
          <p:grpSpPr>
            <a:xfrm>
              <a:off x="383136" y="294969"/>
              <a:ext cx="11530957" cy="2173912"/>
              <a:chOff x="383136" y="294969"/>
              <a:chExt cx="11530957" cy="2173912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9DB64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4160689" y="384217"/>
                <a:ext cx="2846854" cy="1428305"/>
                <a:chOff x="6162154" y="3327626"/>
                <a:chExt cx="2846854" cy="1428305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6370141" y="3327626"/>
                  <a:ext cx="2430880" cy="13678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0" b="1" i="0" u="none" strike="noStrike" kern="1200" cap="none" spc="0" normalizeH="0" baseline="0" noProof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8000" b="1" i="0" u="none" strike="noStrike" kern="1200" cap="none" spc="0" normalizeH="0" baseline="0" noProof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 4:</a:t>
                  </a:r>
                  <a:endParaRPr kumimoji="0" lang="en-US" sz="8000" b="1" i="0" u="none" strike="noStrike" kern="1200" cap="none" spc="0" normalizeH="0" baseline="0" noProof="0" dirty="0">
                    <a:ln w="190500">
                      <a:solidFill>
                        <a:prstClr val="white"/>
                      </a:solidFill>
                      <a:prstDash val="solid"/>
                    </a:ln>
                    <a:solidFill>
                      <a:prstClr val="black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endParaRP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6162154" y="3388101"/>
                  <a:ext cx="2846854" cy="13678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0" b="0" i="0" u="none" strike="noStrike" kern="1200" cap="none" spc="0" normalizeH="0" baseline="0" noProof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 </a:t>
                  </a:r>
                  <a:r>
                    <a:rPr lang="en-US" sz="800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4</a:t>
                  </a:r>
                  <a:r>
                    <a:rPr kumimoji="0" lang="en-US" sz="8000" b="0" i="0" u="none" strike="noStrike" kern="1200" cap="none" spc="0" normalizeH="0" baseline="0" noProof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:</a:t>
                  </a:r>
                  <a:endParaRPr kumimoji="0" lang="en-US" sz="8000" b="0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endParaRP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506844" y="765374"/>
              <a:ext cx="11530957" cy="1600438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Lưu ý trong </a:t>
              </a:r>
              <a:r>
                <a:rPr lang="en-US" sz="4400" b="1">
                  <a:solidFill>
                    <a:srgbClr val="FF0000"/>
                  </a:solidFill>
                  <a:latin typeface="Calibri" panose="020F0502020204030204"/>
                </a:rPr>
                <a:t>b</a:t>
              </a:r>
              <a:r>
                <a:rPr kumimoji="0" lang="vi-VN" sz="4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ước 3: Nối dây điện của máy phát điện vào đèn LED</a:t>
              </a: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là gì 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224860" y="3036022"/>
            <a:ext cx="5575221" cy="1362825"/>
            <a:chOff x="-200600" y="4611841"/>
            <a:chExt cx="7340660" cy="1766330"/>
          </a:xfrm>
        </p:grpSpPr>
        <p:sp>
          <p:nvSpPr>
            <p:cNvPr id="31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260955" y="4805168"/>
              <a:ext cx="5879105" cy="1573003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Chân ngắn của đèn LED nối với dây màu đỏ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2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-200600" y="4611841"/>
              <a:ext cx="1582951" cy="1753964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199285" y="3169926"/>
            <a:ext cx="5593511" cy="1320523"/>
            <a:chOff x="9147661" y="4650476"/>
            <a:chExt cx="7364743" cy="1711502"/>
          </a:xfrm>
        </p:grpSpPr>
        <p:sp>
          <p:nvSpPr>
            <p:cNvPr id="3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10366443" y="4662300"/>
              <a:ext cx="6145961" cy="1699678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Chân dài của đèn LED</a:t>
              </a:r>
            </a:p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nối với dây màu đỏ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5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9147661" y="4650476"/>
              <a:ext cx="1527587" cy="1699678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293172" y="4960161"/>
            <a:ext cx="5453321" cy="1422578"/>
            <a:chOff x="2246346" y="4740348"/>
            <a:chExt cx="7180160" cy="1843772"/>
          </a:xfrm>
        </p:grpSpPr>
        <p:sp>
          <p:nvSpPr>
            <p:cNvPr id="50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3609623" y="4740348"/>
              <a:ext cx="5816883" cy="1794648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>
                  <a:solidFill>
                    <a:srgbClr val="009999"/>
                  </a:solidFill>
                  <a:latin typeface="Calibri" panose="020F0502020204030204"/>
                </a:rPr>
                <a:t>Cả hai dây của đèn LED đều nối với dây màu đỏ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2246346" y="4880655"/>
              <a:ext cx="1560800" cy="1703465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56734" y="4985550"/>
            <a:ext cx="5642094" cy="1403144"/>
            <a:chOff x="10001112" y="7512726"/>
            <a:chExt cx="8367798" cy="2021752"/>
          </a:xfrm>
        </p:grpSpPr>
        <p:sp>
          <p:nvSpPr>
            <p:cNvPr id="53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11446016" y="7632125"/>
              <a:ext cx="6922894" cy="1902353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Cả hai dây của đèn LED đều nối với dây màu đen</a:t>
              </a:r>
            </a:p>
          </p:txBody>
        </p:sp>
        <p:pic>
          <p:nvPicPr>
            <p:cNvPr id="54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10001112" y="7512726"/>
              <a:ext cx="1825659" cy="2006218"/>
            </a:xfrm>
            <a:prstGeom prst="rect">
              <a:avLst/>
            </a:prstGeom>
          </p:spPr>
        </p:pic>
      </p:grpSp>
      <p:pic>
        <p:nvPicPr>
          <p:cNvPr id="55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025626"/>
            <a:ext cx="1631474" cy="1305178"/>
          </a:xfrm>
          <a:prstGeom prst="rect">
            <a:avLst/>
          </a:prstGeom>
        </p:spPr>
      </p:pic>
      <p:pic>
        <p:nvPicPr>
          <p:cNvPr id="62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39417" y="1619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66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3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4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8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 p14:presetBounceEnd="7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3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 p14:presetBounceEnd="70667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6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7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6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9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 tmFilter="0, 0; .2, .5; .8, .5; 1, 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6" dur="250" autoRev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2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 tmFilter="0, 0; .2, .5; .8, .5; 1, 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9" dur="250" autoRev="1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1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7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4" dur="4414" fill="hold"/>
                                            <p:tgtEl>
                                              <p:spTgt spid="6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5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9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5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1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93" restart="whenNotActive" fill="hold" evtFilter="cancelBubble" nodeType="interactiveSeq">
                    <p:stCondLst>
                      <p:cond evt="onClick" delay="0">
                        <p:tgtEl>
                          <p:spTgt spid="5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4" fill="hold">
                          <p:stCondLst>
                            <p:cond delay="0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 tmFilter="0, 0; .2, .5; .8, .5; 1, 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8" dur="250" autoRev="1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1000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4" dur="10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2"/>
                      </p:tgtEl>
                    </p:cond>
                  </p:nextCondLst>
                </p:seq>
                <p:audio>
                  <p:cMediaNode vol="80000">
                    <p:cTn id="10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6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9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 tmFilter="0, 0; .2, .5; .8, .5; 1, 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6" dur="250" autoRev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2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 tmFilter="0, 0; .2, .5; .8, .5; 1, 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9" dur="250" autoRev="1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1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7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4" dur="4414" fill="hold"/>
                                            <p:tgtEl>
                                              <p:spTgt spid="6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5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9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5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1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93" restart="whenNotActive" fill="hold" evtFilter="cancelBubble" nodeType="interactiveSeq">
                    <p:stCondLst>
                      <p:cond evt="onClick" delay="0">
                        <p:tgtEl>
                          <p:spTgt spid="5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4" fill="hold">
                          <p:stCondLst>
                            <p:cond delay="0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 tmFilter="0, 0; .2, .5; .8, .5; 1, 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8" dur="250" autoRev="1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1000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4" dur="10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2"/>
                      </p:tgtEl>
                    </p:cond>
                  </p:nextCondLst>
                </p:seq>
                <p:audio>
                  <p:cMediaNode vol="80000">
                    <p:cTn id="10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B41FA0-430B-42DA-962B-28F548FE90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251" y="0"/>
            <a:ext cx="12192000" cy="6857999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26949" y="489561"/>
            <a:ext cx="11663977" cy="1648758"/>
            <a:chOff x="383136" y="294970"/>
            <a:chExt cx="11663977" cy="1648758"/>
          </a:xfrm>
        </p:grpSpPr>
        <p:grpSp>
          <p:nvGrpSpPr>
            <p:cNvPr id="2" name="Group 1"/>
            <p:cNvGrpSpPr/>
            <p:nvPr/>
          </p:nvGrpSpPr>
          <p:grpSpPr>
            <a:xfrm>
              <a:off x="383136" y="294970"/>
              <a:ext cx="11530957" cy="1648758"/>
              <a:chOff x="383136" y="294970"/>
              <a:chExt cx="11530957" cy="1648758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70"/>
                <a:ext cx="11530957" cy="1648758"/>
              </a:xfrm>
              <a:custGeom>
                <a:avLst/>
                <a:gdLst>
                  <a:gd name="connsiteX0" fmla="*/ 0 w 11530957"/>
                  <a:gd name="connsiteY0" fmla="*/ 274798 h 1648758"/>
                  <a:gd name="connsiteX1" fmla="*/ 274798 w 11530957"/>
                  <a:gd name="connsiteY1" fmla="*/ 0 h 1648758"/>
                  <a:gd name="connsiteX2" fmla="*/ 11256159 w 11530957"/>
                  <a:gd name="connsiteY2" fmla="*/ 0 h 1648758"/>
                  <a:gd name="connsiteX3" fmla="*/ 11530957 w 11530957"/>
                  <a:gd name="connsiteY3" fmla="*/ 274798 h 1648758"/>
                  <a:gd name="connsiteX4" fmla="*/ 11530957 w 11530957"/>
                  <a:gd name="connsiteY4" fmla="*/ 1373960 h 1648758"/>
                  <a:gd name="connsiteX5" fmla="*/ 11256159 w 11530957"/>
                  <a:gd name="connsiteY5" fmla="*/ 1648758 h 1648758"/>
                  <a:gd name="connsiteX6" fmla="*/ 274798 w 11530957"/>
                  <a:gd name="connsiteY6" fmla="*/ 1648758 h 1648758"/>
                  <a:gd name="connsiteX7" fmla="*/ 0 w 11530957"/>
                  <a:gd name="connsiteY7" fmla="*/ 1373960 h 1648758"/>
                  <a:gd name="connsiteX8" fmla="*/ 0 w 11530957"/>
                  <a:gd name="connsiteY8" fmla="*/ 274798 h 1648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1648758" fill="none" extrusionOk="0">
                    <a:moveTo>
                      <a:pt x="0" y="274798"/>
                    </a:moveTo>
                    <a:cubicBezTo>
                      <a:pt x="-7942" y="123525"/>
                      <a:pt x="121591" y="8175"/>
                      <a:pt x="274798" y="0"/>
                    </a:cubicBezTo>
                    <a:cubicBezTo>
                      <a:pt x="2292061" y="77600"/>
                      <a:pt x="6881530" y="-27269"/>
                      <a:pt x="11256159" y="0"/>
                    </a:cubicBezTo>
                    <a:cubicBezTo>
                      <a:pt x="11410113" y="-2885"/>
                      <a:pt x="11553897" y="129784"/>
                      <a:pt x="11530957" y="274798"/>
                    </a:cubicBezTo>
                    <a:cubicBezTo>
                      <a:pt x="11547321" y="411624"/>
                      <a:pt x="11618954" y="1123439"/>
                      <a:pt x="11530957" y="1373960"/>
                    </a:cubicBezTo>
                    <a:cubicBezTo>
                      <a:pt x="11527385" y="1524330"/>
                      <a:pt x="11402472" y="1651163"/>
                      <a:pt x="11256159" y="1648758"/>
                    </a:cubicBezTo>
                    <a:cubicBezTo>
                      <a:pt x="7387293" y="1697935"/>
                      <a:pt x="1568117" y="1526056"/>
                      <a:pt x="274798" y="1648758"/>
                    </a:cubicBezTo>
                    <a:cubicBezTo>
                      <a:pt x="119458" y="1676202"/>
                      <a:pt x="-11170" y="1535345"/>
                      <a:pt x="0" y="1373960"/>
                    </a:cubicBezTo>
                    <a:cubicBezTo>
                      <a:pt x="10979" y="1043747"/>
                      <a:pt x="84313" y="750329"/>
                      <a:pt x="0" y="274798"/>
                    </a:cubicBezTo>
                    <a:close/>
                  </a:path>
                  <a:path w="11530957" h="1648758" stroke="0" extrusionOk="0">
                    <a:moveTo>
                      <a:pt x="0" y="274798"/>
                    </a:moveTo>
                    <a:cubicBezTo>
                      <a:pt x="20520" y="120685"/>
                      <a:pt x="134782" y="-784"/>
                      <a:pt x="274798" y="0"/>
                    </a:cubicBezTo>
                    <a:cubicBezTo>
                      <a:pt x="3464085" y="-129276"/>
                      <a:pt x="6675117" y="-77778"/>
                      <a:pt x="11256159" y="0"/>
                    </a:cubicBezTo>
                    <a:cubicBezTo>
                      <a:pt x="11407333" y="-1891"/>
                      <a:pt x="11528215" y="138844"/>
                      <a:pt x="11530957" y="274798"/>
                    </a:cubicBezTo>
                    <a:cubicBezTo>
                      <a:pt x="11441533" y="599533"/>
                      <a:pt x="11509711" y="892496"/>
                      <a:pt x="11530957" y="1373960"/>
                    </a:cubicBezTo>
                    <a:cubicBezTo>
                      <a:pt x="11532076" y="1528086"/>
                      <a:pt x="11400049" y="1651435"/>
                      <a:pt x="11256159" y="1648758"/>
                    </a:cubicBezTo>
                    <a:cubicBezTo>
                      <a:pt x="7625812" y="1692978"/>
                      <a:pt x="2489373" y="1619376"/>
                      <a:pt x="274798" y="1648758"/>
                    </a:cubicBezTo>
                    <a:cubicBezTo>
                      <a:pt x="119955" y="1636938"/>
                      <a:pt x="-11608" y="1523044"/>
                      <a:pt x="0" y="1373960"/>
                    </a:cubicBezTo>
                    <a:cubicBezTo>
                      <a:pt x="-50292" y="834101"/>
                      <a:pt x="-31959" y="584727"/>
                      <a:pt x="0" y="274798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9DB64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4160690" y="384217"/>
                <a:ext cx="2846854" cy="1370609"/>
                <a:chOff x="6162155" y="3327626"/>
                <a:chExt cx="2846854" cy="1370609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6370141" y="3327626"/>
                  <a:ext cx="2430880" cy="13678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6600" b="1" i="0" u="none" strike="noStrike" kern="1200" cap="none" spc="0" normalizeH="0" baseline="0" noProof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6600" b="1" i="0" u="none" strike="noStrike" kern="1200" cap="none" spc="0" normalizeH="0" baseline="0" noProof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 </a:t>
                  </a:r>
                  <a:r>
                    <a:rPr lang="en-US" sz="6600" b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5</a:t>
                  </a:r>
                  <a:r>
                    <a:rPr kumimoji="0" lang="en-US" sz="6600" b="1" i="0" u="none" strike="noStrike" kern="1200" cap="none" spc="0" normalizeH="0" baseline="0" noProof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:</a:t>
                  </a:r>
                  <a:endParaRPr kumimoji="0" lang="en-US" sz="6600" b="1" i="0" u="none" strike="noStrike" kern="1200" cap="none" spc="0" normalizeH="0" baseline="0" noProof="0" dirty="0">
                    <a:ln w="190500">
                      <a:solidFill>
                        <a:prstClr val="white"/>
                      </a:solidFill>
                      <a:prstDash val="solid"/>
                    </a:ln>
                    <a:solidFill>
                      <a:prstClr val="black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endParaRP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6162155" y="3330405"/>
                  <a:ext cx="2846854" cy="13678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6600" b="0" i="0" u="none" strike="noStrike" kern="1200" cap="none" spc="0" normalizeH="0" baseline="0" noProof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 5:</a:t>
                  </a:r>
                  <a:endParaRPr kumimoji="0" lang="en-US" sz="6600" b="0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endParaRP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516156" y="615704"/>
              <a:ext cx="11530957" cy="1328023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>
                  <a:solidFill>
                    <a:prstClr val="black">
                      <a:lumMod val="85000"/>
                      <a:lumOff val="15000"/>
                    </a:prstClr>
                  </a:solidFill>
                  <a:latin typeface="Calibri" panose="020F0502020204030204"/>
                </a:rPr>
                <a:t>Em hãy nhắc lại các việc phải lại trong bước  </a:t>
              </a:r>
              <a:r>
                <a:rPr lang="en-US" sz="3600" b="1">
                  <a:solidFill>
                    <a:srgbClr val="FF0000"/>
                  </a:solidFill>
                  <a:latin typeface="Calibri" panose="020F0502020204030204"/>
                </a:rPr>
                <a:t>kiểm tra hoạt động của mô hình:</a:t>
              </a:r>
              <a:r>
                <a:rPr lang="en-US" sz="3600" b="1">
                  <a:solidFill>
                    <a:prstClr val="black">
                      <a:lumMod val="85000"/>
                      <a:lumOff val="15000"/>
                    </a:prstClr>
                  </a:solidFill>
                  <a:latin typeface="Calibri" panose="020F0502020204030204"/>
                </a:rPr>
                <a:t> 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7BEB006-B4A6-469E-A41A-10E1C2048662}"/>
              </a:ext>
            </a:extLst>
          </p:cNvPr>
          <p:cNvGrpSpPr/>
          <p:nvPr/>
        </p:nvGrpSpPr>
        <p:grpSpPr>
          <a:xfrm>
            <a:off x="266786" y="2488270"/>
            <a:ext cx="6071198" cy="2147838"/>
            <a:chOff x="-157154" y="4496734"/>
            <a:chExt cx="6071198" cy="2147838"/>
          </a:xfrm>
        </p:grpSpPr>
        <p:sp>
          <p:nvSpPr>
            <p:cNvPr id="26" name="Hình chữ nhật: Góc Tròn 67">
              <a:extLst>
                <a:ext uri="{FF2B5EF4-FFF2-40B4-BE49-F238E27FC236}">
                  <a16:creationId xmlns:a16="http://schemas.microsoft.com/office/drawing/2014/main" id="{7627BC4F-7B1A-4FF2-BE4B-FC92015C261C}"/>
                </a:ext>
              </a:extLst>
            </p:cNvPr>
            <p:cNvSpPr/>
            <p:nvPr/>
          </p:nvSpPr>
          <p:spPr>
            <a:xfrm>
              <a:off x="274704" y="5257493"/>
              <a:ext cx="5639340" cy="1387079"/>
            </a:xfrm>
            <a:prstGeom prst="roundRect">
              <a:avLst/>
            </a:prstGeom>
            <a:solidFill>
              <a:srgbClr val="FFFFCC"/>
            </a:solidFill>
            <a:ln w="38100">
              <a:solidFill>
                <a:srgbClr val="FF006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516475139">
                    <a:custGeom>
                      <a:avLst/>
                      <a:gdLst>
                        <a:gd name="connsiteX0" fmla="*/ 0 w 4448231"/>
                        <a:gd name="connsiteY0" fmla="*/ 602986 h 3617843"/>
                        <a:gd name="connsiteX1" fmla="*/ 602986 w 4448231"/>
                        <a:gd name="connsiteY1" fmla="*/ 0 h 3617843"/>
                        <a:gd name="connsiteX2" fmla="*/ 3845245 w 4448231"/>
                        <a:gd name="connsiteY2" fmla="*/ 0 h 3617843"/>
                        <a:gd name="connsiteX3" fmla="*/ 4448231 w 4448231"/>
                        <a:gd name="connsiteY3" fmla="*/ 602986 h 3617843"/>
                        <a:gd name="connsiteX4" fmla="*/ 4448231 w 4448231"/>
                        <a:gd name="connsiteY4" fmla="*/ 3014857 h 3617843"/>
                        <a:gd name="connsiteX5" fmla="*/ 3845245 w 4448231"/>
                        <a:gd name="connsiteY5" fmla="*/ 3617843 h 3617843"/>
                        <a:gd name="connsiteX6" fmla="*/ 602986 w 4448231"/>
                        <a:gd name="connsiteY6" fmla="*/ 3617843 h 3617843"/>
                        <a:gd name="connsiteX7" fmla="*/ 0 w 4448231"/>
                        <a:gd name="connsiteY7" fmla="*/ 3014857 h 3617843"/>
                        <a:gd name="connsiteX8" fmla="*/ 0 w 4448231"/>
                        <a:gd name="connsiteY8" fmla="*/ 602986 h 36178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448231" h="3617843" fill="none" extrusionOk="0">
                          <a:moveTo>
                            <a:pt x="0" y="602986"/>
                          </a:moveTo>
                          <a:cubicBezTo>
                            <a:pt x="6427" y="271032"/>
                            <a:pt x="250854" y="-36657"/>
                            <a:pt x="602986" y="0"/>
                          </a:cubicBezTo>
                          <a:cubicBezTo>
                            <a:pt x="1672580" y="89850"/>
                            <a:pt x="2327805" y="-46843"/>
                            <a:pt x="3845245" y="0"/>
                          </a:cubicBezTo>
                          <a:cubicBezTo>
                            <a:pt x="4193747" y="2079"/>
                            <a:pt x="4432662" y="245876"/>
                            <a:pt x="4448231" y="602986"/>
                          </a:cubicBezTo>
                          <a:cubicBezTo>
                            <a:pt x="4418951" y="1052749"/>
                            <a:pt x="4350323" y="1830013"/>
                            <a:pt x="4448231" y="3014857"/>
                          </a:cubicBezTo>
                          <a:cubicBezTo>
                            <a:pt x="4437178" y="3350044"/>
                            <a:pt x="4186248" y="3584072"/>
                            <a:pt x="3845245" y="3617843"/>
                          </a:cubicBezTo>
                          <a:cubicBezTo>
                            <a:pt x="2472565" y="3663578"/>
                            <a:pt x="1179871" y="3766755"/>
                            <a:pt x="602986" y="3617843"/>
                          </a:cubicBezTo>
                          <a:cubicBezTo>
                            <a:pt x="274323" y="3563165"/>
                            <a:pt x="-12425" y="3355185"/>
                            <a:pt x="0" y="3014857"/>
                          </a:cubicBezTo>
                          <a:cubicBezTo>
                            <a:pt x="-79375" y="2633389"/>
                            <a:pt x="-18019" y="1581670"/>
                            <a:pt x="0" y="602986"/>
                          </a:cubicBezTo>
                          <a:close/>
                        </a:path>
                        <a:path w="4448231" h="3617843" stroke="0" extrusionOk="0">
                          <a:moveTo>
                            <a:pt x="0" y="602986"/>
                          </a:moveTo>
                          <a:cubicBezTo>
                            <a:pt x="39560" y="278575"/>
                            <a:pt x="265192" y="-8404"/>
                            <a:pt x="602986" y="0"/>
                          </a:cubicBezTo>
                          <a:cubicBezTo>
                            <a:pt x="1238973" y="34692"/>
                            <a:pt x="3189455" y="92788"/>
                            <a:pt x="3845245" y="0"/>
                          </a:cubicBezTo>
                          <a:cubicBezTo>
                            <a:pt x="4193772" y="27440"/>
                            <a:pt x="4452110" y="264066"/>
                            <a:pt x="4448231" y="602986"/>
                          </a:cubicBezTo>
                          <a:cubicBezTo>
                            <a:pt x="4329332" y="1181655"/>
                            <a:pt x="4431976" y="1949295"/>
                            <a:pt x="4448231" y="3014857"/>
                          </a:cubicBezTo>
                          <a:cubicBezTo>
                            <a:pt x="4430529" y="3363423"/>
                            <a:pt x="4208927" y="3650226"/>
                            <a:pt x="3845245" y="3617843"/>
                          </a:cubicBezTo>
                          <a:cubicBezTo>
                            <a:pt x="2924646" y="3512410"/>
                            <a:pt x="1561050" y="3527051"/>
                            <a:pt x="602986" y="3617843"/>
                          </a:cubicBezTo>
                          <a:cubicBezTo>
                            <a:pt x="274611" y="3599162"/>
                            <a:pt x="-46764" y="3318140"/>
                            <a:pt x="0" y="3014857"/>
                          </a:cubicBezTo>
                          <a:cubicBezTo>
                            <a:pt x="-167045" y="2450978"/>
                            <a:pt x="-137324" y="919186"/>
                            <a:pt x="0" y="602986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Hộp Văn bản 68">
              <a:extLst>
                <a:ext uri="{FF2B5EF4-FFF2-40B4-BE49-F238E27FC236}">
                  <a16:creationId xmlns:a16="http://schemas.microsoft.com/office/drawing/2014/main" id="{562C5244-7510-4E0B-9439-8856177FC6BE}"/>
                </a:ext>
              </a:extLst>
            </p:cNvPr>
            <p:cNvSpPr txBox="1"/>
            <p:nvPr/>
          </p:nvSpPr>
          <p:spPr>
            <a:xfrm>
              <a:off x="415023" y="5389840"/>
              <a:ext cx="549902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4625" lvl="0" indent="-174625" algn="just">
                <a:buFont typeface="Arial" panose="020B0604020202020204" pitchFamily="34" charset="0"/>
                <a:buChar char="•"/>
                <a:defRPr/>
              </a:pPr>
              <a:r>
                <a:rPr lang="en-US" sz="3600" b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600" b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 bộ phận được lắp đầy đủ, đúng vị</a:t>
              </a:r>
              <a:r>
                <a:rPr lang="en-US" sz="3600" b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600" b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trí, chắc chắn.</a:t>
              </a:r>
              <a:endPara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8" name="Graphic 6">
              <a:extLst>
                <a:ext uri="{FF2B5EF4-FFF2-40B4-BE49-F238E27FC236}">
                  <a16:creationId xmlns:a16="http://schemas.microsoft.com/office/drawing/2014/main" id="{DDE4515D-C789-4A03-8B28-933210003E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b="10077"/>
            <a:stretch/>
          </p:blipFill>
          <p:spPr>
            <a:xfrm flipH="1">
              <a:off x="-157154" y="4496734"/>
              <a:ext cx="1250143" cy="1117370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4B407C6-4B5C-4466-BC79-CB9C3255A506}"/>
              </a:ext>
            </a:extLst>
          </p:cNvPr>
          <p:cNvGrpSpPr/>
          <p:nvPr/>
        </p:nvGrpSpPr>
        <p:grpSpPr>
          <a:xfrm>
            <a:off x="6630919" y="2367026"/>
            <a:ext cx="4942007" cy="2234963"/>
            <a:chOff x="587296" y="4473903"/>
            <a:chExt cx="4942007" cy="2234963"/>
          </a:xfrm>
        </p:grpSpPr>
        <p:sp>
          <p:nvSpPr>
            <p:cNvPr id="38" name="Hình chữ nhật: Góc Tròn 67">
              <a:extLst>
                <a:ext uri="{FF2B5EF4-FFF2-40B4-BE49-F238E27FC236}">
                  <a16:creationId xmlns:a16="http://schemas.microsoft.com/office/drawing/2014/main" id="{E2313BC9-5D80-45E6-8EBF-034B1A4C7C2C}"/>
                </a:ext>
              </a:extLst>
            </p:cNvPr>
            <p:cNvSpPr/>
            <p:nvPr/>
          </p:nvSpPr>
          <p:spPr>
            <a:xfrm>
              <a:off x="845820" y="5351824"/>
              <a:ext cx="4683483" cy="1357042"/>
            </a:xfrm>
            <a:prstGeom prst="roundRect">
              <a:avLst/>
            </a:prstGeom>
            <a:solidFill>
              <a:srgbClr val="FFFFCC"/>
            </a:solidFill>
            <a:ln w="38100">
              <a:solidFill>
                <a:srgbClr val="FF006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516475139">
                    <a:custGeom>
                      <a:avLst/>
                      <a:gdLst>
                        <a:gd name="connsiteX0" fmla="*/ 0 w 4448231"/>
                        <a:gd name="connsiteY0" fmla="*/ 602986 h 3617843"/>
                        <a:gd name="connsiteX1" fmla="*/ 602986 w 4448231"/>
                        <a:gd name="connsiteY1" fmla="*/ 0 h 3617843"/>
                        <a:gd name="connsiteX2" fmla="*/ 3845245 w 4448231"/>
                        <a:gd name="connsiteY2" fmla="*/ 0 h 3617843"/>
                        <a:gd name="connsiteX3" fmla="*/ 4448231 w 4448231"/>
                        <a:gd name="connsiteY3" fmla="*/ 602986 h 3617843"/>
                        <a:gd name="connsiteX4" fmla="*/ 4448231 w 4448231"/>
                        <a:gd name="connsiteY4" fmla="*/ 3014857 h 3617843"/>
                        <a:gd name="connsiteX5" fmla="*/ 3845245 w 4448231"/>
                        <a:gd name="connsiteY5" fmla="*/ 3617843 h 3617843"/>
                        <a:gd name="connsiteX6" fmla="*/ 602986 w 4448231"/>
                        <a:gd name="connsiteY6" fmla="*/ 3617843 h 3617843"/>
                        <a:gd name="connsiteX7" fmla="*/ 0 w 4448231"/>
                        <a:gd name="connsiteY7" fmla="*/ 3014857 h 3617843"/>
                        <a:gd name="connsiteX8" fmla="*/ 0 w 4448231"/>
                        <a:gd name="connsiteY8" fmla="*/ 602986 h 36178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448231" h="3617843" fill="none" extrusionOk="0">
                          <a:moveTo>
                            <a:pt x="0" y="602986"/>
                          </a:moveTo>
                          <a:cubicBezTo>
                            <a:pt x="6427" y="271032"/>
                            <a:pt x="250854" y="-36657"/>
                            <a:pt x="602986" y="0"/>
                          </a:cubicBezTo>
                          <a:cubicBezTo>
                            <a:pt x="1672580" y="89850"/>
                            <a:pt x="2327805" y="-46843"/>
                            <a:pt x="3845245" y="0"/>
                          </a:cubicBezTo>
                          <a:cubicBezTo>
                            <a:pt x="4193747" y="2079"/>
                            <a:pt x="4432662" y="245876"/>
                            <a:pt x="4448231" y="602986"/>
                          </a:cubicBezTo>
                          <a:cubicBezTo>
                            <a:pt x="4418951" y="1052749"/>
                            <a:pt x="4350323" y="1830013"/>
                            <a:pt x="4448231" y="3014857"/>
                          </a:cubicBezTo>
                          <a:cubicBezTo>
                            <a:pt x="4437178" y="3350044"/>
                            <a:pt x="4186248" y="3584072"/>
                            <a:pt x="3845245" y="3617843"/>
                          </a:cubicBezTo>
                          <a:cubicBezTo>
                            <a:pt x="2472565" y="3663578"/>
                            <a:pt x="1179871" y="3766755"/>
                            <a:pt x="602986" y="3617843"/>
                          </a:cubicBezTo>
                          <a:cubicBezTo>
                            <a:pt x="274323" y="3563165"/>
                            <a:pt x="-12425" y="3355185"/>
                            <a:pt x="0" y="3014857"/>
                          </a:cubicBezTo>
                          <a:cubicBezTo>
                            <a:pt x="-79375" y="2633389"/>
                            <a:pt x="-18019" y="1581670"/>
                            <a:pt x="0" y="602986"/>
                          </a:cubicBezTo>
                          <a:close/>
                        </a:path>
                        <a:path w="4448231" h="3617843" stroke="0" extrusionOk="0">
                          <a:moveTo>
                            <a:pt x="0" y="602986"/>
                          </a:moveTo>
                          <a:cubicBezTo>
                            <a:pt x="39560" y="278575"/>
                            <a:pt x="265192" y="-8404"/>
                            <a:pt x="602986" y="0"/>
                          </a:cubicBezTo>
                          <a:cubicBezTo>
                            <a:pt x="1238973" y="34692"/>
                            <a:pt x="3189455" y="92788"/>
                            <a:pt x="3845245" y="0"/>
                          </a:cubicBezTo>
                          <a:cubicBezTo>
                            <a:pt x="4193772" y="27440"/>
                            <a:pt x="4452110" y="264066"/>
                            <a:pt x="4448231" y="602986"/>
                          </a:cubicBezTo>
                          <a:cubicBezTo>
                            <a:pt x="4329332" y="1181655"/>
                            <a:pt x="4431976" y="1949295"/>
                            <a:pt x="4448231" y="3014857"/>
                          </a:cubicBezTo>
                          <a:cubicBezTo>
                            <a:pt x="4430529" y="3363423"/>
                            <a:pt x="4208927" y="3650226"/>
                            <a:pt x="3845245" y="3617843"/>
                          </a:cubicBezTo>
                          <a:cubicBezTo>
                            <a:pt x="2924646" y="3512410"/>
                            <a:pt x="1561050" y="3527051"/>
                            <a:pt x="602986" y="3617843"/>
                          </a:cubicBezTo>
                          <a:cubicBezTo>
                            <a:pt x="274611" y="3599162"/>
                            <a:pt x="-46764" y="3318140"/>
                            <a:pt x="0" y="3014857"/>
                          </a:cubicBezTo>
                          <a:cubicBezTo>
                            <a:pt x="-167045" y="2450978"/>
                            <a:pt x="-137324" y="919186"/>
                            <a:pt x="0" y="602986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Hộp Văn bản 68">
              <a:extLst>
                <a:ext uri="{FF2B5EF4-FFF2-40B4-BE49-F238E27FC236}">
                  <a16:creationId xmlns:a16="http://schemas.microsoft.com/office/drawing/2014/main" id="{F73A7251-F3FD-4A5D-A2B6-C5CE4FC3BD54}"/>
                </a:ext>
              </a:extLst>
            </p:cNvPr>
            <p:cNvSpPr txBox="1"/>
            <p:nvPr/>
          </p:nvSpPr>
          <p:spPr>
            <a:xfrm>
              <a:off x="928582" y="5470412"/>
              <a:ext cx="4446060" cy="12384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4625" lvl="0" indent="-174625" algn="just">
                <a:buFont typeface="Arial" panose="020B0604020202020204" pitchFamily="34" charset="0"/>
                <a:buChar char="•"/>
                <a:defRPr/>
              </a:pPr>
              <a:r>
                <a:rPr lang="en-US" sz="3600" b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600" b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Đèn LED phát sáng khi cánh quạt quay.</a:t>
              </a:r>
              <a:endPara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0" name="Graphic 6">
              <a:extLst>
                <a:ext uri="{FF2B5EF4-FFF2-40B4-BE49-F238E27FC236}">
                  <a16:creationId xmlns:a16="http://schemas.microsoft.com/office/drawing/2014/main" id="{1585D222-CA8C-43A5-A533-71AEC8AC18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b="10077"/>
            <a:stretch/>
          </p:blipFill>
          <p:spPr>
            <a:xfrm flipH="1">
              <a:off x="587296" y="4473903"/>
              <a:ext cx="1267277" cy="1117370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5564426-2AF5-4FBC-A009-BB73C3B3F992}"/>
              </a:ext>
            </a:extLst>
          </p:cNvPr>
          <p:cNvGrpSpPr/>
          <p:nvPr/>
        </p:nvGrpSpPr>
        <p:grpSpPr>
          <a:xfrm>
            <a:off x="1556084" y="5130168"/>
            <a:ext cx="9079832" cy="1306219"/>
            <a:chOff x="-276938" y="5427924"/>
            <a:chExt cx="8812638" cy="1280942"/>
          </a:xfrm>
        </p:grpSpPr>
        <p:sp>
          <p:nvSpPr>
            <p:cNvPr id="42" name="Hình chữ nhật: Góc Tròn 67">
              <a:extLst>
                <a:ext uri="{FF2B5EF4-FFF2-40B4-BE49-F238E27FC236}">
                  <a16:creationId xmlns:a16="http://schemas.microsoft.com/office/drawing/2014/main" id="{71035067-30F5-441F-87BC-496681266D0E}"/>
                </a:ext>
              </a:extLst>
            </p:cNvPr>
            <p:cNvSpPr/>
            <p:nvPr/>
          </p:nvSpPr>
          <p:spPr>
            <a:xfrm>
              <a:off x="845820" y="5427924"/>
              <a:ext cx="7689880" cy="1280942"/>
            </a:xfrm>
            <a:prstGeom prst="roundRect">
              <a:avLst/>
            </a:prstGeom>
            <a:solidFill>
              <a:srgbClr val="FFFFCC"/>
            </a:solidFill>
            <a:ln w="38100">
              <a:solidFill>
                <a:srgbClr val="FF006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516475139">
                    <a:custGeom>
                      <a:avLst/>
                      <a:gdLst>
                        <a:gd name="connsiteX0" fmla="*/ 0 w 4448231"/>
                        <a:gd name="connsiteY0" fmla="*/ 602986 h 3617843"/>
                        <a:gd name="connsiteX1" fmla="*/ 602986 w 4448231"/>
                        <a:gd name="connsiteY1" fmla="*/ 0 h 3617843"/>
                        <a:gd name="connsiteX2" fmla="*/ 3845245 w 4448231"/>
                        <a:gd name="connsiteY2" fmla="*/ 0 h 3617843"/>
                        <a:gd name="connsiteX3" fmla="*/ 4448231 w 4448231"/>
                        <a:gd name="connsiteY3" fmla="*/ 602986 h 3617843"/>
                        <a:gd name="connsiteX4" fmla="*/ 4448231 w 4448231"/>
                        <a:gd name="connsiteY4" fmla="*/ 3014857 h 3617843"/>
                        <a:gd name="connsiteX5" fmla="*/ 3845245 w 4448231"/>
                        <a:gd name="connsiteY5" fmla="*/ 3617843 h 3617843"/>
                        <a:gd name="connsiteX6" fmla="*/ 602986 w 4448231"/>
                        <a:gd name="connsiteY6" fmla="*/ 3617843 h 3617843"/>
                        <a:gd name="connsiteX7" fmla="*/ 0 w 4448231"/>
                        <a:gd name="connsiteY7" fmla="*/ 3014857 h 3617843"/>
                        <a:gd name="connsiteX8" fmla="*/ 0 w 4448231"/>
                        <a:gd name="connsiteY8" fmla="*/ 602986 h 36178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448231" h="3617843" fill="none" extrusionOk="0">
                          <a:moveTo>
                            <a:pt x="0" y="602986"/>
                          </a:moveTo>
                          <a:cubicBezTo>
                            <a:pt x="6427" y="271032"/>
                            <a:pt x="250854" y="-36657"/>
                            <a:pt x="602986" y="0"/>
                          </a:cubicBezTo>
                          <a:cubicBezTo>
                            <a:pt x="1672580" y="89850"/>
                            <a:pt x="2327805" y="-46843"/>
                            <a:pt x="3845245" y="0"/>
                          </a:cubicBezTo>
                          <a:cubicBezTo>
                            <a:pt x="4193747" y="2079"/>
                            <a:pt x="4432662" y="245876"/>
                            <a:pt x="4448231" y="602986"/>
                          </a:cubicBezTo>
                          <a:cubicBezTo>
                            <a:pt x="4418951" y="1052749"/>
                            <a:pt x="4350323" y="1830013"/>
                            <a:pt x="4448231" y="3014857"/>
                          </a:cubicBezTo>
                          <a:cubicBezTo>
                            <a:pt x="4437178" y="3350044"/>
                            <a:pt x="4186248" y="3584072"/>
                            <a:pt x="3845245" y="3617843"/>
                          </a:cubicBezTo>
                          <a:cubicBezTo>
                            <a:pt x="2472565" y="3663578"/>
                            <a:pt x="1179871" y="3766755"/>
                            <a:pt x="602986" y="3617843"/>
                          </a:cubicBezTo>
                          <a:cubicBezTo>
                            <a:pt x="274323" y="3563165"/>
                            <a:pt x="-12425" y="3355185"/>
                            <a:pt x="0" y="3014857"/>
                          </a:cubicBezTo>
                          <a:cubicBezTo>
                            <a:pt x="-79375" y="2633389"/>
                            <a:pt x="-18019" y="1581670"/>
                            <a:pt x="0" y="602986"/>
                          </a:cubicBezTo>
                          <a:close/>
                        </a:path>
                        <a:path w="4448231" h="3617843" stroke="0" extrusionOk="0">
                          <a:moveTo>
                            <a:pt x="0" y="602986"/>
                          </a:moveTo>
                          <a:cubicBezTo>
                            <a:pt x="39560" y="278575"/>
                            <a:pt x="265192" y="-8404"/>
                            <a:pt x="602986" y="0"/>
                          </a:cubicBezTo>
                          <a:cubicBezTo>
                            <a:pt x="1238973" y="34692"/>
                            <a:pt x="3189455" y="92788"/>
                            <a:pt x="3845245" y="0"/>
                          </a:cubicBezTo>
                          <a:cubicBezTo>
                            <a:pt x="4193772" y="27440"/>
                            <a:pt x="4452110" y="264066"/>
                            <a:pt x="4448231" y="602986"/>
                          </a:cubicBezTo>
                          <a:cubicBezTo>
                            <a:pt x="4329332" y="1181655"/>
                            <a:pt x="4431976" y="1949295"/>
                            <a:pt x="4448231" y="3014857"/>
                          </a:cubicBezTo>
                          <a:cubicBezTo>
                            <a:pt x="4430529" y="3363423"/>
                            <a:pt x="4208927" y="3650226"/>
                            <a:pt x="3845245" y="3617843"/>
                          </a:cubicBezTo>
                          <a:cubicBezTo>
                            <a:pt x="2924646" y="3512410"/>
                            <a:pt x="1561050" y="3527051"/>
                            <a:pt x="602986" y="3617843"/>
                          </a:cubicBezTo>
                          <a:cubicBezTo>
                            <a:pt x="274611" y="3599162"/>
                            <a:pt x="-46764" y="3318140"/>
                            <a:pt x="0" y="3014857"/>
                          </a:cubicBezTo>
                          <a:cubicBezTo>
                            <a:pt x="-167045" y="2450978"/>
                            <a:pt x="-137324" y="919186"/>
                            <a:pt x="0" y="602986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Hộp Văn bản 68">
              <a:extLst>
                <a:ext uri="{FF2B5EF4-FFF2-40B4-BE49-F238E27FC236}">
                  <a16:creationId xmlns:a16="http://schemas.microsoft.com/office/drawing/2014/main" id="{7FFD1021-F58B-4227-9FEC-19CD59F2B955}"/>
                </a:ext>
              </a:extLst>
            </p:cNvPr>
            <p:cNvSpPr txBox="1"/>
            <p:nvPr/>
          </p:nvSpPr>
          <p:spPr>
            <a:xfrm>
              <a:off x="980339" y="5492506"/>
              <a:ext cx="7474917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4625" lvl="0" indent="-174625" algn="just">
                <a:buFont typeface="Arial" panose="020B0604020202020204" pitchFamily="34" charset="0"/>
                <a:buChar char="•"/>
                <a:defRPr/>
              </a:pPr>
              <a:r>
                <a:rPr lang="en-US" sz="3600" b="1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600" b="1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Độ sáng của đèn LED thay đổi khi thay</a:t>
              </a:r>
              <a:r>
                <a:rPr lang="en-US" sz="3600" b="1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600" b="1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đổi tốc độ gió.</a:t>
              </a:r>
              <a:endPara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4" name="Graphic 6">
              <a:extLst>
                <a:ext uri="{FF2B5EF4-FFF2-40B4-BE49-F238E27FC236}">
                  <a16:creationId xmlns:a16="http://schemas.microsoft.com/office/drawing/2014/main" id="{AFA122F4-FCAF-4DC4-A05D-92025A52FA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b="10077"/>
            <a:stretch/>
          </p:blipFill>
          <p:spPr>
            <a:xfrm flipH="1">
              <a:off x="-276938" y="5558377"/>
              <a:ext cx="1267277" cy="1117370"/>
            </a:xfrm>
            <a:prstGeom prst="rect">
              <a:avLst/>
            </a:prstGeom>
          </p:spPr>
        </p:pic>
      </p:grpSp>
      <p:pic>
        <p:nvPicPr>
          <p:cNvPr id="45" name="Đúng">
            <a:extLst>
              <a:ext uri="{FF2B5EF4-FFF2-40B4-BE49-F238E27FC236}">
                <a16:creationId xmlns:a16="http://schemas.microsoft.com/office/drawing/2014/main" id="{F83E9BA3-ABA8-4E49-80B0-B6C98413DA2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9213" y="1820191"/>
            <a:ext cx="1056186" cy="1097799"/>
          </a:xfrm>
          <a:prstGeom prst="rect">
            <a:avLst/>
          </a:prstGeom>
        </p:spPr>
      </p:pic>
      <p:pic>
        <p:nvPicPr>
          <p:cNvPr id="46" name="Đúng">
            <a:extLst>
              <a:ext uri="{FF2B5EF4-FFF2-40B4-BE49-F238E27FC236}">
                <a16:creationId xmlns:a16="http://schemas.microsoft.com/office/drawing/2014/main" id="{73712F92-02B5-4490-8D5A-3A69A76D8F3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6744" y="362209"/>
            <a:ext cx="1056186" cy="1097799"/>
          </a:xfrm>
          <a:prstGeom prst="rect">
            <a:avLst/>
          </a:prstGeom>
        </p:spPr>
      </p:pic>
      <p:pic>
        <p:nvPicPr>
          <p:cNvPr id="47" name="Đúng">
            <a:extLst>
              <a:ext uri="{FF2B5EF4-FFF2-40B4-BE49-F238E27FC236}">
                <a16:creationId xmlns:a16="http://schemas.microsoft.com/office/drawing/2014/main" id="{5CD03B08-A4CD-4650-95F8-2FB621AA9C0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6901" y="1818126"/>
            <a:ext cx="1056186" cy="109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68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8">
            <a:extLst>
              <a:ext uri="{FF2B5EF4-FFF2-40B4-BE49-F238E27FC236}">
                <a16:creationId xmlns:a16="http://schemas.microsoft.com/office/drawing/2014/main" id="{EBB8DC44-2776-4F1B-BA55-F57F785F2F3C}"/>
              </a:ext>
            </a:extLst>
          </p:cNvPr>
          <p:cNvSpPr/>
          <p:nvPr/>
        </p:nvSpPr>
        <p:spPr>
          <a:xfrm>
            <a:off x="135293" y="220941"/>
            <a:ext cx="11790515" cy="6291294"/>
          </a:xfrm>
          <a:prstGeom prst="roundRect">
            <a:avLst/>
          </a:prstGeom>
          <a:solidFill>
            <a:srgbClr val="FFFFFF">
              <a:alpha val="85882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1E0E2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E8163EED-216D-2705-91DE-E4DC94DA3BB9}"/>
              </a:ext>
            </a:extLst>
          </p:cNvPr>
          <p:cNvSpPr txBox="1"/>
          <p:nvPr/>
        </p:nvSpPr>
        <p:spPr>
          <a:xfrm>
            <a:off x="4080918" y="400085"/>
            <a:ext cx="38992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 w="28575">
                  <a:solidFill>
                    <a:srgbClr val="1E0E2F"/>
                  </a:solidFill>
                  <a:prstDash val="solid"/>
                </a:ln>
                <a:solidFill>
                  <a:srgbClr val="FFD9E8"/>
                </a:solidFill>
                <a:effectLst>
                  <a:outerShdw blurRad="12700" dist="38100" dir="2700000" algn="tl" rotWithShape="0">
                    <a:srgbClr val="17141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Pony" panose="02000000000000000000" pitchFamily="2" charset="0"/>
                <a:ea typeface="+mn-ea"/>
                <a:cs typeface="Arial"/>
                <a:sym typeface="Arial"/>
              </a:rPr>
              <a:t>DẶN</a:t>
            </a:r>
            <a:r>
              <a:rPr kumimoji="0" lang="en-US" sz="8000" b="1" i="0" u="none" strike="noStrike" kern="0" cap="none" spc="0" normalizeH="0" baseline="0" noProof="0" dirty="0">
                <a:ln w="28575">
                  <a:solidFill>
                    <a:srgbClr val="1E0E2F"/>
                  </a:solidFill>
                  <a:prstDash val="solid"/>
                </a:ln>
                <a:solidFill>
                  <a:srgbClr val="FF0368"/>
                </a:solidFill>
                <a:effectLst>
                  <a:outerShdw blurRad="12700" dist="38100" dir="2700000" algn="tl" rotWithShape="0">
                    <a:srgbClr val="17141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Pony" panose="02000000000000000000" pitchFamily="2" charset="0"/>
                <a:ea typeface="+mn-ea"/>
                <a:cs typeface="Arial"/>
                <a:sym typeface="Arial"/>
              </a:rPr>
              <a:t> </a:t>
            </a:r>
            <a:r>
              <a:rPr kumimoji="0" lang="en-US" sz="8000" b="1" i="0" u="none" strike="noStrike" kern="0" cap="none" spc="0" normalizeH="0" baseline="0" noProof="0" dirty="0">
                <a:ln w="28575">
                  <a:solidFill>
                    <a:srgbClr val="1E0E2F"/>
                  </a:solidFill>
                  <a:prstDash val="solid"/>
                </a:ln>
                <a:solidFill>
                  <a:srgbClr val="7DDDFF"/>
                </a:solidFill>
                <a:effectLst>
                  <a:outerShdw blurRad="12700" dist="38100" dir="2700000" algn="tl" rotWithShape="0">
                    <a:srgbClr val="17141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Pony" panose="02000000000000000000" pitchFamily="2" charset="0"/>
                <a:ea typeface="+mn-ea"/>
                <a:cs typeface="Arial"/>
                <a:sym typeface="Arial"/>
              </a:rPr>
              <a:t>DÒ</a:t>
            </a:r>
          </a:p>
        </p:txBody>
      </p:sp>
      <p:sp>
        <p:nvSpPr>
          <p:cNvPr id="10" name="TextBox 12">
            <a:extLst>
              <a:ext uri="{FF2B5EF4-FFF2-40B4-BE49-F238E27FC236}">
                <a16:creationId xmlns:a16="http://schemas.microsoft.com/office/drawing/2014/main" id="{6C43816B-1498-707E-409D-FE246755F9A5}"/>
              </a:ext>
            </a:extLst>
          </p:cNvPr>
          <p:cNvSpPr txBox="1"/>
          <p:nvPr/>
        </p:nvSpPr>
        <p:spPr>
          <a:xfrm>
            <a:off x="2589739" y="1741055"/>
            <a:ext cx="7012522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GV ĐIỀN VÀO ĐÂY</a:t>
            </a:r>
          </a:p>
        </p:txBody>
      </p:sp>
      <p:pic>
        <p:nvPicPr>
          <p:cNvPr id="11" name="Picture 13">
            <a:extLst>
              <a:ext uri="{FF2B5EF4-FFF2-40B4-BE49-F238E27FC236}">
                <a16:creationId xmlns:a16="http://schemas.microsoft.com/office/drawing/2014/main" id="{2654E542-84CC-62E6-1DB9-6D7E510418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533511" y="1714397"/>
            <a:ext cx="913565" cy="913565"/>
          </a:xfrm>
          <a:prstGeom prst="rect">
            <a:avLst/>
          </a:prstGeom>
        </p:spPr>
      </p:pic>
      <p:pic>
        <p:nvPicPr>
          <p:cNvPr id="12" name="Picture 15">
            <a:extLst>
              <a:ext uri="{FF2B5EF4-FFF2-40B4-BE49-F238E27FC236}">
                <a16:creationId xmlns:a16="http://schemas.microsoft.com/office/drawing/2014/main" id="{73A5D32C-A201-19FD-315D-41A79722DD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477593" y="2776075"/>
            <a:ext cx="913565" cy="913565"/>
          </a:xfrm>
          <a:prstGeom prst="rect">
            <a:avLst/>
          </a:prstGeom>
        </p:spPr>
      </p:pic>
      <p:pic>
        <p:nvPicPr>
          <p:cNvPr id="13" name="Picture 17">
            <a:extLst>
              <a:ext uri="{FF2B5EF4-FFF2-40B4-BE49-F238E27FC236}">
                <a16:creationId xmlns:a16="http://schemas.microsoft.com/office/drawing/2014/main" id="{B241080B-F29A-5789-D520-23B8C39B75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477593" y="3751348"/>
            <a:ext cx="913565" cy="913565"/>
          </a:xfrm>
          <a:prstGeom prst="rect">
            <a:avLst/>
          </a:prstGeom>
        </p:spPr>
      </p:pic>
      <p:pic>
        <p:nvPicPr>
          <p:cNvPr id="14" name="Picture 19">
            <a:extLst>
              <a:ext uri="{FF2B5EF4-FFF2-40B4-BE49-F238E27FC236}">
                <a16:creationId xmlns:a16="http://schemas.microsoft.com/office/drawing/2014/main" id="{D9D8AD56-DE81-7D80-C02B-A7859DF15B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477594" y="4787654"/>
            <a:ext cx="913565" cy="913565"/>
          </a:xfrm>
          <a:prstGeom prst="rect">
            <a:avLst/>
          </a:prstGeom>
        </p:spPr>
      </p:pic>
      <p:sp>
        <p:nvSpPr>
          <p:cNvPr id="15" name="TextBox 12">
            <a:extLst>
              <a:ext uri="{FF2B5EF4-FFF2-40B4-BE49-F238E27FC236}">
                <a16:creationId xmlns:a16="http://schemas.microsoft.com/office/drawing/2014/main" id="{F36329A6-5F09-593E-C19E-16F510862873}"/>
              </a:ext>
            </a:extLst>
          </p:cNvPr>
          <p:cNvSpPr txBox="1"/>
          <p:nvPr/>
        </p:nvSpPr>
        <p:spPr>
          <a:xfrm>
            <a:off x="2589739" y="2762291"/>
            <a:ext cx="7012522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GV ĐIỀN VÀO ĐÂY</a:t>
            </a:r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EC9407FC-8769-0D45-2B99-665FF2AD28C0}"/>
              </a:ext>
            </a:extLst>
          </p:cNvPr>
          <p:cNvSpPr txBox="1"/>
          <p:nvPr/>
        </p:nvSpPr>
        <p:spPr>
          <a:xfrm>
            <a:off x="2589739" y="3783527"/>
            <a:ext cx="7012522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GV ĐIỀN VÀO ĐÂY</a:t>
            </a:r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3108E137-9E2C-D3EC-150A-FFC3A5DD2FB7}"/>
              </a:ext>
            </a:extLst>
          </p:cNvPr>
          <p:cNvSpPr txBox="1"/>
          <p:nvPr/>
        </p:nvSpPr>
        <p:spPr>
          <a:xfrm>
            <a:off x="2589739" y="4804763"/>
            <a:ext cx="7012522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GV ĐIỀN VÀO ĐÂY</a:t>
            </a:r>
          </a:p>
        </p:txBody>
      </p:sp>
    </p:spTree>
    <p:extLst>
      <p:ext uri="{BB962C8B-B14F-4D97-AF65-F5344CB8AC3E}">
        <p14:creationId xmlns:p14="http://schemas.microsoft.com/office/powerpoint/2010/main" val="8555808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uiExpand="1" build="p"/>
      <p:bldP spid="15" grpId="0" uiExpand="1" build="p"/>
      <p:bldP spid="16" grpId="0" uiExpand="1" build="p"/>
      <p:bldP spid="17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3">
            <a:extLst>
              <a:ext uri="{FF2B5EF4-FFF2-40B4-BE49-F238E27FC236}">
                <a16:creationId xmlns:a16="http://schemas.microsoft.com/office/drawing/2014/main" id="{C3AC4596-7E33-C244-6407-35A6D672B05D}"/>
              </a:ext>
            </a:extLst>
          </p:cNvPr>
          <p:cNvGrpSpPr/>
          <p:nvPr/>
        </p:nvGrpSpPr>
        <p:grpSpPr>
          <a:xfrm>
            <a:off x="2533642" y="45271"/>
            <a:ext cx="7336752" cy="3383729"/>
            <a:chOff x="4133327" y="8204395"/>
            <a:chExt cx="7210038" cy="3383729"/>
          </a:xfrm>
        </p:grpSpPr>
        <p:sp>
          <p:nvSpPr>
            <p:cNvPr id="3" name="TextBox 24">
              <a:extLst>
                <a:ext uri="{FF2B5EF4-FFF2-40B4-BE49-F238E27FC236}">
                  <a16:creationId xmlns:a16="http://schemas.microsoft.com/office/drawing/2014/main" id="{0625D7D1-BFF7-D871-ED37-31E6A687AC28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33713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 w="3302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TẠM BIỆT VÀ HẸN GẶP LẠI</a:t>
              </a:r>
            </a:p>
          </p:txBody>
        </p:sp>
        <p:sp>
          <p:nvSpPr>
            <p:cNvPr id="5" name="TextBox 29">
              <a:extLst>
                <a:ext uri="{FF2B5EF4-FFF2-40B4-BE49-F238E27FC236}">
                  <a16:creationId xmlns:a16="http://schemas.microsoft.com/office/drawing/2014/main" id="{C981BF9A-116A-ECE7-ECE5-9606C1D2C1B8}"/>
                </a:ext>
              </a:extLst>
            </p:cNvPr>
            <p:cNvSpPr txBox="1"/>
            <p:nvPr/>
          </p:nvSpPr>
          <p:spPr>
            <a:xfrm>
              <a:off x="4133327" y="8216752"/>
              <a:ext cx="7193902" cy="33713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T</a:t>
              </a: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Ạ</a:t>
              </a: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M</a:t>
              </a: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B</a:t>
              </a: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I</a:t>
              </a: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Ệ</a:t>
              </a: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T </a:t>
              </a: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V</a:t>
              </a: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À</a:t>
              </a: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H</a:t>
              </a: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Ẹ</a:t>
              </a: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N </a:t>
              </a: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G</a:t>
              </a: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Ặ</a:t>
              </a: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P</a:t>
              </a: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L</a:t>
              </a: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Ạ</a:t>
              </a: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828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A88BD57-86CF-482B-8CC1-FFFDC42CC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89F58CA-8E0F-4BD4-8791-A3DF3527D750}"/>
              </a:ext>
            </a:extLst>
          </p:cNvPr>
          <p:cNvSpPr txBox="1"/>
          <p:nvPr/>
        </p:nvSpPr>
        <p:spPr>
          <a:xfrm>
            <a:off x="3165231" y="879231"/>
            <a:ext cx="5235296" cy="1476731"/>
          </a:xfrm>
          <a:prstGeom prst="rect">
            <a:avLst/>
          </a:prstGeom>
          <a:noFill/>
        </p:spPr>
        <p:txBody>
          <a:bodyPr wrap="square" rtlCol="0">
            <a:prstTxWarp prst="textWave1">
              <a:avLst>
                <a:gd name="adj1" fmla="val 14206"/>
                <a:gd name="adj2" fmla="val 0"/>
              </a:avLst>
            </a:prstTxWarp>
            <a:spAutoFit/>
          </a:bodyPr>
          <a:lstStyle/>
          <a:p>
            <a:pPr algn="ctr"/>
            <a:r>
              <a:rPr lang="en-US" sz="8000" b="1">
                <a:ln w="9525">
                  <a:solidFill>
                    <a:srgbClr val="964B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rgbClr val="964B00"/>
                  </a:outerShdw>
                </a:effectLst>
                <a:latin typeface="#9Slide05 SVNClementine" panose="020F0502020204030203" pitchFamily="34" charset="0"/>
              </a:rPr>
              <a:t>KHỞI ĐỘNG</a:t>
            </a:r>
            <a:endParaRPr lang="en-US" sz="8000" b="1" dirty="0">
              <a:ln w="9525">
                <a:solidFill>
                  <a:srgbClr val="964B00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rgbClr val="964B00"/>
                </a:outerShdw>
              </a:effectLst>
              <a:latin typeface="#9Slide05 SVNClementine" panose="020F0502020204030203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2D84C20-D321-4B9B-BD7A-EA25CD4958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15" b="99183" l="1286" r="95000">
                        <a14:foregroundMark x1="28429" y1="26975" x2="23714" y2="25341"/>
                        <a14:foregroundMark x1="18000" y1="55586" x2="15714" y2="64033"/>
                        <a14:foregroundMark x1="15000" y1="69210" x2="12714" y2="83379"/>
                        <a14:foregroundMark x1="18286" y1="86921" x2="18286" y2="86921"/>
                        <a14:foregroundMark x1="21857" y1="79837" x2="21857" y2="79837"/>
                        <a14:foregroundMark x1="19857" y1="67030" x2="21000" y2="70027"/>
                        <a14:foregroundMark x1="14857" y1="63215" x2="14000" y2="65940"/>
                        <a14:foregroundMark x1="14000" y1="65395" x2="11571" y2="74387"/>
                        <a14:foregroundMark x1="7000" y1="86921" x2="5429" y2="87466"/>
                        <a14:foregroundMark x1="4857" y1="88283" x2="4286" y2="90736"/>
                        <a14:foregroundMark x1="43143" y1="89101" x2="43143" y2="89101"/>
                        <a14:foregroundMark x1="28286" y1="82289" x2="25000" y2="93733"/>
                        <a14:foregroundMark x1="33143" y1="86921" x2="30714" y2="93460"/>
                        <a14:foregroundMark x1="22286" y1="94550" x2="21286" y2="97003"/>
                        <a14:foregroundMark x1="1286" y1="95095" x2="1286" y2="95095"/>
                        <a14:foregroundMark x1="11714" y1="80109" x2="11714" y2="85831"/>
                        <a14:foregroundMark x1="49571" y1="14714" x2="45429" y2="14441"/>
                        <a14:foregroundMark x1="48714" y1="4087" x2="48714" y2="4087"/>
                        <a14:foregroundMark x1="44000" y1="92371" x2="44000" y2="92371"/>
                        <a14:foregroundMark x1="45143" y1="87193" x2="41571" y2="93733"/>
                        <a14:foregroundMark x1="43143" y1="88828" x2="39286" y2="94005"/>
                        <a14:foregroundMark x1="40000" y1="94005" x2="38857" y2="95368"/>
                        <a14:foregroundMark x1="38714" y1="95368" x2="37857" y2="95640"/>
                        <a14:foregroundMark x1="39143" y1="97820" x2="40143" y2="97820"/>
                        <a14:foregroundMark x1="50286" y1="88283" x2="49429" y2="92371"/>
                        <a14:foregroundMark x1="50143" y1="91553" x2="48857" y2="95913"/>
                        <a14:foregroundMark x1="48143" y1="97003" x2="42000" y2="95640"/>
                        <a14:foregroundMark x1="40143" y1="88556" x2="39571" y2="89918"/>
                        <a14:foregroundMark x1="42714" y1="86921" x2="44429" y2="86649"/>
                        <a14:foregroundMark x1="47571" y1="86649" x2="45429" y2="86649"/>
                        <a14:foregroundMark x1="48000" y1="85559" x2="48857" y2="85559"/>
                        <a14:foregroundMark x1="49429" y1="85559" x2="50143" y2="86104"/>
                        <a14:foregroundMark x1="48143" y1="85559" x2="45143" y2="84469"/>
                        <a14:foregroundMark x1="61857" y1="33787" x2="61429" y2="41962"/>
                        <a14:foregroundMark x1="69286" y1="31880" x2="69714" y2="41144"/>
                        <a14:foregroundMark x1="63000" y1="73025" x2="62714" y2="78202"/>
                        <a14:foregroundMark x1="68714" y1="59946" x2="65571" y2="68665"/>
                        <a14:foregroundMark x1="62571" y1="70027" x2="62714" y2="76022"/>
                        <a14:foregroundMark x1="59571" y1="75204" x2="67571" y2="81471"/>
                        <a14:foregroundMark x1="81286" y1="74114" x2="75286" y2="87466"/>
                        <a14:foregroundMark x1="81714" y1="92371" x2="71000" y2="92098"/>
                        <a14:foregroundMark x1="89429" y1="66485" x2="88571" y2="77384"/>
                        <a14:foregroundMark x1="93857" y1="36512" x2="95000" y2="46049"/>
                        <a14:foregroundMark x1="88286" y1="71935" x2="88571" y2="85559"/>
                        <a14:foregroundMark x1="90000" y1="73842" x2="91429" y2="87466"/>
                        <a14:foregroundMark x1="89286" y1="77112" x2="87857" y2="90191"/>
                        <a14:foregroundMark x1="88286" y1="85831" x2="85286" y2="95095"/>
                        <a14:foregroundMark x1="88571" y1="87466" x2="88571" y2="92098"/>
                        <a14:foregroundMark x1="89143" y1="88828" x2="89286" y2="93733"/>
                        <a14:foregroundMark x1="90000" y1="75477" x2="90571" y2="80654"/>
                        <a14:foregroundMark x1="90857" y1="71390" x2="91000" y2="74114"/>
                        <a14:foregroundMark x1="90000" y1="68937" x2="91143" y2="74114"/>
                        <a14:foregroundMark x1="90143" y1="70027" x2="91714" y2="82561"/>
                        <a14:foregroundMark x1="91143" y1="82289" x2="90143" y2="90736"/>
                        <a14:foregroundMark x1="49429" y1="30245" x2="49429" y2="35150"/>
                        <a14:foregroundMark x1="46286" y1="97820" x2="46286" y2="97820"/>
                        <a14:foregroundMark x1="44000" y1="97003" x2="44000" y2="97003"/>
                        <a14:foregroundMark x1="42857" y1="97548" x2="42857" y2="97548"/>
                        <a14:foregroundMark x1="42714" y1="98638" x2="42714" y2="98638"/>
                        <a14:foregroundMark x1="41714" y1="97548" x2="41714" y2="97548"/>
                        <a14:foregroundMark x1="44000" y1="98365" x2="44000" y2="98365"/>
                        <a14:foregroundMark x1="44000" y1="98365" x2="44000" y2="98365"/>
                        <a14:foregroundMark x1="44000" y1="98365" x2="44000" y2="98365"/>
                        <a14:foregroundMark x1="50714" y1="86104" x2="50714" y2="86104"/>
                        <a14:foregroundMark x1="50714" y1="86104" x2="50714" y2="86104"/>
                        <a14:foregroundMark x1="20571" y1="97820" x2="20571" y2="97820"/>
                        <a14:foregroundMark x1="20286" y1="98365" x2="20286" y2="98365"/>
                        <a14:foregroundMark x1="66714" y1="99183" x2="66714" y2="99183"/>
                        <a14:backgroundMark x1="45000" y1="84469" x2="45000" y2="84469"/>
                        <a14:backgroundMark x1="46571" y1="83924" x2="46571" y2="83924"/>
                        <a14:backgroundMark x1="19286" y1="94278" x2="19286" y2="94278"/>
                        <a14:backgroundMark x1="21429" y1="84741" x2="21429" y2="84741"/>
                        <a14:backgroundMark x1="20429" y1="85559" x2="20429" y2="855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1354" y="2930551"/>
            <a:ext cx="7491046" cy="392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74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B41FA0-430B-42DA-962B-28F548FE90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91256" y="418047"/>
            <a:ext cx="11615850" cy="2183850"/>
            <a:chOff x="383136" y="294969"/>
            <a:chExt cx="11615850" cy="2183850"/>
          </a:xfrm>
        </p:grpSpPr>
        <p:grpSp>
          <p:nvGrpSpPr>
            <p:cNvPr id="2" name="Group 1"/>
            <p:cNvGrpSpPr/>
            <p:nvPr/>
          </p:nvGrpSpPr>
          <p:grpSpPr>
            <a:xfrm>
              <a:off x="383136" y="294969"/>
              <a:ext cx="11530957" cy="2173912"/>
              <a:chOff x="383136" y="294969"/>
              <a:chExt cx="11530957" cy="2173912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9DB64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4088909" y="459811"/>
                <a:ext cx="2846854" cy="1426229"/>
                <a:chOff x="6090374" y="3403220"/>
                <a:chExt cx="2846854" cy="1426229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6379843" y="3403220"/>
                  <a:ext cx="2430880" cy="13678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 1: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6090374" y="3461619"/>
                  <a:ext cx="2846854" cy="13678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0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0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 1: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468029" y="742173"/>
              <a:ext cx="11530957" cy="1736646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Mô hình máy phát điện gió gồm bao nhiêu bộ phận chính ?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818461" y="2739101"/>
            <a:ext cx="4262878" cy="1561788"/>
            <a:chOff x="-321995" y="4353970"/>
            <a:chExt cx="5612753" cy="2024202"/>
          </a:xfrm>
        </p:grpSpPr>
        <p:sp>
          <p:nvSpPr>
            <p:cNvPr id="31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260956" y="4539610"/>
              <a:ext cx="4029802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 bộ phận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2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388083" y="2858228"/>
            <a:ext cx="4497172" cy="1685579"/>
            <a:chOff x="8804714" y="4447253"/>
            <a:chExt cx="5921239" cy="2184644"/>
          </a:xfrm>
        </p:grpSpPr>
        <p:sp>
          <p:nvSpPr>
            <p:cNvPr id="3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10332301" y="4622054"/>
              <a:ext cx="4393652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 bộ phận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5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885240" y="4765947"/>
            <a:ext cx="4337013" cy="1646772"/>
            <a:chOff x="2147103" y="4634992"/>
            <a:chExt cx="5710364" cy="2134345"/>
          </a:xfrm>
        </p:grpSpPr>
        <p:sp>
          <p:nvSpPr>
            <p:cNvPr id="50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3626200" y="4759487"/>
              <a:ext cx="4231267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 bộ phận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474491" y="4765947"/>
            <a:ext cx="4502542" cy="1646772"/>
            <a:chOff x="10324068" y="7196308"/>
            <a:chExt cx="6677727" cy="2372790"/>
          </a:xfrm>
        </p:grpSpPr>
        <p:sp>
          <p:nvSpPr>
            <p:cNvPr id="53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12036797" y="7367600"/>
              <a:ext cx="4964998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 bộ phận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4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  <p:pic>
        <p:nvPicPr>
          <p:cNvPr id="55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491" y="4716923"/>
            <a:ext cx="1631474" cy="1305178"/>
          </a:xfrm>
          <a:prstGeom prst="rect">
            <a:avLst/>
          </a:prstGeom>
        </p:spPr>
      </p:pic>
      <p:pic>
        <p:nvPicPr>
          <p:cNvPr id="62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39417" y="1619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11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3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4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8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 p14:presetBounceEnd="7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3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 p14:presetBounceEnd="70667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6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7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6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9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 tmFilter="0, 0; .2, .5; .8, .5; 1, 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6" dur="250" autoRev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2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 tmFilter="0, 0; .2, .5; .8, .5; 1, 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9" dur="250" autoRev="1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5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 tmFilter="0, 0; .2, .5; .8, .5; 1, 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2" dur="250" autoRev="1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4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4414" fill="hold"/>
                                            <p:tgtEl>
                                              <p:spTgt spid="6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8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2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5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8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4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2"/>
                      </p:tgtEl>
                    </p:cond>
                  </p:nextCondLst>
                </p:seq>
                <p:audio>
                  <p:cMediaNode vol="80000">
                    <p:cTn id="10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7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3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2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6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 tmFilter="0, 0; .2, .5; .8, .5; 1, 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250" autoRev="1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5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5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5" dur="500" tmFilter="0, 0; .2, .5; .8, .5; 1, 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6" dur="250" autoRev="1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8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3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5" dur="4414" fill="hold"/>
                                            <p:tgtEl>
                                              <p:spTgt spid="6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6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2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3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6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8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9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2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4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5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6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8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2"/>
                      </p:tgtEl>
                    </p:cond>
                  </p:nextCondLst>
                </p:seq>
                <p:audio>
                  <p:cMediaNode vol="80000">
                    <p:cTn id="11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B41FA0-430B-42DA-962B-28F548FE90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75957" y="441614"/>
            <a:ext cx="11530957" cy="2017548"/>
            <a:chOff x="383136" y="294969"/>
            <a:chExt cx="11530957" cy="2173912"/>
          </a:xfrm>
        </p:grpSpPr>
        <p:grpSp>
          <p:nvGrpSpPr>
            <p:cNvPr id="2" name="Group 1"/>
            <p:cNvGrpSpPr/>
            <p:nvPr/>
          </p:nvGrpSpPr>
          <p:grpSpPr>
            <a:xfrm>
              <a:off x="383136" y="294969"/>
              <a:ext cx="11530957" cy="2173912"/>
              <a:chOff x="383136" y="294969"/>
              <a:chExt cx="11530957" cy="2173912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9DB64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4408199" y="408768"/>
                <a:ext cx="2846854" cy="1400952"/>
                <a:chOff x="6409664" y="3352177"/>
                <a:chExt cx="2846854" cy="1400952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6617651" y="3352177"/>
                  <a:ext cx="2430880" cy="13678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0" b="1" i="0" u="none" strike="noStrike" kern="1200" cap="none" spc="0" normalizeH="0" baseline="0" noProof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8000" b="1" i="0" u="none" strike="noStrike" kern="1200" cap="none" spc="0" normalizeH="0" baseline="0" noProof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 2:</a:t>
                  </a:r>
                  <a:endParaRPr kumimoji="0" lang="en-US" sz="8000" b="1" i="0" u="none" strike="noStrike" kern="1200" cap="none" spc="0" normalizeH="0" baseline="0" noProof="0" dirty="0">
                    <a:ln w="190500">
                      <a:solidFill>
                        <a:prstClr val="white"/>
                      </a:solidFill>
                      <a:prstDash val="solid"/>
                    </a:ln>
                    <a:solidFill>
                      <a:prstClr val="black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endParaRP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6409664" y="3385299"/>
                  <a:ext cx="2846854" cy="13678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0" b="0" i="0" u="none" strike="noStrike" kern="1200" cap="none" spc="0" normalizeH="0" baseline="0" noProof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8000" b="0" i="0" u="none" strike="noStrike" kern="1200" cap="none" spc="0" normalizeH="0" baseline="0" noProof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 2:</a:t>
                  </a:r>
                  <a:endParaRPr kumimoji="0" lang="en-US" sz="8000" b="0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endParaRP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586316" y="788866"/>
              <a:ext cx="11124595" cy="1464231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 hãy kể tên các bộ phận chính trong mô hình máy phát điện gió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AC09D32-A91B-4A26-BF35-CFE1DCC192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522" y="2574586"/>
            <a:ext cx="11530956" cy="412515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F5861AF-F11D-42FB-B9CC-ABC191BB9261}"/>
              </a:ext>
            </a:extLst>
          </p:cNvPr>
          <p:cNvGrpSpPr/>
          <p:nvPr/>
        </p:nvGrpSpPr>
        <p:grpSpPr>
          <a:xfrm>
            <a:off x="815480" y="2775503"/>
            <a:ext cx="5267549" cy="1839377"/>
            <a:chOff x="810864" y="2929254"/>
            <a:chExt cx="5267549" cy="1839377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41945012-8646-4D58-A061-AE29534489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129" t="2155" r="6230" b="70748"/>
            <a:stretch/>
          </p:blipFill>
          <p:spPr>
            <a:xfrm>
              <a:off x="810864" y="2929254"/>
              <a:ext cx="2347504" cy="1839377"/>
            </a:xfrm>
            <a:prstGeom prst="rect">
              <a:avLst/>
            </a:prstGeom>
          </p:spPr>
        </p:pic>
        <p:sp>
          <p:nvSpPr>
            <p:cNvPr id="27" name="TextBox 30">
              <a:extLst>
                <a:ext uri="{FF2B5EF4-FFF2-40B4-BE49-F238E27FC236}">
                  <a16:creationId xmlns:a16="http://schemas.microsoft.com/office/drawing/2014/main" id="{B130FB83-14FF-406D-A736-8416AF9A77FB}"/>
                </a:ext>
              </a:extLst>
            </p:cNvPr>
            <p:cNvSpPr txBox="1"/>
            <p:nvPr/>
          </p:nvSpPr>
          <p:spPr>
            <a:xfrm>
              <a:off x="3206491" y="3076276"/>
              <a:ext cx="2871922" cy="1600438"/>
            </a:xfrm>
            <a:prstGeom prst="roundRect">
              <a:avLst/>
            </a:prstGeom>
            <a:solidFill>
              <a:srgbClr val="FFFFCC"/>
            </a:solidFill>
            <a:ln w="3810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4400" b="1">
                  <a:solidFill>
                    <a:srgbClr val="002060"/>
                  </a:solidFill>
                  <a:ea typeface="Roboto" panose="02000000000000000000" pitchFamily="2" charset="0"/>
                </a:rPr>
                <a:t>Máy phát điện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72BD58F-A5F0-4763-86B3-A77D2F94684F}"/>
              </a:ext>
            </a:extLst>
          </p:cNvPr>
          <p:cNvGrpSpPr/>
          <p:nvPr/>
        </p:nvGrpSpPr>
        <p:grpSpPr>
          <a:xfrm>
            <a:off x="6108973" y="2727388"/>
            <a:ext cx="5329798" cy="1839378"/>
            <a:chOff x="617947" y="4763955"/>
            <a:chExt cx="5329798" cy="1839378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3E8AB355-9B35-4B6B-9258-A0B029C202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40" r="70233" b="70748"/>
            <a:stretch/>
          </p:blipFill>
          <p:spPr>
            <a:xfrm>
              <a:off x="617947" y="4763955"/>
              <a:ext cx="2347505" cy="1839378"/>
            </a:xfrm>
            <a:prstGeom prst="rect">
              <a:avLst/>
            </a:prstGeom>
          </p:spPr>
        </p:pic>
        <p:sp>
          <p:nvSpPr>
            <p:cNvPr id="37" name="TextBox 30">
              <a:extLst>
                <a:ext uri="{FF2B5EF4-FFF2-40B4-BE49-F238E27FC236}">
                  <a16:creationId xmlns:a16="http://schemas.microsoft.com/office/drawing/2014/main" id="{47770301-20DB-41F3-AE45-EA88C063CAF9}"/>
                </a:ext>
              </a:extLst>
            </p:cNvPr>
            <p:cNvSpPr txBox="1"/>
            <p:nvPr/>
          </p:nvSpPr>
          <p:spPr>
            <a:xfrm>
              <a:off x="2965452" y="5357768"/>
              <a:ext cx="2982293" cy="851297"/>
            </a:xfrm>
            <a:prstGeom prst="roundRect">
              <a:avLst/>
            </a:prstGeom>
            <a:solidFill>
              <a:srgbClr val="FFFFCC"/>
            </a:solidFill>
            <a:ln w="3810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4400" b="1">
                  <a:solidFill>
                    <a:srgbClr val="002060"/>
                  </a:solidFill>
                  <a:ea typeface="Roboto" panose="02000000000000000000" pitchFamily="2" charset="0"/>
                </a:rPr>
                <a:t>Cánh quạt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67EEF64-B564-4B1B-B791-27CDFC76EFF8}"/>
              </a:ext>
            </a:extLst>
          </p:cNvPr>
          <p:cNvGrpSpPr/>
          <p:nvPr/>
        </p:nvGrpSpPr>
        <p:grpSpPr>
          <a:xfrm>
            <a:off x="6637024" y="4692585"/>
            <a:ext cx="4726530" cy="1864918"/>
            <a:chOff x="6637024" y="4692585"/>
            <a:chExt cx="4726530" cy="1864918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87BA71F-8823-4CE7-8CE5-255F9291A2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016048" y="4692585"/>
              <a:ext cx="2347506" cy="1864918"/>
            </a:xfrm>
            <a:prstGeom prst="rect">
              <a:avLst/>
            </a:prstGeom>
          </p:spPr>
        </p:pic>
        <p:sp>
          <p:nvSpPr>
            <p:cNvPr id="38" name="TextBox 30">
              <a:extLst>
                <a:ext uri="{FF2B5EF4-FFF2-40B4-BE49-F238E27FC236}">
                  <a16:creationId xmlns:a16="http://schemas.microsoft.com/office/drawing/2014/main" id="{ECB30CCB-A039-413F-AD31-32ABCA9DC238}"/>
                </a:ext>
              </a:extLst>
            </p:cNvPr>
            <p:cNvSpPr txBox="1"/>
            <p:nvPr/>
          </p:nvSpPr>
          <p:spPr>
            <a:xfrm>
              <a:off x="6637024" y="5127647"/>
              <a:ext cx="2636305" cy="851297"/>
            </a:xfrm>
            <a:prstGeom prst="roundRect">
              <a:avLst/>
            </a:prstGeom>
            <a:solidFill>
              <a:srgbClr val="FFFFCC"/>
            </a:solidFill>
            <a:ln w="3810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4400" b="1">
                  <a:solidFill>
                    <a:srgbClr val="002060"/>
                  </a:solidFill>
                  <a:ea typeface="Roboto" panose="02000000000000000000" pitchFamily="2" charset="0"/>
                </a:rPr>
                <a:t>Đèn LED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239EE29-47C5-4270-B452-CC8216642E58}"/>
              </a:ext>
            </a:extLst>
          </p:cNvPr>
          <p:cNvGrpSpPr/>
          <p:nvPr/>
        </p:nvGrpSpPr>
        <p:grpSpPr>
          <a:xfrm>
            <a:off x="1050263" y="4750975"/>
            <a:ext cx="4867020" cy="1812667"/>
            <a:chOff x="6723698" y="2696341"/>
            <a:chExt cx="4867020" cy="181266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920468E-8F43-4479-8BE5-4C57885405D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316253" y="2696341"/>
              <a:ext cx="2274465" cy="1812667"/>
            </a:xfrm>
            <a:prstGeom prst="rect">
              <a:avLst/>
            </a:prstGeom>
          </p:spPr>
        </p:pic>
        <p:sp>
          <p:nvSpPr>
            <p:cNvPr id="39" name="TextBox 30">
              <a:extLst>
                <a:ext uri="{FF2B5EF4-FFF2-40B4-BE49-F238E27FC236}">
                  <a16:creationId xmlns:a16="http://schemas.microsoft.com/office/drawing/2014/main" id="{ACCCF80A-5912-453C-9693-5BA4160DF45F}"/>
                </a:ext>
              </a:extLst>
            </p:cNvPr>
            <p:cNvSpPr txBox="1"/>
            <p:nvPr/>
          </p:nvSpPr>
          <p:spPr>
            <a:xfrm>
              <a:off x="6723698" y="3158763"/>
              <a:ext cx="2608530" cy="851297"/>
            </a:xfrm>
            <a:prstGeom prst="roundRect">
              <a:avLst/>
            </a:prstGeom>
            <a:solidFill>
              <a:srgbClr val="FFFFCC"/>
            </a:solidFill>
            <a:ln w="3810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4400" b="1">
                  <a:solidFill>
                    <a:srgbClr val="002060"/>
                  </a:solidFill>
                  <a:ea typeface="Roboto" panose="02000000000000000000" pitchFamily="2" charset="0"/>
                </a:rPr>
                <a:t>Trụ đỡ</a:t>
              </a:r>
            </a:p>
          </p:txBody>
        </p:sp>
      </p:grpSp>
      <p:pic>
        <p:nvPicPr>
          <p:cNvPr id="40" name="Đúng">
            <a:extLst>
              <a:ext uri="{FF2B5EF4-FFF2-40B4-BE49-F238E27FC236}">
                <a16:creationId xmlns:a16="http://schemas.microsoft.com/office/drawing/2014/main" id="{8E9F0DE6-471C-4863-8C3C-C82943A5F2B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5394" y="1161100"/>
            <a:ext cx="1056186" cy="1097799"/>
          </a:xfrm>
          <a:prstGeom prst="rect">
            <a:avLst/>
          </a:prstGeom>
        </p:spPr>
      </p:pic>
      <p:pic>
        <p:nvPicPr>
          <p:cNvPr id="41" name="Đúng">
            <a:extLst>
              <a:ext uri="{FF2B5EF4-FFF2-40B4-BE49-F238E27FC236}">
                <a16:creationId xmlns:a16="http://schemas.microsoft.com/office/drawing/2014/main" id="{3B349C47-6489-465D-8450-868F224C444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8358" y="2797379"/>
            <a:ext cx="1056186" cy="1097799"/>
          </a:xfrm>
          <a:prstGeom prst="rect">
            <a:avLst/>
          </a:prstGeom>
        </p:spPr>
      </p:pic>
      <p:pic>
        <p:nvPicPr>
          <p:cNvPr id="42" name="Đúng">
            <a:extLst>
              <a:ext uri="{FF2B5EF4-FFF2-40B4-BE49-F238E27FC236}">
                <a16:creationId xmlns:a16="http://schemas.microsoft.com/office/drawing/2014/main" id="{E5EF1D9F-CBA1-4325-BD78-0F325D606B0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6451" y="4433658"/>
            <a:ext cx="1056186" cy="1097799"/>
          </a:xfrm>
          <a:prstGeom prst="rect">
            <a:avLst/>
          </a:prstGeom>
        </p:spPr>
      </p:pic>
      <p:pic>
        <p:nvPicPr>
          <p:cNvPr id="43" name="Đúng">
            <a:extLst>
              <a:ext uri="{FF2B5EF4-FFF2-40B4-BE49-F238E27FC236}">
                <a16:creationId xmlns:a16="http://schemas.microsoft.com/office/drawing/2014/main" id="{0382C639-5287-4EFF-B6CC-28A943004F0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2931" y="6309099"/>
            <a:ext cx="1056186" cy="109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4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A88BD57-86CF-482B-8CC1-FFFDC42CC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89F58CA-8E0F-4BD4-8791-A3DF3527D750}"/>
              </a:ext>
            </a:extLst>
          </p:cNvPr>
          <p:cNvSpPr txBox="1"/>
          <p:nvPr/>
        </p:nvSpPr>
        <p:spPr>
          <a:xfrm>
            <a:off x="2737338" y="121419"/>
            <a:ext cx="593187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ln w="9525">
                  <a:solidFill>
                    <a:srgbClr val="964B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rgbClr val="964B00"/>
                  </a:outerShdw>
                </a:effectLst>
                <a:latin typeface="#9Slide05 SVNClementine" panose="020F0502020204030203" pitchFamily="34" charset="0"/>
              </a:rPr>
              <a:t>Hoạt động hình thành kiến thức, kĩ năng mới </a:t>
            </a:r>
            <a:endParaRPr lang="en-US" sz="6600" b="1" dirty="0">
              <a:ln w="9525">
                <a:solidFill>
                  <a:srgbClr val="964B00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rgbClr val="964B00"/>
                </a:outerShdw>
              </a:effectLst>
              <a:latin typeface="#9Slide05 SVNClementine" panose="020F0502020204030203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2D84C20-D321-4B9B-BD7A-EA25CD4958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15" b="99183" l="1286" r="95000">
                        <a14:foregroundMark x1="28429" y1="26975" x2="23714" y2="25341"/>
                        <a14:foregroundMark x1="18000" y1="55586" x2="15714" y2="64033"/>
                        <a14:foregroundMark x1="15000" y1="69210" x2="12714" y2="83379"/>
                        <a14:foregroundMark x1="18286" y1="86921" x2="18286" y2="86921"/>
                        <a14:foregroundMark x1="21857" y1="79837" x2="21857" y2="79837"/>
                        <a14:foregroundMark x1="19857" y1="67030" x2="21000" y2="70027"/>
                        <a14:foregroundMark x1="14857" y1="63215" x2="14000" y2="65940"/>
                        <a14:foregroundMark x1="14000" y1="65395" x2="11571" y2="74387"/>
                        <a14:foregroundMark x1="7000" y1="86921" x2="5429" y2="87466"/>
                        <a14:foregroundMark x1="4857" y1="88283" x2="4286" y2="90736"/>
                        <a14:foregroundMark x1="43143" y1="89101" x2="43143" y2="89101"/>
                        <a14:foregroundMark x1="28286" y1="82289" x2="25000" y2="93733"/>
                        <a14:foregroundMark x1="33143" y1="86921" x2="30714" y2="93460"/>
                        <a14:foregroundMark x1="22286" y1="94550" x2="21286" y2="97003"/>
                        <a14:foregroundMark x1="1286" y1="95095" x2="1286" y2="95095"/>
                        <a14:foregroundMark x1="11714" y1="80109" x2="11714" y2="85831"/>
                        <a14:foregroundMark x1="49571" y1="14714" x2="45429" y2="14441"/>
                        <a14:foregroundMark x1="48714" y1="4087" x2="48714" y2="4087"/>
                        <a14:foregroundMark x1="44000" y1="92371" x2="44000" y2="92371"/>
                        <a14:foregroundMark x1="45143" y1="87193" x2="41571" y2="93733"/>
                        <a14:foregroundMark x1="43143" y1="88828" x2="39286" y2="94005"/>
                        <a14:foregroundMark x1="40000" y1="94005" x2="38857" y2="95368"/>
                        <a14:foregroundMark x1="38714" y1="95368" x2="37857" y2="95640"/>
                        <a14:foregroundMark x1="39143" y1="97820" x2="40143" y2="97820"/>
                        <a14:foregroundMark x1="50286" y1="88283" x2="49429" y2="92371"/>
                        <a14:foregroundMark x1="50143" y1="91553" x2="48857" y2="95913"/>
                        <a14:foregroundMark x1="48143" y1="97003" x2="42000" y2="95640"/>
                        <a14:foregroundMark x1="40143" y1="88556" x2="39571" y2="89918"/>
                        <a14:foregroundMark x1="42714" y1="86921" x2="44429" y2="86649"/>
                        <a14:foregroundMark x1="47571" y1="86649" x2="45429" y2="86649"/>
                        <a14:foregroundMark x1="48000" y1="85559" x2="48857" y2="85559"/>
                        <a14:foregroundMark x1="49429" y1="85559" x2="50143" y2="86104"/>
                        <a14:foregroundMark x1="48143" y1="85559" x2="45143" y2="84469"/>
                        <a14:foregroundMark x1="61857" y1="33787" x2="61429" y2="41962"/>
                        <a14:foregroundMark x1="69286" y1="31880" x2="69714" y2="41144"/>
                        <a14:foregroundMark x1="63000" y1="73025" x2="62714" y2="78202"/>
                        <a14:foregroundMark x1="68714" y1="59946" x2="65571" y2="68665"/>
                        <a14:foregroundMark x1="62571" y1="70027" x2="62714" y2="76022"/>
                        <a14:foregroundMark x1="59571" y1="75204" x2="67571" y2="81471"/>
                        <a14:foregroundMark x1="81286" y1="74114" x2="75286" y2="87466"/>
                        <a14:foregroundMark x1="81714" y1="92371" x2="71000" y2="92098"/>
                        <a14:foregroundMark x1="89429" y1="66485" x2="88571" y2="77384"/>
                        <a14:foregroundMark x1="93857" y1="36512" x2="95000" y2="46049"/>
                        <a14:foregroundMark x1="88286" y1="71935" x2="88571" y2="85559"/>
                        <a14:foregroundMark x1="90000" y1="73842" x2="91429" y2="87466"/>
                        <a14:foregroundMark x1="89286" y1="77112" x2="87857" y2="90191"/>
                        <a14:foregroundMark x1="88286" y1="85831" x2="85286" y2="95095"/>
                        <a14:foregroundMark x1="88571" y1="87466" x2="88571" y2="92098"/>
                        <a14:foregroundMark x1="89143" y1="88828" x2="89286" y2="93733"/>
                        <a14:foregroundMark x1="90000" y1="75477" x2="90571" y2="80654"/>
                        <a14:foregroundMark x1="90857" y1="71390" x2="91000" y2="74114"/>
                        <a14:foregroundMark x1="90000" y1="68937" x2="91143" y2="74114"/>
                        <a14:foregroundMark x1="90143" y1="70027" x2="91714" y2="82561"/>
                        <a14:foregroundMark x1="91143" y1="82289" x2="90143" y2="90736"/>
                        <a14:foregroundMark x1="49429" y1="30245" x2="49429" y2="35150"/>
                        <a14:foregroundMark x1="46286" y1="97820" x2="46286" y2="97820"/>
                        <a14:foregroundMark x1="44000" y1="97003" x2="44000" y2="97003"/>
                        <a14:foregroundMark x1="42857" y1="97548" x2="42857" y2="97548"/>
                        <a14:foregroundMark x1="42714" y1="98638" x2="42714" y2="98638"/>
                        <a14:foregroundMark x1="41714" y1="97548" x2="41714" y2="97548"/>
                        <a14:foregroundMark x1="44000" y1="98365" x2="44000" y2="98365"/>
                        <a14:foregroundMark x1="44000" y1="98365" x2="44000" y2="98365"/>
                        <a14:foregroundMark x1="44000" y1="98365" x2="44000" y2="98365"/>
                        <a14:foregroundMark x1="50714" y1="86104" x2="50714" y2="86104"/>
                        <a14:foregroundMark x1="50714" y1="86104" x2="50714" y2="86104"/>
                        <a14:foregroundMark x1="20571" y1="97820" x2="20571" y2="97820"/>
                        <a14:foregroundMark x1="20286" y1="98365" x2="20286" y2="98365"/>
                        <a14:foregroundMark x1="66714" y1="99183" x2="66714" y2="99183"/>
                        <a14:backgroundMark x1="45000" y1="84469" x2="45000" y2="84469"/>
                        <a14:backgroundMark x1="46571" y1="83924" x2="46571" y2="83924"/>
                        <a14:backgroundMark x1="19286" y1="94278" x2="19286" y2="94278"/>
                        <a14:backgroundMark x1="21429" y1="84741" x2="21429" y2="84741"/>
                        <a14:backgroundMark x1="20429" y1="85559" x2="20429" y2="855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5847" y="3225571"/>
            <a:ext cx="6928338" cy="363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04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able and chairs in a room&#10;&#10;Description automatically generated with low confidence">
            <a:extLst>
              <a:ext uri="{FF2B5EF4-FFF2-40B4-BE49-F238E27FC236}">
                <a16:creationId xmlns:a16="http://schemas.microsoft.com/office/drawing/2014/main" id="{F4BE4EBD-72C2-DFEF-76DE-A1645379D4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81F466-5422-F202-33B1-DECE10002F78}"/>
              </a:ext>
            </a:extLst>
          </p:cNvPr>
          <p:cNvSpPr txBox="1"/>
          <p:nvPr/>
        </p:nvSpPr>
        <p:spPr>
          <a:xfrm>
            <a:off x="2573522" y="1172731"/>
            <a:ext cx="7044956" cy="2585323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5400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FF00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LNTH-LuoLuoNotangYuanTi 1" pitchFamily="2" charset="-128"/>
                <a:cs typeface="LNTH-LuoLuoNotangYuanTi 1" pitchFamily="2" charset="-128"/>
              </a:rPr>
              <a:t> Thực hành lắp ráp mô hình máy phát điện gió</a:t>
            </a:r>
            <a:endParaRPr kumimoji="0" lang="en-US" sz="5400" b="0" i="0" u="none" strike="noStrike" kern="1200" cap="none" spc="0" normalizeH="0" baseline="0" noProof="0" dirty="0">
              <a:ln w="19050">
                <a:solidFill>
                  <a:srgbClr val="C00000"/>
                </a:solidFill>
                <a:prstDash val="solid"/>
              </a:ln>
              <a:solidFill>
                <a:srgbClr val="FFFF00"/>
              </a:solidFill>
              <a:effectLst>
                <a:glow rad="76200">
                  <a:prstClr val="whit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3" name="Picture 2" descr="A cartoon of a child holding a book&#10;&#10;Description automatically generated with medium confidence">
            <a:extLst>
              <a:ext uri="{FF2B5EF4-FFF2-40B4-BE49-F238E27FC236}">
                <a16:creationId xmlns:a16="http://schemas.microsoft.com/office/drawing/2014/main" id="{9E75B967-2B7A-D0BF-0857-1C41D45AE9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54906" y="3198152"/>
            <a:ext cx="3763522" cy="373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7282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5FFDF4C-53F5-4CCB-905F-A5787B57B63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" t="5109" r="29408" b="32774"/>
          <a:stretch/>
        </p:blipFill>
        <p:spPr>
          <a:xfrm>
            <a:off x="4174838" y="1797248"/>
            <a:ext cx="8017162" cy="446100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A9FB60AA-B70A-4C9A-BE3D-8B41E0B72A2F}"/>
              </a:ext>
            </a:extLst>
          </p:cNvPr>
          <p:cNvSpPr txBox="1"/>
          <p:nvPr/>
        </p:nvSpPr>
        <p:spPr>
          <a:xfrm>
            <a:off x="1623043" y="164115"/>
            <a:ext cx="10914335" cy="1215652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800" cap="none" spc="0" normalizeH="0" baseline="0" noProof="0">
                <a:ln w="1905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UTM Azuki" pitchFamily="18" charset="0"/>
                <a:ea typeface="方正少儿简体" panose="03000509000000000000" pitchFamily="65" charset="-122"/>
                <a:cs typeface="+mn-ea"/>
                <a:sym typeface="+mn-lt"/>
              </a:rPr>
              <a:t>THẢO</a:t>
            </a:r>
            <a:r>
              <a:rPr kumimoji="0" lang="en-US" altLang="zh-CN" sz="7200" b="1" i="0" u="none" strike="noStrike" kern="800" cap="none" spc="0" normalizeH="0" noProof="0">
                <a:ln w="1905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UTM Azuki" pitchFamily="18" charset="0"/>
                <a:ea typeface="方正少儿简体" panose="03000509000000000000" pitchFamily="65" charset="-122"/>
                <a:cs typeface="+mn-ea"/>
                <a:sym typeface="+mn-lt"/>
              </a:rPr>
              <a:t> LUẬN NHÓM ĐÔI</a:t>
            </a:r>
            <a:endParaRPr kumimoji="0" lang="zh-CN" altLang="en-US" sz="7200" b="1" i="0" u="none" strike="noStrike" kern="800" cap="none" spc="0" normalizeH="0" baseline="0" noProof="0" dirty="0">
              <a:ln w="19050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FFFF00"/>
              </a:solidFill>
              <a:effectLst/>
              <a:uLnTx/>
              <a:uFillTx/>
              <a:latin typeface="UTM Azuki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2" name="5c6abf3318997">
            <a:hlinkClick r:id="" action="ppaction://media"/>
            <a:extLst>
              <a:ext uri="{FF2B5EF4-FFF2-40B4-BE49-F238E27FC236}">
                <a16:creationId xmlns:a16="http://schemas.microsoft.com/office/drawing/2014/main" id="{BB48CF0A-4E8B-4A4D-924F-82FE0D5CB2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25592" y="2021481"/>
            <a:ext cx="244751" cy="24475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B3A3590-3751-93BE-81F8-A947E1BBC9B6}"/>
              </a:ext>
            </a:extLst>
          </p:cNvPr>
          <p:cNvSpPr txBox="1"/>
          <p:nvPr/>
        </p:nvSpPr>
        <p:spPr>
          <a:xfrm>
            <a:off x="5456291" y="2368812"/>
            <a:ext cx="5673659" cy="3371136"/>
          </a:xfrm>
          <a:prstGeom prst="flowChartAlternateProcess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40"/>
            <a:r>
              <a:rPr lang="en-US" sz="4800" b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Tìm hiểu và trao đổi về yêu cầu của sản phẩm trong SGK trang 52.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itchFamily="18" charset="0"/>
              <a:ea typeface="Cambria" pitchFamily="18" charset="0"/>
            </a:endParaRP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310545BD-0E09-46F5-82A5-70133C8B4220}"/>
              </a:ext>
            </a:extLst>
          </p:cNvPr>
          <p:cNvSpPr/>
          <p:nvPr/>
        </p:nvSpPr>
        <p:spPr>
          <a:xfrm>
            <a:off x="372024" y="2491162"/>
            <a:ext cx="4022217" cy="4114800"/>
          </a:xfrm>
          <a:custGeom>
            <a:avLst/>
            <a:gdLst/>
            <a:ahLst/>
            <a:cxnLst/>
            <a:rect l="l" t="t" r="r" b="b"/>
            <a:pathLst>
              <a:path w="4022217" h="4114800">
                <a:moveTo>
                  <a:pt x="0" y="0"/>
                </a:moveTo>
                <a:lnTo>
                  <a:pt x="4022217" y="0"/>
                </a:lnTo>
                <a:lnTo>
                  <a:pt x="402221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4600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  <p:bldP spid="11" grpId="0"/>
      <p:bldP spid="7" grpId="0" animBg="1"/>
    </p:bldLst>
  </p:timing>
  <p:extLst>
    <p:ext uri="{E180D4A7-C9FB-4DFB-919C-405C955672EB}">
      <p14:showEvtLst xmlns:p14="http://schemas.microsoft.com/office/powerpoint/2010/main">
        <p14:playEvt time="0" objId="4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818</TotalTime>
  <Words>1023</Words>
  <Application>Microsoft Office PowerPoint</Application>
  <PresentationFormat>Widescreen</PresentationFormat>
  <Paragraphs>157</Paragraphs>
  <Slides>36</Slides>
  <Notes>13</Notes>
  <HiddenSlides>0</HiddenSlides>
  <MMClips>8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54" baseType="lpstr">
      <vt:lpstr>#9Slide05 Phobia</vt:lpstr>
      <vt:lpstr>#9Slide05 SVNClementine</vt:lpstr>
      <vt:lpstr>#9Slide07 SVNBeachwood Sans</vt:lpstr>
      <vt:lpstr>#9Slide07 SVNNexa Rust Slab Bla</vt:lpstr>
      <vt:lpstr>Arial</vt:lpstr>
      <vt:lpstr>Calibri</vt:lpstr>
      <vt:lpstr>Cambria</vt:lpstr>
      <vt:lpstr>Courier New</vt:lpstr>
      <vt:lpstr>iCiel Pony</vt:lpstr>
      <vt:lpstr>LNTH-LuoLuoNotangYuanTi 1</vt:lpstr>
      <vt:lpstr>Roboto</vt:lpstr>
      <vt:lpstr>SVN-ARCO Typography</vt:lpstr>
      <vt:lpstr>UTM Alberta Heavy</vt:lpstr>
      <vt:lpstr>UTM Azuki</vt:lpstr>
      <vt:lpstr>UTM Duepuntozero</vt:lpstr>
      <vt:lpstr>UTM Showcard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163</cp:revision>
  <dcterms:created xsi:type="dcterms:W3CDTF">2023-05-29T14:35:19Z</dcterms:created>
  <dcterms:modified xsi:type="dcterms:W3CDTF">2024-12-15T02:53:17Z</dcterms:modified>
  <cp:category>9Slide.vn</cp:category>
</cp:coreProperties>
</file>