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9"/>
  </p:notesMasterIdLst>
  <p:sldIdLst>
    <p:sldId id="256" r:id="rId3"/>
    <p:sldId id="268" r:id="rId4"/>
    <p:sldId id="260" r:id="rId5"/>
    <p:sldId id="262" r:id="rId6"/>
    <p:sldId id="257" r:id="rId7"/>
    <p:sldId id="263" r:id="rId8"/>
    <p:sldId id="269" r:id="rId9"/>
    <p:sldId id="264" r:id="rId10"/>
    <p:sldId id="514" r:id="rId11"/>
    <p:sldId id="259" r:id="rId12"/>
    <p:sldId id="515" r:id="rId13"/>
    <p:sldId id="265" r:id="rId14"/>
    <p:sldId id="516" r:id="rId15"/>
    <p:sldId id="517" r:id="rId16"/>
    <p:sldId id="518" r:id="rId17"/>
    <p:sldId id="519" r:id="rId18"/>
    <p:sldId id="520" r:id="rId19"/>
    <p:sldId id="521" r:id="rId20"/>
    <p:sldId id="527" r:id="rId21"/>
    <p:sldId id="523" r:id="rId22"/>
    <p:sldId id="524" r:id="rId23"/>
    <p:sldId id="525" r:id="rId24"/>
    <p:sldId id="522" r:id="rId25"/>
    <p:sldId id="526" r:id="rId26"/>
    <p:sldId id="266" r:id="rId27"/>
    <p:sldId id="267" r:id="rId28"/>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D68F"/>
    <a:srgbClr val="FFEF70"/>
    <a:srgbClr val="D7FF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90" autoAdjust="0"/>
    <p:restoredTop sz="91228" autoAdjust="0"/>
  </p:normalViewPr>
  <p:slideViewPr>
    <p:cSldViewPr snapToGrid="0">
      <p:cViewPr varScale="1">
        <p:scale>
          <a:sx n="117" d="100"/>
          <a:sy n="117" d="100"/>
        </p:scale>
        <p:origin x="8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7DFB5D-BBF5-405F-BC78-0B13853C44A5}" type="datetimeFigureOut">
              <a:rPr lang="en-US" smtClean="0"/>
              <a:t>3/24/2025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2C2F72-1C2E-454E-89F3-9680DB00ABE3}" type="slidenum">
              <a:rPr lang="en-US" smtClean="0"/>
              <a:t>‹#›</a:t>
            </a:fld>
            <a:endParaRPr lang="en-US"/>
          </a:p>
        </p:txBody>
      </p:sp>
    </p:spTree>
    <p:extLst>
      <p:ext uri="{BB962C8B-B14F-4D97-AF65-F5344CB8AC3E}">
        <p14:creationId xmlns:p14="http://schemas.microsoft.com/office/powerpoint/2010/main" val="40904083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59509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571909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356368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8C67C-BE1C-E710-0F4B-C9905A34C9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C13BA836-3673-D543-1C8D-3CABB5FE51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85EEB56-1E57-FBAB-A3E8-0670AE82FAC3}"/>
              </a:ext>
            </a:extLst>
          </p:cNvPr>
          <p:cNvSpPr>
            <a:spLocks noGrp="1"/>
          </p:cNvSpPr>
          <p:nvPr>
            <p:ph type="dt" sz="half" idx="10"/>
          </p:nvPr>
        </p:nvSpPr>
        <p:spPr/>
        <p:txBody>
          <a:bodyPr/>
          <a:lstStyle/>
          <a:p>
            <a:fld id="{85316A7A-BBAB-4BE6-96DB-BCDF14EF7274}" type="datetimeFigureOut">
              <a:rPr lang="vi-VN" smtClean="0"/>
              <a:t>24/03/2025</a:t>
            </a:fld>
            <a:endParaRPr lang="vi-VN"/>
          </a:p>
        </p:txBody>
      </p:sp>
      <p:sp>
        <p:nvSpPr>
          <p:cNvPr id="5" name="Footer Placeholder 4">
            <a:extLst>
              <a:ext uri="{FF2B5EF4-FFF2-40B4-BE49-F238E27FC236}">
                <a16:creationId xmlns:a16="http://schemas.microsoft.com/office/drawing/2014/main" id="{99D9BFFA-C80E-2628-501F-A14850BB8F2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888F27A-7535-00ED-1746-C3102E4A22A4}"/>
              </a:ext>
            </a:extLst>
          </p:cNvPr>
          <p:cNvSpPr>
            <a:spLocks noGrp="1"/>
          </p:cNvSpPr>
          <p:nvPr>
            <p:ph type="sldNum" sz="quarter" idx="12"/>
          </p:nvPr>
        </p:nvSpPr>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1607979253"/>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C2752-AD39-EC8B-9357-CD6C13951FEB}"/>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D3457BD-6A63-B417-D850-4CB4621B568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AF3840E-8A17-8FB0-2259-8279FF0FCA40}"/>
              </a:ext>
            </a:extLst>
          </p:cNvPr>
          <p:cNvSpPr>
            <a:spLocks noGrp="1"/>
          </p:cNvSpPr>
          <p:nvPr>
            <p:ph type="dt" sz="half" idx="10"/>
          </p:nvPr>
        </p:nvSpPr>
        <p:spPr/>
        <p:txBody>
          <a:bodyPr/>
          <a:lstStyle/>
          <a:p>
            <a:fld id="{85316A7A-BBAB-4BE6-96DB-BCDF14EF7274}" type="datetimeFigureOut">
              <a:rPr lang="vi-VN" smtClean="0"/>
              <a:t>24/03/2025</a:t>
            </a:fld>
            <a:endParaRPr lang="vi-VN"/>
          </a:p>
        </p:txBody>
      </p:sp>
      <p:sp>
        <p:nvSpPr>
          <p:cNvPr id="5" name="Footer Placeholder 4">
            <a:extLst>
              <a:ext uri="{FF2B5EF4-FFF2-40B4-BE49-F238E27FC236}">
                <a16:creationId xmlns:a16="http://schemas.microsoft.com/office/drawing/2014/main" id="{9AF4FAE1-CB8E-5EFE-BB81-ED1064FB442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5F570E1-2691-AAF9-66D4-2ECCE5FF442C}"/>
              </a:ext>
            </a:extLst>
          </p:cNvPr>
          <p:cNvSpPr>
            <a:spLocks noGrp="1"/>
          </p:cNvSpPr>
          <p:nvPr>
            <p:ph type="sldNum" sz="quarter" idx="12"/>
          </p:nvPr>
        </p:nvSpPr>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2904023632"/>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7915CA-A11E-375F-3029-7701EF9D1BD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26F83CF-EB69-BA3A-5FD4-6EC9F0AD374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CB4E125-C8F8-A7CE-D827-4ED0A389DB41}"/>
              </a:ext>
            </a:extLst>
          </p:cNvPr>
          <p:cNvSpPr>
            <a:spLocks noGrp="1"/>
          </p:cNvSpPr>
          <p:nvPr>
            <p:ph type="dt" sz="half" idx="10"/>
          </p:nvPr>
        </p:nvSpPr>
        <p:spPr/>
        <p:txBody>
          <a:bodyPr/>
          <a:lstStyle/>
          <a:p>
            <a:fld id="{85316A7A-BBAB-4BE6-96DB-BCDF14EF7274}" type="datetimeFigureOut">
              <a:rPr lang="vi-VN" smtClean="0"/>
              <a:t>24/03/2025</a:t>
            </a:fld>
            <a:endParaRPr lang="vi-VN"/>
          </a:p>
        </p:txBody>
      </p:sp>
      <p:sp>
        <p:nvSpPr>
          <p:cNvPr id="5" name="Footer Placeholder 4">
            <a:extLst>
              <a:ext uri="{FF2B5EF4-FFF2-40B4-BE49-F238E27FC236}">
                <a16:creationId xmlns:a16="http://schemas.microsoft.com/office/drawing/2014/main" id="{510322FA-8A0C-4663-75F3-E705BF0F99A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5E289D7-79A3-37D6-C093-0B01777BEF8B}"/>
              </a:ext>
            </a:extLst>
          </p:cNvPr>
          <p:cNvSpPr>
            <a:spLocks noGrp="1"/>
          </p:cNvSpPr>
          <p:nvPr>
            <p:ph type="sldNum" sz="quarter" idx="12"/>
          </p:nvPr>
        </p:nvSpPr>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3041210419"/>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l="9754" r="1067"/>
          <a:stretch/>
        </p:blipFill>
        <p:spPr>
          <a:xfrm>
            <a:off x="-48683" y="1"/>
            <a:ext cx="12289365" cy="6889320"/>
          </a:xfrm>
          <a:prstGeom prst="rect">
            <a:avLst/>
          </a:prstGeom>
        </p:spPr>
      </p:pic>
    </p:spTree>
    <p:extLst>
      <p:ext uri="{BB962C8B-B14F-4D97-AF65-F5344CB8AC3E}">
        <p14:creationId xmlns:p14="http://schemas.microsoft.com/office/powerpoint/2010/main" val="36243918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89891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2025/3/24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6776657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2025/3/24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8627525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AF01B-5087-A01B-4365-05C466AD3976}"/>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8E879122-BCEA-6874-24D4-8873DF6897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7BB5303-CC18-A3EA-202A-63C49E4F3FE0}"/>
              </a:ext>
            </a:extLst>
          </p:cNvPr>
          <p:cNvSpPr>
            <a:spLocks noGrp="1"/>
          </p:cNvSpPr>
          <p:nvPr>
            <p:ph type="dt" sz="half" idx="10"/>
          </p:nvPr>
        </p:nvSpPr>
        <p:spPr/>
        <p:txBody>
          <a:bodyPr/>
          <a:lstStyle/>
          <a:p>
            <a:fld id="{85316A7A-BBAB-4BE6-96DB-BCDF14EF7274}" type="datetimeFigureOut">
              <a:rPr lang="vi-VN" smtClean="0"/>
              <a:t>24/03/2025</a:t>
            </a:fld>
            <a:endParaRPr lang="vi-VN"/>
          </a:p>
        </p:txBody>
      </p:sp>
      <p:sp>
        <p:nvSpPr>
          <p:cNvPr id="5" name="Footer Placeholder 4">
            <a:extLst>
              <a:ext uri="{FF2B5EF4-FFF2-40B4-BE49-F238E27FC236}">
                <a16:creationId xmlns:a16="http://schemas.microsoft.com/office/drawing/2014/main" id="{44F325CF-FECA-1EE9-BC8D-E3BD44C9D0C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DAE41EE-5F0C-A9C1-8F66-A29CA3F5C8E5}"/>
              </a:ext>
            </a:extLst>
          </p:cNvPr>
          <p:cNvSpPr>
            <a:spLocks noGrp="1"/>
          </p:cNvSpPr>
          <p:nvPr>
            <p:ph type="sldNum" sz="quarter" idx="12"/>
          </p:nvPr>
        </p:nvSpPr>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3451452662"/>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BD2F8-0C2A-9C23-A301-74DF10D5D38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507CE2E7-3D96-0944-47F1-DD7599549E3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F2A77E-421C-2634-3024-85303F5DA720}"/>
              </a:ext>
            </a:extLst>
          </p:cNvPr>
          <p:cNvSpPr>
            <a:spLocks noGrp="1"/>
          </p:cNvSpPr>
          <p:nvPr>
            <p:ph type="dt" sz="half" idx="10"/>
          </p:nvPr>
        </p:nvSpPr>
        <p:spPr/>
        <p:txBody>
          <a:bodyPr/>
          <a:lstStyle/>
          <a:p>
            <a:fld id="{85316A7A-BBAB-4BE6-96DB-BCDF14EF7274}" type="datetimeFigureOut">
              <a:rPr lang="vi-VN" smtClean="0"/>
              <a:t>24/03/2025</a:t>
            </a:fld>
            <a:endParaRPr lang="vi-VN"/>
          </a:p>
        </p:txBody>
      </p:sp>
      <p:sp>
        <p:nvSpPr>
          <p:cNvPr id="5" name="Footer Placeholder 4">
            <a:extLst>
              <a:ext uri="{FF2B5EF4-FFF2-40B4-BE49-F238E27FC236}">
                <a16:creationId xmlns:a16="http://schemas.microsoft.com/office/drawing/2014/main" id="{67D5CF05-16BF-F6CA-0A6D-1BA1FB724EC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41DA8C5-FB52-275E-576E-B70F950756A1}"/>
              </a:ext>
            </a:extLst>
          </p:cNvPr>
          <p:cNvSpPr>
            <a:spLocks noGrp="1"/>
          </p:cNvSpPr>
          <p:nvPr>
            <p:ph type="sldNum" sz="quarter" idx="12"/>
          </p:nvPr>
        </p:nvSpPr>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2356781069"/>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604C2-3EC6-B60D-864D-43444C9B31E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2BA8BBA2-6488-58DC-78DF-18F62C16114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FD169BEF-A384-9092-65B0-5143A3E7071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6A415FF-D36C-9514-B244-3B41203888A5}"/>
              </a:ext>
            </a:extLst>
          </p:cNvPr>
          <p:cNvSpPr>
            <a:spLocks noGrp="1"/>
          </p:cNvSpPr>
          <p:nvPr>
            <p:ph type="dt" sz="half" idx="10"/>
          </p:nvPr>
        </p:nvSpPr>
        <p:spPr/>
        <p:txBody>
          <a:bodyPr/>
          <a:lstStyle/>
          <a:p>
            <a:fld id="{85316A7A-BBAB-4BE6-96DB-BCDF14EF7274}" type="datetimeFigureOut">
              <a:rPr lang="vi-VN" smtClean="0"/>
              <a:t>24/03/2025</a:t>
            </a:fld>
            <a:endParaRPr lang="vi-VN"/>
          </a:p>
        </p:txBody>
      </p:sp>
      <p:sp>
        <p:nvSpPr>
          <p:cNvPr id="6" name="Footer Placeholder 5">
            <a:extLst>
              <a:ext uri="{FF2B5EF4-FFF2-40B4-BE49-F238E27FC236}">
                <a16:creationId xmlns:a16="http://schemas.microsoft.com/office/drawing/2014/main" id="{62A73A17-FDFC-F743-8972-45F770D0901A}"/>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43B5E6D-5953-5E5F-403B-020034AF719A}"/>
              </a:ext>
            </a:extLst>
          </p:cNvPr>
          <p:cNvSpPr>
            <a:spLocks noGrp="1"/>
          </p:cNvSpPr>
          <p:nvPr>
            <p:ph type="sldNum" sz="quarter" idx="12"/>
          </p:nvPr>
        </p:nvSpPr>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712303471"/>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FC47F-1B1F-6DAA-6929-F57DB4DB1134}"/>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0F12E25C-2565-792A-D4B4-9FAC437FB8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29D03D1-CCE4-55DB-ED73-609D3A0D998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A6A6EF94-8980-232C-8385-BA7BED51A0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36740FE-F087-4FFB-3094-F8580496141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F99A3937-3B1F-2D7D-729E-C523859E4A7B}"/>
              </a:ext>
            </a:extLst>
          </p:cNvPr>
          <p:cNvSpPr>
            <a:spLocks noGrp="1"/>
          </p:cNvSpPr>
          <p:nvPr>
            <p:ph type="dt" sz="half" idx="10"/>
          </p:nvPr>
        </p:nvSpPr>
        <p:spPr/>
        <p:txBody>
          <a:bodyPr/>
          <a:lstStyle/>
          <a:p>
            <a:fld id="{85316A7A-BBAB-4BE6-96DB-BCDF14EF7274}" type="datetimeFigureOut">
              <a:rPr lang="vi-VN" smtClean="0"/>
              <a:t>24/03/2025</a:t>
            </a:fld>
            <a:endParaRPr lang="vi-VN"/>
          </a:p>
        </p:txBody>
      </p:sp>
      <p:sp>
        <p:nvSpPr>
          <p:cNvPr id="8" name="Footer Placeholder 7">
            <a:extLst>
              <a:ext uri="{FF2B5EF4-FFF2-40B4-BE49-F238E27FC236}">
                <a16:creationId xmlns:a16="http://schemas.microsoft.com/office/drawing/2014/main" id="{6EEC7C66-F33D-EFDC-ED6B-1455D92A1BA7}"/>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AA683001-55CB-BFDF-FD36-8DBE9BDFCC40}"/>
              </a:ext>
            </a:extLst>
          </p:cNvPr>
          <p:cNvSpPr>
            <a:spLocks noGrp="1"/>
          </p:cNvSpPr>
          <p:nvPr>
            <p:ph type="sldNum" sz="quarter" idx="12"/>
          </p:nvPr>
        </p:nvSpPr>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2174637112"/>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967EA-71CB-6DC0-6F5B-A2306CF97F6E}"/>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27A642EA-71D9-CDB5-A797-06B81EF29F0D}"/>
              </a:ext>
            </a:extLst>
          </p:cNvPr>
          <p:cNvSpPr>
            <a:spLocks noGrp="1"/>
          </p:cNvSpPr>
          <p:nvPr>
            <p:ph type="dt" sz="half" idx="10"/>
          </p:nvPr>
        </p:nvSpPr>
        <p:spPr/>
        <p:txBody>
          <a:bodyPr/>
          <a:lstStyle/>
          <a:p>
            <a:fld id="{85316A7A-BBAB-4BE6-96DB-BCDF14EF7274}" type="datetimeFigureOut">
              <a:rPr lang="vi-VN" smtClean="0"/>
              <a:t>24/03/2025</a:t>
            </a:fld>
            <a:endParaRPr lang="vi-VN"/>
          </a:p>
        </p:txBody>
      </p:sp>
      <p:sp>
        <p:nvSpPr>
          <p:cNvPr id="4" name="Footer Placeholder 3">
            <a:extLst>
              <a:ext uri="{FF2B5EF4-FFF2-40B4-BE49-F238E27FC236}">
                <a16:creationId xmlns:a16="http://schemas.microsoft.com/office/drawing/2014/main" id="{B30CC121-757A-4291-65F5-73F3EE1C0CE9}"/>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D37A259F-EDE4-82D3-0031-038E858F5787}"/>
              </a:ext>
            </a:extLst>
          </p:cNvPr>
          <p:cNvSpPr>
            <a:spLocks noGrp="1"/>
          </p:cNvSpPr>
          <p:nvPr>
            <p:ph type="sldNum" sz="quarter" idx="12"/>
          </p:nvPr>
        </p:nvSpPr>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414941700"/>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9040566-0F54-62D0-442B-66ED1FA4F58A}"/>
              </a:ext>
            </a:extLst>
          </p:cNvPr>
          <p:cNvSpPr>
            <a:spLocks noGrp="1"/>
          </p:cNvSpPr>
          <p:nvPr>
            <p:ph type="dt" sz="half" idx="10"/>
          </p:nvPr>
        </p:nvSpPr>
        <p:spPr/>
        <p:txBody>
          <a:bodyPr/>
          <a:lstStyle/>
          <a:p>
            <a:fld id="{85316A7A-BBAB-4BE6-96DB-BCDF14EF7274}" type="datetimeFigureOut">
              <a:rPr lang="vi-VN" smtClean="0"/>
              <a:t>24/03/2025</a:t>
            </a:fld>
            <a:endParaRPr lang="vi-VN"/>
          </a:p>
        </p:txBody>
      </p:sp>
      <p:sp>
        <p:nvSpPr>
          <p:cNvPr id="3" name="Footer Placeholder 2">
            <a:extLst>
              <a:ext uri="{FF2B5EF4-FFF2-40B4-BE49-F238E27FC236}">
                <a16:creationId xmlns:a16="http://schemas.microsoft.com/office/drawing/2014/main" id="{9E497983-BEED-BB44-C6C4-D517819EDC09}"/>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49DFC12C-ABB8-B513-8913-367A7751D49E}"/>
              </a:ext>
            </a:extLst>
          </p:cNvPr>
          <p:cNvSpPr>
            <a:spLocks noGrp="1"/>
          </p:cNvSpPr>
          <p:nvPr>
            <p:ph type="sldNum" sz="quarter" idx="12"/>
          </p:nvPr>
        </p:nvSpPr>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3333397231"/>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2F75A-71E8-95F3-3632-DA8AC9C72B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073B5750-4FBD-9CA1-6E41-B1C59CDAEC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1EBCBE72-9ABD-0E3F-D57D-0C52F6E448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E4AA4C-BE4E-5722-0061-064BD369CC00}"/>
              </a:ext>
            </a:extLst>
          </p:cNvPr>
          <p:cNvSpPr>
            <a:spLocks noGrp="1"/>
          </p:cNvSpPr>
          <p:nvPr>
            <p:ph type="dt" sz="half" idx="10"/>
          </p:nvPr>
        </p:nvSpPr>
        <p:spPr/>
        <p:txBody>
          <a:bodyPr/>
          <a:lstStyle/>
          <a:p>
            <a:fld id="{85316A7A-BBAB-4BE6-96DB-BCDF14EF7274}" type="datetimeFigureOut">
              <a:rPr lang="vi-VN" smtClean="0"/>
              <a:t>24/03/2025</a:t>
            </a:fld>
            <a:endParaRPr lang="vi-VN"/>
          </a:p>
        </p:txBody>
      </p:sp>
      <p:sp>
        <p:nvSpPr>
          <p:cNvPr id="6" name="Footer Placeholder 5">
            <a:extLst>
              <a:ext uri="{FF2B5EF4-FFF2-40B4-BE49-F238E27FC236}">
                <a16:creationId xmlns:a16="http://schemas.microsoft.com/office/drawing/2014/main" id="{42A3FACF-075E-B759-EF0A-9F3F340EA37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1A5ACBCF-AEDE-E72E-9F0C-77A2196A587A}"/>
              </a:ext>
            </a:extLst>
          </p:cNvPr>
          <p:cNvSpPr>
            <a:spLocks noGrp="1"/>
          </p:cNvSpPr>
          <p:nvPr>
            <p:ph type="sldNum" sz="quarter" idx="12"/>
          </p:nvPr>
        </p:nvSpPr>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3201065098"/>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E4949-F0EF-E2BD-7223-3AD8D582FC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4DD0A611-ACC1-D2A0-C43A-AB478DD5FE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53960ADA-1CEE-BD68-4EE4-D76CC263EE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765A45-559D-DE97-D3CC-E21458CBE4DB}"/>
              </a:ext>
            </a:extLst>
          </p:cNvPr>
          <p:cNvSpPr>
            <a:spLocks noGrp="1"/>
          </p:cNvSpPr>
          <p:nvPr>
            <p:ph type="dt" sz="half" idx="10"/>
          </p:nvPr>
        </p:nvSpPr>
        <p:spPr/>
        <p:txBody>
          <a:bodyPr/>
          <a:lstStyle/>
          <a:p>
            <a:fld id="{85316A7A-BBAB-4BE6-96DB-BCDF14EF7274}" type="datetimeFigureOut">
              <a:rPr lang="vi-VN" smtClean="0"/>
              <a:t>24/03/2025</a:t>
            </a:fld>
            <a:endParaRPr lang="vi-VN"/>
          </a:p>
        </p:txBody>
      </p:sp>
      <p:sp>
        <p:nvSpPr>
          <p:cNvPr id="6" name="Footer Placeholder 5">
            <a:extLst>
              <a:ext uri="{FF2B5EF4-FFF2-40B4-BE49-F238E27FC236}">
                <a16:creationId xmlns:a16="http://schemas.microsoft.com/office/drawing/2014/main" id="{4B0AB19A-EDD1-14AE-F553-334DAF4F269F}"/>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019DB49-B702-7D62-886C-CF0C0B49C0AB}"/>
              </a:ext>
            </a:extLst>
          </p:cNvPr>
          <p:cNvSpPr>
            <a:spLocks noGrp="1"/>
          </p:cNvSpPr>
          <p:nvPr>
            <p:ph type="sldNum" sz="quarter" idx="12"/>
          </p:nvPr>
        </p:nvSpPr>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3471481079"/>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image" Target="../media/image3.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jpg"/><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9F541B37-8C5E-5E13-288F-43723160311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FC5DE03E-00B2-47C0-59D7-427423B4A2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3AC0546-B958-89CD-8F0B-C8D85F8A25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57DFA37-A460-CC77-6332-DC954D0F5A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5316A7A-BBAB-4BE6-96DB-BCDF14EF7274}" type="datetimeFigureOut">
              <a:rPr lang="vi-VN" smtClean="0"/>
              <a:t>24/03/2025</a:t>
            </a:fld>
            <a:endParaRPr lang="vi-VN"/>
          </a:p>
        </p:txBody>
      </p:sp>
      <p:sp>
        <p:nvSpPr>
          <p:cNvPr id="5" name="Footer Placeholder 4">
            <a:extLst>
              <a:ext uri="{FF2B5EF4-FFF2-40B4-BE49-F238E27FC236}">
                <a16:creationId xmlns:a16="http://schemas.microsoft.com/office/drawing/2014/main" id="{EB3C6BFA-866E-A556-2262-F696E1E447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F053F44A-936F-48D4-9C38-7250F895BC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A2268F8-DC79-47E9-B04F-2C9646D3F043}" type="slidenum">
              <a:rPr lang="vi-VN" smtClean="0"/>
              <a:t>‹#›</a:t>
            </a:fld>
            <a:endParaRPr lang="vi-VN"/>
          </a:p>
        </p:txBody>
      </p:sp>
      <p:pic>
        <p:nvPicPr>
          <p:cNvPr id="9" name="Picture 8">
            <a:extLst>
              <a:ext uri="{FF2B5EF4-FFF2-40B4-BE49-F238E27FC236}">
                <a16:creationId xmlns:a16="http://schemas.microsoft.com/office/drawing/2014/main" id="{ECCBA44A-0B86-8EA4-59D2-9B47D2063E2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002288" y="2446703"/>
            <a:ext cx="1961823" cy="1964594"/>
          </a:xfrm>
          <a:prstGeom prst="rect">
            <a:avLst/>
          </a:prstGeom>
        </p:spPr>
      </p:pic>
    </p:spTree>
    <p:extLst>
      <p:ext uri="{BB962C8B-B14F-4D97-AF65-F5344CB8AC3E}">
        <p14:creationId xmlns:p14="http://schemas.microsoft.com/office/powerpoint/2010/main" val="37338627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3000" b="-3000"/>
          </a:stretch>
        </a:blipFill>
        <a:effectLst/>
      </p:bgPr>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FBE65A4A-7BD9-1555-00D0-55A6494425C6}"/>
              </a:ext>
            </a:extLst>
          </p:cNvPr>
          <p:cNvSpPr txBox="1"/>
          <p:nvPr userDrawn="1"/>
        </p:nvSpPr>
        <p:spPr>
          <a:xfrm>
            <a:off x="0" y="-1604665"/>
            <a:ext cx="12192000" cy="461665"/>
          </a:xfrm>
          <a:prstGeom prst="rect">
            <a:avLst/>
          </a:prstGeom>
          <a:noFill/>
        </p:spPr>
        <p:txBody>
          <a:bodyPr vert="horz" wrap="none" rtlCol="0">
            <a:spAutoFit/>
          </a:bodyPr>
          <a:lstStyle/>
          <a:p>
            <a:pPr algn="ctr"/>
            <a:r>
              <a:rPr lang="en-US" sz="2400">
                <a:solidFill>
                  <a:srgbClr val="CFCFCF"/>
                </a:solidFill>
                <a:latin typeface="微软雅黑" panose="020B0503020204020204" pitchFamily="34" charset="-122"/>
                <a:ea typeface="微软雅黑" panose="020B0503020204020204" pitchFamily="34" charset="-122"/>
              </a:rPr>
              <a:t>www.9slide.vn</a:t>
            </a:r>
            <a:endParaRPr lang="en-US" sz="2400" dirty="0">
              <a:solidFill>
                <a:srgbClr val="CFCFCF"/>
              </a:solidFill>
              <a:latin typeface="微软雅黑" panose="020B0503020204020204" pitchFamily="34" charset="-122"/>
              <a:ea typeface="微软雅黑" panose="020B0503020204020204" pitchFamily="34" charset="-122"/>
            </a:endParaRPr>
          </a:p>
        </p:txBody>
      </p:sp>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530820CF-B880-4189-942D-D702A7CBA730}" type="datetimeFigureOut">
              <a:rPr lang="zh-CN" altLang="en-US" smtClean="0"/>
              <a:t>2025/3/24</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C913308-F349-4B6D-A68A-DD1791B4A57B}" type="slidenum">
              <a:rPr lang="zh-CN" altLang="en-US" smtClean="0"/>
              <a:t>‹#›</a:t>
            </a:fld>
            <a:endParaRPr lang="zh-CN" altLang="en-US"/>
          </a:p>
        </p:txBody>
      </p:sp>
      <p:pic>
        <p:nvPicPr>
          <p:cNvPr id="12" name="图片 11"/>
          <p:cNvPicPr>
            <a:picLocks noChangeAspect="1"/>
          </p:cNvPicPr>
          <p:nvPr userDrawn="1"/>
        </p:nvPicPr>
        <p:blipFill rotWithShape="1">
          <a:blip r:embed="rId7" cstate="print">
            <a:extLst>
              <a:ext uri="{28A0092B-C50C-407E-A947-70E740481C1C}">
                <a14:useLocalDpi xmlns:a14="http://schemas.microsoft.com/office/drawing/2010/main" val="0"/>
              </a:ext>
            </a:extLst>
          </a:blip>
          <a:srcRect r="22909" b="71307"/>
          <a:stretch/>
        </p:blipFill>
        <p:spPr>
          <a:xfrm>
            <a:off x="7364122" y="4543119"/>
            <a:ext cx="4827879" cy="2317000"/>
          </a:xfrm>
          <a:prstGeom prst="rect">
            <a:avLst/>
          </a:prstGeom>
        </p:spPr>
      </p:pic>
      <p:sp>
        <p:nvSpPr>
          <p:cNvPr id="7" name="矩形 6">
            <a:extLst>
              <a:ext uri="{FF2B5EF4-FFF2-40B4-BE49-F238E27FC236}">
                <a16:creationId xmlns:a16="http://schemas.microsoft.com/office/drawing/2014/main" id="{42643604-4AA1-431F-A3FD-A92279CD9E8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9" name="Picture 8">
            <a:extLst>
              <a:ext uri="{FF2B5EF4-FFF2-40B4-BE49-F238E27FC236}">
                <a16:creationId xmlns:a16="http://schemas.microsoft.com/office/drawing/2014/main" id="{CD87E38D-3C65-45A1-99C5-544B87DC652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7002288" y="2446703"/>
            <a:ext cx="1961823" cy="1964594"/>
          </a:xfrm>
          <a:prstGeom prst="rect">
            <a:avLst/>
          </a:prstGeom>
        </p:spPr>
      </p:pic>
    </p:spTree>
    <p:extLst>
      <p:ext uri="{BB962C8B-B14F-4D97-AF65-F5344CB8AC3E}">
        <p14:creationId xmlns:p14="http://schemas.microsoft.com/office/powerpoint/2010/main" val="6756351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4.png"/><Relationship Id="rId1" Type="http://schemas.openxmlformats.org/officeDocument/2006/relationships/slideLayout" Target="../slideLayouts/slideLayout2.xml"/><Relationship Id="rId4" Type="http://schemas.microsoft.com/office/2007/relationships/hdphoto" Target="../media/hdphoto7.wdp"/></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31.sv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25.jpeg"/><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4.png"/><Relationship Id="rId1" Type="http://schemas.openxmlformats.org/officeDocument/2006/relationships/slideLayout" Target="../slideLayouts/slideLayout2.xml"/><Relationship Id="rId4" Type="http://schemas.microsoft.com/office/2007/relationships/hdphoto" Target="../media/hdphoto7.wdp"/></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31.sv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31.svg"/></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25.jpeg"/><Relationship Id="rId4" Type="http://schemas.openxmlformats.org/officeDocument/2006/relationships/image" Target="../media/image24.jpeg"/></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21.png"/><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25.jpeg"/><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EB67E-B23D-59B4-8B33-2217FE2F4C53}"/>
              </a:ext>
            </a:extLst>
          </p:cNvPr>
          <p:cNvSpPr>
            <a:spLocks noGrp="1"/>
          </p:cNvSpPr>
          <p:nvPr>
            <p:ph type="ctrTitle"/>
          </p:nvPr>
        </p:nvSpPr>
        <p:spPr/>
        <p:txBody>
          <a:bodyPr/>
          <a:lstStyle/>
          <a:p>
            <a:endParaRPr lang="vi-VN" dirty="0"/>
          </a:p>
        </p:txBody>
      </p:sp>
      <p:sp>
        <p:nvSpPr>
          <p:cNvPr id="3" name="Subtitle 2">
            <a:extLst>
              <a:ext uri="{FF2B5EF4-FFF2-40B4-BE49-F238E27FC236}">
                <a16:creationId xmlns:a16="http://schemas.microsoft.com/office/drawing/2014/main" id="{AAC75C13-7578-8E89-8EE4-CA1B2CD0C4B2}"/>
              </a:ext>
            </a:extLst>
          </p:cNvPr>
          <p:cNvSpPr>
            <a:spLocks noGrp="1"/>
          </p:cNvSpPr>
          <p:nvPr>
            <p:ph type="subTitle" idx="1"/>
          </p:nvPr>
        </p:nvSpPr>
        <p:spPr/>
        <p:txBody>
          <a:bodyPr/>
          <a:lstStyle/>
          <a:p>
            <a:endParaRPr lang="vi-VN"/>
          </a:p>
        </p:txBody>
      </p:sp>
      <p:pic>
        <p:nvPicPr>
          <p:cNvPr id="5" name="Picture 4" descr="A cartoon child in a garden&#10;&#10;Description automatically generated">
            <a:extLst>
              <a:ext uri="{FF2B5EF4-FFF2-40B4-BE49-F238E27FC236}">
                <a16:creationId xmlns:a16="http://schemas.microsoft.com/office/drawing/2014/main" id="{C39BF53A-7F52-B9E3-BADB-029210E263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78" y="0"/>
            <a:ext cx="12192000" cy="6858000"/>
          </a:xfrm>
          <a:prstGeom prst="rect">
            <a:avLst/>
          </a:prstGeom>
        </p:spPr>
      </p:pic>
      <p:grpSp>
        <p:nvGrpSpPr>
          <p:cNvPr id="11" name="Group 10">
            <a:extLst>
              <a:ext uri="{FF2B5EF4-FFF2-40B4-BE49-F238E27FC236}">
                <a16:creationId xmlns:a16="http://schemas.microsoft.com/office/drawing/2014/main" id="{0589B065-7CC0-B33C-B27E-EB4CE883F38B}"/>
              </a:ext>
            </a:extLst>
          </p:cNvPr>
          <p:cNvGrpSpPr/>
          <p:nvPr/>
        </p:nvGrpSpPr>
        <p:grpSpPr>
          <a:xfrm>
            <a:off x="4123926" y="615098"/>
            <a:ext cx="4237650" cy="1215390"/>
            <a:chOff x="1058678" y="1682778"/>
            <a:chExt cx="2204435" cy="1215390"/>
          </a:xfrm>
        </p:grpSpPr>
        <p:sp>
          <p:nvSpPr>
            <p:cNvPr id="9" name="TextBox 8">
              <a:extLst>
                <a:ext uri="{FF2B5EF4-FFF2-40B4-BE49-F238E27FC236}">
                  <a16:creationId xmlns:a16="http://schemas.microsoft.com/office/drawing/2014/main" id="{1A30BB0D-038D-9E92-BA55-149E09C20689}"/>
                </a:ext>
              </a:extLst>
            </p:cNvPr>
            <p:cNvSpPr txBox="1"/>
            <p:nvPr/>
          </p:nvSpPr>
          <p:spPr>
            <a:xfrm>
              <a:off x="1058678" y="1697839"/>
              <a:ext cx="2204435" cy="1200329"/>
            </a:xfrm>
            <a:prstGeom prst="rect">
              <a:avLst/>
            </a:prstGeom>
            <a:noFill/>
          </p:spPr>
          <p:txBody>
            <a:bodyPr wrap="square" rtlCol="0">
              <a:spAutoFit/>
            </a:bodyPr>
            <a:lstStyle/>
            <a:p>
              <a:r>
                <a:rPr lang="en-GB" sz="7200">
                  <a:ln w="139700">
                    <a:solidFill>
                      <a:schemeClr val="bg1"/>
                    </a:solidFill>
                  </a:ln>
                  <a:solidFill>
                    <a:srgbClr val="7030A0"/>
                  </a:solidFill>
                  <a:latin typeface="#9Slide06 SVNClementine" panose="020F0502020204030203" pitchFamily="34" charset="0"/>
                </a:rPr>
                <a:t>Chủ đề 4: </a:t>
              </a:r>
              <a:endParaRPr lang="vi-VN" sz="7200" dirty="0">
                <a:ln w="139700">
                  <a:solidFill>
                    <a:schemeClr val="bg1"/>
                  </a:solidFill>
                </a:ln>
                <a:solidFill>
                  <a:srgbClr val="7030A0"/>
                </a:solidFill>
              </a:endParaRPr>
            </a:p>
          </p:txBody>
        </p:sp>
        <p:sp>
          <p:nvSpPr>
            <p:cNvPr id="10" name="TextBox 9">
              <a:extLst>
                <a:ext uri="{FF2B5EF4-FFF2-40B4-BE49-F238E27FC236}">
                  <a16:creationId xmlns:a16="http://schemas.microsoft.com/office/drawing/2014/main" id="{DBCC76F5-FC50-BCF7-2BD1-958A806C9903}"/>
                </a:ext>
              </a:extLst>
            </p:cNvPr>
            <p:cNvSpPr txBox="1"/>
            <p:nvPr/>
          </p:nvSpPr>
          <p:spPr>
            <a:xfrm>
              <a:off x="1058678" y="1682778"/>
              <a:ext cx="2018379" cy="1200329"/>
            </a:xfrm>
            <a:prstGeom prst="rect">
              <a:avLst/>
            </a:prstGeom>
            <a:noFill/>
          </p:spPr>
          <p:txBody>
            <a:bodyPr wrap="square" rtlCol="0">
              <a:spAutoFit/>
            </a:bodyPr>
            <a:lstStyle/>
            <a:p>
              <a:r>
                <a:rPr lang="en-GB" sz="7200">
                  <a:solidFill>
                    <a:srgbClr val="7030A0"/>
                  </a:solidFill>
                  <a:latin typeface="#9Slide06 SVNClementine" panose="020F0502020204030203" pitchFamily="34" charset="0"/>
                </a:rPr>
                <a:t>Chủ đề 4: </a:t>
              </a:r>
              <a:endParaRPr lang="vi-VN" sz="7200" dirty="0">
                <a:solidFill>
                  <a:srgbClr val="7030A0"/>
                </a:solidFill>
              </a:endParaRPr>
            </a:p>
          </p:txBody>
        </p:sp>
      </p:grpSp>
      <p:grpSp>
        <p:nvGrpSpPr>
          <p:cNvPr id="15" name="Group 14">
            <a:extLst>
              <a:ext uri="{FF2B5EF4-FFF2-40B4-BE49-F238E27FC236}">
                <a16:creationId xmlns:a16="http://schemas.microsoft.com/office/drawing/2014/main" id="{D8998F58-2B9C-5DC7-DA8E-EB61A81E412D}"/>
              </a:ext>
            </a:extLst>
          </p:cNvPr>
          <p:cNvGrpSpPr/>
          <p:nvPr/>
        </p:nvGrpSpPr>
        <p:grpSpPr>
          <a:xfrm>
            <a:off x="1384406" y="2215298"/>
            <a:ext cx="7725254" cy="2815828"/>
            <a:chOff x="1553935" y="2401159"/>
            <a:chExt cx="8076830" cy="2815828"/>
          </a:xfrm>
        </p:grpSpPr>
        <p:sp>
          <p:nvSpPr>
            <p:cNvPr id="13" name="TextBox 12">
              <a:extLst>
                <a:ext uri="{FF2B5EF4-FFF2-40B4-BE49-F238E27FC236}">
                  <a16:creationId xmlns:a16="http://schemas.microsoft.com/office/drawing/2014/main" id="{663C4494-4BF2-3904-63DB-643E87E39731}"/>
                </a:ext>
              </a:extLst>
            </p:cNvPr>
            <p:cNvSpPr txBox="1"/>
            <p:nvPr/>
          </p:nvSpPr>
          <p:spPr>
            <a:xfrm>
              <a:off x="3392872" y="2416220"/>
              <a:ext cx="6237893" cy="2800767"/>
            </a:xfrm>
            <a:prstGeom prst="rect">
              <a:avLst/>
            </a:prstGeom>
            <a:noFill/>
          </p:spPr>
          <p:txBody>
            <a:bodyPr wrap="square">
              <a:spAutoFit/>
            </a:bodyPr>
            <a:lstStyle/>
            <a:p>
              <a:pPr algn="r"/>
              <a:r>
                <a:rPr lang="en-US" sz="8800" b="0" i="0">
                  <a:ln w="317500">
                    <a:solidFill>
                      <a:schemeClr val="bg1"/>
                    </a:solidFill>
                  </a:ln>
                  <a:solidFill>
                    <a:srgbClr val="222222"/>
                  </a:solidFill>
                  <a:effectLst>
                    <a:outerShdw blurRad="38100" dist="38100" dir="2700000" algn="tl">
                      <a:srgbClr val="000000">
                        <a:alpha val="43137"/>
                      </a:srgbClr>
                    </a:outerShdw>
                  </a:effectLst>
                  <a:latin typeface="#9Slide05 Pattaya" panose="00000500000000000000" pitchFamily="2" charset="-34"/>
                  <a:cs typeface="#9Slide05 Pattaya" panose="00000500000000000000" pitchFamily="2" charset="-34"/>
                </a:rPr>
                <a:t>Các nước láng giềng</a:t>
              </a:r>
              <a:r>
                <a:rPr lang="vi-VN" sz="6600" b="0" i="0">
                  <a:ln w="317500">
                    <a:solidFill>
                      <a:schemeClr val="bg1"/>
                    </a:solidFill>
                  </a:ln>
                  <a:solidFill>
                    <a:srgbClr val="222222"/>
                  </a:solidFill>
                  <a:effectLst>
                    <a:outerShdw blurRad="38100" dist="38100" dir="2700000" algn="tl">
                      <a:srgbClr val="000000">
                        <a:alpha val="43137"/>
                      </a:srgbClr>
                    </a:outerShdw>
                  </a:effectLst>
                  <a:latin typeface="#9Slide05 Pattaya" panose="00000500000000000000" pitchFamily="2" charset="-34"/>
                  <a:cs typeface="#9Slide05 Pattaya" panose="00000500000000000000" pitchFamily="2" charset="-34"/>
                </a:rPr>
                <a:t> </a:t>
              </a:r>
              <a:endParaRPr lang="vi-VN" sz="8800" b="0" i="0" dirty="0">
                <a:ln w="317500">
                  <a:solidFill>
                    <a:schemeClr val="bg1"/>
                  </a:solidFill>
                </a:ln>
                <a:solidFill>
                  <a:srgbClr val="222222"/>
                </a:solidFill>
                <a:effectLst>
                  <a:outerShdw blurRad="38100" dist="38100" dir="2700000" algn="tl">
                    <a:srgbClr val="000000">
                      <a:alpha val="43137"/>
                    </a:srgbClr>
                  </a:outerShdw>
                </a:effectLst>
                <a:latin typeface="#9Slide05 Pattaya" panose="00000500000000000000" pitchFamily="2" charset="-34"/>
                <a:cs typeface="#9Slide05 Pattaya" panose="00000500000000000000" pitchFamily="2" charset="-34"/>
              </a:endParaRPr>
            </a:p>
          </p:txBody>
        </p:sp>
        <p:sp>
          <p:nvSpPr>
            <p:cNvPr id="14" name="TextBox 13">
              <a:extLst>
                <a:ext uri="{FF2B5EF4-FFF2-40B4-BE49-F238E27FC236}">
                  <a16:creationId xmlns:a16="http://schemas.microsoft.com/office/drawing/2014/main" id="{996AB483-C3BA-E248-6D26-75A3EE667A32}"/>
                </a:ext>
              </a:extLst>
            </p:cNvPr>
            <p:cNvSpPr txBox="1"/>
            <p:nvPr/>
          </p:nvSpPr>
          <p:spPr>
            <a:xfrm>
              <a:off x="1553935" y="2401159"/>
              <a:ext cx="8000862" cy="2800767"/>
            </a:xfrm>
            <a:prstGeom prst="rect">
              <a:avLst/>
            </a:prstGeom>
            <a:noFill/>
          </p:spPr>
          <p:txBody>
            <a:bodyPr wrap="square">
              <a:spAutoFit/>
            </a:bodyPr>
            <a:lstStyle/>
            <a:p>
              <a:pPr algn="r"/>
              <a:r>
                <a:rPr lang="en-US" sz="8800" b="0" i="0">
                  <a:solidFill>
                    <a:schemeClr val="accent3">
                      <a:lumMod val="75000"/>
                    </a:schemeClr>
                  </a:solidFill>
                  <a:effectLst>
                    <a:outerShdw blurRad="38100" dist="38100" dir="2700000" algn="tl">
                      <a:srgbClr val="000000">
                        <a:alpha val="43137"/>
                      </a:srgbClr>
                    </a:outerShdw>
                  </a:effectLst>
                  <a:latin typeface="#9Slide05 Pattaya" panose="00000500000000000000" pitchFamily="2" charset="-34"/>
                  <a:cs typeface="#9Slide05 Pattaya" panose="00000500000000000000" pitchFamily="2" charset="-34"/>
                </a:rPr>
                <a:t>    Các nước </a:t>
              </a:r>
            </a:p>
            <a:p>
              <a:pPr algn="r"/>
              <a:r>
                <a:rPr lang="en-US" sz="8800" b="0" i="0">
                  <a:solidFill>
                    <a:schemeClr val="accent3">
                      <a:lumMod val="75000"/>
                    </a:schemeClr>
                  </a:solidFill>
                  <a:effectLst>
                    <a:outerShdw blurRad="38100" dist="38100" dir="2700000" algn="tl">
                      <a:srgbClr val="000000">
                        <a:alpha val="43137"/>
                      </a:srgbClr>
                    </a:outerShdw>
                  </a:effectLst>
                  <a:latin typeface="#9Slide05 Pattaya" panose="00000500000000000000" pitchFamily="2" charset="-34"/>
                  <a:cs typeface="#9Slide05 Pattaya" panose="00000500000000000000" pitchFamily="2" charset="-34"/>
                </a:rPr>
                <a:t>láng giềng</a:t>
              </a:r>
              <a:endParaRPr lang="vi-VN" sz="8800" b="0" i="0" dirty="0">
                <a:solidFill>
                  <a:schemeClr val="accent3">
                    <a:lumMod val="75000"/>
                  </a:schemeClr>
                </a:solidFill>
                <a:effectLst>
                  <a:outerShdw blurRad="38100" dist="38100" dir="2700000" algn="tl">
                    <a:srgbClr val="000000">
                      <a:alpha val="43137"/>
                    </a:srgbClr>
                  </a:outerShdw>
                </a:effectLst>
                <a:latin typeface="#9Slide05 Pattaya" panose="00000500000000000000" pitchFamily="2" charset="-34"/>
                <a:cs typeface="#9Slide05 Pattaya" panose="00000500000000000000" pitchFamily="2" charset="-34"/>
              </a:endParaRPr>
            </a:p>
          </p:txBody>
        </p:sp>
      </p:grpSp>
    </p:spTree>
    <p:extLst>
      <p:ext uri="{BB962C8B-B14F-4D97-AF65-F5344CB8AC3E}">
        <p14:creationId xmlns:p14="http://schemas.microsoft.com/office/powerpoint/2010/main" val="10718250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randombar(horizontal)">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flowers and grass&#10;&#10;Description automatically generated">
            <a:extLst>
              <a:ext uri="{FF2B5EF4-FFF2-40B4-BE49-F238E27FC236}">
                <a16:creationId xmlns:a16="http://schemas.microsoft.com/office/drawing/2014/main" id="{719E16EB-665F-B915-5920-9DA712BE401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6" name="Freeform 9">
            <a:extLst>
              <a:ext uri="{FF2B5EF4-FFF2-40B4-BE49-F238E27FC236}">
                <a16:creationId xmlns:a16="http://schemas.microsoft.com/office/drawing/2014/main" id="{0E426350-C306-BA87-1357-5AC2E2BF8E42}"/>
              </a:ext>
            </a:extLst>
          </p:cNvPr>
          <p:cNvSpPr/>
          <p:nvPr/>
        </p:nvSpPr>
        <p:spPr>
          <a:xfrm>
            <a:off x="8496300" y="2695575"/>
            <a:ext cx="3575079" cy="4879867"/>
          </a:xfrm>
          <a:custGeom>
            <a:avLst/>
            <a:gdLst/>
            <a:ahLst/>
            <a:cxnLst/>
            <a:rect l="l" t="t" r="r" b="b"/>
            <a:pathLst>
              <a:path w="1805691" h="2612210">
                <a:moveTo>
                  <a:pt x="0" y="0"/>
                </a:moveTo>
                <a:lnTo>
                  <a:pt x="1805691" y="0"/>
                </a:lnTo>
                <a:lnTo>
                  <a:pt x="1805691" y="2612211"/>
                </a:lnTo>
                <a:lnTo>
                  <a:pt x="0" y="2612211"/>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974A8C3F-6402-3C57-181D-33889519B21B}"/>
              </a:ext>
            </a:extLst>
          </p:cNvPr>
          <p:cNvPicPr>
            <a:picLocks noChangeAspect="1"/>
          </p:cNvPicPr>
          <p:nvPr/>
        </p:nvPicPr>
        <p:blipFill>
          <a:blip r:embed="rId4"/>
          <a:stretch>
            <a:fillRect/>
          </a:stretch>
        </p:blipFill>
        <p:spPr>
          <a:xfrm>
            <a:off x="1219723" y="2349920"/>
            <a:ext cx="7666357" cy="1806277"/>
          </a:xfrm>
          <a:prstGeom prst="rect">
            <a:avLst/>
          </a:prstGeom>
        </p:spPr>
      </p:pic>
    </p:spTree>
    <p:extLst>
      <p:ext uri="{BB962C8B-B14F-4D97-AF65-F5344CB8AC3E}">
        <p14:creationId xmlns:p14="http://schemas.microsoft.com/office/powerpoint/2010/main" val="252176323"/>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flowers and grass&#10;&#10;Description automatically generated">
            <a:extLst>
              <a:ext uri="{FF2B5EF4-FFF2-40B4-BE49-F238E27FC236}">
                <a16:creationId xmlns:a16="http://schemas.microsoft.com/office/drawing/2014/main" id="{719E16EB-665F-B915-5920-9DA712BE401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4" name="Picture 3">
            <a:extLst>
              <a:ext uri="{FF2B5EF4-FFF2-40B4-BE49-F238E27FC236}">
                <a16:creationId xmlns:a16="http://schemas.microsoft.com/office/drawing/2014/main" id="{73FF7A04-97EC-4328-8ADD-D93F6674961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081" b="94083" l="10000" r="90000">
                        <a14:foregroundMark x1="49024" y1="22308" x2="51341" y2="49952"/>
                        <a14:foregroundMark x1="56463" y1="21435" x2="50854" y2="41610"/>
                        <a14:foregroundMark x1="54878" y1="23957" x2="50610" y2="38021"/>
                        <a14:foregroundMark x1="58049" y1="24830" x2="53780" y2="38021"/>
                        <a14:foregroundMark x1="57439" y1="28807" x2="49756" y2="36372"/>
                        <a14:foregroundMark x1="49756" y1="36372" x2="46341" y2="38021"/>
                        <a14:foregroundMark x1="46098" y1="24636" x2="43537" y2="37827"/>
                        <a14:foregroundMark x1="40000" y1="26673" x2="45610" y2="43647"/>
                        <a14:foregroundMark x1="53537" y1="74006" x2="61707" y2="91077"/>
                        <a14:foregroundMark x1="61707" y1="91077" x2="63537" y2="91756"/>
                        <a14:foregroundMark x1="67561" y1="85936" x2="61463" y2="91174"/>
                        <a14:foregroundMark x1="66951" y1="86324" x2="64390" y2="93695"/>
                        <a14:foregroundMark x1="67317" y1="91174" x2="60610" y2="92241"/>
                        <a14:foregroundMark x1="51463" y1="10475" x2="64634" y2="19108"/>
                        <a14:foregroundMark x1="63537" y1="14258" x2="75244" y2="25606"/>
                        <a14:foregroundMark x1="66707" y1="15519" x2="73537" y2="26867"/>
                        <a14:foregroundMark x1="73537" y1="21048" x2="55366" y2="38700"/>
                        <a14:foregroundMark x1="46098" y1="46460" x2="44756" y2="62367"/>
                        <a14:foregroundMark x1="58049" y1="9699" x2="43171" y2="19981"/>
                        <a14:foregroundMark x1="48780" y1="10766" x2="34024" y2="20175"/>
                        <a14:foregroundMark x1="42439" y1="12803" x2="39512" y2="16586"/>
                        <a14:foregroundMark x1="53780" y1="7177" x2="46098" y2="9408"/>
                        <a14:foregroundMark x1="49512" y1="7759" x2="40244" y2="10960"/>
                        <a14:foregroundMark x1="60610" y1="13288" x2="69634" y2="28322"/>
                        <a14:foregroundMark x1="69634" y1="28322" x2="71220" y2="27740"/>
                        <a14:foregroundMark x1="76463" y1="19496" x2="75976" y2="27934"/>
                        <a14:foregroundMark x1="75976" y1="24830" x2="76220" y2="29583"/>
                        <a14:foregroundMark x1="25488" y1="30650" x2="27927" y2="40349"/>
                        <a14:foregroundMark x1="79146" y1="51309" x2="68780" y2="58390"/>
                        <a14:foregroundMark x1="23902" y1="70126" x2="25488" y2="72745"/>
                        <a14:foregroundMark x1="56951" y1="17653" x2="52927" y2="39670"/>
                        <a14:foregroundMark x1="60976" y1="92047" x2="61220" y2="94083"/>
                      </a14:backgroundRemoval>
                    </a14:imgEffect>
                  </a14:imgLayer>
                </a14:imgProps>
              </a:ext>
            </a:extLst>
          </a:blip>
          <a:stretch>
            <a:fillRect/>
          </a:stretch>
        </p:blipFill>
        <p:spPr>
          <a:xfrm flipH="1">
            <a:off x="-394907" y="1248032"/>
            <a:ext cx="4694474" cy="6017741"/>
          </a:xfrm>
          <a:prstGeom prst="rect">
            <a:avLst/>
          </a:prstGeom>
        </p:spPr>
      </p:pic>
      <p:sp>
        <p:nvSpPr>
          <p:cNvPr id="9" name="TextBox 8">
            <a:extLst>
              <a:ext uri="{FF2B5EF4-FFF2-40B4-BE49-F238E27FC236}">
                <a16:creationId xmlns:a16="http://schemas.microsoft.com/office/drawing/2014/main" id="{154493F0-1764-430E-9409-88F792019AB8}"/>
              </a:ext>
            </a:extLst>
          </p:cNvPr>
          <p:cNvSpPr txBox="1"/>
          <p:nvPr/>
        </p:nvSpPr>
        <p:spPr>
          <a:xfrm>
            <a:off x="4299567" y="1545789"/>
            <a:ext cx="5198199" cy="1107996"/>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a:solidFill>
                  <a:srgbClr val="0070C0"/>
                </a:solidFill>
                <a:effectLst/>
                <a:latin typeface="SVN-Caprica Script" pitchFamily="2" charset="0"/>
                <a:ea typeface="Microsoft YaHei"/>
              </a:rPr>
              <a:t>Hoạt động 1</a:t>
            </a:r>
            <a:endParaRPr kumimoji="0" lang="vi-VN" sz="6600" b="0" i="0" u="none" strike="noStrike" kern="1200" cap="none" spc="0" normalizeH="0" baseline="0" noProof="0" dirty="0">
              <a:ln>
                <a:noFill/>
              </a:ln>
              <a:solidFill>
                <a:srgbClr val="0070C0"/>
              </a:solidFill>
              <a:effectLst/>
              <a:uLnTx/>
              <a:uFillTx/>
              <a:latin typeface="SVN-Caprica Script" pitchFamily="2" charset="0"/>
              <a:ea typeface="Microsoft YaHei"/>
            </a:endParaRPr>
          </a:p>
        </p:txBody>
      </p:sp>
      <p:sp>
        <p:nvSpPr>
          <p:cNvPr id="11" name="TextBox 10">
            <a:extLst>
              <a:ext uri="{FF2B5EF4-FFF2-40B4-BE49-F238E27FC236}">
                <a16:creationId xmlns:a16="http://schemas.microsoft.com/office/drawing/2014/main" id="{3C325FFC-3B0D-469A-A24D-9EDE63E4843F}"/>
              </a:ext>
            </a:extLst>
          </p:cNvPr>
          <p:cNvSpPr txBox="1"/>
          <p:nvPr/>
        </p:nvSpPr>
        <p:spPr>
          <a:xfrm>
            <a:off x="3407446" y="2951542"/>
            <a:ext cx="7824847" cy="1754326"/>
          </a:xfrm>
          <a:prstGeom prst="rect">
            <a:avLst/>
          </a:prstGeom>
          <a:noFill/>
        </p:spPr>
        <p:txBody>
          <a:bodyPr wrap="square" rtlCol="0">
            <a:spAutoFit/>
          </a:bodyPr>
          <a:lstStyle/>
          <a:p>
            <a:r>
              <a:rPr lang="vi-VN" sz="5400">
                <a:solidFill>
                  <a:srgbClr val="FF0000"/>
                </a:solidFill>
                <a:latin typeface="#9Slide05 Pattaya" panose="00000500000000000000" pitchFamily="2" charset="-34"/>
                <a:ea typeface="Calibri" panose="020F0502020204030204" pitchFamily="34" charset="0"/>
                <a:cs typeface="#9Slide05 Pattaya" panose="00000500000000000000" pitchFamily="2" charset="-34"/>
              </a:rPr>
              <a:t>Tìm hiểu về vị trí địa lí, đặc điểm tự nhiên và dân cư Lào</a:t>
            </a:r>
            <a:endParaRPr lang="vi-VN" sz="5400" dirty="0" err="1">
              <a:solidFill>
                <a:srgbClr val="FF0000"/>
              </a:solidFill>
              <a:latin typeface="#9Slide05 Pattaya" panose="00000500000000000000" pitchFamily="2" charset="-34"/>
              <a:ea typeface="Calibri" panose="020F0502020204030204" pitchFamily="34" charset="0"/>
              <a:cs typeface="#9Slide05 Pattaya" panose="00000500000000000000" pitchFamily="2" charset="-34"/>
            </a:endParaRPr>
          </a:p>
        </p:txBody>
      </p:sp>
    </p:spTree>
    <p:extLst>
      <p:ext uri="{BB962C8B-B14F-4D97-AF65-F5344CB8AC3E}">
        <p14:creationId xmlns:p14="http://schemas.microsoft.com/office/powerpoint/2010/main" val="24810800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par>
                          <p:cTn id="21" fill="hold">
                            <p:stCondLst>
                              <p:cond delay="2000"/>
                            </p:stCondLst>
                            <p:childTnLst>
                              <p:par>
                                <p:cTn id="22" presetID="53" presetClass="entr" presetSubtype="16"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rectangular frame with green and blue border&#10;&#10;Description automatically generated">
            <a:extLst>
              <a:ext uri="{FF2B5EF4-FFF2-40B4-BE49-F238E27FC236}">
                <a16:creationId xmlns:a16="http://schemas.microsoft.com/office/drawing/2014/main" id="{8E5740FF-1686-22A0-B005-4DDE58A010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74635"/>
          </a:xfrm>
        </p:spPr>
      </p:pic>
      <p:sp>
        <p:nvSpPr>
          <p:cNvPr id="7" name="Freeform 2">
            <a:extLst>
              <a:ext uri="{FF2B5EF4-FFF2-40B4-BE49-F238E27FC236}">
                <a16:creationId xmlns:a16="http://schemas.microsoft.com/office/drawing/2014/main" id="{F79B283F-A419-47C2-A475-6AEFA4D616D3}"/>
              </a:ext>
            </a:extLst>
          </p:cNvPr>
          <p:cNvSpPr/>
          <p:nvPr/>
        </p:nvSpPr>
        <p:spPr>
          <a:xfrm>
            <a:off x="6467973" y="2569221"/>
            <a:ext cx="4779122" cy="3725839"/>
          </a:xfrm>
          <a:custGeom>
            <a:avLst/>
            <a:gdLst/>
            <a:ahLst/>
            <a:cxnLst/>
            <a:rect l="l" t="t" r="r" b="b"/>
            <a:pathLst>
              <a:path w="10954542" h="8229600">
                <a:moveTo>
                  <a:pt x="0" y="0"/>
                </a:moveTo>
                <a:lnTo>
                  <a:pt x="10954542" y="0"/>
                </a:lnTo>
                <a:lnTo>
                  <a:pt x="10954542" y="8229600"/>
                </a:lnTo>
                <a:lnTo>
                  <a:pt x="0" y="8229600"/>
                </a:lnTo>
                <a:lnTo>
                  <a:pt x="0" y="0"/>
                </a:lnTo>
                <a:close/>
              </a:path>
            </a:pathLst>
          </a:custGeom>
          <a:blipFill>
            <a:blip r:embed="rId3"/>
            <a:stretch>
              <a:fillRect/>
            </a:stretch>
          </a:blipFill>
        </p:spPr>
        <p:txBody>
          <a:bodyPr/>
          <a:lstStyle/>
          <a:p>
            <a:endParaRPr lang="en-US"/>
          </a:p>
        </p:txBody>
      </p:sp>
      <p:sp>
        <p:nvSpPr>
          <p:cNvPr id="8" name="TextBox 7">
            <a:extLst>
              <a:ext uri="{FF2B5EF4-FFF2-40B4-BE49-F238E27FC236}">
                <a16:creationId xmlns:a16="http://schemas.microsoft.com/office/drawing/2014/main" id="{312D8F8B-EF65-4505-A4C1-0995941FDBCD}"/>
              </a:ext>
            </a:extLst>
          </p:cNvPr>
          <p:cNvSpPr txBox="1"/>
          <p:nvPr/>
        </p:nvSpPr>
        <p:spPr>
          <a:xfrm>
            <a:off x="6992248" y="999561"/>
            <a:ext cx="3813621" cy="1569660"/>
          </a:xfrm>
          <a:prstGeom prst="rect">
            <a:avLst/>
          </a:prstGeom>
          <a:noFill/>
        </p:spPr>
        <p:txBody>
          <a:bodyPr wrap="square" rtlCol="0">
            <a:spAutoFit/>
          </a:bodyPr>
          <a:lstStyle/>
          <a:p>
            <a:pPr algn="ctr"/>
            <a:r>
              <a:rPr lang="en-US" sz="4800">
                <a:solidFill>
                  <a:srgbClr val="002060"/>
                </a:solidFill>
                <a:latin typeface="#9Slide05 Pattaya" panose="00000500000000000000" pitchFamily="2" charset="-34"/>
                <a:ea typeface="Calibri" panose="020F0502020204030204" pitchFamily="34" charset="0"/>
                <a:cs typeface="#9Slide05 Pattaya" panose="00000500000000000000" pitchFamily="2" charset="-34"/>
              </a:rPr>
              <a:t>Chia lớp thành 6 nhóm </a:t>
            </a:r>
            <a:endParaRPr lang="vi-VN" sz="4800" dirty="0" err="1">
              <a:solidFill>
                <a:srgbClr val="002060"/>
              </a:solidFill>
              <a:latin typeface="#9Slide05 Pattaya" panose="00000500000000000000" pitchFamily="2" charset="-34"/>
              <a:ea typeface="Calibri" panose="020F0502020204030204" pitchFamily="34" charset="0"/>
              <a:cs typeface="#9Slide05 Pattaya" panose="00000500000000000000" pitchFamily="2" charset="-34"/>
            </a:endParaRPr>
          </a:p>
        </p:txBody>
      </p:sp>
      <p:grpSp>
        <p:nvGrpSpPr>
          <p:cNvPr id="9" name="组合 2">
            <a:extLst>
              <a:ext uri="{FF2B5EF4-FFF2-40B4-BE49-F238E27FC236}">
                <a16:creationId xmlns:a16="http://schemas.microsoft.com/office/drawing/2014/main" id="{0CCDCEDB-F563-4448-AE0A-D3A88741DC10}"/>
              </a:ext>
            </a:extLst>
          </p:cNvPr>
          <p:cNvGrpSpPr/>
          <p:nvPr/>
        </p:nvGrpSpPr>
        <p:grpSpPr>
          <a:xfrm>
            <a:off x="2346573" y="713094"/>
            <a:ext cx="2602842" cy="787379"/>
            <a:chOff x="5122716" y="4480424"/>
            <a:chExt cx="5300747" cy="390930"/>
          </a:xfrm>
        </p:grpSpPr>
        <p:sp>
          <p:nvSpPr>
            <p:cNvPr id="10" name="矩形: 圆角 3">
              <a:extLst>
                <a:ext uri="{FF2B5EF4-FFF2-40B4-BE49-F238E27FC236}">
                  <a16:creationId xmlns:a16="http://schemas.microsoft.com/office/drawing/2014/main" id="{CB6F3564-6C82-41D2-BAC1-7BF14E656F6F}"/>
                </a:ext>
              </a:extLst>
            </p:cNvPr>
            <p:cNvSpPr/>
            <p:nvPr/>
          </p:nvSpPr>
          <p:spPr>
            <a:xfrm>
              <a:off x="5122716" y="4480424"/>
              <a:ext cx="5300747" cy="385926"/>
            </a:xfrm>
            <a:prstGeom prst="roundRect">
              <a:avLst>
                <a:gd name="adj" fmla="val 50000"/>
              </a:avLst>
            </a:prstGeom>
            <a:solidFill>
              <a:srgbClr val="54823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endParaRPr>
            </a:p>
          </p:txBody>
        </p:sp>
        <p:sp>
          <p:nvSpPr>
            <p:cNvPr id="13" name="文本框 4">
              <a:extLst>
                <a:ext uri="{FF2B5EF4-FFF2-40B4-BE49-F238E27FC236}">
                  <a16:creationId xmlns:a16="http://schemas.microsoft.com/office/drawing/2014/main" id="{9902E104-9453-42D1-AB26-789F05D9AB52}"/>
                </a:ext>
              </a:extLst>
            </p:cNvPr>
            <p:cNvSpPr txBox="1"/>
            <p:nvPr/>
          </p:nvSpPr>
          <p:spPr>
            <a:xfrm>
              <a:off x="5298364" y="4524006"/>
              <a:ext cx="4949449" cy="347348"/>
            </a:xfrm>
            <a:prstGeom prst="rect">
              <a:avLst/>
            </a:prstGeom>
            <a:noFill/>
          </p:spPr>
          <p:txBody>
            <a:bodyPr wrap="none" rtlCol="0">
              <a:spAutoFit/>
            </a:bodyPr>
            <a:lstStyle/>
            <a:p>
              <a:pPr algn="ctr"/>
              <a:r>
                <a:rPr lang="en-US" altLang="zh-CN" sz="3600" b="1">
                  <a:solidFill>
                    <a:schemeClr val="bg1"/>
                  </a:solidFill>
                  <a:latin typeface="Fira sans" panose="020B0503050000020004" pitchFamily="34" charset="0"/>
                  <a:ea typeface="字魂27号-布丁体" panose="00000500000000000000" pitchFamily="2" charset="-122"/>
                </a:rPr>
                <a:t>Nhiệm vụ</a:t>
              </a:r>
              <a:endParaRPr lang="zh-CN" altLang="en-US" sz="3200" b="1" dirty="0">
                <a:solidFill>
                  <a:schemeClr val="bg1"/>
                </a:solidFill>
                <a:latin typeface="Fira sans" panose="020B0503050000020004" pitchFamily="34" charset="0"/>
                <a:ea typeface="字魂27号-布丁体" panose="00000500000000000000" pitchFamily="2" charset="-122"/>
              </a:endParaRPr>
            </a:p>
          </p:txBody>
        </p:sp>
      </p:grpSp>
      <p:grpSp>
        <p:nvGrpSpPr>
          <p:cNvPr id="4" name="Group 3">
            <a:extLst>
              <a:ext uri="{FF2B5EF4-FFF2-40B4-BE49-F238E27FC236}">
                <a16:creationId xmlns:a16="http://schemas.microsoft.com/office/drawing/2014/main" id="{DE63F169-6DBA-41A2-8E72-00BEA436CEAF}"/>
              </a:ext>
            </a:extLst>
          </p:cNvPr>
          <p:cNvGrpSpPr/>
          <p:nvPr/>
        </p:nvGrpSpPr>
        <p:grpSpPr>
          <a:xfrm>
            <a:off x="862079" y="1936268"/>
            <a:ext cx="2608359" cy="2155905"/>
            <a:chOff x="913518" y="1869897"/>
            <a:chExt cx="4408496" cy="1335640"/>
          </a:xfrm>
        </p:grpSpPr>
        <p:sp>
          <p:nvSpPr>
            <p:cNvPr id="2" name="Rectangle: Rounded Corners 1">
              <a:extLst>
                <a:ext uri="{FF2B5EF4-FFF2-40B4-BE49-F238E27FC236}">
                  <a16:creationId xmlns:a16="http://schemas.microsoft.com/office/drawing/2014/main" id="{4F092E77-62A9-41A5-BB92-CD906A452161}"/>
                </a:ext>
              </a:extLst>
            </p:cNvPr>
            <p:cNvSpPr/>
            <p:nvPr/>
          </p:nvSpPr>
          <p:spPr>
            <a:xfrm>
              <a:off x="913518" y="1869897"/>
              <a:ext cx="4408496" cy="1335640"/>
            </a:xfrm>
            <a:prstGeom prst="roundRect">
              <a:avLst/>
            </a:prstGeom>
            <a:solidFill>
              <a:schemeClr val="accent5">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2E0F5D5-D46B-4AD8-9941-793233057EB9}"/>
                </a:ext>
              </a:extLst>
            </p:cNvPr>
            <p:cNvSpPr txBox="1"/>
            <p:nvPr/>
          </p:nvSpPr>
          <p:spPr>
            <a:xfrm>
              <a:off x="988841" y="2081855"/>
              <a:ext cx="4291508" cy="1077218"/>
            </a:xfrm>
            <a:prstGeom prst="rect">
              <a:avLst/>
            </a:prstGeom>
            <a:noFill/>
          </p:spPr>
          <p:txBody>
            <a:bodyPr wrap="square" rtlCol="0">
              <a:spAutoFit/>
            </a:bodyPr>
            <a:lstStyle/>
            <a:p>
              <a:pPr algn="ctr"/>
              <a:r>
                <a:rPr lang="en-US" sz="3200" b="1"/>
                <a:t>Nhóm 1, 4:</a:t>
              </a:r>
              <a:r>
                <a:rPr lang="en-US" sz="3200"/>
                <a:t> Tìm hiểu vị trí địa lí Lào.</a:t>
              </a:r>
            </a:p>
          </p:txBody>
        </p:sp>
      </p:grpSp>
      <p:grpSp>
        <p:nvGrpSpPr>
          <p:cNvPr id="16" name="Group 15">
            <a:extLst>
              <a:ext uri="{FF2B5EF4-FFF2-40B4-BE49-F238E27FC236}">
                <a16:creationId xmlns:a16="http://schemas.microsoft.com/office/drawing/2014/main" id="{E0EA8FF1-9ED7-4700-9C7B-CFFB8CCEC6C3}"/>
              </a:ext>
            </a:extLst>
          </p:cNvPr>
          <p:cNvGrpSpPr/>
          <p:nvPr/>
        </p:nvGrpSpPr>
        <p:grpSpPr>
          <a:xfrm>
            <a:off x="3815919" y="1986415"/>
            <a:ext cx="2574922" cy="2155906"/>
            <a:chOff x="913516" y="1869897"/>
            <a:chExt cx="4504391" cy="1444087"/>
          </a:xfrm>
        </p:grpSpPr>
        <p:sp>
          <p:nvSpPr>
            <p:cNvPr id="17" name="Rectangle: Rounded Corners 16">
              <a:extLst>
                <a:ext uri="{FF2B5EF4-FFF2-40B4-BE49-F238E27FC236}">
                  <a16:creationId xmlns:a16="http://schemas.microsoft.com/office/drawing/2014/main" id="{663A8728-D92F-4A9E-ABCF-E1E01F837D04}"/>
                </a:ext>
              </a:extLst>
            </p:cNvPr>
            <p:cNvSpPr/>
            <p:nvPr/>
          </p:nvSpPr>
          <p:spPr>
            <a:xfrm>
              <a:off x="913516" y="1869897"/>
              <a:ext cx="4504391" cy="1444087"/>
            </a:xfrm>
            <a:prstGeom prst="roundRect">
              <a:avLst/>
            </a:prstGeom>
            <a:solidFill>
              <a:schemeClr val="accent1">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D1476AF5-12F7-4C77-9F03-E9925E96D9E3}"/>
                </a:ext>
              </a:extLst>
            </p:cNvPr>
            <p:cNvSpPr txBox="1"/>
            <p:nvPr/>
          </p:nvSpPr>
          <p:spPr>
            <a:xfrm>
              <a:off x="1048446" y="1922832"/>
              <a:ext cx="4234530" cy="1381255"/>
            </a:xfrm>
            <a:prstGeom prst="rect">
              <a:avLst/>
            </a:prstGeom>
            <a:noFill/>
          </p:spPr>
          <p:txBody>
            <a:bodyPr wrap="square" rtlCol="0">
              <a:spAutoFit/>
            </a:bodyPr>
            <a:lstStyle/>
            <a:p>
              <a:pPr algn="ctr"/>
              <a:r>
                <a:rPr lang="en-US" sz="3200" b="1"/>
                <a:t>Nhóm 2, 5:</a:t>
              </a:r>
              <a:r>
                <a:rPr lang="en-US" sz="3200"/>
                <a:t> Tìm hiểu đặc điểm tự nhiên Lào.</a:t>
              </a:r>
            </a:p>
          </p:txBody>
        </p:sp>
      </p:grpSp>
      <p:grpSp>
        <p:nvGrpSpPr>
          <p:cNvPr id="19" name="Group 18">
            <a:extLst>
              <a:ext uri="{FF2B5EF4-FFF2-40B4-BE49-F238E27FC236}">
                <a16:creationId xmlns:a16="http://schemas.microsoft.com/office/drawing/2014/main" id="{271822FD-75F6-4392-B51E-6019639CDE2A}"/>
              </a:ext>
            </a:extLst>
          </p:cNvPr>
          <p:cNvGrpSpPr/>
          <p:nvPr/>
        </p:nvGrpSpPr>
        <p:grpSpPr>
          <a:xfrm>
            <a:off x="1784008" y="4414605"/>
            <a:ext cx="3239295" cy="1730302"/>
            <a:chOff x="1417090" y="1632668"/>
            <a:chExt cx="4500446" cy="1443657"/>
          </a:xfrm>
        </p:grpSpPr>
        <p:sp>
          <p:nvSpPr>
            <p:cNvPr id="20" name="Rectangle: Rounded Corners 19">
              <a:extLst>
                <a:ext uri="{FF2B5EF4-FFF2-40B4-BE49-F238E27FC236}">
                  <a16:creationId xmlns:a16="http://schemas.microsoft.com/office/drawing/2014/main" id="{37D54618-D199-470B-B392-8333BB1422F9}"/>
                </a:ext>
              </a:extLst>
            </p:cNvPr>
            <p:cNvSpPr/>
            <p:nvPr/>
          </p:nvSpPr>
          <p:spPr>
            <a:xfrm>
              <a:off x="1417090" y="1632668"/>
              <a:ext cx="4500446" cy="1443657"/>
            </a:xfrm>
            <a:prstGeom prst="roundRect">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19EF8E04-7981-4977-B60A-8FDFEFD6C2B5}"/>
                </a:ext>
              </a:extLst>
            </p:cNvPr>
            <p:cNvSpPr txBox="1"/>
            <p:nvPr/>
          </p:nvSpPr>
          <p:spPr>
            <a:xfrm>
              <a:off x="1523374" y="1724313"/>
              <a:ext cx="4291507" cy="1077218"/>
            </a:xfrm>
            <a:prstGeom prst="rect">
              <a:avLst/>
            </a:prstGeom>
            <a:noFill/>
          </p:spPr>
          <p:txBody>
            <a:bodyPr wrap="square" rtlCol="0">
              <a:spAutoFit/>
            </a:bodyPr>
            <a:lstStyle/>
            <a:p>
              <a:pPr algn="ctr"/>
              <a:r>
                <a:rPr lang="en-US" sz="3200" b="1"/>
                <a:t>Nhóm 3, 6:</a:t>
              </a:r>
              <a:r>
                <a:rPr lang="en-US" sz="3200"/>
                <a:t> </a:t>
              </a:r>
              <a:r>
                <a:rPr lang="vi-VN" sz="3200">
                  <a:latin typeface="Calibri" panose="020F0502020204030204" pitchFamily="34" charset="0"/>
                  <a:cs typeface="Calibri" panose="020F0502020204030204" pitchFamily="34" charset="0"/>
                </a:rPr>
                <a:t>Tìm hiểu đặc điểm dân cư Lào.</a:t>
              </a:r>
              <a:endParaRPr lang="en-US" sz="32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5788549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500" fill="hold"/>
                                        <p:tgtEl>
                                          <p:spTgt spid="16"/>
                                        </p:tgtEl>
                                        <p:attrNameLst>
                                          <p:attrName>ppt_w</p:attrName>
                                        </p:attrNameLst>
                                      </p:cBhvr>
                                      <p:tavLst>
                                        <p:tav tm="0">
                                          <p:val>
                                            <p:fltVal val="0"/>
                                          </p:val>
                                        </p:tav>
                                        <p:tav tm="100000">
                                          <p:val>
                                            <p:strVal val="#ppt_w"/>
                                          </p:val>
                                        </p:tav>
                                      </p:tavLst>
                                    </p:anim>
                                    <p:anim calcmode="lin" valueType="num">
                                      <p:cBhvr>
                                        <p:cTn id="30" dur="500" fill="hold"/>
                                        <p:tgtEl>
                                          <p:spTgt spid="16"/>
                                        </p:tgtEl>
                                        <p:attrNameLst>
                                          <p:attrName>ppt_h</p:attrName>
                                        </p:attrNameLst>
                                      </p:cBhvr>
                                      <p:tavLst>
                                        <p:tav tm="0">
                                          <p:val>
                                            <p:fltVal val="0"/>
                                          </p:val>
                                        </p:tav>
                                        <p:tav tm="100000">
                                          <p:val>
                                            <p:strVal val="#ppt_h"/>
                                          </p:val>
                                        </p:tav>
                                      </p:tavLst>
                                    </p:anim>
                                    <p:animEffect transition="in" filter="fade">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p:cTn id="36" dur="500" fill="hold"/>
                                        <p:tgtEl>
                                          <p:spTgt spid="19"/>
                                        </p:tgtEl>
                                        <p:attrNameLst>
                                          <p:attrName>ppt_w</p:attrName>
                                        </p:attrNameLst>
                                      </p:cBhvr>
                                      <p:tavLst>
                                        <p:tav tm="0">
                                          <p:val>
                                            <p:fltVal val="0"/>
                                          </p:val>
                                        </p:tav>
                                        <p:tav tm="100000">
                                          <p:val>
                                            <p:strVal val="#ppt_w"/>
                                          </p:val>
                                        </p:tav>
                                      </p:tavLst>
                                    </p:anim>
                                    <p:anim calcmode="lin" valueType="num">
                                      <p:cBhvr>
                                        <p:cTn id="37" dur="500" fill="hold"/>
                                        <p:tgtEl>
                                          <p:spTgt spid="19"/>
                                        </p:tgtEl>
                                        <p:attrNameLst>
                                          <p:attrName>ppt_h</p:attrName>
                                        </p:attrNameLst>
                                      </p:cBhvr>
                                      <p:tavLst>
                                        <p:tav tm="0">
                                          <p:val>
                                            <p:fltVal val="0"/>
                                          </p:val>
                                        </p:tav>
                                        <p:tav tm="100000">
                                          <p:val>
                                            <p:strVal val="#ppt_h"/>
                                          </p:val>
                                        </p:tav>
                                      </p:tavLst>
                                    </p:anim>
                                    <p:animEffect transition="in" filter="fade">
                                      <p:cBhvr>
                                        <p:cTn id="3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rectangular frame with green and blue border&#10;&#10;Description automatically generated">
            <a:extLst>
              <a:ext uri="{FF2B5EF4-FFF2-40B4-BE49-F238E27FC236}">
                <a16:creationId xmlns:a16="http://schemas.microsoft.com/office/drawing/2014/main" id="{8E5740FF-1686-22A0-B005-4DDE58A010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60" y="0"/>
            <a:ext cx="12192000" cy="6874635"/>
          </a:xfrm>
        </p:spPr>
      </p:pic>
      <p:grpSp>
        <p:nvGrpSpPr>
          <p:cNvPr id="9" name="组合 2">
            <a:extLst>
              <a:ext uri="{FF2B5EF4-FFF2-40B4-BE49-F238E27FC236}">
                <a16:creationId xmlns:a16="http://schemas.microsoft.com/office/drawing/2014/main" id="{0CCDCEDB-F563-4448-AE0A-D3A88741DC10}"/>
              </a:ext>
            </a:extLst>
          </p:cNvPr>
          <p:cNvGrpSpPr/>
          <p:nvPr/>
        </p:nvGrpSpPr>
        <p:grpSpPr>
          <a:xfrm>
            <a:off x="256552" y="87509"/>
            <a:ext cx="2353085" cy="591931"/>
            <a:chOff x="5122718" y="4469112"/>
            <a:chExt cx="4762171" cy="325869"/>
          </a:xfrm>
        </p:grpSpPr>
        <p:sp>
          <p:nvSpPr>
            <p:cNvPr id="10" name="矩形: 圆角 3">
              <a:extLst>
                <a:ext uri="{FF2B5EF4-FFF2-40B4-BE49-F238E27FC236}">
                  <a16:creationId xmlns:a16="http://schemas.microsoft.com/office/drawing/2014/main" id="{CB6F3564-6C82-41D2-BAC1-7BF14E656F6F}"/>
                </a:ext>
              </a:extLst>
            </p:cNvPr>
            <p:cNvSpPr/>
            <p:nvPr/>
          </p:nvSpPr>
          <p:spPr>
            <a:xfrm>
              <a:off x="5122718" y="4469112"/>
              <a:ext cx="4762171" cy="325869"/>
            </a:xfrm>
            <a:prstGeom prst="roundRect">
              <a:avLst>
                <a:gd name="adj" fmla="val 50000"/>
              </a:avLst>
            </a:prstGeom>
            <a:solidFill>
              <a:srgbClr val="54823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ptos" panose="02110004020202020204"/>
                <a:ea typeface="等线" panose="02010600030101010101" pitchFamily="2" charset="-122"/>
                <a:cs typeface="+mn-cs"/>
              </a:endParaRPr>
            </a:p>
          </p:txBody>
        </p:sp>
        <p:sp>
          <p:nvSpPr>
            <p:cNvPr id="13" name="文本框 4">
              <a:extLst>
                <a:ext uri="{FF2B5EF4-FFF2-40B4-BE49-F238E27FC236}">
                  <a16:creationId xmlns:a16="http://schemas.microsoft.com/office/drawing/2014/main" id="{9902E104-9453-42D1-AB26-789F05D9AB52}"/>
                </a:ext>
              </a:extLst>
            </p:cNvPr>
            <p:cNvSpPr txBox="1"/>
            <p:nvPr/>
          </p:nvSpPr>
          <p:spPr>
            <a:xfrm>
              <a:off x="5721837" y="4509121"/>
              <a:ext cx="3563928" cy="24245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white"/>
                  </a:solidFill>
                  <a:effectLst/>
                  <a:uLnTx/>
                  <a:uFillTx/>
                  <a:latin typeface="Fira sans" panose="020B0503050000020004" pitchFamily="34" charset="0"/>
                  <a:ea typeface="字魂27号-布丁体" panose="00000500000000000000" pitchFamily="2" charset="-122"/>
                  <a:cs typeface="+mn-cs"/>
                </a:rPr>
                <a:t>Vị trí địa lý</a:t>
              </a:r>
              <a:endParaRPr kumimoji="0" lang="zh-CN" altLang="en-US" sz="2400" b="1" i="0" u="none" strike="noStrike" kern="1200" cap="none" spc="0" normalizeH="0" baseline="0" noProof="0" dirty="0">
                <a:ln>
                  <a:noFill/>
                </a:ln>
                <a:solidFill>
                  <a:prstClr val="white"/>
                </a:solidFill>
                <a:effectLst/>
                <a:uLnTx/>
                <a:uFillTx/>
                <a:latin typeface="Fira sans" panose="020B0503050000020004" pitchFamily="34" charset="0"/>
                <a:ea typeface="字魂27号-布丁体" panose="00000500000000000000" pitchFamily="2" charset="-122"/>
                <a:cs typeface="+mn-cs"/>
              </a:endParaRPr>
            </a:p>
          </p:txBody>
        </p:sp>
      </p:grpSp>
      <p:sp>
        <p:nvSpPr>
          <p:cNvPr id="6" name="TextBox 5">
            <a:extLst>
              <a:ext uri="{FF2B5EF4-FFF2-40B4-BE49-F238E27FC236}">
                <a16:creationId xmlns:a16="http://schemas.microsoft.com/office/drawing/2014/main" id="{7EF9769D-CC9F-4575-969D-12B7CA261737}"/>
              </a:ext>
            </a:extLst>
          </p:cNvPr>
          <p:cNvSpPr txBox="1"/>
          <p:nvPr/>
        </p:nvSpPr>
        <p:spPr>
          <a:xfrm>
            <a:off x="5840931" y="842556"/>
            <a:ext cx="5645577" cy="3046988"/>
          </a:xfrm>
          <a:prstGeom prst="rect">
            <a:avLst/>
          </a:prstGeom>
          <a:noFill/>
        </p:spPr>
        <p:txBody>
          <a:bodyPr wrap="square" rtlCol="0">
            <a:spAutoFit/>
          </a:bodyPr>
          <a:lstStyle/>
          <a:p>
            <a:pPr algn="just"/>
            <a:r>
              <a:rPr lang="en-US" sz="3200">
                <a:latin typeface="Calibri" panose="020F0502020204030204" pitchFamily="34" charset="0"/>
                <a:cs typeface="Calibri" panose="020F0502020204030204" pitchFamily="34" charset="0"/>
              </a:rPr>
              <a:t>	</a:t>
            </a:r>
            <a:r>
              <a:rPr lang="vi-VN" sz="3200">
                <a:latin typeface="Calibri" panose="020F0502020204030204" pitchFamily="34" charset="0"/>
                <a:cs typeface="Calibri" panose="020F0502020204030204" pitchFamily="34" charset="0"/>
              </a:rPr>
              <a:t>Lào thuộc bán đảo Đông Dương, ở khu vực Đông Nam Á. Lào không</a:t>
            </a:r>
            <a:r>
              <a:rPr lang="en-US" sz="3200">
                <a:latin typeface="Calibri" panose="020F0502020204030204" pitchFamily="34" charset="0"/>
                <a:cs typeface="Calibri" panose="020F0502020204030204" pitchFamily="34" charset="0"/>
              </a:rPr>
              <a:t> </a:t>
            </a:r>
            <a:r>
              <a:rPr lang="vi-VN" sz="3200">
                <a:latin typeface="Calibri" panose="020F0502020204030204" pitchFamily="34" charset="0"/>
                <a:cs typeface="Calibri" panose="020F0502020204030204" pitchFamily="34" charset="0"/>
              </a:rPr>
              <a:t>giáp biển, có chung đường biên giới với Trung Quốc, Mi-an-ma, Thái Lan,</a:t>
            </a:r>
            <a:r>
              <a:rPr lang="en-US" sz="3200">
                <a:latin typeface="Calibri" panose="020F0502020204030204" pitchFamily="34" charset="0"/>
                <a:cs typeface="Calibri" panose="020F0502020204030204" pitchFamily="34" charset="0"/>
              </a:rPr>
              <a:t> </a:t>
            </a:r>
            <a:r>
              <a:rPr lang="vi-VN" sz="3200">
                <a:latin typeface="Calibri" panose="020F0502020204030204" pitchFamily="34" charset="0"/>
                <a:cs typeface="Calibri" panose="020F0502020204030204" pitchFamily="34" charset="0"/>
              </a:rPr>
              <a:t>Cam-pu-chia, Việt Nam.</a:t>
            </a:r>
            <a:endParaRPr lang="en-US" sz="3200">
              <a:latin typeface="Calibri" panose="020F0502020204030204" pitchFamily="34" charset="0"/>
              <a:cs typeface="Calibri" panose="020F0502020204030204" pitchFamily="34" charset="0"/>
            </a:endParaRPr>
          </a:p>
        </p:txBody>
      </p:sp>
      <p:grpSp>
        <p:nvGrpSpPr>
          <p:cNvPr id="15" name="Group 14">
            <a:extLst>
              <a:ext uri="{FF2B5EF4-FFF2-40B4-BE49-F238E27FC236}">
                <a16:creationId xmlns:a16="http://schemas.microsoft.com/office/drawing/2014/main" id="{2D4FAA38-7ADD-4590-B961-CFDC8766B397}"/>
              </a:ext>
            </a:extLst>
          </p:cNvPr>
          <p:cNvGrpSpPr/>
          <p:nvPr/>
        </p:nvGrpSpPr>
        <p:grpSpPr>
          <a:xfrm>
            <a:off x="1022776" y="715579"/>
            <a:ext cx="4725687" cy="5699906"/>
            <a:chOff x="830201" y="393305"/>
            <a:chExt cx="4340512" cy="5597835"/>
          </a:xfrm>
        </p:grpSpPr>
        <p:pic>
          <p:nvPicPr>
            <p:cNvPr id="12" name="Picture 11">
              <a:extLst>
                <a:ext uri="{FF2B5EF4-FFF2-40B4-BE49-F238E27FC236}">
                  <a16:creationId xmlns:a16="http://schemas.microsoft.com/office/drawing/2014/main" id="{97ECE57A-0A90-4A00-8ED3-9E8BD03A58E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830201" y="393305"/>
              <a:ext cx="4340512" cy="5218754"/>
            </a:xfrm>
            <a:prstGeom prst="rect">
              <a:avLst/>
            </a:prstGeom>
          </p:spPr>
        </p:pic>
        <p:sp>
          <p:nvSpPr>
            <p:cNvPr id="14" name="TextBox 13">
              <a:extLst>
                <a:ext uri="{FF2B5EF4-FFF2-40B4-BE49-F238E27FC236}">
                  <a16:creationId xmlns:a16="http://schemas.microsoft.com/office/drawing/2014/main" id="{2FA3FF36-3C60-463E-89A7-AF39C1A37507}"/>
                </a:ext>
              </a:extLst>
            </p:cNvPr>
            <p:cNvSpPr txBox="1"/>
            <p:nvPr/>
          </p:nvSpPr>
          <p:spPr>
            <a:xfrm>
              <a:off x="1207841" y="5537742"/>
              <a:ext cx="3821145" cy="453398"/>
            </a:xfrm>
            <a:prstGeom prst="rect">
              <a:avLst/>
            </a:prstGeom>
            <a:noFill/>
          </p:spPr>
          <p:txBody>
            <a:bodyPr wrap="square" rtlCol="0">
              <a:spAutoFit/>
            </a:bodyPr>
            <a:lstStyle/>
            <a:p>
              <a:r>
                <a:rPr lang="vi-VN" sz="2400">
                  <a:latin typeface="Calibri" panose="020F0502020204030204" pitchFamily="34" charset="0"/>
                  <a:cs typeface="Calibri" panose="020F0502020204030204" pitchFamily="34" charset="0"/>
                </a:rPr>
                <a:t>Hình 1. Lược đồ tự nhiên Lào</a:t>
              </a:r>
              <a:endParaRPr lang="en-US" sz="2400">
                <a:latin typeface="Calibri" panose="020F0502020204030204" pitchFamily="34" charset="0"/>
                <a:cs typeface="Calibri" panose="020F0502020204030204" pitchFamily="34" charset="0"/>
              </a:endParaRPr>
            </a:p>
          </p:txBody>
        </p:sp>
      </p:grpSp>
      <p:sp>
        <p:nvSpPr>
          <p:cNvPr id="22" name="Freeform 5">
            <a:extLst>
              <a:ext uri="{FF2B5EF4-FFF2-40B4-BE49-F238E27FC236}">
                <a16:creationId xmlns:a16="http://schemas.microsoft.com/office/drawing/2014/main" id="{2D205F10-124E-49CE-B01C-9C146ABA1B27}"/>
              </a:ext>
            </a:extLst>
          </p:cNvPr>
          <p:cNvSpPr/>
          <p:nvPr/>
        </p:nvSpPr>
        <p:spPr>
          <a:xfrm flipH="1">
            <a:off x="8072879" y="3718113"/>
            <a:ext cx="2800930" cy="2933174"/>
          </a:xfrm>
          <a:custGeom>
            <a:avLst/>
            <a:gdLst/>
            <a:ahLst/>
            <a:cxnLst/>
            <a:rect l="l" t="t" r="r" b="b"/>
            <a:pathLst>
              <a:path w="3513010" h="4114800">
                <a:moveTo>
                  <a:pt x="0" y="0"/>
                </a:moveTo>
                <a:lnTo>
                  <a:pt x="3513010" y="0"/>
                </a:lnTo>
                <a:lnTo>
                  <a:pt x="351301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4949393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16" presetClass="entr" presetSubtype="21"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rectangular frame with green and blue border&#10;&#10;Description automatically generated">
            <a:extLst>
              <a:ext uri="{FF2B5EF4-FFF2-40B4-BE49-F238E27FC236}">
                <a16:creationId xmlns:a16="http://schemas.microsoft.com/office/drawing/2014/main" id="{8E5740FF-1686-22A0-B005-4DDE58A010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60" y="0"/>
            <a:ext cx="12192000" cy="6874635"/>
          </a:xfrm>
        </p:spPr>
      </p:pic>
      <p:grpSp>
        <p:nvGrpSpPr>
          <p:cNvPr id="9" name="组合 2">
            <a:extLst>
              <a:ext uri="{FF2B5EF4-FFF2-40B4-BE49-F238E27FC236}">
                <a16:creationId xmlns:a16="http://schemas.microsoft.com/office/drawing/2014/main" id="{0CCDCEDB-F563-4448-AE0A-D3A88741DC10}"/>
              </a:ext>
            </a:extLst>
          </p:cNvPr>
          <p:cNvGrpSpPr/>
          <p:nvPr/>
        </p:nvGrpSpPr>
        <p:grpSpPr>
          <a:xfrm>
            <a:off x="4314844" y="305566"/>
            <a:ext cx="3318855" cy="597254"/>
            <a:chOff x="5122718" y="4466182"/>
            <a:chExt cx="6716696" cy="328799"/>
          </a:xfrm>
        </p:grpSpPr>
        <p:sp>
          <p:nvSpPr>
            <p:cNvPr id="10" name="矩形: 圆角 3">
              <a:extLst>
                <a:ext uri="{FF2B5EF4-FFF2-40B4-BE49-F238E27FC236}">
                  <a16:creationId xmlns:a16="http://schemas.microsoft.com/office/drawing/2014/main" id="{CB6F3564-6C82-41D2-BAC1-7BF14E656F6F}"/>
                </a:ext>
              </a:extLst>
            </p:cNvPr>
            <p:cNvSpPr/>
            <p:nvPr/>
          </p:nvSpPr>
          <p:spPr>
            <a:xfrm>
              <a:off x="5122718" y="4466182"/>
              <a:ext cx="6716696" cy="328799"/>
            </a:xfrm>
            <a:prstGeom prst="roundRect">
              <a:avLst>
                <a:gd name="adj" fmla="val 50000"/>
              </a:avLst>
            </a:prstGeom>
            <a:solidFill>
              <a:srgbClr val="54823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ptos" panose="02110004020202020204"/>
                <a:ea typeface="等线" panose="02010600030101010101" pitchFamily="2" charset="-122"/>
                <a:cs typeface="+mn-cs"/>
              </a:endParaRPr>
            </a:p>
          </p:txBody>
        </p:sp>
        <p:sp>
          <p:nvSpPr>
            <p:cNvPr id="13" name="文本框 4">
              <a:extLst>
                <a:ext uri="{FF2B5EF4-FFF2-40B4-BE49-F238E27FC236}">
                  <a16:creationId xmlns:a16="http://schemas.microsoft.com/office/drawing/2014/main" id="{9902E104-9453-42D1-AB26-789F05D9AB52}"/>
                </a:ext>
              </a:extLst>
            </p:cNvPr>
            <p:cNvSpPr txBox="1"/>
            <p:nvPr/>
          </p:nvSpPr>
          <p:spPr>
            <a:xfrm>
              <a:off x="5286868" y="4506939"/>
              <a:ext cx="6388391" cy="28804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white"/>
                  </a:solidFill>
                  <a:effectLst/>
                  <a:uLnTx/>
                  <a:uFillTx/>
                  <a:latin typeface="Fira sans" panose="020B0503050000020004" pitchFamily="34" charset="0"/>
                  <a:ea typeface="字魂27号-布丁体" panose="00000500000000000000" pitchFamily="2" charset="-122"/>
                  <a:cs typeface="+mn-cs"/>
                </a:rPr>
                <a:t>Đặc điểm tự nhiên</a:t>
              </a:r>
              <a:endParaRPr kumimoji="0" lang="zh-CN" altLang="en-US" sz="2400" b="1" i="0" u="none" strike="noStrike" kern="1200" cap="none" spc="0" normalizeH="0" baseline="0" noProof="0" dirty="0">
                <a:ln>
                  <a:noFill/>
                </a:ln>
                <a:solidFill>
                  <a:prstClr val="white"/>
                </a:solidFill>
                <a:effectLst/>
                <a:uLnTx/>
                <a:uFillTx/>
                <a:latin typeface="Fira sans" panose="020B0503050000020004" pitchFamily="34" charset="0"/>
                <a:ea typeface="字魂27号-布丁体" panose="00000500000000000000" pitchFamily="2" charset="-122"/>
                <a:cs typeface="+mn-cs"/>
              </a:endParaRPr>
            </a:p>
          </p:txBody>
        </p:sp>
      </p:grpSp>
      <p:sp>
        <p:nvSpPr>
          <p:cNvPr id="6" name="TextBox 5">
            <a:extLst>
              <a:ext uri="{FF2B5EF4-FFF2-40B4-BE49-F238E27FC236}">
                <a16:creationId xmlns:a16="http://schemas.microsoft.com/office/drawing/2014/main" id="{7EF9769D-CC9F-4575-969D-12B7CA261737}"/>
              </a:ext>
            </a:extLst>
          </p:cNvPr>
          <p:cNvSpPr txBox="1"/>
          <p:nvPr/>
        </p:nvSpPr>
        <p:spPr>
          <a:xfrm>
            <a:off x="785972" y="1092676"/>
            <a:ext cx="10620055" cy="2092881"/>
          </a:xfrm>
          <a:prstGeom prst="rect">
            <a:avLst/>
          </a:prstGeom>
          <a:noFill/>
        </p:spPr>
        <p:txBody>
          <a:bodyPr wrap="square" rtlCol="0">
            <a:spAutoFit/>
          </a:bodyPr>
          <a:lstStyle/>
          <a:p>
            <a:pPr lvl="0" algn="just"/>
            <a:r>
              <a:rPr lang="en-US" sz="2600">
                <a:solidFill>
                  <a:prstClr val="black"/>
                </a:solidFill>
                <a:latin typeface="Aptos" panose="02110004020202020204"/>
              </a:rPr>
              <a:t>	</a:t>
            </a:r>
            <a:r>
              <a:rPr lang="vi-VN" sz="2600">
                <a:solidFill>
                  <a:prstClr val="black"/>
                </a:solidFill>
                <a:latin typeface="Aptos" panose="02110004020202020204"/>
              </a:rPr>
              <a:t>Địa hình Lào chủ yếu là đồi núi, cao về phía đông và phía bắc, thấp dần về phía tây và phía nam. Bô-lô-ven (Bolaven), Xiêng Khoảng là hai cao nguyên lớn ở Lào. Các đồng bằng như Xa-van-na-khét</a:t>
            </a:r>
            <a:r>
              <a:rPr lang="en-US" sz="2600">
                <a:solidFill>
                  <a:prstClr val="black"/>
                </a:solidFill>
                <a:latin typeface="Aptos" panose="02110004020202020204"/>
              </a:rPr>
              <a:t> </a:t>
            </a:r>
            <a:r>
              <a:rPr lang="vi-VN" sz="2600">
                <a:solidFill>
                  <a:prstClr val="black"/>
                </a:solidFill>
                <a:latin typeface="Aptos" panose="02110004020202020204"/>
              </a:rPr>
              <a:t>(Savannakhet),</a:t>
            </a:r>
            <a:r>
              <a:rPr lang="en-US" sz="2600">
                <a:solidFill>
                  <a:prstClr val="black"/>
                </a:solidFill>
                <a:latin typeface="Aptos" panose="02110004020202020204"/>
              </a:rPr>
              <a:t> </a:t>
            </a:r>
            <a:r>
              <a:rPr lang="vi-VN" sz="2600">
                <a:solidFill>
                  <a:prstClr val="black"/>
                </a:solidFill>
                <a:latin typeface="Aptos" panose="02110004020202020204"/>
              </a:rPr>
              <a:t>Chăm-pa-sắc (Champasack) phân bố chủ yếu ở phía nam.</a:t>
            </a:r>
          </a:p>
          <a:p>
            <a:pPr lvl="0" algn="just"/>
            <a:r>
              <a:rPr lang="en-US" sz="2600">
                <a:solidFill>
                  <a:prstClr val="black"/>
                </a:solidFill>
                <a:latin typeface="Aptos" panose="02110004020202020204"/>
              </a:rPr>
              <a:t>	</a:t>
            </a:r>
            <a:endParaRPr lang="vi-VN" sz="2600">
              <a:solidFill>
                <a:prstClr val="black"/>
              </a:solidFill>
              <a:latin typeface="Aptos" panose="02110004020202020204"/>
            </a:endParaRPr>
          </a:p>
        </p:txBody>
      </p:sp>
      <p:sp>
        <p:nvSpPr>
          <p:cNvPr id="11" name="TextBox 10">
            <a:extLst>
              <a:ext uri="{FF2B5EF4-FFF2-40B4-BE49-F238E27FC236}">
                <a16:creationId xmlns:a16="http://schemas.microsoft.com/office/drawing/2014/main" id="{C00D6113-97EA-4ADB-94AB-DF590B90789F}"/>
              </a:ext>
            </a:extLst>
          </p:cNvPr>
          <p:cNvSpPr txBox="1"/>
          <p:nvPr/>
        </p:nvSpPr>
        <p:spPr>
          <a:xfrm>
            <a:off x="693504" y="2485557"/>
            <a:ext cx="6013805" cy="3908762"/>
          </a:xfrm>
          <a:prstGeom prst="rect">
            <a:avLst/>
          </a:prstGeom>
          <a:noFill/>
        </p:spPr>
        <p:txBody>
          <a:bodyPr wrap="square" rtlCol="0">
            <a:spAutoFit/>
          </a:bodyPr>
          <a:lstStyle/>
          <a:p>
            <a:pPr lvl="0" algn="just"/>
            <a:r>
              <a:rPr lang="en-US" sz="2600">
                <a:solidFill>
                  <a:prstClr val="black"/>
                </a:solidFill>
                <a:latin typeface="Aptos" panose="02110004020202020204"/>
              </a:rPr>
              <a:t>	</a:t>
            </a:r>
            <a:endParaRPr lang="vi-VN" sz="2600">
              <a:solidFill>
                <a:prstClr val="black"/>
              </a:solidFill>
              <a:latin typeface="Aptos" panose="02110004020202020204"/>
            </a:endParaRPr>
          </a:p>
          <a:p>
            <a:pPr lvl="0" algn="just"/>
            <a:r>
              <a:rPr lang="en-US" sz="2600">
                <a:solidFill>
                  <a:prstClr val="black"/>
                </a:solidFill>
                <a:latin typeface="Aptos" panose="02110004020202020204"/>
              </a:rPr>
              <a:t>	</a:t>
            </a:r>
            <a:r>
              <a:rPr lang="vi-VN" sz="2600">
                <a:solidFill>
                  <a:prstClr val="black"/>
                </a:solidFill>
                <a:latin typeface="Aptos" panose="02110004020202020204"/>
              </a:rPr>
              <a:t>Lào có khí hậu nhiệt đới với hai mùa trong năm: mùa khô và mùa mưa. Lượng mưa khá lớn nên rừng phát triển, có nhiều loài động, thực vật quý.</a:t>
            </a:r>
            <a:endParaRPr lang="en-US" sz="2600">
              <a:solidFill>
                <a:prstClr val="black"/>
              </a:solidFill>
              <a:latin typeface="Aptos" panose="02110004020202020204"/>
            </a:endParaRPr>
          </a:p>
          <a:p>
            <a:pPr lvl="0" algn="just"/>
            <a:endParaRPr lang="en-US" sz="1200">
              <a:solidFill>
                <a:prstClr val="black"/>
              </a:solidFill>
              <a:latin typeface="Aptos" panose="02110004020202020204"/>
            </a:endParaRPr>
          </a:p>
          <a:p>
            <a:pPr lvl="0" algn="just"/>
            <a:r>
              <a:rPr lang="en-US" sz="2600">
                <a:solidFill>
                  <a:prstClr val="black"/>
                </a:solidFill>
              </a:rPr>
              <a:t>	Phần lớn các con sông bắt nguồn từ miền núi phía bắc và phía đông, đổ vào sông Mê Công. Sông có nhiều ghềnh thác, giàu phù sa và thuỷ sản.</a:t>
            </a:r>
            <a:endParaRPr kumimoji="0" lang="en-US" sz="2600" b="0" i="0" u="none" strike="noStrike" kern="1200" cap="none" spc="0" normalizeH="0" baseline="0" noProof="0">
              <a:ln>
                <a:noFill/>
              </a:ln>
              <a:solidFill>
                <a:prstClr val="black"/>
              </a:solidFill>
              <a:effectLst/>
              <a:uLnTx/>
              <a:uFillTx/>
              <a:latin typeface="Aptos" panose="02110004020202020204"/>
            </a:endParaRPr>
          </a:p>
        </p:txBody>
      </p:sp>
      <p:grpSp>
        <p:nvGrpSpPr>
          <p:cNvPr id="4" name="Group 3">
            <a:extLst>
              <a:ext uri="{FF2B5EF4-FFF2-40B4-BE49-F238E27FC236}">
                <a16:creationId xmlns:a16="http://schemas.microsoft.com/office/drawing/2014/main" id="{3558B1B6-3AA0-4C06-A971-E2865AF5C3E8}"/>
              </a:ext>
            </a:extLst>
          </p:cNvPr>
          <p:cNvGrpSpPr/>
          <p:nvPr/>
        </p:nvGrpSpPr>
        <p:grpSpPr>
          <a:xfrm>
            <a:off x="6893961" y="2485557"/>
            <a:ext cx="4604534" cy="3716880"/>
            <a:chOff x="6801493" y="2288123"/>
            <a:chExt cx="4604534" cy="3716880"/>
          </a:xfrm>
        </p:grpSpPr>
        <p:sp>
          <p:nvSpPr>
            <p:cNvPr id="17" name="TextBox 16">
              <a:extLst>
                <a:ext uri="{FF2B5EF4-FFF2-40B4-BE49-F238E27FC236}">
                  <a16:creationId xmlns:a16="http://schemas.microsoft.com/office/drawing/2014/main" id="{2556A5EE-1984-4806-86A5-CCF43CFF5E03}"/>
                </a:ext>
              </a:extLst>
            </p:cNvPr>
            <p:cNvSpPr txBox="1"/>
            <p:nvPr/>
          </p:nvSpPr>
          <p:spPr>
            <a:xfrm>
              <a:off x="6945329" y="5174006"/>
              <a:ext cx="4130212" cy="830997"/>
            </a:xfrm>
            <a:prstGeom prst="rect">
              <a:avLst/>
            </a:prstGeom>
            <a:noFill/>
          </p:spPr>
          <p:txBody>
            <a:bodyPr wrap="square" rtlCol="0">
              <a:spAutoFit/>
            </a:bodyPr>
            <a:lstStyle/>
            <a:p>
              <a:pPr lvl="0" algn="ctr"/>
              <a:r>
                <a:rPr lang="en-US" sz="2400">
                  <a:solidFill>
                    <a:prstClr val="black"/>
                  </a:solidFill>
                </a:rPr>
                <a:t>Hình 2. Sông Mê Công – đoạn chảy qua  tỉnh Luông Pha-băng</a:t>
              </a:r>
              <a:endParaRPr kumimoji="0" lang="en-US" sz="2400" b="0" i="0" u="none" strike="noStrike" kern="1200" cap="none" spc="0" normalizeH="0" baseline="0" noProof="0">
                <a:ln>
                  <a:noFill/>
                </a:ln>
                <a:solidFill>
                  <a:prstClr val="black"/>
                </a:solidFill>
                <a:effectLst/>
                <a:uLnTx/>
                <a:uFillTx/>
                <a:latin typeface="Aptos" panose="02110004020202020204"/>
              </a:endParaRPr>
            </a:p>
          </p:txBody>
        </p:sp>
        <p:pic>
          <p:nvPicPr>
            <p:cNvPr id="3" name="Picture 2">
              <a:extLst>
                <a:ext uri="{FF2B5EF4-FFF2-40B4-BE49-F238E27FC236}">
                  <a16:creationId xmlns:a16="http://schemas.microsoft.com/office/drawing/2014/main" id="{0F1C0FFB-92D0-4C19-9797-836BB8B06CCE}"/>
                </a:ext>
              </a:extLst>
            </p:cNvPr>
            <p:cNvPicPr>
              <a:picLocks noChangeAspect="1"/>
            </p:cNvPicPr>
            <p:nvPr/>
          </p:nvPicPr>
          <p:blipFill rotWithShape="1">
            <a:blip r:embed="rId3">
              <a:extLst>
                <a:ext uri="{28A0092B-C50C-407E-A947-70E740481C1C}">
                  <a14:useLocalDpi xmlns:a14="http://schemas.microsoft.com/office/drawing/2010/main" val="0"/>
                </a:ext>
              </a:extLst>
            </a:blip>
            <a:srcRect l="1852" t="2697" r="3411" b="2697"/>
            <a:stretch/>
          </p:blipFill>
          <p:spPr>
            <a:xfrm>
              <a:off x="6801493" y="2288123"/>
              <a:ext cx="4604534" cy="2885884"/>
            </a:xfrm>
            <a:prstGeom prst="rect">
              <a:avLst/>
            </a:prstGeom>
          </p:spPr>
        </p:pic>
      </p:grpSp>
    </p:spTree>
    <p:extLst>
      <p:ext uri="{BB962C8B-B14F-4D97-AF65-F5344CB8AC3E}">
        <p14:creationId xmlns:p14="http://schemas.microsoft.com/office/powerpoint/2010/main" val="3360296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rectangular frame with green and blue border&#10;&#10;Description automatically generated">
            <a:extLst>
              <a:ext uri="{FF2B5EF4-FFF2-40B4-BE49-F238E27FC236}">
                <a16:creationId xmlns:a16="http://schemas.microsoft.com/office/drawing/2014/main" id="{8E5740FF-1686-22A0-B005-4DDE58A010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60" y="0"/>
            <a:ext cx="12192000" cy="6874635"/>
          </a:xfrm>
        </p:spPr>
      </p:pic>
      <p:grpSp>
        <p:nvGrpSpPr>
          <p:cNvPr id="9" name="组合 2">
            <a:extLst>
              <a:ext uri="{FF2B5EF4-FFF2-40B4-BE49-F238E27FC236}">
                <a16:creationId xmlns:a16="http://schemas.microsoft.com/office/drawing/2014/main" id="{0CCDCEDB-F563-4448-AE0A-D3A88741DC10}"/>
              </a:ext>
            </a:extLst>
          </p:cNvPr>
          <p:cNvGrpSpPr/>
          <p:nvPr/>
        </p:nvGrpSpPr>
        <p:grpSpPr>
          <a:xfrm>
            <a:off x="4314844" y="305566"/>
            <a:ext cx="3318855" cy="597254"/>
            <a:chOff x="5122718" y="4466182"/>
            <a:chExt cx="6716696" cy="328799"/>
          </a:xfrm>
        </p:grpSpPr>
        <p:sp>
          <p:nvSpPr>
            <p:cNvPr id="10" name="矩形: 圆角 3">
              <a:extLst>
                <a:ext uri="{FF2B5EF4-FFF2-40B4-BE49-F238E27FC236}">
                  <a16:creationId xmlns:a16="http://schemas.microsoft.com/office/drawing/2014/main" id="{CB6F3564-6C82-41D2-BAC1-7BF14E656F6F}"/>
                </a:ext>
              </a:extLst>
            </p:cNvPr>
            <p:cNvSpPr/>
            <p:nvPr/>
          </p:nvSpPr>
          <p:spPr>
            <a:xfrm>
              <a:off x="5122718" y="4466182"/>
              <a:ext cx="6716696" cy="328799"/>
            </a:xfrm>
            <a:prstGeom prst="roundRect">
              <a:avLst>
                <a:gd name="adj" fmla="val 50000"/>
              </a:avLst>
            </a:prstGeom>
            <a:solidFill>
              <a:srgbClr val="54823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ptos" panose="02110004020202020204"/>
                <a:ea typeface="等线" panose="02010600030101010101" pitchFamily="2" charset="-122"/>
                <a:cs typeface="+mn-cs"/>
              </a:endParaRPr>
            </a:p>
          </p:txBody>
        </p:sp>
        <p:sp>
          <p:nvSpPr>
            <p:cNvPr id="13" name="文本框 4">
              <a:extLst>
                <a:ext uri="{FF2B5EF4-FFF2-40B4-BE49-F238E27FC236}">
                  <a16:creationId xmlns:a16="http://schemas.microsoft.com/office/drawing/2014/main" id="{9902E104-9453-42D1-AB26-789F05D9AB52}"/>
                </a:ext>
              </a:extLst>
            </p:cNvPr>
            <p:cNvSpPr txBox="1"/>
            <p:nvPr/>
          </p:nvSpPr>
          <p:spPr>
            <a:xfrm>
              <a:off x="5557756" y="4506939"/>
              <a:ext cx="5846618" cy="28804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white"/>
                  </a:solidFill>
                  <a:effectLst/>
                  <a:uLnTx/>
                  <a:uFillTx/>
                  <a:latin typeface="Fira sans" panose="020B0503050000020004" pitchFamily="34" charset="0"/>
                  <a:ea typeface="字魂27号-布丁体" panose="00000500000000000000" pitchFamily="2" charset="-122"/>
                  <a:cs typeface="+mn-cs"/>
                </a:rPr>
                <a:t>Đặc điểm dân cư</a:t>
              </a:r>
              <a:endParaRPr kumimoji="0" lang="zh-CN" altLang="en-US" sz="2400" b="1" i="0" u="none" strike="noStrike" kern="1200" cap="none" spc="0" normalizeH="0" baseline="0" noProof="0" dirty="0">
                <a:ln>
                  <a:noFill/>
                </a:ln>
                <a:solidFill>
                  <a:prstClr val="white"/>
                </a:solidFill>
                <a:effectLst/>
                <a:uLnTx/>
                <a:uFillTx/>
                <a:latin typeface="Fira sans" panose="020B0503050000020004" pitchFamily="34" charset="0"/>
                <a:ea typeface="字魂27号-布丁体" panose="00000500000000000000" pitchFamily="2" charset="-122"/>
                <a:cs typeface="+mn-cs"/>
              </a:endParaRPr>
            </a:p>
          </p:txBody>
        </p:sp>
      </p:grpSp>
      <p:sp>
        <p:nvSpPr>
          <p:cNvPr id="6" name="TextBox 5">
            <a:extLst>
              <a:ext uri="{FF2B5EF4-FFF2-40B4-BE49-F238E27FC236}">
                <a16:creationId xmlns:a16="http://schemas.microsoft.com/office/drawing/2014/main" id="{7EF9769D-CC9F-4575-969D-12B7CA261737}"/>
              </a:ext>
            </a:extLst>
          </p:cNvPr>
          <p:cNvSpPr txBox="1"/>
          <p:nvPr/>
        </p:nvSpPr>
        <p:spPr>
          <a:xfrm>
            <a:off x="668981" y="998672"/>
            <a:ext cx="4365353" cy="5293757"/>
          </a:xfrm>
          <a:prstGeom prst="rect">
            <a:avLst/>
          </a:prstGeom>
          <a:noFill/>
        </p:spPr>
        <p:txBody>
          <a:bodyPr wrap="square" rtlCol="0">
            <a:spAutoFit/>
          </a:bodyPr>
          <a:lstStyle/>
          <a:p>
            <a:pPr lvl="0" algn="just"/>
            <a:r>
              <a:rPr lang="en-US" sz="2600">
                <a:solidFill>
                  <a:prstClr val="black"/>
                </a:solidFill>
                <a:latin typeface="Calibri" panose="020F0502020204030204" pitchFamily="34" charset="0"/>
                <a:cs typeface="Calibri" panose="020F0502020204030204" pitchFamily="34" charset="0"/>
              </a:rPr>
              <a:t>	</a:t>
            </a:r>
            <a:r>
              <a:rPr lang="vi-VN" sz="2600">
                <a:solidFill>
                  <a:prstClr val="black"/>
                </a:solidFill>
                <a:latin typeface="Calibri" panose="020F0502020204030204" pitchFamily="34" charset="0"/>
                <a:cs typeface="Calibri" panose="020F0502020204030204" pitchFamily="34" charset="0"/>
              </a:rPr>
              <a:t>Số dân của Lào không lớn, đạt 7 425 nghìn người (năm 2021); tốc độ tăng dân số nhanh. Mật độ dân số khoảng 32 người/km2. Dân cư phân bố khá thưa thớt và không đều; tập trung chủ yếu ở đồng bằng, thung lũng sông lớn, vùng  nông thôn. </a:t>
            </a:r>
          </a:p>
          <a:p>
            <a:pPr lvl="0" algn="just"/>
            <a:r>
              <a:rPr lang="en-US" sz="2600">
                <a:solidFill>
                  <a:prstClr val="black"/>
                </a:solidFill>
                <a:latin typeface="Calibri" panose="020F0502020204030204" pitchFamily="34" charset="0"/>
                <a:cs typeface="Calibri" panose="020F0502020204030204" pitchFamily="34" charset="0"/>
              </a:rPr>
              <a:t>	</a:t>
            </a:r>
            <a:r>
              <a:rPr lang="vi-VN" sz="2600">
                <a:solidFill>
                  <a:prstClr val="black"/>
                </a:solidFill>
                <a:latin typeface="Calibri" panose="020F0502020204030204" pitchFamily="34" charset="0"/>
                <a:cs typeface="Calibri" panose="020F0502020204030204" pitchFamily="34" charset="0"/>
              </a:rPr>
              <a:t>Phần lớn dân cư là dân tộc Lào. Các dân tộc khác như Khơ-me, Mông,... chiếm tỉ lệ nhỏ.</a:t>
            </a:r>
          </a:p>
        </p:txBody>
      </p:sp>
      <p:grpSp>
        <p:nvGrpSpPr>
          <p:cNvPr id="8" name="Group 7">
            <a:extLst>
              <a:ext uri="{FF2B5EF4-FFF2-40B4-BE49-F238E27FC236}">
                <a16:creationId xmlns:a16="http://schemas.microsoft.com/office/drawing/2014/main" id="{34624EA4-A405-4E38-B0A4-F3C684ACC09C}"/>
              </a:ext>
            </a:extLst>
          </p:cNvPr>
          <p:cNvGrpSpPr/>
          <p:nvPr/>
        </p:nvGrpSpPr>
        <p:grpSpPr>
          <a:xfrm>
            <a:off x="4952142" y="1208386"/>
            <a:ext cx="6766080" cy="5031647"/>
            <a:chOff x="4982968" y="1514408"/>
            <a:chExt cx="6766080" cy="5031647"/>
          </a:xfrm>
        </p:grpSpPr>
        <p:pic>
          <p:nvPicPr>
            <p:cNvPr id="7" name="Picture 6">
              <a:extLst>
                <a:ext uri="{FF2B5EF4-FFF2-40B4-BE49-F238E27FC236}">
                  <a16:creationId xmlns:a16="http://schemas.microsoft.com/office/drawing/2014/main" id="{09DB3F13-8A0F-4019-B6E7-9B7AE68F6D9C}"/>
                </a:ext>
              </a:extLst>
            </p:cNvPr>
            <p:cNvPicPr>
              <a:picLocks noChangeAspect="1"/>
            </p:cNvPicPr>
            <p:nvPr/>
          </p:nvPicPr>
          <p:blipFill rotWithShape="1">
            <a:blip r:embed="rId3">
              <a:extLst>
                <a:ext uri="{28A0092B-C50C-407E-A947-70E740481C1C}">
                  <a14:useLocalDpi xmlns:a14="http://schemas.microsoft.com/office/drawing/2010/main" val="0"/>
                </a:ext>
              </a:extLst>
            </a:blip>
            <a:srcRect r="4876"/>
            <a:stretch/>
          </p:blipFill>
          <p:spPr>
            <a:xfrm>
              <a:off x="4982968" y="1514408"/>
              <a:ext cx="6616557" cy="4492238"/>
            </a:xfrm>
            <a:prstGeom prst="rect">
              <a:avLst/>
            </a:prstGeom>
          </p:spPr>
        </p:pic>
        <p:sp>
          <p:nvSpPr>
            <p:cNvPr id="14" name="TextBox 13">
              <a:extLst>
                <a:ext uri="{FF2B5EF4-FFF2-40B4-BE49-F238E27FC236}">
                  <a16:creationId xmlns:a16="http://schemas.microsoft.com/office/drawing/2014/main" id="{4E990F72-AAD3-41EB-B17E-EAA8D068C905}"/>
                </a:ext>
              </a:extLst>
            </p:cNvPr>
            <p:cNvSpPr txBox="1"/>
            <p:nvPr/>
          </p:nvSpPr>
          <p:spPr>
            <a:xfrm>
              <a:off x="5059473" y="6145945"/>
              <a:ext cx="6689575" cy="400110"/>
            </a:xfrm>
            <a:prstGeom prst="rect">
              <a:avLst/>
            </a:prstGeom>
            <a:noFill/>
          </p:spPr>
          <p:txBody>
            <a:bodyPr wrap="square" rtlCol="0">
              <a:spAutoFit/>
            </a:bodyPr>
            <a:lstStyle/>
            <a:p>
              <a:pPr lvl="0" algn="just"/>
              <a:r>
                <a:rPr lang="en-US" sz="2000">
                  <a:solidFill>
                    <a:prstClr val="black"/>
                  </a:solidFill>
                  <a:latin typeface="Calibri" panose="020F0502020204030204" pitchFamily="34" charset="0"/>
                  <a:cs typeface="Calibri" panose="020F0502020204030204" pitchFamily="34" charset="0"/>
                </a:rPr>
                <a:t>Hình 3. Biểu đồ thể hiện số dân của Lào giai đoạn 1990 – 2021</a:t>
              </a:r>
              <a:endParaRPr lang="vi-VN" sz="2000">
                <a:solidFill>
                  <a:prstClr val="black"/>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3499929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ảnh có liên quan | Дети, Школа, Библейские уроки">
            <a:extLst>
              <a:ext uri="{FF2B5EF4-FFF2-40B4-BE49-F238E27FC236}">
                <a16:creationId xmlns:a16="http://schemas.microsoft.com/office/drawing/2014/main" id="{BA52B487-4EC7-43E2-8BC4-4583133EBB6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13390" y="2625023"/>
            <a:ext cx="1746597" cy="36962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ễ Thương Trẻ Em Trẻ Em Cô Gái Suy Nghĩ Với Dấu Chấm Hỏi Hình minh họa Sẵn  có - Tải xuống Hình ảnh Ngay bây giờ - iStock">
            <a:extLst>
              <a:ext uri="{FF2B5EF4-FFF2-40B4-BE49-F238E27FC236}">
                <a16:creationId xmlns:a16="http://schemas.microsoft.com/office/drawing/2014/main" id="{A62E0168-77E9-4765-9666-A985154F048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40150" y="2457473"/>
            <a:ext cx="2651391" cy="320063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Teacher Teaching in Classroom 1128665 Vector Art at Vecteezy">
            <a:extLst>
              <a:ext uri="{FF2B5EF4-FFF2-40B4-BE49-F238E27FC236}">
                <a16:creationId xmlns:a16="http://schemas.microsoft.com/office/drawing/2014/main" id="{9D132C88-16C1-4B84-BD22-C5122F5030A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1136" b="1202"/>
          <a:stretch/>
        </p:blipFill>
        <p:spPr bwMode="auto">
          <a:xfrm>
            <a:off x="-105103" y="-3564"/>
            <a:ext cx="12192000" cy="686156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14AD803-1AC7-44AC-8449-3496E8526E13}"/>
              </a:ext>
            </a:extLst>
          </p:cNvPr>
          <p:cNvSpPr txBox="1"/>
          <p:nvPr/>
        </p:nvSpPr>
        <p:spPr>
          <a:xfrm>
            <a:off x="5891556" y="536714"/>
            <a:ext cx="5198199" cy="2554545"/>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FFFF00"/>
                </a:solidFill>
                <a:effectLst/>
                <a:uLnTx/>
                <a:uFillTx/>
                <a:latin typeface="SVN-Caprica Script" pitchFamily="2" charset="0"/>
                <a:ea typeface="Microsoft YaHei"/>
                <a:cs typeface="+mn-cs"/>
              </a:rPr>
              <a:t>Trình</a:t>
            </a:r>
            <a:r>
              <a:rPr kumimoji="0" lang="en-US" sz="8000" b="0" i="0" u="none" strike="noStrike" kern="1200" cap="none" spc="0" normalizeH="0" noProof="0">
                <a:ln>
                  <a:noFill/>
                </a:ln>
                <a:solidFill>
                  <a:srgbClr val="FFFF00"/>
                </a:solidFill>
                <a:effectLst/>
                <a:uLnTx/>
                <a:uFillTx/>
                <a:latin typeface="SVN-Caprica Script" pitchFamily="2" charset="0"/>
                <a:ea typeface="Microsoft YaHei"/>
                <a:cs typeface="+mn-cs"/>
              </a:rPr>
              <a:t> bày </a:t>
            </a:r>
            <a:r>
              <a:rPr kumimoji="0" lang="en-US" sz="8000" b="0" i="0" u="none" strike="noStrike" kern="1200" cap="none" spc="0" normalizeH="0" baseline="0" noProof="0">
                <a:ln>
                  <a:noFill/>
                </a:ln>
                <a:solidFill>
                  <a:srgbClr val="FFFF00"/>
                </a:solidFill>
                <a:effectLst/>
                <a:uLnTx/>
                <a:uFillTx/>
                <a:latin typeface="SVN-Caprica Script" pitchFamily="2" charset="0"/>
                <a:ea typeface="Microsoft YaHei"/>
                <a:cs typeface="+mn-cs"/>
              </a:rPr>
              <a:t>trước lớp</a:t>
            </a:r>
            <a:endParaRPr kumimoji="0" lang="vi-VN" sz="8000" b="0" i="0" u="none" strike="noStrike" kern="1200" cap="none" spc="0" normalizeH="0" baseline="0" noProof="0" dirty="0">
              <a:ln>
                <a:noFill/>
              </a:ln>
              <a:solidFill>
                <a:srgbClr val="FFFF00"/>
              </a:solidFill>
              <a:effectLst/>
              <a:uLnTx/>
              <a:uFillTx/>
              <a:latin typeface="SVN-Caprica Script" pitchFamily="2" charset="0"/>
              <a:ea typeface="Microsoft YaHei"/>
              <a:cs typeface="+mn-cs"/>
            </a:endParaRPr>
          </a:p>
        </p:txBody>
      </p:sp>
    </p:spTree>
    <p:extLst>
      <p:ext uri="{BB962C8B-B14F-4D97-AF65-F5344CB8AC3E}">
        <p14:creationId xmlns:p14="http://schemas.microsoft.com/office/powerpoint/2010/main" val="22551115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flowers and grass&#10;&#10;Description automatically generated">
            <a:extLst>
              <a:ext uri="{FF2B5EF4-FFF2-40B4-BE49-F238E27FC236}">
                <a16:creationId xmlns:a16="http://schemas.microsoft.com/office/drawing/2014/main" id="{719E16EB-665F-B915-5920-9DA712BE401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4" name="Picture 3">
            <a:extLst>
              <a:ext uri="{FF2B5EF4-FFF2-40B4-BE49-F238E27FC236}">
                <a16:creationId xmlns:a16="http://schemas.microsoft.com/office/drawing/2014/main" id="{73FF7A04-97EC-4328-8ADD-D93F6674961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081" b="94083" l="10000" r="90000">
                        <a14:foregroundMark x1="49024" y1="22308" x2="51341" y2="49952"/>
                        <a14:foregroundMark x1="56463" y1="21435" x2="50854" y2="41610"/>
                        <a14:foregroundMark x1="54878" y1="23957" x2="50610" y2="38021"/>
                        <a14:foregroundMark x1="58049" y1="24830" x2="53780" y2="38021"/>
                        <a14:foregroundMark x1="57439" y1="28807" x2="49756" y2="36372"/>
                        <a14:foregroundMark x1="49756" y1="36372" x2="46341" y2="38021"/>
                        <a14:foregroundMark x1="46098" y1="24636" x2="43537" y2="37827"/>
                        <a14:foregroundMark x1="40000" y1="26673" x2="45610" y2="43647"/>
                        <a14:foregroundMark x1="53537" y1="74006" x2="61707" y2="91077"/>
                        <a14:foregroundMark x1="61707" y1="91077" x2="63537" y2="91756"/>
                        <a14:foregroundMark x1="67561" y1="85936" x2="61463" y2="91174"/>
                        <a14:foregroundMark x1="66951" y1="86324" x2="64390" y2="93695"/>
                        <a14:foregroundMark x1="67317" y1="91174" x2="60610" y2="92241"/>
                        <a14:foregroundMark x1="51463" y1="10475" x2="64634" y2="19108"/>
                        <a14:foregroundMark x1="63537" y1="14258" x2="75244" y2="25606"/>
                        <a14:foregroundMark x1="66707" y1="15519" x2="73537" y2="26867"/>
                        <a14:foregroundMark x1="73537" y1="21048" x2="55366" y2="38700"/>
                        <a14:foregroundMark x1="46098" y1="46460" x2="44756" y2="62367"/>
                        <a14:foregroundMark x1="58049" y1="9699" x2="43171" y2="19981"/>
                        <a14:foregroundMark x1="48780" y1="10766" x2="34024" y2="20175"/>
                        <a14:foregroundMark x1="42439" y1="12803" x2="39512" y2="16586"/>
                        <a14:foregroundMark x1="53780" y1="7177" x2="46098" y2="9408"/>
                        <a14:foregroundMark x1="49512" y1="7759" x2="40244" y2="10960"/>
                        <a14:foregroundMark x1="60610" y1="13288" x2="69634" y2="28322"/>
                        <a14:foregroundMark x1="69634" y1="28322" x2="71220" y2="27740"/>
                        <a14:foregroundMark x1="76463" y1="19496" x2="75976" y2="27934"/>
                        <a14:foregroundMark x1="75976" y1="24830" x2="76220" y2="29583"/>
                        <a14:foregroundMark x1="25488" y1="30650" x2="27927" y2="40349"/>
                        <a14:foregroundMark x1="79146" y1="51309" x2="68780" y2="58390"/>
                        <a14:foregroundMark x1="23902" y1="70126" x2="25488" y2="72745"/>
                        <a14:foregroundMark x1="56951" y1="17653" x2="52927" y2="39670"/>
                        <a14:foregroundMark x1="60976" y1="92047" x2="61220" y2="94083"/>
                      </a14:backgroundRemoval>
                    </a14:imgEffect>
                  </a14:imgLayer>
                </a14:imgProps>
              </a:ext>
            </a:extLst>
          </a:blip>
          <a:stretch>
            <a:fillRect/>
          </a:stretch>
        </p:blipFill>
        <p:spPr>
          <a:xfrm flipH="1">
            <a:off x="-394907" y="1248032"/>
            <a:ext cx="4694474" cy="6017741"/>
          </a:xfrm>
          <a:prstGeom prst="rect">
            <a:avLst/>
          </a:prstGeom>
        </p:spPr>
      </p:pic>
      <p:sp>
        <p:nvSpPr>
          <p:cNvPr id="9" name="TextBox 8">
            <a:extLst>
              <a:ext uri="{FF2B5EF4-FFF2-40B4-BE49-F238E27FC236}">
                <a16:creationId xmlns:a16="http://schemas.microsoft.com/office/drawing/2014/main" id="{154493F0-1764-430E-9409-88F792019AB8}"/>
              </a:ext>
            </a:extLst>
          </p:cNvPr>
          <p:cNvSpPr txBox="1"/>
          <p:nvPr/>
        </p:nvSpPr>
        <p:spPr>
          <a:xfrm>
            <a:off x="4299567" y="1545789"/>
            <a:ext cx="5198199" cy="1107996"/>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70C0"/>
                </a:solidFill>
                <a:effectLst/>
                <a:uLnTx/>
                <a:uFillTx/>
                <a:latin typeface="SVN-Caprica Script" pitchFamily="2" charset="0"/>
                <a:ea typeface="Microsoft YaHei"/>
                <a:cs typeface="+mn-cs"/>
              </a:rPr>
              <a:t>Hoạt động 2</a:t>
            </a:r>
            <a:endParaRPr kumimoji="0" lang="vi-VN" sz="6600" b="0" i="0" u="none" strike="noStrike" kern="1200" cap="none" spc="0" normalizeH="0" baseline="0" noProof="0" dirty="0">
              <a:ln>
                <a:noFill/>
              </a:ln>
              <a:solidFill>
                <a:srgbClr val="0070C0"/>
              </a:solidFill>
              <a:effectLst/>
              <a:uLnTx/>
              <a:uFillTx/>
              <a:latin typeface="SVN-Caprica Script" pitchFamily="2" charset="0"/>
              <a:ea typeface="Microsoft YaHei"/>
              <a:cs typeface="+mn-cs"/>
            </a:endParaRPr>
          </a:p>
        </p:txBody>
      </p:sp>
      <p:sp>
        <p:nvSpPr>
          <p:cNvPr id="11" name="TextBox 10">
            <a:extLst>
              <a:ext uri="{FF2B5EF4-FFF2-40B4-BE49-F238E27FC236}">
                <a16:creationId xmlns:a16="http://schemas.microsoft.com/office/drawing/2014/main" id="{3C325FFC-3B0D-469A-A24D-9EDE63E4843F}"/>
              </a:ext>
            </a:extLst>
          </p:cNvPr>
          <p:cNvSpPr txBox="1"/>
          <p:nvPr/>
        </p:nvSpPr>
        <p:spPr>
          <a:xfrm>
            <a:off x="3407446" y="2816900"/>
            <a:ext cx="7824847" cy="1938992"/>
          </a:xfrm>
          <a:prstGeom prst="rect">
            <a:avLst/>
          </a:prstGeom>
          <a:noFill/>
        </p:spPr>
        <p:txBody>
          <a:bodyPr wrap="square" rtlCol="0">
            <a:spAutoFit/>
          </a:bodyPr>
          <a:lstStyle/>
          <a:p>
            <a:pPr lvl="0" algn="ctr"/>
            <a:r>
              <a:rPr lang="vi-VN" sz="6000">
                <a:solidFill>
                  <a:srgbClr val="FF0000"/>
                </a:solidFill>
                <a:latin typeface="#9Slide05 Pattaya" panose="00000500000000000000" pitchFamily="2" charset="-34"/>
                <a:ea typeface="Calibri" panose="020F0502020204030204" pitchFamily="34" charset="0"/>
                <a:cs typeface="#9Slide05 Pattaya" panose="00000500000000000000" pitchFamily="2" charset="-34"/>
              </a:rPr>
              <a:t>Tìm hiểu về một số công trình tiêu biểu của Lào</a:t>
            </a:r>
            <a:endParaRPr kumimoji="0" lang="vi-VN" sz="6000" b="0" i="0" u="none" strike="noStrike" kern="1200" cap="none" spc="0" normalizeH="0" baseline="0" noProof="0" dirty="0" err="1">
              <a:ln>
                <a:noFill/>
              </a:ln>
              <a:solidFill>
                <a:srgbClr val="FF0000"/>
              </a:solidFill>
              <a:effectLst/>
              <a:uLnTx/>
              <a:uFillTx/>
              <a:latin typeface="#9Slide05 Pattaya" panose="00000500000000000000" pitchFamily="2" charset="-34"/>
              <a:ea typeface="Calibri" panose="020F0502020204030204" pitchFamily="34" charset="0"/>
              <a:cs typeface="#9Slide05 Pattaya" panose="00000500000000000000" pitchFamily="2" charset="-34"/>
            </a:endParaRPr>
          </a:p>
        </p:txBody>
      </p:sp>
    </p:spTree>
    <p:extLst>
      <p:ext uri="{BB962C8B-B14F-4D97-AF65-F5344CB8AC3E}">
        <p14:creationId xmlns:p14="http://schemas.microsoft.com/office/powerpoint/2010/main" val="2135793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par>
                          <p:cTn id="21" fill="hold">
                            <p:stCondLst>
                              <p:cond delay="2000"/>
                            </p:stCondLst>
                            <p:childTnLst>
                              <p:par>
                                <p:cTn id="22" presetID="53" presetClass="entr" presetSubtype="16"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rectangular frame with green and blue border&#10;&#10;Description automatically generated">
            <a:extLst>
              <a:ext uri="{FF2B5EF4-FFF2-40B4-BE49-F238E27FC236}">
                <a16:creationId xmlns:a16="http://schemas.microsoft.com/office/drawing/2014/main" id="{8E5740FF-1686-22A0-B005-4DDE58A010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74635"/>
          </a:xfrm>
        </p:spPr>
      </p:pic>
      <p:sp>
        <p:nvSpPr>
          <p:cNvPr id="7" name="Freeform 2">
            <a:extLst>
              <a:ext uri="{FF2B5EF4-FFF2-40B4-BE49-F238E27FC236}">
                <a16:creationId xmlns:a16="http://schemas.microsoft.com/office/drawing/2014/main" id="{F79B283F-A419-47C2-A475-6AEFA4D616D3}"/>
              </a:ext>
            </a:extLst>
          </p:cNvPr>
          <p:cNvSpPr/>
          <p:nvPr/>
        </p:nvSpPr>
        <p:spPr>
          <a:xfrm>
            <a:off x="6467973" y="2569221"/>
            <a:ext cx="4779122" cy="3725839"/>
          </a:xfrm>
          <a:custGeom>
            <a:avLst/>
            <a:gdLst/>
            <a:ahLst/>
            <a:cxnLst/>
            <a:rect l="l" t="t" r="r" b="b"/>
            <a:pathLst>
              <a:path w="10954542" h="8229600">
                <a:moveTo>
                  <a:pt x="0" y="0"/>
                </a:moveTo>
                <a:lnTo>
                  <a:pt x="10954542" y="0"/>
                </a:lnTo>
                <a:lnTo>
                  <a:pt x="10954542" y="8229600"/>
                </a:lnTo>
                <a:lnTo>
                  <a:pt x="0" y="82296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312D8F8B-EF65-4505-A4C1-0995941FDBCD}"/>
              </a:ext>
            </a:extLst>
          </p:cNvPr>
          <p:cNvSpPr txBox="1"/>
          <p:nvPr/>
        </p:nvSpPr>
        <p:spPr>
          <a:xfrm>
            <a:off x="6992248" y="999561"/>
            <a:ext cx="3813621"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2060"/>
                </a:solidFill>
                <a:effectLst/>
                <a:uLnTx/>
                <a:uFillTx/>
                <a:latin typeface="#9Slide05 Pattaya" panose="00000500000000000000" pitchFamily="2" charset="-34"/>
                <a:ea typeface="Calibri" panose="020F0502020204030204" pitchFamily="34" charset="0"/>
                <a:cs typeface="#9Slide05 Pattaya" panose="00000500000000000000" pitchFamily="2" charset="-34"/>
              </a:rPr>
              <a:t>Chia lớp thành 3 nhóm </a:t>
            </a:r>
            <a:endParaRPr kumimoji="0" lang="vi-VN" sz="4800" b="0" i="0" u="none" strike="noStrike" kern="1200" cap="none" spc="0" normalizeH="0" baseline="0" noProof="0" dirty="0" err="1">
              <a:ln>
                <a:noFill/>
              </a:ln>
              <a:solidFill>
                <a:srgbClr val="002060"/>
              </a:solidFill>
              <a:effectLst/>
              <a:uLnTx/>
              <a:uFillTx/>
              <a:latin typeface="#9Slide05 Pattaya" panose="00000500000000000000" pitchFamily="2" charset="-34"/>
              <a:ea typeface="Calibri" panose="020F0502020204030204" pitchFamily="34" charset="0"/>
              <a:cs typeface="#9Slide05 Pattaya" panose="00000500000000000000" pitchFamily="2" charset="-34"/>
            </a:endParaRPr>
          </a:p>
        </p:txBody>
      </p:sp>
      <p:grpSp>
        <p:nvGrpSpPr>
          <p:cNvPr id="9" name="组合 2">
            <a:extLst>
              <a:ext uri="{FF2B5EF4-FFF2-40B4-BE49-F238E27FC236}">
                <a16:creationId xmlns:a16="http://schemas.microsoft.com/office/drawing/2014/main" id="{0CCDCEDB-F563-4448-AE0A-D3A88741DC10}"/>
              </a:ext>
            </a:extLst>
          </p:cNvPr>
          <p:cNvGrpSpPr/>
          <p:nvPr/>
        </p:nvGrpSpPr>
        <p:grpSpPr>
          <a:xfrm>
            <a:off x="2254105" y="889233"/>
            <a:ext cx="2728861" cy="895158"/>
            <a:chOff x="5122714" y="4421908"/>
            <a:chExt cx="5557388" cy="444442"/>
          </a:xfrm>
        </p:grpSpPr>
        <p:sp>
          <p:nvSpPr>
            <p:cNvPr id="10" name="矩形: 圆角 3">
              <a:extLst>
                <a:ext uri="{FF2B5EF4-FFF2-40B4-BE49-F238E27FC236}">
                  <a16:creationId xmlns:a16="http://schemas.microsoft.com/office/drawing/2014/main" id="{CB6F3564-6C82-41D2-BAC1-7BF14E656F6F}"/>
                </a:ext>
              </a:extLst>
            </p:cNvPr>
            <p:cNvSpPr/>
            <p:nvPr/>
          </p:nvSpPr>
          <p:spPr>
            <a:xfrm>
              <a:off x="5122714" y="4421908"/>
              <a:ext cx="5557388" cy="444442"/>
            </a:xfrm>
            <a:prstGeom prst="roundRect">
              <a:avLst>
                <a:gd name="adj" fmla="val 50000"/>
              </a:avLst>
            </a:prstGeom>
            <a:solidFill>
              <a:srgbClr val="54823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Aptos" panose="02110004020202020204"/>
                <a:ea typeface="等线" panose="02010600030101010101" pitchFamily="2" charset="-122"/>
                <a:cs typeface="+mn-cs"/>
              </a:endParaRPr>
            </a:p>
          </p:txBody>
        </p:sp>
        <p:sp>
          <p:nvSpPr>
            <p:cNvPr id="13" name="文本框 4">
              <a:extLst>
                <a:ext uri="{FF2B5EF4-FFF2-40B4-BE49-F238E27FC236}">
                  <a16:creationId xmlns:a16="http://schemas.microsoft.com/office/drawing/2014/main" id="{9902E104-9453-42D1-AB26-789F05D9AB52}"/>
                </a:ext>
              </a:extLst>
            </p:cNvPr>
            <p:cNvSpPr txBox="1"/>
            <p:nvPr/>
          </p:nvSpPr>
          <p:spPr>
            <a:xfrm>
              <a:off x="5498371" y="4490393"/>
              <a:ext cx="4806072" cy="35146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a:noFill/>
                  </a:ln>
                  <a:solidFill>
                    <a:prstClr val="white"/>
                  </a:solidFill>
                  <a:effectLst/>
                  <a:uLnTx/>
                  <a:uFillTx/>
                  <a:latin typeface="Fira sans" panose="020B0503050000020004" pitchFamily="34" charset="0"/>
                  <a:ea typeface="字魂27号-布丁体" panose="00000500000000000000" pitchFamily="2" charset="-122"/>
                  <a:cs typeface="+mn-cs"/>
                </a:rPr>
                <a:t>Nhiệm vụ</a:t>
              </a:r>
              <a:endParaRPr kumimoji="0" lang="zh-CN" altLang="en-US" sz="3600" b="1" i="0" u="none" strike="noStrike" kern="1200" cap="none" spc="0" normalizeH="0" baseline="0" noProof="0" dirty="0">
                <a:ln>
                  <a:noFill/>
                </a:ln>
                <a:solidFill>
                  <a:prstClr val="white"/>
                </a:solidFill>
                <a:effectLst/>
                <a:uLnTx/>
                <a:uFillTx/>
                <a:latin typeface="Fira sans" panose="020B0503050000020004" pitchFamily="34" charset="0"/>
                <a:ea typeface="字魂27号-布丁体" panose="00000500000000000000" pitchFamily="2" charset="-122"/>
                <a:cs typeface="+mn-cs"/>
              </a:endParaRPr>
            </a:p>
          </p:txBody>
        </p:sp>
      </p:grpSp>
      <p:grpSp>
        <p:nvGrpSpPr>
          <p:cNvPr id="4" name="Group 3">
            <a:extLst>
              <a:ext uri="{FF2B5EF4-FFF2-40B4-BE49-F238E27FC236}">
                <a16:creationId xmlns:a16="http://schemas.microsoft.com/office/drawing/2014/main" id="{DE63F169-6DBA-41A2-8E72-00BEA436CEAF}"/>
              </a:ext>
            </a:extLst>
          </p:cNvPr>
          <p:cNvGrpSpPr/>
          <p:nvPr/>
        </p:nvGrpSpPr>
        <p:grpSpPr>
          <a:xfrm>
            <a:off x="862080" y="2099607"/>
            <a:ext cx="5233920" cy="3725839"/>
            <a:chOff x="913520" y="1971089"/>
            <a:chExt cx="8846067" cy="2308255"/>
          </a:xfrm>
        </p:grpSpPr>
        <p:sp>
          <p:nvSpPr>
            <p:cNvPr id="2" name="Rectangle: Rounded Corners 1">
              <a:extLst>
                <a:ext uri="{FF2B5EF4-FFF2-40B4-BE49-F238E27FC236}">
                  <a16:creationId xmlns:a16="http://schemas.microsoft.com/office/drawing/2014/main" id="{4F092E77-62A9-41A5-BB92-CD906A452161}"/>
                </a:ext>
              </a:extLst>
            </p:cNvPr>
            <p:cNvSpPr/>
            <p:nvPr/>
          </p:nvSpPr>
          <p:spPr>
            <a:xfrm>
              <a:off x="913520" y="1971089"/>
              <a:ext cx="8846067" cy="2308255"/>
            </a:xfrm>
            <a:prstGeom prst="roundRect">
              <a:avLst/>
            </a:prstGeom>
            <a:solidFill>
              <a:schemeClr val="accent2">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42E0F5D5-D46B-4AD8-9941-793233057EB9}"/>
                </a:ext>
              </a:extLst>
            </p:cNvPr>
            <p:cNvSpPr txBox="1"/>
            <p:nvPr/>
          </p:nvSpPr>
          <p:spPr>
            <a:xfrm>
              <a:off x="1053506" y="2035446"/>
              <a:ext cx="8469757" cy="21165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i="0" u="none" strike="noStrike" kern="1200" cap="none" spc="0" normalizeH="0" baseline="0" noProof="0">
                  <a:ln>
                    <a:noFill/>
                  </a:ln>
                  <a:solidFill>
                    <a:prstClr val="black"/>
                  </a:solidFill>
                  <a:effectLst/>
                  <a:uLnTx/>
                  <a:uFillTx/>
                  <a:latin typeface="Aptos" panose="02110004020202020204"/>
                  <a:ea typeface="+mn-ea"/>
                  <a:cs typeface="+mn-cs"/>
                </a:rPr>
                <a:t>Đọc thông tin, quan sát các hình 4, 5, 6 trong SGK và sưu tầm thêm hình ảnh để mô tả một số nét nổi bật của các công trình tiêu biểu ở Lào.</a:t>
              </a:r>
              <a:endParaRPr kumimoji="0" lang="en-US" sz="360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16599365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rectangular frame with green and blue border&#10;&#10;Description automatically generated">
            <a:extLst>
              <a:ext uri="{FF2B5EF4-FFF2-40B4-BE49-F238E27FC236}">
                <a16:creationId xmlns:a16="http://schemas.microsoft.com/office/drawing/2014/main" id="{8E5740FF-1686-22A0-B005-4DDE58A010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40512"/>
            <a:ext cx="12192000" cy="6874635"/>
          </a:xfrm>
        </p:spPr>
      </p:pic>
      <p:sp>
        <p:nvSpPr>
          <p:cNvPr id="22" name="Freeform 5">
            <a:extLst>
              <a:ext uri="{FF2B5EF4-FFF2-40B4-BE49-F238E27FC236}">
                <a16:creationId xmlns:a16="http://schemas.microsoft.com/office/drawing/2014/main" id="{2D205F10-124E-49CE-B01C-9C146ABA1B27}"/>
              </a:ext>
            </a:extLst>
          </p:cNvPr>
          <p:cNvSpPr/>
          <p:nvPr/>
        </p:nvSpPr>
        <p:spPr>
          <a:xfrm>
            <a:off x="238536" y="3396806"/>
            <a:ext cx="2822056" cy="3208447"/>
          </a:xfrm>
          <a:custGeom>
            <a:avLst/>
            <a:gdLst/>
            <a:ahLst/>
            <a:cxnLst/>
            <a:rect l="l" t="t" r="r" b="b"/>
            <a:pathLst>
              <a:path w="3513010" h="4114800">
                <a:moveTo>
                  <a:pt x="0" y="0"/>
                </a:moveTo>
                <a:lnTo>
                  <a:pt x="3513010" y="0"/>
                </a:lnTo>
                <a:lnTo>
                  <a:pt x="351301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11" name="Group 10">
            <a:extLst>
              <a:ext uri="{FF2B5EF4-FFF2-40B4-BE49-F238E27FC236}">
                <a16:creationId xmlns:a16="http://schemas.microsoft.com/office/drawing/2014/main" id="{71DE68E1-345F-4613-B647-0D59035A69BF}"/>
              </a:ext>
            </a:extLst>
          </p:cNvPr>
          <p:cNvGrpSpPr/>
          <p:nvPr/>
        </p:nvGrpSpPr>
        <p:grpSpPr>
          <a:xfrm>
            <a:off x="586641" y="1050805"/>
            <a:ext cx="4265571" cy="1386483"/>
            <a:chOff x="-4352416" y="4030182"/>
            <a:chExt cx="4987948" cy="1386483"/>
          </a:xfrm>
        </p:grpSpPr>
        <p:grpSp>
          <p:nvGrpSpPr>
            <p:cNvPr id="16" name="Group 7">
              <a:extLst>
                <a:ext uri="{FF2B5EF4-FFF2-40B4-BE49-F238E27FC236}">
                  <a16:creationId xmlns:a16="http://schemas.microsoft.com/office/drawing/2014/main" id="{E405308F-DE03-42F4-AC0A-FB2A23349BCC}"/>
                </a:ext>
              </a:extLst>
            </p:cNvPr>
            <p:cNvGrpSpPr/>
            <p:nvPr/>
          </p:nvGrpSpPr>
          <p:grpSpPr>
            <a:xfrm rot="20772994">
              <a:off x="-3619826" y="4030182"/>
              <a:ext cx="2710635" cy="829946"/>
              <a:chOff x="50566" y="2544777"/>
              <a:chExt cx="3517557" cy="1263407"/>
            </a:xfrm>
          </p:grpSpPr>
          <p:sp>
            <p:nvSpPr>
              <p:cNvPr id="18" name="Rounded Rectangle 8">
                <a:extLst>
                  <a:ext uri="{FF2B5EF4-FFF2-40B4-BE49-F238E27FC236}">
                    <a16:creationId xmlns:a16="http://schemas.microsoft.com/office/drawing/2014/main" id="{DD8FD321-0B30-4C1D-B8AF-F6955AE5BDDD}"/>
                  </a:ext>
                </a:extLst>
              </p:cNvPr>
              <p:cNvSpPr>
                <a:spLocks noChangeArrowheads="1"/>
              </p:cNvSpPr>
              <p:nvPr/>
            </p:nvSpPr>
            <p:spPr bwMode="auto">
              <a:xfrm rot="827006">
                <a:off x="480802" y="2717599"/>
                <a:ext cx="2837478" cy="951302"/>
              </a:xfrm>
              <a:prstGeom prst="roundRect">
                <a:avLst>
                  <a:gd name="adj" fmla="val 9375"/>
                </a:avLst>
              </a:prstGeom>
              <a:solidFill>
                <a:schemeClr val="accent2"/>
              </a:solidFill>
              <a:ln w="25400" cap="flat" cmpd="sng" algn="ctr">
                <a:noFill/>
                <a:prstDash val="solid"/>
              </a:ln>
              <a:effectLst/>
            </p:spPr>
            <p:txBody>
              <a:bodyPr rot="0" spcFirstLastPara="0" vertOverflow="overflow" horzOverflow="overflow" vert="horz" wrap="square" lIns="91418" tIns="45708" rIns="91418" bIns="45708"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endParaRPr kumimoji="0" lang="id-ID" altLang="id-ID" sz="1200" b="0" i="0" u="none" strike="noStrike" kern="0" cap="none" spc="0" normalizeH="0" baseline="0" noProof="0" dirty="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sym typeface="Arial" panose="020B0604020202020204" pitchFamily="34" charset="0"/>
                </a:endParaRPr>
              </a:p>
            </p:txBody>
          </p:sp>
          <p:sp>
            <p:nvSpPr>
              <p:cNvPr id="19" name="TextBox 22">
                <a:extLst>
                  <a:ext uri="{FF2B5EF4-FFF2-40B4-BE49-F238E27FC236}">
                    <a16:creationId xmlns:a16="http://schemas.microsoft.com/office/drawing/2014/main" id="{114523D4-9045-4B1F-957C-D03826512058}"/>
                  </a:ext>
                </a:extLst>
              </p:cNvPr>
              <p:cNvSpPr txBox="1">
                <a:spLocks noChangeArrowheads="1"/>
              </p:cNvSpPr>
              <p:nvPr/>
            </p:nvSpPr>
            <p:spPr bwMode="auto">
              <a:xfrm rot="827006">
                <a:off x="50566" y="2544777"/>
                <a:ext cx="3517557" cy="1263407"/>
              </a:xfrm>
              <a:prstGeom prst="rect">
                <a:avLst/>
              </a:prstGeom>
              <a:noFill/>
              <a:ln w="25400" cap="flat" cmpd="sng" algn="ctr">
                <a:noFill/>
                <a:prstDash val="solid"/>
              </a:ln>
              <a:effectLst/>
            </p:spPr>
            <p:txBody>
              <a:bodyPr rot="0" spcFirstLastPara="0" vertOverflow="overflow" horzOverflow="overflow" vert="horz" wrap="square" lIns="91418" tIns="45708" rIns="91418" bIns="45708" numCol="1" spcCol="0" rtlCol="0" fromWordArt="0" anchor="ctr" anchorCtr="0" forceAA="0" compatLnSpc="1">
                <a:prstTxWarp prst="textNoShape">
                  <a:avLst/>
                </a:prstTxWarp>
                <a:noAutofit/>
              </a:bodyPr>
              <a:lstStyle>
                <a:defPPr>
                  <a:defRPr lang="zh-CN"/>
                </a:defPPr>
                <a:lvl1pPr algn="ctr">
                  <a:lnSpc>
                    <a:spcPct val="130000"/>
                  </a:lnSpc>
                  <a:defRPr sz="2001" kern="0">
                    <a:solidFill>
                      <a:sysClr val="window" lastClr="FFFFFF"/>
                    </a:solidFill>
                    <a:latin typeface="Arial" panose="020B0604020202020204" pitchFamily="34" charset="0"/>
                    <a:ea typeface="微软雅黑" panose="020B0503020204020204" pitchFamily="34" charset="-122"/>
                  </a:defRPr>
                </a:lvl1p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nb-NO" altLang="id-ID" sz="2800" b="1" i="0" u="none" strike="noStrike" kern="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sym typeface="Arial" panose="020B0604020202020204" pitchFamily="34" charset="0"/>
                  </a:rPr>
                  <a:t>Nhóm 1:</a:t>
                </a:r>
                <a:endParaRPr kumimoji="0" lang="nb-NO" altLang="id-ID" sz="2800" b="1" i="0" u="none" strike="noStrike" kern="0" cap="none" spc="0" normalizeH="0" baseline="0" noProof="0" dirty="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sym typeface="Arial" panose="020B0604020202020204" pitchFamily="34" charset="0"/>
                </a:endParaRPr>
              </a:p>
            </p:txBody>
          </p:sp>
        </p:grpSp>
        <p:sp>
          <p:nvSpPr>
            <p:cNvPr id="17" name="TextBox 61">
              <a:extLst>
                <a:ext uri="{FF2B5EF4-FFF2-40B4-BE49-F238E27FC236}">
                  <a16:creationId xmlns:a16="http://schemas.microsoft.com/office/drawing/2014/main" id="{C832618D-A276-4935-8D12-CDD1C736ECDF}"/>
                </a:ext>
              </a:extLst>
            </p:cNvPr>
            <p:cNvSpPr txBox="1"/>
            <p:nvPr/>
          </p:nvSpPr>
          <p:spPr>
            <a:xfrm>
              <a:off x="-4352416" y="4794188"/>
              <a:ext cx="4987948" cy="622477"/>
            </a:xfrm>
            <a:prstGeom prst="rect">
              <a:avLst/>
            </a:prstGeom>
            <a:noFill/>
          </p:spPr>
          <p:txBody>
            <a:bodyPr wrap="square" rIns="157475" bIns="39369" numCol="1" spcCol="36000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prstClr val="black"/>
                  </a:solidFill>
                  <a:effectLst/>
                  <a:uLnTx/>
                  <a:uFillTx/>
                  <a:latin typeface="Cambria" panose="02040503050406030204" pitchFamily="18" charset="0"/>
                  <a:ea typeface="字魂70号-灵悦黑体" panose="00000500000000000000" pitchFamily="2" charset="-122"/>
                  <a:cs typeface="+mn-cs"/>
                </a:rPr>
                <a:t> Cánh đồng Chum.</a:t>
              </a:r>
              <a:endParaRPr kumimoji="0" lang="es-ES_tradnl" altLang="zh-C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panose="020B0604020202020204" pitchFamily="34" charset="0"/>
              </a:endParaRPr>
            </a:p>
          </p:txBody>
        </p:sp>
      </p:grpSp>
      <p:grpSp>
        <p:nvGrpSpPr>
          <p:cNvPr id="20" name="组合 2">
            <a:extLst>
              <a:ext uri="{FF2B5EF4-FFF2-40B4-BE49-F238E27FC236}">
                <a16:creationId xmlns:a16="http://schemas.microsoft.com/office/drawing/2014/main" id="{0A5BC23D-E473-4C96-8CC4-25063592157D}"/>
              </a:ext>
            </a:extLst>
          </p:cNvPr>
          <p:cNvGrpSpPr/>
          <p:nvPr/>
        </p:nvGrpSpPr>
        <p:grpSpPr>
          <a:xfrm>
            <a:off x="3674260" y="288913"/>
            <a:ext cx="4869630" cy="717249"/>
            <a:chOff x="5326978" y="4470241"/>
            <a:chExt cx="9917115" cy="356111"/>
          </a:xfrm>
        </p:grpSpPr>
        <p:sp>
          <p:nvSpPr>
            <p:cNvPr id="21" name="矩形: 圆角 3">
              <a:extLst>
                <a:ext uri="{FF2B5EF4-FFF2-40B4-BE49-F238E27FC236}">
                  <a16:creationId xmlns:a16="http://schemas.microsoft.com/office/drawing/2014/main" id="{B64F55D6-1185-4BC7-81C8-81069399A0DA}"/>
                </a:ext>
              </a:extLst>
            </p:cNvPr>
            <p:cNvSpPr/>
            <p:nvPr/>
          </p:nvSpPr>
          <p:spPr>
            <a:xfrm>
              <a:off x="5326978" y="4470241"/>
              <a:ext cx="9917115" cy="356111"/>
            </a:xfrm>
            <a:prstGeom prst="roundRect">
              <a:avLst>
                <a:gd name="adj" fmla="val 50000"/>
              </a:avLst>
            </a:prstGeom>
            <a:solidFill>
              <a:srgbClr val="54823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Aptos" panose="02110004020202020204"/>
                <a:ea typeface="等线" panose="02010600030101010101" pitchFamily="2" charset="-122"/>
                <a:cs typeface="+mn-cs"/>
              </a:endParaRPr>
            </a:p>
          </p:txBody>
        </p:sp>
        <p:sp>
          <p:nvSpPr>
            <p:cNvPr id="23" name="文本框 4">
              <a:extLst>
                <a:ext uri="{FF2B5EF4-FFF2-40B4-BE49-F238E27FC236}">
                  <a16:creationId xmlns:a16="http://schemas.microsoft.com/office/drawing/2014/main" id="{30BF3077-145E-4E1F-BE06-3628F44790A7}"/>
                </a:ext>
              </a:extLst>
            </p:cNvPr>
            <p:cNvSpPr txBox="1"/>
            <p:nvPr/>
          </p:nvSpPr>
          <p:spPr>
            <a:xfrm>
              <a:off x="5864899" y="4500223"/>
              <a:ext cx="8942653" cy="32090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a:ln>
                    <a:noFill/>
                  </a:ln>
                  <a:solidFill>
                    <a:prstClr val="white"/>
                  </a:solidFill>
                  <a:effectLst/>
                  <a:uLnTx/>
                  <a:uFillTx/>
                  <a:latin typeface="Fira sans" panose="020B0503050000020004" pitchFamily="34" charset="0"/>
                  <a:ea typeface="字魂27号-布丁体" panose="00000500000000000000" pitchFamily="2" charset="-122"/>
                  <a:cs typeface="+mn-cs"/>
                </a:rPr>
                <a:t>Phân công nhiệm vụ</a:t>
              </a:r>
              <a:endParaRPr kumimoji="0" lang="zh-CN" altLang="en-US" sz="3200" b="1" i="0" u="none" strike="noStrike" kern="1200" cap="none" spc="0" normalizeH="0" baseline="0" noProof="0" dirty="0">
                <a:ln>
                  <a:noFill/>
                </a:ln>
                <a:solidFill>
                  <a:prstClr val="white"/>
                </a:solidFill>
                <a:effectLst/>
                <a:uLnTx/>
                <a:uFillTx/>
                <a:latin typeface="Fira sans" panose="020B0503050000020004" pitchFamily="34" charset="0"/>
                <a:ea typeface="字魂27号-布丁体" panose="00000500000000000000" pitchFamily="2" charset="-122"/>
                <a:cs typeface="+mn-cs"/>
              </a:endParaRPr>
            </a:p>
          </p:txBody>
        </p:sp>
      </p:grpSp>
      <p:grpSp>
        <p:nvGrpSpPr>
          <p:cNvPr id="24" name="Group 23">
            <a:extLst>
              <a:ext uri="{FF2B5EF4-FFF2-40B4-BE49-F238E27FC236}">
                <a16:creationId xmlns:a16="http://schemas.microsoft.com/office/drawing/2014/main" id="{134E2C02-AE3A-4182-9AC8-7B69D9EEA88D}"/>
              </a:ext>
            </a:extLst>
          </p:cNvPr>
          <p:cNvGrpSpPr/>
          <p:nvPr/>
        </p:nvGrpSpPr>
        <p:grpSpPr>
          <a:xfrm>
            <a:off x="2977767" y="2690076"/>
            <a:ext cx="3099019" cy="1409494"/>
            <a:chOff x="-3857372" y="4049392"/>
            <a:chExt cx="3623839" cy="1409494"/>
          </a:xfrm>
        </p:grpSpPr>
        <p:grpSp>
          <p:nvGrpSpPr>
            <p:cNvPr id="25" name="Group 7">
              <a:extLst>
                <a:ext uri="{FF2B5EF4-FFF2-40B4-BE49-F238E27FC236}">
                  <a16:creationId xmlns:a16="http://schemas.microsoft.com/office/drawing/2014/main" id="{6900AF68-B57D-4965-A8ED-DE48BE5A9B57}"/>
                </a:ext>
              </a:extLst>
            </p:cNvPr>
            <p:cNvGrpSpPr/>
            <p:nvPr/>
          </p:nvGrpSpPr>
          <p:grpSpPr>
            <a:xfrm rot="20772994">
              <a:off x="-3578908" y="4049392"/>
              <a:ext cx="2370731" cy="806151"/>
              <a:chOff x="106227" y="2526899"/>
              <a:chExt cx="3076469" cy="1227184"/>
            </a:xfrm>
          </p:grpSpPr>
          <p:sp>
            <p:nvSpPr>
              <p:cNvPr id="27" name="Rounded Rectangle 8">
                <a:extLst>
                  <a:ext uri="{FF2B5EF4-FFF2-40B4-BE49-F238E27FC236}">
                    <a16:creationId xmlns:a16="http://schemas.microsoft.com/office/drawing/2014/main" id="{F581F647-1837-4AA7-85BA-2C3D48F7C3E2}"/>
                  </a:ext>
                </a:extLst>
              </p:cNvPr>
              <p:cNvSpPr>
                <a:spLocks noChangeArrowheads="1"/>
              </p:cNvSpPr>
              <p:nvPr/>
            </p:nvSpPr>
            <p:spPr bwMode="auto">
              <a:xfrm rot="827006">
                <a:off x="181820" y="2722522"/>
                <a:ext cx="2887101" cy="992079"/>
              </a:xfrm>
              <a:prstGeom prst="roundRect">
                <a:avLst>
                  <a:gd name="adj" fmla="val 9375"/>
                </a:avLst>
              </a:prstGeom>
              <a:solidFill>
                <a:schemeClr val="accent5"/>
              </a:solidFill>
              <a:ln w="25400" cap="flat" cmpd="sng" algn="ctr">
                <a:noFill/>
                <a:prstDash val="solid"/>
              </a:ln>
              <a:effectLst/>
            </p:spPr>
            <p:txBody>
              <a:bodyPr rot="0" spcFirstLastPara="0" vertOverflow="overflow" horzOverflow="overflow" vert="horz" wrap="square" lIns="91418" tIns="45708" rIns="91418" bIns="45708"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endParaRPr kumimoji="0" lang="id-ID" altLang="id-ID" sz="1200" b="0" i="0" u="none" strike="noStrike" kern="0" cap="none" spc="0" normalizeH="0" baseline="0" noProof="0" dirty="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sym typeface="Arial" panose="020B0604020202020204" pitchFamily="34" charset="0"/>
                </a:endParaRPr>
              </a:p>
            </p:txBody>
          </p:sp>
          <p:sp>
            <p:nvSpPr>
              <p:cNvPr id="28" name="TextBox 22">
                <a:extLst>
                  <a:ext uri="{FF2B5EF4-FFF2-40B4-BE49-F238E27FC236}">
                    <a16:creationId xmlns:a16="http://schemas.microsoft.com/office/drawing/2014/main" id="{8C6BDC5A-A90C-47DE-BA2B-73DBB0350D97}"/>
                  </a:ext>
                </a:extLst>
              </p:cNvPr>
              <p:cNvSpPr txBox="1">
                <a:spLocks noChangeArrowheads="1"/>
              </p:cNvSpPr>
              <p:nvPr/>
            </p:nvSpPr>
            <p:spPr bwMode="auto">
              <a:xfrm rot="827006">
                <a:off x="106227" y="2526899"/>
                <a:ext cx="3076469" cy="1227184"/>
              </a:xfrm>
              <a:prstGeom prst="rect">
                <a:avLst/>
              </a:prstGeom>
              <a:noFill/>
              <a:ln w="25400" cap="flat" cmpd="sng" algn="ctr">
                <a:noFill/>
                <a:prstDash val="solid"/>
              </a:ln>
              <a:effectLst/>
            </p:spPr>
            <p:txBody>
              <a:bodyPr rot="0" spcFirstLastPara="0" vertOverflow="overflow" horzOverflow="overflow" vert="horz" wrap="square" lIns="91418" tIns="45708" rIns="91418" bIns="45708" numCol="1" spcCol="0" rtlCol="0" fromWordArt="0" anchor="ctr" anchorCtr="0" forceAA="0" compatLnSpc="1">
                <a:prstTxWarp prst="textNoShape">
                  <a:avLst/>
                </a:prstTxWarp>
                <a:noAutofit/>
              </a:bodyPr>
              <a:lstStyle>
                <a:defPPr>
                  <a:defRPr lang="zh-CN"/>
                </a:defPPr>
                <a:lvl1pPr algn="ctr">
                  <a:lnSpc>
                    <a:spcPct val="130000"/>
                  </a:lnSpc>
                  <a:defRPr sz="2001" kern="0">
                    <a:solidFill>
                      <a:sysClr val="window" lastClr="FFFFFF"/>
                    </a:solidFill>
                    <a:latin typeface="Arial" panose="020B0604020202020204" pitchFamily="34" charset="0"/>
                    <a:ea typeface="微软雅黑" panose="020B0503020204020204" pitchFamily="34" charset="-122"/>
                  </a:defRPr>
                </a:lvl1p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nb-NO" altLang="id-ID" sz="2800" b="1" i="0" u="none" strike="noStrike" kern="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sym typeface="Arial" panose="020B0604020202020204" pitchFamily="34" charset="0"/>
                  </a:rPr>
                  <a:t>Nhóm 2:</a:t>
                </a:r>
                <a:endParaRPr kumimoji="0" lang="nb-NO" altLang="id-ID" sz="2800" b="1" i="0" u="none" strike="noStrike" kern="0" cap="none" spc="0" normalizeH="0" baseline="0" noProof="0" dirty="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sym typeface="Arial" panose="020B0604020202020204" pitchFamily="34" charset="0"/>
                </a:endParaRPr>
              </a:p>
            </p:txBody>
          </p:sp>
        </p:grpSp>
        <p:sp>
          <p:nvSpPr>
            <p:cNvPr id="26" name="TextBox 61">
              <a:extLst>
                <a:ext uri="{FF2B5EF4-FFF2-40B4-BE49-F238E27FC236}">
                  <a16:creationId xmlns:a16="http://schemas.microsoft.com/office/drawing/2014/main" id="{5BF65F27-9521-4028-AACC-8265F04EFEDB}"/>
                </a:ext>
              </a:extLst>
            </p:cNvPr>
            <p:cNvSpPr txBox="1"/>
            <p:nvPr/>
          </p:nvSpPr>
          <p:spPr>
            <a:xfrm>
              <a:off x="-3857372" y="4836409"/>
              <a:ext cx="3623839" cy="622477"/>
            </a:xfrm>
            <a:prstGeom prst="rect">
              <a:avLst/>
            </a:prstGeom>
            <a:noFill/>
          </p:spPr>
          <p:txBody>
            <a:bodyPr wrap="square" rIns="157475" bIns="39369" numCol="1" spcCol="36000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prstClr val="black"/>
                  </a:solidFill>
                  <a:effectLst/>
                  <a:uLnTx/>
                  <a:uFillTx/>
                  <a:latin typeface="Cambria" panose="02040503050406030204" pitchFamily="18" charset="0"/>
                  <a:ea typeface="字魂70号-灵悦黑体" panose="00000500000000000000" pitchFamily="2" charset="-122"/>
                  <a:cs typeface="+mn-cs"/>
                </a:rPr>
                <a:t> Thạt Luổng.</a:t>
              </a:r>
              <a:endParaRPr kumimoji="0" lang="es-ES_tradnl" altLang="zh-C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panose="020B0604020202020204" pitchFamily="34" charset="0"/>
              </a:endParaRPr>
            </a:p>
          </p:txBody>
        </p:sp>
      </p:grpSp>
      <p:grpSp>
        <p:nvGrpSpPr>
          <p:cNvPr id="29" name="Group 28">
            <a:extLst>
              <a:ext uri="{FF2B5EF4-FFF2-40B4-BE49-F238E27FC236}">
                <a16:creationId xmlns:a16="http://schemas.microsoft.com/office/drawing/2014/main" id="{4637BFF0-5BAA-4422-BEB8-69A6F7A64A3E}"/>
              </a:ext>
            </a:extLst>
          </p:cNvPr>
          <p:cNvGrpSpPr/>
          <p:nvPr/>
        </p:nvGrpSpPr>
        <p:grpSpPr>
          <a:xfrm>
            <a:off x="2321709" y="4710402"/>
            <a:ext cx="5889123" cy="1363795"/>
            <a:chOff x="-4957829" y="4028063"/>
            <a:chExt cx="6886451" cy="1363795"/>
          </a:xfrm>
        </p:grpSpPr>
        <p:grpSp>
          <p:nvGrpSpPr>
            <p:cNvPr id="30" name="Group 7">
              <a:extLst>
                <a:ext uri="{FF2B5EF4-FFF2-40B4-BE49-F238E27FC236}">
                  <a16:creationId xmlns:a16="http://schemas.microsoft.com/office/drawing/2014/main" id="{62A3508B-8A95-457F-A464-A9981818D645}"/>
                </a:ext>
              </a:extLst>
            </p:cNvPr>
            <p:cNvGrpSpPr/>
            <p:nvPr/>
          </p:nvGrpSpPr>
          <p:grpSpPr>
            <a:xfrm rot="20772994">
              <a:off x="-3508489" y="4028063"/>
              <a:ext cx="2370732" cy="807451"/>
              <a:chOff x="201371" y="2520876"/>
              <a:chExt cx="3076470" cy="1229162"/>
            </a:xfrm>
          </p:grpSpPr>
          <p:sp>
            <p:nvSpPr>
              <p:cNvPr id="32" name="Rounded Rectangle 8">
                <a:extLst>
                  <a:ext uri="{FF2B5EF4-FFF2-40B4-BE49-F238E27FC236}">
                    <a16:creationId xmlns:a16="http://schemas.microsoft.com/office/drawing/2014/main" id="{8A6CC58E-52F6-4E51-B844-0EF646A7E5B6}"/>
                  </a:ext>
                </a:extLst>
              </p:cNvPr>
              <p:cNvSpPr>
                <a:spLocks noChangeArrowheads="1"/>
              </p:cNvSpPr>
              <p:nvPr/>
            </p:nvSpPr>
            <p:spPr bwMode="auto">
              <a:xfrm rot="827006">
                <a:off x="201371" y="2678130"/>
                <a:ext cx="3076470" cy="943919"/>
              </a:xfrm>
              <a:prstGeom prst="roundRect">
                <a:avLst>
                  <a:gd name="adj" fmla="val 9375"/>
                </a:avLst>
              </a:prstGeom>
              <a:solidFill>
                <a:srgbClr val="0070C0"/>
              </a:solidFill>
              <a:ln w="25400" cap="flat" cmpd="sng" algn="ctr">
                <a:noFill/>
                <a:prstDash val="solid"/>
              </a:ln>
              <a:effectLst/>
            </p:spPr>
            <p:txBody>
              <a:bodyPr rot="0" spcFirstLastPara="0" vertOverflow="overflow" horzOverflow="overflow" vert="horz" wrap="square" lIns="91418" tIns="45708" rIns="91418" bIns="45708"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endParaRPr kumimoji="0" lang="id-ID" altLang="id-ID" sz="1200" b="0" i="0" u="none" strike="noStrike" kern="0" cap="none" spc="0" normalizeH="0" baseline="0" noProof="0" dirty="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sym typeface="Arial" panose="020B0604020202020204" pitchFamily="34" charset="0"/>
                </a:endParaRPr>
              </a:p>
            </p:txBody>
          </p:sp>
          <p:sp>
            <p:nvSpPr>
              <p:cNvPr id="33" name="TextBox 22">
                <a:extLst>
                  <a:ext uri="{FF2B5EF4-FFF2-40B4-BE49-F238E27FC236}">
                    <a16:creationId xmlns:a16="http://schemas.microsoft.com/office/drawing/2014/main" id="{4AB4C077-5558-4F60-96FB-D68F98F4911D}"/>
                  </a:ext>
                </a:extLst>
              </p:cNvPr>
              <p:cNvSpPr txBox="1">
                <a:spLocks noChangeArrowheads="1"/>
              </p:cNvSpPr>
              <p:nvPr/>
            </p:nvSpPr>
            <p:spPr bwMode="auto">
              <a:xfrm rot="827006">
                <a:off x="287060" y="2520876"/>
                <a:ext cx="2805958" cy="1229162"/>
              </a:xfrm>
              <a:prstGeom prst="rect">
                <a:avLst/>
              </a:prstGeom>
              <a:noFill/>
              <a:ln w="25400" cap="flat" cmpd="sng" algn="ctr">
                <a:noFill/>
                <a:prstDash val="solid"/>
              </a:ln>
              <a:effectLst/>
            </p:spPr>
            <p:txBody>
              <a:bodyPr rot="0" spcFirstLastPara="0" vertOverflow="overflow" horzOverflow="overflow" vert="horz" wrap="square" lIns="91418" tIns="45708" rIns="91418" bIns="45708" numCol="1" spcCol="0" rtlCol="0" fromWordArt="0" anchor="ctr" anchorCtr="0" forceAA="0" compatLnSpc="1">
                <a:prstTxWarp prst="textNoShape">
                  <a:avLst/>
                </a:prstTxWarp>
                <a:noAutofit/>
              </a:bodyPr>
              <a:lstStyle>
                <a:defPPr>
                  <a:defRPr lang="zh-CN"/>
                </a:defPPr>
                <a:lvl1pPr algn="ctr">
                  <a:lnSpc>
                    <a:spcPct val="130000"/>
                  </a:lnSpc>
                  <a:defRPr sz="2001" kern="0">
                    <a:solidFill>
                      <a:sysClr val="window" lastClr="FFFFFF"/>
                    </a:solidFill>
                    <a:latin typeface="Arial" panose="020B0604020202020204" pitchFamily="34" charset="0"/>
                    <a:ea typeface="微软雅黑" panose="020B0503020204020204" pitchFamily="34" charset="-122"/>
                  </a:defRPr>
                </a:lvl1p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nb-NO" altLang="id-ID" sz="2800" b="1" i="0" u="none" strike="noStrike" kern="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sym typeface="Arial" panose="020B0604020202020204" pitchFamily="34" charset="0"/>
                  </a:rPr>
                  <a:t>Nhóm 3:</a:t>
                </a:r>
                <a:endParaRPr kumimoji="0" lang="nb-NO" altLang="id-ID" sz="2800" b="1" i="0" u="none" strike="noStrike" kern="0" cap="none" spc="0" normalizeH="0" baseline="0" noProof="0" dirty="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sym typeface="Arial" panose="020B0604020202020204" pitchFamily="34" charset="0"/>
                </a:endParaRPr>
              </a:p>
            </p:txBody>
          </p:sp>
        </p:grpSp>
        <p:sp>
          <p:nvSpPr>
            <p:cNvPr id="31" name="TextBox 61">
              <a:extLst>
                <a:ext uri="{FF2B5EF4-FFF2-40B4-BE49-F238E27FC236}">
                  <a16:creationId xmlns:a16="http://schemas.microsoft.com/office/drawing/2014/main" id="{D2802CA9-4BED-4057-977F-74B118D96E57}"/>
                </a:ext>
              </a:extLst>
            </p:cNvPr>
            <p:cNvSpPr txBox="1"/>
            <p:nvPr/>
          </p:nvSpPr>
          <p:spPr>
            <a:xfrm>
              <a:off x="-4957829" y="4769381"/>
              <a:ext cx="6886451" cy="622477"/>
            </a:xfrm>
            <a:prstGeom prst="rect">
              <a:avLst/>
            </a:prstGeom>
            <a:noFill/>
          </p:spPr>
          <p:txBody>
            <a:bodyPr wrap="square" rIns="157475" bIns="39369" numCol="1" spcCol="36000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prstClr val="black"/>
                  </a:solidFill>
                  <a:effectLst/>
                  <a:uLnTx/>
                  <a:uFillTx/>
                  <a:latin typeface="Cambria" panose="02040503050406030204" pitchFamily="18" charset="0"/>
                  <a:ea typeface="字魂70号-灵悦黑体" panose="00000500000000000000" pitchFamily="2" charset="-122"/>
                  <a:cs typeface="+mn-cs"/>
                </a:rPr>
                <a:t> Cố đô Luông Pha-băng</a:t>
              </a:r>
              <a:endParaRPr kumimoji="0" lang="es-ES_tradnl" altLang="zh-C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panose="020B0604020202020204" pitchFamily="34" charset="0"/>
              </a:endParaRPr>
            </a:p>
          </p:txBody>
        </p:sp>
      </p:grpSp>
      <p:grpSp>
        <p:nvGrpSpPr>
          <p:cNvPr id="40" name="Group 39">
            <a:extLst>
              <a:ext uri="{FF2B5EF4-FFF2-40B4-BE49-F238E27FC236}">
                <a16:creationId xmlns:a16="http://schemas.microsoft.com/office/drawing/2014/main" id="{B14F34E0-7102-489C-882A-91FF57355771}"/>
              </a:ext>
            </a:extLst>
          </p:cNvPr>
          <p:cNvGrpSpPr/>
          <p:nvPr/>
        </p:nvGrpSpPr>
        <p:grpSpPr>
          <a:xfrm>
            <a:off x="6855665" y="1417835"/>
            <a:ext cx="4412773" cy="4656362"/>
            <a:chOff x="-731737" y="1941435"/>
            <a:chExt cx="10210918" cy="2884738"/>
          </a:xfrm>
        </p:grpSpPr>
        <p:sp>
          <p:nvSpPr>
            <p:cNvPr id="41" name="Rectangle: Rounded Corners 40">
              <a:extLst>
                <a:ext uri="{FF2B5EF4-FFF2-40B4-BE49-F238E27FC236}">
                  <a16:creationId xmlns:a16="http://schemas.microsoft.com/office/drawing/2014/main" id="{EA9C6E96-2A04-40D4-944C-D12118AA78F1}"/>
                </a:ext>
              </a:extLst>
            </p:cNvPr>
            <p:cNvSpPr/>
            <p:nvPr/>
          </p:nvSpPr>
          <p:spPr>
            <a:xfrm>
              <a:off x="-731737" y="1941435"/>
              <a:ext cx="10179927" cy="2884738"/>
            </a:xfrm>
            <a:prstGeom prst="roundRect">
              <a:avLst/>
            </a:prstGeom>
            <a:solidFill>
              <a:srgbClr val="E7D68F"/>
            </a:solidFill>
            <a:ln>
              <a:solidFill>
                <a:srgbClr val="FFEF7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2" name="TextBox 41">
              <a:extLst>
                <a:ext uri="{FF2B5EF4-FFF2-40B4-BE49-F238E27FC236}">
                  <a16:creationId xmlns:a16="http://schemas.microsoft.com/office/drawing/2014/main" id="{07F63767-BD6D-4397-9739-FB11373C024C}"/>
                </a:ext>
              </a:extLst>
            </p:cNvPr>
            <p:cNvSpPr txBox="1"/>
            <p:nvPr/>
          </p:nvSpPr>
          <p:spPr>
            <a:xfrm>
              <a:off x="-582043" y="1985053"/>
              <a:ext cx="10061224" cy="28029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Các nhóm phác hoạ những ý tưởng trưng bày hình ảnh để mô tả một số nét nổi bật của các công trình tiêu biểu ở Lào lên một tờ bìa và dán lên tường xung quanh lớp học như một cuộc triển lãm tranh.</a:t>
              </a:r>
              <a:endParaRPr kumimoji="0" lang="en-US" sz="3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25938730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6" presetClass="entr" presetSubtype="16"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circle(in)">
                                      <p:cBhvr>
                                        <p:cTn id="18" dur="2000"/>
                                        <p:tgtEl>
                                          <p:spTgt spid="11"/>
                                        </p:tgtEl>
                                      </p:cBhvr>
                                    </p:animEffect>
                                  </p:childTnLst>
                                </p:cTn>
                              </p:par>
                            </p:childTnLst>
                          </p:cTn>
                        </p:par>
                        <p:par>
                          <p:cTn id="19" fill="hold">
                            <p:stCondLst>
                              <p:cond delay="3000"/>
                            </p:stCondLst>
                            <p:childTnLst>
                              <p:par>
                                <p:cTn id="20" presetID="6" presetClass="entr" presetSubtype="16" fill="hold" nodeType="after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circle(in)">
                                      <p:cBhvr>
                                        <p:cTn id="22" dur="2000"/>
                                        <p:tgtEl>
                                          <p:spTgt spid="24"/>
                                        </p:tgtEl>
                                      </p:cBhvr>
                                    </p:animEffect>
                                  </p:childTnLst>
                                </p:cTn>
                              </p:par>
                            </p:childTnLst>
                          </p:cTn>
                        </p:par>
                        <p:par>
                          <p:cTn id="23" fill="hold">
                            <p:stCondLst>
                              <p:cond delay="5000"/>
                            </p:stCondLst>
                            <p:childTnLst>
                              <p:par>
                                <p:cTn id="24" presetID="6" presetClass="entr" presetSubtype="16" fill="hold" nodeType="after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circle(in)">
                                      <p:cBhvr>
                                        <p:cTn id="26" dur="2000"/>
                                        <p:tgtEl>
                                          <p:spTgt spid="29"/>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cBhvr>
                                        <p:cTn id="31" dur="500" fill="hold"/>
                                        <p:tgtEl>
                                          <p:spTgt spid="40"/>
                                        </p:tgtEl>
                                        <p:attrNameLst>
                                          <p:attrName>ppt_w</p:attrName>
                                        </p:attrNameLst>
                                      </p:cBhvr>
                                      <p:tavLst>
                                        <p:tav tm="0">
                                          <p:val>
                                            <p:fltVal val="0"/>
                                          </p:val>
                                        </p:tav>
                                        <p:tav tm="100000">
                                          <p:val>
                                            <p:strVal val="#ppt_w"/>
                                          </p:val>
                                        </p:tav>
                                      </p:tavLst>
                                    </p:anim>
                                    <p:anim calcmode="lin" valueType="num">
                                      <p:cBhvr>
                                        <p:cTn id="32" dur="500" fill="hold"/>
                                        <p:tgtEl>
                                          <p:spTgt spid="40"/>
                                        </p:tgtEl>
                                        <p:attrNameLst>
                                          <p:attrName>ppt_h</p:attrName>
                                        </p:attrNameLst>
                                      </p:cBhvr>
                                      <p:tavLst>
                                        <p:tav tm="0">
                                          <p:val>
                                            <p:fltVal val="0"/>
                                          </p:val>
                                        </p:tav>
                                        <p:tav tm="100000">
                                          <p:val>
                                            <p:strVal val="#ppt_h"/>
                                          </p:val>
                                        </p:tav>
                                      </p:tavLst>
                                    </p:anim>
                                    <p:animEffect transition="in" filter="fade">
                                      <p:cBhvr>
                                        <p:cTn id="3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C2DF4A-2D03-4000-94F5-3D1CA2949775}"/>
              </a:ext>
            </a:extLst>
          </p:cNvPr>
          <p:cNvPicPr>
            <a:picLocks noChangeAspect="1"/>
          </p:cNvPicPr>
          <p:nvPr/>
        </p:nvPicPr>
        <p:blipFill>
          <a:blip r:embed="rId2"/>
          <a:stretch>
            <a:fillRect/>
          </a:stretch>
        </p:blipFill>
        <p:spPr>
          <a:xfrm>
            <a:off x="-1" y="0"/>
            <a:ext cx="12192001" cy="6858000"/>
          </a:xfrm>
          <a:prstGeom prst="rect">
            <a:avLst/>
          </a:prstGeom>
        </p:spPr>
      </p:pic>
      <p:pic>
        <p:nvPicPr>
          <p:cNvPr id="6" name="Picture 2" descr="Cloud Frame Clipart Png, Transparent Png , Transparent Png Image - PNGitem">
            <a:extLst>
              <a:ext uri="{FF2B5EF4-FFF2-40B4-BE49-F238E27FC236}">
                <a16:creationId xmlns:a16="http://schemas.microsoft.com/office/drawing/2014/main" id="{B8E0F12D-CAA5-4CD4-B27B-20D64C109F94}"/>
              </a:ext>
            </a:extLst>
          </p:cNvPr>
          <p:cNvPicPr>
            <a:picLocks noChangeAspect="1" noChangeArrowheads="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backgroundRemoval t="9743" b="90074" l="9302" r="90000">
                        <a14:foregroundMark x1="45930" y1="12500" x2="51628" y2="9743"/>
                        <a14:foregroundMark x1="51628" y1="9743" x2="59070" y2="14522"/>
                        <a14:foregroundMark x1="59070" y1="14522" x2="65581" y2="13235"/>
                        <a14:foregroundMark x1="65581" y1="13235" x2="84302" y2="36213"/>
                        <a14:foregroundMark x1="84302" y1="36213" x2="88023" y2="48529"/>
                        <a14:foregroundMark x1="88023" y1="48529" x2="88605" y2="57904"/>
                        <a14:foregroundMark x1="88605" y1="57904" x2="86163" y2="66728"/>
                        <a14:foregroundMark x1="73510" y1="76838" x2="64767" y2="83824"/>
                        <a14:foregroundMark x1="86163" y1="66728" x2="75350" y2="75368"/>
                        <a14:foregroundMark x1="64767" y1="83824" x2="57558" y2="79412"/>
                        <a14:foregroundMark x1="54584" y1="84305" x2="54340" y2="84706"/>
                        <a14:foregroundMark x1="57558" y1="79412" x2="55814" y2="82281"/>
                        <a14:foregroundMark x1="50651" y1="88922" x2="40349" y2="90074"/>
                        <a14:foregroundMark x1="68488" y1="20221" x2="51047" y2="42463"/>
                        <a14:foregroundMark x1="51047" y1="42463" x2="30581" y2="50919"/>
                        <a14:foregroundMark x1="30581" y1="50919" x2="20465" y2="46875"/>
                        <a14:foregroundMark x1="54419" y1="17831" x2="47791" y2="20221"/>
                        <a14:foregroundMark x1="47791" y1="20221" x2="36744" y2="29963"/>
                        <a14:foregroundMark x1="36744" y1="29963" x2="33837" y2="20221"/>
                        <a14:foregroundMark x1="33837" y1="20221" x2="19651" y2="38235"/>
                        <a14:foregroundMark x1="19651" y1="38235" x2="17558" y2="52206"/>
                        <a14:foregroundMark x1="17558" y1="52206" x2="26047" y2="66544"/>
                        <a14:foregroundMark x1="26047" y1="66544" x2="39070" y2="70588"/>
                        <a14:foregroundMark x1="39070" y1="70588" x2="43605" y2="83088"/>
                        <a14:foregroundMark x1="43605" y1="83088" x2="58953" y2="73162"/>
                        <a14:foregroundMark x1="58953" y1="73162" x2="67558" y2="75000"/>
                        <a14:foregroundMark x1="67558" y1="75000" x2="79070" y2="66176"/>
                        <a14:foregroundMark x1="79070" y1="66176" x2="83023" y2="46691"/>
                        <a14:foregroundMark x1="83023" y1="46691" x2="76163" y2="31985"/>
                        <a14:foregroundMark x1="76163" y1="31985" x2="67791" y2="25735"/>
                        <a14:foregroundMark x1="9419" y1="35294" x2="9302" y2="36949"/>
                        <a14:backgroundMark x1="74651" y1="77206" x2="74651" y2="76103"/>
                        <a14:backgroundMark x1="74651" y1="75919" x2="74651" y2="76103"/>
                        <a14:backgroundMark x1="74535" y1="75368" x2="74535" y2="75919"/>
                        <a14:backgroundMark x1="74535" y1="75368" x2="74535" y2="76838"/>
                        <a14:backgroundMark x1="55116" y1="83272" x2="55116" y2="83272"/>
                        <a14:backgroundMark x1="55233" y1="83088" x2="55233" y2="83088"/>
                        <a14:backgroundMark x1="55465" y1="82721" x2="54651" y2="84375"/>
                        <a14:backgroundMark x1="54651" y1="85110" x2="51395" y2="89890"/>
                        <a14:backgroundMark x1="55465" y1="82537" x2="55698" y2="83272"/>
                      </a14:backgroundRemoval>
                    </a14:imgEffect>
                  </a14:imgLayer>
                </a14:imgProps>
              </a:ext>
              <a:ext uri="{28A0092B-C50C-407E-A947-70E740481C1C}">
                <a14:useLocalDpi xmlns:a14="http://schemas.microsoft.com/office/drawing/2010/main" val="0"/>
              </a:ext>
            </a:extLst>
          </a:blip>
          <a:srcRect/>
          <a:stretch>
            <a:fillRect/>
          </a:stretch>
        </p:blipFill>
        <p:spPr bwMode="auto">
          <a:xfrm>
            <a:off x="-459160" y="0"/>
            <a:ext cx="11689868" cy="587326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0F36D73-F6A8-47FE-9BE4-6959207AE35F}"/>
              </a:ext>
            </a:extLst>
          </p:cNvPr>
          <p:cNvSpPr txBox="1"/>
          <p:nvPr/>
        </p:nvSpPr>
        <p:spPr>
          <a:xfrm>
            <a:off x="1547447" y="2231461"/>
            <a:ext cx="7876485" cy="2308324"/>
          </a:xfrm>
          <a:prstGeom prst="rect">
            <a:avLst/>
          </a:prstGeom>
          <a:noFill/>
        </p:spPr>
        <p:txBody>
          <a:bodyPr wrap="square">
            <a:spAutoFit/>
          </a:bodyPr>
          <a:lstStyle/>
          <a:p>
            <a:pPr algn="ctr"/>
            <a:r>
              <a:rPr lang="en-US" sz="7200">
                <a:gradFill>
                  <a:gsLst>
                    <a:gs pos="53000">
                      <a:srgbClr val="FFC000"/>
                    </a:gs>
                    <a:gs pos="43000">
                      <a:schemeClr val="accent3">
                        <a:lumMod val="60000"/>
                        <a:lumOff val="40000"/>
                      </a:schemeClr>
                    </a:gs>
                  </a:gsLst>
                  <a:lin ang="5400000" scaled="1"/>
                </a:gradFill>
                <a:latin typeface="#9Slide05 Pattaya" panose="00000500000000000000" pitchFamily="2" charset="-34"/>
                <a:cs typeface="#9Slide05 Pattaya" panose="00000500000000000000" pitchFamily="2" charset="-34"/>
              </a:rPr>
              <a:t>Nước cộng hoà dân chủ nhân dân Lào</a:t>
            </a:r>
            <a:endParaRPr lang="vi-VN" sz="7200" b="0" i="0" dirty="0">
              <a:gradFill>
                <a:gsLst>
                  <a:gs pos="53000">
                    <a:srgbClr val="FFC000"/>
                  </a:gs>
                  <a:gs pos="43000">
                    <a:schemeClr val="accent3">
                      <a:lumMod val="60000"/>
                      <a:lumOff val="40000"/>
                    </a:schemeClr>
                  </a:gs>
                </a:gsLst>
                <a:lin ang="5400000" scaled="1"/>
              </a:gradFill>
              <a:effectLst/>
              <a:latin typeface="#9Slide05 Pattaya" panose="00000500000000000000" pitchFamily="2" charset="-34"/>
              <a:cs typeface="#9Slide05 Pattaya" panose="00000500000000000000" pitchFamily="2" charset="-34"/>
            </a:endParaRPr>
          </a:p>
        </p:txBody>
      </p:sp>
      <p:sp>
        <p:nvSpPr>
          <p:cNvPr id="10" name="TextBox 9">
            <a:extLst>
              <a:ext uri="{FF2B5EF4-FFF2-40B4-BE49-F238E27FC236}">
                <a16:creationId xmlns:a16="http://schemas.microsoft.com/office/drawing/2014/main" id="{FD9DCE31-2F9E-4215-BA6C-3866008F79A6}"/>
              </a:ext>
            </a:extLst>
          </p:cNvPr>
          <p:cNvSpPr txBox="1"/>
          <p:nvPr/>
        </p:nvSpPr>
        <p:spPr>
          <a:xfrm>
            <a:off x="3307320" y="1355023"/>
            <a:ext cx="4156907" cy="923330"/>
          </a:xfrm>
          <a:prstGeom prst="rect">
            <a:avLst/>
          </a:prstGeom>
          <a:noFill/>
        </p:spPr>
        <p:txBody>
          <a:bodyPr wrap="none" rtlCol="0">
            <a:spAutoFit/>
          </a:bodyPr>
          <a:lstStyle/>
          <a:p>
            <a:r>
              <a:rPr lang="en-GB" sz="5400" err="1">
                <a:solidFill>
                  <a:schemeClr val="accent5"/>
                </a:solidFill>
                <a:latin typeface="#9Slide05 Pattaya" panose="00000500000000000000" pitchFamily="2" charset="-34"/>
                <a:ea typeface="Calibri" panose="020F0502020204030204" pitchFamily="34" charset="0"/>
                <a:cs typeface="#9Slide05 Pattaya" panose="00000500000000000000" pitchFamily="2" charset="-34"/>
              </a:rPr>
              <a:t>Bài</a:t>
            </a:r>
            <a:r>
              <a:rPr lang="en-GB" sz="5400">
                <a:solidFill>
                  <a:schemeClr val="accent5"/>
                </a:solidFill>
                <a:latin typeface="#9Slide05 Pattaya" panose="00000500000000000000" pitchFamily="2" charset="-34"/>
                <a:ea typeface="Calibri" panose="020F0502020204030204" pitchFamily="34" charset="0"/>
                <a:cs typeface="#9Slide05 Pattaya" panose="00000500000000000000" pitchFamily="2" charset="-34"/>
              </a:rPr>
              <a:t>  18: (tiết 1)</a:t>
            </a:r>
            <a:endParaRPr lang="vi-VN" sz="5400" dirty="0">
              <a:solidFill>
                <a:schemeClr val="accent5"/>
              </a:solidFill>
              <a:latin typeface="#9Slide05 Pattaya" panose="00000500000000000000" pitchFamily="2" charset="-34"/>
              <a:ea typeface="Calibri" panose="020F0502020204030204" pitchFamily="34" charset="0"/>
              <a:cs typeface="#9Slide05 Pattaya" panose="00000500000000000000" pitchFamily="2" charset="-34"/>
            </a:endParaRPr>
          </a:p>
        </p:txBody>
      </p:sp>
    </p:spTree>
    <p:extLst>
      <p:ext uri="{BB962C8B-B14F-4D97-AF65-F5344CB8AC3E}">
        <p14:creationId xmlns:p14="http://schemas.microsoft.com/office/powerpoint/2010/main" val="30760435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3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fltVal val="0"/>
                                          </p:val>
                                        </p:tav>
                                        <p:tav tm="100000">
                                          <p:val>
                                            <p:strVal val="#ppt_w"/>
                                          </p:val>
                                        </p:tav>
                                      </p:tavLst>
                                    </p:anim>
                                    <p:anim calcmode="lin" valueType="num">
                                      <p:cBhvr>
                                        <p:cTn id="12" dur="1000" fill="hold"/>
                                        <p:tgtEl>
                                          <p:spTgt spid="9"/>
                                        </p:tgtEl>
                                        <p:attrNameLst>
                                          <p:attrName>ppt_h</p:attrName>
                                        </p:attrNameLst>
                                      </p:cBhvr>
                                      <p:tavLst>
                                        <p:tav tm="0">
                                          <p:val>
                                            <p:fltVal val="0"/>
                                          </p:val>
                                        </p:tav>
                                        <p:tav tm="100000">
                                          <p:val>
                                            <p:strVal val="#ppt_h"/>
                                          </p:val>
                                        </p:tav>
                                      </p:tavLst>
                                    </p:anim>
                                    <p:anim calcmode="lin" valueType="num">
                                      <p:cBhvr>
                                        <p:cTn id="13" dur="1000" fill="hold"/>
                                        <p:tgtEl>
                                          <p:spTgt spid="9"/>
                                        </p:tgtEl>
                                        <p:attrNameLst>
                                          <p:attrName>style.rotation</p:attrName>
                                        </p:attrNameLst>
                                      </p:cBhvr>
                                      <p:tavLst>
                                        <p:tav tm="0">
                                          <p:val>
                                            <p:fltVal val="90"/>
                                          </p:val>
                                        </p:tav>
                                        <p:tav tm="100000">
                                          <p:val>
                                            <p:fltVal val="0"/>
                                          </p:val>
                                        </p:tav>
                                      </p:tavLst>
                                    </p:anim>
                                    <p:animEffect transition="in" filter="fade">
                                      <p:cBhvr>
                                        <p:cTn id="1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rectangular frame with green and blue border&#10;&#10;Description automatically generated">
            <a:extLst>
              <a:ext uri="{FF2B5EF4-FFF2-40B4-BE49-F238E27FC236}">
                <a16:creationId xmlns:a16="http://schemas.microsoft.com/office/drawing/2014/main" id="{8E5740FF-1686-22A0-B005-4DDE58A010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60" y="0"/>
            <a:ext cx="12192000" cy="6874635"/>
          </a:xfrm>
        </p:spPr>
      </p:pic>
      <p:grpSp>
        <p:nvGrpSpPr>
          <p:cNvPr id="9" name="组合 2">
            <a:extLst>
              <a:ext uri="{FF2B5EF4-FFF2-40B4-BE49-F238E27FC236}">
                <a16:creationId xmlns:a16="http://schemas.microsoft.com/office/drawing/2014/main" id="{0CCDCEDB-F563-4448-AE0A-D3A88741DC10}"/>
              </a:ext>
            </a:extLst>
          </p:cNvPr>
          <p:cNvGrpSpPr/>
          <p:nvPr/>
        </p:nvGrpSpPr>
        <p:grpSpPr>
          <a:xfrm>
            <a:off x="4242924" y="246580"/>
            <a:ext cx="3185291" cy="739814"/>
            <a:chOff x="5122716" y="4387700"/>
            <a:chExt cx="6446388" cy="407281"/>
          </a:xfrm>
        </p:grpSpPr>
        <p:sp>
          <p:nvSpPr>
            <p:cNvPr id="10" name="矩形: 圆角 3">
              <a:extLst>
                <a:ext uri="{FF2B5EF4-FFF2-40B4-BE49-F238E27FC236}">
                  <a16:creationId xmlns:a16="http://schemas.microsoft.com/office/drawing/2014/main" id="{CB6F3564-6C82-41D2-BAC1-7BF14E656F6F}"/>
                </a:ext>
              </a:extLst>
            </p:cNvPr>
            <p:cNvSpPr/>
            <p:nvPr/>
          </p:nvSpPr>
          <p:spPr>
            <a:xfrm>
              <a:off x="5122716" y="4387700"/>
              <a:ext cx="6446388" cy="407281"/>
            </a:xfrm>
            <a:prstGeom prst="roundRect">
              <a:avLst>
                <a:gd name="adj" fmla="val 50000"/>
              </a:avLst>
            </a:prstGeom>
            <a:solidFill>
              <a:srgbClr val="54823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ptos" panose="02110004020202020204"/>
                <a:ea typeface="等线" panose="02010600030101010101" pitchFamily="2" charset="-122"/>
                <a:cs typeface="+mn-cs"/>
              </a:endParaRPr>
            </a:p>
          </p:txBody>
        </p:sp>
        <p:sp>
          <p:nvSpPr>
            <p:cNvPr id="13" name="文本框 4">
              <a:extLst>
                <a:ext uri="{FF2B5EF4-FFF2-40B4-BE49-F238E27FC236}">
                  <a16:creationId xmlns:a16="http://schemas.microsoft.com/office/drawing/2014/main" id="{9902E104-9453-42D1-AB26-789F05D9AB52}"/>
                </a:ext>
              </a:extLst>
            </p:cNvPr>
            <p:cNvSpPr txBox="1"/>
            <p:nvPr/>
          </p:nvSpPr>
          <p:spPr>
            <a:xfrm>
              <a:off x="6047100" y="4447339"/>
              <a:ext cx="4597617" cy="3219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prstClr val="white"/>
                  </a:solidFill>
                  <a:effectLst/>
                  <a:uLnTx/>
                  <a:uFillTx/>
                  <a:latin typeface="Fira sans" panose="020B0503050000020004" pitchFamily="34" charset="0"/>
                  <a:ea typeface="字魂27号-布丁体" panose="00000500000000000000" pitchFamily="2" charset="-122"/>
                  <a:cs typeface="+mn-cs"/>
                </a:rPr>
                <a:t>Thạt Luổng</a:t>
              </a:r>
              <a:endParaRPr kumimoji="0" lang="zh-CN" altLang="en-US" sz="2800" b="1" i="0" u="none" strike="noStrike" kern="1200" cap="none" spc="0" normalizeH="0" baseline="0" noProof="0" dirty="0">
                <a:ln>
                  <a:noFill/>
                </a:ln>
                <a:solidFill>
                  <a:prstClr val="white"/>
                </a:solidFill>
                <a:effectLst/>
                <a:uLnTx/>
                <a:uFillTx/>
                <a:latin typeface="Fira sans" panose="020B0503050000020004" pitchFamily="34" charset="0"/>
                <a:ea typeface="字魂27号-布丁体" panose="00000500000000000000" pitchFamily="2" charset="-122"/>
                <a:cs typeface="+mn-cs"/>
              </a:endParaRPr>
            </a:p>
          </p:txBody>
        </p:sp>
      </p:grpSp>
      <p:sp>
        <p:nvSpPr>
          <p:cNvPr id="6" name="TextBox 5">
            <a:extLst>
              <a:ext uri="{FF2B5EF4-FFF2-40B4-BE49-F238E27FC236}">
                <a16:creationId xmlns:a16="http://schemas.microsoft.com/office/drawing/2014/main" id="{7EF9769D-CC9F-4575-969D-12B7CA261737}"/>
              </a:ext>
            </a:extLst>
          </p:cNvPr>
          <p:cNvSpPr txBox="1"/>
          <p:nvPr/>
        </p:nvSpPr>
        <p:spPr>
          <a:xfrm>
            <a:off x="6361516" y="1232974"/>
            <a:ext cx="5148872" cy="5001369"/>
          </a:xfrm>
          <a:prstGeom prst="rect">
            <a:avLst/>
          </a:prstGeom>
          <a:noFill/>
        </p:spPr>
        <p:txBody>
          <a:bodyPr wrap="square" rtlCol="0">
            <a:spAutoFit/>
          </a:bodyPr>
          <a:lstStyle/>
          <a:p>
            <a:pPr lvl="0" algn="just"/>
            <a:r>
              <a:rPr lang="en-US" sz="2900">
                <a:solidFill>
                  <a:prstClr val="black"/>
                </a:solidFill>
                <a:latin typeface="Calibri" panose="020F0502020204030204" pitchFamily="34" charset="0"/>
                <a:cs typeface="Calibri" panose="020F0502020204030204" pitchFamily="34" charset="0"/>
              </a:rPr>
              <a:t>	</a:t>
            </a:r>
            <a:r>
              <a:rPr lang="vi-VN" sz="2900">
                <a:solidFill>
                  <a:prstClr val="black"/>
                </a:solidFill>
                <a:latin typeface="Calibri" panose="020F0502020204030204" pitchFamily="34" charset="0"/>
                <a:cs typeface="Calibri" panose="020F0502020204030204" pitchFamily="34" charset="0"/>
              </a:rPr>
              <a:t>Thạt Luổng là công trình tiêu biểu mang đậm giá trị văn hoá của cư dân Lào. Công trình được xây dựng vào năm 1566, với trung tâm là một tháp lớn đặt trên đế của một đài sen hình vuông. Bao quanh công trình là 30 tháp nhỏ, được trang trí bởi 332 hình lá bồ đề cách điệu. Trên các tháp nhỏ có ghi lời dạy của Đức Phật.</a:t>
            </a:r>
            <a:endParaRPr kumimoji="0" lang="en-US" sz="29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11" name="Group 10">
            <a:extLst>
              <a:ext uri="{FF2B5EF4-FFF2-40B4-BE49-F238E27FC236}">
                <a16:creationId xmlns:a16="http://schemas.microsoft.com/office/drawing/2014/main" id="{AD15D4D3-3988-49DF-8E92-F892C11F3E0D}"/>
              </a:ext>
            </a:extLst>
          </p:cNvPr>
          <p:cNvGrpSpPr/>
          <p:nvPr/>
        </p:nvGrpSpPr>
        <p:grpSpPr>
          <a:xfrm>
            <a:off x="607817" y="1659264"/>
            <a:ext cx="5640665" cy="4542501"/>
            <a:chOff x="6116559" y="1587740"/>
            <a:chExt cx="5436298" cy="4454528"/>
          </a:xfrm>
        </p:grpSpPr>
        <p:sp>
          <p:nvSpPr>
            <p:cNvPr id="16" name="TextBox 15">
              <a:extLst>
                <a:ext uri="{FF2B5EF4-FFF2-40B4-BE49-F238E27FC236}">
                  <a16:creationId xmlns:a16="http://schemas.microsoft.com/office/drawing/2014/main" id="{2CB07CAB-C950-4BDA-AFE8-54D6F9C2A25E}"/>
                </a:ext>
              </a:extLst>
            </p:cNvPr>
            <p:cNvSpPr txBox="1"/>
            <p:nvPr/>
          </p:nvSpPr>
          <p:spPr>
            <a:xfrm>
              <a:off x="6353546" y="5106639"/>
              <a:ext cx="4962323" cy="935629"/>
            </a:xfrm>
            <a:prstGeom prst="rect">
              <a:avLst/>
            </a:prstGeom>
            <a:noFill/>
          </p:spPr>
          <p:txBody>
            <a:bodyPr wrap="square" rtlCol="0">
              <a:spAutoFit/>
            </a:bodyPr>
            <a:lstStyle/>
            <a:p>
              <a:pPr lvl="0" algn="ctr"/>
              <a:r>
                <a:rPr lang="en-US" sz="2800">
                  <a:solidFill>
                    <a:prstClr val="black"/>
                  </a:solidFill>
                  <a:latin typeface="Calibri" panose="020F0502020204030204" pitchFamily="34" charset="0"/>
                  <a:cs typeface="Calibri" panose="020F0502020204030204" pitchFamily="34" charset="0"/>
                </a:rPr>
                <a:t>Hình 5. Tháp Thạt Luổng ở Thủ đô Viêng Chăn</a:t>
              </a:r>
              <a:endParaRPr kumimoji="0" lang="en-US" sz="2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2C95FBEB-E03C-4341-A77A-2712DD8EDCFF}"/>
                </a:ext>
              </a:extLst>
            </p:cNvPr>
            <p:cNvPicPr>
              <a:picLocks noChangeAspect="1"/>
            </p:cNvPicPr>
            <p:nvPr/>
          </p:nvPicPr>
          <p:blipFill rotWithShape="1">
            <a:blip r:embed="rId3">
              <a:extLst>
                <a:ext uri="{28A0092B-C50C-407E-A947-70E740481C1C}">
                  <a14:useLocalDpi xmlns:a14="http://schemas.microsoft.com/office/drawing/2010/main" val="0"/>
                </a:ext>
              </a:extLst>
            </a:blip>
            <a:srcRect r="2179"/>
            <a:stretch/>
          </p:blipFill>
          <p:spPr>
            <a:xfrm>
              <a:off x="6116559" y="1587740"/>
              <a:ext cx="5436298" cy="3518899"/>
            </a:xfrm>
            <a:prstGeom prst="rect">
              <a:avLst/>
            </a:prstGeom>
          </p:spPr>
        </p:pic>
      </p:grpSp>
    </p:spTree>
    <p:extLst>
      <p:ext uri="{BB962C8B-B14F-4D97-AF65-F5344CB8AC3E}">
        <p14:creationId xmlns:p14="http://schemas.microsoft.com/office/powerpoint/2010/main" val="14119471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rectangular frame with green and blue border&#10;&#10;Description automatically generated">
            <a:extLst>
              <a:ext uri="{FF2B5EF4-FFF2-40B4-BE49-F238E27FC236}">
                <a16:creationId xmlns:a16="http://schemas.microsoft.com/office/drawing/2014/main" id="{8E5740FF-1686-22A0-B005-4DDE58A010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60" y="0"/>
            <a:ext cx="12192000" cy="6874635"/>
          </a:xfrm>
        </p:spPr>
      </p:pic>
      <p:grpSp>
        <p:nvGrpSpPr>
          <p:cNvPr id="9" name="组合 2">
            <a:extLst>
              <a:ext uri="{FF2B5EF4-FFF2-40B4-BE49-F238E27FC236}">
                <a16:creationId xmlns:a16="http://schemas.microsoft.com/office/drawing/2014/main" id="{0CCDCEDB-F563-4448-AE0A-D3A88741DC10}"/>
              </a:ext>
            </a:extLst>
          </p:cNvPr>
          <p:cNvGrpSpPr/>
          <p:nvPr/>
        </p:nvGrpSpPr>
        <p:grpSpPr>
          <a:xfrm>
            <a:off x="4016893" y="246580"/>
            <a:ext cx="3637353" cy="739814"/>
            <a:chOff x="5122716" y="4387700"/>
            <a:chExt cx="7361271" cy="407281"/>
          </a:xfrm>
        </p:grpSpPr>
        <p:sp>
          <p:nvSpPr>
            <p:cNvPr id="10" name="矩形: 圆角 3">
              <a:extLst>
                <a:ext uri="{FF2B5EF4-FFF2-40B4-BE49-F238E27FC236}">
                  <a16:creationId xmlns:a16="http://schemas.microsoft.com/office/drawing/2014/main" id="{CB6F3564-6C82-41D2-BAC1-7BF14E656F6F}"/>
                </a:ext>
              </a:extLst>
            </p:cNvPr>
            <p:cNvSpPr/>
            <p:nvPr/>
          </p:nvSpPr>
          <p:spPr>
            <a:xfrm>
              <a:off x="5122716" y="4387700"/>
              <a:ext cx="7361271" cy="407281"/>
            </a:xfrm>
            <a:prstGeom prst="roundRect">
              <a:avLst>
                <a:gd name="adj" fmla="val 50000"/>
              </a:avLst>
            </a:prstGeom>
            <a:solidFill>
              <a:srgbClr val="54823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ptos" panose="02110004020202020204"/>
                <a:ea typeface="等线" panose="02010600030101010101" pitchFamily="2" charset="-122"/>
                <a:cs typeface="+mn-cs"/>
              </a:endParaRPr>
            </a:p>
          </p:txBody>
        </p:sp>
        <p:sp>
          <p:nvSpPr>
            <p:cNvPr id="13" name="文本框 4">
              <a:extLst>
                <a:ext uri="{FF2B5EF4-FFF2-40B4-BE49-F238E27FC236}">
                  <a16:creationId xmlns:a16="http://schemas.microsoft.com/office/drawing/2014/main" id="{9902E104-9453-42D1-AB26-789F05D9AB52}"/>
                </a:ext>
              </a:extLst>
            </p:cNvPr>
            <p:cNvSpPr txBox="1"/>
            <p:nvPr/>
          </p:nvSpPr>
          <p:spPr>
            <a:xfrm>
              <a:off x="5442080" y="4444766"/>
              <a:ext cx="6722539" cy="3219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prstClr val="white"/>
                  </a:solidFill>
                  <a:effectLst/>
                  <a:uLnTx/>
                  <a:uFillTx/>
                  <a:latin typeface="Fira sans" panose="020B0503050000020004" pitchFamily="34" charset="0"/>
                  <a:ea typeface="字魂27号-布丁体" panose="00000500000000000000" pitchFamily="2" charset="-122"/>
                  <a:cs typeface="+mn-cs"/>
                </a:rPr>
                <a:t>Cánh đồng Chum</a:t>
              </a:r>
              <a:endParaRPr kumimoji="0" lang="zh-CN" altLang="en-US" sz="2800" b="1" i="0" u="none" strike="noStrike" kern="1200" cap="none" spc="0" normalizeH="0" baseline="0" noProof="0" dirty="0">
                <a:ln>
                  <a:noFill/>
                </a:ln>
                <a:solidFill>
                  <a:prstClr val="white"/>
                </a:solidFill>
                <a:effectLst/>
                <a:uLnTx/>
                <a:uFillTx/>
                <a:latin typeface="Fira sans" panose="020B0503050000020004" pitchFamily="34" charset="0"/>
                <a:ea typeface="字魂27号-布丁体" panose="00000500000000000000" pitchFamily="2" charset="-122"/>
                <a:cs typeface="+mn-cs"/>
              </a:endParaRPr>
            </a:p>
          </p:txBody>
        </p:sp>
      </p:grpSp>
      <p:sp>
        <p:nvSpPr>
          <p:cNvPr id="6" name="TextBox 5">
            <a:extLst>
              <a:ext uri="{FF2B5EF4-FFF2-40B4-BE49-F238E27FC236}">
                <a16:creationId xmlns:a16="http://schemas.microsoft.com/office/drawing/2014/main" id="{7EF9769D-CC9F-4575-969D-12B7CA261737}"/>
              </a:ext>
            </a:extLst>
          </p:cNvPr>
          <p:cNvSpPr txBox="1"/>
          <p:nvPr/>
        </p:nvSpPr>
        <p:spPr>
          <a:xfrm>
            <a:off x="640421" y="1232974"/>
            <a:ext cx="5476138" cy="500136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9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9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Cánh đồng Chum là khu di tích văn hoá – lịch sử đặc biệt ở Lào. Ở đây có khoảng hơn 2 000 chum lớn, nhỏ được dựng lên từ rất lâu đời, nằm rải rác dọc theo cánh đồng thuộc cao nguyên Xiêng Khoảng. Các chum có kích thước lớn, chiều cao phổ biến là 1,5 m – 2 m, đường kính trung bình 1,5 m. Di tích này cho biết thông tin về đời sống, phong tục của người Lào cổ.</a:t>
            </a:r>
            <a:endParaRPr kumimoji="0" lang="en-US" sz="29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4" name="Group 3">
            <a:extLst>
              <a:ext uri="{FF2B5EF4-FFF2-40B4-BE49-F238E27FC236}">
                <a16:creationId xmlns:a16="http://schemas.microsoft.com/office/drawing/2014/main" id="{75D7F745-5BBF-4165-A78F-6627512AFBB9}"/>
              </a:ext>
            </a:extLst>
          </p:cNvPr>
          <p:cNvGrpSpPr/>
          <p:nvPr/>
        </p:nvGrpSpPr>
        <p:grpSpPr>
          <a:xfrm>
            <a:off x="6096000" y="1879374"/>
            <a:ext cx="5496702" cy="3729265"/>
            <a:chOff x="6065176" y="1677846"/>
            <a:chExt cx="5496702" cy="3729265"/>
          </a:xfrm>
        </p:grpSpPr>
        <p:pic>
          <p:nvPicPr>
            <p:cNvPr id="3" name="Picture 2">
              <a:extLst>
                <a:ext uri="{FF2B5EF4-FFF2-40B4-BE49-F238E27FC236}">
                  <a16:creationId xmlns:a16="http://schemas.microsoft.com/office/drawing/2014/main" id="{9B2E83B0-98FE-40FE-8469-D45AD06616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5330" y="1677846"/>
              <a:ext cx="5366548" cy="2825857"/>
            </a:xfrm>
            <a:prstGeom prst="rect">
              <a:avLst/>
            </a:prstGeom>
          </p:spPr>
        </p:pic>
        <p:sp>
          <p:nvSpPr>
            <p:cNvPr id="16" name="TextBox 15">
              <a:extLst>
                <a:ext uri="{FF2B5EF4-FFF2-40B4-BE49-F238E27FC236}">
                  <a16:creationId xmlns:a16="http://schemas.microsoft.com/office/drawing/2014/main" id="{2CB07CAB-C950-4BDA-AFE8-54D6F9C2A25E}"/>
                </a:ext>
              </a:extLst>
            </p:cNvPr>
            <p:cNvSpPr txBox="1"/>
            <p:nvPr/>
          </p:nvSpPr>
          <p:spPr>
            <a:xfrm>
              <a:off x="6065176" y="4422226"/>
              <a:ext cx="5476138" cy="9848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Hình 4. Cánh đồng Chum ở cao nguyên Xiêng Khoảng</a:t>
              </a:r>
            </a:p>
          </p:txBody>
        </p:sp>
      </p:grpSp>
    </p:spTree>
    <p:extLst>
      <p:ext uri="{BB962C8B-B14F-4D97-AF65-F5344CB8AC3E}">
        <p14:creationId xmlns:p14="http://schemas.microsoft.com/office/powerpoint/2010/main" val="10048095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rectangular frame with green and blue border&#10;&#10;Description automatically generated">
            <a:extLst>
              <a:ext uri="{FF2B5EF4-FFF2-40B4-BE49-F238E27FC236}">
                <a16:creationId xmlns:a16="http://schemas.microsoft.com/office/drawing/2014/main" id="{8E5740FF-1686-22A0-B005-4DDE58A010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60" y="0"/>
            <a:ext cx="12192000" cy="6874635"/>
          </a:xfrm>
        </p:spPr>
      </p:pic>
      <p:grpSp>
        <p:nvGrpSpPr>
          <p:cNvPr id="9" name="组合 2">
            <a:extLst>
              <a:ext uri="{FF2B5EF4-FFF2-40B4-BE49-F238E27FC236}">
                <a16:creationId xmlns:a16="http://schemas.microsoft.com/office/drawing/2014/main" id="{0CCDCEDB-F563-4448-AE0A-D3A88741DC10}"/>
              </a:ext>
            </a:extLst>
          </p:cNvPr>
          <p:cNvGrpSpPr/>
          <p:nvPr/>
        </p:nvGrpSpPr>
        <p:grpSpPr>
          <a:xfrm>
            <a:off x="92166" y="160168"/>
            <a:ext cx="2784599" cy="669464"/>
            <a:chOff x="5122718" y="4387700"/>
            <a:chExt cx="5635468" cy="368552"/>
          </a:xfrm>
        </p:grpSpPr>
        <p:sp>
          <p:nvSpPr>
            <p:cNvPr id="10" name="矩形: 圆角 3">
              <a:extLst>
                <a:ext uri="{FF2B5EF4-FFF2-40B4-BE49-F238E27FC236}">
                  <a16:creationId xmlns:a16="http://schemas.microsoft.com/office/drawing/2014/main" id="{CB6F3564-6C82-41D2-BAC1-7BF14E656F6F}"/>
                </a:ext>
              </a:extLst>
            </p:cNvPr>
            <p:cNvSpPr/>
            <p:nvPr/>
          </p:nvSpPr>
          <p:spPr>
            <a:xfrm>
              <a:off x="5122718" y="4387700"/>
              <a:ext cx="5635468" cy="368552"/>
            </a:xfrm>
            <a:prstGeom prst="roundRect">
              <a:avLst>
                <a:gd name="adj" fmla="val 50000"/>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ptos" panose="02110004020202020204"/>
                <a:ea typeface="等线" panose="02010600030101010101" pitchFamily="2" charset="-122"/>
                <a:cs typeface="+mn-cs"/>
              </a:endParaRPr>
            </a:p>
          </p:txBody>
        </p:sp>
        <p:sp>
          <p:nvSpPr>
            <p:cNvPr id="13" name="文本框 4">
              <a:extLst>
                <a:ext uri="{FF2B5EF4-FFF2-40B4-BE49-F238E27FC236}">
                  <a16:creationId xmlns:a16="http://schemas.microsoft.com/office/drawing/2014/main" id="{9902E104-9453-42D1-AB26-789F05D9AB52}"/>
                </a:ext>
              </a:extLst>
            </p:cNvPr>
            <p:cNvSpPr txBox="1"/>
            <p:nvPr/>
          </p:nvSpPr>
          <p:spPr>
            <a:xfrm>
              <a:off x="5602660" y="4434323"/>
              <a:ext cx="4696371" cy="3219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prstClr val="white"/>
                  </a:solidFill>
                  <a:effectLst/>
                  <a:uLnTx/>
                  <a:uFillTx/>
                  <a:latin typeface="Fira sans" panose="020B0503050000020004" pitchFamily="34" charset="0"/>
                  <a:ea typeface="字魂27号-布丁体" panose="00000500000000000000" pitchFamily="2" charset="-122"/>
                  <a:cs typeface="+mn-cs"/>
                </a:rPr>
                <a:t>Em có biết?</a:t>
              </a:r>
              <a:endParaRPr kumimoji="0" lang="zh-CN" altLang="en-US" sz="2800" b="1" i="0" u="none" strike="noStrike" kern="1200" cap="none" spc="0" normalizeH="0" baseline="0" noProof="0" dirty="0">
                <a:ln>
                  <a:noFill/>
                </a:ln>
                <a:solidFill>
                  <a:prstClr val="white"/>
                </a:solidFill>
                <a:effectLst/>
                <a:uLnTx/>
                <a:uFillTx/>
                <a:latin typeface="Fira sans" panose="020B0503050000020004" pitchFamily="34" charset="0"/>
                <a:ea typeface="字魂27号-布丁体" panose="00000500000000000000" pitchFamily="2" charset="-122"/>
                <a:cs typeface="+mn-cs"/>
              </a:endParaRPr>
            </a:p>
          </p:txBody>
        </p:sp>
      </p:grpSp>
      <p:sp>
        <p:nvSpPr>
          <p:cNvPr id="6" name="TextBox 5">
            <a:extLst>
              <a:ext uri="{FF2B5EF4-FFF2-40B4-BE49-F238E27FC236}">
                <a16:creationId xmlns:a16="http://schemas.microsoft.com/office/drawing/2014/main" id="{7EF9769D-CC9F-4575-969D-12B7CA261737}"/>
              </a:ext>
            </a:extLst>
          </p:cNvPr>
          <p:cNvSpPr txBox="1"/>
          <p:nvPr/>
        </p:nvSpPr>
        <p:spPr>
          <a:xfrm>
            <a:off x="844233" y="1368472"/>
            <a:ext cx="10524053" cy="1384995"/>
          </a:xfrm>
          <a:prstGeom prst="rect">
            <a:avLst/>
          </a:prstGeom>
          <a:noFill/>
        </p:spPr>
        <p:txBody>
          <a:bodyPr wrap="square" rtlCol="0">
            <a:spAutoFit/>
          </a:bodyPr>
          <a:lstStyle/>
          <a:p>
            <a:pPr lvl="0" algn="just">
              <a:defRPr/>
            </a:pPr>
            <a:r>
              <a:rPr lang="en-US" sz="2800">
                <a:solidFill>
                  <a:prstClr val="black"/>
                </a:solidFill>
                <a:latin typeface="Calibri" panose="020F0502020204030204" pitchFamily="34" charset="0"/>
                <a:cs typeface="Calibri" panose="020F0502020204030204" pitchFamily="34" charset="0"/>
              </a:rPr>
              <a:t>	</a:t>
            </a:r>
            <a:r>
              <a:rPr lang="vi-VN" sz="2800">
                <a:solidFill>
                  <a:prstClr val="black"/>
                </a:solidFill>
                <a:latin typeface="Calibri" panose="020F0502020204030204" pitchFamily="34" charset="0"/>
                <a:cs typeface="Calibri" panose="020F0502020204030204" pitchFamily="34" charset="0"/>
              </a:rPr>
              <a:t>Luông Pha-băng – tiếng Lào có nghĩa là “Kinh thành Phật”. Nơi đây từng là kinh đô của Lào từ thế kỉ XIV đến thế kỉ XVI với các tên gọi như: </a:t>
            </a:r>
            <a:r>
              <a:rPr lang="en-US" sz="2800">
                <a:solidFill>
                  <a:prstClr val="black"/>
                </a:solidFill>
                <a:latin typeface="Calibri" panose="020F0502020204030204" pitchFamily="34" charset="0"/>
                <a:cs typeface="Calibri" panose="020F0502020204030204" pitchFamily="34" charset="0"/>
              </a:rPr>
              <a:t> </a:t>
            </a:r>
            <a:r>
              <a:rPr lang="vi-VN" sz="2800">
                <a:solidFill>
                  <a:prstClr val="black"/>
                </a:solidFill>
                <a:latin typeface="Calibri" panose="020F0502020204030204" pitchFamily="34" charset="0"/>
                <a:cs typeface="Calibri" panose="020F0502020204030204" pitchFamily="34" charset="0"/>
              </a:rPr>
              <a:t>Mường</a:t>
            </a:r>
            <a:r>
              <a:rPr lang="en-US" sz="2800">
                <a:solidFill>
                  <a:prstClr val="black"/>
                </a:solidFill>
                <a:latin typeface="Calibri" panose="020F0502020204030204" pitchFamily="34" charset="0"/>
                <a:cs typeface="Calibri" panose="020F0502020204030204" pitchFamily="34" charset="0"/>
              </a:rPr>
              <a:t> </a:t>
            </a:r>
            <a:r>
              <a:rPr lang="vi-VN" sz="2800">
                <a:solidFill>
                  <a:prstClr val="black"/>
                </a:solidFill>
                <a:latin typeface="Calibri" panose="020F0502020204030204" pitchFamily="34" charset="0"/>
                <a:cs typeface="Calibri" panose="020F0502020204030204" pitchFamily="34" charset="0"/>
              </a:rPr>
              <a:t> Xoa,</a:t>
            </a:r>
            <a:r>
              <a:rPr lang="en-US" sz="2800">
                <a:solidFill>
                  <a:prstClr val="black"/>
                </a:solidFill>
                <a:latin typeface="Calibri" panose="020F0502020204030204" pitchFamily="34" charset="0"/>
                <a:cs typeface="Calibri" panose="020F0502020204030204" pitchFamily="34" charset="0"/>
              </a:rPr>
              <a:t> </a:t>
            </a:r>
            <a:r>
              <a:rPr lang="vi-VN" sz="2800">
                <a:solidFill>
                  <a:prstClr val="black"/>
                </a:solidFill>
                <a:latin typeface="Calibri" panose="020F0502020204030204" pitchFamily="34" charset="0"/>
                <a:cs typeface="Calibri" panose="020F0502020204030204" pitchFamily="34" charset="0"/>
              </a:rPr>
              <a:t> Xiềng </a:t>
            </a:r>
            <a:r>
              <a:rPr lang="en-US" sz="2800">
                <a:solidFill>
                  <a:prstClr val="black"/>
                </a:solidFill>
                <a:latin typeface="Calibri" panose="020F0502020204030204" pitchFamily="34" charset="0"/>
                <a:cs typeface="Calibri" panose="020F0502020204030204" pitchFamily="34" charset="0"/>
              </a:rPr>
              <a:t> </a:t>
            </a:r>
            <a:r>
              <a:rPr lang="vi-VN" sz="2800">
                <a:solidFill>
                  <a:prstClr val="black"/>
                </a:solidFill>
                <a:latin typeface="Calibri" panose="020F0502020204030204" pitchFamily="34" charset="0"/>
                <a:cs typeface="Calibri" panose="020F0502020204030204" pitchFamily="34" charset="0"/>
              </a:rPr>
              <a:t>Đông.</a:t>
            </a:r>
          </a:p>
        </p:txBody>
      </p:sp>
      <p:grpSp>
        <p:nvGrpSpPr>
          <p:cNvPr id="4" name="Group 3">
            <a:extLst>
              <a:ext uri="{FF2B5EF4-FFF2-40B4-BE49-F238E27FC236}">
                <a16:creationId xmlns:a16="http://schemas.microsoft.com/office/drawing/2014/main" id="{B1888AAE-432B-46FB-ACD6-756F0CAB4ABD}"/>
              </a:ext>
            </a:extLst>
          </p:cNvPr>
          <p:cNvGrpSpPr/>
          <p:nvPr/>
        </p:nvGrpSpPr>
        <p:grpSpPr>
          <a:xfrm>
            <a:off x="5860298" y="2309112"/>
            <a:ext cx="5148872" cy="4076728"/>
            <a:chOff x="709253" y="2047091"/>
            <a:chExt cx="5148872" cy="4076728"/>
          </a:xfrm>
        </p:grpSpPr>
        <p:sp>
          <p:nvSpPr>
            <p:cNvPr id="16" name="TextBox 15">
              <a:extLst>
                <a:ext uri="{FF2B5EF4-FFF2-40B4-BE49-F238E27FC236}">
                  <a16:creationId xmlns:a16="http://schemas.microsoft.com/office/drawing/2014/main" id="{2CB07CAB-C950-4BDA-AFE8-54D6F9C2A25E}"/>
                </a:ext>
              </a:extLst>
            </p:cNvPr>
            <p:cNvSpPr txBox="1"/>
            <p:nvPr/>
          </p:nvSpPr>
          <p:spPr>
            <a:xfrm>
              <a:off x="709253" y="5292822"/>
              <a:ext cx="514887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Hình 6. Bảo tàng Cung điện Hoàng gia Lào ở Luông Pha-băng</a:t>
              </a:r>
            </a:p>
          </p:txBody>
        </p:sp>
        <p:pic>
          <p:nvPicPr>
            <p:cNvPr id="3" name="Picture 2">
              <a:extLst>
                <a:ext uri="{FF2B5EF4-FFF2-40B4-BE49-F238E27FC236}">
                  <a16:creationId xmlns:a16="http://schemas.microsoft.com/office/drawing/2014/main" id="{689133B7-78A5-4E05-8029-A671B4020FF8}"/>
                </a:ext>
              </a:extLst>
            </p:cNvPr>
            <p:cNvPicPr>
              <a:picLocks noChangeAspect="1"/>
            </p:cNvPicPr>
            <p:nvPr/>
          </p:nvPicPr>
          <p:blipFill rotWithShape="1">
            <a:blip r:embed="rId3">
              <a:extLst>
                <a:ext uri="{28A0092B-C50C-407E-A947-70E740481C1C}">
                  <a14:useLocalDpi xmlns:a14="http://schemas.microsoft.com/office/drawing/2010/main" val="0"/>
                </a:ext>
              </a:extLst>
            </a:blip>
            <a:srcRect l="2287" r="1763"/>
            <a:stretch/>
          </p:blipFill>
          <p:spPr>
            <a:xfrm>
              <a:off x="867952" y="2047091"/>
              <a:ext cx="4900990" cy="3245731"/>
            </a:xfrm>
            <a:prstGeom prst="rect">
              <a:avLst/>
            </a:prstGeom>
          </p:spPr>
        </p:pic>
      </p:grpSp>
      <p:sp>
        <p:nvSpPr>
          <p:cNvPr id="14" name="TextBox 13">
            <a:extLst>
              <a:ext uri="{FF2B5EF4-FFF2-40B4-BE49-F238E27FC236}">
                <a16:creationId xmlns:a16="http://schemas.microsoft.com/office/drawing/2014/main" id="{4ED6B599-4C3A-4464-A90A-830F01744F0A}"/>
              </a:ext>
            </a:extLst>
          </p:cNvPr>
          <p:cNvSpPr txBox="1"/>
          <p:nvPr/>
        </p:nvSpPr>
        <p:spPr>
          <a:xfrm>
            <a:off x="822421" y="2309112"/>
            <a:ext cx="4900990" cy="3970318"/>
          </a:xfrm>
          <a:prstGeom prst="rect">
            <a:avLst/>
          </a:prstGeom>
          <a:noFill/>
        </p:spPr>
        <p:txBody>
          <a:bodyPr wrap="square" rtlCol="0">
            <a:spAutoFit/>
          </a:bodyPr>
          <a:lstStyle/>
          <a:p>
            <a:pPr lvl="0" algn="just">
              <a:defRPr/>
            </a:pPr>
            <a:r>
              <a:rPr lang="en-US" sz="2800">
                <a:solidFill>
                  <a:prstClr val="black"/>
                </a:solidFill>
                <a:latin typeface="Calibri" panose="020F0502020204030204" pitchFamily="34" charset="0"/>
                <a:cs typeface="Calibri" panose="020F0502020204030204" pitchFamily="34" charset="0"/>
              </a:rPr>
              <a:t>	</a:t>
            </a:r>
            <a:endParaRPr lang="vi-VN" sz="2800">
              <a:solidFill>
                <a:prstClr val="black"/>
              </a:solidFill>
              <a:latin typeface="Calibri" panose="020F0502020204030204" pitchFamily="34" charset="0"/>
              <a:cs typeface="Calibri" panose="020F0502020204030204" pitchFamily="34" charset="0"/>
            </a:endParaRPr>
          </a:p>
          <a:p>
            <a:pPr lvl="0" algn="just">
              <a:defRPr/>
            </a:pPr>
            <a:r>
              <a:rPr lang="en-US" sz="2800">
                <a:solidFill>
                  <a:prstClr val="black"/>
                </a:solidFill>
                <a:latin typeface="Calibri" panose="020F0502020204030204" pitchFamily="34" charset="0"/>
                <a:cs typeface="Calibri" panose="020F0502020204030204" pitchFamily="34" charset="0"/>
              </a:rPr>
              <a:t>	</a:t>
            </a:r>
            <a:r>
              <a:rPr lang="vi-VN" sz="2800">
                <a:solidFill>
                  <a:prstClr val="black"/>
                </a:solidFill>
                <a:latin typeface="Calibri" panose="020F0502020204030204" pitchFamily="34" charset="0"/>
                <a:cs typeface="Calibri" panose="020F0502020204030204" pitchFamily="34" charset="0"/>
              </a:rPr>
              <a:t>Ở Luông Pha-băng vẫn còn gìn giữ được hàng chục ngôi chùa cổ với nét kiến trúc độc đáo. Ngoài ra, nơi đây còn có Bảo tàng Cung điện Hoàng gia Lào để gìn giữ, bảo quản nhiều cổ vật quý hiếm và nếp sinh hoạt của Hoàng gia Lào.</a:t>
            </a:r>
            <a:endParaRPr lang="en-US" sz="2800">
              <a:solidFill>
                <a:prstClr val="black"/>
              </a:solidFill>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034AA88B-3A26-428B-9F67-C42891A72A3B}"/>
              </a:ext>
            </a:extLst>
          </p:cNvPr>
          <p:cNvSpPr txBox="1"/>
          <p:nvPr/>
        </p:nvSpPr>
        <p:spPr>
          <a:xfrm>
            <a:off x="2183576" y="676542"/>
            <a:ext cx="7824847" cy="707886"/>
          </a:xfrm>
          <a:prstGeom prst="rect">
            <a:avLst/>
          </a:prstGeom>
          <a:noFill/>
        </p:spPr>
        <p:txBody>
          <a:bodyPr wrap="square" rtlCol="0">
            <a:spAutoFit/>
          </a:bodyPr>
          <a:lstStyle/>
          <a:p>
            <a:pPr lvl="0" algn="ctr"/>
            <a:r>
              <a:rPr lang="vi-VN" sz="4000">
                <a:solidFill>
                  <a:srgbClr val="7030A0"/>
                </a:solidFill>
                <a:latin typeface="#9Slide05 Pattaya" panose="00000500000000000000" pitchFamily="2" charset="-34"/>
                <a:ea typeface="Calibri" panose="020F0502020204030204" pitchFamily="34" charset="0"/>
                <a:cs typeface="#9Slide05 Pattaya" panose="00000500000000000000" pitchFamily="2" charset="-34"/>
              </a:rPr>
              <a:t>Cố đô Luông Pha-băng</a:t>
            </a:r>
            <a:endParaRPr kumimoji="0" lang="vi-VN" sz="4000" b="0" i="0" u="none" strike="noStrike" kern="1200" cap="none" spc="0" normalizeH="0" baseline="0" noProof="0" dirty="0" err="1">
              <a:ln>
                <a:noFill/>
              </a:ln>
              <a:solidFill>
                <a:srgbClr val="7030A0"/>
              </a:solidFill>
              <a:effectLst/>
              <a:uLnTx/>
              <a:uFillTx/>
              <a:latin typeface="#9Slide05 Pattaya" panose="00000500000000000000" pitchFamily="2" charset="-34"/>
              <a:ea typeface="Calibri" panose="020F0502020204030204" pitchFamily="34" charset="0"/>
              <a:cs typeface="#9Slide05 Pattaya" panose="00000500000000000000" pitchFamily="2" charset="-34"/>
            </a:endParaRPr>
          </a:p>
        </p:txBody>
      </p:sp>
    </p:spTree>
    <p:extLst>
      <p:ext uri="{BB962C8B-B14F-4D97-AF65-F5344CB8AC3E}">
        <p14:creationId xmlns:p14="http://schemas.microsoft.com/office/powerpoint/2010/main" val="14188262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childTnLst>
                          </p:cTn>
                        </p:par>
                        <p:par>
                          <p:cTn id="21" fill="hold">
                            <p:stCondLst>
                              <p:cond delay="500"/>
                            </p:stCondLst>
                            <p:childTnLst>
                              <p:par>
                                <p:cTn id="22" presetID="22" presetClass="entr" presetSubtype="4"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rectangular frame with green and blue border&#10;&#10;Description automatically generated">
            <a:extLst>
              <a:ext uri="{FF2B5EF4-FFF2-40B4-BE49-F238E27FC236}">
                <a16:creationId xmlns:a16="http://schemas.microsoft.com/office/drawing/2014/main" id="{8E5740FF-1686-22A0-B005-4DDE58A010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3772"/>
            <a:ext cx="12192000" cy="6874635"/>
          </a:xfrm>
        </p:spPr>
      </p:pic>
      <p:sp>
        <p:nvSpPr>
          <p:cNvPr id="22" name="Freeform 5">
            <a:extLst>
              <a:ext uri="{FF2B5EF4-FFF2-40B4-BE49-F238E27FC236}">
                <a16:creationId xmlns:a16="http://schemas.microsoft.com/office/drawing/2014/main" id="{2D205F10-124E-49CE-B01C-9C146ABA1B27}"/>
              </a:ext>
            </a:extLst>
          </p:cNvPr>
          <p:cNvSpPr/>
          <p:nvPr/>
        </p:nvSpPr>
        <p:spPr>
          <a:xfrm>
            <a:off x="800494" y="3593109"/>
            <a:ext cx="2822056" cy="3208447"/>
          </a:xfrm>
          <a:custGeom>
            <a:avLst/>
            <a:gdLst/>
            <a:ahLst/>
            <a:cxnLst/>
            <a:rect l="l" t="t" r="r" b="b"/>
            <a:pathLst>
              <a:path w="3513010" h="4114800">
                <a:moveTo>
                  <a:pt x="0" y="0"/>
                </a:moveTo>
                <a:lnTo>
                  <a:pt x="3513010" y="0"/>
                </a:lnTo>
                <a:lnTo>
                  <a:pt x="351301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20" name="组合 2">
            <a:extLst>
              <a:ext uri="{FF2B5EF4-FFF2-40B4-BE49-F238E27FC236}">
                <a16:creationId xmlns:a16="http://schemas.microsoft.com/office/drawing/2014/main" id="{0A5BC23D-E473-4C96-8CC4-25063592157D}"/>
              </a:ext>
            </a:extLst>
          </p:cNvPr>
          <p:cNvGrpSpPr/>
          <p:nvPr/>
        </p:nvGrpSpPr>
        <p:grpSpPr>
          <a:xfrm>
            <a:off x="2913017" y="281203"/>
            <a:ext cx="5928188" cy="709404"/>
            <a:chOff x="3713917" y="4452284"/>
            <a:chExt cx="12072893" cy="352216"/>
          </a:xfrm>
        </p:grpSpPr>
        <p:sp>
          <p:nvSpPr>
            <p:cNvPr id="21" name="矩形: 圆角 3">
              <a:extLst>
                <a:ext uri="{FF2B5EF4-FFF2-40B4-BE49-F238E27FC236}">
                  <a16:creationId xmlns:a16="http://schemas.microsoft.com/office/drawing/2014/main" id="{B64F55D6-1185-4BC7-81C8-81069399A0DA}"/>
                </a:ext>
              </a:extLst>
            </p:cNvPr>
            <p:cNvSpPr/>
            <p:nvPr/>
          </p:nvSpPr>
          <p:spPr>
            <a:xfrm>
              <a:off x="3713917" y="4452284"/>
              <a:ext cx="12072893" cy="352216"/>
            </a:xfrm>
            <a:prstGeom prst="roundRect">
              <a:avLst>
                <a:gd name="adj" fmla="val 50000"/>
              </a:avLst>
            </a:prstGeom>
            <a:solidFill>
              <a:srgbClr val="54823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Aptos" panose="02110004020202020204"/>
                <a:ea typeface="等线" panose="02010600030101010101" pitchFamily="2" charset="-122"/>
                <a:cs typeface="+mn-cs"/>
              </a:endParaRPr>
            </a:p>
          </p:txBody>
        </p:sp>
        <p:sp>
          <p:nvSpPr>
            <p:cNvPr id="23" name="文本框 4">
              <a:extLst>
                <a:ext uri="{FF2B5EF4-FFF2-40B4-BE49-F238E27FC236}">
                  <a16:creationId xmlns:a16="http://schemas.microsoft.com/office/drawing/2014/main" id="{30BF3077-145E-4E1F-BE06-3628F44790A7}"/>
                </a:ext>
              </a:extLst>
            </p:cNvPr>
            <p:cNvSpPr txBox="1"/>
            <p:nvPr/>
          </p:nvSpPr>
          <p:spPr>
            <a:xfrm>
              <a:off x="4223999" y="4497348"/>
              <a:ext cx="11052731" cy="29033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b="1">
                  <a:solidFill>
                    <a:prstClr val="white"/>
                  </a:solidFill>
                  <a:latin typeface="Fira sans" panose="020B0503050000020004" pitchFamily="34" charset="0"/>
                  <a:ea typeface="字魂27号-布丁体" panose="00000500000000000000" pitchFamily="2" charset="-122"/>
                </a:rPr>
                <a:t>Trình bày kết quả hoạt động</a:t>
              </a:r>
              <a:endParaRPr kumimoji="0" lang="zh-CN" altLang="en-US" sz="2800" b="1" i="0" u="none" strike="noStrike" kern="1200" cap="none" spc="0" normalizeH="0" baseline="0" noProof="0" dirty="0">
                <a:ln>
                  <a:noFill/>
                </a:ln>
                <a:solidFill>
                  <a:prstClr val="white"/>
                </a:solidFill>
                <a:effectLst/>
                <a:uLnTx/>
                <a:uFillTx/>
                <a:latin typeface="Fira sans" panose="020B0503050000020004" pitchFamily="34" charset="0"/>
                <a:ea typeface="字魂27号-布丁体" panose="00000500000000000000" pitchFamily="2" charset="-122"/>
                <a:cs typeface="+mn-cs"/>
              </a:endParaRPr>
            </a:p>
          </p:txBody>
        </p:sp>
      </p:grpSp>
      <p:grpSp>
        <p:nvGrpSpPr>
          <p:cNvPr id="7" name="Group 6">
            <a:extLst>
              <a:ext uri="{FF2B5EF4-FFF2-40B4-BE49-F238E27FC236}">
                <a16:creationId xmlns:a16="http://schemas.microsoft.com/office/drawing/2014/main" id="{11859E6B-40E7-487C-9478-451116111EDB}"/>
              </a:ext>
            </a:extLst>
          </p:cNvPr>
          <p:cNvGrpSpPr/>
          <p:nvPr/>
        </p:nvGrpSpPr>
        <p:grpSpPr>
          <a:xfrm rot="352629">
            <a:off x="2307872" y="1395672"/>
            <a:ext cx="3129857" cy="2042563"/>
            <a:chOff x="1212350" y="1125372"/>
            <a:chExt cx="3129857" cy="2042563"/>
          </a:xfrm>
        </p:grpSpPr>
        <p:sp>
          <p:nvSpPr>
            <p:cNvPr id="3" name="Thought Bubble: Cloud 2">
              <a:extLst>
                <a:ext uri="{FF2B5EF4-FFF2-40B4-BE49-F238E27FC236}">
                  <a16:creationId xmlns:a16="http://schemas.microsoft.com/office/drawing/2014/main" id="{99D726B6-ED9A-4B56-B86C-842FE8B58334}"/>
                </a:ext>
              </a:extLst>
            </p:cNvPr>
            <p:cNvSpPr/>
            <p:nvPr/>
          </p:nvSpPr>
          <p:spPr>
            <a:xfrm>
              <a:off x="1212350" y="1125372"/>
              <a:ext cx="3129857" cy="2042563"/>
            </a:xfrm>
            <a:prstGeom prst="cloudCallout">
              <a:avLst>
                <a:gd name="adj1" fmla="val -19441"/>
                <a:gd name="adj2" fmla="val 77778"/>
              </a:avLst>
            </a:prstGeom>
            <a:solidFill>
              <a:schemeClr val="bg1"/>
            </a:solidFill>
            <a:ln w="28575">
              <a:solidFill>
                <a:srgbClr val="0070C0"/>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12A0E28-FE51-4BF1-9EAC-23332E3DCCDA}"/>
                </a:ext>
              </a:extLst>
            </p:cNvPr>
            <p:cNvSpPr txBox="1"/>
            <p:nvPr/>
          </p:nvSpPr>
          <p:spPr>
            <a:xfrm rot="21247371">
              <a:off x="1418287" y="1363699"/>
              <a:ext cx="2681525" cy="1569660"/>
            </a:xfrm>
            <a:prstGeom prst="rect">
              <a:avLst/>
            </a:prstGeom>
            <a:noFill/>
          </p:spPr>
          <p:txBody>
            <a:bodyPr wrap="square" rtlCol="0">
              <a:spAutoFit/>
            </a:bodyPr>
            <a:lstStyle/>
            <a:p>
              <a:pPr algn="ctr"/>
              <a:r>
                <a:rPr lang="en-US" sz="3200" b="1">
                  <a:solidFill>
                    <a:srgbClr val="FF0000"/>
                  </a:solidFill>
                </a:rPr>
                <a:t>Mô tả các công trình tiêu biểu ở Lào:</a:t>
              </a:r>
            </a:p>
          </p:txBody>
        </p:sp>
      </p:grpSp>
      <p:grpSp>
        <p:nvGrpSpPr>
          <p:cNvPr id="43" name="Group 42">
            <a:extLst>
              <a:ext uri="{FF2B5EF4-FFF2-40B4-BE49-F238E27FC236}">
                <a16:creationId xmlns:a16="http://schemas.microsoft.com/office/drawing/2014/main" id="{F96723CD-FEFF-4847-8017-45BA71C7AAE7}"/>
              </a:ext>
            </a:extLst>
          </p:cNvPr>
          <p:cNvGrpSpPr/>
          <p:nvPr/>
        </p:nvGrpSpPr>
        <p:grpSpPr>
          <a:xfrm>
            <a:off x="6301036" y="1909443"/>
            <a:ext cx="3141424" cy="1404583"/>
            <a:chOff x="913518" y="1838535"/>
            <a:chExt cx="7307622" cy="827645"/>
          </a:xfrm>
        </p:grpSpPr>
        <p:sp>
          <p:nvSpPr>
            <p:cNvPr id="44" name="Rectangle: Rounded Corners 43">
              <a:extLst>
                <a:ext uri="{FF2B5EF4-FFF2-40B4-BE49-F238E27FC236}">
                  <a16:creationId xmlns:a16="http://schemas.microsoft.com/office/drawing/2014/main" id="{34E8E9D9-31BE-4631-AB1C-906DEEC5E5C4}"/>
                </a:ext>
              </a:extLst>
            </p:cNvPr>
            <p:cNvSpPr/>
            <p:nvPr/>
          </p:nvSpPr>
          <p:spPr>
            <a:xfrm>
              <a:off x="913518" y="1838535"/>
              <a:ext cx="7307622" cy="827645"/>
            </a:xfrm>
            <a:prstGeom prst="roundRect">
              <a:avLst/>
            </a:prstGeom>
            <a:solidFill>
              <a:schemeClr val="accent5">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B21A59D8-45EF-4100-8064-E2186CECFD91}"/>
                </a:ext>
              </a:extLst>
            </p:cNvPr>
            <p:cNvSpPr txBox="1"/>
            <p:nvPr/>
          </p:nvSpPr>
          <p:spPr>
            <a:xfrm>
              <a:off x="1045191" y="1941459"/>
              <a:ext cx="7175949" cy="667365"/>
            </a:xfrm>
            <a:prstGeom prst="rect">
              <a:avLst/>
            </a:prstGeom>
            <a:noFill/>
          </p:spPr>
          <p:txBody>
            <a:bodyPr wrap="square" rtlCol="0">
              <a:spAutoFit/>
            </a:bodyPr>
            <a:lstStyle/>
            <a:p>
              <a:pPr algn="ctr"/>
              <a:r>
                <a:rPr lang="en-US" sz="3200"/>
                <a:t>+ Thời gian xây dựng công trình.</a:t>
              </a:r>
            </a:p>
          </p:txBody>
        </p:sp>
      </p:grpSp>
      <p:grpSp>
        <p:nvGrpSpPr>
          <p:cNvPr id="46" name="Group 45">
            <a:extLst>
              <a:ext uri="{FF2B5EF4-FFF2-40B4-BE49-F238E27FC236}">
                <a16:creationId xmlns:a16="http://schemas.microsoft.com/office/drawing/2014/main" id="{5FB666C2-BE50-4BE2-AA9F-C98DB85AC8C3}"/>
              </a:ext>
            </a:extLst>
          </p:cNvPr>
          <p:cNvGrpSpPr/>
          <p:nvPr/>
        </p:nvGrpSpPr>
        <p:grpSpPr>
          <a:xfrm>
            <a:off x="4183056" y="4060307"/>
            <a:ext cx="3160273" cy="1917754"/>
            <a:chOff x="464401" y="2075343"/>
            <a:chExt cx="8233879" cy="839167"/>
          </a:xfrm>
        </p:grpSpPr>
        <p:sp>
          <p:nvSpPr>
            <p:cNvPr id="47" name="Rectangle: Rounded Corners 46">
              <a:extLst>
                <a:ext uri="{FF2B5EF4-FFF2-40B4-BE49-F238E27FC236}">
                  <a16:creationId xmlns:a16="http://schemas.microsoft.com/office/drawing/2014/main" id="{D79DF7D6-6329-42A1-A31C-B759B0452DAD}"/>
                </a:ext>
              </a:extLst>
            </p:cNvPr>
            <p:cNvSpPr/>
            <p:nvPr/>
          </p:nvSpPr>
          <p:spPr>
            <a:xfrm>
              <a:off x="513513" y="2075343"/>
              <a:ext cx="8184767" cy="839167"/>
            </a:xfrm>
            <a:prstGeom prst="roundRect">
              <a:avLst/>
            </a:prstGeom>
            <a:solidFill>
              <a:schemeClr val="accent2">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FADCE492-1ADA-4F6E-8FCB-EB89A1747EB5}"/>
                </a:ext>
              </a:extLst>
            </p:cNvPr>
            <p:cNvSpPr txBox="1"/>
            <p:nvPr/>
          </p:nvSpPr>
          <p:spPr>
            <a:xfrm>
              <a:off x="464401" y="2147577"/>
              <a:ext cx="8081542" cy="686849"/>
            </a:xfrm>
            <a:prstGeom prst="rect">
              <a:avLst/>
            </a:prstGeom>
            <a:noFill/>
          </p:spPr>
          <p:txBody>
            <a:bodyPr wrap="square" rtlCol="0">
              <a:spAutoFit/>
            </a:bodyPr>
            <a:lstStyle/>
            <a:p>
              <a:pPr algn="ctr"/>
              <a:r>
                <a:rPr lang="en-US" sz="3200"/>
                <a:t>+ Giới thiệu một số nét tiêu biểu của công trình</a:t>
              </a:r>
            </a:p>
          </p:txBody>
        </p:sp>
      </p:grpSp>
      <p:grpSp>
        <p:nvGrpSpPr>
          <p:cNvPr id="49" name="Group 48">
            <a:extLst>
              <a:ext uri="{FF2B5EF4-FFF2-40B4-BE49-F238E27FC236}">
                <a16:creationId xmlns:a16="http://schemas.microsoft.com/office/drawing/2014/main" id="{9FB5116B-A9AD-4F95-B3D2-A281425A02A6}"/>
              </a:ext>
            </a:extLst>
          </p:cNvPr>
          <p:cNvGrpSpPr/>
          <p:nvPr/>
        </p:nvGrpSpPr>
        <p:grpSpPr>
          <a:xfrm>
            <a:off x="7922685" y="4044050"/>
            <a:ext cx="3101804" cy="1934011"/>
            <a:chOff x="513516" y="1910387"/>
            <a:chExt cx="7575951" cy="838833"/>
          </a:xfrm>
        </p:grpSpPr>
        <p:sp>
          <p:nvSpPr>
            <p:cNvPr id="50" name="Rectangle: Rounded Corners 49">
              <a:extLst>
                <a:ext uri="{FF2B5EF4-FFF2-40B4-BE49-F238E27FC236}">
                  <a16:creationId xmlns:a16="http://schemas.microsoft.com/office/drawing/2014/main" id="{B641BB2F-6C1E-4BD9-AC6A-4DB8A23EFDBD}"/>
                </a:ext>
              </a:extLst>
            </p:cNvPr>
            <p:cNvSpPr/>
            <p:nvPr/>
          </p:nvSpPr>
          <p:spPr>
            <a:xfrm>
              <a:off x="513516" y="1910387"/>
              <a:ext cx="7575951" cy="838833"/>
            </a:xfrm>
            <a:prstGeom prst="roundRect">
              <a:avLst/>
            </a:prstGeom>
            <a:solidFill>
              <a:schemeClr val="accent4">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F36A47AB-A9E3-47AA-B893-BC6B9F695DC9}"/>
                </a:ext>
              </a:extLst>
            </p:cNvPr>
            <p:cNvSpPr txBox="1"/>
            <p:nvPr/>
          </p:nvSpPr>
          <p:spPr>
            <a:xfrm>
              <a:off x="683529" y="1975876"/>
              <a:ext cx="7175949" cy="667365"/>
            </a:xfrm>
            <a:prstGeom prst="rect">
              <a:avLst/>
            </a:prstGeom>
            <a:noFill/>
          </p:spPr>
          <p:txBody>
            <a:bodyPr wrap="square" rtlCol="0">
              <a:spAutoFit/>
            </a:bodyPr>
            <a:lstStyle/>
            <a:p>
              <a:pPr algn="ctr"/>
              <a:r>
                <a:rPr lang="en-US" sz="3200"/>
                <a:t>+ Ý nghĩa hoặc giá trị lịch sử của công trình.</a:t>
              </a:r>
            </a:p>
          </p:txBody>
        </p:sp>
      </p:grpSp>
    </p:spTree>
    <p:extLst>
      <p:ext uri="{BB962C8B-B14F-4D97-AF65-F5344CB8AC3E}">
        <p14:creationId xmlns:p14="http://schemas.microsoft.com/office/powerpoint/2010/main" val="40801454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43"/>
                                        </p:tgtEl>
                                        <p:attrNameLst>
                                          <p:attrName>style.visibility</p:attrName>
                                        </p:attrNameLst>
                                      </p:cBhvr>
                                      <p:to>
                                        <p:strVal val="visible"/>
                                      </p:to>
                                    </p:set>
                                    <p:anim calcmode="lin" valueType="num">
                                      <p:cBhvr>
                                        <p:cTn id="24" dur="500" fill="hold"/>
                                        <p:tgtEl>
                                          <p:spTgt spid="43"/>
                                        </p:tgtEl>
                                        <p:attrNameLst>
                                          <p:attrName>ppt_w</p:attrName>
                                        </p:attrNameLst>
                                      </p:cBhvr>
                                      <p:tavLst>
                                        <p:tav tm="0">
                                          <p:val>
                                            <p:fltVal val="0"/>
                                          </p:val>
                                        </p:tav>
                                        <p:tav tm="100000">
                                          <p:val>
                                            <p:strVal val="#ppt_w"/>
                                          </p:val>
                                        </p:tav>
                                      </p:tavLst>
                                    </p:anim>
                                    <p:anim calcmode="lin" valueType="num">
                                      <p:cBhvr>
                                        <p:cTn id="25" dur="500" fill="hold"/>
                                        <p:tgtEl>
                                          <p:spTgt spid="43"/>
                                        </p:tgtEl>
                                        <p:attrNameLst>
                                          <p:attrName>ppt_h</p:attrName>
                                        </p:attrNameLst>
                                      </p:cBhvr>
                                      <p:tavLst>
                                        <p:tav tm="0">
                                          <p:val>
                                            <p:fltVal val="0"/>
                                          </p:val>
                                        </p:tav>
                                        <p:tav tm="100000">
                                          <p:val>
                                            <p:strVal val="#ppt_h"/>
                                          </p:val>
                                        </p:tav>
                                      </p:tavLst>
                                    </p:anim>
                                    <p:animEffect transition="in" filter="fade">
                                      <p:cBhvr>
                                        <p:cTn id="26" dur="500"/>
                                        <p:tgtEl>
                                          <p:spTgt spid="43"/>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46"/>
                                        </p:tgtEl>
                                        <p:attrNameLst>
                                          <p:attrName>style.visibility</p:attrName>
                                        </p:attrNameLst>
                                      </p:cBhvr>
                                      <p:to>
                                        <p:strVal val="visible"/>
                                      </p:to>
                                    </p:set>
                                    <p:anim calcmode="lin" valueType="num">
                                      <p:cBhvr>
                                        <p:cTn id="31" dur="500" fill="hold"/>
                                        <p:tgtEl>
                                          <p:spTgt spid="46"/>
                                        </p:tgtEl>
                                        <p:attrNameLst>
                                          <p:attrName>ppt_w</p:attrName>
                                        </p:attrNameLst>
                                      </p:cBhvr>
                                      <p:tavLst>
                                        <p:tav tm="0">
                                          <p:val>
                                            <p:fltVal val="0"/>
                                          </p:val>
                                        </p:tav>
                                        <p:tav tm="100000">
                                          <p:val>
                                            <p:strVal val="#ppt_w"/>
                                          </p:val>
                                        </p:tav>
                                      </p:tavLst>
                                    </p:anim>
                                    <p:anim calcmode="lin" valueType="num">
                                      <p:cBhvr>
                                        <p:cTn id="32" dur="500" fill="hold"/>
                                        <p:tgtEl>
                                          <p:spTgt spid="46"/>
                                        </p:tgtEl>
                                        <p:attrNameLst>
                                          <p:attrName>ppt_h</p:attrName>
                                        </p:attrNameLst>
                                      </p:cBhvr>
                                      <p:tavLst>
                                        <p:tav tm="0">
                                          <p:val>
                                            <p:fltVal val="0"/>
                                          </p:val>
                                        </p:tav>
                                        <p:tav tm="100000">
                                          <p:val>
                                            <p:strVal val="#ppt_h"/>
                                          </p:val>
                                        </p:tav>
                                      </p:tavLst>
                                    </p:anim>
                                    <p:animEffect transition="in" filter="fade">
                                      <p:cBhvr>
                                        <p:cTn id="33" dur="500"/>
                                        <p:tgtEl>
                                          <p:spTgt spid="46"/>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49"/>
                                        </p:tgtEl>
                                        <p:attrNameLst>
                                          <p:attrName>style.visibility</p:attrName>
                                        </p:attrNameLst>
                                      </p:cBhvr>
                                      <p:to>
                                        <p:strVal val="visible"/>
                                      </p:to>
                                    </p:set>
                                    <p:anim calcmode="lin" valueType="num">
                                      <p:cBhvr>
                                        <p:cTn id="38" dur="500" fill="hold"/>
                                        <p:tgtEl>
                                          <p:spTgt spid="49"/>
                                        </p:tgtEl>
                                        <p:attrNameLst>
                                          <p:attrName>ppt_w</p:attrName>
                                        </p:attrNameLst>
                                      </p:cBhvr>
                                      <p:tavLst>
                                        <p:tav tm="0">
                                          <p:val>
                                            <p:fltVal val="0"/>
                                          </p:val>
                                        </p:tav>
                                        <p:tav tm="100000">
                                          <p:val>
                                            <p:strVal val="#ppt_w"/>
                                          </p:val>
                                        </p:tav>
                                      </p:tavLst>
                                    </p:anim>
                                    <p:anim calcmode="lin" valueType="num">
                                      <p:cBhvr>
                                        <p:cTn id="39" dur="500" fill="hold"/>
                                        <p:tgtEl>
                                          <p:spTgt spid="49"/>
                                        </p:tgtEl>
                                        <p:attrNameLst>
                                          <p:attrName>ppt_h</p:attrName>
                                        </p:attrNameLst>
                                      </p:cBhvr>
                                      <p:tavLst>
                                        <p:tav tm="0">
                                          <p:val>
                                            <p:fltVal val="0"/>
                                          </p:val>
                                        </p:tav>
                                        <p:tav tm="100000">
                                          <p:val>
                                            <p:strVal val="#ppt_h"/>
                                          </p:val>
                                        </p:tav>
                                      </p:tavLst>
                                    </p:anim>
                                    <p:animEffect transition="in" filter="fade">
                                      <p:cBhvr>
                                        <p:cTn id="40"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ảnh có liên quan | Дети, Школа, Библейские уроки">
            <a:extLst>
              <a:ext uri="{FF2B5EF4-FFF2-40B4-BE49-F238E27FC236}">
                <a16:creationId xmlns:a16="http://schemas.microsoft.com/office/drawing/2014/main" id="{BA52B487-4EC7-43E2-8BC4-4583133EBB6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13390" y="2625023"/>
            <a:ext cx="1746597" cy="36962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ễ Thương Trẻ Em Trẻ Em Cô Gái Suy Nghĩ Với Dấu Chấm Hỏi Hình minh họa Sẵn  có - Tải xuống Hình ảnh Ngay bây giờ - iStock">
            <a:extLst>
              <a:ext uri="{FF2B5EF4-FFF2-40B4-BE49-F238E27FC236}">
                <a16:creationId xmlns:a16="http://schemas.microsoft.com/office/drawing/2014/main" id="{A62E0168-77E9-4765-9666-A985154F048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40150" y="2457473"/>
            <a:ext cx="2651391" cy="320063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Teacher Teaching in Classroom 1128665 Vector Art at Vecteezy">
            <a:extLst>
              <a:ext uri="{FF2B5EF4-FFF2-40B4-BE49-F238E27FC236}">
                <a16:creationId xmlns:a16="http://schemas.microsoft.com/office/drawing/2014/main" id="{9D132C88-16C1-4B84-BD22-C5122F5030A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1136" b="1202"/>
          <a:stretch/>
        </p:blipFill>
        <p:spPr bwMode="auto">
          <a:xfrm>
            <a:off x="-105103" y="-3564"/>
            <a:ext cx="12192000" cy="686156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14AD803-1AC7-44AC-8449-3496E8526E13}"/>
              </a:ext>
            </a:extLst>
          </p:cNvPr>
          <p:cNvSpPr txBox="1"/>
          <p:nvPr/>
        </p:nvSpPr>
        <p:spPr>
          <a:xfrm>
            <a:off x="5891556" y="536714"/>
            <a:ext cx="5198199" cy="2554545"/>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FFFF00"/>
                </a:solidFill>
                <a:effectLst/>
                <a:uLnTx/>
                <a:uFillTx/>
                <a:latin typeface="SVN-Caprica Script" pitchFamily="2" charset="0"/>
                <a:ea typeface="Microsoft YaHei"/>
                <a:cs typeface="+mn-cs"/>
              </a:rPr>
              <a:t>Trình bày trước lớp</a:t>
            </a:r>
            <a:endParaRPr kumimoji="0" lang="vi-VN" sz="8000" b="0" i="0" u="none" strike="noStrike" kern="1200" cap="none" spc="0" normalizeH="0" baseline="0" noProof="0" dirty="0">
              <a:ln>
                <a:noFill/>
              </a:ln>
              <a:solidFill>
                <a:srgbClr val="FFFF00"/>
              </a:solidFill>
              <a:effectLst/>
              <a:uLnTx/>
              <a:uFillTx/>
              <a:latin typeface="SVN-Caprica Script" pitchFamily="2" charset="0"/>
              <a:ea typeface="Microsoft YaHei"/>
              <a:cs typeface="+mn-cs"/>
            </a:endParaRPr>
          </a:p>
        </p:txBody>
      </p:sp>
    </p:spTree>
    <p:extLst>
      <p:ext uri="{BB962C8B-B14F-4D97-AF65-F5344CB8AC3E}">
        <p14:creationId xmlns:p14="http://schemas.microsoft.com/office/powerpoint/2010/main" val="9106810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flowers and grass&#10;&#10;Description automatically generated">
            <a:extLst>
              <a:ext uri="{FF2B5EF4-FFF2-40B4-BE49-F238E27FC236}">
                <a16:creationId xmlns:a16="http://schemas.microsoft.com/office/drawing/2014/main" id="{719E16EB-665F-B915-5920-9DA712BE401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6" name="Freeform 9">
            <a:extLst>
              <a:ext uri="{FF2B5EF4-FFF2-40B4-BE49-F238E27FC236}">
                <a16:creationId xmlns:a16="http://schemas.microsoft.com/office/drawing/2014/main" id="{0E426350-C306-BA87-1357-5AC2E2BF8E42}"/>
              </a:ext>
            </a:extLst>
          </p:cNvPr>
          <p:cNvSpPr/>
          <p:nvPr/>
        </p:nvSpPr>
        <p:spPr>
          <a:xfrm>
            <a:off x="8496300" y="2695575"/>
            <a:ext cx="3575079" cy="4879867"/>
          </a:xfrm>
          <a:custGeom>
            <a:avLst/>
            <a:gdLst/>
            <a:ahLst/>
            <a:cxnLst/>
            <a:rect l="l" t="t" r="r" b="b"/>
            <a:pathLst>
              <a:path w="1805691" h="2612210">
                <a:moveTo>
                  <a:pt x="0" y="0"/>
                </a:moveTo>
                <a:lnTo>
                  <a:pt x="1805691" y="0"/>
                </a:lnTo>
                <a:lnTo>
                  <a:pt x="1805691" y="2612211"/>
                </a:lnTo>
                <a:lnTo>
                  <a:pt x="0" y="2612211"/>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63CC1751-DDAA-4C38-8A7E-E9F42F4B0A67}"/>
              </a:ext>
            </a:extLst>
          </p:cNvPr>
          <p:cNvSpPr txBox="1"/>
          <p:nvPr/>
        </p:nvSpPr>
        <p:spPr>
          <a:xfrm>
            <a:off x="2922830" y="1227290"/>
            <a:ext cx="5198199" cy="1107996"/>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chemeClr val="accent5"/>
                </a:solidFill>
                <a:effectLst/>
                <a:uLnTx/>
                <a:uFillTx/>
                <a:latin typeface="SVN-Caprica Script" pitchFamily="2" charset="0"/>
                <a:ea typeface="Microsoft YaHei"/>
                <a:cs typeface="+mn-cs"/>
              </a:rPr>
              <a:t>DẶN</a:t>
            </a:r>
            <a:r>
              <a:rPr kumimoji="0" lang="en-US" sz="6600" b="0" i="0" u="none" strike="noStrike" kern="1200" cap="none" spc="0" normalizeH="0" noProof="0">
                <a:ln>
                  <a:noFill/>
                </a:ln>
                <a:solidFill>
                  <a:schemeClr val="accent5"/>
                </a:solidFill>
                <a:effectLst/>
                <a:uLnTx/>
                <a:uFillTx/>
                <a:latin typeface="SVN-Caprica Script" pitchFamily="2" charset="0"/>
                <a:ea typeface="Microsoft YaHei"/>
                <a:cs typeface="+mn-cs"/>
              </a:rPr>
              <a:t> DÒ</a:t>
            </a:r>
            <a:endParaRPr kumimoji="0" lang="vi-VN" sz="6600" b="0" i="0" u="none" strike="noStrike" kern="1200" cap="none" spc="0" normalizeH="0" baseline="0" noProof="0" dirty="0">
              <a:ln>
                <a:noFill/>
              </a:ln>
              <a:solidFill>
                <a:schemeClr val="accent5"/>
              </a:solidFill>
              <a:effectLst/>
              <a:uLnTx/>
              <a:uFillTx/>
              <a:latin typeface="SVN-Caprica Script" pitchFamily="2" charset="0"/>
              <a:ea typeface="Microsoft YaHei"/>
              <a:cs typeface="+mn-cs"/>
            </a:endParaRPr>
          </a:p>
        </p:txBody>
      </p:sp>
      <p:sp>
        <p:nvSpPr>
          <p:cNvPr id="11" name="TextBox 10">
            <a:extLst>
              <a:ext uri="{FF2B5EF4-FFF2-40B4-BE49-F238E27FC236}">
                <a16:creationId xmlns:a16="http://schemas.microsoft.com/office/drawing/2014/main" id="{F8E09383-6F24-4E27-8A23-B9D9983E06D6}"/>
              </a:ext>
            </a:extLst>
          </p:cNvPr>
          <p:cNvSpPr txBox="1"/>
          <p:nvPr/>
        </p:nvSpPr>
        <p:spPr>
          <a:xfrm>
            <a:off x="897252" y="2581908"/>
            <a:ext cx="4393939" cy="707886"/>
          </a:xfrm>
          <a:prstGeom prst="rect">
            <a:avLst/>
          </a:prstGeom>
          <a:noFill/>
        </p:spPr>
        <p:txBody>
          <a:bodyPr wrap="square" rtlCol="0">
            <a:spAutoFit/>
          </a:bodyPr>
          <a:lstStyle/>
          <a:p>
            <a:pPr algn="just"/>
            <a:r>
              <a:rPr lang="en-US" sz="2800"/>
              <a:t>	</a:t>
            </a:r>
            <a:r>
              <a:rPr lang="en-US" sz="4000"/>
              <a:t>-</a:t>
            </a:r>
            <a:r>
              <a:rPr lang="en-US" sz="2800"/>
              <a:t> ......................</a:t>
            </a:r>
            <a:endParaRPr lang="vi-VN" sz="2800"/>
          </a:p>
        </p:txBody>
      </p:sp>
      <p:sp>
        <p:nvSpPr>
          <p:cNvPr id="12" name="TextBox 11">
            <a:extLst>
              <a:ext uri="{FF2B5EF4-FFF2-40B4-BE49-F238E27FC236}">
                <a16:creationId xmlns:a16="http://schemas.microsoft.com/office/drawing/2014/main" id="{AF502EBF-33CD-4823-85F2-EE422FEA150B}"/>
              </a:ext>
            </a:extLst>
          </p:cNvPr>
          <p:cNvSpPr txBox="1"/>
          <p:nvPr/>
        </p:nvSpPr>
        <p:spPr>
          <a:xfrm>
            <a:off x="2051191" y="3429000"/>
            <a:ext cx="4393939" cy="707886"/>
          </a:xfrm>
          <a:prstGeom prst="rect">
            <a:avLst/>
          </a:prstGeom>
          <a:noFill/>
        </p:spPr>
        <p:txBody>
          <a:bodyPr wrap="square" rtlCol="0">
            <a:spAutoFit/>
          </a:bodyPr>
          <a:lstStyle/>
          <a:p>
            <a:pPr algn="just"/>
            <a:r>
              <a:rPr lang="en-US" sz="2800"/>
              <a:t>	</a:t>
            </a:r>
            <a:r>
              <a:rPr lang="en-US" sz="4000"/>
              <a:t>-</a:t>
            </a:r>
            <a:r>
              <a:rPr lang="en-US" sz="2800"/>
              <a:t> ......................</a:t>
            </a:r>
            <a:endParaRPr lang="vi-VN" sz="2800"/>
          </a:p>
        </p:txBody>
      </p:sp>
      <p:sp>
        <p:nvSpPr>
          <p:cNvPr id="13" name="TextBox 12">
            <a:extLst>
              <a:ext uri="{FF2B5EF4-FFF2-40B4-BE49-F238E27FC236}">
                <a16:creationId xmlns:a16="http://schemas.microsoft.com/office/drawing/2014/main" id="{62B38CB8-279B-4162-87A0-530CA336CFD2}"/>
              </a:ext>
            </a:extLst>
          </p:cNvPr>
          <p:cNvSpPr txBox="1"/>
          <p:nvPr/>
        </p:nvSpPr>
        <p:spPr>
          <a:xfrm>
            <a:off x="3727090" y="4427622"/>
            <a:ext cx="4393939" cy="707886"/>
          </a:xfrm>
          <a:prstGeom prst="rect">
            <a:avLst/>
          </a:prstGeom>
          <a:noFill/>
        </p:spPr>
        <p:txBody>
          <a:bodyPr wrap="square" rtlCol="0">
            <a:spAutoFit/>
          </a:bodyPr>
          <a:lstStyle/>
          <a:p>
            <a:pPr algn="just"/>
            <a:r>
              <a:rPr lang="en-US" sz="2800"/>
              <a:t>	</a:t>
            </a:r>
            <a:r>
              <a:rPr lang="en-US" sz="4000"/>
              <a:t>-</a:t>
            </a:r>
            <a:r>
              <a:rPr lang="en-US" sz="2800"/>
              <a:t> ......................</a:t>
            </a:r>
            <a:endParaRPr lang="vi-VN" sz="2800"/>
          </a:p>
        </p:txBody>
      </p:sp>
    </p:spTree>
    <p:extLst>
      <p:ext uri="{BB962C8B-B14F-4D97-AF65-F5344CB8AC3E}">
        <p14:creationId xmlns:p14="http://schemas.microsoft.com/office/powerpoint/2010/main" val="16121344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flowers and grass&#10;&#10;Description automatically generated">
            <a:extLst>
              <a:ext uri="{FF2B5EF4-FFF2-40B4-BE49-F238E27FC236}">
                <a16:creationId xmlns:a16="http://schemas.microsoft.com/office/drawing/2014/main" id="{719E16EB-665F-B915-5920-9DA712BE401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6" name="Freeform 9">
            <a:extLst>
              <a:ext uri="{FF2B5EF4-FFF2-40B4-BE49-F238E27FC236}">
                <a16:creationId xmlns:a16="http://schemas.microsoft.com/office/drawing/2014/main" id="{0E426350-C306-BA87-1357-5AC2E2BF8E42}"/>
              </a:ext>
            </a:extLst>
          </p:cNvPr>
          <p:cNvSpPr/>
          <p:nvPr/>
        </p:nvSpPr>
        <p:spPr>
          <a:xfrm>
            <a:off x="8496300" y="2695575"/>
            <a:ext cx="3575079" cy="4879867"/>
          </a:xfrm>
          <a:custGeom>
            <a:avLst/>
            <a:gdLst/>
            <a:ahLst/>
            <a:cxnLst/>
            <a:rect l="l" t="t" r="r" b="b"/>
            <a:pathLst>
              <a:path w="1805691" h="2612210">
                <a:moveTo>
                  <a:pt x="0" y="0"/>
                </a:moveTo>
                <a:lnTo>
                  <a:pt x="1805691" y="0"/>
                </a:lnTo>
                <a:lnTo>
                  <a:pt x="1805691" y="2612211"/>
                </a:lnTo>
                <a:lnTo>
                  <a:pt x="0" y="2612211"/>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D7947FC0-E4B1-BE66-0079-CA1DBF846296}"/>
              </a:ext>
            </a:extLst>
          </p:cNvPr>
          <p:cNvPicPr>
            <a:picLocks noChangeAspect="1"/>
          </p:cNvPicPr>
          <p:nvPr/>
        </p:nvPicPr>
        <p:blipFill>
          <a:blip r:embed="rId4"/>
          <a:stretch>
            <a:fillRect/>
          </a:stretch>
        </p:blipFill>
        <p:spPr>
          <a:xfrm>
            <a:off x="958391" y="1701171"/>
            <a:ext cx="7689879" cy="3129540"/>
          </a:xfrm>
          <a:prstGeom prst="rect">
            <a:avLst/>
          </a:prstGeom>
        </p:spPr>
      </p:pic>
    </p:spTree>
    <p:extLst>
      <p:ext uri="{BB962C8B-B14F-4D97-AF65-F5344CB8AC3E}">
        <p14:creationId xmlns:p14="http://schemas.microsoft.com/office/powerpoint/2010/main" val="38119540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FF9E8-D98A-0E31-1790-1A07F1DE7F94}"/>
              </a:ext>
            </a:extLst>
          </p:cNvPr>
          <p:cNvSpPr>
            <a:spLocks noGrp="1"/>
          </p:cNvSpPr>
          <p:nvPr>
            <p:ph type="title"/>
          </p:nvPr>
        </p:nvSpPr>
        <p:spPr/>
        <p:txBody>
          <a:bodyPr/>
          <a:lstStyle/>
          <a:p>
            <a:endParaRPr lang="vi-VN"/>
          </a:p>
        </p:txBody>
      </p:sp>
      <p:pic>
        <p:nvPicPr>
          <p:cNvPr id="5" name="Content Placeholder 4" descr="A white rectangular frame with green and blue border&#10;&#10;Description automatically generated">
            <a:extLst>
              <a:ext uri="{FF2B5EF4-FFF2-40B4-BE49-F238E27FC236}">
                <a16:creationId xmlns:a16="http://schemas.microsoft.com/office/drawing/2014/main" id="{8E5740FF-1686-22A0-B005-4DDE58A010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874635"/>
          </a:xfrm>
        </p:spPr>
      </p:pic>
      <p:sp>
        <p:nvSpPr>
          <p:cNvPr id="6" name="TextBox 5">
            <a:extLst>
              <a:ext uri="{FF2B5EF4-FFF2-40B4-BE49-F238E27FC236}">
                <a16:creationId xmlns:a16="http://schemas.microsoft.com/office/drawing/2014/main" id="{5CC13FC4-A2C0-43BA-8524-7FE24A95DCB0}"/>
              </a:ext>
            </a:extLst>
          </p:cNvPr>
          <p:cNvSpPr txBox="1"/>
          <p:nvPr/>
        </p:nvSpPr>
        <p:spPr>
          <a:xfrm>
            <a:off x="2860197" y="557838"/>
            <a:ext cx="6500602" cy="1015663"/>
          </a:xfrm>
          <a:prstGeom prst="rect">
            <a:avLst/>
          </a:prstGeom>
          <a:noFill/>
        </p:spPr>
        <p:txBody>
          <a:bodyPr wrap="square" rtlCol="0">
            <a:spAutoFit/>
          </a:bodyPr>
          <a:lstStyle/>
          <a:p>
            <a:pPr algn="ctr"/>
            <a:r>
              <a:rPr lang="en-US" sz="6000" b="1">
                <a:ln w="38100">
                  <a:solidFill>
                    <a:schemeClr val="tx1"/>
                  </a:solidFill>
                </a:ln>
                <a:solidFill>
                  <a:srgbClr val="FFC000"/>
                </a:solidFill>
                <a:effectLst>
                  <a:outerShdw blurRad="38100" dist="38100" dir="2700000" algn="tl">
                    <a:srgbClr val="000000">
                      <a:alpha val="43137"/>
                    </a:srgbClr>
                  </a:outerShdw>
                </a:effectLst>
                <a:latin typeface="UTM Cookies" panose="02040603050506020204" pitchFamily="18" charset="0"/>
                <a:cs typeface="Times New Roman" panose="02020603050405020304" pitchFamily="18" charset="0"/>
              </a:rPr>
              <a:t>Mục tiêu </a:t>
            </a:r>
            <a:endParaRPr lang="vi-VN" sz="6000" b="1">
              <a:ln w="38100">
                <a:solidFill>
                  <a:schemeClr val="tx1"/>
                </a:solidFill>
              </a:ln>
              <a:solidFill>
                <a:srgbClr val="FFC000"/>
              </a:solidFill>
              <a:effectLst>
                <a:outerShdw blurRad="38100" dist="38100" dir="2700000" algn="tl">
                  <a:srgbClr val="000000">
                    <a:alpha val="43137"/>
                  </a:srgbClr>
                </a:outerShdw>
              </a:effectLst>
              <a:latin typeface="UTM Cookies" panose="02040603050506020204" pitchFamily="18" charset="0"/>
              <a:cs typeface="Times New Roman" panose="02020603050405020304" pitchFamily="18" charset="0"/>
            </a:endParaRPr>
          </a:p>
        </p:txBody>
      </p:sp>
      <p:grpSp>
        <p:nvGrpSpPr>
          <p:cNvPr id="8" name="Group 7">
            <a:extLst>
              <a:ext uri="{FF2B5EF4-FFF2-40B4-BE49-F238E27FC236}">
                <a16:creationId xmlns:a16="http://schemas.microsoft.com/office/drawing/2014/main" id="{5420FF70-5966-453A-BFFE-6EB4AF1AC61C}"/>
              </a:ext>
            </a:extLst>
          </p:cNvPr>
          <p:cNvGrpSpPr/>
          <p:nvPr/>
        </p:nvGrpSpPr>
        <p:grpSpPr>
          <a:xfrm>
            <a:off x="850050" y="971006"/>
            <a:ext cx="10491900" cy="1743076"/>
            <a:chOff x="1818445" y="952143"/>
            <a:chExt cx="9783801" cy="1743076"/>
          </a:xfrm>
        </p:grpSpPr>
        <p:pic>
          <p:nvPicPr>
            <p:cNvPr id="4" name="Picture 3">
              <a:extLst>
                <a:ext uri="{FF2B5EF4-FFF2-40B4-BE49-F238E27FC236}">
                  <a16:creationId xmlns:a16="http://schemas.microsoft.com/office/drawing/2014/main" id="{E647BD81-4A4D-45EF-B707-DAEE7EA511B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89778" l="5333" r="89778">
                          <a14:foregroundMark x1="11111" y1="55556" x2="5333" y2="55556"/>
                        </a14:backgroundRemoval>
                      </a14:imgEffect>
                    </a14:imgLayer>
                  </a14:imgProps>
                </a:ext>
              </a:extLst>
            </a:blip>
            <a:stretch>
              <a:fillRect/>
            </a:stretch>
          </p:blipFill>
          <p:spPr>
            <a:xfrm flipH="1">
              <a:off x="1818445" y="952143"/>
              <a:ext cx="1245673" cy="1196629"/>
            </a:xfrm>
            <a:prstGeom prst="rect">
              <a:avLst/>
            </a:prstGeom>
          </p:spPr>
        </p:pic>
        <p:sp>
          <p:nvSpPr>
            <p:cNvPr id="7" name="TextBox 6">
              <a:extLst>
                <a:ext uri="{FF2B5EF4-FFF2-40B4-BE49-F238E27FC236}">
                  <a16:creationId xmlns:a16="http://schemas.microsoft.com/office/drawing/2014/main" id="{C24877B2-371A-4CD5-AC8C-1AB0FC13D8C4}"/>
                </a:ext>
              </a:extLst>
            </p:cNvPr>
            <p:cNvSpPr txBox="1"/>
            <p:nvPr/>
          </p:nvSpPr>
          <p:spPr>
            <a:xfrm>
              <a:off x="2063657" y="1741112"/>
              <a:ext cx="9538589" cy="954107"/>
            </a:xfrm>
            <a:prstGeom prst="rect">
              <a:avLst/>
            </a:prstGeom>
            <a:noFill/>
          </p:spPr>
          <p:txBody>
            <a:bodyPr wrap="square" rtlCol="0">
              <a:spAutoFit/>
            </a:bodyPr>
            <a:lstStyle/>
            <a:p>
              <a:pPr algn="just"/>
              <a:r>
                <a:rPr lang="en-US" sz="2800">
                  <a:solidFill>
                    <a:srgbClr val="002060"/>
                  </a:solidFill>
                </a:rPr>
                <a:t>	</a:t>
              </a:r>
              <a:r>
                <a:rPr lang="vi-VN" sz="2800">
                  <a:solidFill>
                    <a:srgbClr val="002060"/>
                  </a:solidFill>
                </a:rPr>
                <a:t>Xác định được vị trí địa lí của nước Lào trên bản đồ hoặc lược đồ.</a:t>
              </a:r>
            </a:p>
          </p:txBody>
        </p:sp>
      </p:grpSp>
      <p:grpSp>
        <p:nvGrpSpPr>
          <p:cNvPr id="9" name="Group 8">
            <a:extLst>
              <a:ext uri="{FF2B5EF4-FFF2-40B4-BE49-F238E27FC236}">
                <a16:creationId xmlns:a16="http://schemas.microsoft.com/office/drawing/2014/main" id="{7F1B9DD9-76A4-4F15-B171-B93D61945DB1}"/>
              </a:ext>
            </a:extLst>
          </p:cNvPr>
          <p:cNvGrpSpPr/>
          <p:nvPr/>
        </p:nvGrpSpPr>
        <p:grpSpPr>
          <a:xfrm>
            <a:off x="2725798" y="2415254"/>
            <a:ext cx="8616152" cy="1617122"/>
            <a:chOff x="1512991" y="1088203"/>
            <a:chExt cx="8616152" cy="1617122"/>
          </a:xfrm>
        </p:grpSpPr>
        <p:pic>
          <p:nvPicPr>
            <p:cNvPr id="10" name="Picture 9">
              <a:extLst>
                <a:ext uri="{FF2B5EF4-FFF2-40B4-BE49-F238E27FC236}">
                  <a16:creationId xmlns:a16="http://schemas.microsoft.com/office/drawing/2014/main" id="{70A77DFE-B8E6-4DBC-98FF-F572E3607A0D}"/>
                </a:ext>
              </a:extLst>
            </p:cNvPr>
            <p:cNvPicPr>
              <a:picLocks noChangeAspect="1"/>
            </p:cNvPicPr>
            <p:nvPr/>
          </p:nvPicPr>
          <p:blipFill>
            <a:blip r:embed="rId5">
              <a:extLst>
                <a:ext uri="{BEBA8EAE-BF5A-486C-A8C5-ECC9F3942E4B}">
                  <a14:imgProps xmlns:a14="http://schemas.microsoft.com/office/drawing/2010/main">
                    <a14:imgLayer r:embed="rId4">
                      <a14:imgEffect>
                        <a14:backgroundRemoval t="9778" b="89778" l="2667" r="89778">
                          <a14:foregroundMark x1="14667" y1="57778" x2="2667" y2="57778"/>
                        </a14:backgroundRemoval>
                      </a14:imgEffect>
                    </a14:imgLayer>
                  </a14:imgProps>
                </a:ext>
              </a:extLst>
            </a:blip>
            <a:stretch>
              <a:fillRect/>
            </a:stretch>
          </p:blipFill>
          <p:spPr>
            <a:xfrm flipH="1">
              <a:off x="1512991" y="1088203"/>
              <a:ext cx="1425168" cy="1196629"/>
            </a:xfrm>
            <a:prstGeom prst="rect">
              <a:avLst/>
            </a:prstGeom>
          </p:spPr>
        </p:pic>
        <p:sp>
          <p:nvSpPr>
            <p:cNvPr id="11" name="TextBox 10">
              <a:extLst>
                <a:ext uri="{FF2B5EF4-FFF2-40B4-BE49-F238E27FC236}">
                  <a16:creationId xmlns:a16="http://schemas.microsoft.com/office/drawing/2014/main" id="{DDF8D48B-F5B4-4BA1-A148-5AFD7389706D}"/>
                </a:ext>
              </a:extLst>
            </p:cNvPr>
            <p:cNvSpPr txBox="1"/>
            <p:nvPr/>
          </p:nvSpPr>
          <p:spPr>
            <a:xfrm>
              <a:off x="1983265" y="1751218"/>
              <a:ext cx="8145878" cy="954107"/>
            </a:xfrm>
            <a:prstGeom prst="rect">
              <a:avLst/>
            </a:prstGeom>
            <a:noFill/>
          </p:spPr>
          <p:txBody>
            <a:bodyPr wrap="square" rtlCol="0">
              <a:spAutoFit/>
            </a:bodyPr>
            <a:lstStyle/>
            <a:p>
              <a:pPr algn="just"/>
              <a:r>
                <a:rPr lang="en-US" sz="2800">
                  <a:solidFill>
                    <a:schemeClr val="accent2">
                      <a:lumMod val="50000"/>
                    </a:schemeClr>
                  </a:solidFill>
                </a:rPr>
                <a:t>	</a:t>
              </a:r>
              <a:r>
                <a:rPr lang="vi-VN" sz="2800">
                  <a:solidFill>
                    <a:schemeClr val="accent2">
                      <a:lumMod val="50000"/>
                    </a:schemeClr>
                  </a:solidFill>
                </a:rPr>
                <a:t>Nêu được một số đặc điểm cơ bản về tự nhiên và dân cư của nước Lào.</a:t>
              </a:r>
            </a:p>
          </p:txBody>
        </p:sp>
      </p:grpSp>
      <p:grpSp>
        <p:nvGrpSpPr>
          <p:cNvPr id="12" name="Group 11">
            <a:extLst>
              <a:ext uri="{FF2B5EF4-FFF2-40B4-BE49-F238E27FC236}">
                <a16:creationId xmlns:a16="http://schemas.microsoft.com/office/drawing/2014/main" id="{E2EFE88A-9B6E-480D-8A5E-CC5D59E699B6}"/>
              </a:ext>
            </a:extLst>
          </p:cNvPr>
          <p:cNvGrpSpPr/>
          <p:nvPr/>
        </p:nvGrpSpPr>
        <p:grpSpPr>
          <a:xfrm>
            <a:off x="838200" y="3609475"/>
            <a:ext cx="10634221" cy="2540448"/>
            <a:chOff x="-2300" y="1477195"/>
            <a:chExt cx="10498712" cy="2540448"/>
          </a:xfrm>
        </p:grpSpPr>
        <p:pic>
          <p:nvPicPr>
            <p:cNvPr id="13" name="Picture 12">
              <a:extLst>
                <a:ext uri="{FF2B5EF4-FFF2-40B4-BE49-F238E27FC236}">
                  <a16:creationId xmlns:a16="http://schemas.microsoft.com/office/drawing/2014/main" id="{5BCE7083-3F16-40AF-84E6-007FA51B6B03}"/>
                </a:ext>
              </a:extLst>
            </p:cNvPr>
            <p:cNvPicPr>
              <a:picLocks noChangeAspect="1"/>
            </p:cNvPicPr>
            <p:nvPr/>
          </p:nvPicPr>
          <p:blipFill>
            <a:blip r:embed="rId6">
              <a:extLst>
                <a:ext uri="{BEBA8EAE-BF5A-486C-A8C5-ECC9F3942E4B}">
                  <a14:imgProps xmlns:a14="http://schemas.microsoft.com/office/drawing/2010/main">
                    <a14:imgLayer r:embed="rId4">
                      <a14:imgEffect>
                        <a14:backgroundRemoval t="9778" b="89778" l="4889" r="89778">
                          <a14:foregroundMark x1="12889" y1="56444" x2="4889" y2="58222"/>
                        </a14:backgroundRemoval>
                      </a14:imgEffect>
                    </a14:imgLayer>
                  </a14:imgProps>
                </a:ext>
              </a:extLst>
            </a:blip>
            <a:stretch>
              <a:fillRect/>
            </a:stretch>
          </p:blipFill>
          <p:spPr>
            <a:xfrm flipH="1">
              <a:off x="-2300" y="1477195"/>
              <a:ext cx="1425168" cy="1196629"/>
            </a:xfrm>
            <a:prstGeom prst="rect">
              <a:avLst/>
            </a:prstGeom>
          </p:spPr>
        </p:pic>
        <p:sp>
          <p:nvSpPr>
            <p:cNvPr id="14" name="TextBox 13">
              <a:extLst>
                <a:ext uri="{FF2B5EF4-FFF2-40B4-BE49-F238E27FC236}">
                  <a16:creationId xmlns:a16="http://schemas.microsoft.com/office/drawing/2014/main" id="{7486CD48-B4F1-41A7-9A80-8EE55F53272C}"/>
                </a:ext>
              </a:extLst>
            </p:cNvPr>
            <p:cNvSpPr txBox="1"/>
            <p:nvPr/>
          </p:nvSpPr>
          <p:spPr>
            <a:xfrm>
              <a:off x="397816" y="2201761"/>
              <a:ext cx="10098596" cy="1815882"/>
            </a:xfrm>
            <a:prstGeom prst="rect">
              <a:avLst/>
            </a:prstGeom>
            <a:noFill/>
          </p:spPr>
          <p:txBody>
            <a:bodyPr wrap="square" rtlCol="0">
              <a:spAutoFit/>
            </a:bodyPr>
            <a:lstStyle/>
            <a:p>
              <a:pPr algn="just"/>
              <a:r>
                <a:rPr lang="en-US" sz="2800">
                  <a:solidFill>
                    <a:schemeClr val="accent5"/>
                  </a:solidFill>
                </a:rPr>
                <a:t>	</a:t>
              </a:r>
              <a:r>
                <a:rPr lang="vi-VN" sz="2800">
                  <a:solidFill>
                    <a:schemeClr val="accent5"/>
                  </a:solidFill>
                </a:rPr>
                <a:t>Sưu tầm một số tư liệu (tranh ảnh, câu chuyện lịch sử,...), tìm hiểu và mô tảđược một số công trình tiêu biểu của Lào: Cánh đồng Chum, Cố đô Luông Pha-băng (Luang Prabang), Thạt Luổng,...</a:t>
              </a:r>
            </a:p>
          </p:txBody>
        </p:sp>
      </p:grpSp>
    </p:spTree>
    <p:extLst>
      <p:ext uri="{BB962C8B-B14F-4D97-AF65-F5344CB8AC3E}">
        <p14:creationId xmlns:p14="http://schemas.microsoft.com/office/powerpoint/2010/main" val="15504486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FF9E8-D98A-0E31-1790-1A07F1DE7F94}"/>
              </a:ext>
            </a:extLst>
          </p:cNvPr>
          <p:cNvSpPr>
            <a:spLocks noGrp="1"/>
          </p:cNvSpPr>
          <p:nvPr>
            <p:ph type="title"/>
          </p:nvPr>
        </p:nvSpPr>
        <p:spPr/>
        <p:txBody>
          <a:bodyPr/>
          <a:lstStyle/>
          <a:p>
            <a:endParaRPr lang="vi-VN"/>
          </a:p>
        </p:txBody>
      </p:sp>
      <p:pic>
        <p:nvPicPr>
          <p:cNvPr id="5" name="Content Placeholder 4" descr="A white rectangular frame with green and blue border&#10;&#10;Description automatically generated">
            <a:extLst>
              <a:ext uri="{FF2B5EF4-FFF2-40B4-BE49-F238E27FC236}">
                <a16:creationId xmlns:a16="http://schemas.microsoft.com/office/drawing/2014/main" id="{8E5740FF-1686-22A0-B005-4DDE58A010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874635"/>
          </a:xfrm>
        </p:spPr>
      </p:pic>
      <p:pic>
        <p:nvPicPr>
          <p:cNvPr id="11" name="Picture 10">
            <a:extLst>
              <a:ext uri="{FF2B5EF4-FFF2-40B4-BE49-F238E27FC236}">
                <a16:creationId xmlns:a16="http://schemas.microsoft.com/office/drawing/2014/main" id="{47FD1185-9789-4AE4-B0D2-B2BD37B674FD}"/>
              </a:ext>
            </a:extLst>
          </p:cNvPr>
          <p:cNvPicPr>
            <a:picLocks noChangeAspect="1"/>
          </p:cNvPicPr>
          <p:nvPr/>
        </p:nvPicPr>
        <p:blipFill>
          <a:blip r:embed="rId3"/>
          <a:stretch>
            <a:fillRect/>
          </a:stretch>
        </p:blipFill>
        <p:spPr>
          <a:xfrm>
            <a:off x="1010234" y="2188925"/>
            <a:ext cx="5365068" cy="3567770"/>
          </a:xfrm>
          <a:prstGeom prst="rect">
            <a:avLst/>
          </a:prstGeom>
        </p:spPr>
      </p:pic>
      <p:sp>
        <p:nvSpPr>
          <p:cNvPr id="12" name="TextBox 11">
            <a:extLst>
              <a:ext uri="{FF2B5EF4-FFF2-40B4-BE49-F238E27FC236}">
                <a16:creationId xmlns:a16="http://schemas.microsoft.com/office/drawing/2014/main" id="{63CCA7DA-ED4F-4550-835F-00977DC4E4A5}"/>
              </a:ext>
            </a:extLst>
          </p:cNvPr>
          <p:cNvSpPr txBox="1"/>
          <p:nvPr/>
        </p:nvSpPr>
        <p:spPr>
          <a:xfrm>
            <a:off x="6654019" y="2500884"/>
            <a:ext cx="4846320" cy="3170099"/>
          </a:xfrm>
          <a:prstGeom prst="rect">
            <a:avLst/>
          </a:prstGeom>
          <a:noFill/>
        </p:spPr>
        <p:txBody>
          <a:bodyPr wrap="square" rtlCol="0">
            <a:spAutoFit/>
          </a:bodyPr>
          <a:lstStyle/>
          <a:p>
            <a:r>
              <a:rPr lang="vi-VN" sz="4000" i="1"/>
              <a:t>Thủ đô: Viêng Chăn Diện tích: 230,8 nghìn km2 </a:t>
            </a:r>
            <a:endParaRPr lang="en-US" sz="4000" i="1"/>
          </a:p>
          <a:p>
            <a:r>
              <a:rPr lang="vi-VN" sz="4000" i="1"/>
              <a:t>Số dân: 7 425 nghìn người (năm 2021)</a:t>
            </a:r>
            <a:endParaRPr lang="en-US" sz="4000" i="1"/>
          </a:p>
        </p:txBody>
      </p:sp>
      <p:sp>
        <p:nvSpPr>
          <p:cNvPr id="13" name="TextBox 12">
            <a:extLst>
              <a:ext uri="{FF2B5EF4-FFF2-40B4-BE49-F238E27FC236}">
                <a16:creationId xmlns:a16="http://schemas.microsoft.com/office/drawing/2014/main" id="{8345E209-6617-4B59-B430-B187AE151619}"/>
              </a:ext>
            </a:extLst>
          </p:cNvPr>
          <p:cNvSpPr txBox="1"/>
          <p:nvPr/>
        </p:nvSpPr>
        <p:spPr>
          <a:xfrm>
            <a:off x="1010234" y="834943"/>
            <a:ext cx="9236824" cy="830997"/>
          </a:xfrm>
          <a:prstGeom prst="rect">
            <a:avLst/>
          </a:prstGeom>
          <a:noFill/>
        </p:spPr>
        <p:txBody>
          <a:bodyPr wrap="none" rtlCol="0">
            <a:spAutoFit/>
          </a:bodyPr>
          <a:lstStyle/>
          <a:p>
            <a:r>
              <a:rPr lang="vi-VN" sz="4800">
                <a:solidFill>
                  <a:srgbClr val="FF0000"/>
                </a:solidFill>
                <a:latin typeface="#9Slide05 Pattaya" panose="00000500000000000000" pitchFamily="2" charset="-34"/>
                <a:ea typeface="Calibri" panose="020F0502020204030204" pitchFamily="34" charset="0"/>
                <a:cs typeface="#9Slide05 Pattaya" panose="00000500000000000000" pitchFamily="2" charset="-34"/>
              </a:rPr>
              <a:t>Nước cộng hoà dân chủ nhân dân Lào</a:t>
            </a:r>
            <a:endParaRPr lang="vi-VN" sz="4800" dirty="0" err="1">
              <a:solidFill>
                <a:srgbClr val="FF0000"/>
              </a:solidFill>
              <a:latin typeface="#9Slide05 Pattaya" panose="00000500000000000000" pitchFamily="2" charset="-34"/>
              <a:ea typeface="Calibri" panose="020F0502020204030204" pitchFamily="34" charset="0"/>
              <a:cs typeface="#9Slide05 Pattaya" panose="00000500000000000000" pitchFamily="2" charset="-34"/>
            </a:endParaRPr>
          </a:p>
        </p:txBody>
      </p:sp>
    </p:spTree>
    <p:extLst>
      <p:ext uri="{BB962C8B-B14F-4D97-AF65-F5344CB8AC3E}">
        <p14:creationId xmlns:p14="http://schemas.microsoft.com/office/powerpoint/2010/main" val="2274666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cartoon of flowers and grass&#10;&#10;Description automatically generated">
            <a:extLst>
              <a:ext uri="{FF2B5EF4-FFF2-40B4-BE49-F238E27FC236}">
                <a16:creationId xmlns:a16="http://schemas.microsoft.com/office/drawing/2014/main" id="{719E16EB-665F-B915-5920-9DA712BE401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0"/>
            <a:ext cx="12191980" cy="6856718"/>
          </a:xfrm>
          <a:prstGeom prst="rect">
            <a:avLst/>
          </a:prstGeom>
        </p:spPr>
      </p:pic>
      <p:sp>
        <p:nvSpPr>
          <p:cNvPr id="6" name="Freeform 9">
            <a:extLst>
              <a:ext uri="{FF2B5EF4-FFF2-40B4-BE49-F238E27FC236}">
                <a16:creationId xmlns:a16="http://schemas.microsoft.com/office/drawing/2014/main" id="{0E426350-C306-BA87-1357-5AC2E2BF8E42}"/>
              </a:ext>
            </a:extLst>
          </p:cNvPr>
          <p:cNvSpPr/>
          <p:nvPr/>
        </p:nvSpPr>
        <p:spPr>
          <a:xfrm>
            <a:off x="8496300" y="2695575"/>
            <a:ext cx="3575079" cy="4879867"/>
          </a:xfrm>
          <a:custGeom>
            <a:avLst/>
            <a:gdLst/>
            <a:ahLst/>
            <a:cxnLst/>
            <a:rect l="l" t="t" r="r" b="b"/>
            <a:pathLst>
              <a:path w="1805691" h="2612210">
                <a:moveTo>
                  <a:pt x="0" y="0"/>
                </a:moveTo>
                <a:lnTo>
                  <a:pt x="1805691" y="0"/>
                </a:lnTo>
                <a:lnTo>
                  <a:pt x="1805691" y="2612211"/>
                </a:lnTo>
                <a:lnTo>
                  <a:pt x="0" y="2612211"/>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94F89EA4-A86C-C82B-6940-934140E26AC2}"/>
              </a:ext>
            </a:extLst>
          </p:cNvPr>
          <p:cNvPicPr>
            <a:picLocks noChangeAspect="1"/>
          </p:cNvPicPr>
          <p:nvPr/>
        </p:nvPicPr>
        <p:blipFill>
          <a:blip r:embed="rId4"/>
          <a:stretch>
            <a:fillRect/>
          </a:stretch>
        </p:blipFill>
        <p:spPr>
          <a:xfrm>
            <a:off x="908869" y="1926210"/>
            <a:ext cx="7970662" cy="1983221"/>
          </a:xfrm>
          <a:prstGeom prst="rect">
            <a:avLst/>
          </a:prstGeom>
        </p:spPr>
      </p:pic>
    </p:spTree>
    <p:extLst>
      <p:ext uri="{BB962C8B-B14F-4D97-AF65-F5344CB8AC3E}">
        <p14:creationId xmlns:p14="http://schemas.microsoft.com/office/powerpoint/2010/main" val="3177744030"/>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FF9E8-D98A-0E31-1790-1A07F1DE7F94}"/>
              </a:ext>
            </a:extLst>
          </p:cNvPr>
          <p:cNvSpPr>
            <a:spLocks noGrp="1"/>
          </p:cNvSpPr>
          <p:nvPr>
            <p:ph type="title"/>
          </p:nvPr>
        </p:nvSpPr>
        <p:spPr/>
        <p:txBody>
          <a:bodyPr/>
          <a:lstStyle/>
          <a:p>
            <a:endParaRPr lang="vi-VN"/>
          </a:p>
        </p:txBody>
      </p:sp>
      <p:pic>
        <p:nvPicPr>
          <p:cNvPr id="5" name="Content Placeholder 4" descr="A white rectangular frame with green and blue border&#10;&#10;Description automatically generated">
            <a:extLst>
              <a:ext uri="{FF2B5EF4-FFF2-40B4-BE49-F238E27FC236}">
                <a16:creationId xmlns:a16="http://schemas.microsoft.com/office/drawing/2014/main" id="{8E5740FF-1686-22A0-B005-4DDE58A010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66725"/>
            <a:ext cx="12192000" cy="6874635"/>
          </a:xfrm>
        </p:spPr>
      </p:pic>
      <p:pic>
        <p:nvPicPr>
          <p:cNvPr id="8" name="Picture 2" descr="Bé Tập Làm Cô Giáo - KhoThietKe.Net">
            <a:extLst>
              <a:ext uri="{FF2B5EF4-FFF2-40B4-BE49-F238E27FC236}">
                <a16:creationId xmlns:a16="http://schemas.microsoft.com/office/drawing/2014/main" id="{B6A8F6F6-C1E1-4CD8-98D3-F029B51747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056" y="895543"/>
            <a:ext cx="2633592" cy="576153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picture containing light&#10;&#10;Description automatically generated">
            <a:extLst>
              <a:ext uri="{FF2B5EF4-FFF2-40B4-BE49-F238E27FC236}">
                <a16:creationId xmlns:a16="http://schemas.microsoft.com/office/drawing/2014/main" id="{40FF0C5C-1FCD-4BFF-814D-842FF33AF21C}"/>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t="814" b="83333"/>
          <a:stretch/>
        </p:blipFill>
        <p:spPr>
          <a:xfrm flipH="1">
            <a:off x="2368317" y="1090425"/>
            <a:ext cx="10723030" cy="4122970"/>
          </a:xfrm>
          <a:prstGeom prst="rect">
            <a:avLst/>
          </a:prstGeom>
        </p:spPr>
      </p:pic>
      <p:sp>
        <p:nvSpPr>
          <p:cNvPr id="11" name="TextBox 10">
            <a:extLst>
              <a:ext uri="{FF2B5EF4-FFF2-40B4-BE49-F238E27FC236}">
                <a16:creationId xmlns:a16="http://schemas.microsoft.com/office/drawing/2014/main" id="{B37502FF-E669-4AE6-BC92-3CF042E45A75}"/>
              </a:ext>
            </a:extLst>
          </p:cNvPr>
          <p:cNvSpPr txBox="1"/>
          <p:nvPr/>
        </p:nvSpPr>
        <p:spPr>
          <a:xfrm>
            <a:off x="4153706" y="2024882"/>
            <a:ext cx="6987941" cy="1828386"/>
          </a:xfrm>
          <a:prstGeom prst="rect">
            <a:avLst/>
          </a:prstGeom>
          <a:noFill/>
        </p:spPr>
        <p:txBody>
          <a:bodyPr wrap="square">
            <a:spAutoFit/>
          </a:bodyPr>
          <a:lstStyle/>
          <a:p>
            <a:pPr algn="ctr">
              <a:lnSpc>
                <a:spcPct val="150000"/>
              </a:lnSpc>
              <a:spcBef>
                <a:spcPts val="750"/>
              </a:spcBef>
            </a:pPr>
            <a:r>
              <a:rPr lang="en-US" altLang="zh-CN" sz="4000" b="1">
                <a:solidFill>
                  <a:srgbClr val="4F81BD"/>
                </a:solidFill>
                <a:effectLst>
                  <a:outerShdw blurRad="12700" dist="38100" dir="240000" algn="tl">
                    <a:srgbClr val="4F81BD">
                      <a:lumMod val="60000"/>
                      <a:lumOff val="40000"/>
                    </a:srgbClr>
                  </a:outerShdw>
                </a:effectLst>
                <a:latin typeface="Times New Roman" panose="02020603050405020304" pitchFamily="18" charset="0"/>
                <a:ea typeface="微软雅黑" pitchFamily="34" charset="-122"/>
                <a:cs typeface="Times New Roman" panose="02020603050405020304" pitchFamily="18" charset="0"/>
              </a:rPr>
              <a:t>Hát và nhảy múa theo bài hát '' </a:t>
            </a:r>
            <a:r>
              <a:rPr lang="vi-VN" altLang="zh-CN" sz="4000" b="1">
                <a:solidFill>
                  <a:srgbClr val="FF0000"/>
                </a:solidFill>
                <a:effectLst>
                  <a:outerShdw blurRad="12700" dist="38100" dir="240000" algn="tl">
                    <a:srgbClr val="4F81BD">
                      <a:lumMod val="60000"/>
                      <a:lumOff val="40000"/>
                    </a:srgbClr>
                  </a:outerShdw>
                </a:effectLst>
                <a:latin typeface="Times New Roman" panose="02020603050405020304" pitchFamily="18" charset="0"/>
                <a:ea typeface="微软雅黑" pitchFamily="34" charset="-122"/>
                <a:cs typeface="Times New Roman" panose="02020603050405020304" pitchFamily="18" charset="0"/>
              </a:rPr>
              <a:t>Bốn phương trời</a:t>
            </a:r>
            <a:r>
              <a:rPr lang="en-US" altLang="zh-CN" sz="4000" b="1">
                <a:solidFill>
                  <a:srgbClr val="4F81BD"/>
                </a:solidFill>
                <a:effectLst>
                  <a:outerShdw blurRad="12700" dist="38100" dir="240000" algn="tl">
                    <a:srgbClr val="4F81BD">
                      <a:lumMod val="60000"/>
                      <a:lumOff val="40000"/>
                    </a:srgbClr>
                  </a:outerShdw>
                </a:effectLst>
                <a:latin typeface="Times New Roman" panose="02020603050405020304" pitchFamily="18" charset="0"/>
                <a:ea typeface="微软雅黑" pitchFamily="34" charset="-122"/>
                <a:cs typeface="Times New Roman" panose="02020603050405020304" pitchFamily="18" charset="0"/>
              </a:rPr>
              <a:t> "</a:t>
            </a:r>
            <a:endParaRPr lang="zh-CN" altLang="en-US" sz="4000" b="1" dirty="0">
              <a:solidFill>
                <a:srgbClr val="4F81BD"/>
              </a:solidFill>
              <a:effectLst>
                <a:outerShdw blurRad="12700" dist="38100" dir="240000" algn="tl">
                  <a:srgbClr val="4F81BD">
                    <a:lumMod val="60000"/>
                    <a:lumOff val="40000"/>
                  </a:srgbClr>
                </a:outerShdw>
              </a:effectLst>
              <a:latin typeface="Times New Roman" panose="02020603050405020304" pitchFamily="18" charset="0"/>
              <a:ea typeface="微软雅黑" pitchFamily="34" charset="-122"/>
              <a:cs typeface="Times New Roman" panose="02020603050405020304" pitchFamily="18" charset="0"/>
            </a:endParaRPr>
          </a:p>
        </p:txBody>
      </p:sp>
    </p:spTree>
    <p:extLst>
      <p:ext uri="{BB962C8B-B14F-4D97-AF65-F5344CB8AC3E}">
        <p14:creationId xmlns:p14="http://schemas.microsoft.com/office/powerpoint/2010/main" val="3669445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ỐN PHƯƠNG TRỜI ta về đây chung vui">
            <a:hlinkClick r:id="" action="ppaction://media"/>
            <a:extLst>
              <a:ext uri="{FF2B5EF4-FFF2-40B4-BE49-F238E27FC236}">
                <a16:creationId xmlns:a16="http://schemas.microsoft.com/office/drawing/2014/main" id="{2D3B5748-6144-4F83-8096-CD263B9C632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6880934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05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FF9E8-D98A-0E31-1790-1A07F1DE7F94}"/>
              </a:ext>
            </a:extLst>
          </p:cNvPr>
          <p:cNvSpPr>
            <a:spLocks noGrp="1"/>
          </p:cNvSpPr>
          <p:nvPr>
            <p:ph type="title"/>
          </p:nvPr>
        </p:nvSpPr>
        <p:spPr/>
        <p:txBody>
          <a:bodyPr/>
          <a:lstStyle/>
          <a:p>
            <a:endParaRPr lang="vi-VN"/>
          </a:p>
        </p:txBody>
      </p:sp>
      <p:pic>
        <p:nvPicPr>
          <p:cNvPr id="5" name="Content Placeholder 4" descr="A white rectangular frame with green and blue border&#10;&#10;Description automatically generated">
            <a:extLst>
              <a:ext uri="{FF2B5EF4-FFF2-40B4-BE49-F238E27FC236}">
                <a16:creationId xmlns:a16="http://schemas.microsoft.com/office/drawing/2014/main" id="{8E5740FF-1686-22A0-B005-4DDE58A010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8592" y="-16635"/>
            <a:ext cx="12192000" cy="6874635"/>
          </a:xfrm>
        </p:spPr>
      </p:pic>
      <p:grpSp>
        <p:nvGrpSpPr>
          <p:cNvPr id="8" name="Group 7">
            <a:extLst>
              <a:ext uri="{FF2B5EF4-FFF2-40B4-BE49-F238E27FC236}">
                <a16:creationId xmlns:a16="http://schemas.microsoft.com/office/drawing/2014/main" id="{5A1DE472-6129-44E0-A4A0-548402674B84}"/>
              </a:ext>
            </a:extLst>
          </p:cNvPr>
          <p:cNvGrpSpPr/>
          <p:nvPr/>
        </p:nvGrpSpPr>
        <p:grpSpPr>
          <a:xfrm>
            <a:off x="1458424" y="2748049"/>
            <a:ext cx="3995245" cy="3281422"/>
            <a:chOff x="838200" y="743294"/>
            <a:chExt cx="8964891" cy="1894788"/>
          </a:xfrm>
        </p:grpSpPr>
        <p:sp>
          <p:nvSpPr>
            <p:cNvPr id="4" name="Rectangle: Rounded Corners 3">
              <a:extLst>
                <a:ext uri="{FF2B5EF4-FFF2-40B4-BE49-F238E27FC236}">
                  <a16:creationId xmlns:a16="http://schemas.microsoft.com/office/drawing/2014/main" id="{235F85AA-C26C-4102-814F-AF1B67F23C86}"/>
                </a:ext>
              </a:extLst>
            </p:cNvPr>
            <p:cNvSpPr/>
            <p:nvPr/>
          </p:nvSpPr>
          <p:spPr>
            <a:xfrm>
              <a:off x="838200" y="743294"/>
              <a:ext cx="8964891" cy="1894788"/>
            </a:xfrm>
            <a:prstGeom prst="roundRect">
              <a:avLst/>
            </a:prstGeom>
            <a:solidFill>
              <a:schemeClr val="bg1"/>
            </a:solidFill>
            <a:ln w="38100">
              <a:solidFill>
                <a:srgbClr val="FFC0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031537E-44E4-4E7A-A83A-69AD99442E64}"/>
                </a:ext>
              </a:extLst>
            </p:cNvPr>
            <p:cNvSpPr txBox="1"/>
            <p:nvPr/>
          </p:nvSpPr>
          <p:spPr>
            <a:xfrm>
              <a:off x="879187" y="838296"/>
              <a:ext cx="8738649" cy="1569660"/>
            </a:xfrm>
            <a:prstGeom prst="rect">
              <a:avLst/>
            </a:prstGeom>
            <a:noFill/>
          </p:spPr>
          <p:txBody>
            <a:bodyPr wrap="square" rtlCol="0">
              <a:spAutoFit/>
            </a:bodyPr>
            <a:lstStyle/>
            <a:p>
              <a:pPr algn="ctr"/>
              <a:r>
                <a:rPr lang="vi-VN" sz="3200">
                  <a:solidFill>
                    <a:srgbClr val="FF0000"/>
                  </a:solidFill>
                </a:rPr>
                <a:t>Nước Cộng hoà Dân chủ </a:t>
              </a:r>
              <a:r>
                <a:rPr lang="en-US" sz="3200">
                  <a:solidFill>
                    <a:srgbClr val="FF0000"/>
                  </a:solidFill>
                  <a:latin typeface="Arial" panose="020B0604020202020204" pitchFamily="34" charset="0"/>
                  <a:cs typeface="Arial" panose="020B0604020202020204" pitchFamily="34" charset="0"/>
                </a:rPr>
                <a:t>Nhân dân Lào (Lào) là quốc gia có chung đường biên giới dài nhất với Việt Nam</a:t>
              </a:r>
            </a:p>
          </p:txBody>
        </p:sp>
      </p:grpSp>
      <p:pic>
        <p:nvPicPr>
          <p:cNvPr id="1026" name="Picture 2" descr="Chữ ngh">
            <a:extLst>
              <a:ext uri="{FF2B5EF4-FFF2-40B4-BE49-F238E27FC236}">
                <a16:creationId xmlns:a16="http://schemas.microsoft.com/office/drawing/2014/main" id="{6B2CFC53-7B27-4C04-87DC-F2BF64DF7E1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669" b="95356" l="4422" r="89796">
                        <a14:foregroundMark x1="30612" y1="13622" x2="15646" y2="17957"/>
                        <a14:foregroundMark x1="28571" y1="13467" x2="18707" y2="19969"/>
                        <a14:foregroundMark x1="33673" y1="12848" x2="26531" y2="16873"/>
                        <a14:foregroundMark x1="45578" y1="11300" x2="35714" y2="21827"/>
                        <a14:foregroundMark x1="31633" y1="18576" x2="12245" y2="29102"/>
                        <a14:foregroundMark x1="29932" y1="16254" x2="21088" y2="27399"/>
                        <a14:foregroundMark x1="19388" y1="15480" x2="23469" y2="27554"/>
                        <a14:foregroundMark x1="13605" y1="20124" x2="12925" y2="32972"/>
                        <a14:foregroundMark x1="15986" y1="19814" x2="17007" y2="27554"/>
                        <a14:foregroundMark x1="7143" y1="14706" x2="4422" y2="24768"/>
                        <a14:foregroundMark x1="9524" y1="17337" x2="9524" y2="24768"/>
                        <a14:foregroundMark x1="31293" y1="13467" x2="47619" y2="13467"/>
                        <a14:foregroundMark x1="36735" y1="8669" x2="56463" y2="8669"/>
                        <a14:foregroundMark x1="59184" y1="12693" x2="69728" y2="23529"/>
                        <a14:foregroundMark x1="64966" y1="16873" x2="68707" y2="26316"/>
                        <a14:foregroundMark x1="53401" y1="18111" x2="44218" y2="30341"/>
                        <a14:foregroundMark x1="25170" y1="25232" x2="37415" y2="34211"/>
                        <a14:foregroundMark x1="38435" y1="21672" x2="40136" y2="30186"/>
                        <a14:foregroundMark x1="50680" y1="21517" x2="60884" y2="33591"/>
                        <a14:foregroundMark x1="42177" y1="90867" x2="32993" y2="94118"/>
                        <a14:foregroundMark x1="69048" y1="91331" x2="75850" y2="9535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460999" y="1294544"/>
            <a:ext cx="2397216" cy="519833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52EC0378-7189-42CC-A88D-ADE32750F864}"/>
              </a:ext>
            </a:extLst>
          </p:cNvPr>
          <p:cNvGrpSpPr/>
          <p:nvPr/>
        </p:nvGrpSpPr>
        <p:grpSpPr>
          <a:xfrm>
            <a:off x="5497708" y="1076828"/>
            <a:ext cx="3919252" cy="2597882"/>
            <a:chOff x="2899744" y="3483505"/>
            <a:chExt cx="3809182" cy="2912411"/>
          </a:xfrm>
        </p:grpSpPr>
        <p:sp>
          <p:nvSpPr>
            <p:cNvPr id="10" name="Speech Bubble: Rectangle with Corners Rounded 9">
              <a:extLst>
                <a:ext uri="{FF2B5EF4-FFF2-40B4-BE49-F238E27FC236}">
                  <a16:creationId xmlns:a16="http://schemas.microsoft.com/office/drawing/2014/main" id="{0A1774F5-A69E-4EC2-A32E-4B51B0545CD3}"/>
                </a:ext>
              </a:extLst>
            </p:cNvPr>
            <p:cNvSpPr/>
            <p:nvPr/>
          </p:nvSpPr>
          <p:spPr>
            <a:xfrm>
              <a:off x="3428794" y="3900558"/>
              <a:ext cx="3264258" cy="2495358"/>
            </a:xfrm>
            <a:prstGeom prst="wedgeRoundRectCallout">
              <a:avLst>
                <a:gd name="adj1" fmla="val 60279"/>
                <a:gd name="adj2" fmla="val 30099"/>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Hình ảnh Dấu Chấm Hỏi PNG, Vector, PSD, và biểu tượng để tải về miễn phí |  pngtree">
              <a:extLst>
                <a:ext uri="{FF2B5EF4-FFF2-40B4-BE49-F238E27FC236}">
                  <a16:creationId xmlns:a16="http://schemas.microsoft.com/office/drawing/2014/main" id="{B76F8DEB-90AD-4D1F-9EEA-9E7C3B4DFB6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667" b="90000" l="10000" r="90000">
                          <a14:foregroundMark x1="55167" y1="10750" x2="48750" y2="8667"/>
                          <a14:foregroundMark x1="50083" y1="71583" x2="49167" y2="77167"/>
                          <a14:foregroundMark x1="45583" y1="69833" x2="46167" y2="72667"/>
                          <a14:foregroundMark x1="47667" y1="69083" x2="46333" y2="75667"/>
                          <a14:foregroundMark x1="45417" y1="68167" x2="45000" y2="75333"/>
                          <a14:foregroundMark x1="40333" y1="68500" x2="33917" y2="71583"/>
                          <a14:foregroundMark x1="38583" y1="69833" x2="38417" y2="74000"/>
                          <a14:foregroundMark x1="53833" y1="67250" x2="56250" y2="72667"/>
                          <a14:foregroundMark x1="53417" y1="65000" x2="58000" y2="70000"/>
                          <a14:foregroundMark x1="54917" y1="64750" x2="59250" y2="75333"/>
                          <a14:foregroundMark x1="55083" y1="60500" x2="55833" y2="61250"/>
                          <a14:foregroundMark x1="46333" y1="62167" x2="43917" y2="62167"/>
                        </a14:backgroundRemoval>
                      </a14:imgEffect>
                    </a14:imgLayer>
                  </a14:imgProps>
                </a:ext>
                <a:ext uri="{28A0092B-C50C-407E-A947-70E740481C1C}">
                  <a14:useLocalDpi xmlns:a14="http://schemas.microsoft.com/office/drawing/2010/main" val="0"/>
                </a:ext>
              </a:extLst>
            </a:blip>
            <a:srcRect/>
            <a:stretch>
              <a:fillRect/>
            </a:stretch>
          </p:blipFill>
          <p:spPr bwMode="auto">
            <a:xfrm>
              <a:off x="2899744" y="3483505"/>
              <a:ext cx="1301880" cy="130188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8B9A9430-8A3F-4DD6-AB3F-A560080723AD}"/>
                </a:ext>
              </a:extLst>
            </p:cNvPr>
            <p:cNvSpPr txBox="1"/>
            <p:nvPr/>
          </p:nvSpPr>
          <p:spPr>
            <a:xfrm>
              <a:off x="3428794" y="4046555"/>
              <a:ext cx="3280132" cy="2311765"/>
            </a:xfrm>
            <a:prstGeom prst="rect">
              <a:avLst/>
            </a:prstGeom>
            <a:noFill/>
          </p:spPr>
          <p:txBody>
            <a:bodyPr wrap="square" rtlCol="0">
              <a:spAutoFit/>
            </a:bodyPr>
            <a:lstStyle/>
            <a:p>
              <a:pPr algn="ctr"/>
              <a:r>
                <a:rPr lang="en-US" sz="3200">
                  <a:solidFill>
                    <a:srgbClr val="002060"/>
                  </a:solidFill>
                  <a:latin typeface="Arial" panose="020B0604020202020204" pitchFamily="34" charset="0"/>
                  <a:cs typeface="Arial" panose="020B0604020202020204" pitchFamily="34" charset="0"/>
                </a:rPr>
                <a:t>Em hãy nêu những hiểu biết của em về đất nước này</a:t>
              </a:r>
            </a:p>
          </p:txBody>
        </p:sp>
      </p:grpSp>
      <p:pic>
        <p:nvPicPr>
          <p:cNvPr id="15" name="Picture 14">
            <a:extLst>
              <a:ext uri="{FF2B5EF4-FFF2-40B4-BE49-F238E27FC236}">
                <a16:creationId xmlns:a16="http://schemas.microsoft.com/office/drawing/2014/main" id="{503D18F4-E84C-44C0-BBB3-2590357109DF}"/>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825" b="94386" l="7261" r="90429">
                        <a14:foregroundMark x1="7261" y1="41053" x2="19967" y2="44211"/>
                        <a14:foregroundMark x1="20792" y1="44211" x2="28548" y2="47018"/>
                        <a14:foregroundMark x1="27063" y1="28421" x2="17987" y2="46316"/>
                        <a14:foregroundMark x1="32508" y1="12281" x2="31518" y2="15088"/>
                        <a14:foregroundMark x1="66172" y1="11228" x2="66337" y2="13333"/>
                        <a14:foregroundMark x1="90759" y1="41754" x2="87624" y2="45263"/>
                        <a14:foregroundMark x1="66667" y1="9825" x2="65842" y2="14386"/>
                        <a14:foregroundMark x1="33993" y1="9825" x2="32838" y2="14035"/>
                        <a14:foregroundMark x1="44389" y1="89474" x2="43894" y2="91228"/>
                        <a14:foregroundMark x1="55941" y1="92982" x2="56931" y2="94386"/>
                      </a14:backgroundRemoval>
                    </a14:imgEffect>
                  </a14:imgLayer>
                </a14:imgProps>
              </a:ext>
            </a:extLst>
          </a:blip>
          <a:stretch>
            <a:fillRect/>
          </a:stretch>
        </p:blipFill>
        <p:spPr>
          <a:xfrm>
            <a:off x="1407187" y="679736"/>
            <a:ext cx="4099686" cy="1928070"/>
          </a:xfrm>
          <a:prstGeom prst="rect">
            <a:avLst/>
          </a:prstGeom>
        </p:spPr>
      </p:pic>
    </p:spTree>
    <p:extLst>
      <p:ext uri="{BB962C8B-B14F-4D97-AF65-F5344CB8AC3E}">
        <p14:creationId xmlns:p14="http://schemas.microsoft.com/office/powerpoint/2010/main" val="33444772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16" presetClass="entr" presetSubtype="21"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wipe(down)">
                                      <p:cBhvr>
                                        <p:cTn id="18" dur="500"/>
                                        <p:tgtEl>
                                          <p:spTgt spid="1026"/>
                                        </p:tgtEl>
                                      </p:cBhvr>
                                    </p:animEffect>
                                  </p:childTnLst>
                                </p:cTn>
                              </p:par>
                            </p:childTnLst>
                          </p:cTn>
                        </p:par>
                        <p:par>
                          <p:cTn id="19" fill="hold">
                            <p:stCondLst>
                              <p:cond delay="500"/>
                            </p:stCondLst>
                            <p:childTnLst>
                              <p:par>
                                <p:cTn id="20" presetID="16" presetClass="entr" presetSubtype="21"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ảnh có liên quan | Дети, Школа, Библейские уроки">
            <a:extLst>
              <a:ext uri="{FF2B5EF4-FFF2-40B4-BE49-F238E27FC236}">
                <a16:creationId xmlns:a16="http://schemas.microsoft.com/office/drawing/2014/main" id="{BA52B487-4EC7-43E2-8BC4-4583133EBB6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13390" y="2625023"/>
            <a:ext cx="1746597" cy="36962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ễ Thương Trẻ Em Trẻ Em Cô Gái Suy Nghĩ Với Dấu Chấm Hỏi Hình minh họa Sẵn  có - Tải xuống Hình ảnh Ngay bây giờ - iStock">
            <a:extLst>
              <a:ext uri="{FF2B5EF4-FFF2-40B4-BE49-F238E27FC236}">
                <a16:creationId xmlns:a16="http://schemas.microsoft.com/office/drawing/2014/main" id="{A62E0168-77E9-4765-9666-A985154F048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40150" y="2457473"/>
            <a:ext cx="2651391" cy="320063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Teacher Teaching in Classroom 1128665 Vector Art at Vecteezy">
            <a:extLst>
              <a:ext uri="{FF2B5EF4-FFF2-40B4-BE49-F238E27FC236}">
                <a16:creationId xmlns:a16="http://schemas.microsoft.com/office/drawing/2014/main" id="{9D132C88-16C1-4B84-BD22-C5122F5030A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1136" b="1202"/>
          <a:stretch/>
        </p:blipFill>
        <p:spPr bwMode="auto">
          <a:xfrm>
            <a:off x="-105103" y="-3564"/>
            <a:ext cx="12192000" cy="686156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14AD803-1AC7-44AC-8449-3496E8526E13}"/>
              </a:ext>
            </a:extLst>
          </p:cNvPr>
          <p:cNvSpPr txBox="1"/>
          <p:nvPr/>
        </p:nvSpPr>
        <p:spPr>
          <a:xfrm>
            <a:off x="5891556" y="536714"/>
            <a:ext cx="5198199" cy="2554545"/>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FFFF00"/>
                </a:solidFill>
                <a:effectLst/>
                <a:uLnTx/>
                <a:uFillTx/>
                <a:latin typeface="SVN-Caprica Script" pitchFamily="2" charset="0"/>
                <a:ea typeface="Microsoft YaHei"/>
                <a:cs typeface="+mn-cs"/>
              </a:rPr>
              <a:t>Chi</a:t>
            </a:r>
            <a:r>
              <a:rPr lang="en-US" sz="8000">
                <a:solidFill>
                  <a:srgbClr val="FFFF00"/>
                </a:solidFill>
                <a:effectLst/>
                <a:latin typeface="SVN-Caprica Script" pitchFamily="2" charset="0"/>
                <a:ea typeface="Microsoft YaHei"/>
              </a:rPr>
              <a:t>a sẻ trước lớp</a:t>
            </a:r>
            <a:endParaRPr kumimoji="0" lang="vi-VN" sz="8000" b="0" i="0" u="none" strike="noStrike" kern="1200" cap="none" spc="0" normalizeH="0" baseline="0" noProof="0" dirty="0">
              <a:ln>
                <a:noFill/>
              </a:ln>
              <a:solidFill>
                <a:srgbClr val="FFFF00"/>
              </a:solidFill>
              <a:effectLst/>
              <a:uLnTx/>
              <a:uFillTx/>
              <a:latin typeface="SVN-Caprica Script" pitchFamily="2" charset="0"/>
              <a:ea typeface="Microsoft YaHei"/>
            </a:endParaRPr>
          </a:p>
        </p:txBody>
      </p:sp>
    </p:spTree>
    <p:extLst>
      <p:ext uri="{BB962C8B-B14F-4D97-AF65-F5344CB8AC3E}">
        <p14:creationId xmlns:p14="http://schemas.microsoft.com/office/powerpoint/2010/main" val="3498034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第一PPT，www.1ppt.com">
  <a:themeElements>
    <a:clrScheme name="自定义 237">
      <a:dk1>
        <a:srgbClr val="000000"/>
      </a:dk1>
      <a:lt1>
        <a:srgbClr val="FFFFFF"/>
      </a:lt1>
      <a:dk2>
        <a:srgbClr val="768394"/>
      </a:dk2>
      <a:lt2>
        <a:srgbClr val="F0F0F0"/>
      </a:lt2>
      <a:accent1>
        <a:srgbClr val="7EB73C"/>
      </a:accent1>
      <a:accent2>
        <a:srgbClr val="7EB73C"/>
      </a:accent2>
      <a:accent3>
        <a:srgbClr val="7EB73C"/>
      </a:accent3>
      <a:accent4>
        <a:srgbClr val="7EB73C"/>
      </a:accent4>
      <a:accent5>
        <a:srgbClr val="7EB73C"/>
      </a:accent5>
      <a:accent6>
        <a:srgbClr val="7EB73C"/>
      </a:accent6>
      <a:hlink>
        <a:srgbClr val="686355"/>
      </a:hlink>
      <a:folHlink>
        <a:srgbClr val="BFBFBF"/>
      </a:folHlink>
    </a:clrScheme>
    <a:fontScheme name="j0gvy2kl">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826</TotalTime>
  <Words>1091</Words>
  <Application>Microsoft Office PowerPoint</Application>
  <PresentationFormat>Widescreen</PresentationFormat>
  <Paragraphs>79</Paragraphs>
  <Slides>26</Slides>
  <Notes>3</Notes>
  <HiddenSlides>0</HiddenSlides>
  <MMClips>1</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26</vt:i4>
      </vt:variant>
    </vt:vector>
  </HeadingPairs>
  <TitlesOfParts>
    <vt:vector size="42" baseType="lpstr">
      <vt:lpstr>等线</vt:lpstr>
      <vt:lpstr>微软雅黑</vt:lpstr>
      <vt:lpstr>#9Slide05 Pattaya</vt:lpstr>
      <vt:lpstr>#9Slide06 SVNClementine</vt:lpstr>
      <vt:lpstr>Aptos</vt:lpstr>
      <vt:lpstr>Aptos Display</vt:lpstr>
      <vt:lpstr>Arial</vt:lpstr>
      <vt:lpstr>Calibri</vt:lpstr>
      <vt:lpstr>Cambria</vt:lpstr>
      <vt:lpstr>Fira sans</vt:lpstr>
      <vt:lpstr>SVN-Caprica Script</vt:lpstr>
      <vt:lpstr>Times New Roman</vt:lpstr>
      <vt:lpstr>UTM Cookies</vt:lpstr>
      <vt:lpstr>字魂70号-灵悦黑体</vt:lpstr>
      <vt:lpstr>Office Theme</vt:lpstr>
      <vt:lpstr>第一PPT，www.1ppt.com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Administrator</cp:lastModifiedBy>
  <cp:revision>8</cp:revision>
  <dcterms:created xsi:type="dcterms:W3CDTF">2024-09-21T05:55:33Z</dcterms:created>
  <dcterms:modified xsi:type="dcterms:W3CDTF">2025-03-24T15:23:50Z</dcterms:modified>
  <cp:category>9Slide.vn</cp:category>
</cp:coreProperties>
</file>