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538" r:id="rId4"/>
    <p:sldId id="258" r:id="rId5"/>
    <p:sldId id="259" r:id="rId6"/>
    <p:sldId id="266" r:id="rId7"/>
    <p:sldId id="267" r:id="rId8"/>
    <p:sldId id="268" r:id="rId9"/>
    <p:sldId id="257" r:id="rId10"/>
    <p:sldId id="261" r:id="rId11"/>
    <p:sldId id="270" r:id="rId12"/>
    <p:sldId id="260" r:id="rId13"/>
    <p:sldId id="530" r:id="rId14"/>
    <p:sldId id="531" r:id="rId15"/>
    <p:sldId id="532" r:id="rId16"/>
    <p:sldId id="263" r:id="rId17"/>
    <p:sldId id="533" r:id="rId18"/>
    <p:sldId id="534" r:id="rId19"/>
    <p:sldId id="535" r:id="rId20"/>
    <p:sldId id="269" r:id="rId21"/>
    <p:sldId id="264" r:id="rId22"/>
    <p:sldId id="536" r:id="rId23"/>
    <p:sldId id="537" r:id="rId24"/>
    <p:sldId id="265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58"/>
    <a:srgbClr val="F06472"/>
    <a:srgbClr val="DB5852"/>
    <a:srgbClr val="FFB522"/>
    <a:srgbClr val="D3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242" autoAdjust="0"/>
  </p:normalViewPr>
  <p:slideViewPr>
    <p:cSldViewPr>
      <p:cViewPr varScale="1">
        <p:scale>
          <a:sx n="75" d="100"/>
          <a:sy n="75" d="100"/>
        </p:scale>
        <p:origin x="4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F6DC-783C-414A-BCF0-8D5438A85F8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7D70-3B11-4300-9DAF-8DF3B4B8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9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1067"/>
          <a:stretch/>
        </p:blipFill>
        <p:spPr>
          <a:xfrm>
            <a:off x="-73024" y="2"/>
            <a:ext cx="18434048" cy="103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1067"/>
          <a:stretch/>
        </p:blipFill>
        <p:spPr>
          <a:xfrm>
            <a:off x="-73024" y="2"/>
            <a:ext cx="18434048" cy="103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8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23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79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8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E889B25-EF01-E97E-8F2A-2548743FBDE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6E00533-0F18-D1A8-3C66-ADA819CE018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www.9slide.vn</a:t>
            </a:r>
            <a:endParaRPr lang="en-US" sz="3600" dirty="0">
              <a:solidFill>
                <a:srgbClr val="CFC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1046184" y="6814679"/>
            <a:ext cx="7241819" cy="3475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  <p:extLst>
      <p:ext uri="{BB962C8B-B14F-4D97-AF65-F5344CB8AC3E}">
        <p14:creationId xmlns:p14="http://schemas.microsoft.com/office/powerpoint/2010/main" val="44260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828755" rtl="0" eaLnBrk="1" latinLnBrk="0" hangingPunct="1"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84" indent="-685784" algn="l" defTabSz="1828755" rtl="0" eaLnBrk="1" latinLnBrk="0" hangingPunct="1">
        <a:spcBef>
          <a:spcPct val="20000"/>
        </a:spcBef>
        <a:buFont typeface="Arial" pitchFamily="34" charset="0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3" indent="-571485" algn="l" defTabSz="1828755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spcBef>
          <a:spcPct val="20000"/>
        </a:spcBef>
        <a:buFont typeface="Arial" pitchFamily="34" charset="0"/>
        <a:buChar char="–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spcBef>
          <a:spcPct val="20000"/>
        </a:spcBef>
        <a:buFont typeface="Arial" pitchFamily="34" charset="0"/>
        <a:buChar char="»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3.svg"/><Relationship Id="rId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sv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06100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962504" y="8249836"/>
            <a:ext cx="9325496" cy="2890904"/>
          </a:xfrm>
          <a:custGeom>
            <a:avLst/>
            <a:gdLst/>
            <a:ahLst/>
            <a:cxnLst/>
            <a:rect l="l" t="t" r="r" b="b"/>
            <a:pathLst>
              <a:path w="9325496" h="2890904">
                <a:moveTo>
                  <a:pt x="9325496" y="0"/>
                </a:moveTo>
                <a:lnTo>
                  <a:pt x="0" y="0"/>
                </a:lnTo>
                <a:lnTo>
                  <a:pt x="0" y="2890904"/>
                </a:lnTo>
                <a:lnTo>
                  <a:pt x="9325496" y="2890904"/>
                </a:lnTo>
                <a:lnTo>
                  <a:pt x="93254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46540" y="5481252"/>
            <a:ext cx="12394920" cy="4642461"/>
          </a:xfrm>
          <a:custGeom>
            <a:avLst/>
            <a:gdLst/>
            <a:ahLst/>
            <a:cxnLst/>
            <a:rect l="l" t="t" r="r" b="b"/>
            <a:pathLst>
              <a:path w="12394920" h="4642461">
                <a:moveTo>
                  <a:pt x="0" y="0"/>
                </a:moveTo>
                <a:lnTo>
                  <a:pt x="12394920" y="0"/>
                </a:lnTo>
                <a:lnTo>
                  <a:pt x="12394920" y="4642461"/>
                </a:lnTo>
                <a:lnTo>
                  <a:pt x="0" y="4642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625252" y="4087237"/>
            <a:ext cx="5597460" cy="6036476"/>
          </a:xfrm>
          <a:custGeom>
            <a:avLst/>
            <a:gdLst/>
            <a:ahLst/>
            <a:cxnLst/>
            <a:rect l="l" t="t" r="r" b="b"/>
            <a:pathLst>
              <a:path w="5597460" h="6036476">
                <a:moveTo>
                  <a:pt x="0" y="0"/>
                </a:moveTo>
                <a:lnTo>
                  <a:pt x="5597460" y="0"/>
                </a:lnTo>
                <a:lnTo>
                  <a:pt x="5597460" y="6036476"/>
                </a:lnTo>
                <a:lnTo>
                  <a:pt x="0" y="6036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97125" y="2450423"/>
            <a:ext cx="1451225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8800" b="1">
                <a:solidFill>
                  <a:srgbClr val="FFB522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NƯỚC CỘNG HOÀ NHÂN DÂN</a:t>
            </a:r>
            <a:r>
              <a:rPr lang="en-US" sz="8800" b="1">
                <a:solidFill>
                  <a:srgbClr val="FFB522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 </a:t>
            </a:r>
            <a:r>
              <a:rPr lang="vi-VN" sz="8800" b="1">
                <a:solidFill>
                  <a:srgbClr val="FFB522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TRUNG HOA</a:t>
            </a:r>
            <a:endParaRPr lang="en-US" sz="8800" b="1">
              <a:solidFill>
                <a:srgbClr val="FFB522"/>
              </a:solidFill>
              <a:latin typeface="Bookman-Demi" panose="02020500000000000000" pitchFamily="18" charset="0"/>
              <a:ea typeface="Bookman-Demi" panose="02020500000000000000" pitchFamily="18" charset="0"/>
              <a:cs typeface="Bookman-Demi" panose="02020500000000000000" pitchFamily="18" charset="0"/>
              <a:sym typeface="Bobby Jone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025460" y="4087237"/>
            <a:ext cx="5597460" cy="6036476"/>
          </a:xfrm>
          <a:custGeom>
            <a:avLst/>
            <a:gdLst/>
            <a:ahLst/>
            <a:cxnLst/>
            <a:rect l="l" t="t" r="r" b="b"/>
            <a:pathLst>
              <a:path w="5597460" h="6036476">
                <a:moveTo>
                  <a:pt x="0" y="0"/>
                </a:moveTo>
                <a:lnTo>
                  <a:pt x="5597460" y="0"/>
                </a:lnTo>
                <a:lnTo>
                  <a:pt x="5597460" y="6036476"/>
                </a:lnTo>
                <a:lnTo>
                  <a:pt x="0" y="6036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3235" y="2820263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6"/>
                </a:lnTo>
                <a:lnTo>
                  <a:pt x="0" y="5937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5800" y="285394"/>
            <a:ext cx="2591621" cy="890575"/>
          </a:xfrm>
          <a:custGeom>
            <a:avLst/>
            <a:gdLst/>
            <a:ahLst/>
            <a:cxnLst/>
            <a:rect l="l" t="t" r="r" b="b"/>
            <a:pathLst>
              <a:path w="2591621" h="890575">
                <a:moveTo>
                  <a:pt x="0" y="0"/>
                </a:moveTo>
                <a:lnTo>
                  <a:pt x="2591621" y="0"/>
                </a:lnTo>
                <a:lnTo>
                  <a:pt x="2591621" y="890575"/>
                </a:lnTo>
                <a:lnTo>
                  <a:pt x="0" y="89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440029" y="5481252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271739" y="6227369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54342" y="759633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341460" y="3070210"/>
            <a:ext cx="2963744" cy="1018450"/>
          </a:xfrm>
          <a:custGeom>
            <a:avLst/>
            <a:gdLst/>
            <a:ahLst/>
            <a:cxnLst/>
            <a:rect l="l" t="t" r="r" b="b"/>
            <a:pathLst>
              <a:path w="2963744" h="1018450">
                <a:moveTo>
                  <a:pt x="0" y="0"/>
                </a:moveTo>
                <a:lnTo>
                  <a:pt x="2963743" y="0"/>
                </a:lnTo>
                <a:lnTo>
                  <a:pt x="2963743" y="1018450"/>
                </a:lnTo>
                <a:lnTo>
                  <a:pt x="0" y="1018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46540" y="558551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691884" flipH="1">
            <a:off x="13118583" y="5481252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720EDC55-BDAC-457B-99C5-83D050C55D11}"/>
              </a:ext>
            </a:extLst>
          </p:cNvPr>
          <p:cNvSpPr txBox="1"/>
          <p:nvPr/>
        </p:nvSpPr>
        <p:spPr>
          <a:xfrm>
            <a:off x="2286000" y="746700"/>
            <a:ext cx="128807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>
                <a:solidFill>
                  <a:srgbClr val="417A58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Bài 17: (tiết 2)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7BBD1E7E-CD76-4646-AE28-4E80303334E8}"/>
              </a:ext>
            </a:extLst>
          </p:cNvPr>
          <p:cNvSpPr/>
          <p:nvPr/>
        </p:nvSpPr>
        <p:spPr>
          <a:xfrm flipH="1">
            <a:off x="13065302" y="629365"/>
            <a:ext cx="1181934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253" y="7490460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8912847" y="7382430"/>
            <a:ext cx="9375153" cy="2906297"/>
          </a:xfrm>
          <a:custGeom>
            <a:avLst/>
            <a:gdLst/>
            <a:ahLst/>
            <a:cxnLst/>
            <a:rect l="l" t="t" r="r" b="b"/>
            <a:pathLst>
              <a:path w="9375153" h="2906297">
                <a:moveTo>
                  <a:pt x="9375153" y="0"/>
                </a:moveTo>
                <a:lnTo>
                  <a:pt x="0" y="0"/>
                </a:lnTo>
                <a:lnTo>
                  <a:pt x="0" y="2906298"/>
                </a:lnTo>
                <a:lnTo>
                  <a:pt x="9375153" y="2906298"/>
                </a:lnTo>
                <a:lnTo>
                  <a:pt x="9375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504964" y="5126101"/>
            <a:ext cx="3149784" cy="1082380"/>
          </a:xfrm>
          <a:custGeom>
            <a:avLst/>
            <a:gdLst/>
            <a:ahLst/>
            <a:cxnLst/>
            <a:rect l="l" t="t" r="r" b="b"/>
            <a:pathLst>
              <a:path w="3149784" h="1082380">
                <a:moveTo>
                  <a:pt x="0" y="0"/>
                </a:moveTo>
                <a:lnTo>
                  <a:pt x="3149784" y="0"/>
                </a:lnTo>
                <a:lnTo>
                  <a:pt x="3149784" y="1082380"/>
                </a:lnTo>
                <a:lnTo>
                  <a:pt x="0" y="1082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122619" y="5126101"/>
            <a:ext cx="1574892" cy="541190"/>
          </a:xfrm>
          <a:custGeom>
            <a:avLst/>
            <a:gdLst/>
            <a:ahLst/>
            <a:cxnLst/>
            <a:rect l="l" t="t" r="r" b="b"/>
            <a:pathLst>
              <a:path w="1574892" h="541190">
                <a:moveTo>
                  <a:pt x="0" y="0"/>
                </a:moveTo>
                <a:lnTo>
                  <a:pt x="1574892" y="0"/>
                </a:lnTo>
                <a:lnTo>
                  <a:pt x="1574892" y="541190"/>
                </a:lnTo>
                <a:lnTo>
                  <a:pt x="0" y="54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97511" y="7079888"/>
            <a:ext cx="2724149" cy="936117"/>
          </a:xfrm>
          <a:custGeom>
            <a:avLst/>
            <a:gdLst/>
            <a:ahLst/>
            <a:cxnLst/>
            <a:rect l="l" t="t" r="r" b="b"/>
            <a:pathLst>
              <a:path w="2724149" h="936117">
                <a:moveTo>
                  <a:pt x="0" y="0"/>
                </a:moveTo>
                <a:lnTo>
                  <a:pt x="2724149" y="0"/>
                </a:lnTo>
                <a:lnTo>
                  <a:pt x="2724149" y="936116"/>
                </a:lnTo>
                <a:lnTo>
                  <a:pt x="0" y="936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26738" y="5074305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76313" flipH="1">
            <a:off x="13885814" y="7453039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F8BFC9-647A-4686-A6B8-B21855036E3B}"/>
              </a:ext>
            </a:extLst>
          </p:cNvPr>
          <p:cNvSpPr/>
          <p:nvPr/>
        </p:nvSpPr>
        <p:spPr>
          <a:xfrm>
            <a:off x="416546" y="283036"/>
            <a:ext cx="17566000" cy="9661063"/>
          </a:xfrm>
          <a:prstGeom prst="roundRect">
            <a:avLst>
              <a:gd name="adj" fmla="val 10509"/>
            </a:avLst>
          </a:prstGeom>
          <a:solidFill>
            <a:schemeClr val="bg1"/>
          </a:solidFill>
          <a:ln>
            <a:solidFill>
              <a:srgbClr val="417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900436-DAC2-4A07-8115-DE4509C14A81}"/>
              </a:ext>
            </a:extLst>
          </p:cNvPr>
          <p:cNvGrpSpPr/>
          <p:nvPr/>
        </p:nvGrpSpPr>
        <p:grpSpPr>
          <a:xfrm>
            <a:off x="804746" y="167461"/>
            <a:ext cx="5072581" cy="2538280"/>
            <a:chOff x="533474" y="-30384"/>
            <a:chExt cx="5072581" cy="2538280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36BD5592-8A7A-43B6-BCE1-531511BFB8D9}"/>
                </a:ext>
              </a:extLst>
            </p:cNvPr>
            <p:cNvSpPr txBox="1">
              <a:spLocks/>
            </p:cNvSpPr>
            <p:nvPr/>
          </p:nvSpPr>
          <p:spPr>
            <a:xfrm>
              <a:off x="2590800" y="965567"/>
              <a:ext cx="3015255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>
                  <a:solidFill>
                    <a:srgbClr val="C00000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Gợi ý:</a:t>
              </a:r>
              <a:endParaRPr lang="en-US" sz="6000" b="1" dirty="0">
                <a:solidFill>
                  <a:srgbClr val="C00000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ình ảnh Bóng đèn Biểu Tượng Vector Bóng đèn ý Tưởng Biểu ...">
              <a:extLst>
                <a:ext uri="{FF2B5EF4-FFF2-40B4-BE49-F238E27FC236}">
                  <a16:creationId xmlns:a16="http://schemas.microsoft.com/office/drawing/2014/main" id="{79847ED7-3496-4178-9934-2F1D86E8F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8039" y1="39583" x2="42157" y2="42708"/>
                          <a14:foregroundMark x1="47549" y1="38021" x2="41176" y2="40104"/>
                          <a14:foregroundMark x1="49510" y1="22917" x2="50490" y2="29688"/>
                          <a14:foregroundMark x1="67157" y1="30729" x2="58824" y2="36458"/>
                          <a14:foregroundMark x1="77451" y1="50000" x2="69118" y2="51042"/>
                          <a14:foregroundMark x1="69118" y1="69792" x2="66176" y2="65104"/>
                          <a14:foregroundMark x1="34804" y1="30208" x2="34314" y2="31250"/>
                          <a14:foregroundMark x1="36275" y1="35417" x2="37745" y2="38021"/>
                          <a14:foregroundMark x1="25490" y1="50521" x2="31863" y2="48958"/>
                          <a14:foregroundMark x1="50980" y1="72396" x2="49020" y2="76563"/>
                          <a14:foregroundMark x1="52451" y1="66146" x2="53431" y2="76042"/>
                          <a14:foregroundMark x1="46569" y1="69792" x2="47549" y2="77083"/>
                          <a14:foregroundMark x1="48039" y1="72396" x2="48529" y2="78646"/>
                          <a14:foregroundMark x1="50490" y1="70313" x2="50980" y2="76042"/>
                          <a14:foregroundMark x1="52451" y1="72917" x2="52451" y2="75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74" y="-30384"/>
              <a:ext cx="2696922" cy="253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AutoShape 4" descr="Cờ của Trung quốc Biểu tượng - Trung Quốc Cờ Tin png tải về - Miễn phí  trong suốt Trung Quốc png Tải về.">
            <a:extLst>
              <a:ext uri="{FF2B5EF4-FFF2-40B4-BE49-F238E27FC236}">
                <a16:creationId xmlns:a16="http://schemas.microsoft.com/office/drawing/2014/main" id="{627B1D74-D8F3-42BC-9BAB-0FE992145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7253" y="53134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F6994FFC-4C8F-4E2B-837A-28C754565D2A}"/>
              </a:ext>
            </a:extLst>
          </p:cNvPr>
          <p:cNvCxnSpPr>
            <a:cxnSpLocks/>
            <a:endCxn id="88" idx="1"/>
          </p:cNvCxnSpPr>
          <p:nvPr/>
        </p:nvCxnSpPr>
        <p:spPr>
          <a:xfrm flipV="1">
            <a:off x="4166439" y="3141928"/>
            <a:ext cx="1947714" cy="1866076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3F92B1B6-F250-49C1-8E72-6B7109537E4F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4166440" y="5998475"/>
            <a:ext cx="1866716" cy="169255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C0B42-40F2-4B3A-8534-BB944E72DB4A}"/>
              </a:ext>
            </a:extLst>
          </p:cNvPr>
          <p:cNvGrpSpPr/>
          <p:nvPr/>
        </p:nvGrpSpPr>
        <p:grpSpPr>
          <a:xfrm>
            <a:off x="209707" y="2743042"/>
            <a:ext cx="5181369" cy="5203625"/>
            <a:chOff x="1010280" y="2854326"/>
            <a:chExt cx="5181369" cy="5203625"/>
          </a:xfrm>
        </p:grpSpPr>
        <p:sp>
          <p:nvSpPr>
            <p:cNvPr id="8" name="Freeform 8"/>
            <p:cNvSpPr/>
            <p:nvPr/>
          </p:nvSpPr>
          <p:spPr>
            <a:xfrm>
              <a:off x="4616757" y="7516761"/>
              <a:ext cx="1574892" cy="541190"/>
            </a:xfrm>
            <a:custGeom>
              <a:avLst/>
              <a:gdLst/>
              <a:ahLst/>
              <a:cxnLst/>
              <a:rect l="l" t="t" r="r" b="b"/>
              <a:pathLst>
                <a:path w="1574892" h="541190">
                  <a:moveTo>
                    <a:pt x="0" y="0"/>
                  </a:moveTo>
                  <a:lnTo>
                    <a:pt x="1574892" y="0"/>
                  </a:lnTo>
                  <a:lnTo>
                    <a:pt x="1574892" y="541190"/>
                  </a:lnTo>
                  <a:lnTo>
                    <a:pt x="0" y="54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1454979">
              <a:off x="3416908" y="5340305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7" y="0"/>
                  </a:lnTo>
                  <a:lnTo>
                    <a:pt x="1013337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5C5215-C84C-4943-A2D5-BF8775F09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170" b="91667" l="9314" r="90523">
                          <a14:foregroundMark x1="52941" y1="10294" x2="47222" y2="8170"/>
                          <a14:foregroundMark x1="9314" y1="46078" x2="9804" y2="49510"/>
                          <a14:foregroundMark x1="90686" y1="46405" x2="90686" y2="53922"/>
                          <a14:foregroundMark x1="42157" y1="91667" x2="53268" y2="910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280" y="2854326"/>
              <a:ext cx="5099173" cy="5099173"/>
            </a:xfrm>
            <a:prstGeom prst="rect">
              <a:avLst/>
            </a:prstGeom>
          </p:spPr>
        </p:pic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397B33FB-55A9-4764-B02A-5AF29D3D6F2D}"/>
                </a:ext>
              </a:extLst>
            </p:cNvPr>
            <p:cNvSpPr txBox="1">
              <a:spLocks/>
            </p:cNvSpPr>
            <p:nvPr/>
          </p:nvSpPr>
          <p:spPr>
            <a:xfrm>
              <a:off x="2843784" y="4587856"/>
              <a:ext cx="3015255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chemeClr val="bg1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TRUNG QUỐC</a:t>
              </a:r>
              <a:endParaRPr lang="en-US" b="1" dirty="0">
                <a:solidFill>
                  <a:schemeClr val="bg1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C6AF731-18B1-4B8B-AC28-73DA8F8B59A2}"/>
              </a:ext>
            </a:extLst>
          </p:cNvPr>
          <p:cNvSpPr txBox="1"/>
          <p:nvPr/>
        </p:nvSpPr>
        <p:spPr>
          <a:xfrm>
            <a:off x="4315194" y="1715509"/>
            <a:ext cx="9279082" cy="39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1800" b="1">
                <a:solidFill>
                  <a:schemeClr val="bg1"/>
                </a:solidFill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rPr>
              <a:t>Vẽ sơ đồ </a:t>
            </a:r>
            <a:endParaRPr lang="en-US" altLang="zh-CN" sz="1800" b="1">
              <a:solidFill>
                <a:schemeClr val="bg1"/>
              </a:solidFill>
              <a:latin typeface="Cambria" panose="02040503050406030204" pitchFamily="18" charset="0"/>
              <a:ea typeface="字魂70号-灵悦黑体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CF3707E-FA44-4C14-AC7A-899A2AF3C070}"/>
              </a:ext>
            </a:extLst>
          </p:cNvPr>
          <p:cNvCxnSpPr>
            <a:cxnSpLocks/>
            <a:endCxn id="148" idx="1"/>
          </p:cNvCxnSpPr>
          <p:nvPr/>
        </p:nvCxnSpPr>
        <p:spPr>
          <a:xfrm flipV="1">
            <a:off x="11335958" y="1031763"/>
            <a:ext cx="884257" cy="229092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31C04F7-14C8-4FD1-938A-D117DE75DCDF}"/>
              </a:ext>
            </a:extLst>
          </p:cNvPr>
          <p:cNvGrpSpPr/>
          <p:nvPr/>
        </p:nvGrpSpPr>
        <p:grpSpPr>
          <a:xfrm>
            <a:off x="6114153" y="2464080"/>
            <a:ext cx="5221805" cy="1548091"/>
            <a:chOff x="6438500" y="2962189"/>
            <a:chExt cx="5221805" cy="1548091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E22B90BD-7237-4767-A6E2-5C42F576B4F7}"/>
                </a:ext>
              </a:extLst>
            </p:cNvPr>
            <p:cNvGrpSpPr/>
            <p:nvPr/>
          </p:nvGrpSpPr>
          <p:grpSpPr>
            <a:xfrm>
              <a:off x="6438500" y="2962189"/>
              <a:ext cx="5207231" cy="1548091"/>
              <a:chOff x="7529140" y="2492405"/>
              <a:chExt cx="5207231" cy="1548091"/>
            </a:xfrm>
          </p:grpSpPr>
          <p:sp>
            <p:nvSpPr>
              <p:cNvPr id="86" name="圆角矩形 7">
                <a:extLst>
                  <a:ext uri="{FF2B5EF4-FFF2-40B4-BE49-F238E27FC236}">
                    <a16:creationId xmlns:a16="http://schemas.microsoft.com/office/drawing/2014/main" id="{96114BD0-5A38-41E9-9D08-1637E6522553}"/>
                  </a:ext>
                </a:extLst>
              </p:cNvPr>
              <p:cNvSpPr/>
              <p:nvPr/>
            </p:nvSpPr>
            <p:spPr>
              <a:xfrm>
                <a:off x="7540111" y="2684801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-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开头</a:t>
                </a:r>
              </a:p>
            </p:txBody>
          </p:sp>
          <p:sp>
            <p:nvSpPr>
              <p:cNvPr id="88" name="圆角矩形 7">
                <a:extLst>
                  <a:ext uri="{FF2B5EF4-FFF2-40B4-BE49-F238E27FC236}">
                    <a16:creationId xmlns:a16="http://schemas.microsoft.com/office/drawing/2014/main" id="{70F26D86-2D78-4E06-B1E9-334032E9CD4E}"/>
                  </a:ext>
                </a:extLst>
              </p:cNvPr>
              <p:cNvSpPr/>
              <p:nvPr/>
            </p:nvSpPr>
            <p:spPr>
              <a:xfrm>
                <a:off x="7529140" y="2492405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-30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8C583CD-EB00-4A56-A92D-92F2DBC15D58}"/>
                </a:ext>
              </a:extLst>
            </p:cNvPr>
            <p:cNvSpPr txBox="1"/>
            <p:nvPr/>
          </p:nvSpPr>
          <p:spPr>
            <a:xfrm>
              <a:off x="7627811" y="3006084"/>
              <a:ext cx="403249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Đặc điểm tự nhiên</a:t>
              </a:r>
              <a:r>
                <a:rPr kumimoji="0" lang="vi-VN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 </a:t>
              </a:r>
              <a:endPara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A7FD160-421C-4C10-8C0B-9BE3E6E9D10C}"/>
                </a:ext>
              </a:extLst>
            </p:cNvPr>
            <p:cNvSpPr txBox="1"/>
            <p:nvPr/>
          </p:nvSpPr>
          <p:spPr>
            <a:xfrm>
              <a:off x="6557829" y="2962189"/>
              <a:ext cx="2052628" cy="1198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77E6622-6D8F-49B3-8C44-EA6DBA5B53EA}"/>
              </a:ext>
            </a:extLst>
          </p:cNvPr>
          <p:cNvCxnSpPr>
            <a:cxnSpLocks/>
            <a:stCxn id="86" idx="3"/>
          </p:cNvCxnSpPr>
          <p:nvPr/>
        </p:nvCxnSpPr>
        <p:spPr>
          <a:xfrm flipV="1">
            <a:off x="11321384" y="2591051"/>
            <a:ext cx="1062860" cy="74327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908C58B-1EC8-4B79-8E6F-B21293D1A0D3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1321384" y="3334324"/>
            <a:ext cx="1105482" cy="91413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FCE77A8-4C2F-4F4C-873D-7912CFC1A74F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11335958" y="6040751"/>
            <a:ext cx="874108" cy="1706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D91965F-3FF8-48D4-B4FF-1A6001E98E6D}"/>
              </a:ext>
            </a:extLst>
          </p:cNvPr>
          <p:cNvGrpSpPr/>
          <p:nvPr/>
        </p:nvGrpSpPr>
        <p:grpSpPr>
          <a:xfrm>
            <a:off x="5937585" y="7013177"/>
            <a:ext cx="5398373" cy="1548091"/>
            <a:chOff x="6261932" y="7511286"/>
            <a:chExt cx="5398373" cy="15480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CBF3EF5-5BD2-4CB4-83FE-D97E3DBAE3B5}"/>
                </a:ext>
              </a:extLst>
            </p:cNvPr>
            <p:cNvGrpSpPr/>
            <p:nvPr/>
          </p:nvGrpSpPr>
          <p:grpSpPr>
            <a:xfrm>
              <a:off x="6357503" y="7511286"/>
              <a:ext cx="5207231" cy="1548091"/>
              <a:chOff x="7529140" y="2492405"/>
              <a:chExt cx="5207231" cy="1548091"/>
            </a:xfrm>
          </p:grpSpPr>
          <p:sp>
            <p:nvSpPr>
              <p:cNvPr id="92" name="圆角矩形 7">
                <a:extLst>
                  <a:ext uri="{FF2B5EF4-FFF2-40B4-BE49-F238E27FC236}">
                    <a16:creationId xmlns:a16="http://schemas.microsoft.com/office/drawing/2014/main" id="{840E0A36-E461-4812-8F5E-202A02B7FBF3}"/>
                  </a:ext>
                </a:extLst>
              </p:cNvPr>
              <p:cNvSpPr/>
              <p:nvPr/>
            </p:nvSpPr>
            <p:spPr>
              <a:xfrm>
                <a:off x="7540111" y="2684801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-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开头</a:t>
                </a:r>
              </a:p>
            </p:txBody>
          </p:sp>
          <p:sp>
            <p:nvSpPr>
              <p:cNvPr id="93" name="圆角矩形 7">
                <a:extLst>
                  <a:ext uri="{FF2B5EF4-FFF2-40B4-BE49-F238E27FC236}">
                    <a16:creationId xmlns:a16="http://schemas.microsoft.com/office/drawing/2014/main" id="{D1EAC600-3487-4D18-92D4-7D98A07ECB70}"/>
                  </a:ext>
                </a:extLst>
              </p:cNvPr>
              <p:cNvSpPr/>
              <p:nvPr/>
            </p:nvSpPr>
            <p:spPr>
              <a:xfrm>
                <a:off x="7529140" y="2492405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-30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E70CFB5-F2FF-4A02-A629-85A2210F354E}"/>
                </a:ext>
              </a:extLst>
            </p:cNvPr>
            <p:cNvSpPr txBox="1"/>
            <p:nvPr/>
          </p:nvSpPr>
          <p:spPr>
            <a:xfrm>
              <a:off x="6261932" y="7517143"/>
              <a:ext cx="2052628" cy="1198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67AF856-697C-4158-8B8A-F1BC642ACE60}"/>
                </a:ext>
              </a:extLst>
            </p:cNvPr>
            <p:cNvSpPr txBox="1"/>
            <p:nvPr/>
          </p:nvSpPr>
          <p:spPr>
            <a:xfrm>
              <a:off x="7627811" y="7583146"/>
              <a:ext cx="403249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Đặc điểm dân cư</a:t>
              </a:r>
              <a:endPara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</p:grp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F3379657-E0B0-4857-99C2-2521C478891A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11335958" y="7443972"/>
            <a:ext cx="897381" cy="30278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E47B1E0-AB78-4919-A756-20FD0C3CF597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11335958" y="7746757"/>
            <a:ext cx="801810" cy="121665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33A9529-F325-497A-9915-9BAFEFAC923C}"/>
              </a:ext>
            </a:extLst>
          </p:cNvPr>
          <p:cNvGrpSpPr/>
          <p:nvPr/>
        </p:nvGrpSpPr>
        <p:grpSpPr>
          <a:xfrm>
            <a:off x="12220215" y="438373"/>
            <a:ext cx="5196260" cy="1186779"/>
            <a:chOff x="12544562" y="582016"/>
            <a:chExt cx="5196260" cy="1186779"/>
          </a:xfrm>
        </p:grpSpPr>
        <p:sp>
          <p:nvSpPr>
            <p:cNvPr id="148" name="圆角矩形 7">
              <a:extLst>
                <a:ext uri="{FF2B5EF4-FFF2-40B4-BE49-F238E27FC236}">
                  <a16:creationId xmlns:a16="http://schemas.microsoft.com/office/drawing/2014/main" id="{1444E891-2217-4471-BB28-042D9A531475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AF87243-02EB-48E2-BB53-4A4E80DAE825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930443F-FD2B-4297-81E5-CD3A498081F3}"/>
              </a:ext>
            </a:extLst>
          </p:cNvPr>
          <p:cNvGrpSpPr/>
          <p:nvPr/>
        </p:nvGrpSpPr>
        <p:grpSpPr>
          <a:xfrm>
            <a:off x="12405940" y="2005710"/>
            <a:ext cx="5196260" cy="1186779"/>
            <a:chOff x="12544562" y="582016"/>
            <a:chExt cx="5196260" cy="1186779"/>
          </a:xfrm>
        </p:grpSpPr>
        <p:sp>
          <p:nvSpPr>
            <p:cNvPr id="189" name="圆角矩形 7">
              <a:extLst>
                <a:ext uri="{FF2B5EF4-FFF2-40B4-BE49-F238E27FC236}">
                  <a16:creationId xmlns:a16="http://schemas.microsoft.com/office/drawing/2014/main" id="{745C0720-4201-4050-AE0B-B4208D42444A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DD535A5-2982-4713-A275-48E22F9B36C1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795E1DC-DEEF-4535-8F16-5FCE4066A0F8}"/>
              </a:ext>
            </a:extLst>
          </p:cNvPr>
          <p:cNvGrpSpPr/>
          <p:nvPr/>
        </p:nvGrpSpPr>
        <p:grpSpPr>
          <a:xfrm>
            <a:off x="12405940" y="3750936"/>
            <a:ext cx="5196260" cy="1186779"/>
            <a:chOff x="12544562" y="582016"/>
            <a:chExt cx="5196260" cy="1186779"/>
          </a:xfrm>
        </p:grpSpPr>
        <p:sp>
          <p:nvSpPr>
            <p:cNvPr id="193" name="圆角矩形 7">
              <a:extLst>
                <a:ext uri="{FF2B5EF4-FFF2-40B4-BE49-F238E27FC236}">
                  <a16:creationId xmlns:a16="http://schemas.microsoft.com/office/drawing/2014/main" id="{E47A7CB6-6A46-4768-94AD-CF3C117967C6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B982CA0-A658-4BB4-86DA-280836D0EC83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47C416B-E814-463C-9DE0-63F3959920F3}"/>
              </a:ext>
            </a:extLst>
          </p:cNvPr>
          <p:cNvGrpSpPr/>
          <p:nvPr/>
        </p:nvGrpSpPr>
        <p:grpSpPr>
          <a:xfrm>
            <a:off x="12249947" y="5297533"/>
            <a:ext cx="5196260" cy="1186779"/>
            <a:chOff x="12544562" y="582016"/>
            <a:chExt cx="5196260" cy="1186779"/>
          </a:xfrm>
        </p:grpSpPr>
        <p:sp>
          <p:nvSpPr>
            <p:cNvPr id="200" name="圆角矩形 7">
              <a:extLst>
                <a:ext uri="{FF2B5EF4-FFF2-40B4-BE49-F238E27FC236}">
                  <a16:creationId xmlns:a16="http://schemas.microsoft.com/office/drawing/2014/main" id="{1716D1FC-5762-4034-B829-E9CCC8014953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61010A0-152A-4FF8-AA67-6F2138FAE93A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6B09DF4-49EF-4076-A460-34F68C06C1D9}"/>
              </a:ext>
            </a:extLst>
          </p:cNvPr>
          <p:cNvGrpSpPr/>
          <p:nvPr/>
        </p:nvGrpSpPr>
        <p:grpSpPr>
          <a:xfrm>
            <a:off x="12231715" y="6881815"/>
            <a:ext cx="5196260" cy="1186779"/>
            <a:chOff x="12544562" y="582016"/>
            <a:chExt cx="5196260" cy="1186779"/>
          </a:xfrm>
        </p:grpSpPr>
        <p:sp>
          <p:nvSpPr>
            <p:cNvPr id="203" name="圆角矩形 7">
              <a:extLst>
                <a:ext uri="{FF2B5EF4-FFF2-40B4-BE49-F238E27FC236}">
                  <a16:creationId xmlns:a16="http://schemas.microsoft.com/office/drawing/2014/main" id="{AB0F4012-A220-45DA-B26F-73D3DC2E4806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85CCDBC-DB4C-456C-9BC2-20CA5EA03518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0851994-5B48-422D-9099-A9E3BD5CFB62}"/>
              </a:ext>
            </a:extLst>
          </p:cNvPr>
          <p:cNvGrpSpPr/>
          <p:nvPr/>
        </p:nvGrpSpPr>
        <p:grpSpPr>
          <a:xfrm>
            <a:off x="12233339" y="8580215"/>
            <a:ext cx="5196260" cy="1186779"/>
            <a:chOff x="12544562" y="582016"/>
            <a:chExt cx="5196260" cy="1186779"/>
          </a:xfrm>
        </p:grpSpPr>
        <p:sp>
          <p:nvSpPr>
            <p:cNvPr id="206" name="圆角矩形 7">
              <a:extLst>
                <a:ext uri="{FF2B5EF4-FFF2-40B4-BE49-F238E27FC236}">
                  <a16:creationId xmlns:a16="http://schemas.microsoft.com/office/drawing/2014/main" id="{37922BB9-3F10-4494-9B10-6669D7539F24}"/>
                </a:ext>
              </a:extLst>
            </p:cNvPr>
            <p:cNvSpPr/>
            <p:nvPr/>
          </p:nvSpPr>
          <p:spPr>
            <a:xfrm>
              <a:off x="12544562" y="582016"/>
              <a:ext cx="5196260" cy="11867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F073D98-0BAF-44E3-A242-D113522F864C}"/>
                </a:ext>
              </a:extLst>
            </p:cNvPr>
            <p:cNvSpPr txBox="1"/>
            <p:nvPr/>
          </p:nvSpPr>
          <p:spPr>
            <a:xfrm>
              <a:off x="14168556" y="736835"/>
              <a:ext cx="242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..........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760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208302"/>
            <a:chOff x="0" y="0"/>
            <a:chExt cx="4816593" cy="31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18236"/>
            </a:xfrm>
            <a:custGeom>
              <a:avLst/>
              <a:gdLst/>
              <a:ahLst/>
              <a:cxnLst/>
              <a:rect l="l" t="t" r="r" b="b"/>
              <a:pathLst>
                <a:path w="4816592" h="318236">
                  <a:moveTo>
                    <a:pt x="0" y="0"/>
                  </a:moveTo>
                  <a:lnTo>
                    <a:pt x="4816592" y="0"/>
                  </a:lnTo>
                  <a:lnTo>
                    <a:pt x="4816592" y="318236"/>
                  </a:lnTo>
                  <a:lnTo>
                    <a:pt x="0" y="318236"/>
                  </a:lnTo>
                  <a:close/>
                </a:path>
              </a:pathLst>
            </a:custGeom>
            <a:solidFill>
              <a:srgbClr val="DBCE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56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57200" y="1352393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54193" y="3210342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81940" y="676948"/>
            <a:ext cx="2923268" cy="1004541"/>
          </a:xfrm>
          <a:custGeom>
            <a:avLst/>
            <a:gdLst/>
            <a:ahLst/>
            <a:cxnLst/>
            <a:rect l="l" t="t" r="r" b="b"/>
            <a:pathLst>
              <a:path w="2923268" h="1004541">
                <a:moveTo>
                  <a:pt x="0" y="0"/>
                </a:moveTo>
                <a:lnTo>
                  <a:pt x="2923268" y="0"/>
                </a:lnTo>
                <a:lnTo>
                  <a:pt x="2923268" y="1004541"/>
                </a:lnTo>
                <a:lnTo>
                  <a:pt x="0" y="100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155216" y="1295487"/>
            <a:ext cx="7946564" cy="849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b="1">
                <a:solidFill>
                  <a:srgbClr val="417A58"/>
                </a:solidFill>
                <a:latin typeface="Bobby Jones"/>
                <a:ea typeface="Bobby Jones"/>
                <a:cs typeface="Bobby Jones"/>
                <a:sym typeface="Bobby Jones"/>
              </a:rPr>
              <a:t>THẢO LUẬN NHÓM NHỎ</a:t>
            </a:r>
            <a:endParaRPr lang="en-US" sz="13800" b="1" u="none" strike="noStrike">
              <a:solidFill>
                <a:srgbClr val="417A58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32C32-A4D5-4083-801D-FFDD27D6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32777"/>
            <a:ext cx="9936002" cy="74644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 | Дети, Школа, Библейские уроки">
            <a:extLst>
              <a:ext uri="{FF2B5EF4-FFF2-40B4-BE49-F238E27FC236}">
                <a16:creationId xmlns:a16="http://schemas.microsoft.com/office/drawing/2014/main" id="{BA52B487-4EC7-43E2-8BC4-4583133E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6" y="3937535"/>
            <a:ext cx="2619896" cy="55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ễ Thương Trẻ Em Trẻ Em Cô Gái Suy Nghĩ Với Dấu Chấm Hỏi Hình minh họa Sẵn  có - Tải xuống Hình ảnh Ngay bây giờ - iStock">
            <a:extLst>
              <a:ext uri="{FF2B5EF4-FFF2-40B4-BE49-F238E27FC236}">
                <a16:creationId xmlns:a16="http://schemas.microsoft.com/office/drawing/2014/main" id="{A62E0168-77E9-4765-9666-A985154F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26" y="3686210"/>
            <a:ext cx="3977087" cy="48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Teacher Teaching in Classroom 1128665 Vector Art at Vecteezy">
            <a:extLst>
              <a:ext uri="{FF2B5EF4-FFF2-40B4-BE49-F238E27FC236}">
                <a16:creationId xmlns:a16="http://schemas.microsoft.com/office/drawing/2014/main" id="{9D132C88-16C1-4B84-BD22-C5122F50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b="1202"/>
          <a:stretch/>
        </p:blipFill>
        <p:spPr bwMode="auto">
          <a:xfrm>
            <a:off x="-157655" y="-5346"/>
            <a:ext cx="18288000" cy="102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AD803-1AC7-44AC-8449-3496E8526E13}"/>
              </a:ext>
            </a:extLst>
          </p:cNvPr>
          <p:cNvSpPr txBox="1"/>
          <p:nvPr/>
        </p:nvSpPr>
        <p:spPr>
          <a:xfrm>
            <a:off x="8821922" y="631650"/>
            <a:ext cx="7797299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371600">
              <a:defRPr/>
            </a:pPr>
            <a:r>
              <a:rPr lang="en-US" sz="12000">
                <a:solidFill>
                  <a:schemeClr val="bg1"/>
                </a:solidFill>
                <a:effectLst/>
                <a:latin typeface="SVN-Caprica Script" pitchFamily="2" charset="0"/>
                <a:ea typeface="Microsoft YaHei"/>
              </a:rPr>
              <a:t>Trình bày trước lớp</a:t>
            </a:r>
            <a:endParaRPr lang="vi-VN" sz="12000" dirty="0">
              <a:solidFill>
                <a:schemeClr val="bg1"/>
              </a:solidFill>
              <a:effectLst/>
              <a:latin typeface="SVN-Caprica Script" pitchFamily="2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1280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253" y="7490460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8912847" y="7382430"/>
            <a:ext cx="9375153" cy="2906297"/>
          </a:xfrm>
          <a:custGeom>
            <a:avLst/>
            <a:gdLst/>
            <a:ahLst/>
            <a:cxnLst/>
            <a:rect l="l" t="t" r="r" b="b"/>
            <a:pathLst>
              <a:path w="9375153" h="2906297">
                <a:moveTo>
                  <a:pt x="9375153" y="0"/>
                </a:moveTo>
                <a:lnTo>
                  <a:pt x="0" y="0"/>
                </a:lnTo>
                <a:lnTo>
                  <a:pt x="0" y="2906298"/>
                </a:lnTo>
                <a:lnTo>
                  <a:pt x="9375153" y="2906298"/>
                </a:lnTo>
                <a:lnTo>
                  <a:pt x="9375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504964" y="5126101"/>
            <a:ext cx="3149784" cy="1082380"/>
          </a:xfrm>
          <a:custGeom>
            <a:avLst/>
            <a:gdLst/>
            <a:ahLst/>
            <a:cxnLst/>
            <a:rect l="l" t="t" r="r" b="b"/>
            <a:pathLst>
              <a:path w="3149784" h="1082380">
                <a:moveTo>
                  <a:pt x="0" y="0"/>
                </a:moveTo>
                <a:lnTo>
                  <a:pt x="3149784" y="0"/>
                </a:lnTo>
                <a:lnTo>
                  <a:pt x="3149784" y="1082380"/>
                </a:lnTo>
                <a:lnTo>
                  <a:pt x="0" y="1082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122619" y="5126101"/>
            <a:ext cx="1574892" cy="541190"/>
          </a:xfrm>
          <a:custGeom>
            <a:avLst/>
            <a:gdLst/>
            <a:ahLst/>
            <a:cxnLst/>
            <a:rect l="l" t="t" r="r" b="b"/>
            <a:pathLst>
              <a:path w="1574892" h="541190">
                <a:moveTo>
                  <a:pt x="0" y="0"/>
                </a:moveTo>
                <a:lnTo>
                  <a:pt x="1574892" y="0"/>
                </a:lnTo>
                <a:lnTo>
                  <a:pt x="1574892" y="541190"/>
                </a:lnTo>
                <a:lnTo>
                  <a:pt x="0" y="54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97511" y="7079888"/>
            <a:ext cx="2724149" cy="936117"/>
          </a:xfrm>
          <a:custGeom>
            <a:avLst/>
            <a:gdLst/>
            <a:ahLst/>
            <a:cxnLst/>
            <a:rect l="l" t="t" r="r" b="b"/>
            <a:pathLst>
              <a:path w="2724149" h="936117">
                <a:moveTo>
                  <a:pt x="0" y="0"/>
                </a:moveTo>
                <a:lnTo>
                  <a:pt x="2724149" y="0"/>
                </a:lnTo>
                <a:lnTo>
                  <a:pt x="2724149" y="936116"/>
                </a:lnTo>
                <a:lnTo>
                  <a:pt x="0" y="936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26738" y="5074305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76313" flipH="1">
            <a:off x="13885814" y="7453039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F8BFC9-647A-4686-A6B8-B21855036E3B}"/>
              </a:ext>
            </a:extLst>
          </p:cNvPr>
          <p:cNvSpPr/>
          <p:nvPr/>
        </p:nvSpPr>
        <p:spPr>
          <a:xfrm>
            <a:off x="381000" y="374317"/>
            <a:ext cx="17566000" cy="9526812"/>
          </a:xfrm>
          <a:prstGeom prst="roundRect">
            <a:avLst>
              <a:gd name="adj" fmla="val 10509"/>
            </a:avLst>
          </a:prstGeom>
          <a:solidFill>
            <a:schemeClr val="bg1"/>
          </a:solidFill>
          <a:ln>
            <a:solidFill>
              <a:srgbClr val="417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900436-DAC2-4A07-8115-DE4509C14A81}"/>
              </a:ext>
            </a:extLst>
          </p:cNvPr>
          <p:cNvGrpSpPr/>
          <p:nvPr/>
        </p:nvGrpSpPr>
        <p:grpSpPr>
          <a:xfrm>
            <a:off x="-428362" y="-405481"/>
            <a:ext cx="5832537" cy="2538280"/>
            <a:chOff x="-662483" y="-672173"/>
            <a:chExt cx="5832537" cy="2538280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36BD5592-8A7A-43B6-BCE1-531511BFB8D9}"/>
                </a:ext>
              </a:extLst>
            </p:cNvPr>
            <p:cNvSpPr txBox="1">
              <a:spLocks/>
            </p:cNvSpPr>
            <p:nvPr/>
          </p:nvSpPr>
          <p:spPr>
            <a:xfrm>
              <a:off x="1480610" y="564851"/>
              <a:ext cx="3689444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>
                  <a:solidFill>
                    <a:srgbClr val="C00000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Kết luận:</a:t>
              </a:r>
              <a:endParaRPr lang="en-US" sz="6000" b="1" dirty="0">
                <a:solidFill>
                  <a:srgbClr val="C00000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ình ảnh Bóng đèn Biểu Tượng Vector Bóng đèn ý Tưởng Biểu ...">
              <a:extLst>
                <a:ext uri="{FF2B5EF4-FFF2-40B4-BE49-F238E27FC236}">
                  <a16:creationId xmlns:a16="http://schemas.microsoft.com/office/drawing/2014/main" id="{79847ED7-3496-4178-9934-2F1D86E8F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8039" y1="39583" x2="42157" y2="42708"/>
                          <a14:foregroundMark x1="47549" y1="38021" x2="41176" y2="40104"/>
                          <a14:foregroundMark x1="49510" y1="22917" x2="50490" y2="29688"/>
                          <a14:foregroundMark x1="67157" y1="30729" x2="58824" y2="36458"/>
                          <a14:foregroundMark x1="77451" y1="50000" x2="69118" y2="51042"/>
                          <a14:foregroundMark x1="69118" y1="69792" x2="66176" y2="65104"/>
                          <a14:foregroundMark x1="34804" y1="30208" x2="34314" y2="31250"/>
                          <a14:foregroundMark x1="36275" y1="35417" x2="37745" y2="38021"/>
                          <a14:foregroundMark x1="25490" y1="50521" x2="31863" y2="48958"/>
                          <a14:foregroundMark x1="50980" y1="72396" x2="49020" y2="76563"/>
                          <a14:foregroundMark x1="52451" y1="66146" x2="53431" y2="76042"/>
                          <a14:foregroundMark x1="46569" y1="69792" x2="47549" y2="77083"/>
                          <a14:foregroundMark x1="48039" y1="72396" x2="48529" y2="78646"/>
                          <a14:foregroundMark x1="50490" y1="70313" x2="50980" y2="76042"/>
                          <a14:foregroundMark x1="52451" y1="72917" x2="52451" y2="75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15432">
              <a:off x="-662483" y="-672173"/>
              <a:ext cx="2696922" cy="253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AutoShape 4" descr="Cờ của Trung quốc Biểu tượng - Trung Quốc Cờ Tin png tải về - Miễn phí  trong suốt Trung Quốc png Tải về.">
            <a:extLst>
              <a:ext uri="{FF2B5EF4-FFF2-40B4-BE49-F238E27FC236}">
                <a16:creationId xmlns:a16="http://schemas.microsoft.com/office/drawing/2014/main" id="{627B1D74-D8F3-42BC-9BAB-0FE992145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7253" y="53134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F6994FFC-4C8F-4E2B-837A-28C754565D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78199" y="2164536"/>
            <a:ext cx="2486159" cy="1906917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C0B42-40F2-4B3A-8534-BB944E72DB4A}"/>
              </a:ext>
            </a:extLst>
          </p:cNvPr>
          <p:cNvGrpSpPr/>
          <p:nvPr/>
        </p:nvGrpSpPr>
        <p:grpSpPr>
          <a:xfrm>
            <a:off x="71403" y="2741913"/>
            <a:ext cx="5181369" cy="5203625"/>
            <a:chOff x="1010280" y="2854326"/>
            <a:chExt cx="5181369" cy="5203625"/>
          </a:xfrm>
        </p:grpSpPr>
        <p:sp>
          <p:nvSpPr>
            <p:cNvPr id="8" name="Freeform 8"/>
            <p:cNvSpPr/>
            <p:nvPr/>
          </p:nvSpPr>
          <p:spPr>
            <a:xfrm>
              <a:off x="4616757" y="7516761"/>
              <a:ext cx="1574892" cy="541190"/>
            </a:xfrm>
            <a:custGeom>
              <a:avLst/>
              <a:gdLst/>
              <a:ahLst/>
              <a:cxnLst/>
              <a:rect l="l" t="t" r="r" b="b"/>
              <a:pathLst>
                <a:path w="1574892" h="541190">
                  <a:moveTo>
                    <a:pt x="0" y="0"/>
                  </a:moveTo>
                  <a:lnTo>
                    <a:pt x="1574892" y="0"/>
                  </a:lnTo>
                  <a:lnTo>
                    <a:pt x="1574892" y="541190"/>
                  </a:lnTo>
                  <a:lnTo>
                    <a:pt x="0" y="54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1454979">
              <a:off x="3416908" y="5340305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7" y="0"/>
                  </a:lnTo>
                  <a:lnTo>
                    <a:pt x="1013337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5C5215-C84C-4943-A2D5-BF8775F09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170" b="91667" l="9314" r="90523">
                          <a14:foregroundMark x1="52941" y1="10294" x2="47222" y2="8170"/>
                          <a14:foregroundMark x1="9314" y1="46078" x2="9804" y2="49510"/>
                          <a14:foregroundMark x1="90686" y1="46405" x2="90686" y2="53922"/>
                          <a14:foregroundMark x1="42157" y1="91667" x2="53268" y2="910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280" y="2854326"/>
              <a:ext cx="5099173" cy="5099173"/>
            </a:xfrm>
            <a:prstGeom prst="rect">
              <a:avLst/>
            </a:prstGeom>
          </p:spPr>
        </p:pic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397B33FB-55A9-4764-B02A-5AF29D3D6F2D}"/>
                </a:ext>
              </a:extLst>
            </p:cNvPr>
            <p:cNvSpPr txBox="1">
              <a:spLocks/>
            </p:cNvSpPr>
            <p:nvPr/>
          </p:nvSpPr>
          <p:spPr>
            <a:xfrm>
              <a:off x="2843784" y="4587856"/>
              <a:ext cx="3015255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chemeClr val="bg1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TRUNG QUỐC</a:t>
              </a:r>
              <a:endParaRPr lang="en-US" b="1" dirty="0">
                <a:solidFill>
                  <a:schemeClr val="bg1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C6AF731-18B1-4B8B-AC28-73DA8F8B59A2}"/>
              </a:ext>
            </a:extLst>
          </p:cNvPr>
          <p:cNvSpPr txBox="1"/>
          <p:nvPr/>
        </p:nvSpPr>
        <p:spPr>
          <a:xfrm>
            <a:off x="4315194" y="1715509"/>
            <a:ext cx="9279082" cy="39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1800" b="1">
                <a:solidFill>
                  <a:schemeClr val="bg1"/>
                </a:solidFill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rPr>
              <a:t>Vẽ sơ đồ </a:t>
            </a:r>
            <a:endParaRPr lang="en-US" altLang="zh-CN" sz="1800" b="1">
              <a:solidFill>
                <a:schemeClr val="bg1"/>
              </a:solidFill>
              <a:latin typeface="Cambria" panose="02040503050406030204" pitchFamily="18" charset="0"/>
              <a:ea typeface="字魂70号-灵悦黑体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CF3707E-FA44-4C14-AC7A-899A2AF3C070}"/>
              </a:ext>
            </a:extLst>
          </p:cNvPr>
          <p:cNvCxnSpPr>
            <a:cxnSpLocks/>
            <a:endCxn id="148" idx="1"/>
          </p:cNvCxnSpPr>
          <p:nvPr/>
        </p:nvCxnSpPr>
        <p:spPr>
          <a:xfrm>
            <a:off x="11322769" y="2025910"/>
            <a:ext cx="1130748" cy="19789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31C04F7-14C8-4FD1-938A-D117DE75DCDF}"/>
              </a:ext>
            </a:extLst>
          </p:cNvPr>
          <p:cNvGrpSpPr/>
          <p:nvPr/>
        </p:nvGrpSpPr>
        <p:grpSpPr>
          <a:xfrm>
            <a:off x="6105460" y="1067430"/>
            <a:ext cx="5221805" cy="1548091"/>
            <a:chOff x="6438500" y="2962189"/>
            <a:chExt cx="5221805" cy="1548091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E22B90BD-7237-4767-A6E2-5C42F576B4F7}"/>
                </a:ext>
              </a:extLst>
            </p:cNvPr>
            <p:cNvGrpSpPr/>
            <p:nvPr/>
          </p:nvGrpSpPr>
          <p:grpSpPr>
            <a:xfrm>
              <a:off x="6438500" y="2962189"/>
              <a:ext cx="5207231" cy="1548091"/>
              <a:chOff x="7529140" y="2492405"/>
              <a:chExt cx="5207231" cy="1548091"/>
            </a:xfrm>
          </p:grpSpPr>
          <p:sp>
            <p:nvSpPr>
              <p:cNvPr id="86" name="圆角矩形 7">
                <a:extLst>
                  <a:ext uri="{FF2B5EF4-FFF2-40B4-BE49-F238E27FC236}">
                    <a16:creationId xmlns:a16="http://schemas.microsoft.com/office/drawing/2014/main" id="{96114BD0-5A38-41E9-9D08-1637E6522553}"/>
                  </a:ext>
                </a:extLst>
              </p:cNvPr>
              <p:cNvSpPr/>
              <p:nvPr/>
            </p:nvSpPr>
            <p:spPr>
              <a:xfrm>
                <a:off x="7540111" y="2684801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-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开头</a:t>
                </a:r>
              </a:p>
            </p:txBody>
          </p:sp>
          <p:sp>
            <p:nvSpPr>
              <p:cNvPr id="88" name="圆角矩形 7">
                <a:extLst>
                  <a:ext uri="{FF2B5EF4-FFF2-40B4-BE49-F238E27FC236}">
                    <a16:creationId xmlns:a16="http://schemas.microsoft.com/office/drawing/2014/main" id="{70F26D86-2D78-4E06-B1E9-334032E9CD4E}"/>
                  </a:ext>
                </a:extLst>
              </p:cNvPr>
              <p:cNvSpPr/>
              <p:nvPr/>
            </p:nvSpPr>
            <p:spPr>
              <a:xfrm>
                <a:off x="7529140" y="2492405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-30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8C583CD-EB00-4A56-A92D-92F2DBC15D58}"/>
                </a:ext>
              </a:extLst>
            </p:cNvPr>
            <p:cNvSpPr txBox="1"/>
            <p:nvPr/>
          </p:nvSpPr>
          <p:spPr>
            <a:xfrm>
              <a:off x="7627811" y="3006084"/>
              <a:ext cx="403249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Đặc điểm tự nhiên</a:t>
              </a:r>
              <a:r>
                <a:rPr kumimoji="0" lang="vi-VN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 </a:t>
              </a:r>
              <a:endPara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A7FD160-421C-4C10-8C0B-9BE3E6E9D10C}"/>
                </a:ext>
              </a:extLst>
            </p:cNvPr>
            <p:cNvSpPr txBox="1"/>
            <p:nvPr/>
          </p:nvSpPr>
          <p:spPr>
            <a:xfrm>
              <a:off x="6557829" y="2962189"/>
              <a:ext cx="2052628" cy="1198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77E6622-6D8F-49B3-8C44-EA6DBA5B53EA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1312691" y="1937674"/>
            <a:ext cx="880226" cy="320004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908C58B-1EC8-4B79-8E6F-B21293D1A0D3}"/>
              </a:ext>
            </a:extLst>
          </p:cNvPr>
          <p:cNvCxnSpPr>
            <a:cxnSpLocks/>
            <a:stCxn id="86" idx="3"/>
          </p:cNvCxnSpPr>
          <p:nvPr/>
        </p:nvCxnSpPr>
        <p:spPr>
          <a:xfrm flipH="1">
            <a:off x="10280884" y="1937674"/>
            <a:ext cx="1031807" cy="165973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33A9529-F325-497A-9915-9BAFEFAC923C}"/>
              </a:ext>
            </a:extLst>
          </p:cNvPr>
          <p:cNvGrpSpPr/>
          <p:nvPr/>
        </p:nvGrpSpPr>
        <p:grpSpPr>
          <a:xfrm>
            <a:off x="12453517" y="1293427"/>
            <a:ext cx="4960146" cy="1869280"/>
            <a:chOff x="12780676" y="746968"/>
            <a:chExt cx="4960146" cy="1869280"/>
          </a:xfrm>
        </p:grpSpPr>
        <p:sp>
          <p:nvSpPr>
            <p:cNvPr id="148" name="圆角矩形 7">
              <a:extLst>
                <a:ext uri="{FF2B5EF4-FFF2-40B4-BE49-F238E27FC236}">
                  <a16:creationId xmlns:a16="http://schemas.microsoft.com/office/drawing/2014/main" id="{1444E891-2217-4471-BB28-042D9A531475}"/>
                </a:ext>
              </a:extLst>
            </p:cNvPr>
            <p:cNvSpPr/>
            <p:nvPr/>
          </p:nvSpPr>
          <p:spPr>
            <a:xfrm>
              <a:off x="12780676" y="746968"/>
              <a:ext cx="4960146" cy="1860755"/>
            </a:xfrm>
            <a:prstGeom prst="roundRect">
              <a:avLst>
                <a:gd name="adj" fmla="val 37473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AF87243-02EB-48E2-BB53-4A4E80DAE825}"/>
                </a:ext>
              </a:extLst>
            </p:cNvPr>
            <p:cNvSpPr txBox="1"/>
            <p:nvPr/>
          </p:nvSpPr>
          <p:spPr>
            <a:xfrm>
              <a:off x="12843050" y="861922"/>
              <a:ext cx="48977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Địa hình rất đa dạng, cao ở phía tây và thấp dần về phía đông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930443F-FD2B-4297-81E5-CD3A498081F3}"/>
              </a:ext>
            </a:extLst>
          </p:cNvPr>
          <p:cNvGrpSpPr/>
          <p:nvPr/>
        </p:nvGrpSpPr>
        <p:grpSpPr>
          <a:xfrm>
            <a:off x="12278970" y="3912545"/>
            <a:ext cx="5373619" cy="2564438"/>
            <a:chOff x="12367203" y="582016"/>
            <a:chExt cx="5373619" cy="2564438"/>
          </a:xfrm>
        </p:grpSpPr>
        <p:sp>
          <p:nvSpPr>
            <p:cNvPr id="189" name="圆角矩形 7">
              <a:extLst>
                <a:ext uri="{FF2B5EF4-FFF2-40B4-BE49-F238E27FC236}">
                  <a16:creationId xmlns:a16="http://schemas.microsoft.com/office/drawing/2014/main" id="{745C0720-4201-4050-AE0B-B4208D42444A}"/>
                </a:ext>
              </a:extLst>
            </p:cNvPr>
            <p:cNvSpPr/>
            <p:nvPr/>
          </p:nvSpPr>
          <p:spPr>
            <a:xfrm>
              <a:off x="12367203" y="582016"/>
              <a:ext cx="5373619" cy="25644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DD535A5-2982-4713-A275-48E22F9B36C1}"/>
                </a:ext>
              </a:extLst>
            </p:cNvPr>
            <p:cNvSpPr txBox="1"/>
            <p:nvPr/>
          </p:nvSpPr>
          <p:spPr>
            <a:xfrm>
              <a:off x="12572937" y="753074"/>
              <a:ext cx="49601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Chủ yếu khí hậu ôn đới, với bốn mùa trong năm, các khu vực có khí hậu khác nhau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795E1DC-DEEF-4535-8F16-5FCE4066A0F8}"/>
              </a:ext>
            </a:extLst>
          </p:cNvPr>
          <p:cNvGrpSpPr/>
          <p:nvPr/>
        </p:nvGrpSpPr>
        <p:grpSpPr>
          <a:xfrm>
            <a:off x="5984461" y="3187431"/>
            <a:ext cx="4514943" cy="2089687"/>
            <a:chOff x="13225878" y="582016"/>
            <a:chExt cx="4514943" cy="2089687"/>
          </a:xfrm>
        </p:grpSpPr>
        <p:sp>
          <p:nvSpPr>
            <p:cNvPr id="193" name="圆角矩形 7">
              <a:extLst>
                <a:ext uri="{FF2B5EF4-FFF2-40B4-BE49-F238E27FC236}">
                  <a16:creationId xmlns:a16="http://schemas.microsoft.com/office/drawing/2014/main" id="{E47A7CB6-6A46-4768-94AD-CF3C117967C6}"/>
                </a:ext>
              </a:extLst>
            </p:cNvPr>
            <p:cNvSpPr/>
            <p:nvPr/>
          </p:nvSpPr>
          <p:spPr>
            <a:xfrm>
              <a:off x="13225878" y="582016"/>
              <a:ext cx="4514943" cy="20896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B982CA0-A658-4BB4-86DA-280836D0EC83}"/>
                </a:ext>
              </a:extLst>
            </p:cNvPr>
            <p:cNvSpPr txBox="1"/>
            <p:nvPr/>
          </p:nvSpPr>
          <p:spPr>
            <a:xfrm>
              <a:off x="13466206" y="771062"/>
              <a:ext cx="39998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/>
                <a:t>Các đồng bằng ở hạ lưu sông rộng lớn và màu mỡ.</a:t>
              </a:r>
              <a:endParaRPr lang="en-US" sz="3600"/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3110F49-65FE-4BE3-95BA-8226061A2BC5}"/>
              </a:ext>
            </a:extLst>
          </p:cNvPr>
          <p:cNvCxnSpPr>
            <a:cxnSpLocks/>
          </p:cNvCxnSpPr>
          <p:nvPr/>
        </p:nvCxnSpPr>
        <p:spPr>
          <a:xfrm flipH="1">
            <a:off x="10066235" y="1996057"/>
            <a:ext cx="1261030" cy="46922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469F9F7-7506-4F72-8DE4-F9F8F0E1AF75}"/>
              </a:ext>
            </a:extLst>
          </p:cNvPr>
          <p:cNvGrpSpPr/>
          <p:nvPr/>
        </p:nvGrpSpPr>
        <p:grpSpPr>
          <a:xfrm>
            <a:off x="5520566" y="6027329"/>
            <a:ext cx="4514943" cy="1604436"/>
            <a:chOff x="13225878" y="582017"/>
            <a:chExt cx="4514943" cy="1604436"/>
          </a:xfrm>
        </p:grpSpPr>
        <p:sp>
          <p:nvSpPr>
            <p:cNvPr id="82" name="圆角矩形 7">
              <a:extLst>
                <a:ext uri="{FF2B5EF4-FFF2-40B4-BE49-F238E27FC236}">
                  <a16:creationId xmlns:a16="http://schemas.microsoft.com/office/drawing/2014/main" id="{77E4212F-E314-4487-BAC3-D6BA0E919DA4}"/>
                </a:ext>
              </a:extLst>
            </p:cNvPr>
            <p:cNvSpPr/>
            <p:nvPr/>
          </p:nvSpPr>
          <p:spPr>
            <a:xfrm>
              <a:off x="13225878" y="582017"/>
              <a:ext cx="4514943" cy="16044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C479D3F-B453-43A0-B79B-86C7D9B9AB70}"/>
                </a:ext>
              </a:extLst>
            </p:cNvPr>
            <p:cNvSpPr txBox="1"/>
            <p:nvPr/>
          </p:nvSpPr>
          <p:spPr>
            <a:xfrm>
              <a:off x="13466206" y="771062"/>
              <a:ext cx="3999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/>
                <a:t>Mạng lưới sông, hồ khá phát triển</a:t>
              </a:r>
              <a:endParaRPr lang="en-US" sz="360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DD945D-7853-4DC2-9DD0-E6EF076E1A4F}"/>
              </a:ext>
            </a:extLst>
          </p:cNvPr>
          <p:cNvGrpSpPr/>
          <p:nvPr/>
        </p:nvGrpSpPr>
        <p:grpSpPr>
          <a:xfrm>
            <a:off x="10193144" y="7037150"/>
            <a:ext cx="5656456" cy="2600811"/>
            <a:chOff x="12367203" y="545643"/>
            <a:chExt cx="5656456" cy="2600811"/>
          </a:xfrm>
        </p:grpSpPr>
        <p:sp>
          <p:nvSpPr>
            <p:cNvPr id="96" name="圆角矩形 7">
              <a:extLst>
                <a:ext uri="{FF2B5EF4-FFF2-40B4-BE49-F238E27FC236}">
                  <a16:creationId xmlns:a16="http://schemas.microsoft.com/office/drawing/2014/main" id="{DA475385-3D2F-489A-9FC2-3113D149C0DC}"/>
                </a:ext>
              </a:extLst>
            </p:cNvPr>
            <p:cNvSpPr/>
            <p:nvPr/>
          </p:nvSpPr>
          <p:spPr>
            <a:xfrm>
              <a:off x="12367203" y="545643"/>
              <a:ext cx="5656456" cy="26008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50504E-40C4-4BB6-8517-4E9996851A46}"/>
                </a:ext>
              </a:extLst>
            </p:cNvPr>
            <p:cNvSpPr txBox="1"/>
            <p:nvPr/>
          </p:nvSpPr>
          <p:spPr>
            <a:xfrm>
              <a:off x="12673463" y="679561"/>
              <a:ext cx="50227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Cảnh quan đa dạng, bao gồm rừng nhiệt đới, rừng ôn đới,  rừng lá kim, hoang mạc,…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A77283D-B339-4D4A-9DCC-EA60CCC36539}"/>
              </a:ext>
            </a:extLst>
          </p:cNvPr>
          <p:cNvCxnSpPr>
            <a:cxnSpLocks/>
          </p:cNvCxnSpPr>
          <p:nvPr/>
        </p:nvCxnSpPr>
        <p:spPr>
          <a:xfrm>
            <a:off x="11291642" y="2025910"/>
            <a:ext cx="608368" cy="501124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63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253" y="7490460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8912847" y="7382430"/>
            <a:ext cx="9375153" cy="2906297"/>
          </a:xfrm>
          <a:custGeom>
            <a:avLst/>
            <a:gdLst/>
            <a:ahLst/>
            <a:cxnLst/>
            <a:rect l="l" t="t" r="r" b="b"/>
            <a:pathLst>
              <a:path w="9375153" h="2906297">
                <a:moveTo>
                  <a:pt x="9375153" y="0"/>
                </a:moveTo>
                <a:lnTo>
                  <a:pt x="0" y="0"/>
                </a:lnTo>
                <a:lnTo>
                  <a:pt x="0" y="2906298"/>
                </a:lnTo>
                <a:lnTo>
                  <a:pt x="9375153" y="2906298"/>
                </a:lnTo>
                <a:lnTo>
                  <a:pt x="9375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504964" y="6387479"/>
            <a:ext cx="3149784" cy="1082380"/>
          </a:xfrm>
          <a:custGeom>
            <a:avLst/>
            <a:gdLst/>
            <a:ahLst/>
            <a:cxnLst/>
            <a:rect l="l" t="t" r="r" b="b"/>
            <a:pathLst>
              <a:path w="3149784" h="1082380">
                <a:moveTo>
                  <a:pt x="0" y="0"/>
                </a:moveTo>
                <a:lnTo>
                  <a:pt x="3149784" y="0"/>
                </a:lnTo>
                <a:lnTo>
                  <a:pt x="3149784" y="1082380"/>
                </a:lnTo>
                <a:lnTo>
                  <a:pt x="0" y="1082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122619" y="5430901"/>
            <a:ext cx="1574892" cy="541190"/>
          </a:xfrm>
          <a:custGeom>
            <a:avLst/>
            <a:gdLst/>
            <a:ahLst/>
            <a:cxnLst/>
            <a:rect l="l" t="t" r="r" b="b"/>
            <a:pathLst>
              <a:path w="1574892" h="541190">
                <a:moveTo>
                  <a:pt x="0" y="0"/>
                </a:moveTo>
                <a:lnTo>
                  <a:pt x="1574892" y="0"/>
                </a:lnTo>
                <a:lnTo>
                  <a:pt x="1574892" y="541190"/>
                </a:lnTo>
                <a:lnTo>
                  <a:pt x="0" y="54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97511" y="7384688"/>
            <a:ext cx="2724149" cy="936117"/>
          </a:xfrm>
          <a:custGeom>
            <a:avLst/>
            <a:gdLst/>
            <a:ahLst/>
            <a:cxnLst/>
            <a:rect l="l" t="t" r="r" b="b"/>
            <a:pathLst>
              <a:path w="2724149" h="936117">
                <a:moveTo>
                  <a:pt x="0" y="0"/>
                </a:moveTo>
                <a:lnTo>
                  <a:pt x="2724149" y="0"/>
                </a:lnTo>
                <a:lnTo>
                  <a:pt x="2724149" y="936116"/>
                </a:lnTo>
                <a:lnTo>
                  <a:pt x="0" y="936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26738" y="5074305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76313" flipH="1">
            <a:off x="13885814" y="7757839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F8BFC9-647A-4686-A6B8-B21855036E3B}"/>
              </a:ext>
            </a:extLst>
          </p:cNvPr>
          <p:cNvSpPr/>
          <p:nvPr/>
        </p:nvSpPr>
        <p:spPr>
          <a:xfrm>
            <a:off x="361000" y="380094"/>
            <a:ext cx="17566000" cy="9526812"/>
          </a:xfrm>
          <a:prstGeom prst="roundRect">
            <a:avLst>
              <a:gd name="adj" fmla="val 10509"/>
            </a:avLst>
          </a:prstGeom>
          <a:solidFill>
            <a:schemeClr val="bg1"/>
          </a:solidFill>
          <a:ln>
            <a:solidFill>
              <a:srgbClr val="417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900436-DAC2-4A07-8115-DE4509C14A81}"/>
              </a:ext>
            </a:extLst>
          </p:cNvPr>
          <p:cNvGrpSpPr/>
          <p:nvPr/>
        </p:nvGrpSpPr>
        <p:grpSpPr>
          <a:xfrm>
            <a:off x="-138346" y="221165"/>
            <a:ext cx="5832537" cy="2538280"/>
            <a:chOff x="-662483" y="-672173"/>
            <a:chExt cx="5832537" cy="2538280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36BD5592-8A7A-43B6-BCE1-531511BFB8D9}"/>
                </a:ext>
              </a:extLst>
            </p:cNvPr>
            <p:cNvSpPr txBox="1">
              <a:spLocks/>
            </p:cNvSpPr>
            <p:nvPr/>
          </p:nvSpPr>
          <p:spPr>
            <a:xfrm>
              <a:off x="1480610" y="564851"/>
              <a:ext cx="3689444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>
                  <a:solidFill>
                    <a:srgbClr val="C00000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Kết luận:</a:t>
              </a:r>
              <a:endParaRPr lang="en-US" sz="6000" b="1" dirty="0">
                <a:solidFill>
                  <a:srgbClr val="C00000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ình ảnh Bóng đèn Biểu Tượng Vector Bóng đèn ý Tưởng Biểu ...">
              <a:extLst>
                <a:ext uri="{FF2B5EF4-FFF2-40B4-BE49-F238E27FC236}">
                  <a16:creationId xmlns:a16="http://schemas.microsoft.com/office/drawing/2014/main" id="{79847ED7-3496-4178-9934-2F1D86E8F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8039" y1="39583" x2="42157" y2="42708"/>
                          <a14:foregroundMark x1="47549" y1="38021" x2="41176" y2="40104"/>
                          <a14:foregroundMark x1="49510" y1="22917" x2="50490" y2="29688"/>
                          <a14:foregroundMark x1="67157" y1="30729" x2="58824" y2="36458"/>
                          <a14:foregroundMark x1="77451" y1="50000" x2="69118" y2="51042"/>
                          <a14:foregroundMark x1="69118" y1="69792" x2="66176" y2="65104"/>
                          <a14:foregroundMark x1="34804" y1="30208" x2="34314" y2="31250"/>
                          <a14:foregroundMark x1="36275" y1="35417" x2="37745" y2="38021"/>
                          <a14:foregroundMark x1="25490" y1="50521" x2="31863" y2="48958"/>
                          <a14:foregroundMark x1="50980" y1="72396" x2="49020" y2="76563"/>
                          <a14:foregroundMark x1="52451" y1="66146" x2="53431" y2="76042"/>
                          <a14:foregroundMark x1="46569" y1="69792" x2="47549" y2="77083"/>
                          <a14:foregroundMark x1="48039" y1="72396" x2="48529" y2="78646"/>
                          <a14:foregroundMark x1="50490" y1="70313" x2="50980" y2="76042"/>
                          <a14:foregroundMark x1="52451" y1="72917" x2="52451" y2="75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15432">
              <a:off x="-662483" y="-672173"/>
              <a:ext cx="2696922" cy="253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AutoShape 4" descr="Cờ của Trung quốc Biểu tượng - Trung Quốc Cờ Tin png tải về - Miễn phí  trong suốt Trung Quốc png Tải về.">
            <a:extLst>
              <a:ext uri="{FF2B5EF4-FFF2-40B4-BE49-F238E27FC236}">
                <a16:creationId xmlns:a16="http://schemas.microsoft.com/office/drawing/2014/main" id="{627B1D74-D8F3-42BC-9BAB-0FE992145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7253" y="657486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F6994FFC-4C8F-4E2B-837A-28C754565D2A}"/>
              </a:ext>
            </a:extLst>
          </p:cNvPr>
          <p:cNvCxnSpPr>
            <a:cxnSpLocks/>
            <a:endCxn id="88" idx="1"/>
          </p:cNvCxnSpPr>
          <p:nvPr/>
        </p:nvCxnSpPr>
        <p:spPr>
          <a:xfrm rot="16200000" flipH="1">
            <a:off x="3519404" y="6669880"/>
            <a:ext cx="2052374" cy="138398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C0B42-40F2-4B3A-8534-BB944E72DB4A}"/>
              </a:ext>
            </a:extLst>
          </p:cNvPr>
          <p:cNvGrpSpPr/>
          <p:nvPr/>
        </p:nvGrpSpPr>
        <p:grpSpPr>
          <a:xfrm>
            <a:off x="113397" y="3064019"/>
            <a:ext cx="5099173" cy="5099173"/>
            <a:chOff x="911758" y="2145058"/>
            <a:chExt cx="5099173" cy="5099173"/>
          </a:xfrm>
        </p:grpSpPr>
        <p:sp>
          <p:nvSpPr>
            <p:cNvPr id="12" name="Freeform 12"/>
            <p:cNvSpPr/>
            <p:nvPr/>
          </p:nvSpPr>
          <p:spPr>
            <a:xfrm rot="-1454979">
              <a:off x="3416908" y="5340305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7" y="0"/>
                  </a:lnTo>
                  <a:lnTo>
                    <a:pt x="1013337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5C5215-C84C-4943-A2D5-BF8775F09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170" b="91667" l="9314" r="90523">
                          <a14:foregroundMark x1="52941" y1="10294" x2="47222" y2="8170"/>
                          <a14:foregroundMark x1="9314" y1="46078" x2="9804" y2="49510"/>
                          <a14:foregroundMark x1="90686" y1="46405" x2="90686" y2="53922"/>
                          <a14:foregroundMark x1="42157" y1="91667" x2="53268" y2="910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758" y="2145058"/>
              <a:ext cx="5099173" cy="5099173"/>
            </a:xfrm>
            <a:prstGeom prst="rect">
              <a:avLst/>
            </a:prstGeom>
          </p:spPr>
        </p:pic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397B33FB-55A9-4764-B02A-5AF29D3D6F2D}"/>
                </a:ext>
              </a:extLst>
            </p:cNvPr>
            <p:cNvSpPr txBox="1">
              <a:spLocks/>
            </p:cNvSpPr>
            <p:nvPr/>
          </p:nvSpPr>
          <p:spPr>
            <a:xfrm>
              <a:off x="2716089" y="3982300"/>
              <a:ext cx="3015255" cy="7636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chemeClr val="bg1"/>
                  </a:solidFill>
                  <a:latin typeface="Fira Sans" panose="020B0803050000020004" pitchFamily="34" charset="0"/>
                  <a:cs typeface="Arial" panose="020B0604020202020204" pitchFamily="34" charset="0"/>
                </a:rPr>
                <a:t>TRUNG QUỐC</a:t>
              </a:r>
              <a:endParaRPr lang="en-US" b="1" dirty="0">
                <a:solidFill>
                  <a:schemeClr val="bg1"/>
                </a:solidFill>
                <a:latin typeface="Fira Sans" panose="020B08030500000200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31C04F7-14C8-4FD1-938A-D117DE75DCDF}"/>
              </a:ext>
            </a:extLst>
          </p:cNvPr>
          <p:cNvGrpSpPr/>
          <p:nvPr/>
        </p:nvGrpSpPr>
        <p:grpSpPr>
          <a:xfrm>
            <a:off x="5237581" y="7710209"/>
            <a:ext cx="5221805" cy="1548091"/>
            <a:chOff x="6438500" y="2962189"/>
            <a:chExt cx="5221805" cy="1548091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E22B90BD-7237-4767-A6E2-5C42F576B4F7}"/>
                </a:ext>
              </a:extLst>
            </p:cNvPr>
            <p:cNvGrpSpPr/>
            <p:nvPr/>
          </p:nvGrpSpPr>
          <p:grpSpPr>
            <a:xfrm>
              <a:off x="6438500" y="2962189"/>
              <a:ext cx="5207231" cy="1548091"/>
              <a:chOff x="7529140" y="2492405"/>
              <a:chExt cx="5207231" cy="1548091"/>
            </a:xfrm>
          </p:grpSpPr>
          <p:sp>
            <p:nvSpPr>
              <p:cNvPr id="86" name="圆角矩形 7">
                <a:extLst>
                  <a:ext uri="{FF2B5EF4-FFF2-40B4-BE49-F238E27FC236}">
                    <a16:creationId xmlns:a16="http://schemas.microsoft.com/office/drawing/2014/main" id="{96114BD0-5A38-41E9-9D08-1637E6522553}"/>
                  </a:ext>
                </a:extLst>
              </p:cNvPr>
              <p:cNvSpPr/>
              <p:nvPr/>
            </p:nvSpPr>
            <p:spPr>
              <a:xfrm>
                <a:off x="7540111" y="2684801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-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开头</a:t>
                </a:r>
              </a:p>
            </p:txBody>
          </p:sp>
          <p:sp>
            <p:nvSpPr>
              <p:cNvPr id="88" name="圆角矩形 7">
                <a:extLst>
                  <a:ext uri="{FF2B5EF4-FFF2-40B4-BE49-F238E27FC236}">
                    <a16:creationId xmlns:a16="http://schemas.microsoft.com/office/drawing/2014/main" id="{70F26D86-2D78-4E06-B1E9-334032E9CD4E}"/>
                  </a:ext>
                </a:extLst>
              </p:cNvPr>
              <p:cNvSpPr/>
              <p:nvPr/>
            </p:nvSpPr>
            <p:spPr>
              <a:xfrm>
                <a:off x="7529140" y="2492405"/>
                <a:ext cx="5196260" cy="13556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-30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8C583CD-EB00-4A56-A92D-92F2DBC15D58}"/>
                </a:ext>
              </a:extLst>
            </p:cNvPr>
            <p:cNvSpPr txBox="1"/>
            <p:nvPr/>
          </p:nvSpPr>
          <p:spPr>
            <a:xfrm>
              <a:off x="7627811" y="3006084"/>
              <a:ext cx="403249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Đặc điểm tự nhiên</a:t>
              </a:r>
              <a:r>
                <a:rPr kumimoji="0" lang="vi-VN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 </a:t>
              </a:r>
              <a:endPara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A7FD160-421C-4C10-8C0B-9BE3E6E9D10C}"/>
                </a:ext>
              </a:extLst>
            </p:cNvPr>
            <p:cNvSpPr txBox="1"/>
            <p:nvPr/>
          </p:nvSpPr>
          <p:spPr>
            <a:xfrm>
              <a:off x="6557829" y="2962189"/>
              <a:ext cx="2052628" cy="1198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908C58B-1EC8-4B79-8E6F-B21293D1A0D3}"/>
              </a:ext>
            </a:extLst>
          </p:cNvPr>
          <p:cNvCxnSpPr>
            <a:cxnSpLocks/>
            <a:stCxn id="137" idx="3"/>
          </p:cNvCxnSpPr>
          <p:nvPr/>
        </p:nvCxnSpPr>
        <p:spPr>
          <a:xfrm flipV="1">
            <a:off x="10459386" y="7902605"/>
            <a:ext cx="1717390" cy="51321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795E1DC-DEEF-4535-8F16-5FCE4066A0F8}"/>
              </a:ext>
            </a:extLst>
          </p:cNvPr>
          <p:cNvGrpSpPr/>
          <p:nvPr/>
        </p:nvGrpSpPr>
        <p:grpSpPr>
          <a:xfrm>
            <a:off x="12202321" y="6574365"/>
            <a:ext cx="5265577" cy="2631335"/>
            <a:chOff x="13029768" y="530512"/>
            <a:chExt cx="5265577" cy="2631335"/>
          </a:xfrm>
        </p:grpSpPr>
        <p:sp>
          <p:nvSpPr>
            <p:cNvPr id="193" name="圆角矩形 7">
              <a:extLst>
                <a:ext uri="{FF2B5EF4-FFF2-40B4-BE49-F238E27FC236}">
                  <a16:creationId xmlns:a16="http://schemas.microsoft.com/office/drawing/2014/main" id="{E47A7CB6-6A46-4768-94AD-CF3C117967C6}"/>
                </a:ext>
              </a:extLst>
            </p:cNvPr>
            <p:cNvSpPr/>
            <p:nvPr/>
          </p:nvSpPr>
          <p:spPr>
            <a:xfrm>
              <a:off x="13029768" y="530512"/>
              <a:ext cx="5265577" cy="2631335"/>
            </a:xfrm>
            <a:prstGeom prst="roundRect">
              <a:avLst>
                <a:gd name="adj" fmla="val 40865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B982CA0-A658-4BB4-86DA-280836D0EC83}"/>
                </a:ext>
              </a:extLst>
            </p:cNvPr>
            <p:cNvSpPr txBox="1"/>
            <p:nvPr/>
          </p:nvSpPr>
          <p:spPr>
            <a:xfrm>
              <a:off x="13466206" y="771062"/>
              <a:ext cx="454221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M</a:t>
              </a:r>
              <a:r>
                <a:rPr lang="vi-VN" sz="4400"/>
                <a:t>ột trong những quốc gia đông dân nhất thế giới</a:t>
              </a:r>
              <a:endParaRPr lang="en-US" sz="4400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511F29-FB79-4BA8-9AFE-757119E8A9A3}"/>
              </a:ext>
            </a:extLst>
          </p:cNvPr>
          <p:cNvCxnSpPr>
            <a:cxnSpLocks/>
            <a:stCxn id="137" idx="3"/>
          </p:cNvCxnSpPr>
          <p:nvPr/>
        </p:nvCxnSpPr>
        <p:spPr>
          <a:xfrm flipV="1">
            <a:off x="10459386" y="4322234"/>
            <a:ext cx="1831934" cy="409359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ECCFBED-0CC4-42A7-9C29-C8389512E9EC}"/>
              </a:ext>
            </a:extLst>
          </p:cNvPr>
          <p:cNvGrpSpPr/>
          <p:nvPr/>
        </p:nvGrpSpPr>
        <p:grpSpPr>
          <a:xfrm>
            <a:off x="12291320" y="2894203"/>
            <a:ext cx="5338748" cy="2856063"/>
            <a:chOff x="12956598" y="159244"/>
            <a:chExt cx="5338748" cy="2856063"/>
          </a:xfrm>
        </p:grpSpPr>
        <p:sp>
          <p:nvSpPr>
            <p:cNvPr id="59" name="圆角矩形 7">
              <a:extLst>
                <a:ext uri="{FF2B5EF4-FFF2-40B4-BE49-F238E27FC236}">
                  <a16:creationId xmlns:a16="http://schemas.microsoft.com/office/drawing/2014/main" id="{7D837572-A09E-4989-BBA3-9523261F18B8}"/>
                </a:ext>
              </a:extLst>
            </p:cNvPr>
            <p:cNvSpPr/>
            <p:nvPr/>
          </p:nvSpPr>
          <p:spPr>
            <a:xfrm>
              <a:off x="12956598" y="159244"/>
              <a:ext cx="5338748" cy="2856063"/>
            </a:xfrm>
            <a:prstGeom prst="roundRect">
              <a:avLst>
                <a:gd name="adj" fmla="val 40865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50B44A-B192-4C93-9673-0733FFA06C0E}"/>
                </a:ext>
              </a:extLst>
            </p:cNvPr>
            <p:cNvSpPr txBox="1"/>
            <p:nvPr/>
          </p:nvSpPr>
          <p:spPr>
            <a:xfrm>
              <a:off x="13405749" y="159245"/>
              <a:ext cx="454221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/>
                <a:t>Trung Quốc có 56 dân tộc, trong đó, người Hán chiếm đa số.</a:t>
              </a:r>
              <a:endParaRPr lang="en-US" sz="4400"/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915E8A0-E6CC-4830-906F-C07D784F5C2F}"/>
              </a:ext>
            </a:extLst>
          </p:cNvPr>
          <p:cNvCxnSpPr>
            <a:cxnSpLocks/>
          </p:cNvCxnSpPr>
          <p:nvPr/>
        </p:nvCxnSpPr>
        <p:spPr>
          <a:xfrm flipH="1" flipV="1">
            <a:off x="9059418" y="3397370"/>
            <a:ext cx="1417384" cy="493403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80FD98-B2A4-4A03-8AE8-8222FF2F7DA8}"/>
              </a:ext>
            </a:extLst>
          </p:cNvPr>
          <p:cNvGrpSpPr/>
          <p:nvPr/>
        </p:nvGrpSpPr>
        <p:grpSpPr>
          <a:xfrm>
            <a:off x="5616236" y="1049719"/>
            <a:ext cx="6920245" cy="2296225"/>
            <a:chOff x="11835680" y="967898"/>
            <a:chExt cx="6920245" cy="2296225"/>
          </a:xfrm>
        </p:grpSpPr>
        <p:sp>
          <p:nvSpPr>
            <p:cNvPr id="67" name="圆角矩形 7">
              <a:extLst>
                <a:ext uri="{FF2B5EF4-FFF2-40B4-BE49-F238E27FC236}">
                  <a16:creationId xmlns:a16="http://schemas.microsoft.com/office/drawing/2014/main" id="{315C90C5-39B8-443C-ACDC-03E225A9A4CF}"/>
                </a:ext>
              </a:extLst>
            </p:cNvPr>
            <p:cNvSpPr/>
            <p:nvPr/>
          </p:nvSpPr>
          <p:spPr>
            <a:xfrm>
              <a:off x="11835680" y="967898"/>
              <a:ext cx="6920245" cy="2296225"/>
            </a:xfrm>
            <a:prstGeom prst="roundRect">
              <a:avLst>
                <a:gd name="adj" fmla="val 40865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CCF0097-7374-4E1A-901A-4EFB5B1534ED}"/>
                </a:ext>
              </a:extLst>
            </p:cNvPr>
            <p:cNvSpPr txBox="1"/>
            <p:nvPr/>
          </p:nvSpPr>
          <p:spPr>
            <a:xfrm>
              <a:off x="12064509" y="1125017"/>
              <a:ext cx="66436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T</a:t>
              </a:r>
              <a:r>
                <a:rPr lang="vi-VN" sz="4400"/>
                <a:t>ốc độ tăng dân số đang chậm dần</a:t>
              </a:r>
              <a:r>
                <a:rPr lang="en-US" sz="4400"/>
                <a:t>, s</a:t>
              </a:r>
              <a:r>
                <a:rPr lang="vi-VN" sz="4400"/>
                <a:t>ố người già đang  tăng nhanh.</a:t>
              </a:r>
              <a:endParaRPr lang="en-US" sz="440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A9C218-CF8F-4C23-9AA3-4BC3BAEB456C}"/>
              </a:ext>
            </a:extLst>
          </p:cNvPr>
          <p:cNvCxnSpPr>
            <a:cxnSpLocks/>
          </p:cNvCxnSpPr>
          <p:nvPr/>
        </p:nvCxnSpPr>
        <p:spPr>
          <a:xfrm flipH="1" flipV="1">
            <a:off x="8616998" y="5598021"/>
            <a:ext cx="1845361" cy="271164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47AA7B-7D53-41A5-B6E8-3F753EEBC973}"/>
              </a:ext>
            </a:extLst>
          </p:cNvPr>
          <p:cNvGrpSpPr/>
          <p:nvPr/>
        </p:nvGrpSpPr>
        <p:grpSpPr>
          <a:xfrm>
            <a:off x="5180586" y="4016766"/>
            <a:ext cx="3396008" cy="2318916"/>
            <a:chOff x="12956598" y="139570"/>
            <a:chExt cx="3396008" cy="2318916"/>
          </a:xfrm>
        </p:grpSpPr>
        <p:sp>
          <p:nvSpPr>
            <p:cNvPr id="75" name="圆角矩形 7">
              <a:extLst>
                <a:ext uri="{FF2B5EF4-FFF2-40B4-BE49-F238E27FC236}">
                  <a16:creationId xmlns:a16="http://schemas.microsoft.com/office/drawing/2014/main" id="{C3C35A42-40BC-4AC9-A45D-1F63335E18A8}"/>
                </a:ext>
              </a:extLst>
            </p:cNvPr>
            <p:cNvSpPr/>
            <p:nvPr/>
          </p:nvSpPr>
          <p:spPr>
            <a:xfrm>
              <a:off x="12956598" y="139570"/>
              <a:ext cx="3396008" cy="2318916"/>
            </a:xfrm>
            <a:prstGeom prst="roundRect">
              <a:avLst>
                <a:gd name="adj" fmla="val 40865"/>
              </a:avLst>
            </a:prstGeom>
            <a:solidFill>
              <a:schemeClr val="bg1"/>
            </a:solidFill>
            <a:ln w="57150" cmpd="sng">
              <a:solidFill>
                <a:srgbClr val="C0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E0461D3-9051-453A-AF5A-4AC8C15DFD36}"/>
                </a:ext>
              </a:extLst>
            </p:cNvPr>
            <p:cNvSpPr txBox="1"/>
            <p:nvPr/>
          </p:nvSpPr>
          <p:spPr>
            <a:xfrm>
              <a:off x="13240032" y="209008"/>
              <a:ext cx="288847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Phân bố không đồng đều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924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78698"/>
            <a:ext cx="18288000" cy="1208302"/>
            <a:chOff x="0" y="0"/>
            <a:chExt cx="4816593" cy="31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18236"/>
            </a:xfrm>
            <a:custGeom>
              <a:avLst/>
              <a:gdLst/>
              <a:ahLst/>
              <a:cxnLst/>
              <a:rect l="l" t="t" r="r" b="b"/>
              <a:pathLst>
                <a:path w="4816592" h="318236">
                  <a:moveTo>
                    <a:pt x="0" y="0"/>
                  </a:moveTo>
                  <a:lnTo>
                    <a:pt x="4816592" y="0"/>
                  </a:lnTo>
                  <a:lnTo>
                    <a:pt x="4816592" y="318236"/>
                  </a:lnTo>
                  <a:lnTo>
                    <a:pt x="0" y="318236"/>
                  </a:lnTo>
                  <a:close/>
                </a:path>
              </a:pathLst>
            </a:custGeom>
            <a:solidFill>
              <a:srgbClr val="DBCE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56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655183" y="440143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676870" y="4974178"/>
            <a:ext cx="2053802" cy="705761"/>
          </a:xfrm>
          <a:custGeom>
            <a:avLst/>
            <a:gdLst/>
            <a:ahLst/>
            <a:cxnLst/>
            <a:rect l="l" t="t" r="r" b="b"/>
            <a:pathLst>
              <a:path w="2053802" h="705761">
                <a:moveTo>
                  <a:pt x="0" y="0"/>
                </a:moveTo>
                <a:lnTo>
                  <a:pt x="2053802" y="0"/>
                </a:lnTo>
                <a:lnTo>
                  <a:pt x="2053802" y="705761"/>
                </a:lnTo>
                <a:lnTo>
                  <a:pt x="0" y="705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440935" y="5740795"/>
            <a:ext cx="1016902" cy="349445"/>
          </a:xfrm>
          <a:custGeom>
            <a:avLst/>
            <a:gdLst/>
            <a:ahLst/>
            <a:cxnLst/>
            <a:rect l="l" t="t" r="r" b="b"/>
            <a:pathLst>
              <a:path w="1016902" h="349445">
                <a:moveTo>
                  <a:pt x="0" y="0"/>
                </a:moveTo>
                <a:lnTo>
                  <a:pt x="1016902" y="0"/>
                </a:lnTo>
                <a:lnTo>
                  <a:pt x="1016902" y="349445"/>
                </a:lnTo>
                <a:lnTo>
                  <a:pt x="0" y="349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174239" y="532705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5F03E-A876-43B6-8986-F42E1B09CCEB}"/>
              </a:ext>
            </a:extLst>
          </p:cNvPr>
          <p:cNvSpPr txBox="1"/>
          <p:nvPr/>
        </p:nvSpPr>
        <p:spPr>
          <a:xfrm>
            <a:off x="1600200" y="319696"/>
            <a:ext cx="703379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371600">
              <a:defRPr/>
            </a:pPr>
            <a:r>
              <a:rPr lang="en-US" sz="8800">
                <a:solidFill>
                  <a:schemeClr val="accent4"/>
                </a:solidFill>
                <a:effectLst/>
                <a:latin typeface="SVN-Caprica Script" pitchFamily="2" charset="0"/>
                <a:ea typeface="Microsoft YaHei"/>
              </a:rPr>
              <a:t>Chia lớp thành 2 đội</a:t>
            </a:r>
            <a:endParaRPr lang="vi-VN" sz="8800" dirty="0">
              <a:solidFill>
                <a:schemeClr val="accent4"/>
              </a:solidFill>
              <a:effectLst/>
              <a:latin typeface="SVN-Caprica Script" pitchFamily="2" charset="0"/>
              <a:ea typeface="Microsoft YaHei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3F0971E0-F237-44F8-9A36-D31854185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2495117"/>
            <a:ext cx="8913257" cy="8913257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id="{6A615E94-D4A6-4C20-8050-9F80E07A3C3F}"/>
              </a:ext>
            </a:extLst>
          </p:cNvPr>
          <p:cNvGrpSpPr/>
          <p:nvPr/>
        </p:nvGrpSpPr>
        <p:grpSpPr>
          <a:xfrm>
            <a:off x="11154101" y="1061881"/>
            <a:ext cx="4501082" cy="1427222"/>
            <a:chOff x="6264357" y="4128716"/>
            <a:chExt cx="11683191" cy="887822"/>
          </a:xfrm>
        </p:grpSpPr>
        <p:sp>
          <p:nvSpPr>
            <p:cNvPr id="18" name="矩形: 圆角 3">
              <a:extLst>
                <a:ext uri="{FF2B5EF4-FFF2-40B4-BE49-F238E27FC236}">
                  <a16:creationId xmlns:a16="http://schemas.microsoft.com/office/drawing/2014/main" id="{D83EF13E-46D5-4DC7-854F-6CF77EB90ACF}"/>
                </a:ext>
              </a:extLst>
            </p:cNvPr>
            <p:cNvSpPr/>
            <p:nvPr/>
          </p:nvSpPr>
          <p:spPr>
            <a:xfrm>
              <a:off x="6478804" y="4128716"/>
              <a:ext cx="11254300" cy="88782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4">
              <a:extLst>
                <a:ext uri="{FF2B5EF4-FFF2-40B4-BE49-F238E27FC236}">
                  <a16:creationId xmlns:a16="http://schemas.microsoft.com/office/drawing/2014/main" id="{7D903C8D-BA49-430F-A455-D54470789322}"/>
                </a:ext>
              </a:extLst>
            </p:cNvPr>
            <p:cNvSpPr txBox="1"/>
            <p:nvPr/>
          </p:nvSpPr>
          <p:spPr>
            <a:xfrm>
              <a:off x="6264357" y="4257805"/>
              <a:ext cx="11683191" cy="63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ra sans" panose="020B0503050000020004" pitchFamily="34" charset="0"/>
                  <a:ea typeface="字魂27号-布丁体" panose="00000500000000000000" pitchFamily="2" charset="-122"/>
                  <a:cs typeface="+mn-cs"/>
                </a:rPr>
                <a:t>Nhiệm vụ 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AB5EBE-C164-4A40-A84B-B326673DB2FB}"/>
              </a:ext>
            </a:extLst>
          </p:cNvPr>
          <p:cNvGrpSpPr/>
          <p:nvPr/>
        </p:nvGrpSpPr>
        <p:grpSpPr>
          <a:xfrm>
            <a:off x="9001208" y="2995856"/>
            <a:ext cx="8913257" cy="6309678"/>
            <a:chOff x="2803697" y="1239622"/>
            <a:chExt cx="8417853" cy="301430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A658F00-BBDA-4907-A650-5E206ABD9402}"/>
                </a:ext>
              </a:extLst>
            </p:cNvPr>
            <p:cNvSpPr/>
            <p:nvPr/>
          </p:nvSpPr>
          <p:spPr>
            <a:xfrm>
              <a:off x="2803697" y="1239622"/>
              <a:ext cx="8417853" cy="3014301"/>
            </a:xfrm>
            <a:custGeom>
              <a:avLst/>
              <a:gdLst>
                <a:gd name="connsiteX0" fmla="*/ 0 w 8417853"/>
                <a:gd name="connsiteY0" fmla="*/ 510683 h 3014301"/>
                <a:gd name="connsiteX1" fmla="*/ 510683 w 8417853"/>
                <a:gd name="connsiteY1" fmla="*/ 0 h 3014301"/>
                <a:gd name="connsiteX2" fmla="*/ 931714 w 8417853"/>
                <a:gd name="connsiteY2" fmla="*/ 0 h 3014301"/>
                <a:gd name="connsiteX3" fmla="*/ 1648604 w 8417853"/>
                <a:gd name="connsiteY3" fmla="*/ 0 h 3014301"/>
                <a:gd name="connsiteX4" fmla="*/ 1995670 w 8417853"/>
                <a:gd name="connsiteY4" fmla="*/ 0 h 3014301"/>
                <a:gd name="connsiteX5" fmla="*/ 2416701 w 8417853"/>
                <a:gd name="connsiteY5" fmla="*/ 0 h 3014301"/>
                <a:gd name="connsiteX6" fmla="*/ 2911696 w 8417853"/>
                <a:gd name="connsiteY6" fmla="*/ 0 h 3014301"/>
                <a:gd name="connsiteX7" fmla="*/ 3628587 w 8417853"/>
                <a:gd name="connsiteY7" fmla="*/ 0 h 3014301"/>
                <a:gd name="connsiteX8" fmla="*/ 4345477 w 8417853"/>
                <a:gd name="connsiteY8" fmla="*/ 0 h 3014301"/>
                <a:gd name="connsiteX9" fmla="*/ 4840473 w 8417853"/>
                <a:gd name="connsiteY9" fmla="*/ 0 h 3014301"/>
                <a:gd name="connsiteX10" fmla="*/ 5187539 w 8417853"/>
                <a:gd name="connsiteY10" fmla="*/ 0 h 3014301"/>
                <a:gd name="connsiteX11" fmla="*/ 5682534 w 8417853"/>
                <a:gd name="connsiteY11" fmla="*/ 0 h 3014301"/>
                <a:gd name="connsiteX12" fmla="*/ 6399425 w 8417853"/>
                <a:gd name="connsiteY12" fmla="*/ 0 h 3014301"/>
                <a:gd name="connsiteX13" fmla="*/ 6968385 w 8417853"/>
                <a:gd name="connsiteY13" fmla="*/ 0 h 3014301"/>
                <a:gd name="connsiteX14" fmla="*/ 7907170 w 8417853"/>
                <a:gd name="connsiteY14" fmla="*/ 0 h 3014301"/>
                <a:gd name="connsiteX15" fmla="*/ 8417853 w 8417853"/>
                <a:gd name="connsiteY15" fmla="*/ 510683 h 3014301"/>
                <a:gd name="connsiteX16" fmla="*/ 8417853 w 8417853"/>
                <a:gd name="connsiteY16" fmla="*/ 1008917 h 3014301"/>
                <a:gd name="connsiteX17" fmla="*/ 8417853 w 8417853"/>
                <a:gd name="connsiteY17" fmla="*/ 1467292 h 3014301"/>
                <a:gd name="connsiteX18" fmla="*/ 8417853 w 8417853"/>
                <a:gd name="connsiteY18" fmla="*/ 1985455 h 3014301"/>
                <a:gd name="connsiteX19" fmla="*/ 8417853 w 8417853"/>
                <a:gd name="connsiteY19" fmla="*/ 2503618 h 3014301"/>
                <a:gd name="connsiteX20" fmla="*/ 7907170 w 8417853"/>
                <a:gd name="connsiteY20" fmla="*/ 3014301 h 3014301"/>
                <a:gd name="connsiteX21" fmla="*/ 7338209 w 8417853"/>
                <a:gd name="connsiteY21" fmla="*/ 3014301 h 3014301"/>
                <a:gd name="connsiteX22" fmla="*/ 6695284 w 8417853"/>
                <a:gd name="connsiteY22" fmla="*/ 3014301 h 3014301"/>
                <a:gd name="connsiteX23" fmla="*/ 6052359 w 8417853"/>
                <a:gd name="connsiteY23" fmla="*/ 3014301 h 3014301"/>
                <a:gd name="connsiteX24" fmla="*/ 5409433 w 8417853"/>
                <a:gd name="connsiteY24" fmla="*/ 3014301 h 3014301"/>
                <a:gd name="connsiteX25" fmla="*/ 4692543 w 8417853"/>
                <a:gd name="connsiteY25" fmla="*/ 3014301 h 3014301"/>
                <a:gd name="connsiteX26" fmla="*/ 4123582 w 8417853"/>
                <a:gd name="connsiteY26" fmla="*/ 3014301 h 3014301"/>
                <a:gd name="connsiteX27" fmla="*/ 3406692 w 8417853"/>
                <a:gd name="connsiteY27" fmla="*/ 3014301 h 3014301"/>
                <a:gd name="connsiteX28" fmla="*/ 3059626 w 8417853"/>
                <a:gd name="connsiteY28" fmla="*/ 3014301 h 3014301"/>
                <a:gd name="connsiteX29" fmla="*/ 2638595 w 8417853"/>
                <a:gd name="connsiteY29" fmla="*/ 3014301 h 3014301"/>
                <a:gd name="connsiteX30" fmla="*/ 1995670 w 8417853"/>
                <a:gd name="connsiteY30" fmla="*/ 3014301 h 3014301"/>
                <a:gd name="connsiteX31" fmla="*/ 1352745 w 8417853"/>
                <a:gd name="connsiteY31" fmla="*/ 3014301 h 3014301"/>
                <a:gd name="connsiteX32" fmla="*/ 510683 w 8417853"/>
                <a:gd name="connsiteY32" fmla="*/ 3014301 h 3014301"/>
                <a:gd name="connsiteX33" fmla="*/ 0 w 8417853"/>
                <a:gd name="connsiteY33" fmla="*/ 2503618 h 3014301"/>
                <a:gd name="connsiteX34" fmla="*/ 0 w 8417853"/>
                <a:gd name="connsiteY34" fmla="*/ 1985455 h 3014301"/>
                <a:gd name="connsiteX35" fmla="*/ 0 w 8417853"/>
                <a:gd name="connsiteY35" fmla="*/ 1467292 h 3014301"/>
                <a:gd name="connsiteX36" fmla="*/ 0 w 8417853"/>
                <a:gd name="connsiteY36" fmla="*/ 949129 h 3014301"/>
                <a:gd name="connsiteX37" fmla="*/ 0 w 8417853"/>
                <a:gd name="connsiteY37" fmla="*/ 510683 h 30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17853" h="3014301" fill="none" extrusionOk="0">
                  <a:moveTo>
                    <a:pt x="0" y="510683"/>
                  </a:moveTo>
                  <a:cubicBezTo>
                    <a:pt x="81954" y="215076"/>
                    <a:pt x="230293" y="67347"/>
                    <a:pt x="510683" y="0"/>
                  </a:cubicBezTo>
                  <a:cubicBezTo>
                    <a:pt x="715492" y="-42763"/>
                    <a:pt x="783914" y="4259"/>
                    <a:pt x="931714" y="0"/>
                  </a:cubicBezTo>
                  <a:cubicBezTo>
                    <a:pt x="1079514" y="-4259"/>
                    <a:pt x="1305531" y="2370"/>
                    <a:pt x="1648604" y="0"/>
                  </a:cubicBezTo>
                  <a:cubicBezTo>
                    <a:pt x="1991677" y="-2370"/>
                    <a:pt x="1874002" y="8138"/>
                    <a:pt x="1995670" y="0"/>
                  </a:cubicBezTo>
                  <a:cubicBezTo>
                    <a:pt x="2117338" y="-8138"/>
                    <a:pt x="2299883" y="14269"/>
                    <a:pt x="2416701" y="0"/>
                  </a:cubicBezTo>
                  <a:cubicBezTo>
                    <a:pt x="2533519" y="-14269"/>
                    <a:pt x="2684009" y="31138"/>
                    <a:pt x="2911696" y="0"/>
                  </a:cubicBezTo>
                  <a:cubicBezTo>
                    <a:pt x="3139383" y="-31138"/>
                    <a:pt x="3485162" y="47908"/>
                    <a:pt x="3628587" y="0"/>
                  </a:cubicBezTo>
                  <a:cubicBezTo>
                    <a:pt x="3772012" y="-47908"/>
                    <a:pt x="4084831" y="25737"/>
                    <a:pt x="4345477" y="0"/>
                  </a:cubicBezTo>
                  <a:cubicBezTo>
                    <a:pt x="4606123" y="-25737"/>
                    <a:pt x="4701523" y="21738"/>
                    <a:pt x="4840473" y="0"/>
                  </a:cubicBezTo>
                  <a:cubicBezTo>
                    <a:pt x="4979423" y="-21738"/>
                    <a:pt x="5113091" y="24820"/>
                    <a:pt x="5187539" y="0"/>
                  </a:cubicBezTo>
                  <a:cubicBezTo>
                    <a:pt x="5261987" y="-24820"/>
                    <a:pt x="5535896" y="47744"/>
                    <a:pt x="5682534" y="0"/>
                  </a:cubicBezTo>
                  <a:cubicBezTo>
                    <a:pt x="5829172" y="-47744"/>
                    <a:pt x="6096539" y="51512"/>
                    <a:pt x="6399425" y="0"/>
                  </a:cubicBezTo>
                  <a:cubicBezTo>
                    <a:pt x="6702311" y="-51512"/>
                    <a:pt x="6801588" y="7211"/>
                    <a:pt x="6968385" y="0"/>
                  </a:cubicBezTo>
                  <a:cubicBezTo>
                    <a:pt x="7135182" y="-7211"/>
                    <a:pt x="7568077" y="100309"/>
                    <a:pt x="7907170" y="0"/>
                  </a:cubicBezTo>
                  <a:cubicBezTo>
                    <a:pt x="8216237" y="-9958"/>
                    <a:pt x="8437832" y="226790"/>
                    <a:pt x="8417853" y="510683"/>
                  </a:cubicBezTo>
                  <a:cubicBezTo>
                    <a:pt x="8420293" y="672972"/>
                    <a:pt x="8394464" y="770150"/>
                    <a:pt x="8417853" y="1008917"/>
                  </a:cubicBezTo>
                  <a:cubicBezTo>
                    <a:pt x="8441242" y="1247684"/>
                    <a:pt x="8378144" y="1266933"/>
                    <a:pt x="8417853" y="1467292"/>
                  </a:cubicBezTo>
                  <a:cubicBezTo>
                    <a:pt x="8457562" y="1667651"/>
                    <a:pt x="8394015" y="1778722"/>
                    <a:pt x="8417853" y="1985455"/>
                  </a:cubicBezTo>
                  <a:cubicBezTo>
                    <a:pt x="8441691" y="2192188"/>
                    <a:pt x="8383461" y="2312112"/>
                    <a:pt x="8417853" y="2503618"/>
                  </a:cubicBezTo>
                  <a:cubicBezTo>
                    <a:pt x="8416446" y="2750835"/>
                    <a:pt x="8227893" y="2983824"/>
                    <a:pt x="7907170" y="3014301"/>
                  </a:cubicBezTo>
                  <a:cubicBezTo>
                    <a:pt x="7736935" y="3037817"/>
                    <a:pt x="7517168" y="3002327"/>
                    <a:pt x="7338209" y="3014301"/>
                  </a:cubicBezTo>
                  <a:cubicBezTo>
                    <a:pt x="7159250" y="3026275"/>
                    <a:pt x="6919504" y="3008530"/>
                    <a:pt x="6695284" y="3014301"/>
                  </a:cubicBezTo>
                  <a:cubicBezTo>
                    <a:pt x="6471065" y="3020072"/>
                    <a:pt x="6277116" y="3003587"/>
                    <a:pt x="6052359" y="3014301"/>
                  </a:cubicBezTo>
                  <a:cubicBezTo>
                    <a:pt x="5827603" y="3025015"/>
                    <a:pt x="5670810" y="2959617"/>
                    <a:pt x="5409433" y="3014301"/>
                  </a:cubicBezTo>
                  <a:cubicBezTo>
                    <a:pt x="5148056" y="3068985"/>
                    <a:pt x="5034420" y="2970751"/>
                    <a:pt x="4692543" y="3014301"/>
                  </a:cubicBezTo>
                  <a:cubicBezTo>
                    <a:pt x="4350666" y="3057851"/>
                    <a:pt x="4250753" y="2991249"/>
                    <a:pt x="4123582" y="3014301"/>
                  </a:cubicBezTo>
                  <a:cubicBezTo>
                    <a:pt x="3996411" y="3037353"/>
                    <a:pt x="3577650" y="3004833"/>
                    <a:pt x="3406692" y="3014301"/>
                  </a:cubicBezTo>
                  <a:cubicBezTo>
                    <a:pt x="3235734" y="3023769"/>
                    <a:pt x="3187663" y="3011216"/>
                    <a:pt x="3059626" y="3014301"/>
                  </a:cubicBezTo>
                  <a:cubicBezTo>
                    <a:pt x="2931589" y="3017386"/>
                    <a:pt x="2772121" y="2992212"/>
                    <a:pt x="2638595" y="3014301"/>
                  </a:cubicBezTo>
                  <a:cubicBezTo>
                    <a:pt x="2505069" y="3036390"/>
                    <a:pt x="2192360" y="3012615"/>
                    <a:pt x="1995670" y="3014301"/>
                  </a:cubicBezTo>
                  <a:cubicBezTo>
                    <a:pt x="1798980" y="3015987"/>
                    <a:pt x="1534707" y="2984880"/>
                    <a:pt x="1352745" y="3014301"/>
                  </a:cubicBezTo>
                  <a:cubicBezTo>
                    <a:pt x="1170783" y="3043722"/>
                    <a:pt x="799372" y="2958065"/>
                    <a:pt x="510683" y="3014301"/>
                  </a:cubicBezTo>
                  <a:cubicBezTo>
                    <a:pt x="220223" y="3004699"/>
                    <a:pt x="-19497" y="2793923"/>
                    <a:pt x="0" y="2503618"/>
                  </a:cubicBezTo>
                  <a:cubicBezTo>
                    <a:pt x="-2332" y="2249613"/>
                    <a:pt x="16912" y="2151726"/>
                    <a:pt x="0" y="1985455"/>
                  </a:cubicBezTo>
                  <a:cubicBezTo>
                    <a:pt x="-16912" y="1819184"/>
                    <a:pt x="29149" y="1622764"/>
                    <a:pt x="0" y="1467292"/>
                  </a:cubicBezTo>
                  <a:cubicBezTo>
                    <a:pt x="-29149" y="1311820"/>
                    <a:pt x="1160" y="1187558"/>
                    <a:pt x="0" y="949129"/>
                  </a:cubicBezTo>
                  <a:cubicBezTo>
                    <a:pt x="-1160" y="710700"/>
                    <a:pt x="16822" y="636527"/>
                    <a:pt x="0" y="510683"/>
                  </a:cubicBezTo>
                  <a:close/>
                </a:path>
                <a:path w="8417853" h="3014301" stroke="0" extrusionOk="0">
                  <a:moveTo>
                    <a:pt x="0" y="510683"/>
                  </a:moveTo>
                  <a:cubicBezTo>
                    <a:pt x="-18221" y="221125"/>
                    <a:pt x="226917" y="52393"/>
                    <a:pt x="510683" y="0"/>
                  </a:cubicBezTo>
                  <a:cubicBezTo>
                    <a:pt x="734561" y="-10686"/>
                    <a:pt x="851824" y="73801"/>
                    <a:pt x="1153608" y="0"/>
                  </a:cubicBezTo>
                  <a:cubicBezTo>
                    <a:pt x="1455393" y="-73801"/>
                    <a:pt x="1502496" y="2327"/>
                    <a:pt x="1796534" y="0"/>
                  </a:cubicBezTo>
                  <a:cubicBezTo>
                    <a:pt x="2090572" y="-2327"/>
                    <a:pt x="1995816" y="15892"/>
                    <a:pt x="2143600" y="0"/>
                  </a:cubicBezTo>
                  <a:cubicBezTo>
                    <a:pt x="2291384" y="-15892"/>
                    <a:pt x="2523342" y="35721"/>
                    <a:pt x="2712560" y="0"/>
                  </a:cubicBezTo>
                  <a:cubicBezTo>
                    <a:pt x="2901778" y="-35721"/>
                    <a:pt x="3147812" y="60082"/>
                    <a:pt x="3281521" y="0"/>
                  </a:cubicBezTo>
                  <a:cubicBezTo>
                    <a:pt x="3415230" y="-60082"/>
                    <a:pt x="3685489" y="1298"/>
                    <a:pt x="3998411" y="0"/>
                  </a:cubicBezTo>
                  <a:cubicBezTo>
                    <a:pt x="4311333" y="-1298"/>
                    <a:pt x="4229338" y="16873"/>
                    <a:pt x="4419442" y="0"/>
                  </a:cubicBezTo>
                  <a:cubicBezTo>
                    <a:pt x="4609546" y="-16873"/>
                    <a:pt x="4663441" y="40570"/>
                    <a:pt x="4840473" y="0"/>
                  </a:cubicBezTo>
                  <a:cubicBezTo>
                    <a:pt x="5017505" y="-40570"/>
                    <a:pt x="5205784" y="41229"/>
                    <a:pt x="5557363" y="0"/>
                  </a:cubicBezTo>
                  <a:cubicBezTo>
                    <a:pt x="5908942" y="-41229"/>
                    <a:pt x="5964760" y="35840"/>
                    <a:pt x="6126324" y="0"/>
                  </a:cubicBezTo>
                  <a:cubicBezTo>
                    <a:pt x="6287888" y="-35840"/>
                    <a:pt x="6356866" y="14684"/>
                    <a:pt x="6547354" y="0"/>
                  </a:cubicBezTo>
                  <a:cubicBezTo>
                    <a:pt x="6737842" y="-14684"/>
                    <a:pt x="6833243" y="35059"/>
                    <a:pt x="6968385" y="0"/>
                  </a:cubicBezTo>
                  <a:cubicBezTo>
                    <a:pt x="7103527" y="-35059"/>
                    <a:pt x="7680140" y="30146"/>
                    <a:pt x="7907170" y="0"/>
                  </a:cubicBezTo>
                  <a:cubicBezTo>
                    <a:pt x="8129934" y="52080"/>
                    <a:pt x="8352040" y="198302"/>
                    <a:pt x="8417853" y="510683"/>
                  </a:cubicBezTo>
                  <a:cubicBezTo>
                    <a:pt x="8443881" y="711836"/>
                    <a:pt x="8415650" y="893001"/>
                    <a:pt x="8417853" y="1028846"/>
                  </a:cubicBezTo>
                  <a:cubicBezTo>
                    <a:pt x="8420056" y="1164691"/>
                    <a:pt x="8386898" y="1296332"/>
                    <a:pt x="8417853" y="1547009"/>
                  </a:cubicBezTo>
                  <a:cubicBezTo>
                    <a:pt x="8448808" y="1797686"/>
                    <a:pt x="8416604" y="1771550"/>
                    <a:pt x="8417853" y="1985455"/>
                  </a:cubicBezTo>
                  <a:cubicBezTo>
                    <a:pt x="8419102" y="2199360"/>
                    <a:pt x="8366318" y="2277450"/>
                    <a:pt x="8417853" y="2503618"/>
                  </a:cubicBezTo>
                  <a:cubicBezTo>
                    <a:pt x="8400641" y="2851519"/>
                    <a:pt x="8193438" y="3027441"/>
                    <a:pt x="7907170" y="3014301"/>
                  </a:cubicBezTo>
                  <a:cubicBezTo>
                    <a:pt x="7793879" y="3040096"/>
                    <a:pt x="7548911" y="3014089"/>
                    <a:pt x="7412174" y="3014301"/>
                  </a:cubicBezTo>
                  <a:cubicBezTo>
                    <a:pt x="7275437" y="3014513"/>
                    <a:pt x="6982637" y="2983916"/>
                    <a:pt x="6695284" y="3014301"/>
                  </a:cubicBezTo>
                  <a:cubicBezTo>
                    <a:pt x="6407931" y="3044686"/>
                    <a:pt x="6373192" y="2990408"/>
                    <a:pt x="6200288" y="3014301"/>
                  </a:cubicBezTo>
                  <a:cubicBezTo>
                    <a:pt x="6027384" y="3038194"/>
                    <a:pt x="5766053" y="2959481"/>
                    <a:pt x="5483398" y="3014301"/>
                  </a:cubicBezTo>
                  <a:cubicBezTo>
                    <a:pt x="5200743" y="3069121"/>
                    <a:pt x="5030218" y="2957691"/>
                    <a:pt x="4840473" y="3014301"/>
                  </a:cubicBezTo>
                  <a:cubicBezTo>
                    <a:pt x="4650729" y="3070911"/>
                    <a:pt x="4500043" y="2974516"/>
                    <a:pt x="4271512" y="3014301"/>
                  </a:cubicBezTo>
                  <a:cubicBezTo>
                    <a:pt x="4042981" y="3054086"/>
                    <a:pt x="3904077" y="2992332"/>
                    <a:pt x="3702552" y="3014301"/>
                  </a:cubicBezTo>
                  <a:cubicBezTo>
                    <a:pt x="3501027" y="3036270"/>
                    <a:pt x="3308849" y="3008093"/>
                    <a:pt x="2985661" y="3014301"/>
                  </a:cubicBezTo>
                  <a:cubicBezTo>
                    <a:pt x="2662473" y="3020509"/>
                    <a:pt x="2769021" y="2975148"/>
                    <a:pt x="2564631" y="3014301"/>
                  </a:cubicBezTo>
                  <a:cubicBezTo>
                    <a:pt x="2360241" y="3053454"/>
                    <a:pt x="2347742" y="2981255"/>
                    <a:pt x="2143600" y="3014301"/>
                  </a:cubicBezTo>
                  <a:cubicBezTo>
                    <a:pt x="1939458" y="3047347"/>
                    <a:pt x="1773577" y="2994033"/>
                    <a:pt x="1574639" y="3014301"/>
                  </a:cubicBezTo>
                  <a:cubicBezTo>
                    <a:pt x="1375701" y="3034569"/>
                    <a:pt x="1319669" y="2982677"/>
                    <a:pt x="1079644" y="3014301"/>
                  </a:cubicBezTo>
                  <a:cubicBezTo>
                    <a:pt x="839619" y="3045925"/>
                    <a:pt x="778383" y="3010420"/>
                    <a:pt x="510683" y="3014301"/>
                  </a:cubicBezTo>
                  <a:cubicBezTo>
                    <a:pt x="249897" y="2959668"/>
                    <a:pt x="13792" y="2824536"/>
                    <a:pt x="0" y="2503618"/>
                  </a:cubicBezTo>
                  <a:cubicBezTo>
                    <a:pt x="-5887" y="2354341"/>
                    <a:pt x="57081" y="2221877"/>
                    <a:pt x="0" y="2005384"/>
                  </a:cubicBezTo>
                  <a:cubicBezTo>
                    <a:pt x="-57081" y="1788891"/>
                    <a:pt x="47176" y="1656996"/>
                    <a:pt x="0" y="1507151"/>
                  </a:cubicBezTo>
                  <a:cubicBezTo>
                    <a:pt x="-47176" y="1357306"/>
                    <a:pt x="33219" y="1168416"/>
                    <a:pt x="0" y="1028846"/>
                  </a:cubicBezTo>
                  <a:cubicBezTo>
                    <a:pt x="-33219" y="889276"/>
                    <a:pt x="14764" y="641406"/>
                    <a:pt x="0" y="51068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54219196">
                    <a:prstGeom prst="roundRect">
                      <a:avLst>
                        <a:gd name="adj" fmla="val 16942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46CC5C-8C2D-458D-82AB-22DE7991403F}"/>
                </a:ext>
              </a:extLst>
            </p:cNvPr>
            <p:cNvSpPr txBox="1"/>
            <p:nvPr/>
          </p:nvSpPr>
          <p:spPr>
            <a:xfrm>
              <a:off x="3244455" y="1320902"/>
              <a:ext cx="7564464" cy="2823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cs"/>
                </a:rPr>
                <a:t>	D</a:t>
              </a:r>
              <a:r>
                <a:rPr kumimoji="0" lang="vi-VN" altLang="zh-CN" sz="5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字魂70号-灵悦黑体" panose="00000500000000000000" pitchFamily="2" charset="-122"/>
                  <a:cs typeface="+mn-cs"/>
                </a:rPr>
                <a:t>ựa vào hiểu biết và kiến thức học được mô tả điểm đặc trưng của Vạn Lý Trường Thành.</a:t>
              </a:r>
              <a:r>
                <a:rPr lang="en-US" altLang="zh-CN" sz="5400" b="1">
                  <a:solidFill>
                    <a:srgbClr val="002060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</a:rPr>
                <a:t> Sau đó đại diện các nhóm lên thuyết trình trước lớp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208302"/>
            <a:chOff x="0" y="0"/>
            <a:chExt cx="4816593" cy="31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18236"/>
            </a:xfrm>
            <a:custGeom>
              <a:avLst/>
              <a:gdLst/>
              <a:ahLst/>
              <a:cxnLst/>
              <a:rect l="l" t="t" r="r" b="b"/>
              <a:pathLst>
                <a:path w="4816592" h="318236">
                  <a:moveTo>
                    <a:pt x="0" y="0"/>
                  </a:moveTo>
                  <a:lnTo>
                    <a:pt x="4816592" y="0"/>
                  </a:lnTo>
                  <a:lnTo>
                    <a:pt x="4816592" y="318236"/>
                  </a:lnTo>
                  <a:lnTo>
                    <a:pt x="0" y="318236"/>
                  </a:lnTo>
                  <a:close/>
                </a:path>
              </a:pathLst>
            </a:custGeom>
            <a:solidFill>
              <a:srgbClr val="DBCE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56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457200" y="1352393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954193" y="3210342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681940" y="676948"/>
            <a:ext cx="2923268" cy="1004541"/>
          </a:xfrm>
          <a:custGeom>
            <a:avLst/>
            <a:gdLst/>
            <a:ahLst/>
            <a:cxnLst/>
            <a:rect l="l" t="t" r="r" b="b"/>
            <a:pathLst>
              <a:path w="2923268" h="1004541">
                <a:moveTo>
                  <a:pt x="0" y="0"/>
                </a:moveTo>
                <a:lnTo>
                  <a:pt x="2923268" y="0"/>
                </a:lnTo>
                <a:lnTo>
                  <a:pt x="2923268" y="1004541"/>
                </a:lnTo>
                <a:lnTo>
                  <a:pt x="0" y="100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155216" y="1295487"/>
            <a:ext cx="7946564" cy="849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417A58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THẢO LUẬN NHÓM NHỎ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32C32-A4D5-4083-801D-FFDD27D6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32777"/>
            <a:ext cx="9936002" cy="74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5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 | Дети, Школа, Библейские уроки">
            <a:extLst>
              <a:ext uri="{FF2B5EF4-FFF2-40B4-BE49-F238E27FC236}">
                <a16:creationId xmlns:a16="http://schemas.microsoft.com/office/drawing/2014/main" id="{BA52B487-4EC7-43E2-8BC4-4583133E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6" y="3937535"/>
            <a:ext cx="2619896" cy="55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ễ Thương Trẻ Em Trẻ Em Cô Gái Suy Nghĩ Với Dấu Chấm Hỏi Hình minh họa Sẵn  có - Tải xuống Hình ảnh Ngay bây giờ - iStock">
            <a:extLst>
              <a:ext uri="{FF2B5EF4-FFF2-40B4-BE49-F238E27FC236}">
                <a16:creationId xmlns:a16="http://schemas.microsoft.com/office/drawing/2014/main" id="{A62E0168-77E9-4765-9666-A985154F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26" y="3686210"/>
            <a:ext cx="3977087" cy="48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Teacher Teaching in Classroom 1128665 Vector Art at Vecteezy">
            <a:extLst>
              <a:ext uri="{FF2B5EF4-FFF2-40B4-BE49-F238E27FC236}">
                <a16:creationId xmlns:a16="http://schemas.microsoft.com/office/drawing/2014/main" id="{9D132C88-16C1-4B84-BD22-C5122F50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b="1202"/>
          <a:stretch/>
        </p:blipFill>
        <p:spPr bwMode="auto">
          <a:xfrm>
            <a:off x="-157655" y="-5346"/>
            <a:ext cx="18288000" cy="102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AD803-1AC7-44AC-8449-3496E8526E13}"/>
              </a:ext>
            </a:extLst>
          </p:cNvPr>
          <p:cNvSpPr txBox="1"/>
          <p:nvPr/>
        </p:nvSpPr>
        <p:spPr>
          <a:xfrm>
            <a:off x="8821922" y="631650"/>
            <a:ext cx="7797299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Caprica Script" pitchFamily="2" charset="0"/>
                <a:ea typeface="Microsoft YaHei"/>
                <a:cs typeface="+mn-cs"/>
              </a:rPr>
              <a:t>Trình bày trước lớp</a:t>
            </a:r>
            <a:endParaRPr kumimoji="0" lang="vi-VN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VN-Caprica Script" pitchFamily="2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49" y="7373874"/>
            <a:ext cx="9316061" cy="2887979"/>
          </a:xfrm>
          <a:custGeom>
            <a:avLst/>
            <a:gdLst/>
            <a:ahLst/>
            <a:cxnLst/>
            <a:rect l="l" t="t" r="r" b="b"/>
            <a:pathLst>
              <a:path w="9316061" h="2887979">
                <a:moveTo>
                  <a:pt x="0" y="0"/>
                </a:moveTo>
                <a:lnTo>
                  <a:pt x="9316061" y="0"/>
                </a:lnTo>
                <a:lnTo>
                  <a:pt x="9316061" y="2887979"/>
                </a:lnTo>
                <a:lnTo>
                  <a:pt x="0" y="288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9084922" y="7427213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9144000" y="0"/>
                </a:moveTo>
                <a:lnTo>
                  <a:pt x="0" y="0"/>
                </a:lnTo>
                <a:lnTo>
                  <a:pt x="0" y="2834640"/>
                </a:lnTo>
                <a:lnTo>
                  <a:pt x="9144000" y="28346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571051" y="3925675"/>
            <a:ext cx="7192249" cy="5727645"/>
          </a:xfrm>
          <a:custGeom>
            <a:avLst/>
            <a:gdLst/>
            <a:ahLst/>
            <a:cxnLst/>
            <a:rect l="l" t="t" r="r" b="b"/>
            <a:pathLst>
              <a:path w="7192249" h="5727645">
                <a:moveTo>
                  <a:pt x="0" y="0"/>
                </a:moveTo>
                <a:lnTo>
                  <a:pt x="7192248" y="0"/>
                </a:lnTo>
                <a:lnTo>
                  <a:pt x="7192248" y="5727646"/>
                </a:lnTo>
                <a:lnTo>
                  <a:pt x="0" y="5727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04021" y="4101195"/>
            <a:ext cx="2884761" cy="991309"/>
          </a:xfrm>
          <a:custGeom>
            <a:avLst/>
            <a:gdLst/>
            <a:ahLst/>
            <a:cxnLst/>
            <a:rect l="l" t="t" r="r" b="b"/>
            <a:pathLst>
              <a:path w="2884761" h="991309">
                <a:moveTo>
                  <a:pt x="0" y="0"/>
                </a:moveTo>
                <a:lnTo>
                  <a:pt x="2884760" y="0"/>
                </a:lnTo>
                <a:lnTo>
                  <a:pt x="2884760" y="991308"/>
                </a:lnTo>
                <a:lnTo>
                  <a:pt x="0" y="991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175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80327" y="4754751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49984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4760" y="4161034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54825" y="6789498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83303">
            <a:off x="4711518" y="40859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83303" flipH="1">
            <a:off x="15158091" y="59296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F3F566F9-54A8-46DC-8CDE-BDC53E52A3BE}"/>
              </a:ext>
            </a:extLst>
          </p:cNvPr>
          <p:cNvSpPr/>
          <p:nvPr/>
        </p:nvSpPr>
        <p:spPr>
          <a:xfrm>
            <a:off x="302979" y="252108"/>
            <a:ext cx="13105836" cy="960120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417A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7" name="组合 36">
            <a:extLst>
              <a:ext uri="{FF2B5EF4-FFF2-40B4-BE49-F238E27FC236}">
                <a16:creationId xmlns:a16="http://schemas.microsoft.com/office/drawing/2014/main" id="{FF5E4D0A-06B2-4E26-A753-CC066E51894D}"/>
              </a:ext>
            </a:extLst>
          </p:cNvPr>
          <p:cNvGrpSpPr/>
          <p:nvPr/>
        </p:nvGrpSpPr>
        <p:grpSpPr>
          <a:xfrm>
            <a:off x="574765" y="496339"/>
            <a:ext cx="5532858" cy="3605496"/>
            <a:chOff x="699103" y="-145501"/>
            <a:chExt cx="4665936" cy="3163751"/>
          </a:xfrm>
        </p:grpSpPr>
        <p:sp>
          <p:nvSpPr>
            <p:cNvPr id="28" name="圆角矩形 1">
              <a:extLst>
                <a:ext uri="{FF2B5EF4-FFF2-40B4-BE49-F238E27FC236}">
                  <a16:creationId xmlns:a16="http://schemas.microsoft.com/office/drawing/2014/main" id="{0B9ACC1B-59C1-4882-8465-2A75111DDECA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圆角矩形 1">
              <a:extLst>
                <a:ext uri="{FF2B5EF4-FFF2-40B4-BE49-F238E27FC236}">
                  <a16:creationId xmlns:a16="http://schemas.microsoft.com/office/drawing/2014/main" id="{2E51EA23-C76F-449F-BB25-54943E34747A}"/>
                </a:ext>
              </a:extLst>
            </p:cNvPr>
            <p:cNvSpPr/>
            <p:nvPr/>
          </p:nvSpPr>
          <p:spPr>
            <a:xfrm>
              <a:off x="699103" y="-145501"/>
              <a:ext cx="4665936" cy="2922858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998946C1-A114-4D51-A04C-D6C4D78E2743}"/>
                </a:ext>
              </a:extLst>
            </p:cNvPr>
            <p:cNvSpPr txBox="1"/>
            <p:nvPr/>
          </p:nvSpPr>
          <p:spPr>
            <a:xfrm>
              <a:off x="929302" y="517526"/>
              <a:ext cx="4059927" cy="215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Có nêu được thời gian xây dựng công trình không?</a:t>
              </a:r>
              <a:endParaRPr lang="en-US" altLang="zh-C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32" name="Picture 2" descr="Chữ gi">
            <a:extLst>
              <a:ext uri="{FF2B5EF4-FFF2-40B4-BE49-F238E27FC236}">
                <a16:creationId xmlns:a16="http://schemas.microsoft.com/office/drawing/2014/main" id="{55CC60C8-8E07-4A4B-919A-F8DE34961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54330" y="1857511"/>
            <a:ext cx="4210495" cy="83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BB91AFF-AB4B-4B34-9208-820DD1B18220}"/>
              </a:ext>
            </a:extLst>
          </p:cNvPr>
          <p:cNvGrpSpPr/>
          <p:nvPr/>
        </p:nvGrpSpPr>
        <p:grpSpPr>
          <a:xfrm>
            <a:off x="12561466" y="430761"/>
            <a:ext cx="3798966" cy="1979504"/>
            <a:chOff x="11547569" y="713863"/>
            <a:chExt cx="3798966" cy="197950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19F47D5-87A0-451A-8C9C-11436ED1D11B}"/>
                </a:ext>
              </a:extLst>
            </p:cNvPr>
            <p:cNvSpPr/>
            <p:nvPr/>
          </p:nvSpPr>
          <p:spPr>
            <a:xfrm>
              <a:off x="11547569" y="713863"/>
              <a:ext cx="3507256" cy="1979504"/>
            </a:xfrm>
            <a:prstGeom prst="wedgeRoundRectCallout">
              <a:avLst>
                <a:gd name="adj1" fmla="val 40192"/>
                <a:gd name="adj2" fmla="val 78721"/>
                <a:gd name="adj3" fmla="val 16667"/>
              </a:avLst>
            </a:prstGeom>
            <a:solidFill>
              <a:schemeClr val="bg2"/>
            </a:solidFill>
            <a:ln w="57150">
              <a:solidFill>
                <a:srgbClr val="417A5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9B107A-D7D3-407C-A48A-961DBF250B38}"/>
                </a:ext>
              </a:extLst>
            </p:cNvPr>
            <p:cNvSpPr txBox="1"/>
            <p:nvPr/>
          </p:nvSpPr>
          <p:spPr>
            <a:xfrm>
              <a:off x="11890166" y="826427"/>
              <a:ext cx="34563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</a:rPr>
                <a:t>Tiêu chí đánh giá</a:t>
              </a:r>
            </a:p>
          </p:txBody>
        </p:sp>
      </p:grpSp>
      <p:grpSp>
        <p:nvGrpSpPr>
          <p:cNvPr id="35" name="组合 36">
            <a:extLst>
              <a:ext uri="{FF2B5EF4-FFF2-40B4-BE49-F238E27FC236}">
                <a16:creationId xmlns:a16="http://schemas.microsoft.com/office/drawing/2014/main" id="{6006B88A-ED6D-47A4-9AF8-44D987E554D8}"/>
              </a:ext>
            </a:extLst>
          </p:cNvPr>
          <p:cNvGrpSpPr/>
          <p:nvPr/>
        </p:nvGrpSpPr>
        <p:grpSpPr>
          <a:xfrm>
            <a:off x="6452816" y="958830"/>
            <a:ext cx="6310484" cy="4123897"/>
            <a:chOff x="352997" y="321749"/>
            <a:chExt cx="5321719" cy="4052909"/>
          </a:xfrm>
        </p:grpSpPr>
        <p:sp>
          <p:nvSpPr>
            <p:cNvPr id="36" name="圆角矩形 1">
              <a:extLst>
                <a:ext uri="{FF2B5EF4-FFF2-40B4-BE49-F238E27FC236}">
                  <a16:creationId xmlns:a16="http://schemas.microsoft.com/office/drawing/2014/main" id="{001CC65A-7AEF-4F7D-82B4-4A96AAAFE3B6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圆角矩形 1">
              <a:extLst>
                <a:ext uri="{FF2B5EF4-FFF2-40B4-BE49-F238E27FC236}">
                  <a16:creationId xmlns:a16="http://schemas.microsoft.com/office/drawing/2014/main" id="{76E423EF-196A-430E-BE3E-3851EE1A06FA}"/>
                </a:ext>
              </a:extLst>
            </p:cNvPr>
            <p:cNvSpPr/>
            <p:nvPr/>
          </p:nvSpPr>
          <p:spPr>
            <a:xfrm>
              <a:off x="352997" y="321749"/>
              <a:ext cx="5321719" cy="4052909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E7EC2196-172A-4DDF-B1F8-13258CA2EEC2}"/>
                </a:ext>
              </a:extLst>
            </p:cNvPr>
            <p:cNvSpPr txBox="1"/>
            <p:nvPr/>
          </p:nvSpPr>
          <p:spPr>
            <a:xfrm>
              <a:off x="570565" y="754379"/>
              <a:ext cx="4842637" cy="286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Có trình bày </a:t>
              </a:r>
              <a:endParaRPr lang="en-US" altLang="zh-CN" sz="4400" b="1">
                <a:solidFill>
                  <a:schemeClr val="bg1"/>
                </a:solidFill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được những điểm đặc trưng của Vạn Lý Trường Thành không?</a:t>
              </a:r>
              <a:endParaRPr lang="en-US" altLang="zh-C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39" name="组合 36">
            <a:extLst>
              <a:ext uri="{FF2B5EF4-FFF2-40B4-BE49-F238E27FC236}">
                <a16:creationId xmlns:a16="http://schemas.microsoft.com/office/drawing/2014/main" id="{630255EE-0206-4CB6-A4EF-243385E76E4F}"/>
              </a:ext>
            </a:extLst>
          </p:cNvPr>
          <p:cNvGrpSpPr/>
          <p:nvPr/>
        </p:nvGrpSpPr>
        <p:grpSpPr>
          <a:xfrm>
            <a:off x="587973" y="4708129"/>
            <a:ext cx="5665490" cy="3800138"/>
            <a:chOff x="731411" y="96148"/>
            <a:chExt cx="4777787" cy="3334544"/>
          </a:xfrm>
        </p:grpSpPr>
        <p:sp>
          <p:nvSpPr>
            <p:cNvPr id="40" name="圆角矩形 1">
              <a:extLst>
                <a:ext uri="{FF2B5EF4-FFF2-40B4-BE49-F238E27FC236}">
                  <a16:creationId xmlns:a16="http://schemas.microsoft.com/office/drawing/2014/main" id="{D6DE927C-4AB2-46AA-828F-E403C94CDB42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圆角矩形 1">
              <a:extLst>
                <a:ext uri="{FF2B5EF4-FFF2-40B4-BE49-F238E27FC236}">
                  <a16:creationId xmlns:a16="http://schemas.microsoft.com/office/drawing/2014/main" id="{FD047C85-F270-4DDB-B99C-B6E298434E92}"/>
                </a:ext>
              </a:extLst>
            </p:cNvPr>
            <p:cNvSpPr/>
            <p:nvPr/>
          </p:nvSpPr>
          <p:spPr>
            <a:xfrm>
              <a:off x="731411" y="96148"/>
              <a:ext cx="4777787" cy="333454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rgbClr val="F06472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553A8803-8A05-408D-B9AB-E53D6B9481CC}"/>
                </a:ext>
              </a:extLst>
            </p:cNvPr>
            <p:cNvSpPr txBox="1"/>
            <p:nvPr/>
          </p:nvSpPr>
          <p:spPr>
            <a:xfrm>
              <a:off x="895377" y="515818"/>
              <a:ext cx="4238092" cy="286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Có nêu được </a:t>
              </a:r>
              <a:endParaRPr lang="en-US" altLang="zh-CN" sz="4400" b="1">
                <a:solidFill>
                  <a:schemeClr val="bg1"/>
                </a:solidFill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ý nghĩa hoặc giá </a:t>
              </a:r>
              <a:endParaRPr lang="en-US" altLang="zh-CN" sz="4400" b="1">
                <a:solidFill>
                  <a:schemeClr val="bg1"/>
                </a:solidFill>
                <a:latin typeface="Cambria" panose="02040503050406030204" pitchFamily="18" charset="0"/>
                <a:ea typeface="字魂70号-灵悦黑体" panose="00000500000000000000" pitchFamily="2" charset="-122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trị của công trình không?</a:t>
              </a:r>
              <a:endParaRPr lang="en-US" altLang="zh-C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3" name="组合 36">
            <a:extLst>
              <a:ext uri="{FF2B5EF4-FFF2-40B4-BE49-F238E27FC236}">
                <a16:creationId xmlns:a16="http://schemas.microsoft.com/office/drawing/2014/main" id="{9351E025-AFEB-473B-9476-6C7F2342F4BA}"/>
              </a:ext>
            </a:extLst>
          </p:cNvPr>
          <p:cNvGrpSpPr/>
          <p:nvPr/>
        </p:nvGrpSpPr>
        <p:grpSpPr>
          <a:xfrm>
            <a:off x="6777731" y="6162011"/>
            <a:ext cx="5362283" cy="3898709"/>
            <a:chOff x="766938" y="-402789"/>
            <a:chExt cx="4522088" cy="3421039"/>
          </a:xfrm>
        </p:grpSpPr>
        <p:sp>
          <p:nvSpPr>
            <p:cNvPr id="44" name="圆角矩形 1">
              <a:extLst>
                <a:ext uri="{FF2B5EF4-FFF2-40B4-BE49-F238E27FC236}">
                  <a16:creationId xmlns:a16="http://schemas.microsoft.com/office/drawing/2014/main" id="{2DF35CB6-A4D2-46E2-AE8F-9CC4F5FA02D9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圆角矩形 1">
              <a:extLst>
                <a:ext uri="{FF2B5EF4-FFF2-40B4-BE49-F238E27FC236}">
                  <a16:creationId xmlns:a16="http://schemas.microsoft.com/office/drawing/2014/main" id="{9EF14094-B126-4BF6-82C2-41C90E96BC90}"/>
                </a:ext>
              </a:extLst>
            </p:cNvPr>
            <p:cNvSpPr/>
            <p:nvPr/>
          </p:nvSpPr>
          <p:spPr>
            <a:xfrm>
              <a:off x="766938" y="-402789"/>
              <a:ext cx="4522088" cy="2950201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B72F1E05-E23C-4AA3-83E9-A9F191F4A309}"/>
                </a:ext>
              </a:extLst>
            </p:cNvPr>
            <p:cNvSpPr txBox="1"/>
            <p:nvPr/>
          </p:nvSpPr>
          <p:spPr>
            <a:xfrm>
              <a:off x="1073264" y="152695"/>
              <a:ext cx="3830510" cy="215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4400" b="1">
                  <a:solidFill>
                    <a:schemeClr val="bg1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  <a:cs typeface="+mn-ea"/>
                  <a:sym typeface="+mn-lt"/>
                </a:rPr>
                <a:t>Khả năng diễn đạt có rõ ràng và mạch lạc không?</a:t>
              </a:r>
              <a:endParaRPr lang="en-US" altLang="zh-C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194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82744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8912847" y="7411087"/>
            <a:ext cx="9375153" cy="2906297"/>
          </a:xfrm>
          <a:custGeom>
            <a:avLst/>
            <a:gdLst/>
            <a:ahLst/>
            <a:cxnLst/>
            <a:rect l="l" t="t" r="r" b="b"/>
            <a:pathLst>
              <a:path w="9375153" h="2906297">
                <a:moveTo>
                  <a:pt x="9375153" y="0"/>
                </a:moveTo>
                <a:lnTo>
                  <a:pt x="0" y="0"/>
                </a:lnTo>
                <a:lnTo>
                  <a:pt x="0" y="2906298"/>
                </a:lnTo>
                <a:lnTo>
                  <a:pt x="9375153" y="2906298"/>
                </a:lnTo>
                <a:lnTo>
                  <a:pt x="9375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8861" y="1092881"/>
            <a:ext cx="10246135" cy="8584962"/>
          </a:xfrm>
          <a:custGeom>
            <a:avLst/>
            <a:gdLst/>
            <a:ahLst/>
            <a:cxnLst/>
            <a:rect l="l" t="t" r="r" b="b"/>
            <a:pathLst>
              <a:path w="6180825" h="4697427">
                <a:moveTo>
                  <a:pt x="0" y="0"/>
                </a:moveTo>
                <a:lnTo>
                  <a:pt x="6180824" y="0"/>
                </a:lnTo>
                <a:lnTo>
                  <a:pt x="6180824" y="4697427"/>
                </a:lnTo>
                <a:lnTo>
                  <a:pt x="0" y="4697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849358" y="98481"/>
            <a:ext cx="3149784" cy="1082380"/>
          </a:xfrm>
          <a:custGeom>
            <a:avLst/>
            <a:gdLst/>
            <a:ahLst/>
            <a:cxnLst/>
            <a:rect l="l" t="t" r="r" b="b"/>
            <a:pathLst>
              <a:path w="3149784" h="1082380">
                <a:moveTo>
                  <a:pt x="0" y="0"/>
                </a:moveTo>
                <a:lnTo>
                  <a:pt x="3149784" y="0"/>
                </a:lnTo>
                <a:lnTo>
                  <a:pt x="3149784" y="1082380"/>
                </a:lnTo>
                <a:lnTo>
                  <a:pt x="0" y="1082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9039" y="324586"/>
            <a:ext cx="2596067" cy="892103"/>
          </a:xfrm>
          <a:custGeom>
            <a:avLst/>
            <a:gdLst/>
            <a:ahLst/>
            <a:cxnLst/>
            <a:rect l="l" t="t" r="r" b="b"/>
            <a:pathLst>
              <a:path w="2596067" h="892103">
                <a:moveTo>
                  <a:pt x="0" y="0"/>
                </a:moveTo>
                <a:lnTo>
                  <a:pt x="2596067" y="0"/>
                </a:lnTo>
                <a:lnTo>
                  <a:pt x="2596067" y="892103"/>
                </a:lnTo>
                <a:lnTo>
                  <a:pt x="0" y="892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1642" y="2211090"/>
            <a:ext cx="1574892" cy="541190"/>
          </a:xfrm>
          <a:custGeom>
            <a:avLst/>
            <a:gdLst/>
            <a:ahLst/>
            <a:cxnLst/>
            <a:rect l="l" t="t" r="r" b="b"/>
            <a:pathLst>
              <a:path w="1574892" h="541190">
                <a:moveTo>
                  <a:pt x="0" y="0"/>
                </a:moveTo>
                <a:lnTo>
                  <a:pt x="1574892" y="0"/>
                </a:lnTo>
                <a:lnTo>
                  <a:pt x="1574892" y="541190"/>
                </a:lnTo>
                <a:lnTo>
                  <a:pt x="0" y="54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446966" y="4803710"/>
            <a:ext cx="1574892" cy="541190"/>
          </a:xfrm>
          <a:custGeom>
            <a:avLst/>
            <a:gdLst/>
            <a:ahLst/>
            <a:cxnLst/>
            <a:rect l="l" t="t" r="r" b="b"/>
            <a:pathLst>
              <a:path w="1574892" h="541190">
                <a:moveTo>
                  <a:pt x="0" y="0"/>
                </a:moveTo>
                <a:lnTo>
                  <a:pt x="1574892" y="0"/>
                </a:lnTo>
                <a:lnTo>
                  <a:pt x="1574892" y="541190"/>
                </a:lnTo>
                <a:lnTo>
                  <a:pt x="0" y="54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1858" y="6757497"/>
            <a:ext cx="2724149" cy="936117"/>
          </a:xfrm>
          <a:custGeom>
            <a:avLst/>
            <a:gdLst/>
            <a:ahLst/>
            <a:cxnLst/>
            <a:rect l="l" t="t" r="r" b="b"/>
            <a:pathLst>
              <a:path w="2724149" h="936117">
                <a:moveTo>
                  <a:pt x="0" y="0"/>
                </a:moveTo>
                <a:lnTo>
                  <a:pt x="2724149" y="0"/>
                </a:lnTo>
                <a:lnTo>
                  <a:pt x="2724149" y="936116"/>
                </a:lnTo>
                <a:lnTo>
                  <a:pt x="0" y="936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26738" y="5074305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454979">
            <a:off x="504560" y="473526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7" y="0"/>
                </a:lnTo>
                <a:lnTo>
                  <a:pt x="1013337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76313" flipH="1">
            <a:off x="10395005" y="8372279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DF1E447-DD0B-4651-8BDD-CC5A3DF5043A}"/>
              </a:ext>
            </a:extLst>
          </p:cNvPr>
          <p:cNvSpPr txBox="1"/>
          <p:nvPr/>
        </p:nvSpPr>
        <p:spPr>
          <a:xfrm>
            <a:off x="8652791" y="1198523"/>
            <a:ext cx="9611763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>
                <a:solidFill>
                  <a:srgbClr val="417A58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VẬN DỤNG</a:t>
            </a:r>
            <a:endParaRPr kumimoji="0" lang="en-US" sz="16600" b="0" i="0" u="none" strike="noStrike" kern="1200" cap="none" spc="0" normalizeH="0" baseline="0" noProof="0">
              <a:ln>
                <a:noFill/>
              </a:ln>
              <a:solidFill>
                <a:srgbClr val="417A58"/>
              </a:solidFill>
              <a:effectLst/>
              <a:uLnTx/>
              <a:uFillTx/>
              <a:latin typeface="Bookman-Demi" panose="02020500000000000000" pitchFamily="18" charset="0"/>
              <a:ea typeface="Bookman-Demi" panose="02020500000000000000" pitchFamily="18" charset="0"/>
              <a:cs typeface="Bookman-Demi" panose="02020500000000000000" pitchFamily="18" charset="0"/>
              <a:sym typeface="Bobby Jones"/>
            </a:endParaRPr>
          </a:p>
        </p:txBody>
      </p:sp>
    </p:spTree>
    <p:extLst>
      <p:ext uri="{BB962C8B-B14F-4D97-AF65-F5344CB8AC3E}">
        <p14:creationId xmlns:p14="http://schemas.microsoft.com/office/powerpoint/2010/main" val="3385731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7229731"/>
            <a:ext cx="18288000" cy="3086100"/>
            <a:chOff x="0" y="0"/>
            <a:chExt cx="489543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5436" cy="812800"/>
            </a:xfrm>
            <a:custGeom>
              <a:avLst/>
              <a:gdLst/>
              <a:ahLst/>
              <a:cxnLst/>
              <a:rect l="l" t="t" r="r" b="b"/>
              <a:pathLst>
                <a:path w="4895436" h="812800">
                  <a:moveTo>
                    <a:pt x="0" y="0"/>
                  </a:moveTo>
                  <a:lnTo>
                    <a:pt x="4895436" y="0"/>
                  </a:lnTo>
                  <a:lnTo>
                    <a:pt x="48954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FAA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9543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727969" y="5984426"/>
            <a:ext cx="10526002" cy="4191262"/>
          </a:xfrm>
          <a:custGeom>
            <a:avLst/>
            <a:gdLst/>
            <a:ahLst/>
            <a:cxnLst/>
            <a:rect l="l" t="t" r="r" b="b"/>
            <a:pathLst>
              <a:path w="10526002" h="4191262">
                <a:moveTo>
                  <a:pt x="0" y="0"/>
                </a:moveTo>
                <a:lnTo>
                  <a:pt x="10526001" y="0"/>
                </a:lnTo>
                <a:lnTo>
                  <a:pt x="10526001" y="4191262"/>
                </a:lnTo>
                <a:lnTo>
                  <a:pt x="0" y="419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4029" y="6076455"/>
            <a:ext cx="10526002" cy="4191262"/>
          </a:xfrm>
          <a:custGeom>
            <a:avLst/>
            <a:gdLst/>
            <a:ahLst/>
            <a:cxnLst/>
            <a:rect l="l" t="t" r="r" b="b"/>
            <a:pathLst>
              <a:path w="10526002" h="4191262">
                <a:moveTo>
                  <a:pt x="10526001" y="0"/>
                </a:moveTo>
                <a:lnTo>
                  <a:pt x="0" y="0"/>
                </a:lnTo>
                <a:lnTo>
                  <a:pt x="0" y="4191262"/>
                </a:lnTo>
                <a:lnTo>
                  <a:pt x="10526001" y="4191262"/>
                </a:lnTo>
                <a:lnTo>
                  <a:pt x="105260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104273" y="469972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808383" y="6095738"/>
            <a:ext cx="1706462" cy="586402"/>
          </a:xfrm>
          <a:custGeom>
            <a:avLst/>
            <a:gdLst/>
            <a:ahLst/>
            <a:cxnLst/>
            <a:rect l="l" t="t" r="r" b="b"/>
            <a:pathLst>
              <a:path w="1706462" h="586402">
                <a:moveTo>
                  <a:pt x="0" y="0"/>
                </a:moveTo>
                <a:lnTo>
                  <a:pt x="1706463" y="0"/>
                </a:lnTo>
                <a:lnTo>
                  <a:pt x="1706463" y="586402"/>
                </a:lnTo>
                <a:lnTo>
                  <a:pt x="0" y="586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128385" y="5239232"/>
            <a:ext cx="2031230" cy="698005"/>
          </a:xfrm>
          <a:custGeom>
            <a:avLst/>
            <a:gdLst/>
            <a:ahLst/>
            <a:cxnLst/>
            <a:rect l="l" t="t" r="r" b="b"/>
            <a:pathLst>
              <a:path w="2031230" h="698005">
                <a:moveTo>
                  <a:pt x="0" y="0"/>
                </a:moveTo>
                <a:lnTo>
                  <a:pt x="2031230" y="0"/>
                </a:lnTo>
                <a:lnTo>
                  <a:pt x="2031230" y="698004"/>
                </a:lnTo>
                <a:lnTo>
                  <a:pt x="0" y="698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677344" y="7493364"/>
            <a:ext cx="2031230" cy="698005"/>
          </a:xfrm>
          <a:custGeom>
            <a:avLst/>
            <a:gdLst/>
            <a:ahLst/>
            <a:cxnLst/>
            <a:rect l="l" t="t" r="r" b="b"/>
            <a:pathLst>
              <a:path w="2031230" h="698005">
                <a:moveTo>
                  <a:pt x="0" y="0"/>
                </a:moveTo>
                <a:lnTo>
                  <a:pt x="2031231" y="0"/>
                </a:lnTo>
                <a:lnTo>
                  <a:pt x="2031231" y="698005"/>
                </a:lnTo>
                <a:lnTo>
                  <a:pt x="0" y="698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876313" flipH="1">
            <a:off x="16589344" y="5169588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794360" y="538451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60284" y="6381185"/>
            <a:ext cx="1616713" cy="555561"/>
          </a:xfrm>
          <a:custGeom>
            <a:avLst/>
            <a:gdLst/>
            <a:ahLst/>
            <a:cxnLst/>
            <a:rect l="l" t="t" r="r" b="b"/>
            <a:pathLst>
              <a:path w="1616713" h="555561">
                <a:moveTo>
                  <a:pt x="0" y="0"/>
                </a:moveTo>
                <a:lnTo>
                  <a:pt x="1616713" y="0"/>
                </a:lnTo>
                <a:lnTo>
                  <a:pt x="1616713" y="555562"/>
                </a:lnTo>
                <a:lnTo>
                  <a:pt x="0" y="555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876313">
            <a:off x="902797" y="44949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E133E89-4703-44D5-B275-7D30C39DF411}"/>
              </a:ext>
            </a:extLst>
          </p:cNvPr>
          <p:cNvSpPr/>
          <p:nvPr/>
        </p:nvSpPr>
        <p:spPr>
          <a:xfrm>
            <a:off x="533400" y="1028700"/>
            <a:ext cx="17150797" cy="8839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17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7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DF5ECCAC-448E-4D25-962F-F9BDDC3D404F}"/>
              </a:ext>
            </a:extLst>
          </p:cNvPr>
          <p:cNvSpPr txBox="1"/>
          <p:nvPr/>
        </p:nvSpPr>
        <p:spPr>
          <a:xfrm>
            <a:off x="990600" y="2057662"/>
            <a:ext cx="16306800" cy="7323863"/>
          </a:xfrm>
          <a:prstGeom prst="rect">
            <a:avLst/>
          </a:prstGeom>
          <a:noFill/>
        </p:spPr>
        <p:txBody>
          <a:bodyPr wrap="square" rIns="157475" bIns="39369" numCol="1" spcCol="36000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vi-VN" altLang="zh-CN" sz="4400" b="1">
                <a:solidFill>
                  <a:srgbClr val="7030A0"/>
                </a:solidFill>
                <a:latin typeface="Cambria" panose="02040503050406030204" pitchFamily="18" charset="0"/>
                <a:ea typeface="字魂70号-灵悦黑体" panose="00000500000000000000" pitchFamily="2" charset="-122"/>
              </a:rPr>
              <a:t>	Xác định được vị trí địa lí của Trung Quốc trên bản đồ hoặc lược đồ.</a:t>
            </a:r>
          </a:p>
          <a:p>
            <a:pPr marL="571500" lvl="0" indent="-57150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vi-VN" altLang="zh-CN" sz="44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字魂70号-灵悦黑体" panose="00000500000000000000" pitchFamily="2" charset="-122"/>
              </a:rPr>
              <a:t>Nêu được một số đặc điểm cơ bản về tự nhiên và dân cư của Trung Quốc.</a:t>
            </a:r>
          </a:p>
          <a:p>
            <a:pPr marL="571500" lvl="0" indent="-57150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vi-VN" altLang="zh-CN" sz="4400" b="1">
                <a:solidFill>
                  <a:srgbClr val="0070C0"/>
                </a:solidFill>
                <a:latin typeface="Cambria" panose="02040503050406030204" pitchFamily="18" charset="0"/>
                <a:ea typeface="字魂70号-灵悦黑体" panose="00000500000000000000" pitchFamily="2" charset="-122"/>
              </a:rPr>
              <a:t>Sưu tầm một số tư liệu (tranh ảnh, câu chuyện lịch sử,...), tìm hiểu và mô tả</a:t>
            </a:r>
            <a:r>
              <a:rPr lang="en-US" altLang="zh-CN" sz="4400" b="1">
                <a:solidFill>
                  <a:srgbClr val="0070C0"/>
                </a:solidFill>
                <a:latin typeface="Cambria" panose="02040503050406030204" pitchFamily="18" charset="0"/>
                <a:ea typeface="字魂70号-灵悦黑体" panose="00000500000000000000" pitchFamily="2" charset="-122"/>
              </a:rPr>
              <a:t> </a:t>
            </a:r>
            <a:r>
              <a:rPr lang="vi-VN" altLang="zh-CN" sz="4400" b="1">
                <a:solidFill>
                  <a:srgbClr val="0070C0"/>
                </a:solidFill>
                <a:latin typeface="Cambria" panose="02040503050406030204" pitchFamily="18" charset="0"/>
                <a:ea typeface="字魂70号-灵悦黑体" panose="00000500000000000000" pitchFamily="2" charset="-122"/>
              </a:rPr>
              <a:t>được một số công trình tiêu biểu của Trung Quốc: Vạn Lý Trường Thành  và Cố cung Bắc Kinh,...</a:t>
            </a:r>
            <a:endParaRPr lang="en-US" altLang="zh-CN" sz="4400" b="1">
              <a:solidFill>
                <a:srgbClr val="0070C0"/>
              </a:solidFill>
              <a:latin typeface="Cambria" panose="02040503050406030204" pitchFamily="18" charset="0"/>
              <a:ea typeface="字魂70号-灵悦黑体" panose="00000500000000000000" pitchFamily="2" charset="-122"/>
            </a:endParaRPr>
          </a:p>
          <a:p>
            <a:pPr marL="571500" lvl="0" indent="-57150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vi-VN" altLang="zh-CN" sz="44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Sưu tầm và kể lại một số câu chuyện về Vạn Lý Trường Thành, kiến trúc sư</a:t>
            </a:r>
            <a:r>
              <a:rPr lang="en-US" altLang="zh-CN" sz="44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lang="vi-VN" altLang="zh-CN" sz="44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Nguyễn An và Cố cung Bắc Kinh,...</a:t>
            </a:r>
            <a:endParaRPr kumimoji="0" lang="es-ES_tradnl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CBFAAA9C-4B41-415F-81ED-4984E2995D0F}"/>
              </a:ext>
            </a:extLst>
          </p:cNvPr>
          <p:cNvGrpSpPr/>
          <p:nvPr/>
        </p:nvGrpSpPr>
        <p:grpSpPr>
          <a:xfrm>
            <a:off x="5715000" y="419100"/>
            <a:ext cx="5791200" cy="1354402"/>
            <a:chOff x="7109045" y="3849773"/>
            <a:chExt cx="29452076" cy="1079417"/>
          </a:xfrm>
        </p:grpSpPr>
        <p:sp>
          <p:nvSpPr>
            <p:cNvPr id="17" name="矩形: 圆角 3">
              <a:extLst>
                <a:ext uri="{FF2B5EF4-FFF2-40B4-BE49-F238E27FC236}">
                  <a16:creationId xmlns:a16="http://schemas.microsoft.com/office/drawing/2014/main" id="{C0461022-3000-4483-924C-36B4D5A608ED}"/>
                </a:ext>
              </a:extLst>
            </p:cNvPr>
            <p:cNvSpPr/>
            <p:nvPr/>
          </p:nvSpPr>
          <p:spPr>
            <a:xfrm>
              <a:off x="7642215" y="3849773"/>
              <a:ext cx="28598655" cy="107941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4F10BC60-CA18-4CCE-B547-EE57DD6CE9C4}"/>
                </a:ext>
              </a:extLst>
            </p:cNvPr>
            <p:cNvSpPr txBox="1"/>
            <p:nvPr/>
          </p:nvSpPr>
          <p:spPr>
            <a:xfrm>
              <a:off x="7109045" y="3999391"/>
              <a:ext cx="29452076" cy="82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ra sans" panose="020B0503050000020004" pitchFamily="34" charset="0"/>
                  <a:ea typeface="字魂27号-布丁体" panose="00000500000000000000" pitchFamily="2" charset="-122"/>
                  <a:cs typeface="+mn-cs"/>
                </a:rPr>
                <a:t>MỤC TIÊU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943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7229731"/>
            <a:ext cx="18288000" cy="3086100"/>
            <a:chOff x="0" y="0"/>
            <a:chExt cx="489543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5436" cy="812800"/>
            </a:xfrm>
            <a:custGeom>
              <a:avLst/>
              <a:gdLst/>
              <a:ahLst/>
              <a:cxnLst/>
              <a:rect l="l" t="t" r="r" b="b"/>
              <a:pathLst>
                <a:path w="4895436" h="812800">
                  <a:moveTo>
                    <a:pt x="0" y="0"/>
                  </a:moveTo>
                  <a:lnTo>
                    <a:pt x="4895436" y="0"/>
                  </a:lnTo>
                  <a:lnTo>
                    <a:pt x="48954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FAA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9543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727969" y="5984426"/>
            <a:ext cx="10526002" cy="4191262"/>
          </a:xfrm>
          <a:custGeom>
            <a:avLst/>
            <a:gdLst/>
            <a:ahLst/>
            <a:cxnLst/>
            <a:rect l="l" t="t" r="r" b="b"/>
            <a:pathLst>
              <a:path w="10526002" h="4191262">
                <a:moveTo>
                  <a:pt x="0" y="0"/>
                </a:moveTo>
                <a:lnTo>
                  <a:pt x="10526001" y="0"/>
                </a:lnTo>
                <a:lnTo>
                  <a:pt x="10526001" y="4191262"/>
                </a:lnTo>
                <a:lnTo>
                  <a:pt x="0" y="419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34029" y="6076455"/>
            <a:ext cx="10526002" cy="4191262"/>
          </a:xfrm>
          <a:custGeom>
            <a:avLst/>
            <a:gdLst/>
            <a:ahLst/>
            <a:cxnLst/>
            <a:rect l="l" t="t" r="r" b="b"/>
            <a:pathLst>
              <a:path w="10526002" h="4191262">
                <a:moveTo>
                  <a:pt x="10526001" y="0"/>
                </a:moveTo>
                <a:lnTo>
                  <a:pt x="0" y="0"/>
                </a:lnTo>
                <a:lnTo>
                  <a:pt x="0" y="4191262"/>
                </a:lnTo>
                <a:lnTo>
                  <a:pt x="10526001" y="4191262"/>
                </a:lnTo>
                <a:lnTo>
                  <a:pt x="105260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04273" y="469972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808383" y="6095738"/>
            <a:ext cx="1706462" cy="586402"/>
          </a:xfrm>
          <a:custGeom>
            <a:avLst/>
            <a:gdLst/>
            <a:ahLst/>
            <a:cxnLst/>
            <a:rect l="l" t="t" r="r" b="b"/>
            <a:pathLst>
              <a:path w="1706462" h="586402">
                <a:moveTo>
                  <a:pt x="0" y="0"/>
                </a:moveTo>
                <a:lnTo>
                  <a:pt x="1706463" y="0"/>
                </a:lnTo>
                <a:lnTo>
                  <a:pt x="1706463" y="586402"/>
                </a:lnTo>
                <a:lnTo>
                  <a:pt x="0" y="586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128385" y="5239232"/>
            <a:ext cx="2031230" cy="698005"/>
          </a:xfrm>
          <a:custGeom>
            <a:avLst/>
            <a:gdLst/>
            <a:ahLst/>
            <a:cxnLst/>
            <a:rect l="l" t="t" r="r" b="b"/>
            <a:pathLst>
              <a:path w="2031230" h="698005">
                <a:moveTo>
                  <a:pt x="0" y="0"/>
                </a:moveTo>
                <a:lnTo>
                  <a:pt x="2031230" y="0"/>
                </a:lnTo>
                <a:lnTo>
                  <a:pt x="2031230" y="698004"/>
                </a:lnTo>
                <a:lnTo>
                  <a:pt x="0" y="698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677344" y="7493364"/>
            <a:ext cx="2031230" cy="698005"/>
          </a:xfrm>
          <a:custGeom>
            <a:avLst/>
            <a:gdLst/>
            <a:ahLst/>
            <a:cxnLst/>
            <a:rect l="l" t="t" r="r" b="b"/>
            <a:pathLst>
              <a:path w="2031230" h="698005">
                <a:moveTo>
                  <a:pt x="0" y="0"/>
                </a:moveTo>
                <a:lnTo>
                  <a:pt x="2031231" y="0"/>
                </a:lnTo>
                <a:lnTo>
                  <a:pt x="2031231" y="698005"/>
                </a:lnTo>
                <a:lnTo>
                  <a:pt x="0" y="698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876313" flipH="1">
            <a:off x="16589344" y="5169588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CBFAAA9C-4B41-415F-81ED-4984E2995D0F}"/>
              </a:ext>
            </a:extLst>
          </p:cNvPr>
          <p:cNvGrpSpPr/>
          <p:nvPr/>
        </p:nvGrpSpPr>
        <p:grpSpPr>
          <a:xfrm>
            <a:off x="3757526" y="635579"/>
            <a:ext cx="11346747" cy="1735222"/>
            <a:chOff x="7109050" y="3849773"/>
            <a:chExt cx="29452076" cy="1079417"/>
          </a:xfrm>
        </p:grpSpPr>
        <p:sp>
          <p:nvSpPr>
            <p:cNvPr id="17" name="矩形: 圆角 3">
              <a:extLst>
                <a:ext uri="{FF2B5EF4-FFF2-40B4-BE49-F238E27FC236}">
                  <a16:creationId xmlns:a16="http://schemas.microsoft.com/office/drawing/2014/main" id="{C0461022-3000-4483-924C-36B4D5A608ED}"/>
                </a:ext>
              </a:extLst>
            </p:cNvPr>
            <p:cNvSpPr/>
            <p:nvPr/>
          </p:nvSpPr>
          <p:spPr>
            <a:xfrm>
              <a:off x="7642215" y="3849773"/>
              <a:ext cx="28598655" cy="107941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4F10BC60-CA18-4CCE-B547-EE57DD6CE9C4}"/>
                </a:ext>
              </a:extLst>
            </p:cNvPr>
            <p:cNvSpPr txBox="1"/>
            <p:nvPr/>
          </p:nvSpPr>
          <p:spPr>
            <a:xfrm>
              <a:off x="7109050" y="4061419"/>
              <a:ext cx="29452076" cy="68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>
                  <a:solidFill>
                    <a:prstClr val="white"/>
                  </a:solidFill>
                  <a:latin typeface="Fira sans" panose="020B0503050000020004" pitchFamily="34" charset="0"/>
                  <a:ea typeface="字魂27号-布丁体" panose="00000500000000000000" pitchFamily="2" charset="-122"/>
                </a:rPr>
                <a:t>Chọn 1 trong 2 </a:t>
              </a: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ra sans" panose="020B0503050000020004" pitchFamily="34" charset="0"/>
                  <a:ea typeface="字魂27号-布丁体" panose="00000500000000000000" pitchFamily="2" charset="-122"/>
                  <a:cs typeface="+mn-cs"/>
                </a:rPr>
                <a:t>nhiệm vụ :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4344B6-EDC2-45AF-BC14-3634C94B2197}"/>
              </a:ext>
            </a:extLst>
          </p:cNvPr>
          <p:cNvGrpSpPr/>
          <p:nvPr/>
        </p:nvGrpSpPr>
        <p:grpSpPr>
          <a:xfrm>
            <a:off x="-592973" y="2798616"/>
            <a:ext cx="8943012" cy="6702407"/>
            <a:chOff x="-848657" y="2555892"/>
            <a:chExt cx="8943012" cy="6702407"/>
          </a:xfrm>
        </p:grpSpPr>
        <p:sp>
          <p:nvSpPr>
            <p:cNvPr id="11" name="Freeform 11"/>
            <p:cNvSpPr/>
            <p:nvPr/>
          </p:nvSpPr>
          <p:spPr>
            <a:xfrm>
              <a:off x="-848657" y="4570760"/>
              <a:ext cx="3333407" cy="1145480"/>
            </a:xfrm>
            <a:custGeom>
              <a:avLst/>
              <a:gdLst/>
              <a:ahLst/>
              <a:cxnLst/>
              <a:rect l="l" t="t" r="r" b="b"/>
              <a:pathLst>
                <a:path w="3333407" h="1145480">
                  <a:moveTo>
                    <a:pt x="0" y="0"/>
                  </a:moveTo>
                  <a:lnTo>
                    <a:pt x="3333407" y="0"/>
                  </a:lnTo>
                  <a:lnTo>
                    <a:pt x="3333407" y="1145480"/>
                  </a:lnTo>
                  <a:lnTo>
                    <a:pt x="0" y="114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605987" y="5567427"/>
              <a:ext cx="1616713" cy="555561"/>
            </a:xfrm>
            <a:custGeom>
              <a:avLst/>
              <a:gdLst/>
              <a:ahLst/>
              <a:cxnLst/>
              <a:rect l="l" t="t" r="r" b="b"/>
              <a:pathLst>
                <a:path w="1616713" h="555561">
                  <a:moveTo>
                    <a:pt x="0" y="0"/>
                  </a:moveTo>
                  <a:lnTo>
                    <a:pt x="1616713" y="0"/>
                  </a:lnTo>
                  <a:lnTo>
                    <a:pt x="1616713" y="555562"/>
                  </a:lnTo>
                  <a:lnTo>
                    <a:pt x="0" y="555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1876313">
              <a:off x="848500" y="3681216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8" y="0"/>
                  </a:lnTo>
                  <a:lnTo>
                    <a:pt x="1013338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133E89-4703-44D5-B275-7D30C39DF411}"/>
                </a:ext>
              </a:extLst>
            </p:cNvPr>
            <p:cNvSpPr/>
            <p:nvPr/>
          </p:nvSpPr>
          <p:spPr>
            <a:xfrm>
              <a:off x="992816" y="3238500"/>
              <a:ext cx="7101539" cy="60197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FDA7EC-44C3-4418-ADAE-20AD85534AEB}"/>
                </a:ext>
              </a:extLst>
            </p:cNvPr>
            <p:cNvGrpSpPr/>
            <p:nvPr/>
          </p:nvGrpSpPr>
          <p:grpSpPr>
            <a:xfrm>
              <a:off x="1037888" y="2555892"/>
              <a:ext cx="6936909" cy="6563247"/>
              <a:chOff x="220131" y="3269722"/>
              <a:chExt cx="6936909" cy="6563247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95F69BB7-456F-4653-8679-944659AB56AC}"/>
                  </a:ext>
                </a:extLst>
              </p:cNvPr>
              <p:cNvGrpSpPr/>
              <p:nvPr/>
            </p:nvGrpSpPr>
            <p:grpSpPr>
              <a:xfrm rot="20772994">
                <a:off x="220131" y="3269722"/>
                <a:ext cx="1265737" cy="1115603"/>
                <a:chOff x="5108092" y="2544899"/>
                <a:chExt cx="1642532" cy="1698255"/>
              </a:xfrm>
            </p:grpSpPr>
            <p:sp>
              <p:nvSpPr>
                <p:cNvPr id="29" name="Rounded Rectangle 8">
                  <a:extLst>
                    <a:ext uri="{FF2B5EF4-FFF2-40B4-BE49-F238E27FC236}">
                      <a16:creationId xmlns:a16="http://schemas.microsoft.com/office/drawing/2014/main" id="{B33EA2EE-4F8C-4092-AA5D-27EF799B0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27006">
                  <a:off x="5108092" y="2544899"/>
                  <a:ext cx="1642532" cy="1698255"/>
                </a:xfrm>
                <a:prstGeom prst="roundRect">
                  <a:avLst>
                    <a:gd name="adj" fmla="val 9375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id-ID" altLang="id-ID" sz="1600" kern="0" dirty="0">
                    <a:solidFill>
                      <a:schemeClr val="bg1"/>
                    </a:solidFill>
                    <a:latin typeface="字魂70号-灵悦黑体" panose="00000500000000000000" pitchFamily="2" charset="-122"/>
                    <a:ea typeface="字魂70号-灵悦黑体" panose="000005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TextBox 22">
                  <a:extLst>
                    <a:ext uri="{FF2B5EF4-FFF2-40B4-BE49-F238E27FC236}">
                      <a16:creationId xmlns:a16="http://schemas.microsoft.com/office/drawing/2014/main" id="{5C7E11C3-0B8F-4B80-BA4D-F6ACB39FEC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827006">
                  <a:off x="5559450" y="2679843"/>
                  <a:ext cx="704864" cy="1263406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30000"/>
                    </a:lnSpc>
                    <a:defRPr sz="2001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nb-NO" altLang="id-ID" sz="6000" b="1">
                      <a:solidFill>
                        <a:schemeClr val="bg1"/>
                      </a:solidFill>
                      <a:latin typeface="字魂70号-灵悦黑体" panose="00000500000000000000" pitchFamily="2" charset="-122"/>
                      <a:ea typeface="字魂70号-灵悦黑体" panose="00000500000000000000" pitchFamily="2" charset="-122"/>
                      <a:sym typeface="Arial" panose="020B0604020202020204" pitchFamily="34" charset="0"/>
                    </a:rPr>
                    <a:t>1</a:t>
                  </a:r>
                  <a:endParaRPr lang="nb-NO" altLang="id-ID" sz="6000" b="1" dirty="0">
                    <a:solidFill>
                      <a:schemeClr val="bg1"/>
                    </a:solidFill>
                    <a:latin typeface="字魂70号-灵悦黑体" panose="00000500000000000000" pitchFamily="2" charset="-122"/>
                    <a:ea typeface="字魂70号-灵悦黑体" panose="000005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61">
                <a:extLst>
                  <a:ext uri="{FF2B5EF4-FFF2-40B4-BE49-F238E27FC236}">
                    <a16:creationId xmlns:a16="http://schemas.microsoft.com/office/drawing/2014/main" id="{DF5ECCAC-448E-4D25-962F-F9BDDC3D404F}"/>
                  </a:ext>
                </a:extLst>
              </p:cNvPr>
              <p:cNvSpPr txBox="1"/>
              <p:nvPr/>
            </p:nvSpPr>
            <p:spPr>
              <a:xfrm>
                <a:off x="284315" y="4309086"/>
                <a:ext cx="6872725" cy="5523883"/>
              </a:xfrm>
              <a:prstGeom prst="rect">
                <a:avLst/>
              </a:prstGeom>
              <a:noFill/>
            </p:spPr>
            <p:txBody>
              <a:bodyPr wrap="square" rIns="157475" bIns="39369" numCol="1" spcCol="36000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vi-VN" altLang="zh-CN" sz="6000" b="1">
                    <a:latin typeface="Cambria" panose="02040503050406030204" pitchFamily="18" charset="0"/>
                    <a:ea typeface="字魂70号-灵悦黑体" panose="00000500000000000000" pitchFamily="2" charset="-122"/>
                  </a:rPr>
                  <a:t>Sưu tầm một số câu chuyện về các công trình kiến trúc nổi bật của Trung Quốc</a:t>
                </a:r>
                <a:endParaRPr lang="es-ES_tradnl" altLang="zh-CN" sz="6000" b="1" dirty="0"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A38861-960E-4476-9408-FC9AB6F0BBA3}"/>
              </a:ext>
            </a:extLst>
          </p:cNvPr>
          <p:cNvGrpSpPr/>
          <p:nvPr/>
        </p:nvGrpSpPr>
        <p:grpSpPr>
          <a:xfrm>
            <a:off x="8014125" y="2796845"/>
            <a:ext cx="8943012" cy="6704178"/>
            <a:chOff x="-848657" y="2554121"/>
            <a:chExt cx="8943012" cy="6704178"/>
          </a:xfrm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1AC9B45-F809-447E-947E-2414656477A9}"/>
                </a:ext>
              </a:extLst>
            </p:cNvPr>
            <p:cNvSpPr/>
            <p:nvPr/>
          </p:nvSpPr>
          <p:spPr>
            <a:xfrm>
              <a:off x="-848657" y="4570760"/>
              <a:ext cx="3333407" cy="1145480"/>
            </a:xfrm>
            <a:custGeom>
              <a:avLst/>
              <a:gdLst/>
              <a:ahLst/>
              <a:cxnLst/>
              <a:rect l="l" t="t" r="r" b="b"/>
              <a:pathLst>
                <a:path w="3333407" h="1145480">
                  <a:moveTo>
                    <a:pt x="0" y="0"/>
                  </a:moveTo>
                  <a:lnTo>
                    <a:pt x="3333407" y="0"/>
                  </a:lnTo>
                  <a:lnTo>
                    <a:pt x="3333407" y="1145480"/>
                  </a:lnTo>
                  <a:lnTo>
                    <a:pt x="0" y="114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E2B44FFE-B5CC-4C82-A56D-1F367C7E15A4}"/>
                </a:ext>
              </a:extLst>
            </p:cNvPr>
            <p:cNvSpPr/>
            <p:nvPr/>
          </p:nvSpPr>
          <p:spPr>
            <a:xfrm>
              <a:off x="3605987" y="5567427"/>
              <a:ext cx="1616713" cy="555561"/>
            </a:xfrm>
            <a:custGeom>
              <a:avLst/>
              <a:gdLst/>
              <a:ahLst/>
              <a:cxnLst/>
              <a:rect l="l" t="t" r="r" b="b"/>
              <a:pathLst>
                <a:path w="1616713" h="555561">
                  <a:moveTo>
                    <a:pt x="0" y="0"/>
                  </a:moveTo>
                  <a:lnTo>
                    <a:pt x="1616713" y="0"/>
                  </a:lnTo>
                  <a:lnTo>
                    <a:pt x="1616713" y="555562"/>
                  </a:lnTo>
                  <a:lnTo>
                    <a:pt x="0" y="555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8F90F722-F2F8-4135-A3C9-512F7C4B6CF9}"/>
                </a:ext>
              </a:extLst>
            </p:cNvPr>
            <p:cNvSpPr/>
            <p:nvPr/>
          </p:nvSpPr>
          <p:spPr>
            <a:xfrm rot="1876313">
              <a:off x="848500" y="3681216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8" y="0"/>
                  </a:lnTo>
                  <a:lnTo>
                    <a:pt x="1013338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BB3B9AB-6C6E-42FB-8C3A-77FE5F8EA264}"/>
                </a:ext>
              </a:extLst>
            </p:cNvPr>
            <p:cNvSpPr/>
            <p:nvPr/>
          </p:nvSpPr>
          <p:spPr>
            <a:xfrm>
              <a:off x="992816" y="3238500"/>
              <a:ext cx="7101539" cy="60197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75508AE-38B6-415F-A454-AFEFDCD8E267}"/>
                </a:ext>
              </a:extLst>
            </p:cNvPr>
            <p:cNvGrpSpPr/>
            <p:nvPr/>
          </p:nvGrpSpPr>
          <p:grpSpPr>
            <a:xfrm>
              <a:off x="1102072" y="2554121"/>
              <a:ext cx="6992283" cy="6565018"/>
              <a:chOff x="284315" y="3267951"/>
              <a:chExt cx="6992283" cy="6565018"/>
            </a:xfrm>
          </p:grpSpPr>
          <p:grpSp>
            <p:nvGrpSpPr>
              <p:cNvPr id="39" name="Group 7">
                <a:extLst>
                  <a:ext uri="{FF2B5EF4-FFF2-40B4-BE49-F238E27FC236}">
                    <a16:creationId xmlns:a16="http://schemas.microsoft.com/office/drawing/2014/main" id="{1112D06E-1378-4533-8B1B-D2C912742435}"/>
                  </a:ext>
                </a:extLst>
              </p:cNvPr>
              <p:cNvGrpSpPr/>
              <p:nvPr/>
            </p:nvGrpSpPr>
            <p:grpSpPr>
              <a:xfrm rot="20772994">
                <a:off x="6010861" y="3267951"/>
                <a:ext cx="1265737" cy="1115603"/>
                <a:chOff x="12406806" y="4642498"/>
                <a:chExt cx="1642532" cy="1698255"/>
              </a:xfrm>
            </p:grpSpPr>
            <p:sp>
              <p:nvSpPr>
                <p:cNvPr id="41" name="Rounded Rectangle 8">
                  <a:extLst>
                    <a:ext uri="{FF2B5EF4-FFF2-40B4-BE49-F238E27FC236}">
                      <a16:creationId xmlns:a16="http://schemas.microsoft.com/office/drawing/2014/main" id="{B027ABA7-3A27-4B05-985E-E2E09CE369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27006">
                  <a:off x="12406806" y="4642498"/>
                  <a:ext cx="1642532" cy="1698255"/>
                </a:xfrm>
                <a:prstGeom prst="roundRect">
                  <a:avLst>
                    <a:gd name="adj" fmla="val 9375"/>
                  </a:avLst>
                </a:prstGeom>
                <a:solidFill>
                  <a:srgbClr val="7030A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id-ID" altLang="id-ID" sz="1600" kern="0" dirty="0">
                    <a:solidFill>
                      <a:schemeClr val="bg1"/>
                    </a:solidFill>
                    <a:latin typeface="字魂70号-灵悦黑体" panose="00000500000000000000" pitchFamily="2" charset="-122"/>
                    <a:ea typeface="字魂70号-灵悦黑体" panose="000005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TextBox 22">
                  <a:extLst>
                    <a:ext uri="{FF2B5EF4-FFF2-40B4-BE49-F238E27FC236}">
                      <a16:creationId xmlns:a16="http://schemas.microsoft.com/office/drawing/2014/main" id="{A9D57E1F-41BF-4763-977A-930F804DC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827006">
                  <a:off x="12834756" y="4735644"/>
                  <a:ext cx="704864" cy="1263407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30000"/>
                    </a:lnSpc>
                    <a:defRPr sz="2001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nb-NO" altLang="id-ID" sz="6000" b="1">
                      <a:solidFill>
                        <a:schemeClr val="bg1"/>
                      </a:solidFill>
                      <a:latin typeface="字魂70号-灵悦黑体" panose="00000500000000000000" pitchFamily="2" charset="-122"/>
                      <a:ea typeface="字魂70号-灵悦黑体" panose="00000500000000000000" pitchFamily="2" charset="-122"/>
                      <a:sym typeface="Arial" panose="020B0604020202020204" pitchFamily="34" charset="0"/>
                    </a:rPr>
                    <a:t>2</a:t>
                  </a:r>
                  <a:endParaRPr lang="nb-NO" altLang="id-ID" sz="6000" b="1" dirty="0">
                    <a:solidFill>
                      <a:schemeClr val="bg1"/>
                    </a:solidFill>
                    <a:latin typeface="字魂70号-灵悦黑体" panose="00000500000000000000" pitchFamily="2" charset="-122"/>
                    <a:ea typeface="字魂70号-灵悦黑体" panose="000005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Box 61">
                <a:extLst>
                  <a:ext uri="{FF2B5EF4-FFF2-40B4-BE49-F238E27FC236}">
                    <a16:creationId xmlns:a16="http://schemas.microsoft.com/office/drawing/2014/main" id="{6993E9BC-D94D-4651-AD11-84B6F0823DF9}"/>
                  </a:ext>
                </a:extLst>
              </p:cNvPr>
              <p:cNvSpPr txBox="1"/>
              <p:nvPr/>
            </p:nvSpPr>
            <p:spPr>
              <a:xfrm>
                <a:off x="284315" y="4309086"/>
                <a:ext cx="6872725" cy="5523883"/>
              </a:xfrm>
              <a:prstGeom prst="rect">
                <a:avLst/>
              </a:prstGeom>
              <a:noFill/>
            </p:spPr>
            <p:txBody>
              <a:bodyPr wrap="square" rIns="157475" bIns="39369" numCol="1" spcCol="36000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vi-VN" altLang="zh-CN" sz="6000" b="1">
                    <a:latin typeface="Cambria" panose="02040503050406030204" pitchFamily="18" charset="0"/>
                    <a:ea typeface="字魂70号-灵悦黑体" panose="00000500000000000000" pitchFamily="2" charset="-122"/>
                  </a:rPr>
                  <a:t>Nếu được đi du lịch Trung Quốc, em sẽ tham quan địa điểm nào? </a:t>
                </a:r>
                <a:endParaRPr lang="en-US" altLang="zh-CN" sz="6000" b="1">
                  <a:latin typeface="Cambria" panose="02040503050406030204" pitchFamily="18" charset="0"/>
                  <a:ea typeface="字魂70号-灵悦黑体" panose="00000500000000000000" pitchFamily="2" charset="-122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vi-VN" altLang="zh-CN" sz="6000" b="1">
                    <a:latin typeface="Cambria" panose="02040503050406030204" pitchFamily="18" charset="0"/>
                    <a:ea typeface="字魂70号-灵悦黑体" panose="00000500000000000000" pitchFamily="2" charset="-122"/>
                  </a:rPr>
                  <a:t>Vì sao?</a:t>
                </a:r>
                <a:endParaRPr lang="es-ES_tradnl" altLang="zh-CN" sz="6000" b="1" dirty="0"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78698"/>
            <a:ext cx="18288000" cy="1208302"/>
            <a:chOff x="0" y="0"/>
            <a:chExt cx="4816593" cy="31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18236"/>
            </a:xfrm>
            <a:custGeom>
              <a:avLst/>
              <a:gdLst/>
              <a:ahLst/>
              <a:cxnLst/>
              <a:rect l="l" t="t" r="r" b="b"/>
              <a:pathLst>
                <a:path w="4816592" h="318236">
                  <a:moveTo>
                    <a:pt x="0" y="0"/>
                  </a:moveTo>
                  <a:lnTo>
                    <a:pt x="4816592" y="0"/>
                  </a:lnTo>
                  <a:lnTo>
                    <a:pt x="4816592" y="318236"/>
                  </a:lnTo>
                  <a:lnTo>
                    <a:pt x="0" y="318236"/>
                  </a:lnTo>
                  <a:close/>
                </a:path>
              </a:pathLst>
            </a:custGeom>
            <a:solidFill>
              <a:srgbClr val="DBCE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56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655183" y="440143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676870" y="4974178"/>
            <a:ext cx="2053802" cy="705761"/>
          </a:xfrm>
          <a:custGeom>
            <a:avLst/>
            <a:gdLst/>
            <a:ahLst/>
            <a:cxnLst/>
            <a:rect l="l" t="t" r="r" b="b"/>
            <a:pathLst>
              <a:path w="2053802" h="705761">
                <a:moveTo>
                  <a:pt x="0" y="0"/>
                </a:moveTo>
                <a:lnTo>
                  <a:pt x="2053802" y="0"/>
                </a:lnTo>
                <a:lnTo>
                  <a:pt x="2053802" y="705761"/>
                </a:lnTo>
                <a:lnTo>
                  <a:pt x="0" y="705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440935" y="5740795"/>
            <a:ext cx="1016902" cy="349445"/>
          </a:xfrm>
          <a:custGeom>
            <a:avLst/>
            <a:gdLst/>
            <a:ahLst/>
            <a:cxnLst/>
            <a:rect l="l" t="t" r="r" b="b"/>
            <a:pathLst>
              <a:path w="1016902" h="349445">
                <a:moveTo>
                  <a:pt x="0" y="0"/>
                </a:moveTo>
                <a:lnTo>
                  <a:pt x="1016902" y="0"/>
                </a:lnTo>
                <a:lnTo>
                  <a:pt x="1016902" y="349445"/>
                </a:lnTo>
                <a:lnTo>
                  <a:pt x="0" y="349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174239" y="5327058"/>
            <a:ext cx="3333407" cy="1145480"/>
          </a:xfrm>
          <a:custGeom>
            <a:avLst/>
            <a:gdLst/>
            <a:ahLst/>
            <a:cxnLst/>
            <a:rect l="l" t="t" r="r" b="b"/>
            <a:pathLst>
              <a:path w="3333407" h="1145480">
                <a:moveTo>
                  <a:pt x="0" y="0"/>
                </a:moveTo>
                <a:lnTo>
                  <a:pt x="3333407" y="0"/>
                </a:lnTo>
                <a:lnTo>
                  <a:pt x="3333407" y="1145480"/>
                </a:lnTo>
                <a:lnTo>
                  <a:pt x="0" y="114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5F03E-A876-43B6-8986-F42E1B09CCEB}"/>
              </a:ext>
            </a:extLst>
          </p:cNvPr>
          <p:cNvSpPr txBox="1"/>
          <p:nvPr/>
        </p:nvSpPr>
        <p:spPr>
          <a:xfrm>
            <a:off x="11323971" y="664242"/>
            <a:ext cx="5997915" cy="9325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>
                <a:solidFill>
                  <a:srgbClr val="8064A2"/>
                </a:solidFill>
                <a:effectLst/>
                <a:latin typeface="SVN-Caprica Script" pitchFamily="2" charset="0"/>
                <a:ea typeface="Microsoft YaHei"/>
              </a:rPr>
              <a:t>LÀM VIỆC CÁ NHÂN</a:t>
            </a:r>
            <a:endParaRPr kumimoji="0" lang="vi-VN" sz="150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SVN-Caprica Script" pitchFamily="2" charset="0"/>
              <a:ea typeface="Microsoft YaHei"/>
            </a:endParaRPr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1666542F-18A0-4B5E-8DB4-E5555DC53EF2}"/>
              </a:ext>
            </a:extLst>
          </p:cNvPr>
          <p:cNvSpPr/>
          <p:nvPr/>
        </p:nvSpPr>
        <p:spPr>
          <a:xfrm>
            <a:off x="900714" y="836424"/>
            <a:ext cx="9606114" cy="8614151"/>
          </a:xfrm>
          <a:custGeom>
            <a:avLst/>
            <a:gdLst/>
            <a:ahLst/>
            <a:cxnLst/>
            <a:rect l="l" t="t" r="r" b="b"/>
            <a:pathLst>
              <a:path w="4424516" h="4114800">
                <a:moveTo>
                  <a:pt x="0" y="0"/>
                </a:moveTo>
                <a:lnTo>
                  <a:pt x="4424516" y="0"/>
                </a:lnTo>
                <a:lnTo>
                  <a:pt x="44245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 | Дети, Школа, Библейские уроки">
            <a:extLst>
              <a:ext uri="{FF2B5EF4-FFF2-40B4-BE49-F238E27FC236}">
                <a16:creationId xmlns:a16="http://schemas.microsoft.com/office/drawing/2014/main" id="{BA52B487-4EC7-43E2-8BC4-4583133E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6" y="3937535"/>
            <a:ext cx="2619896" cy="55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ễ Thương Trẻ Em Trẻ Em Cô Gái Suy Nghĩ Với Dấu Chấm Hỏi Hình minh họa Sẵn  có - Tải xuống Hình ảnh Ngay bây giờ - iStock">
            <a:extLst>
              <a:ext uri="{FF2B5EF4-FFF2-40B4-BE49-F238E27FC236}">
                <a16:creationId xmlns:a16="http://schemas.microsoft.com/office/drawing/2014/main" id="{A62E0168-77E9-4765-9666-A985154F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26" y="3686210"/>
            <a:ext cx="3977087" cy="48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Teacher Teaching in Classroom 1128665 Vector Art at Vecteezy">
            <a:extLst>
              <a:ext uri="{FF2B5EF4-FFF2-40B4-BE49-F238E27FC236}">
                <a16:creationId xmlns:a16="http://schemas.microsoft.com/office/drawing/2014/main" id="{9D132C88-16C1-4B84-BD22-C5122F50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b="1202"/>
          <a:stretch/>
        </p:blipFill>
        <p:spPr bwMode="auto">
          <a:xfrm>
            <a:off x="-157655" y="-5346"/>
            <a:ext cx="18288000" cy="102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AD803-1AC7-44AC-8449-3496E8526E13}"/>
              </a:ext>
            </a:extLst>
          </p:cNvPr>
          <p:cNvSpPr txBox="1"/>
          <p:nvPr/>
        </p:nvSpPr>
        <p:spPr>
          <a:xfrm>
            <a:off x="8821922" y="631650"/>
            <a:ext cx="7797299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>
                <a:solidFill>
                  <a:srgbClr val="FFFFFF"/>
                </a:solidFill>
                <a:effectLst/>
                <a:latin typeface="SVN-Caprica Script" pitchFamily="2" charset="0"/>
                <a:ea typeface="Microsoft YaHei"/>
              </a:rPr>
              <a:t>Chia sẻ</a:t>
            </a:r>
            <a:r>
              <a:rPr kumimoji="0" lang="en-US" sz="1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Caprica Script" pitchFamily="2" charset="0"/>
                <a:ea typeface="Microsoft YaHei"/>
                <a:cs typeface="+mn-cs"/>
              </a:rPr>
              <a:t> trước lớp</a:t>
            </a:r>
            <a:endParaRPr kumimoji="0" lang="vi-VN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VN-Caprica Script" pitchFamily="2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6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52360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0" y="0"/>
                </a:moveTo>
                <a:lnTo>
                  <a:pt x="9144000" y="0"/>
                </a:lnTo>
                <a:lnTo>
                  <a:pt x="914400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937676" y="7388399"/>
            <a:ext cx="9350324" cy="2898601"/>
          </a:xfrm>
          <a:custGeom>
            <a:avLst/>
            <a:gdLst/>
            <a:ahLst/>
            <a:cxnLst/>
            <a:rect l="l" t="t" r="r" b="b"/>
            <a:pathLst>
              <a:path w="9350324" h="2898601">
                <a:moveTo>
                  <a:pt x="9350324" y="0"/>
                </a:moveTo>
                <a:lnTo>
                  <a:pt x="0" y="0"/>
                </a:lnTo>
                <a:lnTo>
                  <a:pt x="0" y="2898601"/>
                </a:lnTo>
                <a:lnTo>
                  <a:pt x="9350324" y="2898601"/>
                </a:lnTo>
                <a:lnTo>
                  <a:pt x="93503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293486" y="5454124"/>
            <a:ext cx="9701028" cy="4832876"/>
          </a:xfrm>
          <a:custGeom>
            <a:avLst/>
            <a:gdLst/>
            <a:ahLst/>
            <a:cxnLst/>
            <a:rect l="l" t="t" r="r" b="b"/>
            <a:pathLst>
              <a:path w="9701028" h="4832876">
                <a:moveTo>
                  <a:pt x="0" y="0"/>
                </a:moveTo>
                <a:lnTo>
                  <a:pt x="9701028" y="0"/>
                </a:lnTo>
                <a:lnTo>
                  <a:pt x="9701028" y="4832876"/>
                </a:lnTo>
                <a:lnTo>
                  <a:pt x="0" y="4832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26186" y="3485086"/>
            <a:ext cx="15561793" cy="181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727"/>
              </a:lnSpc>
              <a:spcBef>
                <a:spcPct val="0"/>
              </a:spcBef>
            </a:pPr>
            <a:r>
              <a:rPr lang="en-US" sz="14603" b="1">
                <a:solidFill>
                  <a:srgbClr val="DB5852"/>
                </a:solidFill>
                <a:latin typeface="Bobby Jones"/>
                <a:ea typeface="Bobby Jones"/>
                <a:cs typeface="Bobby Jones"/>
                <a:sym typeface="Bobby Jones"/>
              </a:rPr>
              <a:t>HẸN GẶP LẠI !</a:t>
            </a:r>
          </a:p>
        </p:txBody>
      </p:sp>
      <p:sp>
        <p:nvSpPr>
          <p:cNvPr id="6" name="Freeform 6"/>
          <p:cNvSpPr/>
          <p:nvPr/>
        </p:nvSpPr>
        <p:spPr>
          <a:xfrm>
            <a:off x="1449046" y="4549783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596832" y="433627"/>
            <a:ext cx="3251064" cy="1117184"/>
          </a:xfrm>
          <a:custGeom>
            <a:avLst/>
            <a:gdLst/>
            <a:ahLst/>
            <a:cxnLst/>
            <a:rect l="l" t="t" r="r" b="b"/>
            <a:pathLst>
              <a:path w="3251064" h="1117184">
                <a:moveTo>
                  <a:pt x="0" y="0"/>
                </a:moveTo>
                <a:lnTo>
                  <a:pt x="3251064" y="0"/>
                </a:lnTo>
                <a:lnTo>
                  <a:pt x="3251064" y="1117184"/>
                </a:lnTo>
                <a:lnTo>
                  <a:pt x="0" y="1117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994514" y="636344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565739" y="636344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939163" y="992219"/>
            <a:ext cx="2583417" cy="887756"/>
          </a:xfrm>
          <a:custGeom>
            <a:avLst/>
            <a:gdLst/>
            <a:ahLst/>
            <a:cxnLst/>
            <a:rect l="l" t="t" r="r" b="b"/>
            <a:pathLst>
              <a:path w="2583417" h="887756">
                <a:moveTo>
                  <a:pt x="0" y="0"/>
                </a:moveTo>
                <a:lnTo>
                  <a:pt x="2583417" y="0"/>
                </a:lnTo>
                <a:lnTo>
                  <a:pt x="2583417" y="887756"/>
                </a:lnTo>
                <a:lnTo>
                  <a:pt x="0" y="8877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777428" y="4040558"/>
            <a:ext cx="2963744" cy="1018450"/>
          </a:xfrm>
          <a:custGeom>
            <a:avLst/>
            <a:gdLst/>
            <a:ahLst/>
            <a:cxnLst/>
            <a:rect l="l" t="t" r="r" b="b"/>
            <a:pathLst>
              <a:path w="2963744" h="1018450">
                <a:moveTo>
                  <a:pt x="0" y="0"/>
                </a:moveTo>
                <a:lnTo>
                  <a:pt x="2963744" y="0"/>
                </a:lnTo>
                <a:lnTo>
                  <a:pt x="2963744" y="1018450"/>
                </a:lnTo>
                <a:lnTo>
                  <a:pt x="0" y="1018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876313" flipH="1">
            <a:off x="15193681" y="4308228"/>
            <a:ext cx="1882323" cy="1839529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76313">
            <a:off x="1474179" y="652485"/>
            <a:ext cx="1433141" cy="2117463"/>
          </a:xfrm>
          <a:custGeom>
            <a:avLst/>
            <a:gdLst/>
            <a:ahLst/>
            <a:cxnLst/>
            <a:rect l="l" t="t" r="r" b="b"/>
            <a:pathLst>
              <a:path w="1004256" h="1115840">
                <a:moveTo>
                  <a:pt x="0" y="0"/>
                </a:moveTo>
                <a:lnTo>
                  <a:pt x="1004256" y="0"/>
                </a:lnTo>
                <a:lnTo>
                  <a:pt x="1004256" y="1115840"/>
                </a:lnTo>
                <a:lnTo>
                  <a:pt x="0" y="11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057128" y="1361269"/>
            <a:ext cx="14173743" cy="165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2"/>
              </a:lnSpc>
            </a:pPr>
            <a:r>
              <a:rPr lang="en-US" sz="13279" b="1">
                <a:solidFill>
                  <a:srgbClr val="FFB522"/>
                </a:solidFill>
                <a:latin typeface="Bobby Jones"/>
                <a:ea typeface="Bobby Jones"/>
                <a:cs typeface="Bobby Jones"/>
                <a:sym typeface="Bobby Jones"/>
              </a:rPr>
              <a:t>XIN CHÀO VÀ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57767"/>
            <a:ext cx="18288000" cy="4846320"/>
          </a:xfrm>
          <a:custGeom>
            <a:avLst/>
            <a:gdLst/>
            <a:ahLst/>
            <a:cxnLst/>
            <a:rect l="l" t="t" r="r" b="b"/>
            <a:pathLst>
              <a:path w="18288000" h="4846320">
                <a:moveTo>
                  <a:pt x="0" y="0"/>
                </a:moveTo>
                <a:lnTo>
                  <a:pt x="18288000" y="0"/>
                </a:lnTo>
                <a:lnTo>
                  <a:pt x="18288000" y="4846320"/>
                </a:lnTo>
                <a:lnTo>
                  <a:pt x="0" y="4846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5729" y="2629124"/>
            <a:ext cx="7500397" cy="7336752"/>
          </a:xfrm>
          <a:custGeom>
            <a:avLst/>
            <a:gdLst/>
            <a:ahLst/>
            <a:cxnLst/>
            <a:rect l="l" t="t" r="r" b="b"/>
            <a:pathLst>
              <a:path w="7500397" h="7336752">
                <a:moveTo>
                  <a:pt x="0" y="0"/>
                </a:moveTo>
                <a:lnTo>
                  <a:pt x="7500397" y="0"/>
                </a:lnTo>
                <a:lnTo>
                  <a:pt x="7500397" y="7336752"/>
                </a:lnTo>
                <a:lnTo>
                  <a:pt x="0" y="733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6246" y="2858479"/>
            <a:ext cx="3286312" cy="1129296"/>
          </a:xfrm>
          <a:custGeom>
            <a:avLst/>
            <a:gdLst/>
            <a:ahLst/>
            <a:cxnLst/>
            <a:rect l="l" t="t" r="r" b="b"/>
            <a:pathLst>
              <a:path w="3286312" h="1129296">
                <a:moveTo>
                  <a:pt x="0" y="0"/>
                </a:moveTo>
                <a:lnTo>
                  <a:pt x="3286312" y="0"/>
                </a:lnTo>
                <a:lnTo>
                  <a:pt x="3286312" y="1129296"/>
                </a:lnTo>
                <a:lnTo>
                  <a:pt x="0" y="1129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068488" y="746376"/>
            <a:ext cx="1643156" cy="564648"/>
          </a:xfrm>
          <a:custGeom>
            <a:avLst/>
            <a:gdLst/>
            <a:ahLst/>
            <a:cxnLst/>
            <a:rect l="l" t="t" r="r" b="b"/>
            <a:pathLst>
              <a:path w="1643156" h="564648">
                <a:moveTo>
                  <a:pt x="0" y="0"/>
                </a:moveTo>
                <a:lnTo>
                  <a:pt x="1643156" y="0"/>
                </a:lnTo>
                <a:lnTo>
                  <a:pt x="1643156" y="564648"/>
                </a:lnTo>
                <a:lnTo>
                  <a:pt x="0" y="564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396246" y="6557767"/>
            <a:ext cx="1643156" cy="564648"/>
          </a:xfrm>
          <a:custGeom>
            <a:avLst/>
            <a:gdLst/>
            <a:ahLst/>
            <a:cxnLst/>
            <a:rect l="l" t="t" r="r" b="b"/>
            <a:pathLst>
              <a:path w="1643156" h="564648">
                <a:moveTo>
                  <a:pt x="0" y="0"/>
                </a:moveTo>
                <a:lnTo>
                  <a:pt x="1643156" y="0"/>
                </a:lnTo>
                <a:lnTo>
                  <a:pt x="1643156" y="564648"/>
                </a:lnTo>
                <a:lnTo>
                  <a:pt x="0" y="564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768540" y="1311024"/>
            <a:ext cx="1114531" cy="382993"/>
          </a:xfrm>
          <a:custGeom>
            <a:avLst/>
            <a:gdLst/>
            <a:ahLst/>
            <a:cxnLst/>
            <a:rect l="l" t="t" r="r" b="b"/>
            <a:pathLst>
              <a:path w="1114531" h="382993">
                <a:moveTo>
                  <a:pt x="0" y="0"/>
                </a:moveTo>
                <a:lnTo>
                  <a:pt x="1114531" y="0"/>
                </a:lnTo>
                <a:lnTo>
                  <a:pt x="1114531" y="382993"/>
                </a:lnTo>
                <a:lnTo>
                  <a:pt x="0" y="382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357453" y="1751964"/>
            <a:ext cx="2786547" cy="957559"/>
          </a:xfrm>
          <a:custGeom>
            <a:avLst/>
            <a:gdLst/>
            <a:ahLst/>
            <a:cxnLst/>
            <a:rect l="l" t="t" r="r" b="b"/>
            <a:pathLst>
              <a:path w="2786547" h="957559">
                <a:moveTo>
                  <a:pt x="0" y="0"/>
                </a:moveTo>
                <a:lnTo>
                  <a:pt x="2786547" y="0"/>
                </a:lnTo>
                <a:lnTo>
                  <a:pt x="2786547" y="957559"/>
                </a:lnTo>
                <a:lnTo>
                  <a:pt x="0" y="95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90508" y="1694017"/>
            <a:ext cx="9611763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600" u="none" strike="noStrike">
                <a:solidFill>
                  <a:srgbClr val="DB5852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KHỞI ĐỘNG</a:t>
            </a:r>
          </a:p>
        </p:txBody>
      </p:sp>
      <p:sp>
        <p:nvSpPr>
          <p:cNvPr id="10" name="Freeform 10"/>
          <p:cNvSpPr/>
          <p:nvPr/>
        </p:nvSpPr>
        <p:spPr>
          <a:xfrm rot="1483303" flipH="1">
            <a:off x="16056960" y="1188999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483303">
            <a:off x="8197591" y="5994801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49" y="7373874"/>
            <a:ext cx="9316061" cy="2887979"/>
          </a:xfrm>
          <a:custGeom>
            <a:avLst/>
            <a:gdLst/>
            <a:ahLst/>
            <a:cxnLst/>
            <a:rect l="l" t="t" r="r" b="b"/>
            <a:pathLst>
              <a:path w="9316061" h="2887979">
                <a:moveTo>
                  <a:pt x="0" y="0"/>
                </a:moveTo>
                <a:lnTo>
                  <a:pt x="9316061" y="0"/>
                </a:lnTo>
                <a:lnTo>
                  <a:pt x="9316061" y="2887979"/>
                </a:lnTo>
                <a:lnTo>
                  <a:pt x="0" y="2887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9084922" y="7427213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9144000" y="0"/>
                </a:moveTo>
                <a:lnTo>
                  <a:pt x="0" y="0"/>
                </a:lnTo>
                <a:lnTo>
                  <a:pt x="0" y="2834640"/>
                </a:lnTo>
                <a:lnTo>
                  <a:pt x="9144000" y="28346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71051" y="3925675"/>
            <a:ext cx="7192249" cy="5727645"/>
          </a:xfrm>
          <a:custGeom>
            <a:avLst/>
            <a:gdLst/>
            <a:ahLst/>
            <a:cxnLst/>
            <a:rect l="l" t="t" r="r" b="b"/>
            <a:pathLst>
              <a:path w="7192249" h="5727645">
                <a:moveTo>
                  <a:pt x="0" y="0"/>
                </a:moveTo>
                <a:lnTo>
                  <a:pt x="7192248" y="0"/>
                </a:lnTo>
                <a:lnTo>
                  <a:pt x="7192248" y="5727646"/>
                </a:lnTo>
                <a:lnTo>
                  <a:pt x="0" y="5727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04021" y="4101195"/>
            <a:ext cx="2884761" cy="991309"/>
          </a:xfrm>
          <a:custGeom>
            <a:avLst/>
            <a:gdLst/>
            <a:ahLst/>
            <a:cxnLst/>
            <a:rect l="l" t="t" r="r" b="b"/>
            <a:pathLst>
              <a:path w="2884761" h="991309">
                <a:moveTo>
                  <a:pt x="0" y="0"/>
                </a:moveTo>
                <a:lnTo>
                  <a:pt x="2884760" y="0"/>
                </a:lnTo>
                <a:lnTo>
                  <a:pt x="2884760" y="991308"/>
                </a:lnTo>
                <a:lnTo>
                  <a:pt x="0" y="991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175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480327" y="4754751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49984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4760" y="4161034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54825" y="6789498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83303">
            <a:off x="4711518" y="40859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83303" flipH="1">
            <a:off x="15158091" y="59296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F3F566F9-54A8-46DC-8CDE-BDC53E52A3BE}"/>
              </a:ext>
            </a:extLst>
          </p:cNvPr>
          <p:cNvSpPr/>
          <p:nvPr/>
        </p:nvSpPr>
        <p:spPr>
          <a:xfrm>
            <a:off x="753211" y="3060850"/>
            <a:ext cx="16827928" cy="680705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417A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6C4F4-05F1-43C3-B3B3-601CDFBE8324}"/>
              </a:ext>
            </a:extLst>
          </p:cNvPr>
          <p:cNvGrpSpPr/>
          <p:nvPr/>
        </p:nvGrpSpPr>
        <p:grpSpPr>
          <a:xfrm>
            <a:off x="1319350" y="6716163"/>
            <a:ext cx="7669560" cy="2255156"/>
            <a:chOff x="1251857" y="2068286"/>
            <a:chExt cx="4020681" cy="11169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0FD2F-07D5-4495-9A86-7593CC457AC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5AA909-0878-4336-A9BB-E8C976DF8718}"/>
                </a:ext>
              </a:extLst>
            </p:cNvPr>
            <p:cNvSpPr/>
            <p:nvPr/>
          </p:nvSpPr>
          <p:spPr>
            <a:xfrm>
              <a:off x="1360715" y="2172866"/>
              <a:ext cx="3911823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</a:t>
              </a: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.Phía Tây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8264D-D252-4031-8F53-BFB60306A8AE}"/>
              </a:ext>
            </a:extLst>
          </p:cNvPr>
          <p:cNvGrpSpPr/>
          <p:nvPr/>
        </p:nvGrpSpPr>
        <p:grpSpPr>
          <a:xfrm>
            <a:off x="1420179" y="3689781"/>
            <a:ext cx="7457463" cy="2274518"/>
            <a:chOff x="1251857" y="2068286"/>
            <a:chExt cx="3918858" cy="11265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440E6-C774-4F58-9F76-AA0D17CC4FC2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FC21BF-3C94-44AE-859A-E4211B74DDE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Phía Nam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584AC-972F-4CDB-86C0-E024DF269917}"/>
              </a:ext>
            </a:extLst>
          </p:cNvPr>
          <p:cNvGrpSpPr/>
          <p:nvPr/>
        </p:nvGrpSpPr>
        <p:grpSpPr>
          <a:xfrm>
            <a:off x="9428023" y="6748855"/>
            <a:ext cx="7475329" cy="2274518"/>
            <a:chOff x="1251857" y="2068286"/>
            <a:chExt cx="3918858" cy="112654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96DA2-1DD8-49FF-AEBA-F86CB95924F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5C549-8768-4A20-8E42-ADD11DD51F50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 Phía Đông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E4CF1-9C91-4A66-9866-633684183E54}"/>
              </a:ext>
            </a:extLst>
          </p:cNvPr>
          <p:cNvGrpSpPr/>
          <p:nvPr/>
        </p:nvGrpSpPr>
        <p:grpSpPr>
          <a:xfrm>
            <a:off x="9347400" y="3767594"/>
            <a:ext cx="7475329" cy="2274518"/>
            <a:chOff x="1251857" y="2068286"/>
            <a:chExt cx="3918858" cy="11265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8560A-1087-4102-A5E3-92E9DD733D07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58A3DD-B2D1-418D-9E65-890CE1D496B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B.Phía Bắc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41E5CE-340E-477A-A836-7E103F97ADE9}"/>
              </a:ext>
            </a:extLst>
          </p:cNvPr>
          <p:cNvSpPr txBox="1"/>
          <p:nvPr/>
        </p:nvSpPr>
        <p:spPr>
          <a:xfrm>
            <a:off x="671314" y="213453"/>
            <a:ext cx="169453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/>
            <a:r>
              <a:rPr lang="en-US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Câu 1: </a:t>
            </a:r>
            <a:r>
              <a:rPr lang="vi-VN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Nước Cộng hoà Nhân dân Trung Hoa (Trung Quốc) nằm ở phía </a:t>
            </a:r>
            <a:r>
              <a:rPr lang="en-US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nào</a:t>
            </a:r>
            <a:r>
              <a:rPr lang="vi-VN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 của châu Á</a:t>
            </a:r>
            <a:r>
              <a:rPr lang="en-US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 ?</a:t>
            </a:r>
            <a:endParaRPr lang="en-US" sz="5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63500" dir="2700000" algn="tl" rotWithShape="0">
                  <a:prstClr val="white">
                    <a:lumMod val="50000"/>
                  </a:prstClr>
                </a:outerShdw>
              </a:effectLst>
              <a:latin typeface="UTM Futura Extra" panose="02040603050506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49" y="7373874"/>
            <a:ext cx="9316061" cy="2887979"/>
          </a:xfrm>
          <a:custGeom>
            <a:avLst/>
            <a:gdLst/>
            <a:ahLst/>
            <a:cxnLst/>
            <a:rect l="l" t="t" r="r" b="b"/>
            <a:pathLst>
              <a:path w="9316061" h="2887979">
                <a:moveTo>
                  <a:pt x="0" y="0"/>
                </a:moveTo>
                <a:lnTo>
                  <a:pt x="9316061" y="0"/>
                </a:lnTo>
                <a:lnTo>
                  <a:pt x="9316061" y="2887979"/>
                </a:lnTo>
                <a:lnTo>
                  <a:pt x="0" y="2887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9084922" y="7427213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9144000" y="0"/>
                </a:moveTo>
                <a:lnTo>
                  <a:pt x="0" y="0"/>
                </a:lnTo>
                <a:lnTo>
                  <a:pt x="0" y="2834640"/>
                </a:lnTo>
                <a:lnTo>
                  <a:pt x="9144000" y="28346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571051" y="4013105"/>
            <a:ext cx="7192249" cy="5727645"/>
          </a:xfrm>
          <a:custGeom>
            <a:avLst/>
            <a:gdLst/>
            <a:ahLst/>
            <a:cxnLst/>
            <a:rect l="l" t="t" r="r" b="b"/>
            <a:pathLst>
              <a:path w="7192249" h="5727645">
                <a:moveTo>
                  <a:pt x="0" y="0"/>
                </a:moveTo>
                <a:lnTo>
                  <a:pt x="7192248" y="0"/>
                </a:lnTo>
                <a:lnTo>
                  <a:pt x="7192248" y="5727646"/>
                </a:lnTo>
                <a:lnTo>
                  <a:pt x="0" y="5727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04021" y="4188625"/>
            <a:ext cx="2884761" cy="991309"/>
          </a:xfrm>
          <a:custGeom>
            <a:avLst/>
            <a:gdLst/>
            <a:ahLst/>
            <a:cxnLst/>
            <a:rect l="l" t="t" r="r" b="b"/>
            <a:pathLst>
              <a:path w="2884761" h="991309">
                <a:moveTo>
                  <a:pt x="0" y="0"/>
                </a:moveTo>
                <a:lnTo>
                  <a:pt x="2884760" y="0"/>
                </a:lnTo>
                <a:lnTo>
                  <a:pt x="2884760" y="991308"/>
                </a:lnTo>
                <a:lnTo>
                  <a:pt x="0" y="991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175" y="628321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80327" y="4842181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49984" y="628321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4760" y="4248464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54825" y="6876928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83303">
            <a:off x="4711518" y="417340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83303" flipH="1">
            <a:off x="15158091" y="601710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F3F566F9-54A8-46DC-8CDE-BDC53E52A3BE}"/>
              </a:ext>
            </a:extLst>
          </p:cNvPr>
          <p:cNvSpPr/>
          <p:nvPr/>
        </p:nvSpPr>
        <p:spPr>
          <a:xfrm>
            <a:off x="753211" y="3086100"/>
            <a:ext cx="16827928" cy="680705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417A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6C4F4-05F1-43C3-B3B3-601CDFBE8324}"/>
              </a:ext>
            </a:extLst>
          </p:cNvPr>
          <p:cNvGrpSpPr/>
          <p:nvPr/>
        </p:nvGrpSpPr>
        <p:grpSpPr>
          <a:xfrm>
            <a:off x="1319350" y="6803593"/>
            <a:ext cx="7669560" cy="2255156"/>
            <a:chOff x="1251857" y="2068286"/>
            <a:chExt cx="4020681" cy="11169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0FD2F-07D5-4495-9A86-7593CC457AC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5AA909-0878-4336-A9BB-E8C976DF8718}"/>
                </a:ext>
              </a:extLst>
            </p:cNvPr>
            <p:cNvSpPr/>
            <p:nvPr/>
          </p:nvSpPr>
          <p:spPr>
            <a:xfrm>
              <a:off x="1360715" y="2172866"/>
              <a:ext cx="3911823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nhỏ thứ 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8264D-D252-4031-8F53-BFB60306A8AE}"/>
              </a:ext>
            </a:extLst>
          </p:cNvPr>
          <p:cNvGrpSpPr/>
          <p:nvPr/>
        </p:nvGrpSpPr>
        <p:grpSpPr>
          <a:xfrm>
            <a:off x="9647589" y="6886187"/>
            <a:ext cx="7457463" cy="2274518"/>
            <a:chOff x="1251857" y="2068286"/>
            <a:chExt cx="3918858" cy="11265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440E6-C774-4F58-9F76-AA0D17CC4FC2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FC21BF-3C94-44AE-859A-E4211B74DDE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 lớn thứ 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584AC-972F-4CDB-86C0-E024DF269917}"/>
              </a:ext>
            </a:extLst>
          </p:cNvPr>
          <p:cNvGrpSpPr/>
          <p:nvPr/>
        </p:nvGrpSpPr>
        <p:grpSpPr>
          <a:xfrm>
            <a:off x="1370680" y="3870878"/>
            <a:ext cx="7475329" cy="2274518"/>
            <a:chOff x="1251857" y="2068286"/>
            <a:chExt cx="3918858" cy="112654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96DA2-1DD8-49FF-AEBA-F86CB95924F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5C549-8768-4A20-8E42-ADD11DD51F50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A. lớn nhất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E4CF1-9C91-4A66-9866-633684183E54}"/>
              </a:ext>
            </a:extLst>
          </p:cNvPr>
          <p:cNvGrpSpPr/>
          <p:nvPr/>
        </p:nvGrpSpPr>
        <p:grpSpPr>
          <a:xfrm>
            <a:off x="9347400" y="3855024"/>
            <a:ext cx="7475329" cy="2274518"/>
            <a:chOff x="1251857" y="2068286"/>
            <a:chExt cx="3918858" cy="11265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8560A-1087-4102-A5E3-92E9DD733D07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58A3DD-B2D1-418D-9E65-890CE1D496B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 nhỏ nhất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41E5CE-340E-477A-A836-7E103F97ADE9}"/>
              </a:ext>
            </a:extLst>
          </p:cNvPr>
          <p:cNvSpPr txBox="1"/>
          <p:nvPr/>
        </p:nvSpPr>
        <p:spPr>
          <a:xfrm>
            <a:off x="587432" y="164143"/>
            <a:ext cx="171594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09630"/>
            <a:r>
              <a:rPr kumimoji="0" lang="en-US" sz="5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Câu 2: </a:t>
            </a:r>
            <a:r>
              <a:rPr kumimoji="0" lang="en-US" sz="5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US" sz="58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từ thích hợp vào chỗ chấm: </a:t>
            </a:r>
            <a:r>
              <a:rPr lang="vi-VN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Trung Quốc là một trong những nước có diện tích </a:t>
            </a:r>
            <a:r>
              <a:rPr lang="en-US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.....trên </a:t>
            </a:r>
            <a:r>
              <a:rPr lang="vi-VN" sz="5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thế giới.</a:t>
            </a:r>
            <a:endParaRPr kumimoji="0" lang="en-US" sz="5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12700" dist="635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UTM Futura Extr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26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49" y="7373874"/>
            <a:ext cx="9316061" cy="2887979"/>
          </a:xfrm>
          <a:custGeom>
            <a:avLst/>
            <a:gdLst/>
            <a:ahLst/>
            <a:cxnLst/>
            <a:rect l="l" t="t" r="r" b="b"/>
            <a:pathLst>
              <a:path w="9316061" h="2887979">
                <a:moveTo>
                  <a:pt x="0" y="0"/>
                </a:moveTo>
                <a:lnTo>
                  <a:pt x="9316061" y="0"/>
                </a:lnTo>
                <a:lnTo>
                  <a:pt x="9316061" y="2887979"/>
                </a:lnTo>
                <a:lnTo>
                  <a:pt x="0" y="2887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9084922" y="7427213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9144000" y="0"/>
                </a:moveTo>
                <a:lnTo>
                  <a:pt x="0" y="0"/>
                </a:lnTo>
                <a:lnTo>
                  <a:pt x="0" y="2834640"/>
                </a:lnTo>
                <a:lnTo>
                  <a:pt x="9144000" y="28346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571051" y="3925675"/>
            <a:ext cx="7192249" cy="5727645"/>
          </a:xfrm>
          <a:custGeom>
            <a:avLst/>
            <a:gdLst/>
            <a:ahLst/>
            <a:cxnLst/>
            <a:rect l="l" t="t" r="r" b="b"/>
            <a:pathLst>
              <a:path w="7192249" h="5727645">
                <a:moveTo>
                  <a:pt x="0" y="0"/>
                </a:moveTo>
                <a:lnTo>
                  <a:pt x="7192248" y="0"/>
                </a:lnTo>
                <a:lnTo>
                  <a:pt x="7192248" y="5727646"/>
                </a:lnTo>
                <a:lnTo>
                  <a:pt x="0" y="5727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04021" y="4101195"/>
            <a:ext cx="2884761" cy="991309"/>
          </a:xfrm>
          <a:custGeom>
            <a:avLst/>
            <a:gdLst/>
            <a:ahLst/>
            <a:cxnLst/>
            <a:rect l="l" t="t" r="r" b="b"/>
            <a:pathLst>
              <a:path w="2884761" h="991309">
                <a:moveTo>
                  <a:pt x="0" y="0"/>
                </a:moveTo>
                <a:lnTo>
                  <a:pt x="2884760" y="0"/>
                </a:lnTo>
                <a:lnTo>
                  <a:pt x="2884760" y="991308"/>
                </a:lnTo>
                <a:lnTo>
                  <a:pt x="0" y="991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175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80327" y="4754751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49984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4760" y="4161034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54825" y="6789498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83303">
            <a:off x="4711518" y="40859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83303" flipH="1">
            <a:off x="15158091" y="59296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F3F566F9-54A8-46DC-8CDE-BDC53E52A3BE}"/>
              </a:ext>
            </a:extLst>
          </p:cNvPr>
          <p:cNvSpPr/>
          <p:nvPr/>
        </p:nvSpPr>
        <p:spPr>
          <a:xfrm>
            <a:off x="753211" y="3060850"/>
            <a:ext cx="16827928" cy="680705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417A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6C4F4-05F1-43C3-B3B3-601CDFBE8324}"/>
              </a:ext>
            </a:extLst>
          </p:cNvPr>
          <p:cNvGrpSpPr/>
          <p:nvPr/>
        </p:nvGrpSpPr>
        <p:grpSpPr>
          <a:xfrm>
            <a:off x="1319350" y="6716163"/>
            <a:ext cx="7669560" cy="2255156"/>
            <a:chOff x="1251857" y="2068286"/>
            <a:chExt cx="4020681" cy="11169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0FD2F-07D5-4495-9A86-7593CC457AC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5AA909-0878-4336-A9BB-E8C976DF8718}"/>
                </a:ext>
              </a:extLst>
            </p:cNvPr>
            <p:cNvSpPr/>
            <p:nvPr/>
          </p:nvSpPr>
          <p:spPr>
            <a:xfrm>
              <a:off x="1360715" y="2172866"/>
              <a:ext cx="3911823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Khí hậu nhiệt đới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8264D-D252-4031-8F53-BFB60306A8AE}"/>
              </a:ext>
            </a:extLst>
          </p:cNvPr>
          <p:cNvGrpSpPr/>
          <p:nvPr/>
        </p:nvGrpSpPr>
        <p:grpSpPr>
          <a:xfrm>
            <a:off x="1420179" y="3689781"/>
            <a:ext cx="7457463" cy="2274518"/>
            <a:chOff x="1251857" y="2068286"/>
            <a:chExt cx="3918858" cy="11265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440E6-C774-4F58-9F76-AA0D17CC4FC2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FC21BF-3C94-44AE-859A-E4211B74DDE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Khí hậu nhiệt đới gió mùa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584AC-972F-4CDB-86C0-E024DF269917}"/>
              </a:ext>
            </a:extLst>
          </p:cNvPr>
          <p:cNvGrpSpPr/>
          <p:nvPr/>
        </p:nvGrpSpPr>
        <p:grpSpPr>
          <a:xfrm>
            <a:off x="9445377" y="3711095"/>
            <a:ext cx="7475329" cy="2274518"/>
            <a:chOff x="1251857" y="2068286"/>
            <a:chExt cx="3918858" cy="112654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96DA2-1DD8-49FF-AEBA-F86CB95924F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5C549-8768-4A20-8E42-ADD11DD51F50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B.Khí hậu ôn đới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E4CF1-9C91-4A66-9866-633684183E54}"/>
              </a:ext>
            </a:extLst>
          </p:cNvPr>
          <p:cNvGrpSpPr/>
          <p:nvPr/>
        </p:nvGrpSpPr>
        <p:grpSpPr>
          <a:xfrm>
            <a:off x="9519848" y="6881459"/>
            <a:ext cx="7475329" cy="2274518"/>
            <a:chOff x="1251857" y="2068286"/>
            <a:chExt cx="3918858" cy="11265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8560A-1087-4102-A5E3-92E9DD733D07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58A3DD-B2D1-418D-9E65-890CE1D496B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D.Khí hậu nhiệt đới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41E5CE-340E-477A-A836-7E103F97ADE9}"/>
              </a:ext>
            </a:extLst>
          </p:cNvPr>
          <p:cNvSpPr txBox="1"/>
          <p:nvPr/>
        </p:nvSpPr>
        <p:spPr>
          <a:xfrm>
            <a:off x="596850" y="429042"/>
            <a:ext cx="16945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09630"/>
            <a:r>
              <a:rPr kumimoji="0" lang="en-US" sz="6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</a:rPr>
              <a:t>Câu 3: </a:t>
            </a:r>
            <a:r>
              <a:rPr lang="vi-VN" sz="6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Phần lớn lãnh thổ Trung Quốc có</a:t>
            </a:r>
            <a:r>
              <a:rPr lang="en-US" sz="6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 khí hậu như thế nào ?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12700" dist="635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UTM Futura Ex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1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049" y="7373874"/>
            <a:ext cx="9316061" cy="2887979"/>
          </a:xfrm>
          <a:custGeom>
            <a:avLst/>
            <a:gdLst/>
            <a:ahLst/>
            <a:cxnLst/>
            <a:rect l="l" t="t" r="r" b="b"/>
            <a:pathLst>
              <a:path w="9316061" h="2887979">
                <a:moveTo>
                  <a:pt x="0" y="0"/>
                </a:moveTo>
                <a:lnTo>
                  <a:pt x="9316061" y="0"/>
                </a:lnTo>
                <a:lnTo>
                  <a:pt x="9316061" y="2887979"/>
                </a:lnTo>
                <a:lnTo>
                  <a:pt x="0" y="2887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9084922" y="7427213"/>
            <a:ext cx="9144000" cy="2834640"/>
          </a:xfrm>
          <a:custGeom>
            <a:avLst/>
            <a:gdLst/>
            <a:ahLst/>
            <a:cxnLst/>
            <a:rect l="l" t="t" r="r" b="b"/>
            <a:pathLst>
              <a:path w="9144000" h="2834640">
                <a:moveTo>
                  <a:pt x="9144000" y="0"/>
                </a:moveTo>
                <a:lnTo>
                  <a:pt x="0" y="0"/>
                </a:lnTo>
                <a:lnTo>
                  <a:pt x="0" y="2834640"/>
                </a:lnTo>
                <a:lnTo>
                  <a:pt x="9144000" y="28346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571051" y="3925675"/>
            <a:ext cx="7192249" cy="5727645"/>
          </a:xfrm>
          <a:custGeom>
            <a:avLst/>
            <a:gdLst/>
            <a:ahLst/>
            <a:cxnLst/>
            <a:rect l="l" t="t" r="r" b="b"/>
            <a:pathLst>
              <a:path w="7192249" h="5727645">
                <a:moveTo>
                  <a:pt x="0" y="0"/>
                </a:moveTo>
                <a:lnTo>
                  <a:pt x="7192248" y="0"/>
                </a:lnTo>
                <a:lnTo>
                  <a:pt x="7192248" y="5727646"/>
                </a:lnTo>
                <a:lnTo>
                  <a:pt x="0" y="5727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04021" y="4101195"/>
            <a:ext cx="2884761" cy="991309"/>
          </a:xfrm>
          <a:custGeom>
            <a:avLst/>
            <a:gdLst/>
            <a:ahLst/>
            <a:cxnLst/>
            <a:rect l="l" t="t" r="r" b="b"/>
            <a:pathLst>
              <a:path w="2884761" h="991309">
                <a:moveTo>
                  <a:pt x="0" y="0"/>
                </a:moveTo>
                <a:lnTo>
                  <a:pt x="2884760" y="0"/>
                </a:lnTo>
                <a:lnTo>
                  <a:pt x="2884760" y="991308"/>
                </a:lnTo>
                <a:lnTo>
                  <a:pt x="0" y="991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175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80327" y="4754751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49984" y="619578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4760" y="4161034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8" y="0"/>
                </a:lnTo>
                <a:lnTo>
                  <a:pt x="1727748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54825" y="6789498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83303">
            <a:off x="4711518" y="40859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83303" flipH="1">
            <a:off x="15158091" y="5929674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F3F566F9-54A8-46DC-8CDE-BDC53E52A3BE}"/>
              </a:ext>
            </a:extLst>
          </p:cNvPr>
          <p:cNvSpPr/>
          <p:nvPr/>
        </p:nvSpPr>
        <p:spPr>
          <a:xfrm>
            <a:off x="753211" y="3060850"/>
            <a:ext cx="16827928" cy="6807050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417A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6C4F4-05F1-43C3-B3B3-601CDFBE8324}"/>
              </a:ext>
            </a:extLst>
          </p:cNvPr>
          <p:cNvGrpSpPr/>
          <p:nvPr/>
        </p:nvGrpSpPr>
        <p:grpSpPr>
          <a:xfrm>
            <a:off x="1485270" y="6838827"/>
            <a:ext cx="7669560" cy="2255156"/>
            <a:chOff x="1251857" y="2068286"/>
            <a:chExt cx="4020681" cy="11169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0FD2F-07D5-4495-9A86-7593CC457AC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5AA909-0878-4336-A9BB-E8C976DF8718}"/>
                </a:ext>
              </a:extLst>
            </p:cNvPr>
            <p:cNvSpPr/>
            <p:nvPr/>
          </p:nvSpPr>
          <p:spPr>
            <a:xfrm>
              <a:off x="1360715" y="2172866"/>
              <a:ext cx="3911823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Điện Thái Hoà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8264D-D252-4031-8F53-BFB60306A8AE}"/>
              </a:ext>
            </a:extLst>
          </p:cNvPr>
          <p:cNvGrpSpPr/>
          <p:nvPr/>
        </p:nvGrpSpPr>
        <p:grpSpPr>
          <a:xfrm>
            <a:off x="1420179" y="3689781"/>
            <a:ext cx="7457463" cy="2274518"/>
            <a:chOff x="1251857" y="2068286"/>
            <a:chExt cx="3918858" cy="11265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440E6-C774-4F58-9F76-AA0D17CC4FC2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FC21BF-3C94-44AE-859A-E4211B74DDE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Cố cung Bắc Kinh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584AC-972F-4CDB-86C0-E024DF269917}"/>
              </a:ext>
            </a:extLst>
          </p:cNvPr>
          <p:cNvGrpSpPr/>
          <p:nvPr/>
        </p:nvGrpSpPr>
        <p:grpSpPr>
          <a:xfrm>
            <a:off x="9473786" y="3689781"/>
            <a:ext cx="7475329" cy="2274518"/>
            <a:chOff x="1251857" y="2068286"/>
            <a:chExt cx="3918858" cy="112654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96DA2-1DD8-49FF-AEBA-F86CB95924F3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5C549-8768-4A20-8E42-ADD11DD51F50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B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Vạn Lý Trường Thành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E4CF1-9C91-4A66-9866-633684183E54}"/>
              </a:ext>
            </a:extLst>
          </p:cNvPr>
          <p:cNvGrpSpPr/>
          <p:nvPr/>
        </p:nvGrpSpPr>
        <p:grpSpPr>
          <a:xfrm>
            <a:off x="9519848" y="6881459"/>
            <a:ext cx="7475329" cy="2274518"/>
            <a:chOff x="1251857" y="2068286"/>
            <a:chExt cx="3918858" cy="11265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8560A-1087-4102-A5E3-92E9DD733D07}"/>
                </a:ext>
              </a:extLst>
            </p:cNvPr>
            <p:cNvSpPr/>
            <p:nvPr/>
          </p:nvSpPr>
          <p:spPr>
            <a:xfrm>
              <a:off x="1251857" y="2068286"/>
              <a:ext cx="3810000" cy="1012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58A3DD-B2D1-418D-9E65-890CE1D496BC}"/>
                </a:ext>
              </a:extLst>
            </p:cNvPr>
            <p:cNvSpPr/>
            <p:nvPr/>
          </p:nvSpPr>
          <p:spPr>
            <a:xfrm>
              <a:off x="1360715" y="2182456"/>
              <a:ext cx="3810000" cy="10123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7A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 Sơn nguyên Tây Tạng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41E5CE-340E-477A-A836-7E103F97ADE9}"/>
              </a:ext>
            </a:extLst>
          </p:cNvPr>
          <p:cNvSpPr txBox="1"/>
          <p:nvPr/>
        </p:nvSpPr>
        <p:spPr>
          <a:xfrm>
            <a:off x="447135" y="246389"/>
            <a:ext cx="16945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09630"/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</a:rPr>
              <a:t>Câu 5: </a:t>
            </a:r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Đâ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u</a:t>
            </a:r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 là công trình phòng ngự nổi tiếng của Trung Quốc được xây dựng từ thời cổ đại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63500" dir="2700000" algn="tl" rotWithShape="0">
                    <a:prstClr val="white">
                      <a:lumMod val="50000"/>
                    </a:prstClr>
                  </a:outerShdw>
                </a:effectLst>
                <a:latin typeface="UTM Futura Extra" panose="02040603050506020204" pitchFamily="18" charset="0"/>
              </a:rPr>
              <a:t> ?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12700" dist="635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UTM Futura Ex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26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8399428"/>
            <a:ext cx="9144000" cy="3520440"/>
          </a:xfrm>
          <a:custGeom>
            <a:avLst/>
            <a:gdLst/>
            <a:ahLst/>
            <a:cxnLst/>
            <a:rect l="l" t="t" r="r" b="b"/>
            <a:pathLst>
              <a:path w="9144000" h="3520440">
                <a:moveTo>
                  <a:pt x="9144000" y="0"/>
                </a:moveTo>
                <a:lnTo>
                  <a:pt x="0" y="0"/>
                </a:lnTo>
                <a:lnTo>
                  <a:pt x="0" y="3520440"/>
                </a:lnTo>
                <a:lnTo>
                  <a:pt x="9144000" y="352044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8399428"/>
            <a:ext cx="9144000" cy="3520440"/>
          </a:xfrm>
          <a:custGeom>
            <a:avLst/>
            <a:gdLst/>
            <a:ahLst/>
            <a:cxnLst/>
            <a:rect l="l" t="t" r="r" b="b"/>
            <a:pathLst>
              <a:path w="9144000" h="3520440">
                <a:moveTo>
                  <a:pt x="0" y="0"/>
                </a:moveTo>
                <a:lnTo>
                  <a:pt x="9144000" y="0"/>
                </a:lnTo>
                <a:lnTo>
                  <a:pt x="9144000" y="3520440"/>
                </a:lnTo>
                <a:lnTo>
                  <a:pt x="0" y="352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31844" y="2942733"/>
            <a:ext cx="9770934" cy="7514736"/>
          </a:xfrm>
          <a:custGeom>
            <a:avLst/>
            <a:gdLst/>
            <a:ahLst/>
            <a:cxnLst/>
            <a:rect l="l" t="t" r="r" b="b"/>
            <a:pathLst>
              <a:path w="9770934" h="7514736">
                <a:moveTo>
                  <a:pt x="0" y="0"/>
                </a:moveTo>
                <a:lnTo>
                  <a:pt x="9770934" y="0"/>
                </a:lnTo>
                <a:lnTo>
                  <a:pt x="9770934" y="7514736"/>
                </a:lnTo>
                <a:lnTo>
                  <a:pt x="0" y="7514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12336" y="1738262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6"/>
                </a:lnTo>
                <a:lnTo>
                  <a:pt x="0" y="593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87644" y="312107"/>
            <a:ext cx="3286312" cy="1129296"/>
          </a:xfrm>
          <a:custGeom>
            <a:avLst/>
            <a:gdLst/>
            <a:ahLst/>
            <a:cxnLst/>
            <a:rect l="l" t="t" r="r" b="b"/>
            <a:pathLst>
              <a:path w="3286312" h="1129296">
                <a:moveTo>
                  <a:pt x="0" y="0"/>
                </a:moveTo>
                <a:lnTo>
                  <a:pt x="3286313" y="0"/>
                </a:lnTo>
                <a:lnTo>
                  <a:pt x="3286313" y="1129296"/>
                </a:lnTo>
                <a:lnTo>
                  <a:pt x="0" y="1129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973957" y="6700101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144000" y="2942733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0" y="0"/>
                </a:moveTo>
                <a:lnTo>
                  <a:pt x="1013338" y="0"/>
                </a:lnTo>
                <a:lnTo>
                  <a:pt x="1013338" y="1125931"/>
                </a:lnTo>
                <a:lnTo>
                  <a:pt x="0" y="1125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483303" flipH="1">
            <a:off x="15805146" y="1601702"/>
            <a:ext cx="1013338" cy="1125931"/>
          </a:xfrm>
          <a:custGeom>
            <a:avLst/>
            <a:gdLst/>
            <a:ahLst/>
            <a:cxnLst/>
            <a:rect l="l" t="t" r="r" b="b"/>
            <a:pathLst>
              <a:path w="1013338" h="1125931">
                <a:moveTo>
                  <a:pt x="1013338" y="0"/>
                </a:moveTo>
                <a:lnTo>
                  <a:pt x="0" y="0"/>
                </a:lnTo>
                <a:lnTo>
                  <a:pt x="0" y="1125931"/>
                </a:lnTo>
                <a:lnTo>
                  <a:pt x="1013338" y="1125931"/>
                </a:lnTo>
                <a:lnTo>
                  <a:pt x="10133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A1B9A45-DF96-4597-9591-09BFA00D5B59}"/>
              </a:ext>
            </a:extLst>
          </p:cNvPr>
          <p:cNvSpPr txBox="1"/>
          <p:nvPr/>
        </p:nvSpPr>
        <p:spPr>
          <a:xfrm>
            <a:off x="-32938" y="1834760"/>
            <a:ext cx="9611763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>
                <a:solidFill>
                  <a:srgbClr val="417A58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  <a:sym typeface="Bobby Jones"/>
              </a:rPr>
              <a:t>LUYỆN TẬP</a:t>
            </a:r>
            <a:endParaRPr kumimoji="0" lang="en-US" sz="16600" b="0" i="0" u="none" strike="noStrike" kern="1200" cap="none" spc="0" normalizeH="0" baseline="0" noProof="0">
              <a:ln>
                <a:noFill/>
              </a:ln>
              <a:solidFill>
                <a:srgbClr val="417A58"/>
              </a:solidFill>
              <a:effectLst/>
              <a:uLnTx/>
              <a:uFillTx/>
              <a:latin typeface="Bookman-Demi" panose="02020500000000000000" pitchFamily="18" charset="0"/>
              <a:ea typeface="Bookman-Demi" panose="02020500000000000000" pitchFamily="18" charset="0"/>
              <a:cs typeface="Bookman-Demi" panose="02020500000000000000" pitchFamily="18" charset="0"/>
              <a:sym typeface="Bobby Jone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9144000" y="7420379"/>
            <a:ext cx="9350324" cy="2898601"/>
          </a:xfrm>
          <a:custGeom>
            <a:avLst/>
            <a:gdLst/>
            <a:ahLst/>
            <a:cxnLst/>
            <a:rect l="l" t="t" r="r" b="b"/>
            <a:pathLst>
              <a:path w="9350324" h="2898601">
                <a:moveTo>
                  <a:pt x="9350324" y="0"/>
                </a:moveTo>
                <a:lnTo>
                  <a:pt x="0" y="0"/>
                </a:lnTo>
                <a:lnTo>
                  <a:pt x="0" y="2898601"/>
                </a:lnTo>
                <a:lnTo>
                  <a:pt x="9350324" y="2898601"/>
                </a:lnTo>
                <a:lnTo>
                  <a:pt x="93503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58434" y="5456722"/>
            <a:ext cx="2710624" cy="931469"/>
          </a:xfrm>
          <a:custGeom>
            <a:avLst/>
            <a:gdLst/>
            <a:ahLst/>
            <a:cxnLst/>
            <a:rect l="l" t="t" r="r" b="b"/>
            <a:pathLst>
              <a:path w="2710624" h="931469">
                <a:moveTo>
                  <a:pt x="0" y="0"/>
                </a:moveTo>
                <a:lnTo>
                  <a:pt x="2710624" y="0"/>
                </a:lnTo>
                <a:lnTo>
                  <a:pt x="2710624" y="931469"/>
                </a:lnTo>
                <a:lnTo>
                  <a:pt x="0" y="931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32932" y="7491469"/>
            <a:ext cx="1727747" cy="593717"/>
          </a:xfrm>
          <a:custGeom>
            <a:avLst/>
            <a:gdLst/>
            <a:ahLst/>
            <a:cxnLst/>
            <a:rect l="l" t="t" r="r" b="b"/>
            <a:pathLst>
              <a:path w="1727747" h="593717">
                <a:moveTo>
                  <a:pt x="0" y="0"/>
                </a:moveTo>
                <a:lnTo>
                  <a:pt x="1727747" y="0"/>
                </a:lnTo>
                <a:lnTo>
                  <a:pt x="1727747" y="593717"/>
                </a:lnTo>
                <a:lnTo>
                  <a:pt x="0" y="593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93050" y="4537518"/>
            <a:ext cx="3622118" cy="1244691"/>
          </a:xfrm>
          <a:custGeom>
            <a:avLst/>
            <a:gdLst/>
            <a:ahLst/>
            <a:cxnLst/>
            <a:rect l="l" t="t" r="r" b="b"/>
            <a:pathLst>
              <a:path w="3622118" h="1244691">
                <a:moveTo>
                  <a:pt x="0" y="0"/>
                </a:moveTo>
                <a:lnTo>
                  <a:pt x="3622117" y="0"/>
                </a:lnTo>
                <a:lnTo>
                  <a:pt x="3622117" y="1244692"/>
                </a:lnTo>
                <a:lnTo>
                  <a:pt x="0" y="1244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5234" y="6134798"/>
            <a:ext cx="2596067" cy="892103"/>
          </a:xfrm>
          <a:custGeom>
            <a:avLst/>
            <a:gdLst/>
            <a:ahLst/>
            <a:cxnLst/>
            <a:rect l="l" t="t" r="r" b="b"/>
            <a:pathLst>
              <a:path w="2596067" h="892103">
                <a:moveTo>
                  <a:pt x="0" y="0"/>
                </a:moveTo>
                <a:lnTo>
                  <a:pt x="2596067" y="0"/>
                </a:lnTo>
                <a:lnTo>
                  <a:pt x="2596067" y="892103"/>
                </a:lnTo>
                <a:lnTo>
                  <a:pt x="0" y="892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44058" y="4345354"/>
            <a:ext cx="1118419" cy="384329"/>
          </a:xfrm>
          <a:custGeom>
            <a:avLst/>
            <a:gdLst/>
            <a:ahLst/>
            <a:cxnLst/>
            <a:rect l="l" t="t" r="r" b="b"/>
            <a:pathLst>
              <a:path w="1118419" h="384329">
                <a:moveTo>
                  <a:pt x="0" y="0"/>
                </a:moveTo>
                <a:lnTo>
                  <a:pt x="1118419" y="0"/>
                </a:lnTo>
                <a:lnTo>
                  <a:pt x="1118419" y="384329"/>
                </a:lnTo>
                <a:lnTo>
                  <a:pt x="0" y="384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4" name="Picture 2" descr="Chữ gi">
            <a:extLst>
              <a:ext uri="{FF2B5EF4-FFF2-40B4-BE49-F238E27FC236}">
                <a16:creationId xmlns:a16="http://schemas.microsoft.com/office/drawing/2014/main" id="{1F9C74D6-FF8B-4E91-9C11-A0AC69E2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22527" y="896549"/>
            <a:ext cx="4732184" cy="93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EEB0F2A7-AC33-4009-A1C5-D641B0EB930D}"/>
              </a:ext>
            </a:extLst>
          </p:cNvPr>
          <p:cNvSpPr/>
          <p:nvPr/>
        </p:nvSpPr>
        <p:spPr>
          <a:xfrm>
            <a:off x="-98252" y="7393727"/>
            <a:ext cx="9242252" cy="2898601"/>
          </a:xfrm>
          <a:custGeom>
            <a:avLst/>
            <a:gdLst/>
            <a:ahLst/>
            <a:cxnLst/>
            <a:rect l="l" t="t" r="r" b="b"/>
            <a:pathLst>
              <a:path w="9350324" h="2898601">
                <a:moveTo>
                  <a:pt x="9350324" y="0"/>
                </a:moveTo>
                <a:lnTo>
                  <a:pt x="0" y="0"/>
                </a:lnTo>
                <a:lnTo>
                  <a:pt x="0" y="2898601"/>
                </a:lnTo>
                <a:lnTo>
                  <a:pt x="9350324" y="2898601"/>
                </a:lnTo>
                <a:lnTo>
                  <a:pt x="93503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D4A9DB-1BEA-4BD5-A694-4CD773E3A7A7}"/>
              </a:ext>
            </a:extLst>
          </p:cNvPr>
          <p:cNvGrpSpPr/>
          <p:nvPr/>
        </p:nvGrpSpPr>
        <p:grpSpPr>
          <a:xfrm>
            <a:off x="-838200" y="46580"/>
            <a:ext cx="14975693" cy="9366206"/>
            <a:chOff x="-802493" y="97693"/>
            <a:chExt cx="14975693" cy="936620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216C4B9-C073-45E5-8F11-4938FF924F44}"/>
                </a:ext>
              </a:extLst>
            </p:cNvPr>
            <p:cNvSpPr/>
            <p:nvPr/>
          </p:nvSpPr>
          <p:spPr>
            <a:xfrm>
              <a:off x="3829311" y="4803710"/>
              <a:ext cx="3149784" cy="1082380"/>
            </a:xfrm>
            <a:custGeom>
              <a:avLst/>
              <a:gdLst/>
              <a:ahLst/>
              <a:cxnLst/>
              <a:rect l="l" t="t" r="r" b="b"/>
              <a:pathLst>
                <a:path w="3149784" h="1082380">
                  <a:moveTo>
                    <a:pt x="0" y="0"/>
                  </a:moveTo>
                  <a:lnTo>
                    <a:pt x="3149784" y="0"/>
                  </a:lnTo>
                  <a:lnTo>
                    <a:pt x="3149784" y="1082380"/>
                  </a:lnTo>
                  <a:lnTo>
                    <a:pt x="0" y="108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1441792-B795-49A8-A9A6-45FB94533645}"/>
                </a:ext>
              </a:extLst>
            </p:cNvPr>
            <p:cNvSpPr/>
            <p:nvPr/>
          </p:nvSpPr>
          <p:spPr>
            <a:xfrm>
              <a:off x="896983" y="6624658"/>
              <a:ext cx="2596067" cy="892103"/>
            </a:xfrm>
            <a:custGeom>
              <a:avLst/>
              <a:gdLst/>
              <a:ahLst/>
              <a:cxnLst/>
              <a:rect l="l" t="t" r="r" b="b"/>
              <a:pathLst>
                <a:path w="2596067" h="892103">
                  <a:moveTo>
                    <a:pt x="0" y="0"/>
                  </a:moveTo>
                  <a:lnTo>
                    <a:pt x="2596067" y="0"/>
                  </a:lnTo>
                  <a:lnTo>
                    <a:pt x="2596067" y="892103"/>
                  </a:lnTo>
                  <a:lnTo>
                    <a:pt x="0" y="892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D553735-8060-4C28-860B-4FB9E8B5E510}"/>
                </a:ext>
              </a:extLst>
            </p:cNvPr>
            <p:cNvSpPr/>
            <p:nvPr/>
          </p:nvSpPr>
          <p:spPr>
            <a:xfrm>
              <a:off x="4616757" y="7516761"/>
              <a:ext cx="1574892" cy="541190"/>
            </a:xfrm>
            <a:custGeom>
              <a:avLst/>
              <a:gdLst/>
              <a:ahLst/>
              <a:cxnLst/>
              <a:rect l="l" t="t" r="r" b="b"/>
              <a:pathLst>
                <a:path w="1574892" h="541190">
                  <a:moveTo>
                    <a:pt x="0" y="0"/>
                  </a:moveTo>
                  <a:lnTo>
                    <a:pt x="1574892" y="0"/>
                  </a:lnTo>
                  <a:lnTo>
                    <a:pt x="1574892" y="541190"/>
                  </a:lnTo>
                  <a:lnTo>
                    <a:pt x="0" y="54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610645F-8346-4BC0-8CF6-2A12BE09821C}"/>
                </a:ext>
              </a:extLst>
            </p:cNvPr>
            <p:cNvSpPr/>
            <p:nvPr/>
          </p:nvSpPr>
          <p:spPr>
            <a:xfrm>
              <a:off x="11446966" y="4803710"/>
              <a:ext cx="1574892" cy="541190"/>
            </a:xfrm>
            <a:custGeom>
              <a:avLst/>
              <a:gdLst/>
              <a:ahLst/>
              <a:cxnLst/>
              <a:rect l="l" t="t" r="r" b="b"/>
              <a:pathLst>
                <a:path w="1574892" h="541190">
                  <a:moveTo>
                    <a:pt x="0" y="0"/>
                  </a:moveTo>
                  <a:lnTo>
                    <a:pt x="1574892" y="0"/>
                  </a:lnTo>
                  <a:lnTo>
                    <a:pt x="1574892" y="541190"/>
                  </a:lnTo>
                  <a:lnTo>
                    <a:pt x="0" y="54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AB3651C-8A73-450E-8652-C71395794C4C}"/>
                </a:ext>
              </a:extLst>
            </p:cNvPr>
            <p:cNvSpPr/>
            <p:nvPr/>
          </p:nvSpPr>
          <p:spPr>
            <a:xfrm rot="-1454979">
              <a:off x="3416908" y="5340305"/>
              <a:ext cx="1013338" cy="1125931"/>
            </a:xfrm>
            <a:custGeom>
              <a:avLst/>
              <a:gdLst/>
              <a:ahLst/>
              <a:cxnLst/>
              <a:rect l="l" t="t" r="r" b="b"/>
              <a:pathLst>
                <a:path w="1013338" h="1125931">
                  <a:moveTo>
                    <a:pt x="0" y="0"/>
                  </a:moveTo>
                  <a:lnTo>
                    <a:pt x="1013337" y="0"/>
                  </a:lnTo>
                  <a:lnTo>
                    <a:pt x="1013337" y="1125931"/>
                  </a:lnTo>
                  <a:lnTo>
                    <a:pt x="0" y="1125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2849ADB5-F976-45FA-8EAF-E205D5007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736" y="1931716"/>
              <a:ext cx="508568" cy="8299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nb-NO" altLang="id-ID" sz="3600" b="1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Arial" panose="020B0604020202020204" pitchFamily="34" charset="0"/>
                </a:rPr>
                <a:t>1</a:t>
              </a:r>
              <a:endParaRPr lang="nb-NO" altLang="id-ID" sz="3600" b="1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22" name="Picture 2" descr="Cloud Frame Clipart Png, Transparent Png , Transparent Png Image - PNGitem">
              <a:extLst>
                <a:ext uri="{FF2B5EF4-FFF2-40B4-BE49-F238E27FC236}">
                  <a16:creationId xmlns:a16="http://schemas.microsoft.com/office/drawing/2014/main" id="{0275A5EB-1A6E-42D5-8E39-33416E05B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43" b="90074" l="9302" r="90000">
                          <a14:foregroundMark x1="45930" y1="12500" x2="51628" y2="9743"/>
                          <a14:foregroundMark x1="51628" y1="9743" x2="59070" y2="14522"/>
                          <a14:foregroundMark x1="59070" y1="14522" x2="65581" y2="13235"/>
                          <a14:foregroundMark x1="65581" y1="13235" x2="84302" y2="36213"/>
                          <a14:foregroundMark x1="84302" y1="36213" x2="88023" y2="48529"/>
                          <a14:foregroundMark x1="88023" y1="48529" x2="88605" y2="57904"/>
                          <a14:foregroundMark x1="88605" y1="57904" x2="86163" y2="66728"/>
                          <a14:foregroundMark x1="73510" y1="76838" x2="64767" y2="83824"/>
                          <a14:foregroundMark x1="86163" y1="66728" x2="75350" y2="75368"/>
                          <a14:foregroundMark x1="64767" y1="83824" x2="57558" y2="79412"/>
                          <a14:foregroundMark x1="54584" y1="84305" x2="54340" y2="84706"/>
                          <a14:foregroundMark x1="57558" y1="79412" x2="55814" y2="82281"/>
                          <a14:foregroundMark x1="50651" y1="88922" x2="40349" y2="90074"/>
                          <a14:foregroundMark x1="68488" y1="20221" x2="51047" y2="42463"/>
                          <a14:foregroundMark x1="51047" y1="42463" x2="30581" y2="50919"/>
                          <a14:foregroundMark x1="30581" y1="50919" x2="20465" y2="46875"/>
                          <a14:foregroundMark x1="54419" y1="17831" x2="47791" y2="20221"/>
                          <a14:foregroundMark x1="47791" y1="20221" x2="36744" y2="29963"/>
                          <a14:foregroundMark x1="36744" y1="29963" x2="33837" y2="20221"/>
                          <a14:foregroundMark x1="33837" y1="20221" x2="19651" y2="38235"/>
                          <a14:foregroundMark x1="19651" y1="38235" x2="17558" y2="52206"/>
                          <a14:foregroundMark x1="17558" y1="52206" x2="26047" y2="66544"/>
                          <a14:foregroundMark x1="26047" y1="66544" x2="39070" y2="70588"/>
                          <a14:foregroundMark x1="39070" y1="70588" x2="43605" y2="83088"/>
                          <a14:foregroundMark x1="43605" y1="83088" x2="58953" y2="73162"/>
                          <a14:foregroundMark x1="58953" y1="73162" x2="67558" y2="75000"/>
                          <a14:foregroundMark x1="67558" y1="75000" x2="79070" y2="66176"/>
                          <a14:foregroundMark x1="79070" y1="66176" x2="83023" y2="46691"/>
                          <a14:foregroundMark x1="83023" y1="46691" x2="76163" y2="31985"/>
                          <a14:foregroundMark x1="76163" y1="31985" x2="67791" y2="25735"/>
                          <a14:foregroundMark x1="9419" y1="35294" x2="9302" y2="36949"/>
                          <a14:backgroundMark x1="74651" y1="77206" x2="74651" y2="76103"/>
                          <a14:backgroundMark x1="74651" y1="75919" x2="74651" y2="76103"/>
                          <a14:backgroundMark x1="74535" y1="75368" x2="74535" y2="75919"/>
                          <a14:backgroundMark x1="74535" y1="75368" x2="74535" y2="76838"/>
                          <a14:backgroundMark x1="55116" y1="83272" x2="55116" y2="83272"/>
                          <a14:backgroundMark x1="55233" y1="83088" x2="55233" y2="83088"/>
                          <a14:backgroundMark x1="55465" y1="82721" x2="54651" y2="84375"/>
                          <a14:backgroundMark x1="54651" y1="85110" x2="51395" y2="89890"/>
                          <a14:backgroundMark x1="55465" y1="82537" x2="55698" y2="83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2493" y="97693"/>
              <a:ext cx="14975693" cy="936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61">
              <a:extLst>
                <a:ext uri="{FF2B5EF4-FFF2-40B4-BE49-F238E27FC236}">
                  <a16:creationId xmlns:a16="http://schemas.microsoft.com/office/drawing/2014/main" id="{66ED8F73-9B27-4961-B224-8E4FAB3AAD2A}"/>
                </a:ext>
              </a:extLst>
            </p:cNvPr>
            <p:cNvSpPr txBox="1"/>
            <p:nvPr/>
          </p:nvSpPr>
          <p:spPr>
            <a:xfrm>
              <a:off x="1557255" y="2359089"/>
              <a:ext cx="10339365" cy="4456347"/>
            </a:xfrm>
            <a:prstGeom prst="rect">
              <a:avLst/>
            </a:prstGeom>
            <a:noFill/>
          </p:spPr>
          <p:txBody>
            <a:bodyPr wrap="square" rIns="157475" bIns="39369" numCol="1" spcCol="36000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8000" b="1">
                  <a:solidFill>
                    <a:srgbClr val="DB5852"/>
                  </a:solidFill>
                  <a:latin typeface="Dispose Bold" panose="02000506000000020004" pitchFamily="2" charset="0"/>
                  <a:ea typeface="字魂70号-灵悦黑体" panose="00000500000000000000" pitchFamily="2" charset="-122"/>
                </a:rPr>
                <a:t> 	</a:t>
              </a:r>
              <a:r>
                <a:rPr lang="vi-VN" altLang="zh-CN" sz="8000" b="1">
                  <a:solidFill>
                    <a:srgbClr val="DB5852"/>
                  </a:solidFill>
                  <a:latin typeface="Cambria" panose="02040503050406030204" pitchFamily="18" charset="0"/>
                  <a:ea typeface="字魂70号-灵悦黑体" panose="00000500000000000000" pitchFamily="2" charset="-122"/>
                </a:rPr>
                <a:t>Vẽ sơ đồ thể hiện đặc điểm tự nhiên và dân cư Trung Quốc.</a:t>
              </a:r>
              <a:endParaRPr lang="es-ES_tradnl" altLang="zh-CN" sz="8000" b="1" dirty="0">
                <a:solidFill>
                  <a:srgbClr val="DB5852"/>
                </a:solidFill>
                <a:latin typeface="Coiny" panose="02000903060500060000" pitchFamily="2" charset="0"/>
                <a:ea typeface="Cambria" panose="02040503050406030204" pitchFamily="18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EB73C"/>
      </a:accent1>
      <a:accent2>
        <a:srgbClr val="7EB73C"/>
      </a:accent2>
      <a:accent3>
        <a:srgbClr val="7EB73C"/>
      </a:accent3>
      <a:accent4>
        <a:srgbClr val="7EB73C"/>
      </a:accent4>
      <a:accent5>
        <a:srgbClr val="7EB73C"/>
      </a:accent5>
      <a:accent6>
        <a:srgbClr val="7EB73C"/>
      </a:accent6>
      <a:hlink>
        <a:srgbClr val="686355"/>
      </a:hlink>
      <a:folHlink>
        <a:srgbClr val="BFBFBF"/>
      </a:folHlink>
    </a:clrScheme>
    <a:fontScheme name="j0gvy2k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313</TotalTime>
  <Words>674</Words>
  <Application>Microsoft Office PowerPoint</Application>
  <PresentationFormat>Custom</PresentationFormat>
  <Paragraphs>95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等线</vt:lpstr>
      <vt:lpstr>微软雅黑</vt:lpstr>
      <vt:lpstr>Arial</vt:lpstr>
      <vt:lpstr>Bobby Jones</vt:lpstr>
      <vt:lpstr>Bookman-Demi</vt:lpstr>
      <vt:lpstr>Calibri</vt:lpstr>
      <vt:lpstr>Cambria</vt:lpstr>
      <vt:lpstr>Coiny</vt:lpstr>
      <vt:lpstr>Courier New</vt:lpstr>
      <vt:lpstr>Dispose Bold</vt:lpstr>
      <vt:lpstr>Fira Sans</vt:lpstr>
      <vt:lpstr>Fira Sans</vt:lpstr>
      <vt:lpstr>SVN-Caprica Script</vt:lpstr>
      <vt:lpstr>UTM Avo</vt:lpstr>
      <vt:lpstr>UTM Futura Extra</vt:lpstr>
      <vt:lpstr>字魂189号-星岩乐黑体</vt:lpstr>
      <vt:lpstr>字魂70号-灵悦黑体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8</cp:revision>
  <dcterms:created xsi:type="dcterms:W3CDTF">2006-08-16T00:00:00Z</dcterms:created>
  <dcterms:modified xsi:type="dcterms:W3CDTF">2025-03-24T15:20:48Z</dcterms:modified>
  <cp:category>9Slide.vn</cp:category>
  <dc:identifier>DAGR8bGXCPU</dc:identifier>
</cp:coreProperties>
</file>