
<file path=[Content_Types].xml><?xml version="1.0" encoding="utf-8"?>
<Types xmlns="http://schemas.openxmlformats.org/package/2006/content-types">
  <Default Extension="jpeg" ContentType="image/jpeg"/>
  <Default Extension="mp3" ContentType="audio/m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7" r:id="rId2"/>
    <p:sldId id="278" r:id="rId3"/>
    <p:sldId id="257" r:id="rId4"/>
    <p:sldId id="258" r:id="rId5"/>
    <p:sldId id="259" r:id="rId6"/>
    <p:sldId id="260" r:id="rId7"/>
    <p:sldId id="283" r:id="rId8"/>
    <p:sldId id="306" r:id="rId9"/>
    <p:sldId id="307" r:id="rId10"/>
    <p:sldId id="308" r:id="rId11"/>
    <p:sldId id="309" r:id="rId12"/>
    <p:sldId id="310" r:id="rId13"/>
    <p:sldId id="311" r:id="rId14"/>
    <p:sldId id="285" r:id="rId15"/>
    <p:sldId id="313" r:id="rId16"/>
    <p:sldId id="314" r:id="rId17"/>
    <p:sldId id="315" r:id="rId18"/>
    <p:sldId id="316" r:id="rId19"/>
    <p:sldId id="317" r:id="rId20"/>
    <p:sldId id="318" r:id="rId21"/>
    <p:sldId id="265" r:id="rId22"/>
    <p:sldId id="312" r:id="rId23"/>
    <p:sldId id="3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D6D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12" autoAdjust="0"/>
    <p:restoredTop sz="94216" autoAdjust="0"/>
  </p:normalViewPr>
  <p:slideViewPr>
    <p:cSldViewPr snapToGrid="0">
      <p:cViewPr>
        <p:scale>
          <a:sx n="50" d="100"/>
          <a:sy n="50" d="100"/>
        </p:scale>
        <p:origin x="1644"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32598-1F81-44EE-9F7A-9CD06B727433}" type="datetimeFigureOut">
              <a:rPr lang="en-US" smtClean="0"/>
              <a:t>12/28/2023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435A44-B1A0-4A8D-9B33-FE41BF9117E4}" type="slidenum">
              <a:rPr lang="en-US" smtClean="0"/>
              <a:t>‹#›</a:t>
            </a:fld>
            <a:endParaRPr lang="en-US"/>
          </a:p>
        </p:txBody>
      </p:sp>
    </p:spTree>
    <p:extLst>
      <p:ext uri="{BB962C8B-B14F-4D97-AF65-F5344CB8AC3E}">
        <p14:creationId xmlns:p14="http://schemas.microsoft.com/office/powerpoint/2010/main" val="4129710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74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35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17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28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385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9486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id="{02BFEF37-E264-4B81-B42E-90EACEAEE08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562552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hyperlink" Target="https://www.youtube.com/watch?v=_RnZX2qa8o0&amp;t=33s"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267F523-E0E8-9C41-BE2E-455136E5F6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92091" y="1600199"/>
            <a:ext cx="4790209" cy="4790209"/>
          </a:xfrm>
          <a:prstGeom prst="rect">
            <a:avLst/>
          </a:prstGeom>
        </p:spPr>
      </p:pic>
      <p:sp>
        <p:nvSpPr>
          <p:cNvPr id="10" name="TextBox 9"/>
          <p:cNvSpPr txBox="1"/>
          <p:nvPr/>
        </p:nvSpPr>
        <p:spPr>
          <a:xfrm>
            <a:off x="268964" y="1600199"/>
            <a:ext cx="5723127" cy="3631763"/>
          </a:xfrm>
          <a:prstGeom prst="rect">
            <a:avLst/>
          </a:prstGeom>
          <a:noFill/>
        </p:spPr>
        <p:txBody>
          <a:bodyPr wrap="square" rtlCol="0">
            <a:spAutoFit/>
          </a:bodyPr>
          <a:lstStyle/>
          <a:p>
            <a:pPr algn="ctr"/>
            <a:r>
              <a:rPr lang="en-US" sz="11500" dirty="0" err="1">
                <a:solidFill>
                  <a:srgbClr val="002060"/>
                </a:solidFill>
                <a:effectLst>
                  <a:glow rad="139700">
                    <a:schemeClr val="accent4">
                      <a:satMod val="175000"/>
                      <a:alpha val="40000"/>
                    </a:schemeClr>
                  </a:glow>
                  <a:reflection blurRad="6350" stA="55000" endA="300" endPos="45500" dir="5400000" sy="-100000" algn="bl" rotWithShape="0"/>
                </a:effectLst>
                <a:latin typeface="UTM Banque" panose="02040603050506020204" pitchFamily="18" charset="0"/>
              </a:rPr>
              <a:t>Khởi</a:t>
            </a:r>
            <a:r>
              <a:rPr lang="en-US" sz="11500" dirty="0">
                <a:solidFill>
                  <a:srgbClr val="002060"/>
                </a:solidFill>
                <a:effectLst>
                  <a:glow rad="139700">
                    <a:schemeClr val="accent4">
                      <a:satMod val="175000"/>
                      <a:alpha val="40000"/>
                    </a:schemeClr>
                  </a:glow>
                  <a:reflection blurRad="6350" stA="55000" endA="300" endPos="45500" dir="5400000" sy="-100000" algn="bl" rotWithShape="0"/>
                </a:effectLst>
                <a:latin typeface="UTM Banque" panose="02040603050506020204" pitchFamily="18" charset="0"/>
              </a:rPr>
              <a:t> </a:t>
            </a:r>
            <a:r>
              <a:rPr lang="en-US" sz="11500" dirty="0" err="1">
                <a:solidFill>
                  <a:srgbClr val="002060"/>
                </a:solidFill>
                <a:effectLst>
                  <a:glow rad="139700">
                    <a:schemeClr val="accent4">
                      <a:satMod val="175000"/>
                      <a:alpha val="40000"/>
                    </a:schemeClr>
                  </a:glow>
                  <a:reflection blurRad="6350" stA="55000" endA="300" endPos="45500" dir="5400000" sy="-100000" algn="bl" rotWithShape="0"/>
                </a:effectLst>
                <a:latin typeface="UTM Banque" panose="02040603050506020204" pitchFamily="18" charset="0"/>
              </a:rPr>
              <a:t>động</a:t>
            </a:r>
            <a:endParaRPr lang="en-US" sz="11500" dirty="0">
              <a:solidFill>
                <a:srgbClr val="002060"/>
              </a:solidFill>
              <a:effectLst>
                <a:glow rad="139700">
                  <a:schemeClr val="accent4">
                    <a:satMod val="175000"/>
                    <a:alpha val="40000"/>
                  </a:schemeClr>
                </a:glow>
                <a:reflection blurRad="6350" stA="55000" endA="300" endPos="45500" dir="5400000" sy="-100000" algn="bl" rotWithShape="0"/>
              </a:effectLst>
              <a:latin typeface="UTM Banque" panose="02040603050506020204" pitchFamily="18" charset="0"/>
            </a:endParaRPr>
          </a:p>
        </p:txBody>
      </p:sp>
    </p:spTree>
    <p:extLst>
      <p:ext uri="{BB962C8B-B14F-4D97-AF65-F5344CB8AC3E}">
        <p14:creationId xmlns:p14="http://schemas.microsoft.com/office/powerpoint/2010/main" val="3782886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B04CF46C-D241-4CDF-AC93-0D2875F307BC}"/>
              </a:ext>
            </a:extLst>
          </p:cNvPr>
          <p:cNvSpPr/>
          <p:nvPr/>
        </p:nvSpPr>
        <p:spPr>
          <a:xfrm>
            <a:off x="671815" y="530594"/>
            <a:ext cx="10182135" cy="1200329"/>
          </a:xfrm>
          <a:prstGeom prst="rect">
            <a:avLst/>
          </a:prstGeom>
        </p:spPr>
        <p:txBody>
          <a:bodyPr wrap="square">
            <a:spAutoFit/>
          </a:bodyPr>
          <a:lstStyle/>
          <a:p>
            <a:pPr lvl="0" algn="ctr" eaLnBrk="0" fontAlgn="base" hangingPunct="0">
              <a:spcBef>
                <a:spcPct val="0"/>
              </a:spcBef>
              <a:spcAft>
                <a:spcPct val="0"/>
              </a:spcAft>
              <a:defRPr/>
            </a:pPr>
            <a:r>
              <a:rPr lang="vi-VN" altLang="en-US" sz="3600" b="1">
                <a:solidFill>
                  <a:srgbClr val="FF0000"/>
                </a:solidFill>
                <a:latin typeface="#9Slide03 Arima Madurai ExtraBo" panose="00000900000000000000" pitchFamily="2" charset="0"/>
                <a:cs typeface="#9Slide03 Arima Madurai ExtraBo" panose="00000900000000000000" pitchFamily="2" charset="0"/>
              </a:rPr>
              <a:t>Câu 4: Nêu cách bảo quản phù hợp để tránh nấm mốc cho thực phẩm trong cuộc sống hàng ngày.</a:t>
            </a:r>
            <a:endParaRPr kumimoji="0" lang="en-US" altLang="en-US" sz="3600" b="1" i="0" u="none" strike="noStrike" kern="1200" cap="none" spc="0" normalizeH="0" baseline="0" noProof="0" dirty="0">
              <a:ln>
                <a:noFill/>
              </a:ln>
              <a:solidFill>
                <a:srgbClr val="FF0000"/>
              </a:solidFill>
              <a:effectLst/>
              <a:uLnTx/>
              <a:uFillTx/>
              <a:latin typeface="#9Slide03 Arima Madurai ExtraBo" panose="00000900000000000000" pitchFamily="2" charset="0"/>
              <a:cs typeface="#9Slide03 Arima Madurai ExtraBo" panose="00000900000000000000" pitchFamily="2" charset="0"/>
            </a:endParaRPr>
          </a:p>
        </p:txBody>
      </p:sp>
      <p:pic>
        <p:nvPicPr>
          <p:cNvPr id="3" name="Picture 2">
            <a:extLst>
              <a:ext uri="{FF2B5EF4-FFF2-40B4-BE49-F238E27FC236}">
                <a16:creationId xmlns:a16="http://schemas.microsoft.com/office/drawing/2014/main" id="{9DD554B5-FE1D-4D0C-B933-4BED6BF46F2B}"/>
              </a:ext>
            </a:extLst>
          </p:cNvPr>
          <p:cNvPicPr>
            <a:picLocks noChangeAspect="1"/>
          </p:cNvPicPr>
          <p:nvPr/>
        </p:nvPicPr>
        <p:blipFill>
          <a:blip r:embed="rId2"/>
          <a:stretch>
            <a:fillRect/>
          </a:stretch>
        </p:blipFill>
        <p:spPr>
          <a:xfrm>
            <a:off x="8142330" y="2274827"/>
            <a:ext cx="3493311" cy="3883489"/>
          </a:xfrm>
          <a:prstGeom prst="rect">
            <a:avLst/>
          </a:prstGeom>
        </p:spPr>
      </p:pic>
      <p:sp>
        <p:nvSpPr>
          <p:cNvPr id="144" name="Rectangle 143">
            <a:extLst>
              <a:ext uri="{FF2B5EF4-FFF2-40B4-BE49-F238E27FC236}">
                <a16:creationId xmlns:a16="http://schemas.microsoft.com/office/drawing/2014/main" id="{EDC68B13-574F-449E-AEC0-139CA07CD082}"/>
              </a:ext>
            </a:extLst>
          </p:cNvPr>
          <p:cNvSpPr/>
          <p:nvPr/>
        </p:nvSpPr>
        <p:spPr>
          <a:xfrm>
            <a:off x="784959" y="2094699"/>
            <a:ext cx="6975409" cy="4524315"/>
          </a:xfrm>
          <a:prstGeom prst="rect">
            <a:avLst/>
          </a:prstGeom>
        </p:spPr>
        <p:txBody>
          <a:bodyPr wrap="square">
            <a:spAutoFit/>
          </a:bodyPr>
          <a:lstStyle/>
          <a:p>
            <a:pPr lvl="0" algn="just" eaLnBrk="0" fontAlgn="base" hangingPunct="0">
              <a:spcBef>
                <a:spcPct val="0"/>
              </a:spcBef>
              <a:spcAft>
                <a:spcPct val="0"/>
              </a:spcAft>
              <a:defRPr/>
            </a:pPr>
            <a:r>
              <a:rPr lang="vi-VN" altLang="en-US" sz="3600" b="1">
                <a:solidFill>
                  <a:sysClr val="windowText" lastClr="000000"/>
                </a:solidFill>
                <a:latin typeface="#9Slide03 Arima Madurai ExtraBo" panose="00000900000000000000" pitchFamily="2" charset="0"/>
                <a:cs typeface="#9Slide03 Arima Madurai ExtraBo" panose="00000900000000000000" pitchFamily="2" charset="0"/>
              </a:rPr>
              <a:t>Cách bảo quản phù hợp để tránh nấm mốc cho thực phẩm trong cuộc sống hàng ngày: Thực phẩm có thể bị hỏng do tác động của các nấm mốc. Để bảo quản thực phẩm chúng ta cần sử dụng một số biện pháp như sấy khô, làm lạnh, ...</a:t>
            </a:r>
            <a:endParaRPr kumimoji="0" lang="en-US" altLang="en-US" sz="3600" b="1" i="0" u="none" strike="noStrike" kern="1200" cap="none" spc="0" normalizeH="0" baseline="0" noProof="0" dirty="0">
              <a:ln>
                <a:noFill/>
              </a:ln>
              <a:solidFill>
                <a:sysClr val="windowText" lastClr="000000"/>
              </a:solidFill>
              <a:effectLst/>
              <a:uLnTx/>
              <a:uFillTx/>
              <a:latin typeface="#9Slide03 Arima Madurai ExtraBo" panose="00000900000000000000" pitchFamily="2" charset="0"/>
              <a:cs typeface="#9Slide03 Arima Madurai ExtraBo" panose="00000900000000000000" pitchFamily="2" charset="0"/>
            </a:endParaRPr>
          </a:p>
        </p:txBody>
      </p:sp>
    </p:spTree>
    <p:extLst>
      <p:ext uri="{BB962C8B-B14F-4D97-AF65-F5344CB8AC3E}">
        <p14:creationId xmlns:p14="http://schemas.microsoft.com/office/powerpoint/2010/main" val="23627945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down)">
                                      <p:cBhvr>
                                        <p:cTn id="7" dur="580">
                                          <p:stCondLst>
                                            <p:cond delay="0"/>
                                          </p:stCondLst>
                                        </p:cTn>
                                        <p:tgtEl>
                                          <p:spTgt spid="142"/>
                                        </p:tgtEl>
                                      </p:cBhvr>
                                    </p:animEffect>
                                    <p:anim calcmode="lin" valueType="num">
                                      <p:cBhvr>
                                        <p:cTn id="8"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42"/>
                                        </p:tgtEl>
                                      </p:cBhvr>
                                      <p:to x="100000" y="60000"/>
                                    </p:animScale>
                                    <p:animScale>
                                      <p:cBhvr>
                                        <p:cTn id="14" dur="166" decel="50000">
                                          <p:stCondLst>
                                            <p:cond delay="676"/>
                                          </p:stCondLst>
                                        </p:cTn>
                                        <p:tgtEl>
                                          <p:spTgt spid="142"/>
                                        </p:tgtEl>
                                      </p:cBhvr>
                                      <p:to x="100000" y="100000"/>
                                    </p:animScale>
                                    <p:animScale>
                                      <p:cBhvr>
                                        <p:cTn id="15" dur="26">
                                          <p:stCondLst>
                                            <p:cond delay="1312"/>
                                          </p:stCondLst>
                                        </p:cTn>
                                        <p:tgtEl>
                                          <p:spTgt spid="142"/>
                                        </p:tgtEl>
                                      </p:cBhvr>
                                      <p:to x="100000" y="80000"/>
                                    </p:animScale>
                                    <p:animScale>
                                      <p:cBhvr>
                                        <p:cTn id="16" dur="166" decel="50000">
                                          <p:stCondLst>
                                            <p:cond delay="1338"/>
                                          </p:stCondLst>
                                        </p:cTn>
                                        <p:tgtEl>
                                          <p:spTgt spid="142"/>
                                        </p:tgtEl>
                                      </p:cBhvr>
                                      <p:to x="100000" y="100000"/>
                                    </p:animScale>
                                    <p:animScale>
                                      <p:cBhvr>
                                        <p:cTn id="17" dur="26">
                                          <p:stCondLst>
                                            <p:cond delay="1642"/>
                                          </p:stCondLst>
                                        </p:cTn>
                                        <p:tgtEl>
                                          <p:spTgt spid="142"/>
                                        </p:tgtEl>
                                      </p:cBhvr>
                                      <p:to x="100000" y="90000"/>
                                    </p:animScale>
                                    <p:animScale>
                                      <p:cBhvr>
                                        <p:cTn id="18" dur="166" decel="50000">
                                          <p:stCondLst>
                                            <p:cond delay="1668"/>
                                          </p:stCondLst>
                                        </p:cTn>
                                        <p:tgtEl>
                                          <p:spTgt spid="142"/>
                                        </p:tgtEl>
                                      </p:cBhvr>
                                      <p:to x="100000" y="100000"/>
                                    </p:animScale>
                                    <p:animScale>
                                      <p:cBhvr>
                                        <p:cTn id="19" dur="26">
                                          <p:stCondLst>
                                            <p:cond delay="1808"/>
                                          </p:stCondLst>
                                        </p:cTn>
                                        <p:tgtEl>
                                          <p:spTgt spid="142"/>
                                        </p:tgtEl>
                                      </p:cBhvr>
                                      <p:to x="100000" y="95000"/>
                                    </p:animScale>
                                    <p:animScale>
                                      <p:cBhvr>
                                        <p:cTn id="20" dur="166" decel="50000">
                                          <p:stCondLst>
                                            <p:cond delay="1834"/>
                                          </p:stCondLst>
                                        </p:cTn>
                                        <p:tgtEl>
                                          <p:spTgt spid="14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wipe(down)">
                                      <p:cBhvr>
                                        <p:cTn id="25" dur="580">
                                          <p:stCondLst>
                                            <p:cond delay="0"/>
                                          </p:stCondLst>
                                        </p:cTn>
                                        <p:tgtEl>
                                          <p:spTgt spid="144"/>
                                        </p:tgtEl>
                                      </p:cBhvr>
                                    </p:animEffect>
                                    <p:anim calcmode="lin" valueType="num">
                                      <p:cBhvr>
                                        <p:cTn id="26"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4"/>
                                        </p:tgtEl>
                                      </p:cBhvr>
                                      <p:to x="100000" y="60000"/>
                                    </p:animScale>
                                    <p:animScale>
                                      <p:cBhvr>
                                        <p:cTn id="32" dur="166" decel="50000">
                                          <p:stCondLst>
                                            <p:cond delay="676"/>
                                          </p:stCondLst>
                                        </p:cTn>
                                        <p:tgtEl>
                                          <p:spTgt spid="144"/>
                                        </p:tgtEl>
                                      </p:cBhvr>
                                      <p:to x="100000" y="100000"/>
                                    </p:animScale>
                                    <p:animScale>
                                      <p:cBhvr>
                                        <p:cTn id="33" dur="26">
                                          <p:stCondLst>
                                            <p:cond delay="1312"/>
                                          </p:stCondLst>
                                        </p:cTn>
                                        <p:tgtEl>
                                          <p:spTgt spid="144"/>
                                        </p:tgtEl>
                                      </p:cBhvr>
                                      <p:to x="100000" y="80000"/>
                                    </p:animScale>
                                    <p:animScale>
                                      <p:cBhvr>
                                        <p:cTn id="34" dur="166" decel="50000">
                                          <p:stCondLst>
                                            <p:cond delay="1338"/>
                                          </p:stCondLst>
                                        </p:cTn>
                                        <p:tgtEl>
                                          <p:spTgt spid="144"/>
                                        </p:tgtEl>
                                      </p:cBhvr>
                                      <p:to x="100000" y="100000"/>
                                    </p:animScale>
                                    <p:animScale>
                                      <p:cBhvr>
                                        <p:cTn id="35" dur="26">
                                          <p:stCondLst>
                                            <p:cond delay="1642"/>
                                          </p:stCondLst>
                                        </p:cTn>
                                        <p:tgtEl>
                                          <p:spTgt spid="144"/>
                                        </p:tgtEl>
                                      </p:cBhvr>
                                      <p:to x="100000" y="90000"/>
                                    </p:animScale>
                                    <p:animScale>
                                      <p:cBhvr>
                                        <p:cTn id="36" dur="166" decel="50000">
                                          <p:stCondLst>
                                            <p:cond delay="1668"/>
                                          </p:stCondLst>
                                        </p:cTn>
                                        <p:tgtEl>
                                          <p:spTgt spid="144"/>
                                        </p:tgtEl>
                                      </p:cBhvr>
                                      <p:to x="100000" y="100000"/>
                                    </p:animScale>
                                    <p:animScale>
                                      <p:cBhvr>
                                        <p:cTn id="37" dur="26">
                                          <p:stCondLst>
                                            <p:cond delay="1808"/>
                                          </p:stCondLst>
                                        </p:cTn>
                                        <p:tgtEl>
                                          <p:spTgt spid="144"/>
                                        </p:tgtEl>
                                      </p:cBhvr>
                                      <p:to x="100000" y="95000"/>
                                    </p:animScale>
                                    <p:animScale>
                                      <p:cBhvr>
                                        <p:cTn id="38" dur="166" decel="50000">
                                          <p:stCondLst>
                                            <p:cond delay="1834"/>
                                          </p:stCondLst>
                                        </p:cTn>
                                        <p:tgtEl>
                                          <p:spTgt spid="1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B04CF46C-D241-4CDF-AC93-0D2875F307BC}"/>
              </a:ext>
            </a:extLst>
          </p:cNvPr>
          <p:cNvSpPr/>
          <p:nvPr/>
        </p:nvSpPr>
        <p:spPr>
          <a:xfrm>
            <a:off x="671815" y="530594"/>
            <a:ext cx="10182135" cy="1077218"/>
          </a:xfrm>
          <a:prstGeom prst="rect">
            <a:avLst/>
          </a:prstGeom>
        </p:spPr>
        <p:txBody>
          <a:bodyPr wrap="square">
            <a:spAutoFit/>
          </a:bodyPr>
          <a:lstStyle/>
          <a:p>
            <a:pPr lvl="0" algn="ctr" eaLnBrk="0" fontAlgn="base" hangingPunct="0">
              <a:spcBef>
                <a:spcPct val="0"/>
              </a:spcBef>
              <a:spcAft>
                <a:spcPct val="0"/>
              </a:spcAft>
              <a:defRPr/>
            </a:pPr>
            <a:r>
              <a:rPr lang="vi-VN" altLang="en-US" sz="3200" b="1">
                <a:solidFill>
                  <a:srgbClr val="FF0000"/>
                </a:solidFill>
                <a:latin typeface="#9Slide03 Arima Madurai ExtraBo" panose="00000900000000000000" pitchFamily="2" charset="0"/>
                <a:cs typeface="#9Slide03 Arima Madurai ExtraBo" panose="00000900000000000000" pitchFamily="2" charset="0"/>
              </a:rPr>
              <a:t>Câu </a:t>
            </a:r>
            <a:r>
              <a:rPr lang="en-US" altLang="en-US" sz="3200" b="1">
                <a:solidFill>
                  <a:srgbClr val="FF0000"/>
                </a:solidFill>
                <a:latin typeface="#9Slide03 Arima Madurai ExtraBo" panose="00000900000000000000" pitchFamily="2" charset="0"/>
                <a:cs typeface="#9Slide03 Arima Madurai ExtraBo" panose="00000900000000000000" pitchFamily="2" charset="0"/>
              </a:rPr>
              <a:t>5</a:t>
            </a:r>
            <a:r>
              <a:rPr lang="vi-VN" altLang="en-US" sz="3200" b="1">
                <a:solidFill>
                  <a:srgbClr val="FF0000"/>
                </a:solidFill>
                <a:latin typeface="#9Slide03 Arima Madurai ExtraBo" panose="00000900000000000000" pitchFamily="2" charset="0"/>
                <a:cs typeface="#9Slide03 Arima Madurai ExtraBo" panose="00000900000000000000" pitchFamily="2" charset="0"/>
              </a:rPr>
              <a:t>: Em hãy nêu tên của các nhóm chất dinh dưỡng có trong thức ăn </a:t>
            </a:r>
            <a:r>
              <a:rPr lang="en-US" altLang="en-US" sz="3200" b="1">
                <a:solidFill>
                  <a:srgbClr val="FF0000"/>
                </a:solidFill>
                <a:latin typeface="#9Slide03 Arima Madurai ExtraBo" panose="00000900000000000000" pitchFamily="2" charset="0"/>
                <a:cs typeface="#9Slide03 Arima Madurai ExtraBo" panose="00000900000000000000" pitchFamily="2" charset="0"/>
              </a:rPr>
              <a:t>.</a:t>
            </a:r>
            <a:endParaRPr kumimoji="0" lang="en-US" altLang="en-US" sz="3200" b="1" i="0" u="none" strike="noStrike" kern="1200" cap="none" spc="0" normalizeH="0" baseline="0" noProof="0" dirty="0">
              <a:ln>
                <a:noFill/>
              </a:ln>
              <a:solidFill>
                <a:srgbClr val="FF0000"/>
              </a:solidFill>
              <a:effectLst/>
              <a:uLnTx/>
              <a:uFillTx/>
              <a:latin typeface="#9Slide03 Arima Madurai ExtraBo" panose="00000900000000000000" pitchFamily="2" charset="0"/>
              <a:cs typeface="#9Slide03 Arima Madurai ExtraBo" panose="00000900000000000000" pitchFamily="2" charset="0"/>
            </a:endParaRPr>
          </a:p>
        </p:txBody>
      </p:sp>
      <p:pic>
        <p:nvPicPr>
          <p:cNvPr id="3" name="Picture 2">
            <a:extLst>
              <a:ext uri="{FF2B5EF4-FFF2-40B4-BE49-F238E27FC236}">
                <a16:creationId xmlns:a16="http://schemas.microsoft.com/office/drawing/2014/main" id="{9DD554B5-FE1D-4D0C-B933-4BED6BF46F2B}"/>
              </a:ext>
            </a:extLst>
          </p:cNvPr>
          <p:cNvPicPr>
            <a:picLocks noChangeAspect="1"/>
          </p:cNvPicPr>
          <p:nvPr/>
        </p:nvPicPr>
        <p:blipFill>
          <a:blip r:embed="rId2"/>
          <a:stretch>
            <a:fillRect/>
          </a:stretch>
        </p:blipFill>
        <p:spPr>
          <a:xfrm>
            <a:off x="8142330" y="2274827"/>
            <a:ext cx="3493311" cy="3883489"/>
          </a:xfrm>
          <a:prstGeom prst="rect">
            <a:avLst/>
          </a:prstGeom>
        </p:spPr>
      </p:pic>
      <p:sp>
        <p:nvSpPr>
          <p:cNvPr id="144" name="Rectangle 143">
            <a:extLst>
              <a:ext uri="{FF2B5EF4-FFF2-40B4-BE49-F238E27FC236}">
                <a16:creationId xmlns:a16="http://schemas.microsoft.com/office/drawing/2014/main" id="{EDC68B13-574F-449E-AEC0-139CA07CD082}"/>
              </a:ext>
            </a:extLst>
          </p:cNvPr>
          <p:cNvSpPr/>
          <p:nvPr/>
        </p:nvSpPr>
        <p:spPr>
          <a:xfrm>
            <a:off x="784959" y="2094699"/>
            <a:ext cx="6975409" cy="2308324"/>
          </a:xfrm>
          <a:prstGeom prst="rect">
            <a:avLst/>
          </a:prstGeom>
        </p:spPr>
        <p:txBody>
          <a:bodyPr wrap="square">
            <a:spAutoFit/>
          </a:bodyPr>
          <a:lstStyle/>
          <a:p>
            <a:pPr lvl="0" algn="just" eaLnBrk="0" fontAlgn="base" hangingPunct="0">
              <a:spcBef>
                <a:spcPct val="0"/>
              </a:spcBef>
              <a:spcAft>
                <a:spcPct val="0"/>
              </a:spcAft>
              <a:defRPr/>
            </a:pPr>
            <a:r>
              <a:rPr lang="vi-VN" altLang="en-US" sz="3600" b="1">
                <a:solidFill>
                  <a:sysClr val="windowText" lastClr="000000"/>
                </a:solidFill>
                <a:latin typeface="#9Slide03 Arima Madurai ExtraBo" panose="00000900000000000000" pitchFamily="2" charset="0"/>
                <a:cs typeface="#9Slide03 Arima Madurai ExtraBo" panose="00000900000000000000" pitchFamily="2" charset="0"/>
              </a:rPr>
              <a:t>Các nhóm chất dinh dưỡng có trong thức ăn: chất bột đường, chất đạm, chất béo, vitamin và chất khoáng. </a:t>
            </a:r>
            <a:endParaRPr kumimoji="0" lang="en-US" altLang="en-US" sz="3600" b="1" i="0" u="none" strike="noStrike" kern="1200" cap="none" spc="0" normalizeH="0" baseline="0" noProof="0" dirty="0">
              <a:ln>
                <a:noFill/>
              </a:ln>
              <a:solidFill>
                <a:sysClr val="windowText" lastClr="000000"/>
              </a:solidFill>
              <a:effectLst/>
              <a:uLnTx/>
              <a:uFillTx/>
              <a:latin typeface="#9Slide03 Arima Madurai ExtraBo" panose="00000900000000000000" pitchFamily="2" charset="0"/>
              <a:cs typeface="#9Slide03 Arima Madurai ExtraBo" panose="00000900000000000000" pitchFamily="2" charset="0"/>
            </a:endParaRPr>
          </a:p>
        </p:txBody>
      </p:sp>
    </p:spTree>
    <p:extLst>
      <p:ext uri="{BB962C8B-B14F-4D97-AF65-F5344CB8AC3E}">
        <p14:creationId xmlns:p14="http://schemas.microsoft.com/office/powerpoint/2010/main" val="42494394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down)">
                                      <p:cBhvr>
                                        <p:cTn id="7" dur="580">
                                          <p:stCondLst>
                                            <p:cond delay="0"/>
                                          </p:stCondLst>
                                        </p:cTn>
                                        <p:tgtEl>
                                          <p:spTgt spid="142"/>
                                        </p:tgtEl>
                                      </p:cBhvr>
                                    </p:animEffect>
                                    <p:anim calcmode="lin" valueType="num">
                                      <p:cBhvr>
                                        <p:cTn id="8"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42"/>
                                        </p:tgtEl>
                                      </p:cBhvr>
                                      <p:to x="100000" y="60000"/>
                                    </p:animScale>
                                    <p:animScale>
                                      <p:cBhvr>
                                        <p:cTn id="14" dur="166" decel="50000">
                                          <p:stCondLst>
                                            <p:cond delay="676"/>
                                          </p:stCondLst>
                                        </p:cTn>
                                        <p:tgtEl>
                                          <p:spTgt spid="142"/>
                                        </p:tgtEl>
                                      </p:cBhvr>
                                      <p:to x="100000" y="100000"/>
                                    </p:animScale>
                                    <p:animScale>
                                      <p:cBhvr>
                                        <p:cTn id="15" dur="26">
                                          <p:stCondLst>
                                            <p:cond delay="1312"/>
                                          </p:stCondLst>
                                        </p:cTn>
                                        <p:tgtEl>
                                          <p:spTgt spid="142"/>
                                        </p:tgtEl>
                                      </p:cBhvr>
                                      <p:to x="100000" y="80000"/>
                                    </p:animScale>
                                    <p:animScale>
                                      <p:cBhvr>
                                        <p:cTn id="16" dur="166" decel="50000">
                                          <p:stCondLst>
                                            <p:cond delay="1338"/>
                                          </p:stCondLst>
                                        </p:cTn>
                                        <p:tgtEl>
                                          <p:spTgt spid="142"/>
                                        </p:tgtEl>
                                      </p:cBhvr>
                                      <p:to x="100000" y="100000"/>
                                    </p:animScale>
                                    <p:animScale>
                                      <p:cBhvr>
                                        <p:cTn id="17" dur="26">
                                          <p:stCondLst>
                                            <p:cond delay="1642"/>
                                          </p:stCondLst>
                                        </p:cTn>
                                        <p:tgtEl>
                                          <p:spTgt spid="142"/>
                                        </p:tgtEl>
                                      </p:cBhvr>
                                      <p:to x="100000" y="90000"/>
                                    </p:animScale>
                                    <p:animScale>
                                      <p:cBhvr>
                                        <p:cTn id="18" dur="166" decel="50000">
                                          <p:stCondLst>
                                            <p:cond delay="1668"/>
                                          </p:stCondLst>
                                        </p:cTn>
                                        <p:tgtEl>
                                          <p:spTgt spid="142"/>
                                        </p:tgtEl>
                                      </p:cBhvr>
                                      <p:to x="100000" y="100000"/>
                                    </p:animScale>
                                    <p:animScale>
                                      <p:cBhvr>
                                        <p:cTn id="19" dur="26">
                                          <p:stCondLst>
                                            <p:cond delay="1808"/>
                                          </p:stCondLst>
                                        </p:cTn>
                                        <p:tgtEl>
                                          <p:spTgt spid="142"/>
                                        </p:tgtEl>
                                      </p:cBhvr>
                                      <p:to x="100000" y="95000"/>
                                    </p:animScale>
                                    <p:animScale>
                                      <p:cBhvr>
                                        <p:cTn id="20" dur="166" decel="50000">
                                          <p:stCondLst>
                                            <p:cond delay="1834"/>
                                          </p:stCondLst>
                                        </p:cTn>
                                        <p:tgtEl>
                                          <p:spTgt spid="14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wipe(down)">
                                      <p:cBhvr>
                                        <p:cTn id="25" dur="580">
                                          <p:stCondLst>
                                            <p:cond delay="0"/>
                                          </p:stCondLst>
                                        </p:cTn>
                                        <p:tgtEl>
                                          <p:spTgt spid="144"/>
                                        </p:tgtEl>
                                      </p:cBhvr>
                                    </p:animEffect>
                                    <p:anim calcmode="lin" valueType="num">
                                      <p:cBhvr>
                                        <p:cTn id="26"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4"/>
                                        </p:tgtEl>
                                      </p:cBhvr>
                                      <p:to x="100000" y="60000"/>
                                    </p:animScale>
                                    <p:animScale>
                                      <p:cBhvr>
                                        <p:cTn id="32" dur="166" decel="50000">
                                          <p:stCondLst>
                                            <p:cond delay="676"/>
                                          </p:stCondLst>
                                        </p:cTn>
                                        <p:tgtEl>
                                          <p:spTgt spid="144"/>
                                        </p:tgtEl>
                                      </p:cBhvr>
                                      <p:to x="100000" y="100000"/>
                                    </p:animScale>
                                    <p:animScale>
                                      <p:cBhvr>
                                        <p:cTn id="33" dur="26">
                                          <p:stCondLst>
                                            <p:cond delay="1312"/>
                                          </p:stCondLst>
                                        </p:cTn>
                                        <p:tgtEl>
                                          <p:spTgt spid="144"/>
                                        </p:tgtEl>
                                      </p:cBhvr>
                                      <p:to x="100000" y="80000"/>
                                    </p:animScale>
                                    <p:animScale>
                                      <p:cBhvr>
                                        <p:cTn id="34" dur="166" decel="50000">
                                          <p:stCondLst>
                                            <p:cond delay="1338"/>
                                          </p:stCondLst>
                                        </p:cTn>
                                        <p:tgtEl>
                                          <p:spTgt spid="144"/>
                                        </p:tgtEl>
                                      </p:cBhvr>
                                      <p:to x="100000" y="100000"/>
                                    </p:animScale>
                                    <p:animScale>
                                      <p:cBhvr>
                                        <p:cTn id="35" dur="26">
                                          <p:stCondLst>
                                            <p:cond delay="1642"/>
                                          </p:stCondLst>
                                        </p:cTn>
                                        <p:tgtEl>
                                          <p:spTgt spid="144"/>
                                        </p:tgtEl>
                                      </p:cBhvr>
                                      <p:to x="100000" y="90000"/>
                                    </p:animScale>
                                    <p:animScale>
                                      <p:cBhvr>
                                        <p:cTn id="36" dur="166" decel="50000">
                                          <p:stCondLst>
                                            <p:cond delay="1668"/>
                                          </p:stCondLst>
                                        </p:cTn>
                                        <p:tgtEl>
                                          <p:spTgt spid="144"/>
                                        </p:tgtEl>
                                      </p:cBhvr>
                                      <p:to x="100000" y="100000"/>
                                    </p:animScale>
                                    <p:animScale>
                                      <p:cBhvr>
                                        <p:cTn id="37" dur="26">
                                          <p:stCondLst>
                                            <p:cond delay="1808"/>
                                          </p:stCondLst>
                                        </p:cTn>
                                        <p:tgtEl>
                                          <p:spTgt spid="144"/>
                                        </p:tgtEl>
                                      </p:cBhvr>
                                      <p:to x="100000" y="95000"/>
                                    </p:animScale>
                                    <p:animScale>
                                      <p:cBhvr>
                                        <p:cTn id="38" dur="166" decel="50000">
                                          <p:stCondLst>
                                            <p:cond delay="1834"/>
                                          </p:stCondLst>
                                        </p:cTn>
                                        <p:tgtEl>
                                          <p:spTgt spid="1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B04CF46C-D241-4CDF-AC93-0D2875F307BC}"/>
              </a:ext>
            </a:extLst>
          </p:cNvPr>
          <p:cNvSpPr/>
          <p:nvPr/>
        </p:nvSpPr>
        <p:spPr>
          <a:xfrm>
            <a:off x="671815" y="530594"/>
            <a:ext cx="10182135" cy="1077218"/>
          </a:xfrm>
          <a:prstGeom prst="rect">
            <a:avLst/>
          </a:prstGeom>
        </p:spPr>
        <p:txBody>
          <a:bodyPr wrap="square">
            <a:spAutoFit/>
          </a:bodyPr>
          <a:lstStyle/>
          <a:p>
            <a:pPr lvl="0" algn="ctr" eaLnBrk="0" fontAlgn="base" hangingPunct="0">
              <a:spcBef>
                <a:spcPct val="0"/>
              </a:spcBef>
              <a:spcAft>
                <a:spcPct val="0"/>
              </a:spcAft>
              <a:defRPr/>
            </a:pPr>
            <a:r>
              <a:rPr kumimoji="0" lang="vi-VN" altLang="en-US" sz="3200" b="1" i="0" u="none" strike="noStrike" kern="1200" cap="none" spc="0" normalizeH="0" baseline="0" noProof="0">
                <a:ln>
                  <a:noFill/>
                </a:ln>
                <a:solidFill>
                  <a:srgbClr val="FF0000"/>
                </a:solidFill>
                <a:effectLst/>
                <a:uLnTx/>
                <a:uFillTx/>
                <a:latin typeface="#9Slide03 Arima Madurai ExtraBo" panose="00000900000000000000" pitchFamily="2" charset="0"/>
                <a:cs typeface="#9Slide03 Arima Madurai ExtraBo" panose="00000900000000000000" pitchFamily="2" charset="0"/>
              </a:rPr>
              <a:t>Câu </a:t>
            </a:r>
            <a:r>
              <a:rPr kumimoji="0" lang="en-US" altLang="en-US" sz="3200" b="1" i="0" u="none" strike="noStrike" kern="1200" cap="none" spc="0" normalizeH="0" baseline="0" noProof="0">
                <a:ln>
                  <a:noFill/>
                </a:ln>
                <a:solidFill>
                  <a:srgbClr val="FF0000"/>
                </a:solidFill>
                <a:effectLst/>
                <a:uLnTx/>
                <a:uFillTx/>
                <a:latin typeface="#9Slide03 Arima Madurai ExtraBo" panose="00000900000000000000" pitchFamily="2" charset="0"/>
                <a:cs typeface="#9Slide03 Arima Madurai ExtraBo" panose="00000900000000000000" pitchFamily="2" charset="0"/>
              </a:rPr>
              <a:t>6</a:t>
            </a:r>
            <a:r>
              <a:rPr lang="vi-VN" altLang="en-US" sz="3200" b="1">
                <a:solidFill>
                  <a:srgbClr val="FF0000"/>
                </a:solidFill>
                <a:latin typeface="#9Slide03 Arima Madurai ExtraBo" panose="00000900000000000000" pitchFamily="2" charset="0"/>
                <a:cs typeface="#9Slide03 Arima Madurai ExtraBo" panose="00000900000000000000" pitchFamily="2" charset="0"/>
              </a:rPr>
              <a:t>: Thực phẩm trong mỗi bữa ăn như thế nào được cho là có bữa ăn cân bằng?</a:t>
            </a:r>
            <a:endParaRPr kumimoji="0" lang="en-US" altLang="en-US" sz="3200" b="1" i="0" u="none" strike="noStrike" kern="1200" cap="none" spc="0" normalizeH="0" baseline="0" noProof="0" dirty="0">
              <a:ln>
                <a:noFill/>
              </a:ln>
              <a:solidFill>
                <a:srgbClr val="FF0000"/>
              </a:solidFill>
              <a:effectLst/>
              <a:uLnTx/>
              <a:uFillTx/>
              <a:latin typeface="#9Slide03 Arima Madurai ExtraBo" panose="00000900000000000000" pitchFamily="2" charset="0"/>
              <a:cs typeface="#9Slide03 Arima Madurai ExtraBo" panose="00000900000000000000" pitchFamily="2" charset="0"/>
            </a:endParaRPr>
          </a:p>
        </p:txBody>
      </p:sp>
      <p:pic>
        <p:nvPicPr>
          <p:cNvPr id="3" name="Picture 2">
            <a:extLst>
              <a:ext uri="{FF2B5EF4-FFF2-40B4-BE49-F238E27FC236}">
                <a16:creationId xmlns:a16="http://schemas.microsoft.com/office/drawing/2014/main" id="{9DD554B5-FE1D-4D0C-B933-4BED6BF46F2B}"/>
              </a:ext>
            </a:extLst>
          </p:cNvPr>
          <p:cNvPicPr>
            <a:picLocks noChangeAspect="1"/>
          </p:cNvPicPr>
          <p:nvPr/>
        </p:nvPicPr>
        <p:blipFill>
          <a:blip r:embed="rId2"/>
          <a:stretch>
            <a:fillRect/>
          </a:stretch>
        </p:blipFill>
        <p:spPr>
          <a:xfrm>
            <a:off x="8142330" y="2274827"/>
            <a:ext cx="3493311" cy="3883489"/>
          </a:xfrm>
          <a:prstGeom prst="rect">
            <a:avLst/>
          </a:prstGeom>
        </p:spPr>
      </p:pic>
      <p:sp>
        <p:nvSpPr>
          <p:cNvPr id="144" name="Rectangle 143">
            <a:extLst>
              <a:ext uri="{FF2B5EF4-FFF2-40B4-BE49-F238E27FC236}">
                <a16:creationId xmlns:a16="http://schemas.microsoft.com/office/drawing/2014/main" id="{EDC68B13-574F-449E-AEC0-139CA07CD082}"/>
              </a:ext>
            </a:extLst>
          </p:cNvPr>
          <p:cNvSpPr/>
          <p:nvPr/>
        </p:nvSpPr>
        <p:spPr>
          <a:xfrm>
            <a:off x="784959" y="2094699"/>
            <a:ext cx="6975409" cy="1754326"/>
          </a:xfrm>
          <a:prstGeom prst="rect">
            <a:avLst/>
          </a:prstGeom>
        </p:spPr>
        <p:txBody>
          <a:bodyPr wrap="square">
            <a:spAutoFit/>
          </a:bodyPr>
          <a:lstStyle/>
          <a:p>
            <a:pPr lvl="0" algn="just" eaLnBrk="0" fontAlgn="base" hangingPunct="0">
              <a:spcBef>
                <a:spcPct val="0"/>
              </a:spcBef>
              <a:spcAft>
                <a:spcPct val="0"/>
              </a:spcAft>
              <a:defRPr/>
            </a:pPr>
            <a:r>
              <a:rPr lang="vi-VN" altLang="en-US" sz="3600" b="1">
                <a:solidFill>
                  <a:sysClr val="windowText" lastClr="000000"/>
                </a:solidFill>
                <a:latin typeface="#9Slide03 Arima Madurai ExtraBo" panose="00000900000000000000" pitchFamily="2" charset="0"/>
                <a:cs typeface="#9Slide03 Arima Madurai ExtraBo" panose="00000900000000000000" pitchFamily="2" charset="0"/>
              </a:rPr>
              <a:t>Ăn đủ 3 bữa 1 ngày, đa dạng thức ăn thuộc 4 nhóm chất dinh dưỡng. </a:t>
            </a:r>
            <a:endParaRPr kumimoji="0" lang="en-US" altLang="en-US" sz="3600" b="1" i="0" u="none" strike="noStrike" kern="1200" cap="none" spc="0" normalizeH="0" baseline="0" noProof="0" dirty="0">
              <a:ln>
                <a:noFill/>
              </a:ln>
              <a:solidFill>
                <a:sysClr val="windowText" lastClr="000000"/>
              </a:solidFill>
              <a:effectLst/>
              <a:uLnTx/>
              <a:uFillTx/>
              <a:latin typeface="#9Slide03 Arima Madurai ExtraBo" panose="00000900000000000000" pitchFamily="2" charset="0"/>
              <a:cs typeface="#9Slide03 Arima Madurai ExtraBo" panose="00000900000000000000" pitchFamily="2" charset="0"/>
            </a:endParaRPr>
          </a:p>
        </p:txBody>
      </p:sp>
    </p:spTree>
    <p:extLst>
      <p:ext uri="{BB962C8B-B14F-4D97-AF65-F5344CB8AC3E}">
        <p14:creationId xmlns:p14="http://schemas.microsoft.com/office/powerpoint/2010/main" val="38693532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down)">
                                      <p:cBhvr>
                                        <p:cTn id="7" dur="580">
                                          <p:stCondLst>
                                            <p:cond delay="0"/>
                                          </p:stCondLst>
                                        </p:cTn>
                                        <p:tgtEl>
                                          <p:spTgt spid="142"/>
                                        </p:tgtEl>
                                      </p:cBhvr>
                                    </p:animEffect>
                                    <p:anim calcmode="lin" valueType="num">
                                      <p:cBhvr>
                                        <p:cTn id="8"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42"/>
                                        </p:tgtEl>
                                      </p:cBhvr>
                                      <p:to x="100000" y="60000"/>
                                    </p:animScale>
                                    <p:animScale>
                                      <p:cBhvr>
                                        <p:cTn id="14" dur="166" decel="50000">
                                          <p:stCondLst>
                                            <p:cond delay="676"/>
                                          </p:stCondLst>
                                        </p:cTn>
                                        <p:tgtEl>
                                          <p:spTgt spid="142"/>
                                        </p:tgtEl>
                                      </p:cBhvr>
                                      <p:to x="100000" y="100000"/>
                                    </p:animScale>
                                    <p:animScale>
                                      <p:cBhvr>
                                        <p:cTn id="15" dur="26">
                                          <p:stCondLst>
                                            <p:cond delay="1312"/>
                                          </p:stCondLst>
                                        </p:cTn>
                                        <p:tgtEl>
                                          <p:spTgt spid="142"/>
                                        </p:tgtEl>
                                      </p:cBhvr>
                                      <p:to x="100000" y="80000"/>
                                    </p:animScale>
                                    <p:animScale>
                                      <p:cBhvr>
                                        <p:cTn id="16" dur="166" decel="50000">
                                          <p:stCondLst>
                                            <p:cond delay="1338"/>
                                          </p:stCondLst>
                                        </p:cTn>
                                        <p:tgtEl>
                                          <p:spTgt spid="142"/>
                                        </p:tgtEl>
                                      </p:cBhvr>
                                      <p:to x="100000" y="100000"/>
                                    </p:animScale>
                                    <p:animScale>
                                      <p:cBhvr>
                                        <p:cTn id="17" dur="26">
                                          <p:stCondLst>
                                            <p:cond delay="1642"/>
                                          </p:stCondLst>
                                        </p:cTn>
                                        <p:tgtEl>
                                          <p:spTgt spid="142"/>
                                        </p:tgtEl>
                                      </p:cBhvr>
                                      <p:to x="100000" y="90000"/>
                                    </p:animScale>
                                    <p:animScale>
                                      <p:cBhvr>
                                        <p:cTn id="18" dur="166" decel="50000">
                                          <p:stCondLst>
                                            <p:cond delay="1668"/>
                                          </p:stCondLst>
                                        </p:cTn>
                                        <p:tgtEl>
                                          <p:spTgt spid="142"/>
                                        </p:tgtEl>
                                      </p:cBhvr>
                                      <p:to x="100000" y="100000"/>
                                    </p:animScale>
                                    <p:animScale>
                                      <p:cBhvr>
                                        <p:cTn id="19" dur="26">
                                          <p:stCondLst>
                                            <p:cond delay="1808"/>
                                          </p:stCondLst>
                                        </p:cTn>
                                        <p:tgtEl>
                                          <p:spTgt spid="142"/>
                                        </p:tgtEl>
                                      </p:cBhvr>
                                      <p:to x="100000" y="95000"/>
                                    </p:animScale>
                                    <p:animScale>
                                      <p:cBhvr>
                                        <p:cTn id="20" dur="166" decel="50000">
                                          <p:stCondLst>
                                            <p:cond delay="1834"/>
                                          </p:stCondLst>
                                        </p:cTn>
                                        <p:tgtEl>
                                          <p:spTgt spid="14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wipe(down)">
                                      <p:cBhvr>
                                        <p:cTn id="25" dur="580">
                                          <p:stCondLst>
                                            <p:cond delay="0"/>
                                          </p:stCondLst>
                                        </p:cTn>
                                        <p:tgtEl>
                                          <p:spTgt spid="144"/>
                                        </p:tgtEl>
                                      </p:cBhvr>
                                    </p:animEffect>
                                    <p:anim calcmode="lin" valueType="num">
                                      <p:cBhvr>
                                        <p:cTn id="26"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4"/>
                                        </p:tgtEl>
                                      </p:cBhvr>
                                      <p:to x="100000" y="60000"/>
                                    </p:animScale>
                                    <p:animScale>
                                      <p:cBhvr>
                                        <p:cTn id="32" dur="166" decel="50000">
                                          <p:stCondLst>
                                            <p:cond delay="676"/>
                                          </p:stCondLst>
                                        </p:cTn>
                                        <p:tgtEl>
                                          <p:spTgt spid="144"/>
                                        </p:tgtEl>
                                      </p:cBhvr>
                                      <p:to x="100000" y="100000"/>
                                    </p:animScale>
                                    <p:animScale>
                                      <p:cBhvr>
                                        <p:cTn id="33" dur="26">
                                          <p:stCondLst>
                                            <p:cond delay="1312"/>
                                          </p:stCondLst>
                                        </p:cTn>
                                        <p:tgtEl>
                                          <p:spTgt spid="144"/>
                                        </p:tgtEl>
                                      </p:cBhvr>
                                      <p:to x="100000" y="80000"/>
                                    </p:animScale>
                                    <p:animScale>
                                      <p:cBhvr>
                                        <p:cTn id="34" dur="166" decel="50000">
                                          <p:stCondLst>
                                            <p:cond delay="1338"/>
                                          </p:stCondLst>
                                        </p:cTn>
                                        <p:tgtEl>
                                          <p:spTgt spid="144"/>
                                        </p:tgtEl>
                                      </p:cBhvr>
                                      <p:to x="100000" y="100000"/>
                                    </p:animScale>
                                    <p:animScale>
                                      <p:cBhvr>
                                        <p:cTn id="35" dur="26">
                                          <p:stCondLst>
                                            <p:cond delay="1642"/>
                                          </p:stCondLst>
                                        </p:cTn>
                                        <p:tgtEl>
                                          <p:spTgt spid="144"/>
                                        </p:tgtEl>
                                      </p:cBhvr>
                                      <p:to x="100000" y="90000"/>
                                    </p:animScale>
                                    <p:animScale>
                                      <p:cBhvr>
                                        <p:cTn id="36" dur="166" decel="50000">
                                          <p:stCondLst>
                                            <p:cond delay="1668"/>
                                          </p:stCondLst>
                                        </p:cTn>
                                        <p:tgtEl>
                                          <p:spTgt spid="144"/>
                                        </p:tgtEl>
                                      </p:cBhvr>
                                      <p:to x="100000" y="100000"/>
                                    </p:animScale>
                                    <p:animScale>
                                      <p:cBhvr>
                                        <p:cTn id="37" dur="26">
                                          <p:stCondLst>
                                            <p:cond delay="1808"/>
                                          </p:stCondLst>
                                        </p:cTn>
                                        <p:tgtEl>
                                          <p:spTgt spid="144"/>
                                        </p:tgtEl>
                                      </p:cBhvr>
                                      <p:to x="100000" y="95000"/>
                                    </p:animScale>
                                    <p:animScale>
                                      <p:cBhvr>
                                        <p:cTn id="38" dur="166" decel="50000">
                                          <p:stCondLst>
                                            <p:cond delay="1834"/>
                                          </p:stCondLst>
                                        </p:cTn>
                                        <p:tgtEl>
                                          <p:spTgt spid="1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B04CF46C-D241-4CDF-AC93-0D2875F307BC}"/>
              </a:ext>
            </a:extLst>
          </p:cNvPr>
          <p:cNvSpPr/>
          <p:nvPr/>
        </p:nvSpPr>
        <p:spPr>
          <a:xfrm>
            <a:off x="671815" y="530594"/>
            <a:ext cx="10182135" cy="107721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3200" b="1" i="0" u="none" strike="noStrike" kern="1200" cap="none" spc="0" normalizeH="0" baseline="0" noProof="0">
                <a:ln>
                  <a:noFill/>
                </a:ln>
                <a:solidFill>
                  <a:srgbClr val="FF0000"/>
                </a:solidFill>
                <a:effectLst/>
                <a:uLnTx/>
                <a:uFillTx/>
                <a:latin typeface="#9Slide03 Arima Madurai ExtraBo" panose="00000900000000000000" pitchFamily="2" charset="0"/>
                <a:cs typeface="#9Slide03 Arima Madurai ExtraBo" panose="00000900000000000000" pitchFamily="2" charset="0"/>
              </a:rPr>
              <a:t>Câu </a:t>
            </a:r>
            <a:r>
              <a:rPr kumimoji="0" lang="en-US" altLang="en-US" sz="3200" b="1" i="0" u="none" strike="noStrike" kern="1200" cap="none" spc="0" normalizeH="0" baseline="0" noProof="0">
                <a:ln>
                  <a:noFill/>
                </a:ln>
                <a:solidFill>
                  <a:srgbClr val="FF0000"/>
                </a:solidFill>
                <a:effectLst/>
                <a:uLnTx/>
                <a:uFillTx/>
                <a:latin typeface="#9Slide03 Arima Madurai ExtraBo" panose="00000900000000000000" pitchFamily="2" charset="0"/>
                <a:cs typeface="#9Slide03 Arima Madurai ExtraBo" panose="00000900000000000000" pitchFamily="2" charset="0"/>
              </a:rPr>
              <a:t>6</a:t>
            </a:r>
            <a:r>
              <a:rPr kumimoji="0" lang="vi-VN" altLang="en-US" sz="3200" b="1" i="0" u="none" strike="noStrike" kern="1200" cap="none" spc="0" normalizeH="0" baseline="0" noProof="0">
                <a:ln>
                  <a:noFill/>
                </a:ln>
                <a:solidFill>
                  <a:srgbClr val="FF0000"/>
                </a:solidFill>
                <a:effectLst/>
                <a:uLnTx/>
                <a:uFillTx/>
                <a:latin typeface="#9Slide03 Arima Madurai ExtraBo" panose="00000900000000000000" pitchFamily="2" charset="0"/>
                <a:cs typeface="#9Slide03 Arima Madurai ExtraBo" panose="00000900000000000000" pitchFamily="2" charset="0"/>
              </a:rPr>
              <a:t>: Thực phẩm trong mỗi bữa ăn như thế nào được cho là có bữa ăn cân bằng?</a:t>
            </a:r>
            <a:endParaRPr kumimoji="0" lang="en-US" altLang="en-US" sz="3200" b="1" i="0" u="none" strike="noStrike" kern="1200" cap="none" spc="0" normalizeH="0" baseline="0" noProof="0" dirty="0">
              <a:ln>
                <a:noFill/>
              </a:ln>
              <a:solidFill>
                <a:srgbClr val="FF0000"/>
              </a:solidFill>
              <a:effectLst/>
              <a:uLnTx/>
              <a:uFillTx/>
              <a:latin typeface="#9Slide03 Arima Madurai ExtraBo" panose="00000900000000000000" pitchFamily="2" charset="0"/>
              <a:cs typeface="#9Slide03 Arima Madurai ExtraBo" panose="00000900000000000000" pitchFamily="2" charset="0"/>
            </a:endParaRPr>
          </a:p>
        </p:txBody>
      </p:sp>
      <p:pic>
        <p:nvPicPr>
          <p:cNvPr id="3" name="Picture 2">
            <a:extLst>
              <a:ext uri="{FF2B5EF4-FFF2-40B4-BE49-F238E27FC236}">
                <a16:creationId xmlns:a16="http://schemas.microsoft.com/office/drawing/2014/main" id="{9DD554B5-FE1D-4D0C-B933-4BED6BF46F2B}"/>
              </a:ext>
            </a:extLst>
          </p:cNvPr>
          <p:cNvPicPr>
            <a:picLocks noChangeAspect="1"/>
          </p:cNvPicPr>
          <p:nvPr/>
        </p:nvPicPr>
        <p:blipFill>
          <a:blip r:embed="rId2"/>
          <a:stretch>
            <a:fillRect/>
          </a:stretch>
        </p:blipFill>
        <p:spPr>
          <a:xfrm>
            <a:off x="8142330" y="2274827"/>
            <a:ext cx="3493311" cy="3883489"/>
          </a:xfrm>
          <a:prstGeom prst="rect">
            <a:avLst/>
          </a:prstGeom>
        </p:spPr>
      </p:pic>
      <p:sp>
        <p:nvSpPr>
          <p:cNvPr id="144" name="Rectangle 143">
            <a:extLst>
              <a:ext uri="{FF2B5EF4-FFF2-40B4-BE49-F238E27FC236}">
                <a16:creationId xmlns:a16="http://schemas.microsoft.com/office/drawing/2014/main" id="{EDC68B13-574F-449E-AEC0-139CA07CD082}"/>
              </a:ext>
            </a:extLst>
          </p:cNvPr>
          <p:cNvSpPr/>
          <p:nvPr/>
        </p:nvSpPr>
        <p:spPr>
          <a:xfrm>
            <a:off x="784959" y="2094699"/>
            <a:ext cx="6975409" cy="175432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3600" b="1" i="0" u="none" strike="noStrike" kern="1200" cap="none" spc="0" normalizeH="0" baseline="0" noProof="0">
                <a:ln>
                  <a:noFill/>
                </a:ln>
                <a:solidFill>
                  <a:sysClr val="windowText" lastClr="000000"/>
                </a:solidFill>
                <a:effectLst/>
                <a:uLnTx/>
                <a:uFillTx/>
                <a:latin typeface="#9Slide03 Arima Madurai ExtraBo" panose="00000900000000000000" pitchFamily="2" charset="0"/>
                <a:cs typeface="#9Slide03 Arima Madurai ExtraBo" panose="00000900000000000000" pitchFamily="2" charset="0"/>
              </a:rPr>
              <a:t>Ăn đủ 3 bữa 1 ngày, đa dạng thức ăn thuộc 4 nhóm chất dinh dưỡng. </a:t>
            </a:r>
            <a:endParaRPr kumimoji="0" lang="en-US" altLang="en-US" sz="3600" b="1" i="0" u="none" strike="noStrike" kern="1200" cap="none" spc="0" normalizeH="0" baseline="0" noProof="0" dirty="0">
              <a:ln>
                <a:noFill/>
              </a:ln>
              <a:solidFill>
                <a:sysClr val="windowText" lastClr="000000"/>
              </a:solidFill>
              <a:effectLst/>
              <a:uLnTx/>
              <a:uFillTx/>
              <a:latin typeface="#9Slide03 Arima Madurai ExtraBo" panose="00000900000000000000" pitchFamily="2" charset="0"/>
              <a:cs typeface="#9Slide03 Arima Madurai ExtraBo" panose="00000900000000000000" pitchFamily="2" charset="0"/>
            </a:endParaRPr>
          </a:p>
        </p:txBody>
      </p:sp>
    </p:spTree>
    <p:extLst>
      <p:ext uri="{BB962C8B-B14F-4D97-AF65-F5344CB8AC3E}">
        <p14:creationId xmlns:p14="http://schemas.microsoft.com/office/powerpoint/2010/main" val="3070499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down)">
                                      <p:cBhvr>
                                        <p:cTn id="7" dur="580">
                                          <p:stCondLst>
                                            <p:cond delay="0"/>
                                          </p:stCondLst>
                                        </p:cTn>
                                        <p:tgtEl>
                                          <p:spTgt spid="142"/>
                                        </p:tgtEl>
                                      </p:cBhvr>
                                    </p:animEffect>
                                    <p:anim calcmode="lin" valueType="num">
                                      <p:cBhvr>
                                        <p:cTn id="8"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42"/>
                                        </p:tgtEl>
                                      </p:cBhvr>
                                      <p:to x="100000" y="60000"/>
                                    </p:animScale>
                                    <p:animScale>
                                      <p:cBhvr>
                                        <p:cTn id="14" dur="166" decel="50000">
                                          <p:stCondLst>
                                            <p:cond delay="676"/>
                                          </p:stCondLst>
                                        </p:cTn>
                                        <p:tgtEl>
                                          <p:spTgt spid="142"/>
                                        </p:tgtEl>
                                      </p:cBhvr>
                                      <p:to x="100000" y="100000"/>
                                    </p:animScale>
                                    <p:animScale>
                                      <p:cBhvr>
                                        <p:cTn id="15" dur="26">
                                          <p:stCondLst>
                                            <p:cond delay="1312"/>
                                          </p:stCondLst>
                                        </p:cTn>
                                        <p:tgtEl>
                                          <p:spTgt spid="142"/>
                                        </p:tgtEl>
                                      </p:cBhvr>
                                      <p:to x="100000" y="80000"/>
                                    </p:animScale>
                                    <p:animScale>
                                      <p:cBhvr>
                                        <p:cTn id="16" dur="166" decel="50000">
                                          <p:stCondLst>
                                            <p:cond delay="1338"/>
                                          </p:stCondLst>
                                        </p:cTn>
                                        <p:tgtEl>
                                          <p:spTgt spid="142"/>
                                        </p:tgtEl>
                                      </p:cBhvr>
                                      <p:to x="100000" y="100000"/>
                                    </p:animScale>
                                    <p:animScale>
                                      <p:cBhvr>
                                        <p:cTn id="17" dur="26">
                                          <p:stCondLst>
                                            <p:cond delay="1642"/>
                                          </p:stCondLst>
                                        </p:cTn>
                                        <p:tgtEl>
                                          <p:spTgt spid="142"/>
                                        </p:tgtEl>
                                      </p:cBhvr>
                                      <p:to x="100000" y="90000"/>
                                    </p:animScale>
                                    <p:animScale>
                                      <p:cBhvr>
                                        <p:cTn id="18" dur="166" decel="50000">
                                          <p:stCondLst>
                                            <p:cond delay="1668"/>
                                          </p:stCondLst>
                                        </p:cTn>
                                        <p:tgtEl>
                                          <p:spTgt spid="142"/>
                                        </p:tgtEl>
                                      </p:cBhvr>
                                      <p:to x="100000" y="100000"/>
                                    </p:animScale>
                                    <p:animScale>
                                      <p:cBhvr>
                                        <p:cTn id="19" dur="26">
                                          <p:stCondLst>
                                            <p:cond delay="1808"/>
                                          </p:stCondLst>
                                        </p:cTn>
                                        <p:tgtEl>
                                          <p:spTgt spid="142"/>
                                        </p:tgtEl>
                                      </p:cBhvr>
                                      <p:to x="100000" y="95000"/>
                                    </p:animScale>
                                    <p:animScale>
                                      <p:cBhvr>
                                        <p:cTn id="20" dur="166" decel="50000">
                                          <p:stCondLst>
                                            <p:cond delay="1834"/>
                                          </p:stCondLst>
                                        </p:cTn>
                                        <p:tgtEl>
                                          <p:spTgt spid="14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wipe(down)">
                                      <p:cBhvr>
                                        <p:cTn id="25" dur="580">
                                          <p:stCondLst>
                                            <p:cond delay="0"/>
                                          </p:stCondLst>
                                        </p:cTn>
                                        <p:tgtEl>
                                          <p:spTgt spid="144"/>
                                        </p:tgtEl>
                                      </p:cBhvr>
                                    </p:animEffect>
                                    <p:anim calcmode="lin" valueType="num">
                                      <p:cBhvr>
                                        <p:cTn id="26"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4"/>
                                        </p:tgtEl>
                                      </p:cBhvr>
                                      <p:to x="100000" y="60000"/>
                                    </p:animScale>
                                    <p:animScale>
                                      <p:cBhvr>
                                        <p:cTn id="32" dur="166" decel="50000">
                                          <p:stCondLst>
                                            <p:cond delay="676"/>
                                          </p:stCondLst>
                                        </p:cTn>
                                        <p:tgtEl>
                                          <p:spTgt spid="144"/>
                                        </p:tgtEl>
                                      </p:cBhvr>
                                      <p:to x="100000" y="100000"/>
                                    </p:animScale>
                                    <p:animScale>
                                      <p:cBhvr>
                                        <p:cTn id="33" dur="26">
                                          <p:stCondLst>
                                            <p:cond delay="1312"/>
                                          </p:stCondLst>
                                        </p:cTn>
                                        <p:tgtEl>
                                          <p:spTgt spid="144"/>
                                        </p:tgtEl>
                                      </p:cBhvr>
                                      <p:to x="100000" y="80000"/>
                                    </p:animScale>
                                    <p:animScale>
                                      <p:cBhvr>
                                        <p:cTn id="34" dur="166" decel="50000">
                                          <p:stCondLst>
                                            <p:cond delay="1338"/>
                                          </p:stCondLst>
                                        </p:cTn>
                                        <p:tgtEl>
                                          <p:spTgt spid="144"/>
                                        </p:tgtEl>
                                      </p:cBhvr>
                                      <p:to x="100000" y="100000"/>
                                    </p:animScale>
                                    <p:animScale>
                                      <p:cBhvr>
                                        <p:cTn id="35" dur="26">
                                          <p:stCondLst>
                                            <p:cond delay="1642"/>
                                          </p:stCondLst>
                                        </p:cTn>
                                        <p:tgtEl>
                                          <p:spTgt spid="144"/>
                                        </p:tgtEl>
                                      </p:cBhvr>
                                      <p:to x="100000" y="90000"/>
                                    </p:animScale>
                                    <p:animScale>
                                      <p:cBhvr>
                                        <p:cTn id="36" dur="166" decel="50000">
                                          <p:stCondLst>
                                            <p:cond delay="1668"/>
                                          </p:stCondLst>
                                        </p:cTn>
                                        <p:tgtEl>
                                          <p:spTgt spid="144"/>
                                        </p:tgtEl>
                                      </p:cBhvr>
                                      <p:to x="100000" y="100000"/>
                                    </p:animScale>
                                    <p:animScale>
                                      <p:cBhvr>
                                        <p:cTn id="37" dur="26">
                                          <p:stCondLst>
                                            <p:cond delay="1808"/>
                                          </p:stCondLst>
                                        </p:cTn>
                                        <p:tgtEl>
                                          <p:spTgt spid="144"/>
                                        </p:tgtEl>
                                      </p:cBhvr>
                                      <p:to x="100000" y="95000"/>
                                    </p:animScale>
                                    <p:animScale>
                                      <p:cBhvr>
                                        <p:cTn id="38" dur="166" decel="50000">
                                          <p:stCondLst>
                                            <p:cond delay="1834"/>
                                          </p:stCondLst>
                                        </p:cTn>
                                        <p:tgtEl>
                                          <p:spTgt spid="1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197" y="1230144"/>
            <a:ext cx="4739582" cy="4739582"/>
          </a:xfrm>
          <a:prstGeom prst="rect">
            <a:avLst/>
          </a:prstGeom>
        </p:spPr>
      </p:pic>
      <p:sp>
        <p:nvSpPr>
          <p:cNvPr id="2" name="Rectangle 1"/>
          <p:cNvSpPr/>
          <p:nvPr/>
        </p:nvSpPr>
        <p:spPr>
          <a:xfrm>
            <a:off x="3923210" y="1856992"/>
            <a:ext cx="7114903" cy="3416320"/>
          </a:xfrm>
          <a:prstGeom prst="rect">
            <a:avLst/>
          </a:prstGeom>
        </p:spPr>
        <p:txBody>
          <a:bodyPr wrap="square">
            <a:spAutoFit/>
          </a:bodyPr>
          <a:lstStyle/>
          <a:p>
            <a:pPr algn="ctr">
              <a:defRPr/>
            </a:pPr>
            <a:r>
              <a:rPr lang="vi-VN" altLang="en-US" sz="7200">
                <a:solidFill>
                  <a:srgbClr val="FF0000"/>
                </a:solidFill>
                <a:latin typeface="#9Slide03 Arima Madurai ExtraBo" panose="00000900000000000000" pitchFamily="2" charset="0"/>
                <a:cs typeface="#9Slide03 Arima Madurai ExtraBo" panose="00000900000000000000" pitchFamily="2" charset="0"/>
              </a:rPr>
              <a:t>Trò chơi </a:t>
            </a:r>
            <a:endParaRPr lang="en-US" altLang="en-US" sz="7200">
              <a:solidFill>
                <a:srgbClr val="FF0000"/>
              </a:solidFill>
              <a:latin typeface="#9Slide03 Arima Madurai ExtraBo" panose="00000900000000000000" pitchFamily="2" charset="0"/>
              <a:cs typeface="#9Slide03 Arima Madurai ExtraBo" panose="00000900000000000000" pitchFamily="2" charset="0"/>
            </a:endParaRPr>
          </a:p>
          <a:p>
            <a:pPr algn="ctr">
              <a:defRPr/>
            </a:pPr>
            <a:r>
              <a:rPr lang="vi-VN" altLang="en-US" sz="7200">
                <a:solidFill>
                  <a:srgbClr val="FF0000"/>
                </a:solidFill>
                <a:latin typeface="#9Slide03 Arima Madurai ExtraBo" panose="00000900000000000000" pitchFamily="2" charset="0"/>
                <a:cs typeface="#9Slide03 Arima Madurai ExtraBo" panose="00000900000000000000" pitchFamily="2" charset="0"/>
              </a:rPr>
              <a:t>“Những điều em biêt” </a:t>
            </a:r>
            <a:endParaRPr lang="en-US" altLang="en-US" sz="7200" b="1" dirty="0">
              <a:solidFill>
                <a:srgbClr val="FF0000"/>
              </a:solidFill>
              <a:latin typeface="#9Slide03 Arima Madurai ExtraBo" panose="00000900000000000000" pitchFamily="2" charset="0"/>
              <a:cs typeface="#9Slide03 Arima Madurai ExtraBo" panose="00000900000000000000" pitchFamily="2" charset="0"/>
            </a:endParaRPr>
          </a:p>
        </p:txBody>
      </p:sp>
    </p:spTree>
    <p:extLst>
      <p:ext uri="{BB962C8B-B14F-4D97-AF65-F5344CB8AC3E}">
        <p14:creationId xmlns:p14="http://schemas.microsoft.com/office/powerpoint/2010/main" val="3763760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6B8E3344-085B-42E1-B539-61B33A92C083}"/>
              </a:ext>
            </a:extLst>
          </p:cNvPr>
          <p:cNvSpPr txBox="1"/>
          <p:nvPr/>
        </p:nvSpPr>
        <p:spPr>
          <a:xfrm>
            <a:off x="1833957" y="771086"/>
            <a:ext cx="9040678"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000" b="1">
                <a:solidFill>
                  <a:srgbClr val="7030A0"/>
                </a:solidFill>
                <a:latin typeface="Calibri" panose="020F0502020204030204" pitchFamily="34" charset="0"/>
                <a:cs typeface="Calibri" panose="020F0502020204030204" pitchFamily="34" charset="0"/>
              </a:rPr>
              <a:t>Câu 1: Sản phẩm nào là sản phẩm lên men sử dụng nấm men?</a:t>
            </a:r>
            <a:endParaRPr kumimoji="0" lang="en-US" sz="1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5B25C72D-E6A2-4DF6-B067-E67CFFB6E814}"/>
              </a:ext>
            </a:extLst>
          </p:cNvPr>
          <p:cNvSpPr/>
          <p:nvPr/>
        </p:nvSpPr>
        <p:spPr>
          <a:xfrm>
            <a:off x="1972744" y="2911301"/>
            <a:ext cx="3943350" cy="103539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kumimoji="0" lang="en-US" sz="4000" b="1" i="0" u="none" strike="noStrike" kern="1200" cap="none" spc="0" normalizeH="0" baseline="0" noProof="0" dirty="0">
                <a:ln>
                  <a:noFill/>
                </a:ln>
                <a:solidFill>
                  <a:srgbClr val="66382E"/>
                </a:solidFill>
                <a:effectLst/>
                <a:uLnTx/>
                <a:uFillTx/>
                <a:latin typeface="Arial" panose="020B0604020202020204" pitchFamily="34" charset="0"/>
                <a:ea typeface="+mn-ea"/>
                <a:cs typeface="Arial" panose="020B0604020202020204" pitchFamily="34" charset="0"/>
              </a:rPr>
              <a:t>A</a:t>
            </a:r>
            <a:r>
              <a:rPr kumimoji="0" lang="en-US" sz="4000" b="1" i="0" u="none" strike="noStrike" kern="1200" cap="none" spc="0" normalizeH="0" baseline="0" noProof="0">
                <a:ln>
                  <a:noFill/>
                </a:ln>
                <a:solidFill>
                  <a:srgbClr val="66382E"/>
                </a:solidFill>
                <a:effectLst/>
                <a:uLnTx/>
                <a:uFillTx/>
                <a:latin typeface="Arial" panose="020B0604020202020204" pitchFamily="34" charset="0"/>
                <a:ea typeface="+mn-ea"/>
                <a:cs typeface="Arial" panose="020B0604020202020204" pitchFamily="34" charset="0"/>
              </a:rPr>
              <a:t>. </a:t>
            </a:r>
            <a:r>
              <a:rPr lang="en-US" sz="4000" b="1">
                <a:solidFill>
                  <a:srgbClr val="66382E"/>
                </a:solidFill>
                <a:latin typeface="Arial" panose="020B0604020202020204" pitchFamily="34" charset="0"/>
                <a:cs typeface="Arial" panose="020B0604020202020204" pitchFamily="34" charset="0"/>
              </a:rPr>
              <a:t>sữa chua</a:t>
            </a:r>
            <a:endParaRPr kumimoji="0" lang="en-US" sz="4000" b="1" i="0" u="none" strike="noStrike" kern="1200" cap="none" spc="0" normalizeH="0" baseline="0" noProof="0" dirty="0">
              <a:ln>
                <a:noFill/>
              </a:ln>
              <a:solidFill>
                <a:srgbClr val="66382E"/>
              </a:solidFill>
              <a:effectLst/>
              <a:uLnTx/>
              <a:uFillTx/>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15D571F-1582-4A97-B080-95EECB7D0450}"/>
              </a:ext>
            </a:extLst>
          </p:cNvPr>
          <p:cNvSpPr/>
          <p:nvPr/>
        </p:nvSpPr>
        <p:spPr>
          <a:xfrm>
            <a:off x="7055446" y="2911301"/>
            <a:ext cx="3943350" cy="103539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kumimoji="0" lang="en-US" sz="4000" b="1" i="0" u="none" strike="noStrike" kern="1200" cap="none" spc="0" normalizeH="0" baseline="0" noProof="0">
                <a:ln>
                  <a:noFill/>
                </a:ln>
                <a:solidFill>
                  <a:srgbClr val="66382E"/>
                </a:solidFill>
                <a:effectLst/>
                <a:uLnTx/>
                <a:uFillTx/>
                <a:latin typeface="Arial" panose="020B0604020202020204" pitchFamily="34" charset="0"/>
                <a:ea typeface="+mn-ea"/>
                <a:cs typeface="Arial" panose="020B0604020202020204" pitchFamily="34" charset="0"/>
              </a:rPr>
              <a:t>B</a:t>
            </a:r>
            <a:r>
              <a:rPr lang="en-US" sz="4000" b="1">
                <a:solidFill>
                  <a:srgbClr val="66382E"/>
                </a:solidFill>
                <a:latin typeface="Arial" panose="020B0604020202020204" pitchFamily="34" charset="0"/>
                <a:cs typeface="Arial" panose="020B0604020202020204" pitchFamily="34" charset="0"/>
              </a:rPr>
              <a:t>. bánh bao</a:t>
            </a:r>
            <a:endParaRPr kumimoji="0" lang="en-US" sz="4000" b="1" i="0" u="none" strike="noStrike" kern="1200" cap="none" spc="0" normalizeH="0" baseline="0" noProof="0" dirty="0">
              <a:ln>
                <a:noFill/>
              </a:ln>
              <a:solidFill>
                <a:srgbClr val="66382E"/>
              </a:solidFill>
              <a:effectLst/>
              <a:uLnTx/>
              <a:uFillTx/>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C477A44-D771-4483-9071-F3FB0019E09E}"/>
              </a:ext>
            </a:extLst>
          </p:cNvPr>
          <p:cNvSpPr/>
          <p:nvPr/>
        </p:nvSpPr>
        <p:spPr>
          <a:xfrm>
            <a:off x="3944419" y="4763475"/>
            <a:ext cx="4838634" cy="103539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kumimoji="0" lang="en-US" sz="4000" b="1" i="0" u="none" strike="noStrike" kern="1200" cap="none" spc="0" normalizeH="0" baseline="0" noProof="0">
                <a:ln>
                  <a:noFill/>
                </a:ln>
                <a:solidFill>
                  <a:srgbClr val="66382E"/>
                </a:solidFill>
                <a:effectLst/>
                <a:uLnTx/>
                <a:uFillTx/>
                <a:latin typeface="Arial" panose="020B0604020202020204" pitchFamily="34" charset="0"/>
                <a:ea typeface="+mn-ea"/>
                <a:cs typeface="Arial" panose="020B0604020202020204" pitchFamily="34" charset="0"/>
              </a:rPr>
              <a:t>C. </a:t>
            </a:r>
            <a:r>
              <a:rPr lang="en-US" sz="4000" b="1">
                <a:solidFill>
                  <a:srgbClr val="66382E"/>
                </a:solidFill>
                <a:latin typeface="Arial" panose="020B0604020202020204" pitchFamily="34" charset="0"/>
                <a:cs typeface="Arial" panose="020B0604020202020204" pitchFamily="34" charset="0"/>
              </a:rPr>
              <a:t>bánh đậu xanh</a:t>
            </a:r>
            <a:endParaRPr kumimoji="0" lang="en-US" sz="4000" b="1" i="0" u="none" strike="noStrike" kern="1200" cap="none" spc="0" normalizeH="0" baseline="0" noProof="0" dirty="0">
              <a:ln>
                <a:noFill/>
              </a:ln>
              <a:solidFill>
                <a:srgbClr val="66382E"/>
              </a:solidFill>
              <a:effectLst/>
              <a:uLnTx/>
              <a:uFillTx/>
              <a:latin typeface="Arial" panose="020B0604020202020204" pitchFamily="34" charset="0"/>
              <a:cs typeface="Arial" panose="020B0604020202020204" pitchFamily="34" charset="0"/>
            </a:endParaRPr>
          </a:p>
        </p:txBody>
      </p:sp>
      <p:pic>
        <p:nvPicPr>
          <p:cNvPr id="8" name="Picture 2" descr="Check free icon">
            <a:extLst>
              <a:ext uri="{FF2B5EF4-FFF2-40B4-BE49-F238E27FC236}">
                <a16:creationId xmlns:a16="http://schemas.microsoft.com/office/drawing/2014/main" id="{1A5CB922-76AB-4CCE-A2BA-CFBF55C161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784766"/>
            <a:ext cx="1124808" cy="1124808"/>
          </a:xfrm>
          <a:prstGeom prst="rect">
            <a:avLst/>
          </a:prstGeom>
          <a:noFill/>
          <a:extLst>
            <a:ext uri="{909E8E84-426E-40DD-AFC4-6F175D3DCCD1}">
              <a14:hiddenFill xmlns:a14="http://schemas.microsoft.com/office/drawing/2010/main">
                <a:solidFill>
                  <a:srgbClr val="FFFFFF"/>
                </a:solidFill>
              </a14:hiddenFill>
            </a:ext>
          </a:extLst>
        </p:spPr>
      </p:pic>
      <p:pic>
        <p:nvPicPr>
          <p:cNvPr id="9" name="59c3c5f047238">
            <a:hlinkClick r:id="" action="ppaction://media"/>
            <a:extLst>
              <a:ext uri="{FF2B5EF4-FFF2-40B4-BE49-F238E27FC236}">
                <a16:creationId xmlns:a16="http://schemas.microsoft.com/office/drawing/2014/main" id="{F947D47C-E75D-4A37-9C04-A97E9632EC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10825" y="1859813"/>
            <a:ext cx="1384390" cy="1384390"/>
          </a:xfrm>
          <a:prstGeom prst="rect">
            <a:avLst/>
          </a:prstGeom>
        </p:spPr>
      </p:pic>
      <p:pic>
        <p:nvPicPr>
          <p:cNvPr id="11" name="Picture 10">
            <a:extLst>
              <a:ext uri="{FF2B5EF4-FFF2-40B4-BE49-F238E27FC236}">
                <a16:creationId xmlns:a16="http://schemas.microsoft.com/office/drawing/2014/main" id="{61FBB258-7771-4D69-ADAE-3F87A916F0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259078">
            <a:off x="10458465" y="237485"/>
            <a:ext cx="1425713" cy="801963"/>
          </a:xfrm>
          <a:prstGeom prst="rect">
            <a:avLst/>
          </a:prstGeom>
        </p:spPr>
      </p:pic>
    </p:spTree>
    <p:extLst>
      <p:ext uri="{BB962C8B-B14F-4D97-AF65-F5344CB8AC3E}">
        <p14:creationId xmlns:p14="http://schemas.microsoft.com/office/powerpoint/2010/main" val="262094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1"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27" presetClass="emph" presetSubtype="0" repeatCount="5000" fill="remove" grpId="0" nodeType="withEffect">
                                  <p:stCondLst>
                                    <p:cond delay="0"/>
                                  </p:stCondLst>
                                  <p:childTnLst>
                                    <p:animClr clrSpc="rgb" dir="cw">
                                      <p:cBhvr override="childStyle">
                                        <p:cTn id="30" dur="250" autoRev="1" fill="remove"/>
                                        <p:tgtEl>
                                          <p:spTgt spid="5"/>
                                        </p:tgtEl>
                                        <p:attrNameLst>
                                          <p:attrName>style.color</p:attrName>
                                        </p:attrNameLst>
                                      </p:cBhvr>
                                      <p:to>
                                        <a:schemeClr val="bg1"/>
                                      </p:to>
                                    </p:animClr>
                                    <p:animClr clrSpc="rgb" dir="cw">
                                      <p:cBhvr>
                                        <p:cTn id="31" dur="250" autoRev="1" fill="remove"/>
                                        <p:tgtEl>
                                          <p:spTgt spid="5"/>
                                        </p:tgtEl>
                                        <p:attrNameLst>
                                          <p:attrName>fillcolor</p:attrName>
                                        </p:attrNameLst>
                                      </p:cBhvr>
                                      <p:to>
                                        <a:schemeClr val="bg1"/>
                                      </p:to>
                                    </p:animClr>
                                    <p:set>
                                      <p:cBhvr>
                                        <p:cTn id="32" dur="250" autoRev="1" fill="remove"/>
                                        <p:tgtEl>
                                          <p:spTgt spid="5"/>
                                        </p:tgtEl>
                                        <p:attrNameLst>
                                          <p:attrName>fill.type</p:attrName>
                                        </p:attrNameLst>
                                      </p:cBhvr>
                                      <p:to>
                                        <p:strVal val="solid"/>
                                      </p:to>
                                    </p:set>
                                    <p:set>
                                      <p:cBhvr>
                                        <p:cTn id="33" dur="250" autoRev="1" fill="remove"/>
                                        <p:tgtEl>
                                          <p:spTgt spid="5"/>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457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5" grpId="1"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6B8E3344-085B-42E1-B539-61B33A92C083}"/>
              </a:ext>
            </a:extLst>
          </p:cNvPr>
          <p:cNvSpPr txBox="1"/>
          <p:nvPr/>
        </p:nvSpPr>
        <p:spPr>
          <a:xfrm>
            <a:off x="1833957" y="771086"/>
            <a:ext cx="9040678"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7030A0"/>
                </a:solidFill>
                <a:effectLst/>
                <a:uLnTx/>
                <a:uFillTx/>
                <a:latin typeface="Calibri" panose="020F0502020204030204" pitchFamily="34" charset="0"/>
                <a:cs typeface="Calibri" panose="020F0502020204030204" pitchFamily="34" charset="0"/>
              </a:rPr>
              <a:t>Câu 2: </a:t>
            </a:r>
            <a:r>
              <a:rPr kumimoji="0" lang="vi-VN" altLang="en-US" sz="4000" b="1" i="0" u="none" strike="noStrike" kern="1200" cap="none" spc="0" normalizeH="0" baseline="0" noProof="0">
                <a:ln>
                  <a:noFill/>
                </a:ln>
                <a:solidFill>
                  <a:srgbClr val="7030A0"/>
                </a:solidFill>
                <a:effectLst/>
                <a:uLnTx/>
                <a:uFillTx/>
                <a:latin typeface="Calibri" panose="020F0502020204030204" pitchFamily="34" charset="0"/>
                <a:cs typeface="Calibri" panose="020F0502020204030204" pitchFamily="34" charset="0"/>
              </a:rPr>
              <a:t>Nấm ăn không cung cấp dưỡng chất nào sau đây?</a:t>
            </a:r>
            <a:endParaRPr kumimoji="0" lang="en-US" sz="1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5B25C72D-E6A2-4DF6-B067-E67CFFB6E814}"/>
              </a:ext>
            </a:extLst>
          </p:cNvPr>
          <p:cNvSpPr/>
          <p:nvPr/>
        </p:nvSpPr>
        <p:spPr>
          <a:xfrm>
            <a:off x="6665060" y="2882915"/>
            <a:ext cx="3943350" cy="103539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66382E"/>
                </a:solidFill>
                <a:effectLst/>
                <a:uLnTx/>
                <a:uFillTx/>
                <a:latin typeface="Arial" panose="020B0604020202020204" pitchFamily="34" charset="0"/>
                <a:ea typeface="+mn-ea"/>
                <a:cs typeface="Arial" panose="020B0604020202020204" pitchFamily="34" charset="0"/>
              </a:rPr>
              <a:t>B. </a:t>
            </a:r>
            <a:r>
              <a:rPr kumimoji="0" lang="en-US" sz="4000" b="1" i="0" u="none" strike="noStrike" kern="1200" cap="none" spc="0" normalizeH="0" baseline="0" noProof="0">
                <a:ln>
                  <a:noFill/>
                </a:ln>
                <a:solidFill>
                  <a:srgbClr val="66382E"/>
                </a:solidFill>
                <a:effectLst/>
                <a:uLnTx/>
                <a:uFillTx/>
                <a:latin typeface="Arial" panose="020B0604020202020204" pitchFamily="34" charset="0"/>
                <a:cs typeface="Arial" panose="020B0604020202020204" pitchFamily="34" charset="0"/>
              </a:rPr>
              <a:t>vitamin</a:t>
            </a:r>
            <a:endParaRPr kumimoji="0" lang="en-US" sz="4000" b="1" i="0" u="none" strike="noStrike" kern="1200" cap="none" spc="0" normalizeH="0" baseline="0" noProof="0" dirty="0">
              <a:ln>
                <a:noFill/>
              </a:ln>
              <a:solidFill>
                <a:srgbClr val="66382E"/>
              </a:solidFill>
              <a:effectLst/>
              <a:uLnTx/>
              <a:uFillTx/>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15D571F-1582-4A97-B080-95EECB7D0450}"/>
              </a:ext>
            </a:extLst>
          </p:cNvPr>
          <p:cNvSpPr/>
          <p:nvPr/>
        </p:nvSpPr>
        <p:spPr>
          <a:xfrm>
            <a:off x="1980632" y="2808334"/>
            <a:ext cx="3943350" cy="103539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66382E"/>
                </a:solidFill>
                <a:effectLst/>
                <a:uLnTx/>
                <a:uFillTx/>
                <a:latin typeface="Arial" panose="020B0604020202020204" pitchFamily="34" charset="0"/>
                <a:ea typeface="+mn-ea"/>
                <a:cs typeface="Arial" panose="020B0604020202020204" pitchFamily="34" charset="0"/>
              </a:rPr>
              <a:t>A</a:t>
            </a:r>
            <a:r>
              <a:rPr kumimoji="0" lang="en-US" sz="4000" b="1" i="0" u="none" strike="noStrike" kern="1200" cap="none" spc="0" normalizeH="0" baseline="0" noProof="0">
                <a:ln>
                  <a:noFill/>
                </a:ln>
                <a:solidFill>
                  <a:srgbClr val="66382E"/>
                </a:solidFill>
                <a:effectLst/>
                <a:uLnTx/>
                <a:uFillTx/>
                <a:latin typeface="Arial" panose="020B0604020202020204" pitchFamily="34" charset="0"/>
                <a:cs typeface="Arial" panose="020B0604020202020204" pitchFamily="34" charset="0"/>
              </a:rPr>
              <a:t>. chất</a:t>
            </a:r>
            <a:r>
              <a:rPr kumimoji="0" lang="en-US" sz="4000" b="1" i="0" u="none" strike="noStrike" kern="1200" cap="none" spc="0" normalizeH="0" noProof="0">
                <a:ln>
                  <a:noFill/>
                </a:ln>
                <a:solidFill>
                  <a:srgbClr val="66382E"/>
                </a:solidFill>
                <a:effectLst/>
                <a:uLnTx/>
                <a:uFillTx/>
                <a:latin typeface="Arial" panose="020B0604020202020204" pitchFamily="34" charset="0"/>
                <a:cs typeface="Arial" panose="020B0604020202020204" pitchFamily="34" charset="0"/>
              </a:rPr>
              <a:t> đạm</a:t>
            </a:r>
            <a:endParaRPr kumimoji="0" lang="en-US" sz="4000" b="1" i="0" u="none" strike="noStrike" kern="1200" cap="none" spc="0" normalizeH="0" baseline="0" noProof="0" dirty="0">
              <a:ln>
                <a:noFill/>
              </a:ln>
              <a:solidFill>
                <a:srgbClr val="66382E"/>
              </a:solidFill>
              <a:effectLst/>
              <a:uLnTx/>
              <a:uFillTx/>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C477A44-D771-4483-9071-F3FB0019E09E}"/>
              </a:ext>
            </a:extLst>
          </p:cNvPr>
          <p:cNvSpPr/>
          <p:nvPr/>
        </p:nvSpPr>
        <p:spPr>
          <a:xfrm>
            <a:off x="3944419" y="4763475"/>
            <a:ext cx="4838634" cy="103539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66382E"/>
                </a:solidFill>
                <a:effectLst/>
                <a:uLnTx/>
                <a:uFillTx/>
                <a:latin typeface="Arial" panose="020B0604020202020204" pitchFamily="34" charset="0"/>
                <a:ea typeface="+mn-ea"/>
                <a:cs typeface="Arial" panose="020B0604020202020204" pitchFamily="34" charset="0"/>
              </a:rPr>
              <a:t>C. </a:t>
            </a:r>
            <a:r>
              <a:rPr kumimoji="0" lang="en-US" sz="4000" b="1" i="0" u="none" strike="noStrike" kern="1200" cap="none" spc="0" normalizeH="0" baseline="0" noProof="0">
                <a:ln>
                  <a:noFill/>
                </a:ln>
                <a:solidFill>
                  <a:srgbClr val="66382E"/>
                </a:solidFill>
                <a:effectLst/>
                <a:uLnTx/>
                <a:uFillTx/>
                <a:latin typeface="Arial" panose="020B0604020202020204" pitchFamily="34" charset="0"/>
                <a:cs typeface="Arial" panose="020B0604020202020204" pitchFamily="34" charset="0"/>
              </a:rPr>
              <a:t>chất</a:t>
            </a:r>
            <a:r>
              <a:rPr kumimoji="0" lang="en-US" sz="4000" b="1" i="0" u="none" strike="noStrike" kern="1200" cap="none" spc="0" normalizeH="0" noProof="0">
                <a:ln>
                  <a:noFill/>
                </a:ln>
                <a:solidFill>
                  <a:srgbClr val="66382E"/>
                </a:solidFill>
                <a:effectLst/>
                <a:uLnTx/>
                <a:uFillTx/>
                <a:latin typeface="Arial" panose="020B0604020202020204" pitchFamily="34" charset="0"/>
                <a:cs typeface="Arial" panose="020B0604020202020204" pitchFamily="34" charset="0"/>
              </a:rPr>
              <a:t> xơ</a:t>
            </a:r>
            <a:endParaRPr kumimoji="0" lang="en-US" sz="4000" b="1" i="0" u="none" strike="noStrike" kern="1200" cap="none" spc="0" normalizeH="0" baseline="0" noProof="0" dirty="0">
              <a:ln>
                <a:noFill/>
              </a:ln>
              <a:solidFill>
                <a:srgbClr val="66382E"/>
              </a:solidFill>
              <a:effectLst/>
              <a:uLnTx/>
              <a:uFillTx/>
              <a:latin typeface="Arial" panose="020B0604020202020204" pitchFamily="34" charset="0"/>
              <a:cs typeface="Arial" panose="020B0604020202020204" pitchFamily="34" charset="0"/>
            </a:endParaRPr>
          </a:p>
        </p:txBody>
      </p:sp>
      <p:pic>
        <p:nvPicPr>
          <p:cNvPr id="8" name="Picture 2" descr="Check free icon">
            <a:extLst>
              <a:ext uri="{FF2B5EF4-FFF2-40B4-BE49-F238E27FC236}">
                <a16:creationId xmlns:a16="http://schemas.microsoft.com/office/drawing/2014/main" id="{1A5CB922-76AB-4CCE-A2BA-CFBF55C161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186" y="2681799"/>
            <a:ext cx="1124808" cy="1124808"/>
          </a:xfrm>
          <a:prstGeom prst="rect">
            <a:avLst/>
          </a:prstGeom>
          <a:noFill/>
          <a:extLst>
            <a:ext uri="{909E8E84-426E-40DD-AFC4-6F175D3DCCD1}">
              <a14:hiddenFill xmlns:a14="http://schemas.microsoft.com/office/drawing/2010/main">
                <a:solidFill>
                  <a:srgbClr val="FFFFFF"/>
                </a:solidFill>
              </a14:hiddenFill>
            </a:ext>
          </a:extLst>
        </p:spPr>
      </p:pic>
      <p:pic>
        <p:nvPicPr>
          <p:cNvPr id="9" name="59c3c5f047238">
            <a:hlinkClick r:id="" action="ppaction://media"/>
            <a:extLst>
              <a:ext uri="{FF2B5EF4-FFF2-40B4-BE49-F238E27FC236}">
                <a16:creationId xmlns:a16="http://schemas.microsoft.com/office/drawing/2014/main" id="{F947D47C-E75D-4A37-9C04-A97E9632EC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10825" y="1859813"/>
            <a:ext cx="1384390" cy="1384390"/>
          </a:xfrm>
          <a:prstGeom prst="rect">
            <a:avLst/>
          </a:prstGeom>
        </p:spPr>
      </p:pic>
      <p:pic>
        <p:nvPicPr>
          <p:cNvPr id="11" name="Picture 10">
            <a:extLst>
              <a:ext uri="{FF2B5EF4-FFF2-40B4-BE49-F238E27FC236}">
                <a16:creationId xmlns:a16="http://schemas.microsoft.com/office/drawing/2014/main" id="{61FBB258-7771-4D69-ADAE-3F87A916F0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259078">
            <a:off x="10458465" y="237485"/>
            <a:ext cx="1425713" cy="801963"/>
          </a:xfrm>
          <a:prstGeom prst="rect">
            <a:avLst/>
          </a:prstGeom>
        </p:spPr>
      </p:pic>
    </p:spTree>
    <p:extLst>
      <p:ext uri="{BB962C8B-B14F-4D97-AF65-F5344CB8AC3E}">
        <p14:creationId xmlns:p14="http://schemas.microsoft.com/office/powerpoint/2010/main" val="355917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1"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27" presetClass="emph" presetSubtype="0" repeatCount="5000" fill="remove" grpId="0" nodeType="withEffect">
                                  <p:stCondLst>
                                    <p:cond delay="0"/>
                                  </p:stCondLst>
                                  <p:childTnLst>
                                    <p:animClr clrSpc="rgb" dir="cw">
                                      <p:cBhvr override="childStyle">
                                        <p:cTn id="30" dur="250" autoRev="1" fill="remove"/>
                                        <p:tgtEl>
                                          <p:spTgt spid="5"/>
                                        </p:tgtEl>
                                        <p:attrNameLst>
                                          <p:attrName>style.color</p:attrName>
                                        </p:attrNameLst>
                                      </p:cBhvr>
                                      <p:to>
                                        <a:schemeClr val="bg1"/>
                                      </p:to>
                                    </p:animClr>
                                    <p:animClr clrSpc="rgb" dir="cw">
                                      <p:cBhvr>
                                        <p:cTn id="31" dur="250" autoRev="1" fill="remove"/>
                                        <p:tgtEl>
                                          <p:spTgt spid="5"/>
                                        </p:tgtEl>
                                        <p:attrNameLst>
                                          <p:attrName>fillcolor</p:attrName>
                                        </p:attrNameLst>
                                      </p:cBhvr>
                                      <p:to>
                                        <a:schemeClr val="bg1"/>
                                      </p:to>
                                    </p:animClr>
                                    <p:set>
                                      <p:cBhvr>
                                        <p:cTn id="32" dur="250" autoRev="1" fill="remove"/>
                                        <p:tgtEl>
                                          <p:spTgt spid="5"/>
                                        </p:tgtEl>
                                        <p:attrNameLst>
                                          <p:attrName>fill.type</p:attrName>
                                        </p:attrNameLst>
                                      </p:cBhvr>
                                      <p:to>
                                        <p:strVal val="solid"/>
                                      </p:to>
                                    </p:set>
                                    <p:set>
                                      <p:cBhvr>
                                        <p:cTn id="33" dur="250" autoRev="1" fill="remove"/>
                                        <p:tgtEl>
                                          <p:spTgt spid="5"/>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457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5" grpId="1"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6B8E3344-085B-42E1-B539-61B33A92C083}"/>
              </a:ext>
            </a:extLst>
          </p:cNvPr>
          <p:cNvSpPr txBox="1"/>
          <p:nvPr/>
        </p:nvSpPr>
        <p:spPr>
          <a:xfrm>
            <a:off x="1833957" y="771086"/>
            <a:ext cx="904067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7030A0"/>
                </a:solidFill>
                <a:effectLst/>
                <a:uLnTx/>
                <a:uFillTx/>
                <a:latin typeface="Calibri" panose="020F0502020204030204" pitchFamily="34" charset="0"/>
                <a:cs typeface="Calibri" panose="020F0502020204030204" pitchFamily="34" charset="0"/>
              </a:rPr>
              <a:t>Câu 3: </a:t>
            </a:r>
            <a:r>
              <a:rPr kumimoji="0" lang="vi-VN" altLang="en-US" sz="4000" b="1" i="0" u="none" strike="noStrike" kern="1200" cap="none" spc="0" normalizeH="0" baseline="0" noProof="0">
                <a:ln>
                  <a:noFill/>
                </a:ln>
                <a:solidFill>
                  <a:srgbClr val="7030A0"/>
                </a:solidFill>
                <a:effectLst/>
                <a:uLnTx/>
                <a:uFillTx/>
                <a:latin typeface="Calibri" panose="020F0502020204030204" pitchFamily="34" charset="0"/>
                <a:cs typeface="Calibri" panose="020F0502020204030204" pitchFamily="34" charset="0"/>
              </a:rPr>
              <a:t>Nấm mốc thường có màu gì?</a:t>
            </a:r>
            <a:endParaRPr kumimoji="0" lang="en-US" sz="1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5B25C72D-E6A2-4DF6-B067-E67CFFB6E814}"/>
              </a:ext>
            </a:extLst>
          </p:cNvPr>
          <p:cNvSpPr/>
          <p:nvPr/>
        </p:nvSpPr>
        <p:spPr>
          <a:xfrm>
            <a:off x="6665060" y="2882915"/>
            <a:ext cx="3943350" cy="103539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66382E"/>
                </a:solidFill>
                <a:effectLst/>
                <a:uLnTx/>
                <a:uFillTx/>
                <a:latin typeface="Arial" panose="020B0604020202020204" pitchFamily="34" charset="0"/>
                <a:ea typeface="+mn-ea"/>
                <a:cs typeface="Arial" panose="020B0604020202020204" pitchFamily="34" charset="0"/>
              </a:rPr>
              <a:t>B. </a:t>
            </a:r>
            <a:r>
              <a:rPr kumimoji="0" lang="en-US" sz="4000" b="1" i="0" u="none" strike="noStrike" kern="1200" cap="none" spc="0" normalizeH="0" baseline="0" noProof="0">
                <a:ln>
                  <a:noFill/>
                </a:ln>
                <a:solidFill>
                  <a:srgbClr val="66382E"/>
                </a:solidFill>
                <a:effectLst/>
                <a:uLnTx/>
                <a:uFillTx/>
                <a:latin typeface="Arial" panose="020B0604020202020204" pitchFamily="34" charset="0"/>
                <a:cs typeface="Arial" panose="020B0604020202020204" pitchFamily="34" charset="0"/>
              </a:rPr>
              <a:t>màu</a:t>
            </a:r>
            <a:r>
              <a:rPr kumimoji="0" lang="en-US" sz="4000" b="1" i="0" u="none" strike="noStrike" kern="1200" cap="none" spc="0" normalizeH="0" noProof="0">
                <a:ln>
                  <a:noFill/>
                </a:ln>
                <a:solidFill>
                  <a:srgbClr val="66382E"/>
                </a:solidFill>
                <a:effectLst/>
                <a:uLnTx/>
                <a:uFillTx/>
                <a:latin typeface="Arial" panose="020B0604020202020204" pitchFamily="34" charset="0"/>
                <a:cs typeface="Arial" panose="020B0604020202020204" pitchFamily="34" charset="0"/>
              </a:rPr>
              <a:t> đỏ</a:t>
            </a:r>
            <a:endParaRPr kumimoji="0" lang="en-US" sz="4000" b="1" i="0" u="none" strike="noStrike" kern="1200" cap="none" spc="0" normalizeH="0" baseline="0" noProof="0" dirty="0">
              <a:ln>
                <a:noFill/>
              </a:ln>
              <a:solidFill>
                <a:srgbClr val="66382E"/>
              </a:solidFill>
              <a:effectLst/>
              <a:uLnTx/>
              <a:uFillTx/>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15D571F-1582-4A97-B080-95EECB7D0450}"/>
              </a:ext>
            </a:extLst>
          </p:cNvPr>
          <p:cNvSpPr/>
          <p:nvPr/>
        </p:nvSpPr>
        <p:spPr>
          <a:xfrm>
            <a:off x="3957420" y="4595346"/>
            <a:ext cx="3943350" cy="103539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66382E"/>
                </a:solidFill>
                <a:effectLst/>
                <a:uLnTx/>
                <a:uFillTx/>
                <a:latin typeface="Arial" panose="020B0604020202020204" pitchFamily="34" charset="0"/>
                <a:ea typeface="+mn-ea"/>
                <a:cs typeface="Arial" panose="020B0604020202020204" pitchFamily="34" charset="0"/>
              </a:rPr>
              <a:t>C. </a:t>
            </a:r>
            <a:r>
              <a:rPr kumimoji="0" lang="en-US" sz="4000" b="1" i="0" u="none" strike="noStrike" kern="1200" cap="none" spc="0" normalizeH="0" baseline="0" noProof="0">
                <a:ln>
                  <a:noFill/>
                </a:ln>
                <a:solidFill>
                  <a:srgbClr val="66382E"/>
                </a:solidFill>
                <a:effectLst/>
                <a:uLnTx/>
                <a:uFillTx/>
                <a:latin typeface="Arial" panose="020B0604020202020204" pitchFamily="34" charset="0"/>
                <a:cs typeface="Arial" panose="020B0604020202020204" pitchFamily="34" charset="0"/>
              </a:rPr>
              <a:t>màu</a:t>
            </a:r>
            <a:r>
              <a:rPr kumimoji="0" lang="en-US" sz="4000" b="1" i="0" u="none" strike="noStrike" kern="1200" cap="none" spc="0" normalizeH="0" noProof="0">
                <a:ln>
                  <a:noFill/>
                </a:ln>
                <a:solidFill>
                  <a:srgbClr val="66382E"/>
                </a:solidFill>
                <a:effectLst/>
                <a:uLnTx/>
                <a:uFillTx/>
                <a:latin typeface="Arial" panose="020B0604020202020204" pitchFamily="34" charset="0"/>
                <a:cs typeface="Arial" panose="020B0604020202020204" pitchFamily="34" charset="0"/>
              </a:rPr>
              <a:t> xanh</a:t>
            </a:r>
            <a:endParaRPr kumimoji="0" lang="en-US" sz="4000" b="1" i="0" u="none" strike="noStrike" kern="1200" cap="none" spc="0" normalizeH="0" baseline="0" noProof="0" dirty="0">
              <a:ln>
                <a:noFill/>
              </a:ln>
              <a:solidFill>
                <a:srgbClr val="66382E"/>
              </a:solidFill>
              <a:effectLst/>
              <a:uLnTx/>
              <a:uFillTx/>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C477A44-D771-4483-9071-F3FB0019E09E}"/>
              </a:ext>
            </a:extLst>
          </p:cNvPr>
          <p:cNvSpPr/>
          <p:nvPr/>
        </p:nvSpPr>
        <p:spPr>
          <a:xfrm>
            <a:off x="1141061" y="2823845"/>
            <a:ext cx="4838634" cy="103539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66382E"/>
                </a:solidFill>
                <a:effectLst/>
                <a:uLnTx/>
                <a:uFillTx/>
                <a:latin typeface="Arial" panose="020B0604020202020204" pitchFamily="34" charset="0"/>
                <a:ea typeface="+mn-ea"/>
                <a:cs typeface="Arial" panose="020B0604020202020204" pitchFamily="34" charset="0"/>
              </a:rPr>
              <a:t>A. </a:t>
            </a:r>
            <a:r>
              <a:rPr kumimoji="0" lang="en-US" sz="4000" b="1" i="0" u="none" strike="noStrike" kern="1200" cap="none" spc="0" normalizeH="0" baseline="0" noProof="0">
                <a:ln>
                  <a:noFill/>
                </a:ln>
                <a:solidFill>
                  <a:srgbClr val="66382E"/>
                </a:solidFill>
                <a:effectLst/>
                <a:uLnTx/>
                <a:uFillTx/>
                <a:latin typeface="Arial" panose="020B0604020202020204" pitchFamily="34" charset="0"/>
                <a:cs typeface="Arial" panose="020B0604020202020204" pitchFamily="34" charset="0"/>
              </a:rPr>
              <a:t>màu</a:t>
            </a:r>
            <a:r>
              <a:rPr kumimoji="0" lang="en-US" sz="4000" b="1" i="0" u="none" strike="noStrike" kern="1200" cap="none" spc="0" normalizeH="0" noProof="0">
                <a:ln>
                  <a:noFill/>
                </a:ln>
                <a:solidFill>
                  <a:srgbClr val="66382E"/>
                </a:solidFill>
                <a:effectLst/>
                <a:uLnTx/>
                <a:uFillTx/>
                <a:latin typeface="Arial" panose="020B0604020202020204" pitchFamily="34" charset="0"/>
                <a:cs typeface="Arial" panose="020B0604020202020204" pitchFamily="34" charset="0"/>
              </a:rPr>
              <a:t> vàng</a:t>
            </a:r>
            <a:endParaRPr kumimoji="0" lang="en-US" sz="4000" b="1" i="0" u="none" strike="noStrike" kern="1200" cap="none" spc="0" normalizeH="0" baseline="0" noProof="0" dirty="0">
              <a:ln>
                <a:noFill/>
              </a:ln>
              <a:solidFill>
                <a:srgbClr val="66382E"/>
              </a:solidFill>
              <a:effectLst/>
              <a:uLnTx/>
              <a:uFillTx/>
              <a:latin typeface="Arial" panose="020B0604020202020204" pitchFamily="34" charset="0"/>
              <a:cs typeface="Arial" panose="020B0604020202020204" pitchFamily="34" charset="0"/>
            </a:endParaRPr>
          </a:p>
        </p:txBody>
      </p:sp>
      <p:pic>
        <p:nvPicPr>
          <p:cNvPr id="8" name="Picture 2" descr="Check free icon">
            <a:extLst>
              <a:ext uri="{FF2B5EF4-FFF2-40B4-BE49-F238E27FC236}">
                <a16:creationId xmlns:a16="http://schemas.microsoft.com/office/drawing/2014/main" id="{1A5CB922-76AB-4CCE-A2BA-CFBF55C161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7974" y="4468811"/>
            <a:ext cx="1124808" cy="1124808"/>
          </a:xfrm>
          <a:prstGeom prst="rect">
            <a:avLst/>
          </a:prstGeom>
          <a:noFill/>
          <a:extLst>
            <a:ext uri="{909E8E84-426E-40DD-AFC4-6F175D3DCCD1}">
              <a14:hiddenFill xmlns:a14="http://schemas.microsoft.com/office/drawing/2010/main">
                <a:solidFill>
                  <a:srgbClr val="FFFFFF"/>
                </a:solidFill>
              </a14:hiddenFill>
            </a:ext>
          </a:extLst>
        </p:spPr>
      </p:pic>
      <p:pic>
        <p:nvPicPr>
          <p:cNvPr id="9" name="59c3c5f047238">
            <a:hlinkClick r:id="" action="ppaction://media"/>
            <a:extLst>
              <a:ext uri="{FF2B5EF4-FFF2-40B4-BE49-F238E27FC236}">
                <a16:creationId xmlns:a16="http://schemas.microsoft.com/office/drawing/2014/main" id="{F947D47C-E75D-4A37-9C04-A97E9632EC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10825" y="1859813"/>
            <a:ext cx="1384390" cy="1384390"/>
          </a:xfrm>
          <a:prstGeom prst="rect">
            <a:avLst/>
          </a:prstGeom>
        </p:spPr>
      </p:pic>
      <p:pic>
        <p:nvPicPr>
          <p:cNvPr id="11" name="Picture 10">
            <a:extLst>
              <a:ext uri="{FF2B5EF4-FFF2-40B4-BE49-F238E27FC236}">
                <a16:creationId xmlns:a16="http://schemas.microsoft.com/office/drawing/2014/main" id="{61FBB258-7771-4D69-ADAE-3F87A916F0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259078">
            <a:off x="10458465" y="237485"/>
            <a:ext cx="1425713" cy="801963"/>
          </a:xfrm>
          <a:prstGeom prst="rect">
            <a:avLst/>
          </a:prstGeom>
        </p:spPr>
      </p:pic>
    </p:spTree>
    <p:extLst>
      <p:ext uri="{BB962C8B-B14F-4D97-AF65-F5344CB8AC3E}">
        <p14:creationId xmlns:p14="http://schemas.microsoft.com/office/powerpoint/2010/main" val="16240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1"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27" presetClass="emph" presetSubtype="0" repeatCount="5000" fill="remove" grpId="0" nodeType="withEffect">
                                  <p:stCondLst>
                                    <p:cond delay="0"/>
                                  </p:stCondLst>
                                  <p:childTnLst>
                                    <p:animClr clrSpc="rgb" dir="cw">
                                      <p:cBhvr override="childStyle">
                                        <p:cTn id="30" dur="250" autoRev="1" fill="remove"/>
                                        <p:tgtEl>
                                          <p:spTgt spid="5"/>
                                        </p:tgtEl>
                                        <p:attrNameLst>
                                          <p:attrName>style.color</p:attrName>
                                        </p:attrNameLst>
                                      </p:cBhvr>
                                      <p:to>
                                        <a:schemeClr val="bg1"/>
                                      </p:to>
                                    </p:animClr>
                                    <p:animClr clrSpc="rgb" dir="cw">
                                      <p:cBhvr>
                                        <p:cTn id="31" dur="250" autoRev="1" fill="remove"/>
                                        <p:tgtEl>
                                          <p:spTgt spid="5"/>
                                        </p:tgtEl>
                                        <p:attrNameLst>
                                          <p:attrName>fillcolor</p:attrName>
                                        </p:attrNameLst>
                                      </p:cBhvr>
                                      <p:to>
                                        <a:schemeClr val="bg1"/>
                                      </p:to>
                                    </p:animClr>
                                    <p:set>
                                      <p:cBhvr>
                                        <p:cTn id="32" dur="250" autoRev="1" fill="remove"/>
                                        <p:tgtEl>
                                          <p:spTgt spid="5"/>
                                        </p:tgtEl>
                                        <p:attrNameLst>
                                          <p:attrName>fill.type</p:attrName>
                                        </p:attrNameLst>
                                      </p:cBhvr>
                                      <p:to>
                                        <p:strVal val="solid"/>
                                      </p:to>
                                    </p:set>
                                    <p:set>
                                      <p:cBhvr>
                                        <p:cTn id="33" dur="250" autoRev="1" fill="remove"/>
                                        <p:tgtEl>
                                          <p:spTgt spid="5"/>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457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5" grpId="1"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6B8E3344-085B-42E1-B539-61B33A92C083}"/>
              </a:ext>
            </a:extLst>
          </p:cNvPr>
          <p:cNvSpPr txBox="1"/>
          <p:nvPr/>
        </p:nvSpPr>
        <p:spPr>
          <a:xfrm>
            <a:off x="1833957" y="771086"/>
            <a:ext cx="9040678"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7030A0"/>
                </a:solidFill>
                <a:effectLst/>
                <a:uLnTx/>
                <a:uFillTx/>
                <a:latin typeface="Calibri" panose="020F0502020204030204" pitchFamily="34" charset="0"/>
                <a:cs typeface="Calibri" panose="020F0502020204030204" pitchFamily="34" charset="0"/>
              </a:rPr>
              <a:t>Câu 4: </a:t>
            </a:r>
            <a:r>
              <a:rPr kumimoji="0" lang="vi-VN" altLang="en-US" sz="4000" b="1" i="0" u="none" strike="noStrike" kern="1200" cap="none" spc="0" normalizeH="0" baseline="0" noProof="0">
                <a:ln>
                  <a:noFill/>
                </a:ln>
                <a:solidFill>
                  <a:srgbClr val="7030A0"/>
                </a:solidFill>
                <a:effectLst/>
                <a:uLnTx/>
                <a:uFillTx/>
                <a:latin typeface="Calibri" panose="020F0502020204030204" pitchFamily="34" charset="0"/>
                <a:cs typeface="Calibri" panose="020F0502020204030204" pitchFamily="34" charset="0"/>
              </a:rPr>
              <a:t>Thức ăn nào thuộc nhóm chất bột đường?</a:t>
            </a:r>
            <a:endParaRPr kumimoji="0" lang="en-US" sz="1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5B25C72D-E6A2-4DF6-B067-E67CFFB6E814}"/>
              </a:ext>
            </a:extLst>
          </p:cNvPr>
          <p:cNvSpPr/>
          <p:nvPr/>
        </p:nvSpPr>
        <p:spPr>
          <a:xfrm>
            <a:off x="6665060" y="2882915"/>
            <a:ext cx="3943350" cy="103539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66382E"/>
                </a:solidFill>
                <a:effectLst/>
                <a:uLnTx/>
                <a:uFillTx/>
                <a:latin typeface="Arial" panose="020B0604020202020204" pitchFamily="34" charset="0"/>
                <a:ea typeface="+mn-ea"/>
                <a:cs typeface="Arial" panose="020B0604020202020204" pitchFamily="34" charset="0"/>
              </a:rPr>
              <a:t>B. </a:t>
            </a:r>
            <a:r>
              <a:rPr kumimoji="0" lang="en-US" sz="4000" b="1" i="0" u="none" strike="noStrike" kern="1200" cap="none" spc="0" normalizeH="0" baseline="0" noProof="0">
                <a:ln>
                  <a:noFill/>
                </a:ln>
                <a:solidFill>
                  <a:srgbClr val="66382E"/>
                </a:solidFill>
                <a:effectLst/>
                <a:uLnTx/>
                <a:uFillTx/>
                <a:latin typeface="Arial" panose="020B0604020202020204" pitchFamily="34" charset="0"/>
                <a:cs typeface="Arial" panose="020B0604020202020204" pitchFamily="34" charset="0"/>
              </a:rPr>
              <a:t>cá,</a:t>
            </a:r>
            <a:r>
              <a:rPr kumimoji="0" lang="en-US" sz="4000" b="1" i="0" u="none" strike="noStrike" kern="1200" cap="none" spc="0" normalizeH="0" noProof="0">
                <a:ln>
                  <a:noFill/>
                </a:ln>
                <a:solidFill>
                  <a:srgbClr val="66382E"/>
                </a:solidFill>
                <a:effectLst/>
                <a:uLnTx/>
                <a:uFillTx/>
                <a:latin typeface="Arial" panose="020B0604020202020204" pitchFamily="34" charset="0"/>
                <a:cs typeface="Arial" panose="020B0604020202020204" pitchFamily="34" charset="0"/>
              </a:rPr>
              <a:t> thịt</a:t>
            </a:r>
            <a:endParaRPr kumimoji="0" lang="en-US" sz="4000" b="1" i="0" u="none" strike="noStrike" kern="1200" cap="none" spc="0" normalizeH="0" baseline="0" noProof="0" dirty="0">
              <a:ln>
                <a:noFill/>
              </a:ln>
              <a:solidFill>
                <a:srgbClr val="66382E"/>
              </a:solidFill>
              <a:effectLst/>
              <a:uLnTx/>
              <a:uFillTx/>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15D571F-1582-4A97-B080-95EECB7D0450}"/>
              </a:ext>
            </a:extLst>
          </p:cNvPr>
          <p:cNvSpPr/>
          <p:nvPr/>
        </p:nvSpPr>
        <p:spPr>
          <a:xfrm>
            <a:off x="3957420" y="4595346"/>
            <a:ext cx="3943350" cy="103539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66382E"/>
                </a:solidFill>
                <a:effectLst/>
                <a:uLnTx/>
                <a:uFillTx/>
                <a:latin typeface="Arial" panose="020B0604020202020204" pitchFamily="34" charset="0"/>
                <a:ea typeface="+mn-ea"/>
                <a:cs typeface="Arial" panose="020B0604020202020204" pitchFamily="34" charset="0"/>
              </a:rPr>
              <a:t>C. </a:t>
            </a:r>
            <a:r>
              <a:rPr kumimoji="0" lang="en-US" sz="4000" b="1" i="0" u="none" strike="noStrike" kern="1200" cap="none" spc="0" normalizeH="0" baseline="0" noProof="0">
                <a:ln>
                  <a:noFill/>
                </a:ln>
                <a:solidFill>
                  <a:srgbClr val="66382E"/>
                </a:solidFill>
                <a:effectLst/>
                <a:uLnTx/>
                <a:uFillTx/>
                <a:latin typeface="Arial" panose="020B0604020202020204" pitchFamily="34" charset="0"/>
                <a:cs typeface="Arial" panose="020B0604020202020204" pitchFamily="34" charset="0"/>
              </a:rPr>
              <a:t>bánh</a:t>
            </a:r>
            <a:r>
              <a:rPr kumimoji="0" lang="en-US" sz="4000" b="1" i="0" u="none" strike="noStrike" kern="1200" cap="none" spc="0" normalizeH="0" noProof="0">
                <a:ln>
                  <a:noFill/>
                </a:ln>
                <a:solidFill>
                  <a:srgbClr val="66382E"/>
                </a:solidFill>
                <a:effectLst/>
                <a:uLnTx/>
                <a:uFillTx/>
                <a:latin typeface="Arial" panose="020B0604020202020204" pitchFamily="34" charset="0"/>
                <a:cs typeface="Arial" panose="020B0604020202020204" pitchFamily="34" charset="0"/>
              </a:rPr>
              <a:t> mỳ</a:t>
            </a:r>
            <a:endParaRPr kumimoji="0" lang="en-US" sz="4000" b="1" i="0" u="none" strike="noStrike" kern="1200" cap="none" spc="0" normalizeH="0" baseline="0" noProof="0" dirty="0">
              <a:ln>
                <a:noFill/>
              </a:ln>
              <a:solidFill>
                <a:srgbClr val="66382E"/>
              </a:solidFill>
              <a:effectLst/>
              <a:uLnTx/>
              <a:uFillTx/>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C477A44-D771-4483-9071-F3FB0019E09E}"/>
              </a:ext>
            </a:extLst>
          </p:cNvPr>
          <p:cNvSpPr/>
          <p:nvPr/>
        </p:nvSpPr>
        <p:spPr>
          <a:xfrm>
            <a:off x="1141061" y="2823845"/>
            <a:ext cx="4838634" cy="103539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66382E"/>
                </a:solidFill>
                <a:effectLst/>
                <a:uLnTx/>
                <a:uFillTx/>
                <a:latin typeface="Arial" panose="020B0604020202020204" pitchFamily="34" charset="0"/>
                <a:ea typeface="+mn-ea"/>
                <a:cs typeface="Arial" panose="020B0604020202020204" pitchFamily="34" charset="0"/>
              </a:rPr>
              <a:t>A. </a:t>
            </a:r>
            <a:r>
              <a:rPr lang="en-US" sz="4000" b="1">
                <a:solidFill>
                  <a:srgbClr val="66382E"/>
                </a:solidFill>
                <a:latin typeface="Arial" panose="020B0604020202020204" pitchFamily="34" charset="0"/>
                <a:cs typeface="Arial" panose="020B0604020202020204" pitchFamily="34" charset="0"/>
              </a:rPr>
              <a:t>lạc</a:t>
            </a:r>
            <a:endParaRPr kumimoji="0" lang="en-US" sz="4000" b="1" i="0" u="none" strike="noStrike" kern="1200" cap="none" spc="0" normalizeH="0" baseline="0" noProof="0" dirty="0">
              <a:ln>
                <a:noFill/>
              </a:ln>
              <a:solidFill>
                <a:srgbClr val="66382E"/>
              </a:solidFill>
              <a:effectLst/>
              <a:uLnTx/>
              <a:uFillTx/>
              <a:latin typeface="Arial" panose="020B0604020202020204" pitchFamily="34" charset="0"/>
              <a:cs typeface="Arial" panose="020B0604020202020204" pitchFamily="34" charset="0"/>
            </a:endParaRPr>
          </a:p>
        </p:txBody>
      </p:sp>
      <p:pic>
        <p:nvPicPr>
          <p:cNvPr id="8" name="Picture 2" descr="Check free icon">
            <a:extLst>
              <a:ext uri="{FF2B5EF4-FFF2-40B4-BE49-F238E27FC236}">
                <a16:creationId xmlns:a16="http://schemas.microsoft.com/office/drawing/2014/main" id="{1A5CB922-76AB-4CCE-A2BA-CFBF55C161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7974" y="4468811"/>
            <a:ext cx="1124808" cy="1124808"/>
          </a:xfrm>
          <a:prstGeom prst="rect">
            <a:avLst/>
          </a:prstGeom>
          <a:noFill/>
          <a:extLst>
            <a:ext uri="{909E8E84-426E-40DD-AFC4-6F175D3DCCD1}">
              <a14:hiddenFill xmlns:a14="http://schemas.microsoft.com/office/drawing/2010/main">
                <a:solidFill>
                  <a:srgbClr val="FFFFFF"/>
                </a:solidFill>
              </a14:hiddenFill>
            </a:ext>
          </a:extLst>
        </p:spPr>
      </p:pic>
      <p:pic>
        <p:nvPicPr>
          <p:cNvPr id="9" name="59c3c5f047238">
            <a:hlinkClick r:id="" action="ppaction://media"/>
            <a:extLst>
              <a:ext uri="{FF2B5EF4-FFF2-40B4-BE49-F238E27FC236}">
                <a16:creationId xmlns:a16="http://schemas.microsoft.com/office/drawing/2014/main" id="{F947D47C-E75D-4A37-9C04-A97E9632EC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10825" y="1859813"/>
            <a:ext cx="1384390" cy="1384390"/>
          </a:xfrm>
          <a:prstGeom prst="rect">
            <a:avLst/>
          </a:prstGeom>
        </p:spPr>
      </p:pic>
      <p:pic>
        <p:nvPicPr>
          <p:cNvPr id="11" name="Picture 10">
            <a:extLst>
              <a:ext uri="{FF2B5EF4-FFF2-40B4-BE49-F238E27FC236}">
                <a16:creationId xmlns:a16="http://schemas.microsoft.com/office/drawing/2014/main" id="{61FBB258-7771-4D69-ADAE-3F87A916F0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259078">
            <a:off x="10458465" y="237485"/>
            <a:ext cx="1425713" cy="801963"/>
          </a:xfrm>
          <a:prstGeom prst="rect">
            <a:avLst/>
          </a:prstGeom>
        </p:spPr>
      </p:pic>
    </p:spTree>
    <p:extLst>
      <p:ext uri="{BB962C8B-B14F-4D97-AF65-F5344CB8AC3E}">
        <p14:creationId xmlns:p14="http://schemas.microsoft.com/office/powerpoint/2010/main" val="280624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1"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27" presetClass="emph" presetSubtype="0" repeatCount="5000" fill="remove" grpId="0" nodeType="withEffect">
                                  <p:stCondLst>
                                    <p:cond delay="0"/>
                                  </p:stCondLst>
                                  <p:childTnLst>
                                    <p:animClr clrSpc="rgb" dir="cw">
                                      <p:cBhvr override="childStyle">
                                        <p:cTn id="30" dur="250" autoRev="1" fill="remove"/>
                                        <p:tgtEl>
                                          <p:spTgt spid="5"/>
                                        </p:tgtEl>
                                        <p:attrNameLst>
                                          <p:attrName>style.color</p:attrName>
                                        </p:attrNameLst>
                                      </p:cBhvr>
                                      <p:to>
                                        <a:schemeClr val="bg1"/>
                                      </p:to>
                                    </p:animClr>
                                    <p:animClr clrSpc="rgb" dir="cw">
                                      <p:cBhvr>
                                        <p:cTn id="31" dur="250" autoRev="1" fill="remove"/>
                                        <p:tgtEl>
                                          <p:spTgt spid="5"/>
                                        </p:tgtEl>
                                        <p:attrNameLst>
                                          <p:attrName>fillcolor</p:attrName>
                                        </p:attrNameLst>
                                      </p:cBhvr>
                                      <p:to>
                                        <a:schemeClr val="bg1"/>
                                      </p:to>
                                    </p:animClr>
                                    <p:set>
                                      <p:cBhvr>
                                        <p:cTn id="32" dur="250" autoRev="1" fill="remove"/>
                                        <p:tgtEl>
                                          <p:spTgt spid="5"/>
                                        </p:tgtEl>
                                        <p:attrNameLst>
                                          <p:attrName>fill.type</p:attrName>
                                        </p:attrNameLst>
                                      </p:cBhvr>
                                      <p:to>
                                        <p:strVal val="solid"/>
                                      </p:to>
                                    </p:set>
                                    <p:set>
                                      <p:cBhvr>
                                        <p:cTn id="33" dur="250" autoRev="1" fill="remove"/>
                                        <p:tgtEl>
                                          <p:spTgt spid="5"/>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457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5" grpId="1"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6B8E3344-085B-42E1-B539-61B33A92C083}"/>
              </a:ext>
            </a:extLst>
          </p:cNvPr>
          <p:cNvSpPr txBox="1"/>
          <p:nvPr/>
        </p:nvSpPr>
        <p:spPr>
          <a:xfrm>
            <a:off x="1515979" y="771086"/>
            <a:ext cx="9358656"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7030A0"/>
                </a:solidFill>
                <a:effectLst/>
                <a:uLnTx/>
                <a:uFillTx/>
                <a:latin typeface="Calibri" panose="020F0502020204030204" pitchFamily="34" charset="0"/>
                <a:cs typeface="Calibri" panose="020F0502020204030204" pitchFamily="34" charset="0"/>
              </a:rPr>
              <a:t>Câu 5: </a:t>
            </a:r>
            <a:r>
              <a:rPr kumimoji="0" lang="vi-VN" altLang="en-US" sz="4000" b="1" i="0" u="none" strike="noStrike" kern="1200" cap="none" spc="0" normalizeH="0" baseline="0" noProof="0">
                <a:ln>
                  <a:noFill/>
                </a:ln>
                <a:solidFill>
                  <a:srgbClr val="7030A0"/>
                </a:solidFill>
                <a:effectLst/>
                <a:uLnTx/>
                <a:uFillTx/>
                <a:latin typeface="Calibri" panose="020F0502020204030204" pitchFamily="34" charset="0"/>
                <a:cs typeface="Calibri" panose="020F0502020204030204" pitchFamily="34" charset="0"/>
              </a:rPr>
              <a:t>Theo em, trẻ em không nên sử dụng thường xuyên thực phẩm nào sau đây ?</a:t>
            </a:r>
            <a:endParaRPr kumimoji="0" lang="en-US" sz="1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5B25C72D-E6A2-4DF6-B067-E67CFFB6E814}"/>
              </a:ext>
            </a:extLst>
          </p:cNvPr>
          <p:cNvSpPr/>
          <p:nvPr/>
        </p:nvSpPr>
        <p:spPr>
          <a:xfrm>
            <a:off x="6665060" y="2882915"/>
            <a:ext cx="3943350" cy="103539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kumimoji="0" lang="en-US" sz="4000" b="1" i="0" u="none" strike="noStrike" kern="1200" cap="none" spc="0" normalizeH="0" baseline="0" noProof="0">
                <a:ln>
                  <a:noFill/>
                </a:ln>
                <a:solidFill>
                  <a:srgbClr val="66382E"/>
                </a:solidFill>
                <a:effectLst/>
                <a:uLnTx/>
                <a:uFillTx/>
                <a:latin typeface="Arial" panose="020B0604020202020204" pitchFamily="34" charset="0"/>
                <a:ea typeface="+mn-ea"/>
                <a:cs typeface="Arial" panose="020B0604020202020204" pitchFamily="34" charset="0"/>
              </a:rPr>
              <a:t>B. </a:t>
            </a:r>
            <a:r>
              <a:rPr lang="en-US" sz="4000" b="1">
                <a:solidFill>
                  <a:srgbClr val="66382E"/>
                </a:solidFill>
                <a:latin typeface="Arial" panose="020B0604020202020204" pitchFamily="34" charset="0"/>
                <a:cs typeface="Arial" panose="020B0604020202020204" pitchFamily="34" charset="0"/>
              </a:rPr>
              <a:t>Thịt luộc, canh bí đỏ.</a:t>
            </a:r>
            <a:endParaRPr kumimoji="0" lang="en-US" sz="4000" b="1" i="0" u="none" strike="noStrike" kern="1200" cap="none" spc="0" normalizeH="0" baseline="0" noProof="0" dirty="0">
              <a:ln>
                <a:noFill/>
              </a:ln>
              <a:solidFill>
                <a:srgbClr val="66382E"/>
              </a:solidFill>
              <a:effectLst/>
              <a:uLnTx/>
              <a:uFillTx/>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15D571F-1582-4A97-B080-95EECB7D0450}"/>
              </a:ext>
            </a:extLst>
          </p:cNvPr>
          <p:cNvSpPr/>
          <p:nvPr/>
        </p:nvSpPr>
        <p:spPr>
          <a:xfrm>
            <a:off x="1980632" y="2808333"/>
            <a:ext cx="4115368" cy="1124807"/>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kumimoji="0" lang="en-US" sz="4000" b="1" i="0" u="none" strike="noStrike" kern="1200" cap="none" spc="0" normalizeH="0" baseline="0" noProof="0">
                <a:ln>
                  <a:noFill/>
                </a:ln>
                <a:solidFill>
                  <a:srgbClr val="66382E"/>
                </a:solidFill>
                <a:effectLst/>
                <a:uLnTx/>
                <a:uFillTx/>
                <a:latin typeface="Arial" panose="020B0604020202020204" pitchFamily="34" charset="0"/>
                <a:ea typeface="+mn-ea"/>
                <a:cs typeface="Arial" panose="020B0604020202020204" pitchFamily="34" charset="0"/>
              </a:rPr>
              <a:t>A</a:t>
            </a:r>
            <a:r>
              <a:rPr lang="en-US" sz="4000" b="1">
                <a:solidFill>
                  <a:srgbClr val="66382E"/>
                </a:solidFill>
                <a:latin typeface="Arial" panose="020B0604020202020204" pitchFamily="34" charset="0"/>
                <a:cs typeface="Arial" panose="020B0604020202020204" pitchFamily="34" charset="0"/>
              </a:rPr>
              <a:t>. Khoai tây chiên, gà rán.</a:t>
            </a:r>
            <a:endParaRPr kumimoji="0" lang="en-US" sz="4000" b="1" i="0" u="none" strike="noStrike" kern="1200" cap="none" spc="0" normalizeH="0" baseline="0" noProof="0" dirty="0">
              <a:ln>
                <a:noFill/>
              </a:ln>
              <a:solidFill>
                <a:srgbClr val="66382E"/>
              </a:solidFill>
              <a:effectLst/>
              <a:uLnTx/>
              <a:uFillTx/>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C477A44-D771-4483-9071-F3FB0019E09E}"/>
              </a:ext>
            </a:extLst>
          </p:cNvPr>
          <p:cNvSpPr/>
          <p:nvPr/>
        </p:nvSpPr>
        <p:spPr>
          <a:xfrm>
            <a:off x="3944419" y="4763475"/>
            <a:ext cx="4838634" cy="103539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kumimoji="0" lang="en-US" sz="4000" b="1" i="0" u="none" strike="noStrike" kern="1200" cap="none" spc="0" normalizeH="0" baseline="0" noProof="0">
                <a:ln>
                  <a:noFill/>
                </a:ln>
                <a:solidFill>
                  <a:srgbClr val="66382E"/>
                </a:solidFill>
                <a:effectLst/>
                <a:uLnTx/>
                <a:uFillTx/>
                <a:latin typeface="Arial" panose="020B0604020202020204" pitchFamily="34" charset="0"/>
                <a:ea typeface="+mn-ea"/>
                <a:cs typeface="Arial" panose="020B0604020202020204" pitchFamily="34" charset="0"/>
              </a:rPr>
              <a:t>C. </a:t>
            </a:r>
            <a:r>
              <a:rPr lang="en-US" sz="4000" b="1">
                <a:solidFill>
                  <a:srgbClr val="66382E"/>
                </a:solidFill>
                <a:latin typeface="Arial" panose="020B0604020202020204" pitchFamily="34" charset="0"/>
                <a:cs typeface="Arial" panose="020B0604020202020204" pitchFamily="34" charset="0"/>
              </a:rPr>
              <a:t>Cá, tôm, cua.</a:t>
            </a:r>
            <a:endParaRPr kumimoji="0" lang="en-US" sz="4000" b="1" i="0" u="none" strike="noStrike" kern="1200" cap="none" spc="0" normalizeH="0" baseline="0" noProof="0" dirty="0">
              <a:ln>
                <a:noFill/>
              </a:ln>
              <a:solidFill>
                <a:srgbClr val="66382E"/>
              </a:solidFill>
              <a:effectLst/>
              <a:uLnTx/>
              <a:uFillTx/>
              <a:latin typeface="Arial" panose="020B0604020202020204" pitchFamily="34" charset="0"/>
              <a:cs typeface="Arial" panose="020B0604020202020204" pitchFamily="34" charset="0"/>
            </a:endParaRPr>
          </a:p>
        </p:txBody>
      </p:sp>
      <p:pic>
        <p:nvPicPr>
          <p:cNvPr id="8" name="Picture 2" descr="Check free icon">
            <a:extLst>
              <a:ext uri="{FF2B5EF4-FFF2-40B4-BE49-F238E27FC236}">
                <a16:creationId xmlns:a16="http://schemas.microsoft.com/office/drawing/2014/main" id="{1A5CB922-76AB-4CCE-A2BA-CFBF55C161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186" y="2681799"/>
            <a:ext cx="1124808" cy="1124808"/>
          </a:xfrm>
          <a:prstGeom prst="rect">
            <a:avLst/>
          </a:prstGeom>
          <a:noFill/>
          <a:extLst>
            <a:ext uri="{909E8E84-426E-40DD-AFC4-6F175D3DCCD1}">
              <a14:hiddenFill xmlns:a14="http://schemas.microsoft.com/office/drawing/2010/main">
                <a:solidFill>
                  <a:srgbClr val="FFFFFF"/>
                </a:solidFill>
              </a14:hiddenFill>
            </a:ext>
          </a:extLst>
        </p:spPr>
      </p:pic>
      <p:pic>
        <p:nvPicPr>
          <p:cNvPr id="9" name="59c3c5f047238">
            <a:hlinkClick r:id="" action="ppaction://media"/>
            <a:extLst>
              <a:ext uri="{FF2B5EF4-FFF2-40B4-BE49-F238E27FC236}">
                <a16:creationId xmlns:a16="http://schemas.microsoft.com/office/drawing/2014/main" id="{F947D47C-E75D-4A37-9C04-A97E9632EC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10825" y="1859813"/>
            <a:ext cx="1384390" cy="1384390"/>
          </a:xfrm>
          <a:prstGeom prst="rect">
            <a:avLst/>
          </a:prstGeom>
        </p:spPr>
      </p:pic>
      <p:pic>
        <p:nvPicPr>
          <p:cNvPr id="11" name="Picture 10">
            <a:extLst>
              <a:ext uri="{FF2B5EF4-FFF2-40B4-BE49-F238E27FC236}">
                <a16:creationId xmlns:a16="http://schemas.microsoft.com/office/drawing/2014/main" id="{61FBB258-7771-4D69-ADAE-3F87A916F0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259078">
            <a:off x="10458465" y="237485"/>
            <a:ext cx="1425713" cy="801963"/>
          </a:xfrm>
          <a:prstGeom prst="rect">
            <a:avLst/>
          </a:prstGeom>
        </p:spPr>
      </p:pic>
    </p:spTree>
    <p:extLst>
      <p:ext uri="{BB962C8B-B14F-4D97-AF65-F5344CB8AC3E}">
        <p14:creationId xmlns:p14="http://schemas.microsoft.com/office/powerpoint/2010/main" val="4661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1"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27" presetClass="emph" presetSubtype="0" repeatCount="5000" fill="remove" grpId="0" nodeType="withEffect">
                                  <p:stCondLst>
                                    <p:cond delay="0"/>
                                  </p:stCondLst>
                                  <p:childTnLst>
                                    <p:animClr clrSpc="rgb" dir="cw">
                                      <p:cBhvr override="childStyle">
                                        <p:cTn id="30" dur="250" autoRev="1" fill="remove"/>
                                        <p:tgtEl>
                                          <p:spTgt spid="5"/>
                                        </p:tgtEl>
                                        <p:attrNameLst>
                                          <p:attrName>style.color</p:attrName>
                                        </p:attrNameLst>
                                      </p:cBhvr>
                                      <p:to>
                                        <a:schemeClr val="bg1"/>
                                      </p:to>
                                    </p:animClr>
                                    <p:animClr clrSpc="rgb" dir="cw">
                                      <p:cBhvr>
                                        <p:cTn id="31" dur="250" autoRev="1" fill="remove"/>
                                        <p:tgtEl>
                                          <p:spTgt spid="5"/>
                                        </p:tgtEl>
                                        <p:attrNameLst>
                                          <p:attrName>fillcolor</p:attrName>
                                        </p:attrNameLst>
                                      </p:cBhvr>
                                      <p:to>
                                        <a:schemeClr val="bg1"/>
                                      </p:to>
                                    </p:animClr>
                                    <p:set>
                                      <p:cBhvr>
                                        <p:cTn id="32" dur="250" autoRev="1" fill="remove"/>
                                        <p:tgtEl>
                                          <p:spTgt spid="5"/>
                                        </p:tgtEl>
                                        <p:attrNameLst>
                                          <p:attrName>fill.type</p:attrName>
                                        </p:attrNameLst>
                                      </p:cBhvr>
                                      <p:to>
                                        <p:strVal val="solid"/>
                                      </p:to>
                                    </p:set>
                                    <p:set>
                                      <p:cBhvr>
                                        <p:cTn id="33" dur="250" autoRev="1" fill="remove"/>
                                        <p:tgtEl>
                                          <p:spTgt spid="5"/>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457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5" grpId="1"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yt1s.com - KHỞI ĐỘNG ĐẦU GIỜ_360p">
            <a:hlinkClick r:id="" action="ppaction://media"/>
          </p:cNvPr>
          <p:cNvPicPr>
            <a:picLocks noChangeAspect="1"/>
          </p:cNvPicPr>
          <p:nvPr>
            <a:videoFile r:link="rId1"/>
            <p:extLst>
              <p:ext uri="{DAA4B4D4-6D71-4841-9C94-3DE7FCFB9230}">
                <p14:media xmlns:p14="http://schemas.microsoft.com/office/powerpoint/2010/main" r:embed="rId2">
                  <p14:trim st="36085"/>
                </p14:media>
              </p:ext>
            </p:extLst>
          </p:nvPr>
        </p:nvPicPr>
        <p:blipFill>
          <a:blip r:embed="rId4"/>
          <a:stretch>
            <a:fillRect/>
          </a:stretch>
        </p:blipFill>
        <p:spPr>
          <a:xfrm>
            <a:off x="444137" y="404949"/>
            <a:ext cx="11090366" cy="6021977"/>
          </a:xfrm>
          <a:prstGeom prst="rect">
            <a:avLst/>
          </a:prstGeom>
          <a:ln>
            <a:noFill/>
          </a:ln>
          <a:effectLst>
            <a:glow rad="228600">
              <a:srgbClr val="FFFFFF">
                <a:alpha val="40000"/>
              </a:srgbClr>
            </a:glow>
          </a:effectLst>
          <a:scene3d>
            <a:camera prst="orthographicFront"/>
            <a:lightRig rig="threePt" dir="t">
              <a:rot lat="0" lon="0" rev="2100000"/>
            </a:lightRig>
          </a:scene3d>
          <a:sp3d>
            <a:bevelT w="152400" h="101600" prst="slope"/>
          </a:sp3d>
        </p:spPr>
      </p:pic>
      <p:sp>
        <p:nvSpPr>
          <p:cNvPr id="16" name="TextBox 15"/>
          <p:cNvSpPr txBox="1"/>
          <p:nvPr/>
        </p:nvSpPr>
        <p:spPr>
          <a:xfrm>
            <a:off x="5865222" y="-91440"/>
            <a:ext cx="5669281" cy="338554"/>
          </a:xfrm>
          <a:prstGeom prst="rect">
            <a:avLst/>
          </a:prstGeom>
          <a:noFill/>
        </p:spPr>
        <p:txBody>
          <a:bodyPr wrap="square" rtlCol="0">
            <a:spAutoFit/>
          </a:bodyPr>
          <a:lstStyle/>
          <a:p>
            <a:r>
              <a:rPr lang="en-US" sz="1600" b="1" dirty="0">
                <a:solidFill>
                  <a:schemeClr val="accent1"/>
                </a:solidFill>
                <a:hlinkClick r:id="rId5"/>
              </a:rPr>
              <a:t>https://www.youtube.com/watch?v=_RnZX2qa8o0&amp;t=33s</a:t>
            </a:r>
            <a:endParaRPr lang="en-US" sz="1600" b="1" dirty="0">
              <a:solidFill>
                <a:schemeClr val="accent1"/>
              </a:solidFill>
            </a:endParaRPr>
          </a:p>
        </p:txBody>
      </p:sp>
    </p:spTree>
    <p:extLst>
      <p:ext uri="{BB962C8B-B14F-4D97-AF65-F5344CB8AC3E}">
        <p14:creationId xmlns:p14="http://schemas.microsoft.com/office/powerpoint/2010/main" val="26002001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6B8E3344-085B-42E1-B539-61B33A92C083}"/>
              </a:ext>
            </a:extLst>
          </p:cNvPr>
          <p:cNvSpPr txBox="1"/>
          <p:nvPr/>
        </p:nvSpPr>
        <p:spPr>
          <a:xfrm>
            <a:off x="1833957" y="771086"/>
            <a:ext cx="9040678"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7030A0"/>
                </a:solidFill>
                <a:effectLst/>
                <a:uLnTx/>
                <a:uFillTx/>
                <a:latin typeface="Calibri" panose="020F0502020204030204" pitchFamily="34" charset="0"/>
                <a:cs typeface="Calibri" panose="020F0502020204030204" pitchFamily="34" charset="0"/>
              </a:rPr>
              <a:t>Câu 6: </a:t>
            </a:r>
            <a:r>
              <a:rPr kumimoji="0" lang="vi-VN" altLang="en-US" sz="4000" b="1" i="0" u="none" strike="noStrike" kern="1200" cap="none" spc="0" normalizeH="0" baseline="0" noProof="0">
                <a:ln>
                  <a:noFill/>
                </a:ln>
                <a:solidFill>
                  <a:srgbClr val="7030A0"/>
                </a:solidFill>
                <a:effectLst/>
                <a:uLnTx/>
                <a:uFillTx/>
                <a:latin typeface="Calibri" panose="020F0502020204030204" pitchFamily="34" charset="0"/>
                <a:cs typeface="Calibri" panose="020F0502020204030204" pitchFamily="34" charset="0"/>
              </a:rPr>
              <a:t>Nhóm tinh bột đường có vai trò như thế nào với trẻ em?</a:t>
            </a:r>
            <a:endParaRPr kumimoji="0" lang="en-US" sz="1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5B25C72D-E6A2-4DF6-B067-E67CFFB6E814}"/>
              </a:ext>
            </a:extLst>
          </p:cNvPr>
          <p:cNvSpPr/>
          <p:nvPr/>
        </p:nvSpPr>
        <p:spPr>
          <a:xfrm>
            <a:off x="1972744" y="2911301"/>
            <a:ext cx="3943350" cy="103539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kumimoji="0" lang="en-US" sz="2800" b="1" i="0" u="none" strike="noStrike" kern="1200" cap="none" spc="0" normalizeH="0" baseline="0" noProof="0" dirty="0">
                <a:ln>
                  <a:noFill/>
                </a:ln>
                <a:solidFill>
                  <a:srgbClr val="66382E"/>
                </a:solidFill>
                <a:effectLst/>
                <a:uLnTx/>
                <a:uFillTx/>
                <a:latin typeface="Arial" panose="020B0604020202020204" pitchFamily="34" charset="0"/>
                <a:cs typeface="Arial" panose="020B0604020202020204" pitchFamily="34" charset="0"/>
              </a:rPr>
              <a:t>A</a:t>
            </a:r>
            <a:r>
              <a:rPr kumimoji="0" lang="en-US" sz="2800" b="1" i="0" u="none" strike="noStrike" kern="1200" cap="none" spc="0" normalizeH="0" baseline="0" noProof="0">
                <a:ln>
                  <a:noFill/>
                </a:ln>
                <a:solidFill>
                  <a:srgbClr val="66382E"/>
                </a:solidFill>
                <a:effectLst/>
                <a:uLnTx/>
                <a:uFillTx/>
                <a:latin typeface="Arial" panose="020B0604020202020204" pitchFamily="34" charset="0"/>
                <a:cs typeface="Arial" panose="020B0604020202020204" pitchFamily="34" charset="0"/>
              </a:rPr>
              <a:t>. </a:t>
            </a:r>
            <a:r>
              <a:rPr lang="en-US" sz="2800" b="1">
                <a:solidFill>
                  <a:srgbClr val="66382E"/>
                </a:solidFill>
                <a:latin typeface="Arial" panose="020B0604020202020204" pitchFamily="34" charset="0"/>
                <a:cs typeface="Arial" panose="020B0604020202020204" pitchFamily="34" charset="0"/>
              </a:rPr>
              <a:t>Cung cấp chất đạm cho trẻ em.</a:t>
            </a:r>
            <a:endParaRPr kumimoji="0" lang="en-US" sz="2800" b="1" i="0" u="none" strike="noStrike" kern="1200" cap="none" spc="0" normalizeH="0" baseline="0" noProof="0" dirty="0">
              <a:ln>
                <a:noFill/>
              </a:ln>
              <a:solidFill>
                <a:srgbClr val="66382E"/>
              </a:solidFill>
              <a:effectLst/>
              <a:uLnTx/>
              <a:uFillTx/>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15D571F-1582-4A97-B080-95EECB7D0450}"/>
              </a:ext>
            </a:extLst>
          </p:cNvPr>
          <p:cNvSpPr/>
          <p:nvPr/>
        </p:nvSpPr>
        <p:spPr>
          <a:xfrm>
            <a:off x="6931285" y="2911301"/>
            <a:ext cx="4246052" cy="103539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kumimoji="0" lang="en-US" sz="2800" b="1" i="0" u="none" strike="noStrike" kern="1200" cap="none" spc="0" normalizeH="0" baseline="0" noProof="0">
                <a:ln>
                  <a:noFill/>
                </a:ln>
                <a:solidFill>
                  <a:srgbClr val="66382E"/>
                </a:solidFill>
                <a:effectLst/>
                <a:uLnTx/>
                <a:uFillTx/>
                <a:latin typeface="Arial" panose="020B0604020202020204" pitchFamily="34" charset="0"/>
                <a:cs typeface="Arial" panose="020B0604020202020204" pitchFamily="34" charset="0"/>
              </a:rPr>
              <a:t>B. </a:t>
            </a:r>
            <a:r>
              <a:rPr lang="vi-VN" sz="2800" b="1">
                <a:solidFill>
                  <a:srgbClr val="66382E"/>
                </a:solidFill>
                <a:latin typeface="Arial" panose="020B0604020202020204" pitchFamily="34" charset="0"/>
                <a:cs typeface="Arial" panose="020B0604020202020204" pitchFamily="34" charset="0"/>
              </a:rPr>
              <a:t>Cung cấp cho trẻ em nhiều năng lượng.</a:t>
            </a:r>
            <a:endParaRPr kumimoji="0" lang="en-US" sz="2800" b="1" i="0" u="none" strike="noStrike" kern="1200" cap="none" spc="0" normalizeH="0" baseline="0" noProof="0" dirty="0">
              <a:ln>
                <a:noFill/>
              </a:ln>
              <a:solidFill>
                <a:srgbClr val="66382E"/>
              </a:solidFill>
              <a:effectLst/>
              <a:uLnTx/>
              <a:uFillTx/>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C477A44-D771-4483-9071-F3FB0019E09E}"/>
              </a:ext>
            </a:extLst>
          </p:cNvPr>
          <p:cNvSpPr/>
          <p:nvPr/>
        </p:nvSpPr>
        <p:spPr>
          <a:xfrm>
            <a:off x="3944419" y="4763475"/>
            <a:ext cx="4838634" cy="103539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kumimoji="0" lang="en-US" sz="2800" b="1" i="0" u="none" strike="noStrike" kern="1200" cap="none" spc="0" normalizeH="0" baseline="0" noProof="0">
                <a:ln>
                  <a:noFill/>
                </a:ln>
                <a:solidFill>
                  <a:srgbClr val="66382E"/>
                </a:solidFill>
                <a:effectLst/>
                <a:uLnTx/>
                <a:uFillTx/>
                <a:latin typeface="Arial" panose="020B0604020202020204" pitchFamily="34" charset="0"/>
                <a:cs typeface="Arial" panose="020B0604020202020204" pitchFamily="34" charset="0"/>
              </a:rPr>
              <a:t>C. </a:t>
            </a:r>
            <a:r>
              <a:rPr lang="vi-VN" sz="2800" b="1">
                <a:solidFill>
                  <a:srgbClr val="66382E"/>
                </a:solidFill>
                <a:latin typeface="Arial" panose="020B0604020202020204" pitchFamily="34" charset="0"/>
                <a:cs typeface="Arial" panose="020B0604020202020204" pitchFamily="34" charset="0"/>
              </a:rPr>
              <a:t>Cung cấp cho trẻ em </a:t>
            </a:r>
            <a:r>
              <a:rPr lang="en-US" sz="2800" b="1">
                <a:solidFill>
                  <a:srgbClr val="66382E"/>
                </a:solidFill>
                <a:latin typeface="Arial" panose="020B0604020202020204" pitchFamily="34" charset="0"/>
                <a:cs typeface="Arial" panose="020B0604020202020204" pitchFamily="34" charset="0"/>
              </a:rPr>
              <a:t>nhiều vitamin</a:t>
            </a:r>
            <a:endParaRPr kumimoji="0" lang="en-US" sz="2800" b="1" i="0" u="none" strike="noStrike" kern="1200" cap="none" spc="0" normalizeH="0" baseline="0" noProof="0" dirty="0">
              <a:ln>
                <a:noFill/>
              </a:ln>
              <a:solidFill>
                <a:srgbClr val="66382E"/>
              </a:solidFill>
              <a:effectLst/>
              <a:uLnTx/>
              <a:uFillTx/>
              <a:latin typeface="Arial" panose="020B0604020202020204" pitchFamily="34" charset="0"/>
              <a:cs typeface="Arial" panose="020B0604020202020204" pitchFamily="34" charset="0"/>
            </a:endParaRPr>
          </a:p>
        </p:txBody>
      </p:sp>
      <p:pic>
        <p:nvPicPr>
          <p:cNvPr id="8" name="Picture 2" descr="Check free icon">
            <a:extLst>
              <a:ext uri="{FF2B5EF4-FFF2-40B4-BE49-F238E27FC236}">
                <a16:creationId xmlns:a16="http://schemas.microsoft.com/office/drawing/2014/main" id="{1A5CB922-76AB-4CCE-A2BA-CFBF55C161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784766"/>
            <a:ext cx="1124808" cy="1124808"/>
          </a:xfrm>
          <a:prstGeom prst="rect">
            <a:avLst/>
          </a:prstGeom>
          <a:noFill/>
          <a:extLst>
            <a:ext uri="{909E8E84-426E-40DD-AFC4-6F175D3DCCD1}">
              <a14:hiddenFill xmlns:a14="http://schemas.microsoft.com/office/drawing/2010/main">
                <a:solidFill>
                  <a:srgbClr val="FFFFFF"/>
                </a:solidFill>
              </a14:hiddenFill>
            </a:ext>
          </a:extLst>
        </p:spPr>
      </p:pic>
      <p:pic>
        <p:nvPicPr>
          <p:cNvPr id="9" name="59c3c5f047238">
            <a:hlinkClick r:id="" action="ppaction://media"/>
            <a:extLst>
              <a:ext uri="{FF2B5EF4-FFF2-40B4-BE49-F238E27FC236}">
                <a16:creationId xmlns:a16="http://schemas.microsoft.com/office/drawing/2014/main" id="{F947D47C-E75D-4A37-9C04-A97E9632EC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10825" y="1859813"/>
            <a:ext cx="1384390" cy="1384390"/>
          </a:xfrm>
          <a:prstGeom prst="rect">
            <a:avLst/>
          </a:prstGeom>
        </p:spPr>
      </p:pic>
      <p:pic>
        <p:nvPicPr>
          <p:cNvPr id="11" name="Picture 10">
            <a:extLst>
              <a:ext uri="{FF2B5EF4-FFF2-40B4-BE49-F238E27FC236}">
                <a16:creationId xmlns:a16="http://schemas.microsoft.com/office/drawing/2014/main" id="{61FBB258-7771-4D69-ADAE-3F87A916F0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259078">
            <a:off x="10458465" y="237485"/>
            <a:ext cx="1425713" cy="801963"/>
          </a:xfrm>
          <a:prstGeom prst="rect">
            <a:avLst/>
          </a:prstGeom>
        </p:spPr>
      </p:pic>
    </p:spTree>
    <p:extLst>
      <p:ext uri="{BB962C8B-B14F-4D97-AF65-F5344CB8AC3E}">
        <p14:creationId xmlns:p14="http://schemas.microsoft.com/office/powerpoint/2010/main" val="262307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1"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27" presetClass="emph" presetSubtype="0" repeatCount="5000" fill="remove" grpId="0" nodeType="withEffect">
                                  <p:stCondLst>
                                    <p:cond delay="0"/>
                                  </p:stCondLst>
                                  <p:childTnLst>
                                    <p:animClr clrSpc="rgb" dir="cw">
                                      <p:cBhvr override="childStyle">
                                        <p:cTn id="30" dur="250" autoRev="1" fill="remove"/>
                                        <p:tgtEl>
                                          <p:spTgt spid="5"/>
                                        </p:tgtEl>
                                        <p:attrNameLst>
                                          <p:attrName>style.color</p:attrName>
                                        </p:attrNameLst>
                                      </p:cBhvr>
                                      <p:to>
                                        <a:schemeClr val="bg1"/>
                                      </p:to>
                                    </p:animClr>
                                    <p:animClr clrSpc="rgb" dir="cw">
                                      <p:cBhvr>
                                        <p:cTn id="31" dur="250" autoRev="1" fill="remove"/>
                                        <p:tgtEl>
                                          <p:spTgt spid="5"/>
                                        </p:tgtEl>
                                        <p:attrNameLst>
                                          <p:attrName>fillcolor</p:attrName>
                                        </p:attrNameLst>
                                      </p:cBhvr>
                                      <p:to>
                                        <a:schemeClr val="bg1"/>
                                      </p:to>
                                    </p:animClr>
                                    <p:set>
                                      <p:cBhvr>
                                        <p:cTn id="32" dur="250" autoRev="1" fill="remove"/>
                                        <p:tgtEl>
                                          <p:spTgt spid="5"/>
                                        </p:tgtEl>
                                        <p:attrNameLst>
                                          <p:attrName>fill.type</p:attrName>
                                        </p:attrNameLst>
                                      </p:cBhvr>
                                      <p:to>
                                        <p:strVal val="solid"/>
                                      </p:to>
                                    </p:set>
                                    <p:set>
                                      <p:cBhvr>
                                        <p:cTn id="33" dur="250" autoRev="1" fill="remove"/>
                                        <p:tgtEl>
                                          <p:spTgt spid="5"/>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457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5" grpId="1"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345543" y="249419"/>
            <a:ext cx="5500915" cy="707886"/>
          </a:xfrm>
          <a:prstGeom prst="rect">
            <a:avLst/>
          </a:prstGeom>
          <a:noFill/>
        </p:spPr>
        <p:txBody>
          <a:bodyPr wrap="square" rtlCol="0">
            <a:spAutoFit/>
          </a:bodyPr>
          <a:lstStyle/>
          <a:p>
            <a:pPr algn="ctr"/>
            <a:r>
              <a:rPr lang="en-US" sz="4000" dirty="0">
                <a:solidFill>
                  <a:srgbClr val="00B0F0"/>
                </a:solidFill>
                <a:effectLst>
                  <a:glow rad="101600">
                    <a:schemeClr val="accent4">
                      <a:satMod val="175000"/>
                      <a:alpha val="40000"/>
                    </a:schemeClr>
                  </a:glow>
                </a:effectLst>
                <a:latin typeface="#9Slide03 Bebas Neue Bold" panose="020B0606020202050201" pitchFamily="34" charset="0"/>
              </a:rPr>
              <a:t>10 </a:t>
            </a:r>
            <a:r>
              <a:rPr lang="en-US" sz="4000" dirty="0" err="1">
                <a:solidFill>
                  <a:srgbClr val="00B0F0"/>
                </a:solidFill>
                <a:effectLst>
                  <a:glow rad="101600">
                    <a:schemeClr val="accent4">
                      <a:satMod val="175000"/>
                      <a:alpha val="40000"/>
                    </a:schemeClr>
                  </a:glow>
                </a:effectLst>
                <a:latin typeface="#9Slide03 Bebas Neue Bold" panose="020B0606020202050201" pitchFamily="34" charset="0"/>
              </a:rPr>
              <a:t>lời</a:t>
            </a:r>
            <a:r>
              <a:rPr lang="en-US" sz="4000" dirty="0">
                <a:solidFill>
                  <a:srgbClr val="00B0F0"/>
                </a:solidFill>
                <a:effectLst>
                  <a:glow rad="101600">
                    <a:schemeClr val="accent4">
                      <a:satMod val="175000"/>
                      <a:alpha val="40000"/>
                    </a:schemeClr>
                  </a:glow>
                </a:effectLst>
                <a:latin typeface="#9Slide03 Bebas Neue Bold" panose="020B0606020202050201" pitchFamily="34" charset="0"/>
              </a:rPr>
              <a:t> </a:t>
            </a:r>
            <a:r>
              <a:rPr lang="en-US" sz="4000" dirty="0" err="1">
                <a:solidFill>
                  <a:srgbClr val="00B0F0"/>
                </a:solidFill>
                <a:effectLst>
                  <a:glow rad="101600">
                    <a:schemeClr val="accent4">
                      <a:satMod val="175000"/>
                      <a:alpha val="40000"/>
                    </a:schemeClr>
                  </a:glow>
                </a:effectLst>
                <a:latin typeface="#9Slide03 Bebas Neue Bold" panose="020B0606020202050201" pitchFamily="34" charset="0"/>
              </a:rPr>
              <a:t>khuyên</a:t>
            </a:r>
            <a:r>
              <a:rPr lang="en-US" sz="4000" dirty="0">
                <a:solidFill>
                  <a:srgbClr val="00B0F0"/>
                </a:solidFill>
                <a:effectLst>
                  <a:glow rad="101600">
                    <a:schemeClr val="accent4">
                      <a:satMod val="175000"/>
                      <a:alpha val="40000"/>
                    </a:schemeClr>
                  </a:glow>
                </a:effectLst>
                <a:latin typeface="#9Slide03 Bebas Neue Bold" panose="020B0606020202050201" pitchFamily="34" charset="0"/>
              </a:rPr>
              <a:t> </a:t>
            </a:r>
            <a:r>
              <a:rPr lang="en-US" sz="4000" dirty="0" err="1">
                <a:solidFill>
                  <a:srgbClr val="00B0F0"/>
                </a:solidFill>
                <a:effectLst>
                  <a:glow rad="101600">
                    <a:schemeClr val="accent4">
                      <a:satMod val="175000"/>
                      <a:alpha val="40000"/>
                    </a:schemeClr>
                  </a:glow>
                </a:effectLst>
                <a:latin typeface="#9Slide03 Bebas Neue Bold" panose="020B0606020202050201" pitchFamily="34" charset="0"/>
              </a:rPr>
              <a:t>dinh</a:t>
            </a:r>
            <a:r>
              <a:rPr lang="en-US" sz="4000" dirty="0">
                <a:solidFill>
                  <a:srgbClr val="00B0F0"/>
                </a:solidFill>
                <a:effectLst>
                  <a:glow rad="101600">
                    <a:schemeClr val="accent4">
                      <a:satMod val="175000"/>
                      <a:alpha val="40000"/>
                    </a:schemeClr>
                  </a:glow>
                </a:effectLst>
                <a:latin typeface="#9Slide03 Bebas Neue Bold" panose="020B0606020202050201" pitchFamily="34" charset="0"/>
              </a:rPr>
              <a:t> </a:t>
            </a:r>
            <a:r>
              <a:rPr lang="en-US" sz="4000" dirty="0" err="1">
                <a:solidFill>
                  <a:srgbClr val="00B0F0"/>
                </a:solidFill>
                <a:effectLst>
                  <a:glow rad="101600">
                    <a:schemeClr val="accent4">
                      <a:satMod val="175000"/>
                      <a:alpha val="40000"/>
                    </a:schemeClr>
                  </a:glow>
                </a:effectLst>
                <a:latin typeface="#9Slide03 Bebas Neue Bold" panose="020B0606020202050201" pitchFamily="34" charset="0"/>
              </a:rPr>
              <a:t>dưỡng</a:t>
            </a:r>
            <a:r>
              <a:rPr lang="en-US" sz="4000" dirty="0">
                <a:solidFill>
                  <a:srgbClr val="00B0F0"/>
                </a:solidFill>
                <a:effectLst>
                  <a:glow rad="101600">
                    <a:schemeClr val="accent4">
                      <a:satMod val="175000"/>
                      <a:alpha val="40000"/>
                    </a:schemeClr>
                  </a:glow>
                </a:effectLst>
                <a:latin typeface="#9Slide03 Bebas Neue Bold" panose="020B0606020202050201" pitchFamily="34" charset="0"/>
              </a:rPr>
              <a:t> </a:t>
            </a:r>
            <a:r>
              <a:rPr lang="en-US" sz="4000" dirty="0" err="1">
                <a:solidFill>
                  <a:srgbClr val="00B0F0"/>
                </a:solidFill>
                <a:effectLst>
                  <a:glow rad="101600">
                    <a:schemeClr val="accent4">
                      <a:satMod val="175000"/>
                      <a:alpha val="40000"/>
                    </a:schemeClr>
                  </a:glow>
                </a:effectLst>
                <a:latin typeface="#9Slide03 Bebas Neue Bold" panose="020B0606020202050201" pitchFamily="34" charset="0"/>
              </a:rPr>
              <a:t>hợp</a:t>
            </a:r>
            <a:r>
              <a:rPr lang="en-US" sz="4000" dirty="0">
                <a:solidFill>
                  <a:srgbClr val="00B0F0"/>
                </a:solidFill>
                <a:effectLst>
                  <a:glow rad="101600">
                    <a:schemeClr val="accent4">
                      <a:satMod val="175000"/>
                      <a:alpha val="40000"/>
                    </a:schemeClr>
                  </a:glow>
                </a:effectLst>
                <a:latin typeface="#9Slide03 Bebas Neue Bold" panose="020B0606020202050201" pitchFamily="34" charset="0"/>
              </a:rPr>
              <a:t> </a:t>
            </a:r>
            <a:r>
              <a:rPr lang="en-US" sz="4000" dirty="0" err="1">
                <a:solidFill>
                  <a:srgbClr val="00B0F0"/>
                </a:solidFill>
                <a:effectLst>
                  <a:glow rad="101600">
                    <a:schemeClr val="accent4">
                      <a:satMod val="175000"/>
                      <a:alpha val="40000"/>
                    </a:schemeClr>
                  </a:glow>
                </a:effectLst>
                <a:latin typeface="#9Slide03 Bebas Neue Bold" panose="020B0606020202050201" pitchFamily="34" charset="0"/>
              </a:rPr>
              <a:t>lí</a:t>
            </a:r>
            <a:endParaRPr lang="en-US" sz="4000" dirty="0">
              <a:solidFill>
                <a:srgbClr val="00B0F0"/>
              </a:solidFill>
              <a:effectLst>
                <a:glow rad="101600">
                  <a:schemeClr val="accent4">
                    <a:satMod val="175000"/>
                    <a:alpha val="40000"/>
                  </a:schemeClr>
                </a:glow>
              </a:effectLst>
              <a:latin typeface="#9Slide03 Bebas Neue Bold" panose="020B0606020202050201" pitchFamily="34" charset="0"/>
            </a:endParaRPr>
          </a:p>
        </p:txBody>
      </p:sp>
      <p:sp>
        <p:nvSpPr>
          <p:cNvPr id="4" name="TextBox 3"/>
          <p:cNvSpPr txBox="1"/>
          <p:nvPr/>
        </p:nvSpPr>
        <p:spPr>
          <a:xfrm>
            <a:off x="484094" y="856357"/>
            <a:ext cx="11107271" cy="6001643"/>
          </a:xfrm>
          <a:prstGeom prst="rect">
            <a:avLst/>
          </a:prstGeom>
          <a:noFill/>
        </p:spPr>
        <p:txBody>
          <a:bodyPr wrap="square" rtlCol="0">
            <a:spAutoFit/>
          </a:bodyPr>
          <a:lstStyle/>
          <a:p>
            <a:pPr marL="342900" indent="-342900" algn="just">
              <a:buAutoNum type="arabicPeriod"/>
            </a:pPr>
            <a:r>
              <a:rPr lang="en-US" sz="2400" dirty="0" err="1">
                <a:latin typeface="Arial" panose="020B0604020202020204" pitchFamily="34" charset="0"/>
                <a:cs typeface="Arial" panose="020B0604020202020204" pitchFamily="34" charset="0"/>
              </a:rPr>
              <a:t>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đổi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món</a:t>
            </a:r>
            <a:r>
              <a:rPr lang="en-US" sz="2400" dirty="0">
                <a:latin typeface="Arial" panose="020B0604020202020204" pitchFamily="34" charset="0"/>
                <a:cs typeface="Arial" panose="020B0604020202020204" pitchFamily="34" charset="0"/>
              </a:rPr>
              <a:t>.</a:t>
            </a:r>
          </a:p>
          <a:p>
            <a:pPr marL="342900" indent="-342900" algn="just">
              <a:buAutoNum type="arabicPeriod"/>
            </a:pPr>
            <a:r>
              <a:rPr lang="en-US" sz="2400" dirty="0">
                <a:latin typeface="Arial" panose="020B0604020202020204" pitchFamily="34" charset="0"/>
                <a:cs typeface="Arial" panose="020B0604020202020204" pitchFamily="34" charset="0"/>
              </a:rPr>
              <a:t>Cho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bú</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ngay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bú</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sữa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6 </a:t>
            </a:r>
            <a:r>
              <a:rPr lang="en-US" sz="2400" dirty="0" err="1">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đầu</a:t>
            </a:r>
            <a:r>
              <a:rPr lang="en-US" sz="2400" dirty="0">
                <a:latin typeface="Arial" panose="020B0604020202020204" pitchFamily="34" charset="0"/>
                <a:cs typeface="Arial" panose="020B0604020202020204" pitchFamily="34" charset="0"/>
              </a:rPr>
              <a:t>. Cho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bổ</a:t>
            </a:r>
            <a:r>
              <a:rPr lang="en-US" sz="2400" dirty="0">
                <a:latin typeface="Arial" panose="020B0604020202020204" pitchFamily="34" charset="0"/>
                <a:cs typeface="Arial" panose="020B0604020202020204" pitchFamily="34" charset="0"/>
              </a:rPr>
              <a:t> sung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bú</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tới</a:t>
            </a:r>
            <a:r>
              <a:rPr lang="en-US" sz="2400" dirty="0">
                <a:latin typeface="Arial" panose="020B0604020202020204" pitchFamily="34" charset="0"/>
                <a:cs typeface="Arial" panose="020B0604020202020204" pitchFamily="34" charset="0"/>
              </a:rPr>
              <a:t> 18 – 24 </a:t>
            </a:r>
            <a:r>
              <a:rPr lang="en-US" sz="2400" dirty="0" err="1">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a:t>
            </a:r>
          </a:p>
          <a:p>
            <a:pPr marL="342900" lvl="0" indent="-342900" algn="just">
              <a:buFontTx/>
              <a:buAutoNum type="arabicPeriod"/>
            </a:pPr>
            <a:r>
              <a:rPr lang="en-US" sz="2400" dirty="0" err="1">
                <a:latin typeface="Arial" panose="020B0604020202020204" pitchFamily="34" charset="0"/>
                <a:cs typeface="Arial" panose="020B0604020202020204" pitchFamily="34" charset="0"/>
              </a:rPr>
              <a:t>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giàu</a:t>
            </a:r>
            <a:r>
              <a:rPr lang="en-US" sz="240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đạm</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với</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tỷ</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lệ</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cân</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đối</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giữa</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nguồn</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đạm</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thực</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vật</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và</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động</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vật</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Tăng</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cường</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ăn</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đậu</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phụ</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và</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cá</a:t>
            </a:r>
            <a:r>
              <a:rPr lang="en-US" altLang="en-US" sz="2400" kern="0" dirty="0">
                <a:latin typeface="Arial" panose="020B0604020202020204" pitchFamily="34" charset="0"/>
                <a:cs typeface="Arial" panose="020B0604020202020204" pitchFamily="34" charset="0"/>
              </a:rPr>
              <a:t>.</a:t>
            </a:r>
          </a:p>
          <a:p>
            <a:pPr marL="342900" lvl="0" indent="-342900" algn="just">
              <a:buFontTx/>
              <a:buAutoNum type="arabicPeriod"/>
            </a:pPr>
            <a:r>
              <a:rPr lang="en-US" altLang="en-US" sz="2400" kern="0" dirty="0" err="1">
                <a:latin typeface="Arial" panose="020B0604020202020204" pitchFamily="34" charset="0"/>
                <a:cs typeface="Arial" panose="020B0604020202020204" pitchFamily="34" charset="0"/>
              </a:rPr>
              <a:t>Sử</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dụng</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chất</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béo</a:t>
            </a:r>
            <a:r>
              <a:rPr lang="en-US" altLang="en-US" sz="2400" kern="0" dirty="0">
                <a:latin typeface="Arial" panose="020B0604020202020204" pitchFamily="34" charset="0"/>
                <a:cs typeface="Arial" panose="020B0604020202020204" pitchFamily="34" charset="0"/>
              </a:rPr>
              <a:t> ở </a:t>
            </a:r>
            <a:r>
              <a:rPr lang="en-US" altLang="en-US" sz="2400" kern="0" dirty="0" err="1">
                <a:latin typeface="Arial" panose="020B0604020202020204" pitchFamily="34" charset="0"/>
                <a:cs typeface="Arial" panose="020B0604020202020204" pitchFamily="34" charset="0"/>
              </a:rPr>
              <a:t>mức</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hợp</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lí</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chú</a:t>
            </a:r>
            <a:r>
              <a:rPr lang="en-US" altLang="en-US" sz="2400" kern="0" dirty="0">
                <a:latin typeface="Arial" panose="020B0604020202020204" pitchFamily="34" charset="0"/>
                <a:cs typeface="Arial" panose="020B0604020202020204" pitchFamily="34" charset="0"/>
              </a:rPr>
              <a:t> ý </a:t>
            </a:r>
            <a:r>
              <a:rPr lang="en-US" altLang="en-US" sz="2400" kern="0" dirty="0" err="1">
                <a:latin typeface="Arial" panose="020B0604020202020204" pitchFamily="34" charset="0"/>
                <a:cs typeface="Arial" panose="020B0604020202020204" pitchFamily="34" charset="0"/>
              </a:rPr>
              <a:t>phối</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hợp</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giữa</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mỡ</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dầu</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thực</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vật</a:t>
            </a:r>
            <a:r>
              <a:rPr lang="en-US" altLang="en-US" sz="2400" kern="0" dirty="0">
                <a:latin typeface="Arial" panose="020B0604020202020204" pitchFamily="34" charset="0"/>
                <a:cs typeface="Arial" panose="020B0604020202020204" pitchFamily="34" charset="0"/>
              </a:rPr>
              <a:t> ở </a:t>
            </a:r>
            <a:r>
              <a:rPr lang="en-US" altLang="en-US" sz="2400" kern="0" dirty="0" err="1">
                <a:latin typeface="Arial" panose="020B0604020202020204" pitchFamily="34" charset="0"/>
                <a:cs typeface="Arial" panose="020B0604020202020204" pitchFamily="34" charset="0"/>
              </a:rPr>
              <a:t>tỷ</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lệ</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cân</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đối</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Ăn</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thêm</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vừng</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lạc</a:t>
            </a:r>
            <a:r>
              <a:rPr lang="en-US" altLang="en-US" sz="2400" kern="0" dirty="0">
                <a:latin typeface="Arial" panose="020B0604020202020204" pitchFamily="34" charset="0"/>
                <a:cs typeface="Arial" panose="020B0604020202020204" pitchFamily="34" charset="0"/>
              </a:rPr>
              <a:t>.</a:t>
            </a:r>
          </a:p>
          <a:p>
            <a:pPr marL="342900" lvl="0" indent="-342900" algn="just">
              <a:buFontTx/>
              <a:buAutoNum type="arabicPeriod"/>
            </a:pPr>
            <a:r>
              <a:rPr lang="en-US" altLang="en-US" sz="2400" kern="0" dirty="0" err="1">
                <a:latin typeface="Arial" panose="020B0604020202020204" pitchFamily="34" charset="0"/>
                <a:cs typeface="Arial" panose="020B0604020202020204" pitchFamily="34" charset="0"/>
              </a:rPr>
              <a:t>Sử</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dụng</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muối</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i-ốt</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không</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ăn</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mặn</a:t>
            </a:r>
            <a:r>
              <a:rPr lang="en-US" altLang="en-US" sz="2400" kern="0" dirty="0">
                <a:latin typeface="Arial" panose="020B0604020202020204" pitchFamily="34" charset="0"/>
                <a:cs typeface="Arial" panose="020B0604020202020204" pitchFamily="34" charset="0"/>
              </a:rPr>
              <a:t>.</a:t>
            </a:r>
          </a:p>
          <a:p>
            <a:pPr marL="342900" lvl="0" indent="-342900" algn="just">
              <a:buFontTx/>
              <a:buAutoNum type="arabicPeriod"/>
            </a:pPr>
            <a:r>
              <a:rPr lang="en-US" altLang="en-US" sz="2400" kern="0" dirty="0" err="1">
                <a:latin typeface="Arial" panose="020B0604020202020204" pitchFamily="34" charset="0"/>
                <a:cs typeface="Arial" panose="020B0604020202020204" pitchFamily="34" charset="0"/>
              </a:rPr>
              <a:t>Ăn</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thức</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ăn</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sạch</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và</a:t>
            </a:r>
            <a:r>
              <a:rPr lang="en-US" altLang="en-US" sz="2400" kern="0" dirty="0">
                <a:latin typeface="Arial" panose="020B0604020202020204" pitchFamily="34" charset="0"/>
                <a:cs typeface="Arial" panose="020B0604020202020204" pitchFamily="34" charset="0"/>
              </a:rPr>
              <a:t> an </a:t>
            </a:r>
            <a:r>
              <a:rPr lang="en-US" altLang="en-US" sz="2400" kern="0" dirty="0" err="1">
                <a:latin typeface="Arial" panose="020B0604020202020204" pitchFamily="34" charset="0"/>
                <a:cs typeface="Arial" panose="020B0604020202020204" pitchFamily="34" charset="0"/>
              </a:rPr>
              <a:t>toàn</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ăn</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nhiều</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rau</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củ</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và</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quả</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chín</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hằng</a:t>
            </a:r>
            <a:r>
              <a:rPr lang="en-US" altLang="en-US" sz="2400" kern="0" dirty="0">
                <a:latin typeface="Arial" panose="020B0604020202020204" pitchFamily="34" charset="0"/>
                <a:cs typeface="Arial" panose="020B0604020202020204" pitchFamily="34" charset="0"/>
              </a:rPr>
              <a:t> </a:t>
            </a:r>
            <a:r>
              <a:rPr lang="en-US" altLang="en-US" sz="2400" kern="0" dirty="0" err="1">
                <a:latin typeface="Arial" panose="020B0604020202020204" pitchFamily="34" charset="0"/>
                <a:cs typeface="Arial" panose="020B0604020202020204" pitchFamily="34" charset="0"/>
              </a:rPr>
              <a:t>ngày</a:t>
            </a:r>
            <a:r>
              <a:rPr lang="en-US" altLang="en-US" sz="2400" kern="0" dirty="0">
                <a:latin typeface="Arial" panose="020B0604020202020204" pitchFamily="34" charset="0"/>
                <a:cs typeface="Arial" panose="020B0604020202020204" pitchFamily="34" charset="0"/>
              </a:rPr>
              <a:t>.</a:t>
            </a:r>
          </a:p>
          <a:p>
            <a:pPr marL="342900" lvl="0" indent="-342900" algn="just">
              <a:buFontTx/>
              <a:buAutoNum type="arabicPeriod"/>
            </a:pPr>
            <a:r>
              <a:rPr lang="vi-VN" altLang="en-US" sz="2400" kern="0" dirty="0">
                <a:latin typeface="Arial" panose="020B0604020202020204" pitchFamily="34" charset="0"/>
                <a:cs typeface="Arial" panose="020B0604020202020204" pitchFamily="34" charset="0"/>
              </a:rPr>
              <a:t>Uống sữa đậu nành. Tăng cường ăn các thức ăn giàu can-xi như sữa, các sản phẩm của sữa, cá con…</a:t>
            </a:r>
            <a:endParaRPr lang="en-US" altLang="en-US" sz="2400" kern="0" dirty="0">
              <a:latin typeface="Arial" panose="020B0604020202020204" pitchFamily="34" charset="0"/>
              <a:cs typeface="Arial" panose="020B0604020202020204" pitchFamily="34" charset="0"/>
            </a:endParaRPr>
          </a:p>
          <a:p>
            <a:pPr marL="342900" lvl="0" indent="-342900" algn="just">
              <a:buFontTx/>
              <a:buAutoNum type="arabicPeriod"/>
            </a:pPr>
            <a:r>
              <a:rPr lang="vi-VN" altLang="en-US" sz="2400" kern="0" dirty="0">
                <a:latin typeface="Arial" panose="020B0604020202020204" pitchFamily="34" charset="0"/>
                <a:cs typeface="Arial" panose="020B0604020202020204" pitchFamily="34" charset="0"/>
              </a:rPr>
              <a:t>Dùng nước sạch để chế biến thức ăn. Uống đủ nước chín hằng ngày.</a:t>
            </a:r>
            <a:endParaRPr lang="en-US" altLang="en-US" sz="2400" kern="0" dirty="0">
              <a:latin typeface="Arial" panose="020B0604020202020204" pitchFamily="34" charset="0"/>
              <a:cs typeface="Arial" panose="020B0604020202020204" pitchFamily="34" charset="0"/>
            </a:endParaRPr>
          </a:p>
          <a:p>
            <a:pPr marL="342900" lvl="0" indent="-342900" algn="just">
              <a:buFontTx/>
              <a:buAutoNum type="arabicPeriod"/>
            </a:pPr>
            <a:r>
              <a:rPr lang="vi-VN" altLang="en-US" sz="2400" kern="0" dirty="0">
                <a:latin typeface="Arial" panose="020B0604020202020204" pitchFamily="34" charset="0"/>
                <a:cs typeface="Arial" panose="020B0604020202020204" pitchFamily="34" charset="0"/>
              </a:rPr>
              <a:t>Duy trì cân nặng ở “mức tiêu chuẩn”.</a:t>
            </a:r>
            <a:endParaRPr lang="en-US" altLang="en-US" sz="2400" kern="0" dirty="0">
              <a:latin typeface="Arial" panose="020B0604020202020204" pitchFamily="34" charset="0"/>
              <a:cs typeface="Arial" panose="020B0604020202020204" pitchFamily="34" charset="0"/>
            </a:endParaRPr>
          </a:p>
          <a:p>
            <a:pPr marL="342900" lvl="0" indent="-342900" algn="just">
              <a:buFontTx/>
              <a:buAutoNum type="arabicPeriod"/>
            </a:pPr>
            <a:r>
              <a:rPr lang="vi-VN" altLang="en-US" sz="2400" kern="0" dirty="0">
                <a:latin typeface="Arial" panose="020B0604020202020204" pitchFamily="34" charset="0"/>
                <a:cs typeface="Arial" panose="020B0604020202020204" pitchFamily="34" charset="0"/>
              </a:rPr>
              <a:t>Thực hiện nếp sống lành mạnh, năng động, hoạt động thể lực đều đặn. Không hút thuốc lá. Hạn chế uống bia, rượu, ăn ngọt.</a:t>
            </a:r>
            <a:endParaRPr lang="en-US" altLang="en-US" sz="2400" kern="0" dirty="0">
              <a:latin typeface="Arial" panose="020B0604020202020204" pitchFamily="34" charset="0"/>
              <a:cs typeface="Arial" panose="020B0604020202020204" pitchFamily="34" charset="0"/>
            </a:endParaRPr>
          </a:p>
          <a:p>
            <a:pPr marL="342900" indent="-342900" algn="just">
              <a:buAutoNum type="arabicPeriod"/>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5510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31">
            <a:extLst>
              <a:ext uri="{FF2B5EF4-FFF2-40B4-BE49-F238E27FC236}">
                <a16:creationId xmlns:a16="http://schemas.microsoft.com/office/drawing/2014/main" id="{A60ACDA0-31A2-4815-B3C5-FBEC5ECEC3C9}"/>
              </a:ext>
            </a:extLst>
          </p:cNvPr>
          <p:cNvSpPr/>
          <p:nvPr/>
        </p:nvSpPr>
        <p:spPr>
          <a:xfrm>
            <a:off x="600502" y="2533665"/>
            <a:ext cx="10914782" cy="4154006"/>
          </a:xfrm>
          <a:prstGeom prst="roundRect">
            <a:avLst/>
          </a:prstGeom>
          <a:solidFill>
            <a:schemeClr val="accent6">
              <a:lumMod val="20000"/>
              <a:lumOff val="80000"/>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9BFBC39-92B1-4D89-8C75-F0F47515DE9C}"/>
              </a:ext>
            </a:extLst>
          </p:cNvPr>
          <p:cNvGrpSpPr/>
          <p:nvPr/>
        </p:nvGrpSpPr>
        <p:grpSpPr>
          <a:xfrm>
            <a:off x="-326289" y="489939"/>
            <a:ext cx="12815455" cy="2168705"/>
            <a:chOff x="-311728" y="170329"/>
            <a:chExt cx="12815455" cy="2168705"/>
          </a:xfrm>
        </p:grpSpPr>
        <p:sp>
          <p:nvSpPr>
            <p:cNvPr id="4" name="TextBox 10">
              <a:extLst>
                <a:ext uri="{FF2B5EF4-FFF2-40B4-BE49-F238E27FC236}">
                  <a16:creationId xmlns:a16="http://schemas.microsoft.com/office/drawing/2014/main" id="{46774BB9-6460-4163-BF9C-1A2F042E5ABA}"/>
                </a:ext>
              </a:extLst>
            </p:cNvPr>
            <p:cNvSpPr txBox="1"/>
            <p:nvPr/>
          </p:nvSpPr>
          <p:spPr>
            <a:xfrm>
              <a:off x="-311728" y="170329"/>
              <a:ext cx="12815455" cy="2150140"/>
            </a:xfrm>
            <a:prstGeom prst="rect">
              <a:avLst/>
            </a:prstGeom>
            <a:noFill/>
          </p:spPr>
          <p:txBody>
            <a:bodyPr wrap="square" rtlCol="0">
              <a:spAutoFit/>
            </a:bodyPr>
            <a:lstStyle/>
            <a:p>
              <a:pPr algn="ctr">
                <a:lnSpc>
                  <a:spcPct val="130000"/>
                </a:lnSpc>
              </a:pPr>
              <a:r>
                <a:rPr lang="en-US" sz="5400" b="1" dirty="0">
                  <a:ln w="190500">
                    <a:solidFill>
                      <a:schemeClr val="bg1"/>
                    </a:solidFill>
                    <a:prstDash val="solid"/>
                  </a:ln>
                  <a:solidFill>
                    <a:schemeClr val="accent2">
                      <a:lumMod val="40000"/>
                      <a:lumOff val="60000"/>
                    </a:schemeClr>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CÁC BẠN ĐÁNH GIÁ TIẾT HỌC CỦA CHÚNG TA </a:t>
              </a:r>
            </a:p>
            <a:p>
              <a:pPr algn="ctr">
                <a:lnSpc>
                  <a:spcPct val="130000"/>
                </a:lnSpc>
              </a:pPr>
              <a:r>
                <a:rPr lang="en-US" sz="5400" b="1" dirty="0">
                  <a:ln w="190500">
                    <a:solidFill>
                      <a:schemeClr val="bg1"/>
                    </a:solidFill>
                    <a:prstDash val="solid"/>
                  </a:ln>
                  <a:solidFill>
                    <a:schemeClr val="accent2">
                      <a:lumMod val="40000"/>
                      <a:lumOff val="60000"/>
                    </a:schemeClr>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NHƯ THẾ NÀO?</a:t>
              </a:r>
            </a:p>
          </p:txBody>
        </p:sp>
        <p:sp>
          <p:nvSpPr>
            <p:cNvPr id="5" name="TextBox 10">
              <a:extLst>
                <a:ext uri="{FF2B5EF4-FFF2-40B4-BE49-F238E27FC236}">
                  <a16:creationId xmlns:a16="http://schemas.microsoft.com/office/drawing/2014/main" id="{2A9AE15F-C1C0-44C6-B249-834A476E0805}"/>
                </a:ext>
              </a:extLst>
            </p:cNvPr>
            <p:cNvSpPr txBox="1"/>
            <p:nvPr/>
          </p:nvSpPr>
          <p:spPr>
            <a:xfrm>
              <a:off x="-311728" y="188894"/>
              <a:ext cx="12815455" cy="2150140"/>
            </a:xfrm>
            <a:prstGeom prst="rect">
              <a:avLst/>
            </a:prstGeom>
            <a:noFill/>
          </p:spPr>
          <p:txBody>
            <a:bodyPr wrap="square" rtlCol="0">
              <a:spAutoFit/>
            </a:bodyPr>
            <a:lstStyle/>
            <a:p>
              <a:pPr algn="ctr">
                <a:lnSpc>
                  <a:spcPct val="130000"/>
                </a:lnSpc>
              </a:pPr>
              <a:r>
                <a:rPr lang="en-US" sz="5400" b="1" dirty="0">
                  <a:ln w="28575">
                    <a:solidFill>
                      <a:srgbClr val="002060"/>
                    </a:solidFill>
                    <a:prstDash val="solid"/>
                  </a:ln>
                  <a:solidFill>
                    <a:schemeClr val="accent2">
                      <a:lumMod val="40000"/>
                      <a:lumOff val="60000"/>
                    </a:schemeClr>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a:t>
              </a:r>
              <a:r>
                <a:rPr lang="en-US" sz="5400" b="1" dirty="0">
                  <a:ln w="28575">
                    <a:solidFill>
                      <a:srgbClr val="002060"/>
                    </a:solidFill>
                    <a:prstDash val="solid"/>
                  </a:ln>
                  <a:solidFill>
                    <a:srgbClr val="C3E3FD"/>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Á</a:t>
              </a:r>
              <a:r>
                <a:rPr lang="en-US" sz="5400" b="1" dirty="0">
                  <a:ln w="28575">
                    <a:solidFill>
                      <a:srgbClr val="002060"/>
                    </a:solidFill>
                    <a:prstDash val="solid"/>
                  </a:ln>
                  <a:solidFill>
                    <a:srgbClr val="FFFF8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a:t>
              </a:r>
              <a:r>
                <a:rPr lang="en-US" sz="5400" b="1" dirty="0">
                  <a:ln w="28575">
                    <a:solidFill>
                      <a:srgbClr val="002060"/>
                    </a:solidFill>
                    <a:prstDash val="solid"/>
                  </a:ln>
                  <a:solidFill>
                    <a:schemeClr val="accent2">
                      <a:lumMod val="40000"/>
                      <a:lumOff val="60000"/>
                    </a:schemeClr>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5400" b="1" dirty="0">
                  <a:ln w="28575">
                    <a:solidFill>
                      <a:srgbClr val="002060"/>
                    </a:solidFill>
                    <a:prstDash val="solid"/>
                  </a:ln>
                  <a:solidFill>
                    <a:srgbClr val="B0EABA"/>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B</a:t>
              </a:r>
              <a:r>
                <a:rPr lang="en-US" sz="5400" b="1" dirty="0">
                  <a:ln w="28575">
                    <a:solidFill>
                      <a:srgbClr val="002060"/>
                    </a:solidFill>
                    <a:prstDash val="solid"/>
                  </a:ln>
                  <a:solidFill>
                    <a:srgbClr val="7EC2FA"/>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Ạ</a:t>
              </a:r>
              <a:r>
                <a:rPr lang="en-US" sz="5400" b="1" dirty="0">
                  <a:ln w="28575">
                    <a:solidFill>
                      <a:srgbClr val="002060"/>
                    </a:solidFill>
                    <a:prstDash val="solid"/>
                  </a:ln>
                  <a:solidFill>
                    <a:srgbClr val="FFFF8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5400" b="1" dirty="0">
                  <a:ln w="28575">
                    <a:solidFill>
                      <a:srgbClr val="002060"/>
                    </a:solidFill>
                    <a:prstDash val="solid"/>
                  </a:ln>
                  <a:solidFill>
                    <a:schemeClr val="accent2">
                      <a:lumMod val="40000"/>
                      <a:lumOff val="60000"/>
                    </a:schemeClr>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5400" b="1" dirty="0">
                  <a:ln w="28575">
                    <a:solidFill>
                      <a:srgbClr val="002060"/>
                    </a:solidFill>
                    <a:prstDash val="solid"/>
                  </a:ln>
                  <a:solidFill>
                    <a:srgbClr val="FF85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a:t>
              </a:r>
              <a:r>
                <a:rPr lang="en-US" sz="5400" b="1" dirty="0">
                  <a:ln w="28575">
                    <a:solidFill>
                      <a:srgbClr val="002060"/>
                    </a:solidFill>
                    <a:prstDash val="solid"/>
                  </a:ln>
                  <a:solidFill>
                    <a:srgbClr val="DEE34D"/>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Á</a:t>
              </a:r>
              <a:r>
                <a:rPr lang="en-US" sz="5400" b="1" dirty="0">
                  <a:ln w="28575">
                    <a:solidFill>
                      <a:srgbClr val="002060"/>
                    </a:solidFill>
                    <a:prstDash val="solid"/>
                  </a:ln>
                  <a:solidFill>
                    <a:srgbClr val="E0F1FB"/>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5400" b="1" dirty="0">
                  <a:ln w="28575">
                    <a:solidFill>
                      <a:srgbClr val="002060"/>
                    </a:solidFill>
                    <a:prstDash val="solid"/>
                  </a:ln>
                  <a:solidFill>
                    <a:schemeClr val="accent2">
                      <a:lumMod val="40000"/>
                      <a:lumOff val="60000"/>
                    </a:schemeClr>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 </a:t>
              </a:r>
              <a:r>
                <a:rPr lang="en-US" sz="5400" b="1" dirty="0">
                  <a:ln w="28575">
                    <a:solidFill>
                      <a:srgbClr val="002060"/>
                    </a:solidFill>
                    <a:prstDash val="solid"/>
                  </a:ln>
                  <a:solidFill>
                    <a:srgbClr val="FFFF8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G</a:t>
              </a:r>
              <a:r>
                <a:rPr lang="en-US" sz="5400" b="1" dirty="0">
                  <a:ln w="28575">
                    <a:solidFill>
                      <a:srgbClr val="002060"/>
                    </a:solidFill>
                    <a:prstDash val="solid"/>
                  </a:ln>
                  <a:solidFill>
                    <a:srgbClr val="E0F1FB"/>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a:t>
              </a:r>
              <a:r>
                <a:rPr lang="en-US" sz="5400" b="1" dirty="0">
                  <a:ln w="28575">
                    <a:solidFill>
                      <a:srgbClr val="002060"/>
                    </a:solidFill>
                    <a:prstDash val="solid"/>
                  </a:ln>
                  <a:solidFill>
                    <a:srgbClr val="FDA9F7"/>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Á</a:t>
              </a:r>
              <a:r>
                <a:rPr lang="en-US" sz="5400" b="1" dirty="0">
                  <a:ln w="28575">
                    <a:solidFill>
                      <a:srgbClr val="002060"/>
                    </a:solidFill>
                    <a:prstDash val="solid"/>
                  </a:ln>
                  <a:solidFill>
                    <a:schemeClr val="accent2">
                      <a:lumMod val="40000"/>
                      <a:lumOff val="60000"/>
                    </a:schemeClr>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T</a:t>
              </a:r>
              <a:r>
                <a:rPr lang="en-US" sz="5400" b="1" dirty="0">
                  <a:ln w="28575">
                    <a:solidFill>
                      <a:srgbClr val="002060"/>
                    </a:solidFill>
                    <a:prstDash val="solid"/>
                  </a:ln>
                  <a:solidFill>
                    <a:srgbClr val="DEE34D"/>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a:t>
              </a:r>
              <a:r>
                <a:rPr lang="en-US" sz="5400" b="1" dirty="0">
                  <a:ln w="28575">
                    <a:solidFill>
                      <a:srgbClr val="002060"/>
                    </a:solidFill>
                    <a:prstDash val="solid"/>
                  </a:ln>
                  <a:solidFill>
                    <a:srgbClr val="FFFF8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Ế</a:t>
              </a:r>
              <a:r>
                <a:rPr lang="en-US" sz="5400" b="1" dirty="0">
                  <a:ln w="28575">
                    <a:solidFill>
                      <a:srgbClr val="002060"/>
                    </a:solidFill>
                    <a:prstDash val="solid"/>
                  </a:ln>
                  <a:solidFill>
                    <a:srgbClr val="E0F1FB"/>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a:t>
              </a:r>
              <a:r>
                <a:rPr lang="en-US" sz="5400" b="1" dirty="0">
                  <a:ln w="28575">
                    <a:solidFill>
                      <a:srgbClr val="002060"/>
                    </a:solidFill>
                    <a:prstDash val="solid"/>
                  </a:ln>
                  <a:solidFill>
                    <a:schemeClr val="accent2">
                      <a:lumMod val="40000"/>
                      <a:lumOff val="60000"/>
                    </a:schemeClr>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5400" b="1" dirty="0">
                  <a:ln w="28575">
                    <a:solidFill>
                      <a:srgbClr val="002060"/>
                    </a:solidFill>
                    <a:prstDash val="solid"/>
                  </a:ln>
                  <a:solidFill>
                    <a:srgbClr val="FFFF8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5400" b="1" dirty="0">
                  <a:ln w="28575">
                    <a:solidFill>
                      <a:srgbClr val="002060"/>
                    </a:solidFill>
                    <a:prstDash val="solid"/>
                  </a:ln>
                  <a:solidFill>
                    <a:srgbClr val="E0F1FB"/>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Ọ</a:t>
              </a:r>
              <a:r>
                <a:rPr lang="en-US" sz="5400" b="1" dirty="0">
                  <a:ln w="28575">
                    <a:solidFill>
                      <a:srgbClr val="002060"/>
                    </a:solidFill>
                    <a:prstDash val="solid"/>
                  </a:ln>
                  <a:solidFill>
                    <a:schemeClr val="accent6">
                      <a:lumMod val="20000"/>
                      <a:lumOff val="80000"/>
                    </a:schemeClr>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a:t>
              </a:r>
              <a:r>
                <a:rPr lang="en-US" sz="5400" b="1" dirty="0">
                  <a:ln w="28575">
                    <a:solidFill>
                      <a:srgbClr val="002060"/>
                    </a:solidFill>
                    <a:prstDash val="solid"/>
                  </a:ln>
                  <a:solidFill>
                    <a:schemeClr val="accent2">
                      <a:lumMod val="40000"/>
                      <a:lumOff val="60000"/>
                    </a:schemeClr>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5400" b="1" dirty="0">
                  <a:ln w="28575">
                    <a:solidFill>
                      <a:srgbClr val="002060"/>
                    </a:solidFill>
                    <a:prstDash val="solid"/>
                  </a:ln>
                  <a:solidFill>
                    <a:schemeClr val="accent1">
                      <a:lumMod val="40000"/>
                      <a:lumOff val="60000"/>
                    </a:schemeClr>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a:t>
              </a:r>
              <a:r>
                <a:rPr lang="en-US" sz="5400" b="1" dirty="0">
                  <a:ln w="28575">
                    <a:solidFill>
                      <a:srgbClr val="002060"/>
                    </a:solidFill>
                    <a:prstDash val="solid"/>
                  </a:ln>
                  <a:solidFill>
                    <a:srgbClr val="FDA9F7"/>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Ủ</a:t>
              </a:r>
              <a:r>
                <a:rPr lang="en-US" sz="5400" b="1" dirty="0">
                  <a:ln w="28575">
                    <a:solidFill>
                      <a:srgbClr val="002060"/>
                    </a:solidFill>
                    <a:prstDash val="solid"/>
                  </a:ln>
                  <a:solidFill>
                    <a:srgbClr val="E2FBAB"/>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A</a:t>
              </a:r>
              <a:r>
                <a:rPr lang="en-US" sz="5400" b="1" dirty="0">
                  <a:ln w="28575">
                    <a:solidFill>
                      <a:srgbClr val="002060"/>
                    </a:solidFill>
                    <a:prstDash val="solid"/>
                  </a:ln>
                  <a:solidFill>
                    <a:schemeClr val="accent2">
                      <a:lumMod val="40000"/>
                      <a:lumOff val="60000"/>
                    </a:schemeClr>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5400" b="1" dirty="0">
                  <a:ln w="28575">
                    <a:solidFill>
                      <a:srgbClr val="002060"/>
                    </a:solidFill>
                    <a:prstDash val="solid"/>
                  </a:ln>
                  <a:solidFill>
                    <a:srgbClr val="7EC2FA"/>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a:t>
              </a:r>
              <a:r>
                <a:rPr lang="en-US" sz="5400" b="1" dirty="0">
                  <a:ln w="28575">
                    <a:solidFill>
                      <a:srgbClr val="002060"/>
                    </a:solidFill>
                    <a:prstDash val="solid"/>
                  </a:ln>
                  <a:solidFill>
                    <a:srgbClr val="FDA9F7"/>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5400" b="1" dirty="0">
                  <a:ln w="28575">
                    <a:solidFill>
                      <a:srgbClr val="002060"/>
                    </a:solidFill>
                    <a:prstDash val="solid"/>
                  </a:ln>
                  <a:solidFill>
                    <a:srgbClr val="7EC2FA"/>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Ú</a:t>
              </a:r>
              <a:r>
                <a:rPr lang="en-US" sz="5400" b="1" dirty="0">
                  <a:ln w="28575">
                    <a:solidFill>
                      <a:srgbClr val="002060"/>
                    </a:solidFill>
                    <a:prstDash val="solid"/>
                  </a:ln>
                  <a:solidFill>
                    <a:srgbClr val="E0F1FB"/>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5400" b="1" dirty="0">
                  <a:ln w="28575">
                    <a:solidFill>
                      <a:srgbClr val="002060"/>
                    </a:solidFill>
                    <a:prstDash val="solid"/>
                  </a:ln>
                  <a:solidFill>
                    <a:srgbClr val="E2FBAB"/>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G</a:t>
              </a:r>
              <a:r>
                <a:rPr lang="en-US" sz="5400" b="1" dirty="0">
                  <a:ln w="28575">
                    <a:solidFill>
                      <a:srgbClr val="002060"/>
                    </a:solidFill>
                    <a:prstDash val="solid"/>
                  </a:ln>
                  <a:solidFill>
                    <a:schemeClr val="accent2">
                      <a:lumMod val="40000"/>
                      <a:lumOff val="60000"/>
                    </a:schemeClr>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T</a:t>
              </a:r>
              <a:r>
                <a:rPr lang="en-US" sz="5400" b="1" dirty="0">
                  <a:ln w="28575">
                    <a:solidFill>
                      <a:srgbClr val="002060"/>
                    </a:solidFill>
                    <a:prstDash val="solid"/>
                  </a:ln>
                  <a:solidFill>
                    <a:srgbClr val="EDE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A</a:t>
              </a:r>
              <a:r>
                <a:rPr lang="en-US" sz="5400" b="1" dirty="0">
                  <a:ln w="28575">
                    <a:solidFill>
                      <a:srgbClr val="002060"/>
                    </a:solidFill>
                    <a:prstDash val="solid"/>
                  </a:ln>
                  <a:solidFill>
                    <a:schemeClr val="accent2">
                      <a:lumMod val="40000"/>
                      <a:lumOff val="60000"/>
                    </a:schemeClr>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p>
            <a:p>
              <a:pPr algn="ctr">
                <a:lnSpc>
                  <a:spcPct val="130000"/>
                </a:lnSpc>
              </a:pPr>
              <a:r>
                <a:rPr lang="en-US" sz="5400" b="1" dirty="0">
                  <a:ln w="28575">
                    <a:solidFill>
                      <a:srgbClr val="002060"/>
                    </a:solidFill>
                    <a:prstDash val="solid"/>
                  </a:ln>
                  <a:solidFill>
                    <a:srgbClr val="B1E8F5"/>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5400" b="1" dirty="0">
                  <a:ln w="28575">
                    <a:solidFill>
                      <a:srgbClr val="002060"/>
                    </a:solidFill>
                    <a:prstDash val="solid"/>
                  </a:ln>
                  <a:solidFill>
                    <a:srgbClr val="FDA9F7"/>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5400" b="1" dirty="0">
                  <a:ln w="28575">
                    <a:solidFill>
                      <a:srgbClr val="002060"/>
                    </a:solidFill>
                    <a:prstDash val="solid"/>
                  </a:ln>
                  <a:solidFill>
                    <a:srgbClr val="FFFF8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Ư</a:t>
              </a:r>
              <a:r>
                <a:rPr lang="en-US" sz="5400" b="1" dirty="0">
                  <a:ln w="28575">
                    <a:solidFill>
                      <a:srgbClr val="002060"/>
                    </a:solidFill>
                    <a:prstDash val="solid"/>
                  </a:ln>
                  <a:solidFill>
                    <a:schemeClr val="accent2">
                      <a:lumMod val="40000"/>
                      <a:lumOff val="60000"/>
                    </a:schemeClr>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T</a:t>
              </a:r>
              <a:r>
                <a:rPr lang="en-US" sz="5400" b="1" dirty="0">
                  <a:ln w="28575">
                    <a:solidFill>
                      <a:srgbClr val="002060"/>
                    </a:solidFill>
                    <a:prstDash val="solid"/>
                  </a:ln>
                  <a:solidFill>
                    <a:srgbClr val="B1E8F5"/>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5400" b="1" dirty="0">
                  <a:ln w="28575">
                    <a:solidFill>
                      <a:srgbClr val="002060"/>
                    </a:solidFill>
                    <a:prstDash val="solid"/>
                  </a:ln>
                  <a:solidFill>
                    <a:srgbClr val="E2FBAB"/>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Ế</a:t>
              </a:r>
              <a:r>
                <a:rPr lang="en-US" sz="5400" b="1" dirty="0">
                  <a:ln w="28575">
                    <a:solidFill>
                      <a:srgbClr val="002060"/>
                    </a:solidFill>
                    <a:prstDash val="solid"/>
                  </a:ln>
                  <a:solidFill>
                    <a:schemeClr val="accent2">
                      <a:lumMod val="40000"/>
                      <a:lumOff val="60000"/>
                    </a:schemeClr>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5400" b="1" dirty="0">
                  <a:ln w="28575">
                    <a:solidFill>
                      <a:srgbClr val="002060"/>
                    </a:solidFill>
                    <a:prstDash val="solid"/>
                  </a:ln>
                  <a:solidFill>
                    <a:srgbClr val="B0EABA"/>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5400" b="1" dirty="0">
                  <a:ln w="28575">
                    <a:solidFill>
                      <a:srgbClr val="002060"/>
                    </a:solidFill>
                    <a:prstDash val="solid"/>
                  </a:ln>
                  <a:solidFill>
                    <a:srgbClr val="EDE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À</a:t>
              </a:r>
              <a:r>
                <a:rPr lang="en-US" sz="5400" b="1" dirty="0">
                  <a:ln w="28575">
                    <a:solidFill>
                      <a:srgbClr val="002060"/>
                    </a:solidFill>
                    <a:prstDash val="solid"/>
                  </a:ln>
                  <a:solidFill>
                    <a:schemeClr val="accent2">
                      <a:lumMod val="40000"/>
                      <a:lumOff val="60000"/>
                    </a:schemeClr>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O</a:t>
              </a:r>
              <a:r>
                <a:rPr lang="en-US" sz="5400" b="1" dirty="0">
                  <a:ln w="28575">
                    <a:solidFill>
                      <a:srgbClr val="002060"/>
                    </a:solidFill>
                    <a:prstDash val="solid"/>
                  </a:ln>
                  <a:solidFill>
                    <a:srgbClr val="EDE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a:t>
              </a:r>
            </a:p>
          </p:txBody>
        </p:sp>
      </p:grpSp>
      <p:grpSp>
        <p:nvGrpSpPr>
          <p:cNvPr id="6" name="Group 37">
            <a:extLst>
              <a:ext uri="{FF2B5EF4-FFF2-40B4-BE49-F238E27FC236}">
                <a16:creationId xmlns:a16="http://schemas.microsoft.com/office/drawing/2014/main" id="{F1B7AEDE-3A27-4150-AABC-9E5C7C47BBC5}"/>
              </a:ext>
            </a:extLst>
          </p:cNvPr>
          <p:cNvGrpSpPr/>
          <p:nvPr/>
        </p:nvGrpSpPr>
        <p:grpSpPr>
          <a:xfrm>
            <a:off x="-326289" y="1353044"/>
            <a:ext cx="6646497" cy="6890142"/>
            <a:chOff x="-1018981" y="590578"/>
            <a:chExt cx="6646497" cy="6890142"/>
          </a:xfrm>
        </p:grpSpPr>
        <p:pic>
          <p:nvPicPr>
            <p:cNvPr id="7" name="Picture 38">
              <a:extLst>
                <a:ext uri="{FF2B5EF4-FFF2-40B4-BE49-F238E27FC236}">
                  <a16:creationId xmlns:a16="http://schemas.microsoft.com/office/drawing/2014/main" id="{3DFDAD8B-00D0-4FC2-B297-F56D8B4A82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007" r="51712"/>
            <a:stretch/>
          </p:blipFill>
          <p:spPr>
            <a:xfrm>
              <a:off x="-1018981" y="590578"/>
              <a:ext cx="6646497" cy="6890142"/>
            </a:xfrm>
            <a:prstGeom prst="rect">
              <a:avLst/>
            </a:prstGeom>
          </p:spPr>
        </p:pic>
        <p:grpSp>
          <p:nvGrpSpPr>
            <p:cNvPr id="8" name="Group 50">
              <a:extLst>
                <a:ext uri="{FF2B5EF4-FFF2-40B4-BE49-F238E27FC236}">
                  <a16:creationId xmlns:a16="http://schemas.microsoft.com/office/drawing/2014/main" id="{44E2A8D3-8AF9-4922-B2E1-C4266EE71C4B}"/>
                </a:ext>
              </a:extLst>
            </p:cNvPr>
            <p:cNvGrpSpPr/>
            <p:nvPr/>
          </p:nvGrpSpPr>
          <p:grpSpPr>
            <a:xfrm>
              <a:off x="991192" y="4555727"/>
              <a:ext cx="3540850" cy="1109404"/>
              <a:chOff x="43728" y="-837090"/>
              <a:chExt cx="6335193" cy="1109404"/>
            </a:xfrm>
          </p:grpSpPr>
          <p:sp>
            <p:nvSpPr>
              <p:cNvPr id="9" name="Rectangle: Rounded Corners 5">
                <a:extLst>
                  <a:ext uri="{FF2B5EF4-FFF2-40B4-BE49-F238E27FC236}">
                    <a16:creationId xmlns:a16="http://schemas.microsoft.com/office/drawing/2014/main" id="{957003B3-B975-4294-998A-825427205133}"/>
                  </a:ext>
                </a:extLst>
              </p:cNvPr>
              <p:cNvSpPr/>
              <p:nvPr/>
            </p:nvSpPr>
            <p:spPr>
              <a:xfrm>
                <a:off x="43728" y="-780149"/>
                <a:ext cx="6275643" cy="1052463"/>
              </a:xfrm>
              <a:custGeom>
                <a:avLst/>
                <a:gdLst>
                  <a:gd name="connsiteX0" fmla="*/ 0 w 6275643"/>
                  <a:gd name="connsiteY0" fmla="*/ 526232 h 1052463"/>
                  <a:gd name="connsiteX1" fmla="*/ 526232 w 6275643"/>
                  <a:gd name="connsiteY1" fmla="*/ 0 h 1052463"/>
                  <a:gd name="connsiteX2" fmla="*/ 949890 w 6275643"/>
                  <a:gd name="connsiteY2" fmla="*/ 0 h 1052463"/>
                  <a:gd name="connsiteX3" fmla="*/ 1530243 w 6275643"/>
                  <a:gd name="connsiteY3" fmla="*/ 0 h 1052463"/>
                  <a:gd name="connsiteX4" fmla="*/ 2110597 w 6275643"/>
                  <a:gd name="connsiteY4" fmla="*/ 0 h 1052463"/>
                  <a:gd name="connsiteX5" fmla="*/ 2690950 w 6275643"/>
                  <a:gd name="connsiteY5" fmla="*/ 0 h 1052463"/>
                  <a:gd name="connsiteX6" fmla="*/ 3166840 w 6275643"/>
                  <a:gd name="connsiteY6" fmla="*/ 0 h 1052463"/>
                  <a:gd name="connsiteX7" fmla="*/ 3642729 w 6275643"/>
                  <a:gd name="connsiteY7" fmla="*/ 0 h 1052463"/>
                  <a:gd name="connsiteX8" fmla="*/ 4327546 w 6275643"/>
                  <a:gd name="connsiteY8" fmla="*/ 0 h 1052463"/>
                  <a:gd name="connsiteX9" fmla="*/ 4960131 w 6275643"/>
                  <a:gd name="connsiteY9" fmla="*/ 0 h 1052463"/>
                  <a:gd name="connsiteX10" fmla="*/ 5749412 w 6275643"/>
                  <a:gd name="connsiteY10" fmla="*/ 0 h 1052463"/>
                  <a:gd name="connsiteX11" fmla="*/ 6275644 w 6275643"/>
                  <a:gd name="connsiteY11" fmla="*/ 526232 h 1052463"/>
                  <a:gd name="connsiteX12" fmla="*/ 6275643 w 6275643"/>
                  <a:gd name="connsiteY12" fmla="*/ 526232 h 1052463"/>
                  <a:gd name="connsiteX13" fmla="*/ 5749411 w 6275643"/>
                  <a:gd name="connsiteY13" fmla="*/ 1052464 h 1052463"/>
                  <a:gd name="connsiteX14" fmla="*/ 5064594 w 6275643"/>
                  <a:gd name="connsiteY14" fmla="*/ 1052464 h 1052463"/>
                  <a:gd name="connsiteX15" fmla="*/ 4432009 w 6275643"/>
                  <a:gd name="connsiteY15" fmla="*/ 1052464 h 1052463"/>
                  <a:gd name="connsiteX16" fmla="*/ 3747192 w 6275643"/>
                  <a:gd name="connsiteY16" fmla="*/ 1052464 h 1052463"/>
                  <a:gd name="connsiteX17" fmla="*/ 3271303 w 6275643"/>
                  <a:gd name="connsiteY17" fmla="*/ 1052464 h 1052463"/>
                  <a:gd name="connsiteX18" fmla="*/ 2847645 w 6275643"/>
                  <a:gd name="connsiteY18" fmla="*/ 1052463 h 1052463"/>
                  <a:gd name="connsiteX19" fmla="*/ 2162828 w 6275643"/>
                  <a:gd name="connsiteY19" fmla="*/ 1052463 h 1052463"/>
                  <a:gd name="connsiteX20" fmla="*/ 1686938 w 6275643"/>
                  <a:gd name="connsiteY20" fmla="*/ 1052463 h 1052463"/>
                  <a:gd name="connsiteX21" fmla="*/ 526232 w 6275643"/>
                  <a:gd name="connsiteY21" fmla="*/ 1052463 h 1052463"/>
                  <a:gd name="connsiteX22" fmla="*/ 0 w 6275643"/>
                  <a:gd name="connsiteY22" fmla="*/ 526231 h 1052463"/>
                  <a:gd name="connsiteX23" fmla="*/ 0 w 6275643"/>
                  <a:gd name="connsiteY23" fmla="*/ 526232 h 10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75643" h="1052463" fill="none" extrusionOk="0">
                    <a:moveTo>
                      <a:pt x="0" y="526232"/>
                    </a:moveTo>
                    <a:cubicBezTo>
                      <a:pt x="3752" y="211391"/>
                      <a:pt x="235409" y="-11360"/>
                      <a:pt x="526232" y="0"/>
                    </a:cubicBezTo>
                    <a:cubicBezTo>
                      <a:pt x="614031" y="-21503"/>
                      <a:pt x="828433" y="23445"/>
                      <a:pt x="949890" y="0"/>
                    </a:cubicBezTo>
                    <a:cubicBezTo>
                      <a:pt x="1071347" y="-23445"/>
                      <a:pt x="1308256" y="64156"/>
                      <a:pt x="1530243" y="0"/>
                    </a:cubicBezTo>
                    <a:cubicBezTo>
                      <a:pt x="1752230" y="-64156"/>
                      <a:pt x="1899969" y="23837"/>
                      <a:pt x="2110597" y="0"/>
                    </a:cubicBezTo>
                    <a:cubicBezTo>
                      <a:pt x="2321225" y="-23837"/>
                      <a:pt x="2564079" y="20178"/>
                      <a:pt x="2690950" y="0"/>
                    </a:cubicBezTo>
                    <a:cubicBezTo>
                      <a:pt x="2817821" y="-20178"/>
                      <a:pt x="3024209" y="52497"/>
                      <a:pt x="3166840" y="0"/>
                    </a:cubicBezTo>
                    <a:cubicBezTo>
                      <a:pt x="3309471" y="-52497"/>
                      <a:pt x="3412138" y="55960"/>
                      <a:pt x="3642729" y="0"/>
                    </a:cubicBezTo>
                    <a:cubicBezTo>
                      <a:pt x="3873320" y="-55960"/>
                      <a:pt x="4138094" y="65594"/>
                      <a:pt x="4327546" y="0"/>
                    </a:cubicBezTo>
                    <a:cubicBezTo>
                      <a:pt x="4516998" y="-65594"/>
                      <a:pt x="4737408" y="63711"/>
                      <a:pt x="4960131" y="0"/>
                    </a:cubicBezTo>
                    <a:cubicBezTo>
                      <a:pt x="5182854" y="-63711"/>
                      <a:pt x="5479977" y="35305"/>
                      <a:pt x="5749412" y="0"/>
                    </a:cubicBezTo>
                    <a:cubicBezTo>
                      <a:pt x="5979738" y="442"/>
                      <a:pt x="6269560" y="216298"/>
                      <a:pt x="6275644" y="526232"/>
                    </a:cubicBezTo>
                    <a:lnTo>
                      <a:pt x="6275643" y="526232"/>
                    </a:lnTo>
                    <a:cubicBezTo>
                      <a:pt x="6261056" y="830179"/>
                      <a:pt x="6038053" y="1000111"/>
                      <a:pt x="5749411" y="1052464"/>
                    </a:cubicBezTo>
                    <a:cubicBezTo>
                      <a:pt x="5542531" y="1102280"/>
                      <a:pt x="5332021" y="1005599"/>
                      <a:pt x="5064594" y="1052464"/>
                    </a:cubicBezTo>
                    <a:cubicBezTo>
                      <a:pt x="4797167" y="1099329"/>
                      <a:pt x="4655047" y="984183"/>
                      <a:pt x="4432009" y="1052464"/>
                    </a:cubicBezTo>
                    <a:cubicBezTo>
                      <a:pt x="4208972" y="1120745"/>
                      <a:pt x="4020443" y="1049545"/>
                      <a:pt x="3747192" y="1052464"/>
                    </a:cubicBezTo>
                    <a:cubicBezTo>
                      <a:pt x="3473941" y="1055383"/>
                      <a:pt x="3428078" y="1040954"/>
                      <a:pt x="3271303" y="1052464"/>
                    </a:cubicBezTo>
                    <a:cubicBezTo>
                      <a:pt x="3114528" y="1063973"/>
                      <a:pt x="2978588" y="1014716"/>
                      <a:pt x="2847645" y="1052463"/>
                    </a:cubicBezTo>
                    <a:cubicBezTo>
                      <a:pt x="2716702" y="1090210"/>
                      <a:pt x="2410700" y="974369"/>
                      <a:pt x="2162828" y="1052463"/>
                    </a:cubicBezTo>
                    <a:cubicBezTo>
                      <a:pt x="1914956" y="1130557"/>
                      <a:pt x="1787209" y="998064"/>
                      <a:pt x="1686938" y="1052463"/>
                    </a:cubicBezTo>
                    <a:cubicBezTo>
                      <a:pt x="1586667" y="1106862"/>
                      <a:pt x="815362" y="1025608"/>
                      <a:pt x="526232" y="1052463"/>
                    </a:cubicBezTo>
                    <a:cubicBezTo>
                      <a:pt x="204830" y="1047771"/>
                      <a:pt x="38942" y="783403"/>
                      <a:pt x="0" y="526231"/>
                    </a:cubicBezTo>
                    <a:lnTo>
                      <a:pt x="0" y="526232"/>
                    </a:lnTo>
                    <a:close/>
                  </a:path>
                  <a:path w="6275643" h="1052463" stroke="0" extrusionOk="0">
                    <a:moveTo>
                      <a:pt x="0" y="526232"/>
                    </a:moveTo>
                    <a:cubicBezTo>
                      <a:pt x="33702" y="198110"/>
                      <a:pt x="179237" y="-21267"/>
                      <a:pt x="526232" y="0"/>
                    </a:cubicBezTo>
                    <a:cubicBezTo>
                      <a:pt x="634651" y="-55170"/>
                      <a:pt x="790745" y="24472"/>
                      <a:pt x="1002122" y="0"/>
                    </a:cubicBezTo>
                    <a:cubicBezTo>
                      <a:pt x="1213499" y="-24472"/>
                      <a:pt x="1447563" y="19918"/>
                      <a:pt x="1582475" y="0"/>
                    </a:cubicBezTo>
                    <a:cubicBezTo>
                      <a:pt x="1717387" y="-19918"/>
                      <a:pt x="2063374" y="64088"/>
                      <a:pt x="2215060" y="0"/>
                    </a:cubicBezTo>
                    <a:cubicBezTo>
                      <a:pt x="2366747" y="-64088"/>
                      <a:pt x="2517264" y="55108"/>
                      <a:pt x="2690950" y="0"/>
                    </a:cubicBezTo>
                    <a:cubicBezTo>
                      <a:pt x="2864636" y="-55108"/>
                      <a:pt x="2931039" y="44799"/>
                      <a:pt x="3166840" y="0"/>
                    </a:cubicBezTo>
                    <a:cubicBezTo>
                      <a:pt x="3402641" y="-44799"/>
                      <a:pt x="3506280" y="32650"/>
                      <a:pt x="3694961" y="0"/>
                    </a:cubicBezTo>
                    <a:cubicBezTo>
                      <a:pt x="3883642" y="-32650"/>
                      <a:pt x="3950775" y="974"/>
                      <a:pt x="4118619" y="0"/>
                    </a:cubicBezTo>
                    <a:cubicBezTo>
                      <a:pt x="4286463" y="-974"/>
                      <a:pt x="4595509" y="55976"/>
                      <a:pt x="4803436" y="0"/>
                    </a:cubicBezTo>
                    <a:cubicBezTo>
                      <a:pt x="5011363" y="-55976"/>
                      <a:pt x="5466082" y="16027"/>
                      <a:pt x="5749412" y="0"/>
                    </a:cubicBezTo>
                    <a:cubicBezTo>
                      <a:pt x="6044434" y="-28980"/>
                      <a:pt x="6324370" y="214228"/>
                      <a:pt x="6275644" y="526232"/>
                    </a:cubicBezTo>
                    <a:lnTo>
                      <a:pt x="6275643" y="526232"/>
                    </a:lnTo>
                    <a:cubicBezTo>
                      <a:pt x="6257592" y="842241"/>
                      <a:pt x="5983532" y="999320"/>
                      <a:pt x="5749411" y="1052464"/>
                    </a:cubicBezTo>
                    <a:cubicBezTo>
                      <a:pt x="5541168" y="1102035"/>
                      <a:pt x="5391831" y="1006388"/>
                      <a:pt x="5169058" y="1052464"/>
                    </a:cubicBezTo>
                    <a:cubicBezTo>
                      <a:pt x="4946285" y="1098540"/>
                      <a:pt x="4666283" y="1003945"/>
                      <a:pt x="4536473" y="1052464"/>
                    </a:cubicBezTo>
                    <a:cubicBezTo>
                      <a:pt x="4406664" y="1100983"/>
                      <a:pt x="4218350" y="1024539"/>
                      <a:pt x="4112815" y="1052464"/>
                    </a:cubicBezTo>
                    <a:cubicBezTo>
                      <a:pt x="4007280" y="1080389"/>
                      <a:pt x="3697082" y="988308"/>
                      <a:pt x="3480230" y="1052464"/>
                    </a:cubicBezTo>
                    <a:cubicBezTo>
                      <a:pt x="3263378" y="1116619"/>
                      <a:pt x="3058322" y="996227"/>
                      <a:pt x="2847645" y="1052463"/>
                    </a:cubicBezTo>
                    <a:cubicBezTo>
                      <a:pt x="2636968" y="1108699"/>
                      <a:pt x="2481892" y="1029448"/>
                      <a:pt x="2371755" y="1052463"/>
                    </a:cubicBezTo>
                    <a:cubicBezTo>
                      <a:pt x="2261618" y="1075478"/>
                      <a:pt x="2053692" y="1040483"/>
                      <a:pt x="1791402" y="1052463"/>
                    </a:cubicBezTo>
                    <a:cubicBezTo>
                      <a:pt x="1529112" y="1064443"/>
                      <a:pt x="1488018" y="1002061"/>
                      <a:pt x="1367744" y="1052463"/>
                    </a:cubicBezTo>
                    <a:cubicBezTo>
                      <a:pt x="1247470" y="1102865"/>
                      <a:pt x="707128" y="971863"/>
                      <a:pt x="526232" y="1052463"/>
                    </a:cubicBezTo>
                    <a:cubicBezTo>
                      <a:pt x="233079" y="1069157"/>
                      <a:pt x="-28812" y="837167"/>
                      <a:pt x="0" y="526231"/>
                    </a:cubicBezTo>
                    <a:lnTo>
                      <a:pt x="0" y="526232"/>
                    </a:lnTo>
                    <a:close/>
                  </a:path>
                </a:pathLst>
              </a:custGeom>
              <a:solidFill>
                <a:schemeClr val="bg1"/>
              </a:solidFill>
              <a:ln w="38100">
                <a:solidFill>
                  <a:schemeClr val="accent4">
                    <a:lumMod val="75000"/>
                  </a:schemeClr>
                </a:solidFill>
                <a:prstDash val="solid"/>
                <a:extLst>
                  <a:ext uri="{C807C97D-BFC1-408E-A445-0C87EB9F89A2}">
                    <ask:lineSketchStyleProps xmlns:ask="http://schemas.microsoft.com/office/drawing/2018/sketchyshapes" sd="3667377045">
                      <a:prstGeom prst="roundRect">
                        <a:avLst>
                          <a:gd name="adj" fmla="val 50000"/>
                        </a:avLst>
                      </a:prstGeom>
                      <ask:type>
                        <ask:lineSketchScribble/>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1">
                      <a:lumMod val="50000"/>
                    </a:schemeClr>
                  </a:solidFill>
                  <a:latin typeface="Calibri" panose="020F0502020204030204" pitchFamily="34" charset="0"/>
                  <a:cs typeface="Calibri" panose="020F0502020204030204" pitchFamily="34" charset="0"/>
                </a:endParaRPr>
              </a:p>
            </p:txBody>
          </p:sp>
          <p:sp>
            <p:nvSpPr>
              <p:cNvPr id="10" name="TextBox 47">
                <a:extLst>
                  <a:ext uri="{FF2B5EF4-FFF2-40B4-BE49-F238E27FC236}">
                    <a16:creationId xmlns:a16="http://schemas.microsoft.com/office/drawing/2014/main" id="{8447957A-302D-4375-B870-1A0846525301}"/>
                  </a:ext>
                </a:extLst>
              </p:cNvPr>
              <p:cNvSpPr txBox="1"/>
              <p:nvPr/>
            </p:nvSpPr>
            <p:spPr>
              <a:xfrm>
                <a:off x="132959" y="-837090"/>
                <a:ext cx="6245962" cy="1004057"/>
              </a:xfrm>
              <a:prstGeom prst="rect">
                <a:avLst/>
              </a:prstGeom>
              <a:noFill/>
            </p:spPr>
            <p:txBody>
              <a:bodyPr wrap="square" rtlCol="0">
                <a:spAutoFit/>
              </a:bodyPr>
              <a:lstStyle/>
              <a:p>
                <a:pPr algn="ctr">
                  <a:lnSpc>
                    <a:spcPct val="120000"/>
                  </a:lnSpc>
                </a:pPr>
                <a:r>
                  <a:rPr lang="en-US" sz="5500" b="1" dirty="0" err="1">
                    <a:solidFill>
                      <a:srgbClr val="385723"/>
                    </a:solidFill>
                    <a:latin typeface="UTM Avo" panose="02040603050506020204" pitchFamily="18" charset="0"/>
                  </a:rPr>
                  <a:t>rất</a:t>
                </a:r>
                <a:r>
                  <a:rPr lang="en-US" sz="5500" b="1" dirty="0">
                    <a:solidFill>
                      <a:srgbClr val="385723"/>
                    </a:solidFill>
                    <a:latin typeface="UTM Avo" panose="02040603050506020204" pitchFamily="18" charset="0"/>
                  </a:rPr>
                  <a:t> </a:t>
                </a:r>
                <a:r>
                  <a:rPr lang="en-US" sz="5500" b="1" dirty="0" err="1">
                    <a:solidFill>
                      <a:srgbClr val="385723"/>
                    </a:solidFill>
                    <a:latin typeface="UTM Avo" panose="02040603050506020204" pitchFamily="18" charset="0"/>
                  </a:rPr>
                  <a:t>vui</a:t>
                </a:r>
                <a:endParaRPr lang="en-US" sz="5500" dirty="0">
                  <a:solidFill>
                    <a:srgbClr val="C00000"/>
                  </a:solidFill>
                  <a:latin typeface="UTM Avo" panose="02040603050506020204" pitchFamily="18" charset="0"/>
                  <a:cs typeface="Calibri" panose="020F0502020204030204" pitchFamily="34" charset="0"/>
                </a:endParaRPr>
              </a:p>
            </p:txBody>
          </p:sp>
        </p:grpSp>
      </p:grpSp>
      <p:grpSp>
        <p:nvGrpSpPr>
          <p:cNvPr id="11" name="Group 53">
            <a:extLst>
              <a:ext uri="{FF2B5EF4-FFF2-40B4-BE49-F238E27FC236}">
                <a16:creationId xmlns:a16="http://schemas.microsoft.com/office/drawing/2014/main" id="{292BF9C1-56B5-4705-8A4E-205B89BFC167}"/>
              </a:ext>
            </a:extLst>
          </p:cNvPr>
          <p:cNvGrpSpPr/>
          <p:nvPr/>
        </p:nvGrpSpPr>
        <p:grpSpPr>
          <a:xfrm>
            <a:off x="6921891" y="659404"/>
            <a:ext cx="4807132" cy="5884519"/>
            <a:chOff x="6963358" y="-98895"/>
            <a:chExt cx="4807132" cy="5884519"/>
          </a:xfrm>
        </p:grpSpPr>
        <p:pic>
          <p:nvPicPr>
            <p:cNvPr id="12" name="Picture 54">
              <a:extLst>
                <a:ext uri="{FF2B5EF4-FFF2-40B4-BE49-F238E27FC236}">
                  <a16:creationId xmlns:a16="http://schemas.microsoft.com/office/drawing/2014/main" id="{250EA930-1A7B-475E-BD8D-452F38FAFDF5}"/>
                </a:ext>
              </a:extLst>
            </p:cNvPr>
            <p:cNvPicPr>
              <a:picLocks noChangeAspect="1"/>
            </p:cNvPicPr>
            <p:nvPr/>
          </p:nvPicPr>
          <p:blipFill rotWithShape="1">
            <a:blip r:embed="rId4">
              <a:extLst>
                <a:ext uri="{28A0092B-C50C-407E-A947-70E740481C1C}">
                  <a14:useLocalDpi xmlns:a14="http://schemas.microsoft.com/office/drawing/2010/main" val="0"/>
                </a:ext>
              </a:extLst>
            </a:blip>
            <a:srcRect l="55505" r="7468" b="19422"/>
            <a:stretch/>
          </p:blipFill>
          <p:spPr>
            <a:xfrm>
              <a:off x="6963358" y="-98895"/>
              <a:ext cx="4807132" cy="5884519"/>
            </a:xfrm>
            <a:prstGeom prst="rect">
              <a:avLst/>
            </a:prstGeom>
          </p:spPr>
        </p:pic>
        <p:grpSp>
          <p:nvGrpSpPr>
            <p:cNvPr id="13" name="Group 55">
              <a:extLst>
                <a:ext uri="{FF2B5EF4-FFF2-40B4-BE49-F238E27FC236}">
                  <a16:creationId xmlns:a16="http://schemas.microsoft.com/office/drawing/2014/main" id="{62DE0837-9AA8-4CB9-9D5F-2AADDC36C241}"/>
                </a:ext>
              </a:extLst>
            </p:cNvPr>
            <p:cNvGrpSpPr/>
            <p:nvPr/>
          </p:nvGrpSpPr>
          <p:grpSpPr>
            <a:xfrm>
              <a:off x="7793195" y="4608110"/>
              <a:ext cx="3540850" cy="1109404"/>
              <a:chOff x="1447360" y="-784707"/>
              <a:chExt cx="6335194" cy="1109404"/>
            </a:xfrm>
          </p:grpSpPr>
          <p:sp>
            <p:nvSpPr>
              <p:cNvPr id="14" name="Rectangle: Rounded Corners 5">
                <a:extLst>
                  <a:ext uri="{FF2B5EF4-FFF2-40B4-BE49-F238E27FC236}">
                    <a16:creationId xmlns:a16="http://schemas.microsoft.com/office/drawing/2014/main" id="{010CC882-B2CA-4FEF-96D4-4C8E31D3CBC8}"/>
                  </a:ext>
                </a:extLst>
              </p:cNvPr>
              <p:cNvSpPr/>
              <p:nvPr/>
            </p:nvSpPr>
            <p:spPr>
              <a:xfrm>
                <a:off x="1447360" y="-727766"/>
                <a:ext cx="6275643" cy="1052463"/>
              </a:xfrm>
              <a:custGeom>
                <a:avLst/>
                <a:gdLst>
                  <a:gd name="connsiteX0" fmla="*/ 0 w 6275643"/>
                  <a:gd name="connsiteY0" fmla="*/ 526232 h 1052463"/>
                  <a:gd name="connsiteX1" fmla="*/ 526232 w 6275643"/>
                  <a:gd name="connsiteY1" fmla="*/ 0 h 1052463"/>
                  <a:gd name="connsiteX2" fmla="*/ 949890 w 6275643"/>
                  <a:gd name="connsiteY2" fmla="*/ 0 h 1052463"/>
                  <a:gd name="connsiteX3" fmla="*/ 1530243 w 6275643"/>
                  <a:gd name="connsiteY3" fmla="*/ 0 h 1052463"/>
                  <a:gd name="connsiteX4" fmla="*/ 2110597 w 6275643"/>
                  <a:gd name="connsiteY4" fmla="*/ 0 h 1052463"/>
                  <a:gd name="connsiteX5" fmla="*/ 2690950 w 6275643"/>
                  <a:gd name="connsiteY5" fmla="*/ 0 h 1052463"/>
                  <a:gd name="connsiteX6" fmla="*/ 3166840 w 6275643"/>
                  <a:gd name="connsiteY6" fmla="*/ 0 h 1052463"/>
                  <a:gd name="connsiteX7" fmla="*/ 3642729 w 6275643"/>
                  <a:gd name="connsiteY7" fmla="*/ 0 h 1052463"/>
                  <a:gd name="connsiteX8" fmla="*/ 4327546 w 6275643"/>
                  <a:gd name="connsiteY8" fmla="*/ 0 h 1052463"/>
                  <a:gd name="connsiteX9" fmla="*/ 4960131 w 6275643"/>
                  <a:gd name="connsiteY9" fmla="*/ 0 h 1052463"/>
                  <a:gd name="connsiteX10" fmla="*/ 5749412 w 6275643"/>
                  <a:gd name="connsiteY10" fmla="*/ 0 h 1052463"/>
                  <a:gd name="connsiteX11" fmla="*/ 6275644 w 6275643"/>
                  <a:gd name="connsiteY11" fmla="*/ 526232 h 1052463"/>
                  <a:gd name="connsiteX12" fmla="*/ 6275643 w 6275643"/>
                  <a:gd name="connsiteY12" fmla="*/ 526232 h 1052463"/>
                  <a:gd name="connsiteX13" fmla="*/ 5749411 w 6275643"/>
                  <a:gd name="connsiteY13" fmla="*/ 1052464 h 1052463"/>
                  <a:gd name="connsiteX14" fmla="*/ 5064594 w 6275643"/>
                  <a:gd name="connsiteY14" fmla="*/ 1052464 h 1052463"/>
                  <a:gd name="connsiteX15" fmla="*/ 4432009 w 6275643"/>
                  <a:gd name="connsiteY15" fmla="*/ 1052464 h 1052463"/>
                  <a:gd name="connsiteX16" fmla="*/ 3747192 w 6275643"/>
                  <a:gd name="connsiteY16" fmla="*/ 1052464 h 1052463"/>
                  <a:gd name="connsiteX17" fmla="*/ 3271303 w 6275643"/>
                  <a:gd name="connsiteY17" fmla="*/ 1052464 h 1052463"/>
                  <a:gd name="connsiteX18" fmla="*/ 2847645 w 6275643"/>
                  <a:gd name="connsiteY18" fmla="*/ 1052463 h 1052463"/>
                  <a:gd name="connsiteX19" fmla="*/ 2162828 w 6275643"/>
                  <a:gd name="connsiteY19" fmla="*/ 1052463 h 1052463"/>
                  <a:gd name="connsiteX20" fmla="*/ 1686938 w 6275643"/>
                  <a:gd name="connsiteY20" fmla="*/ 1052463 h 1052463"/>
                  <a:gd name="connsiteX21" fmla="*/ 526232 w 6275643"/>
                  <a:gd name="connsiteY21" fmla="*/ 1052463 h 1052463"/>
                  <a:gd name="connsiteX22" fmla="*/ 0 w 6275643"/>
                  <a:gd name="connsiteY22" fmla="*/ 526231 h 1052463"/>
                  <a:gd name="connsiteX23" fmla="*/ 0 w 6275643"/>
                  <a:gd name="connsiteY23" fmla="*/ 526232 h 10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75643" h="1052463" fill="none" extrusionOk="0">
                    <a:moveTo>
                      <a:pt x="0" y="526232"/>
                    </a:moveTo>
                    <a:cubicBezTo>
                      <a:pt x="3752" y="211391"/>
                      <a:pt x="235409" y="-11360"/>
                      <a:pt x="526232" y="0"/>
                    </a:cubicBezTo>
                    <a:cubicBezTo>
                      <a:pt x="614031" y="-21503"/>
                      <a:pt x="828433" y="23445"/>
                      <a:pt x="949890" y="0"/>
                    </a:cubicBezTo>
                    <a:cubicBezTo>
                      <a:pt x="1071347" y="-23445"/>
                      <a:pt x="1308256" y="64156"/>
                      <a:pt x="1530243" y="0"/>
                    </a:cubicBezTo>
                    <a:cubicBezTo>
                      <a:pt x="1752230" y="-64156"/>
                      <a:pt x="1899969" y="23837"/>
                      <a:pt x="2110597" y="0"/>
                    </a:cubicBezTo>
                    <a:cubicBezTo>
                      <a:pt x="2321225" y="-23837"/>
                      <a:pt x="2564079" y="20178"/>
                      <a:pt x="2690950" y="0"/>
                    </a:cubicBezTo>
                    <a:cubicBezTo>
                      <a:pt x="2817821" y="-20178"/>
                      <a:pt x="3024209" y="52497"/>
                      <a:pt x="3166840" y="0"/>
                    </a:cubicBezTo>
                    <a:cubicBezTo>
                      <a:pt x="3309471" y="-52497"/>
                      <a:pt x="3412138" y="55960"/>
                      <a:pt x="3642729" y="0"/>
                    </a:cubicBezTo>
                    <a:cubicBezTo>
                      <a:pt x="3873320" y="-55960"/>
                      <a:pt x="4138094" y="65594"/>
                      <a:pt x="4327546" y="0"/>
                    </a:cubicBezTo>
                    <a:cubicBezTo>
                      <a:pt x="4516998" y="-65594"/>
                      <a:pt x="4737408" y="63711"/>
                      <a:pt x="4960131" y="0"/>
                    </a:cubicBezTo>
                    <a:cubicBezTo>
                      <a:pt x="5182854" y="-63711"/>
                      <a:pt x="5479977" y="35305"/>
                      <a:pt x="5749412" y="0"/>
                    </a:cubicBezTo>
                    <a:cubicBezTo>
                      <a:pt x="5979738" y="442"/>
                      <a:pt x="6269560" y="216298"/>
                      <a:pt x="6275644" y="526232"/>
                    </a:cubicBezTo>
                    <a:lnTo>
                      <a:pt x="6275643" y="526232"/>
                    </a:lnTo>
                    <a:cubicBezTo>
                      <a:pt x="6261056" y="830179"/>
                      <a:pt x="6038053" y="1000111"/>
                      <a:pt x="5749411" y="1052464"/>
                    </a:cubicBezTo>
                    <a:cubicBezTo>
                      <a:pt x="5542531" y="1102280"/>
                      <a:pt x="5332021" y="1005599"/>
                      <a:pt x="5064594" y="1052464"/>
                    </a:cubicBezTo>
                    <a:cubicBezTo>
                      <a:pt x="4797167" y="1099329"/>
                      <a:pt x="4655047" y="984183"/>
                      <a:pt x="4432009" y="1052464"/>
                    </a:cubicBezTo>
                    <a:cubicBezTo>
                      <a:pt x="4208972" y="1120745"/>
                      <a:pt x="4020443" y="1049545"/>
                      <a:pt x="3747192" y="1052464"/>
                    </a:cubicBezTo>
                    <a:cubicBezTo>
                      <a:pt x="3473941" y="1055383"/>
                      <a:pt x="3428078" y="1040954"/>
                      <a:pt x="3271303" y="1052464"/>
                    </a:cubicBezTo>
                    <a:cubicBezTo>
                      <a:pt x="3114528" y="1063973"/>
                      <a:pt x="2978588" y="1014716"/>
                      <a:pt x="2847645" y="1052463"/>
                    </a:cubicBezTo>
                    <a:cubicBezTo>
                      <a:pt x="2716702" y="1090210"/>
                      <a:pt x="2410700" y="974369"/>
                      <a:pt x="2162828" y="1052463"/>
                    </a:cubicBezTo>
                    <a:cubicBezTo>
                      <a:pt x="1914956" y="1130557"/>
                      <a:pt x="1787209" y="998064"/>
                      <a:pt x="1686938" y="1052463"/>
                    </a:cubicBezTo>
                    <a:cubicBezTo>
                      <a:pt x="1586667" y="1106862"/>
                      <a:pt x="815362" y="1025608"/>
                      <a:pt x="526232" y="1052463"/>
                    </a:cubicBezTo>
                    <a:cubicBezTo>
                      <a:pt x="204830" y="1047771"/>
                      <a:pt x="38942" y="783403"/>
                      <a:pt x="0" y="526231"/>
                    </a:cubicBezTo>
                    <a:lnTo>
                      <a:pt x="0" y="526232"/>
                    </a:lnTo>
                    <a:close/>
                  </a:path>
                  <a:path w="6275643" h="1052463" stroke="0" extrusionOk="0">
                    <a:moveTo>
                      <a:pt x="0" y="526232"/>
                    </a:moveTo>
                    <a:cubicBezTo>
                      <a:pt x="33702" y="198110"/>
                      <a:pt x="179237" y="-21267"/>
                      <a:pt x="526232" y="0"/>
                    </a:cubicBezTo>
                    <a:cubicBezTo>
                      <a:pt x="634651" y="-55170"/>
                      <a:pt x="790745" y="24472"/>
                      <a:pt x="1002122" y="0"/>
                    </a:cubicBezTo>
                    <a:cubicBezTo>
                      <a:pt x="1213499" y="-24472"/>
                      <a:pt x="1447563" y="19918"/>
                      <a:pt x="1582475" y="0"/>
                    </a:cubicBezTo>
                    <a:cubicBezTo>
                      <a:pt x="1717387" y="-19918"/>
                      <a:pt x="2063374" y="64088"/>
                      <a:pt x="2215060" y="0"/>
                    </a:cubicBezTo>
                    <a:cubicBezTo>
                      <a:pt x="2366747" y="-64088"/>
                      <a:pt x="2517264" y="55108"/>
                      <a:pt x="2690950" y="0"/>
                    </a:cubicBezTo>
                    <a:cubicBezTo>
                      <a:pt x="2864636" y="-55108"/>
                      <a:pt x="2931039" y="44799"/>
                      <a:pt x="3166840" y="0"/>
                    </a:cubicBezTo>
                    <a:cubicBezTo>
                      <a:pt x="3402641" y="-44799"/>
                      <a:pt x="3506280" y="32650"/>
                      <a:pt x="3694961" y="0"/>
                    </a:cubicBezTo>
                    <a:cubicBezTo>
                      <a:pt x="3883642" y="-32650"/>
                      <a:pt x="3950775" y="974"/>
                      <a:pt x="4118619" y="0"/>
                    </a:cubicBezTo>
                    <a:cubicBezTo>
                      <a:pt x="4286463" y="-974"/>
                      <a:pt x="4595509" y="55976"/>
                      <a:pt x="4803436" y="0"/>
                    </a:cubicBezTo>
                    <a:cubicBezTo>
                      <a:pt x="5011363" y="-55976"/>
                      <a:pt x="5466082" y="16027"/>
                      <a:pt x="5749412" y="0"/>
                    </a:cubicBezTo>
                    <a:cubicBezTo>
                      <a:pt x="6044434" y="-28980"/>
                      <a:pt x="6324370" y="214228"/>
                      <a:pt x="6275644" y="526232"/>
                    </a:cubicBezTo>
                    <a:lnTo>
                      <a:pt x="6275643" y="526232"/>
                    </a:lnTo>
                    <a:cubicBezTo>
                      <a:pt x="6257592" y="842241"/>
                      <a:pt x="5983532" y="999320"/>
                      <a:pt x="5749411" y="1052464"/>
                    </a:cubicBezTo>
                    <a:cubicBezTo>
                      <a:pt x="5541168" y="1102035"/>
                      <a:pt x="5391831" y="1006388"/>
                      <a:pt x="5169058" y="1052464"/>
                    </a:cubicBezTo>
                    <a:cubicBezTo>
                      <a:pt x="4946285" y="1098540"/>
                      <a:pt x="4666283" y="1003945"/>
                      <a:pt x="4536473" y="1052464"/>
                    </a:cubicBezTo>
                    <a:cubicBezTo>
                      <a:pt x="4406664" y="1100983"/>
                      <a:pt x="4218350" y="1024539"/>
                      <a:pt x="4112815" y="1052464"/>
                    </a:cubicBezTo>
                    <a:cubicBezTo>
                      <a:pt x="4007280" y="1080389"/>
                      <a:pt x="3697082" y="988308"/>
                      <a:pt x="3480230" y="1052464"/>
                    </a:cubicBezTo>
                    <a:cubicBezTo>
                      <a:pt x="3263378" y="1116619"/>
                      <a:pt x="3058322" y="996227"/>
                      <a:pt x="2847645" y="1052463"/>
                    </a:cubicBezTo>
                    <a:cubicBezTo>
                      <a:pt x="2636968" y="1108699"/>
                      <a:pt x="2481892" y="1029448"/>
                      <a:pt x="2371755" y="1052463"/>
                    </a:cubicBezTo>
                    <a:cubicBezTo>
                      <a:pt x="2261618" y="1075478"/>
                      <a:pt x="2053692" y="1040483"/>
                      <a:pt x="1791402" y="1052463"/>
                    </a:cubicBezTo>
                    <a:cubicBezTo>
                      <a:pt x="1529112" y="1064443"/>
                      <a:pt x="1488018" y="1002061"/>
                      <a:pt x="1367744" y="1052463"/>
                    </a:cubicBezTo>
                    <a:cubicBezTo>
                      <a:pt x="1247470" y="1102865"/>
                      <a:pt x="707128" y="971863"/>
                      <a:pt x="526232" y="1052463"/>
                    </a:cubicBezTo>
                    <a:cubicBezTo>
                      <a:pt x="233079" y="1069157"/>
                      <a:pt x="-28812" y="837167"/>
                      <a:pt x="0" y="526231"/>
                    </a:cubicBezTo>
                    <a:lnTo>
                      <a:pt x="0" y="526232"/>
                    </a:lnTo>
                    <a:close/>
                  </a:path>
                </a:pathLst>
              </a:custGeom>
              <a:solidFill>
                <a:schemeClr val="bg1"/>
              </a:solidFill>
              <a:ln w="38100">
                <a:solidFill>
                  <a:schemeClr val="accent4">
                    <a:lumMod val="75000"/>
                  </a:schemeClr>
                </a:solidFill>
                <a:prstDash val="solid"/>
                <a:extLst>
                  <a:ext uri="{C807C97D-BFC1-408E-A445-0C87EB9F89A2}">
                    <ask:lineSketchStyleProps xmlns:ask="http://schemas.microsoft.com/office/drawing/2018/sketchyshapes" sd="3667377045">
                      <a:prstGeom prst="roundRect">
                        <a:avLst>
                          <a:gd name="adj" fmla="val 50000"/>
                        </a:avLst>
                      </a:prstGeom>
                      <ask:type>
                        <ask:lineSketchScribble/>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1">
                      <a:lumMod val="50000"/>
                    </a:schemeClr>
                  </a:solidFill>
                  <a:latin typeface="Calibri" panose="020F0502020204030204" pitchFamily="34" charset="0"/>
                  <a:cs typeface="Calibri" panose="020F0502020204030204" pitchFamily="34" charset="0"/>
                </a:endParaRPr>
              </a:p>
            </p:txBody>
          </p:sp>
          <p:sp>
            <p:nvSpPr>
              <p:cNvPr id="15" name="TextBox 47">
                <a:extLst>
                  <a:ext uri="{FF2B5EF4-FFF2-40B4-BE49-F238E27FC236}">
                    <a16:creationId xmlns:a16="http://schemas.microsoft.com/office/drawing/2014/main" id="{A7ADFC3D-FD42-4A62-B839-D7BF94ED0C5B}"/>
                  </a:ext>
                </a:extLst>
              </p:cNvPr>
              <p:cNvSpPr txBox="1"/>
              <p:nvPr/>
            </p:nvSpPr>
            <p:spPr>
              <a:xfrm>
                <a:off x="1536592" y="-784707"/>
                <a:ext cx="6245962" cy="1004057"/>
              </a:xfrm>
              <a:prstGeom prst="rect">
                <a:avLst/>
              </a:prstGeom>
              <a:noFill/>
            </p:spPr>
            <p:txBody>
              <a:bodyPr wrap="square" rtlCol="0">
                <a:spAutoFit/>
              </a:bodyPr>
              <a:lstStyle/>
              <a:p>
                <a:pPr algn="ctr">
                  <a:lnSpc>
                    <a:spcPct val="120000"/>
                  </a:lnSpc>
                </a:pPr>
                <a:r>
                  <a:rPr lang="en-US" sz="5500" b="1" dirty="0" err="1">
                    <a:solidFill>
                      <a:srgbClr val="385723"/>
                    </a:solidFill>
                    <a:latin typeface="UTM Avo" panose="02040603050506020204" pitchFamily="18" charset="0"/>
                  </a:rPr>
                  <a:t>vui</a:t>
                </a:r>
                <a:endParaRPr lang="en-US" sz="5500" dirty="0">
                  <a:solidFill>
                    <a:srgbClr val="C00000"/>
                  </a:solidFill>
                  <a:latin typeface="UTM Avo" panose="02040603050506020204" pitchFamily="18" charset="0"/>
                  <a:cs typeface="Calibri" panose="020F0502020204030204" pitchFamily="34" charset="0"/>
                </a:endParaRPr>
              </a:p>
            </p:txBody>
          </p:sp>
        </p:grpSp>
      </p:grpSp>
    </p:spTree>
    <p:extLst>
      <p:ext uri="{BB962C8B-B14F-4D97-AF65-F5344CB8AC3E}">
        <p14:creationId xmlns:p14="http://schemas.microsoft.com/office/powerpoint/2010/main" val="37992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32" presetClass="emph" presetSubtype="0" fill="hold" nodeType="with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099666" y="1735603"/>
            <a:ext cx="9492192" cy="3386793"/>
          </a:xfrm>
          <a:prstGeom prst="roundRect">
            <a:avLst>
              <a:gd name="adj" fmla="val 9447"/>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Normal"/>
              <a:cs typeface="+mn-cs"/>
            </a:endParaRPr>
          </a:p>
        </p:txBody>
      </p:sp>
      <p:pic>
        <p:nvPicPr>
          <p:cNvPr id="8" name="图片 7">
            <a:extLst>
              <a:ext uri="{FF2B5EF4-FFF2-40B4-BE49-F238E27FC236}">
                <a16:creationId xmlns:a16="http://schemas.microsoft.com/office/drawing/2014/main" id="{1C8B646C-761C-CE41-BD61-6D99F879A6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0039" y="1816925"/>
            <a:ext cx="4042064" cy="4042064"/>
          </a:xfrm>
          <a:prstGeom prst="rect">
            <a:avLst/>
          </a:prstGeom>
        </p:spPr>
      </p:pic>
      <p:sp>
        <p:nvSpPr>
          <p:cNvPr id="7" name="Rectangle 6"/>
          <p:cNvSpPr/>
          <p:nvPr/>
        </p:nvSpPr>
        <p:spPr>
          <a:xfrm>
            <a:off x="3661169" y="589895"/>
            <a:ext cx="4112023" cy="144655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800" b="1" cap="none" spc="0" dirty="0" err="1">
                <a:ln/>
                <a:solidFill>
                  <a:schemeClr val="accent4"/>
                </a:solidFill>
                <a:effectLst>
                  <a:reflection blurRad="6350" stA="55000" endA="300" endPos="45500" dir="5400000" sy="-100000" algn="bl" rotWithShape="0"/>
                </a:effectLst>
                <a:latin typeface="UTM Beautiful Caps" panose="02040603050506020204" pitchFamily="18" charset="0"/>
              </a:rPr>
              <a:t>Dặn</a:t>
            </a:r>
            <a:r>
              <a:rPr lang="en-US" sz="8800" b="1" cap="none" spc="0" dirty="0">
                <a:ln/>
                <a:solidFill>
                  <a:schemeClr val="accent4"/>
                </a:solidFill>
                <a:effectLst>
                  <a:reflection blurRad="6350" stA="55000" endA="300" endPos="45500" dir="5400000" sy="-100000" algn="bl" rotWithShape="0"/>
                </a:effectLst>
                <a:latin typeface="UTM Beautiful Caps" panose="02040603050506020204" pitchFamily="18" charset="0"/>
              </a:rPr>
              <a:t> </a:t>
            </a:r>
            <a:r>
              <a:rPr lang="en-US" sz="8800" b="1" cap="none" spc="0" dirty="0" err="1">
                <a:ln/>
                <a:solidFill>
                  <a:schemeClr val="accent4"/>
                </a:solidFill>
                <a:effectLst>
                  <a:reflection blurRad="6350" stA="55000" endA="300" endPos="45500" dir="5400000" sy="-100000" algn="bl" rotWithShape="0"/>
                </a:effectLst>
                <a:latin typeface="UTM Beautiful Caps" panose="02040603050506020204" pitchFamily="18" charset="0"/>
              </a:rPr>
              <a:t>dò</a:t>
            </a:r>
            <a:endParaRPr lang="en-US" sz="8800" b="1" cap="none" spc="0" dirty="0">
              <a:ln/>
              <a:solidFill>
                <a:schemeClr val="accent4"/>
              </a:solidFill>
              <a:effectLst>
                <a:reflection blurRad="6350" stA="55000" endA="300" endPos="45500" dir="5400000" sy="-100000" algn="bl" rotWithShape="0"/>
              </a:effectLst>
              <a:latin typeface="UTM Beautiful Caps" panose="02040603050506020204" pitchFamily="18" charset="0"/>
            </a:endParaRPr>
          </a:p>
        </p:txBody>
      </p:sp>
      <p:sp>
        <p:nvSpPr>
          <p:cNvPr id="9" name="TextBox 8"/>
          <p:cNvSpPr txBox="1"/>
          <p:nvPr/>
        </p:nvSpPr>
        <p:spPr>
          <a:xfrm>
            <a:off x="1463040" y="2036445"/>
            <a:ext cx="7341326" cy="769441"/>
          </a:xfrm>
          <a:prstGeom prst="rect">
            <a:avLst/>
          </a:prstGeom>
          <a:noFill/>
        </p:spPr>
        <p:txBody>
          <a:bodyPr wrap="square" rtlCol="0">
            <a:spAutoFit/>
          </a:bodyPr>
          <a:lstStyle/>
          <a:p>
            <a:r>
              <a:rPr lang="en-US" sz="4400" b="1" dirty="0">
                <a:latin typeface="UTM Beautiful Caps" panose="02040603050506020204" pitchFamily="18" charset="0"/>
              </a:rPr>
              <a:t>1. </a:t>
            </a:r>
            <a:r>
              <a:rPr lang="en-US" sz="4400" b="1" dirty="0" err="1">
                <a:latin typeface="UTM Beautiful Caps" panose="02040603050506020204" pitchFamily="18" charset="0"/>
              </a:rPr>
              <a:t>Xem</a:t>
            </a:r>
            <a:r>
              <a:rPr lang="en-US" sz="4400" b="1" dirty="0">
                <a:latin typeface="UTM Beautiful Caps" panose="02040603050506020204" pitchFamily="18" charset="0"/>
              </a:rPr>
              <a:t> </a:t>
            </a:r>
            <a:r>
              <a:rPr lang="en-US" sz="4400" b="1" dirty="0" err="1">
                <a:latin typeface="UTM Beautiful Caps" panose="02040603050506020204" pitchFamily="18" charset="0"/>
              </a:rPr>
              <a:t>lại</a:t>
            </a:r>
            <a:r>
              <a:rPr lang="en-US" sz="4400" b="1" dirty="0">
                <a:latin typeface="UTM Beautiful Caps" panose="02040603050506020204" pitchFamily="18" charset="0"/>
              </a:rPr>
              <a:t> </a:t>
            </a:r>
            <a:r>
              <a:rPr lang="en-US" sz="4400" b="1" dirty="0" err="1">
                <a:latin typeface="UTM Beautiful Caps" panose="02040603050506020204" pitchFamily="18" charset="0"/>
              </a:rPr>
              <a:t>bài</a:t>
            </a:r>
            <a:r>
              <a:rPr lang="en-US" sz="4400" b="1" dirty="0">
                <a:latin typeface="UTM Beautiful Caps" panose="02040603050506020204" pitchFamily="18" charset="0"/>
              </a:rPr>
              <a:t>.</a:t>
            </a:r>
          </a:p>
        </p:txBody>
      </p:sp>
      <p:sp>
        <p:nvSpPr>
          <p:cNvPr id="10" name="TextBox 9"/>
          <p:cNvSpPr txBox="1"/>
          <p:nvPr/>
        </p:nvSpPr>
        <p:spPr>
          <a:xfrm>
            <a:off x="1463040" y="2966622"/>
            <a:ext cx="7341326" cy="769441"/>
          </a:xfrm>
          <a:prstGeom prst="rect">
            <a:avLst/>
          </a:prstGeom>
          <a:noFill/>
        </p:spPr>
        <p:txBody>
          <a:bodyPr wrap="square" rtlCol="0">
            <a:spAutoFit/>
          </a:bodyPr>
          <a:lstStyle/>
          <a:p>
            <a:r>
              <a:rPr lang="en-US" sz="4400" b="1" dirty="0">
                <a:latin typeface="UTM Beautiful Caps" panose="02040603050506020204" pitchFamily="18" charset="0"/>
              </a:rPr>
              <a:t>2. </a:t>
            </a:r>
            <a:r>
              <a:rPr lang="en-US" sz="4400" b="1" dirty="0" err="1">
                <a:latin typeface="UTM Beautiful Caps" panose="02040603050506020204" pitchFamily="18" charset="0"/>
              </a:rPr>
              <a:t>Chuẩn</a:t>
            </a:r>
            <a:r>
              <a:rPr lang="en-US" sz="4400" b="1" dirty="0">
                <a:latin typeface="UTM Beautiful Caps" panose="02040603050506020204" pitchFamily="18" charset="0"/>
              </a:rPr>
              <a:t> </a:t>
            </a:r>
            <a:r>
              <a:rPr lang="en-US" sz="4400" b="1" dirty="0" err="1">
                <a:latin typeface="UTM Beautiful Caps" panose="02040603050506020204" pitchFamily="18" charset="0"/>
              </a:rPr>
              <a:t>bị</a:t>
            </a:r>
            <a:r>
              <a:rPr lang="en-US" sz="4400" b="1" dirty="0">
                <a:latin typeface="UTM Beautiful Caps" panose="02040603050506020204" pitchFamily="18" charset="0"/>
              </a:rPr>
              <a:t> </a:t>
            </a:r>
            <a:r>
              <a:rPr lang="en-US" sz="4400" b="1" dirty="0" err="1">
                <a:latin typeface="UTM Beautiful Caps" panose="02040603050506020204" pitchFamily="18" charset="0"/>
              </a:rPr>
              <a:t>bài</a:t>
            </a:r>
            <a:r>
              <a:rPr lang="en-US" sz="4400" b="1" dirty="0">
                <a:latin typeface="UTM Beautiful Caps" panose="02040603050506020204" pitchFamily="18" charset="0"/>
              </a:rPr>
              <a:t> </a:t>
            </a:r>
            <a:r>
              <a:rPr lang="en-US" sz="4400" b="1" dirty="0" err="1">
                <a:latin typeface="UTM Beautiful Caps" panose="02040603050506020204" pitchFamily="18" charset="0"/>
              </a:rPr>
              <a:t>tiếp</a:t>
            </a:r>
            <a:r>
              <a:rPr lang="en-US" sz="4400" b="1" dirty="0">
                <a:latin typeface="UTM Beautiful Caps" panose="02040603050506020204" pitchFamily="18" charset="0"/>
              </a:rPr>
              <a:t> </a:t>
            </a:r>
            <a:r>
              <a:rPr lang="en-US" sz="4400" b="1" dirty="0" err="1">
                <a:latin typeface="UTM Beautiful Caps" panose="02040603050506020204" pitchFamily="18" charset="0"/>
              </a:rPr>
              <a:t>theo.</a:t>
            </a:r>
            <a:endParaRPr lang="en-US" sz="4400" b="1" dirty="0">
              <a:latin typeface="UTM Beautiful Caps" panose="02040603050506020204" pitchFamily="18" charset="0"/>
            </a:endParaRPr>
          </a:p>
        </p:txBody>
      </p:sp>
      <p:pic>
        <p:nvPicPr>
          <p:cNvPr id="11" name="图片 6">
            <a:extLst>
              <a:ext uri="{FF2B5EF4-FFF2-40B4-BE49-F238E27FC236}">
                <a16:creationId xmlns:a16="http://schemas.microsoft.com/office/drawing/2014/main" id="{CBFB8C38-E719-5242-A3A9-45306A6207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0885" y="2941691"/>
            <a:ext cx="3479891" cy="3479891"/>
          </a:xfrm>
          <a:prstGeom prst="rect">
            <a:avLst/>
          </a:prstGeom>
        </p:spPr>
      </p:pic>
    </p:spTree>
    <p:extLst>
      <p:ext uri="{BB962C8B-B14F-4D97-AF65-F5344CB8AC3E}">
        <p14:creationId xmlns:p14="http://schemas.microsoft.com/office/powerpoint/2010/main" val="4052018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sp>
        <p:nvSpPr>
          <p:cNvPr id="4" name="TextBox 3"/>
          <p:cNvSpPr txBox="1"/>
          <p:nvPr/>
        </p:nvSpPr>
        <p:spPr>
          <a:xfrm>
            <a:off x="959068" y="1453189"/>
            <a:ext cx="3591994" cy="646331"/>
          </a:xfrm>
          <a:prstGeom prst="rect">
            <a:avLst/>
          </a:prstGeom>
          <a:noFill/>
        </p:spPr>
        <p:txBody>
          <a:bodyPr wrap="square" rtlCol="0">
            <a:spAutoFit/>
          </a:bodyPr>
          <a:lstStyle/>
          <a:p>
            <a:pPr algn="ctr"/>
            <a:r>
              <a:rPr lang="en-US" sz="3600" b="1" dirty="0" err="1">
                <a:latin typeface="UTM Aquarelle" panose="02040603050506020204" pitchFamily="18" charset="0"/>
              </a:rPr>
              <a:t>Khoa</a:t>
            </a:r>
            <a:r>
              <a:rPr lang="en-US" sz="3600" b="1" dirty="0">
                <a:latin typeface="UTM Aquarelle" panose="02040603050506020204" pitchFamily="18" charset="0"/>
              </a:rPr>
              <a:t> </a:t>
            </a:r>
            <a:r>
              <a:rPr lang="en-US" sz="3600" b="1" dirty="0" err="1">
                <a:latin typeface="UTM Aquarelle" panose="02040603050506020204" pitchFamily="18" charset="0"/>
              </a:rPr>
              <a:t>học</a:t>
            </a:r>
            <a:r>
              <a:rPr lang="en-US" sz="3600" b="1" dirty="0">
                <a:latin typeface="UTM Aquarelle" panose="02040603050506020204" pitchFamily="18" charset="0"/>
              </a:rPr>
              <a:t> 4:</a:t>
            </a:r>
          </a:p>
        </p:txBody>
      </p:sp>
      <p:sp>
        <p:nvSpPr>
          <p:cNvPr id="6" name="TextBox 5"/>
          <p:cNvSpPr txBox="1"/>
          <p:nvPr/>
        </p:nvSpPr>
        <p:spPr>
          <a:xfrm>
            <a:off x="4255518" y="1453189"/>
            <a:ext cx="4219302" cy="1446550"/>
          </a:xfrm>
          <a:prstGeom prst="rect">
            <a:avLst/>
          </a:prstGeom>
          <a:noFill/>
        </p:spPr>
        <p:txBody>
          <a:bodyPr wrap="square" rtlCol="0">
            <a:spAutoFit/>
          </a:bodyPr>
          <a:lstStyle/>
          <a:p>
            <a:pPr algn="ctr"/>
            <a:r>
              <a:rPr lang="en-US" sz="8800" dirty="0" err="1">
                <a:ln w="38100">
                  <a:solidFill>
                    <a:schemeClr val="bg1">
                      <a:lumMod val="95000"/>
                    </a:schemeClr>
                  </a:solidFill>
                </a:ln>
                <a:solidFill>
                  <a:srgbClr val="00B050"/>
                </a:solidFill>
                <a:latin typeface="UTM Arruba KT" panose="02040603050506020204" pitchFamily="18" charset="0"/>
              </a:rPr>
              <a:t>Ôn</a:t>
            </a:r>
            <a:r>
              <a:rPr lang="en-US" sz="8800" dirty="0">
                <a:ln w="38100">
                  <a:solidFill>
                    <a:schemeClr val="bg1">
                      <a:lumMod val="95000"/>
                    </a:schemeClr>
                  </a:solidFill>
                </a:ln>
                <a:solidFill>
                  <a:srgbClr val="00B050"/>
                </a:solidFill>
                <a:latin typeface="UTM Arruba KT" panose="02040603050506020204" pitchFamily="18" charset="0"/>
              </a:rPr>
              <a:t> </a:t>
            </a:r>
            <a:r>
              <a:rPr lang="en-US" sz="8800" dirty="0" err="1">
                <a:ln w="38100">
                  <a:solidFill>
                    <a:schemeClr val="bg1">
                      <a:lumMod val="95000"/>
                    </a:schemeClr>
                  </a:solidFill>
                </a:ln>
                <a:solidFill>
                  <a:srgbClr val="00B050"/>
                </a:solidFill>
                <a:latin typeface="UTM Arruba KT" panose="02040603050506020204" pitchFamily="18" charset="0"/>
              </a:rPr>
              <a:t>tập</a:t>
            </a:r>
            <a:endParaRPr lang="en-US" sz="8800" dirty="0">
              <a:ln w="38100">
                <a:solidFill>
                  <a:schemeClr val="bg1">
                    <a:lumMod val="95000"/>
                  </a:schemeClr>
                </a:solidFill>
              </a:ln>
              <a:solidFill>
                <a:srgbClr val="00B050"/>
              </a:solidFill>
              <a:latin typeface="UTM Arruba KT" panose="02040603050506020204" pitchFamily="18" charset="0"/>
            </a:endParaRPr>
          </a:p>
        </p:txBody>
      </p:sp>
      <p:sp>
        <p:nvSpPr>
          <p:cNvPr id="9" name="TextBox 8"/>
          <p:cNvSpPr txBox="1"/>
          <p:nvPr/>
        </p:nvSpPr>
        <p:spPr>
          <a:xfrm>
            <a:off x="3652758" y="3330037"/>
            <a:ext cx="6322515" cy="923330"/>
          </a:xfrm>
          <a:prstGeom prst="rect">
            <a:avLst/>
          </a:prstGeom>
          <a:noFill/>
        </p:spPr>
        <p:txBody>
          <a:bodyPr wrap="square" rtlCol="0">
            <a:spAutoFit/>
            <a:scene3d>
              <a:camera prst="orthographicFront"/>
              <a:lightRig rig="threePt" dir="t"/>
            </a:scene3d>
            <a:sp3d extrusionH="57150">
              <a:bevelT h="25400" prst="softRound"/>
            </a:sp3d>
          </a:bodyPr>
          <a:lstStyle/>
          <a:p>
            <a:pPr algn="just"/>
            <a:r>
              <a:rPr lang="en-US" sz="5400" b="1">
                <a:solidFill>
                  <a:schemeClr val="accent1">
                    <a:lumMod val="75000"/>
                  </a:schemeClr>
                </a:solidFill>
                <a:effectLst>
                  <a:reflection blurRad="6350" stA="55000" endA="300" endPos="45500" dir="5400000" sy="-100000" algn="bl" rotWithShape="0"/>
                </a:effectLst>
                <a:latin typeface="UTM Showcard" panose="02040603050506020204" pitchFamily="18" charset="0"/>
              </a:rPr>
              <a:t>GIỮA HỌC KỲ II</a:t>
            </a:r>
            <a:endParaRPr lang="en-US" sz="5400" b="1" dirty="0">
              <a:solidFill>
                <a:schemeClr val="accent1">
                  <a:lumMod val="75000"/>
                </a:schemeClr>
              </a:solidFill>
              <a:effectLst>
                <a:reflection blurRad="6350" stA="55000" endA="300" endPos="45500" dir="5400000" sy="-100000" algn="bl" rotWithShape="0"/>
              </a:effectLst>
              <a:latin typeface="UTM Showcard" panose="02040603050506020204" pitchFamily="18" charset="0"/>
            </a:endParaRPr>
          </a:p>
        </p:txBody>
      </p:sp>
      <p:pic>
        <p:nvPicPr>
          <p:cNvPr id="20" name="图片 17">
            <a:extLst>
              <a:ext uri="{FF2B5EF4-FFF2-40B4-BE49-F238E27FC236}">
                <a16:creationId xmlns:a16="http://schemas.microsoft.com/office/drawing/2014/main" id="{376578E6-1C9F-4EB2-9584-818B973774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5035" y="4407739"/>
            <a:ext cx="3713980" cy="2724931"/>
          </a:xfrm>
          <a:prstGeom prst="rect">
            <a:avLst/>
          </a:prstGeom>
        </p:spPr>
      </p:pic>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931" y="1932680"/>
            <a:ext cx="4009714" cy="4925319"/>
          </a:xfrm>
          <a:prstGeom prst="rect">
            <a:avLst/>
          </a:prstGeom>
        </p:spPr>
      </p:pic>
    </p:spTree>
    <p:extLst>
      <p:ext uri="{BB962C8B-B14F-4D97-AF65-F5344CB8AC3E}">
        <p14:creationId xmlns:p14="http://schemas.microsoft.com/office/powerpoint/2010/main" val="828668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42"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84173" y="1267097"/>
            <a:ext cx="4258491" cy="1015663"/>
          </a:xfrm>
          <a:prstGeom prst="rect">
            <a:avLst/>
          </a:prstGeom>
          <a:noFill/>
        </p:spPr>
        <p:txBody>
          <a:bodyPr wrap="square" rtlCol="0">
            <a:spAutoFit/>
          </a:bodyPr>
          <a:lstStyle/>
          <a:p>
            <a:pPr algn="ctr"/>
            <a:r>
              <a:rPr lang="en-US" sz="6000" b="1" dirty="0" err="1">
                <a:ln w="19050">
                  <a:solidFill>
                    <a:schemeClr val="accent1">
                      <a:lumMod val="50000"/>
                    </a:schemeClr>
                  </a:solidFill>
                </a:ln>
                <a:solidFill>
                  <a:schemeClr val="bg1"/>
                </a:solidFill>
                <a:effectLst>
                  <a:glow rad="63500">
                    <a:schemeClr val="accent5">
                      <a:satMod val="175000"/>
                      <a:alpha val="40000"/>
                    </a:schemeClr>
                  </a:glow>
                </a:effectLst>
                <a:latin typeface="UTM Avenida" panose="02040603050506020204" pitchFamily="18" charset="0"/>
              </a:rPr>
              <a:t>Yêu</a:t>
            </a:r>
            <a:r>
              <a:rPr lang="en-US" sz="6000" b="1" dirty="0">
                <a:ln w="19050">
                  <a:solidFill>
                    <a:schemeClr val="accent1">
                      <a:lumMod val="50000"/>
                    </a:schemeClr>
                  </a:solidFill>
                </a:ln>
                <a:solidFill>
                  <a:schemeClr val="bg1"/>
                </a:solidFill>
                <a:effectLst>
                  <a:glow rad="63500">
                    <a:schemeClr val="accent5">
                      <a:satMod val="175000"/>
                      <a:alpha val="40000"/>
                    </a:schemeClr>
                  </a:glow>
                </a:effectLst>
                <a:latin typeface="UTM Avenida" panose="02040603050506020204" pitchFamily="18" charset="0"/>
              </a:rPr>
              <a:t> </a:t>
            </a:r>
            <a:r>
              <a:rPr lang="en-US" sz="6000" b="1" dirty="0" err="1">
                <a:ln w="19050">
                  <a:solidFill>
                    <a:schemeClr val="accent1">
                      <a:lumMod val="50000"/>
                    </a:schemeClr>
                  </a:solidFill>
                </a:ln>
                <a:solidFill>
                  <a:schemeClr val="bg1"/>
                </a:solidFill>
                <a:effectLst>
                  <a:glow rad="63500">
                    <a:schemeClr val="accent5">
                      <a:satMod val="175000"/>
                      <a:alpha val="40000"/>
                    </a:schemeClr>
                  </a:glow>
                </a:effectLst>
                <a:latin typeface="UTM Avenida" panose="02040603050506020204" pitchFamily="18" charset="0"/>
              </a:rPr>
              <a:t>cầu</a:t>
            </a:r>
            <a:r>
              <a:rPr lang="en-US" sz="6000" b="1" dirty="0">
                <a:ln w="19050">
                  <a:solidFill>
                    <a:schemeClr val="accent1">
                      <a:lumMod val="50000"/>
                    </a:schemeClr>
                  </a:solidFill>
                </a:ln>
                <a:solidFill>
                  <a:schemeClr val="bg1"/>
                </a:solidFill>
                <a:effectLst>
                  <a:glow rad="63500">
                    <a:schemeClr val="accent5">
                      <a:satMod val="175000"/>
                      <a:alpha val="40000"/>
                    </a:schemeClr>
                  </a:glow>
                </a:effectLst>
                <a:latin typeface="UTM Avenida" panose="02040603050506020204" pitchFamily="18" charset="0"/>
              </a:rPr>
              <a:t> </a:t>
            </a:r>
            <a:r>
              <a:rPr lang="en-US" sz="6000" b="1" dirty="0" err="1">
                <a:ln w="19050">
                  <a:solidFill>
                    <a:schemeClr val="accent1">
                      <a:lumMod val="50000"/>
                    </a:schemeClr>
                  </a:solidFill>
                </a:ln>
                <a:solidFill>
                  <a:schemeClr val="bg1"/>
                </a:solidFill>
                <a:effectLst>
                  <a:glow rad="63500">
                    <a:schemeClr val="accent5">
                      <a:satMod val="175000"/>
                      <a:alpha val="40000"/>
                    </a:schemeClr>
                  </a:glow>
                </a:effectLst>
                <a:latin typeface="UTM Avenida" panose="02040603050506020204" pitchFamily="18" charset="0"/>
              </a:rPr>
              <a:t>cần</a:t>
            </a:r>
            <a:r>
              <a:rPr lang="en-US" sz="6000" b="1" dirty="0">
                <a:ln w="19050">
                  <a:solidFill>
                    <a:schemeClr val="accent1">
                      <a:lumMod val="50000"/>
                    </a:schemeClr>
                  </a:solidFill>
                </a:ln>
                <a:solidFill>
                  <a:schemeClr val="bg1"/>
                </a:solidFill>
                <a:effectLst>
                  <a:glow rad="63500">
                    <a:schemeClr val="accent5">
                      <a:satMod val="175000"/>
                      <a:alpha val="40000"/>
                    </a:schemeClr>
                  </a:glow>
                </a:effectLst>
                <a:latin typeface="UTM Avenida" panose="02040603050506020204" pitchFamily="18" charset="0"/>
              </a:rPr>
              <a:t> </a:t>
            </a:r>
            <a:r>
              <a:rPr lang="en-US" sz="6000" b="1" dirty="0" err="1">
                <a:ln w="19050">
                  <a:solidFill>
                    <a:schemeClr val="accent1">
                      <a:lumMod val="50000"/>
                    </a:schemeClr>
                  </a:solidFill>
                </a:ln>
                <a:solidFill>
                  <a:schemeClr val="bg1"/>
                </a:solidFill>
                <a:effectLst>
                  <a:glow rad="63500">
                    <a:schemeClr val="accent5">
                      <a:satMod val="175000"/>
                      <a:alpha val="40000"/>
                    </a:schemeClr>
                  </a:glow>
                </a:effectLst>
                <a:latin typeface="UTM Avenida" panose="02040603050506020204" pitchFamily="18" charset="0"/>
              </a:rPr>
              <a:t>đạt</a:t>
            </a:r>
            <a:endParaRPr lang="en-US" sz="6000" b="1" dirty="0">
              <a:ln w="19050">
                <a:solidFill>
                  <a:schemeClr val="accent1">
                    <a:lumMod val="50000"/>
                  </a:schemeClr>
                </a:solidFill>
              </a:ln>
              <a:solidFill>
                <a:schemeClr val="bg1"/>
              </a:solidFill>
              <a:effectLst>
                <a:glow rad="63500">
                  <a:schemeClr val="accent5">
                    <a:satMod val="175000"/>
                    <a:alpha val="40000"/>
                  </a:schemeClr>
                </a:glow>
              </a:effectLst>
              <a:latin typeface="UTM Avenida" panose="02040603050506020204" pitchFamily="18" charset="0"/>
            </a:endParaRPr>
          </a:p>
        </p:txBody>
      </p:sp>
      <p:sp>
        <p:nvSpPr>
          <p:cNvPr id="3" name="Rectangle 2"/>
          <p:cNvSpPr/>
          <p:nvPr/>
        </p:nvSpPr>
        <p:spPr>
          <a:xfrm>
            <a:off x="1354412" y="2512881"/>
            <a:ext cx="10006148" cy="2462213"/>
          </a:xfrm>
          <a:prstGeom prst="rect">
            <a:avLst/>
          </a:prstGeom>
        </p:spPr>
        <p:txBody>
          <a:bodyPr wrap="square">
            <a:spAutoFit/>
          </a:bodyPr>
          <a:lstStyle/>
          <a:p>
            <a:pPr algn="just">
              <a:spcAft>
                <a:spcPts val="0"/>
              </a:spcAft>
            </a:pPr>
            <a:r>
              <a:rPr lang="vi-VN" sz="2200">
                <a:latin typeface="Arial" panose="020B0604020202020204" pitchFamily="34" charset="0"/>
                <a:ea typeface="Times New Roman" panose="02020603050405020304" pitchFamily="18" charset="0"/>
                <a:cs typeface="Arial" panose="020B0604020202020204" pitchFamily="34" charset="0"/>
              </a:rPr>
              <a:t>- Củng cố được kiến thức về 2 chủ đề: Nấm, Con người và sức khỏe.</a:t>
            </a:r>
          </a:p>
          <a:p>
            <a:pPr algn="just">
              <a:spcAft>
                <a:spcPts val="0"/>
              </a:spcAft>
            </a:pPr>
            <a:r>
              <a:rPr lang="vi-VN" sz="2200">
                <a:latin typeface="Arial" panose="020B0604020202020204" pitchFamily="34" charset="0"/>
                <a:ea typeface="Times New Roman" panose="02020603050405020304" pitchFamily="18" charset="0"/>
                <a:cs typeface="Arial" panose="020B0604020202020204" pitchFamily="34" charset="0"/>
              </a:rPr>
              <a:t>- Vận dụng được kiến thức đã học đưa ra cách ứng xử trong tình huống về 2 chủ đề: Nấm, Con người và sức khỏe.</a:t>
            </a:r>
          </a:p>
          <a:p>
            <a:pPr algn="just">
              <a:spcAft>
                <a:spcPts val="0"/>
              </a:spcAft>
            </a:pPr>
            <a:r>
              <a:rPr lang="vi-VN" sz="2200">
                <a:latin typeface="Arial" panose="020B0604020202020204" pitchFamily="34" charset="0"/>
                <a:ea typeface="Times New Roman" panose="02020603050405020304" pitchFamily="18" charset="0"/>
                <a:cs typeface="Arial" panose="020B0604020202020204" pitchFamily="34" charset="0"/>
              </a:rPr>
              <a:t>- Giải thích được một số việc nên và không nên làm ở 2 chủ đề: Nấm, Con người và sức khỏe.</a:t>
            </a:r>
          </a:p>
          <a:p>
            <a:pPr algn="just">
              <a:spcAft>
                <a:spcPts val="0"/>
              </a:spcAft>
            </a:pPr>
            <a:r>
              <a:rPr lang="vi-VN" sz="2200">
                <a:latin typeface="Arial" panose="020B0604020202020204" pitchFamily="34" charset="0"/>
                <a:ea typeface="Times New Roman" panose="02020603050405020304" pitchFamily="18" charset="0"/>
                <a:cs typeface="Arial" panose="020B0604020202020204" pitchFamily="34" charset="0"/>
              </a:rPr>
              <a:t>- Rèn luyện kĩ năng hoạt động trải nghiệm, qua đó góp phần phát triển năng lực khoa học.</a:t>
            </a:r>
            <a:endParaRPr lang="vi-VN" sz="2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60457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736A2E1-C8D0-4040-B0B2-06617BE85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9300" y="3813682"/>
            <a:ext cx="2667000" cy="2667000"/>
          </a:xfrm>
          <a:prstGeom prst="rect">
            <a:avLst/>
          </a:prstGeom>
        </p:spPr>
      </p:pic>
      <p:grpSp>
        <p:nvGrpSpPr>
          <p:cNvPr id="4" name="Group 3"/>
          <p:cNvGrpSpPr/>
          <p:nvPr/>
        </p:nvGrpSpPr>
        <p:grpSpPr>
          <a:xfrm>
            <a:off x="1735416" y="2234321"/>
            <a:ext cx="2260468" cy="1516130"/>
            <a:chOff x="1797825" y="2326433"/>
            <a:chExt cx="2129838" cy="1516130"/>
          </a:xfrm>
        </p:grpSpPr>
        <p:sp>
          <p:nvSpPr>
            <p:cNvPr id="8" name="圆角矩形 7">
              <a:extLst>
                <a:ext uri="{FF2B5EF4-FFF2-40B4-BE49-F238E27FC236}">
                  <a16:creationId xmlns:a16="http://schemas.microsoft.com/office/drawing/2014/main" id="{BD7F898D-7060-7F4B-B46F-673DE372585E}"/>
                </a:ext>
              </a:extLst>
            </p:cNvPr>
            <p:cNvSpPr/>
            <p:nvPr/>
          </p:nvSpPr>
          <p:spPr>
            <a:xfrm>
              <a:off x="1797825" y="2395854"/>
              <a:ext cx="2129838" cy="1446709"/>
            </a:xfrm>
            <a:prstGeom prst="roundRect">
              <a:avLst/>
            </a:prstGeom>
            <a:noFill/>
            <a:ln w="28575">
              <a:solidFill>
                <a:srgbClr val="50AEB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chemeClr val="accent1"/>
                </a:solidFill>
                <a:effectLst/>
                <a:uLnTx/>
                <a:uFillTx/>
                <a:ea typeface="思源黑体 CN Normal"/>
                <a:cs typeface="+mn-cs"/>
              </a:endParaRPr>
            </a:p>
          </p:txBody>
        </p:sp>
        <p:sp>
          <p:nvSpPr>
            <p:cNvPr id="2" name="TextBox 1"/>
            <p:cNvSpPr txBox="1"/>
            <p:nvPr/>
          </p:nvSpPr>
          <p:spPr>
            <a:xfrm>
              <a:off x="1845226" y="2326433"/>
              <a:ext cx="2082437" cy="1446550"/>
            </a:xfrm>
            <a:prstGeom prst="rect">
              <a:avLst/>
            </a:prstGeom>
            <a:noFill/>
          </p:spPr>
          <p:txBody>
            <a:bodyPr wrap="square" rtlCol="0">
              <a:spAutoFit/>
            </a:bodyPr>
            <a:lstStyle/>
            <a:p>
              <a:pPr algn="ctr"/>
              <a:r>
                <a:rPr lang="en-US" sz="4400" b="1">
                  <a:solidFill>
                    <a:schemeClr val="accent1">
                      <a:lumMod val="75000"/>
                    </a:schemeClr>
                  </a:solidFill>
                  <a:latin typeface="UTM Avenida" panose="02040603050506020204" pitchFamily="18" charset="0"/>
                  <a:ea typeface="Tahoma" panose="020B0604030504040204" pitchFamily="34" charset="0"/>
                  <a:cs typeface="Tahoma" panose="020B0604030504040204" pitchFamily="34" charset="0"/>
                </a:rPr>
                <a:t>Hộp quà âm nhạC</a:t>
              </a:r>
              <a:endParaRPr lang="en-US" sz="4400" b="1" dirty="0">
                <a:solidFill>
                  <a:schemeClr val="accent1">
                    <a:lumMod val="75000"/>
                  </a:schemeClr>
                </a:solidFill>
                <a:latin typeface="UTM Avenida" panose="02040603050506020204" pitchFamily="18" charset="0"/>
                <a:ea typeface="Tahoma" panose="020B0604030504040204" pitchFamily="34" charset="0"/>
                <a:cs typeface="Tahoma" panose="020B0604030504040204" pitchFamily="34" charset="0"/>
              </a:endParaRPr>
            </a:p>
          </p:txBody>
        </p:sp>
      </p:grpSp>
      <p:sp>
        <p:nvSpPr>
          <p:cNvPr id="14" name="PA_矩形 7"/>
          <p:cNvSpPr>
            <a:spLocks noChangeArrowheads="1"/>
          </p:cNvSpPr>
          <p:nvPr>
            <p:custDataLst>
              <p:tags r:id="rId1"/>
            </p:custDataLst>
          </p:nvPr>
        </p:nvSpPr>
        <p:spPr bwMode="auto">
          <a:xfrm>
            <a:off x="4380409" y="1740600"/>
            <a:ext cx="652933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a:r>
              <a:rPr lang="vi-VN" altLang="en-US" sz="2800">
                <a:latin typeface="Arial" panose="020B0604020202020204" pitchFamily="34" charset="0"/>
              </a:rPr>
              <a:t>+ Nêu tên các bài học mà em đã được học trong 2 chủ đề: Nấm, Con người và sức khỏe.</a:t>
            </a:r>
            <a:endParaRPr lang="en-US" altLang="en-US" sz="2800">
              <a:latin typeface="Arial" panose="020B0604020202020204" pitchFamily="34" charset="0"/>
            </a:endParaRPr>
          </a:p>
          <a:p>
            <a:pPr algn="just"/>
            <a:endParaRPr lang="vi-VN" altLang="en-US" sz="2800">
              <a:latin typeface="Arial" panose="020B0604020202020204" pitchFamily="34" charset="0"/>
            </a:endParaRPr>
          </a:p>
          <a:p>
            <a:pPr algn="just"/>
            <a:r>
              <a:rPr lang="vi-VN" altLang="en-US" sz="2800">
                <a:latin typeface="Arial" panose="020B0604020202020204" pitchFamily="34" charset="0"/>
              </a:rPr>
              <a:t>+ Trong các nội dung bài học đã học, em thích nhất nội dung của chủ đề nào? Hãy chia sẻ nội dung em thích?</a:t>
            </a:r>
            <a:endParaRPr lang="vi-VN" altLang="en-US" sz="2800" dirty="0">
              <a:latin typeface="Arial" panose="020B0604020202020204" pitchFamily="34" charset="0"/>
            </a:endParaRPr>
          </a:p>
        </p:txBody>
      </p:sp>
    </p:spTree>
    <p:extLst>
      <p:ext uri="{BB962C8B-B14F-4D97-AF65-F5344CB8AC3E}">
        <p14:creationId xmlns:p14="http://schemas.microsoft.com/office/powerpoint/2010/main" val="1680862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4088674" y="2262836"/>
            <a:ext cx="6701246" cy="2308324"/>
          </a:xfrm>
          <a:prstGeom prst="rect">
            <a:avLst/>
          </a:prstGeom>
        </p:spPr>
        <p:txBody>
          <a:bodyPr wrap="square">
            <a:spAutoFit/>
          </a:bodyPr>
          <a:lstStyle/>
          <a:p>
            <a:pPr lvl="0" algn="ctr" eaLnBrk="0" fontAlgn="base" hangingPunct="0">
              <a:spcBef>
                <a:spcPct val="0"/>
              </a:spcBef>
              <a:spcAft>
                <a:spcPct val="0"/>
              </a:spcAft>
              <a:defRPr/>
            </a:pPr>
            <a:r>
              <a:rPr lang="vi-VN" altLang="en-US" sz="3600" b="1">
                <a:solidFill>
                  <a:srgbClr val="FF0000"/>
                </a:solidFill>
                <a:latin typeface="#9Slide03 Arima Madurai ExtraBo" panose="00000900000000000000" pitchFamily="2" charset="0"/>
                <a:cs typeface="#9Slide03 Arima Madurai ExtraBo" panose="00000900000000000000" pitchFamily="2" charset="0"/>
              </a:rPr>
              <a:t>Hoạt động 1: </a:t>
            </a:r>
            <a:endParaRPr lang="en-US" altLang="en-US" sz="3600" b="1">
              <a:solidFill>
                <a:srgbClr val="FF0000"/>
              </a:solidFill>
              <a:latin typeface="#9Slide03 Arima Madurai ExtraBo" panose="00000900000000000000" pitchFamily="2" charset="0"/>
              <a:cs typeface="#9Slide03 Arima Madurai ExtraBo" panose="00000900000000000000" pitchFamily="2" charset="0"/>
            </a:endParaRPr>
          </a:p>
          <a:p>
            <a:pPr lvl="0" algn="ctr" eaLnBrk="0" fontAlgn="base" hangingPunct="0">
              <a:spcBef>
                <a:spcPct val="0"/>
              </a:spcBef>
              <a:spcAft>
                <a:spcPct val="0"/>
              </a:spcAft>
              <a:defRPr/>
            </a:pPr>
            <a:r>
              <a:rPr lang="vi-VN" altLang="en-US" sz="3600" b="1">
                <a:solidFill>
                  <a:srgbClr val="FF0000"/>
                </a:solidFill>
                <a:latin typeface="#9Slide03 Arima Madurai ExtraBo" panose="00000900000000000000" pitchFamily="2" charset="0"/>
                <a:cs typeface="#9Slide03 Arima Madurai ExtraBo" panose="00000900000000000000" pitchFamily="2" charset="0"/>
              </a:rPr>
              <a:t>Ôn lại các kiến thức của 2 chủ đề: Nấm, Con người và sức khỏe (Thảo luận nhóm 4)</a:t>
            </a:r>
            <a:endParaRPr lang="en-US" altLang="en-US" sz="3600" b="1" dirty="0">
              <a:solidFill>
                <a:srgbClr val="FF0000"/>
              </a:solidFill>
              <a:latin typeface="#9Slide03 Arima Madurai ExtraBo" panose="00000900000000000000" pitchFamily="2" charset="0"/>
              <a:cs typeface="#9Slide03 Arima Madurai ExtraBo" panose="00000900000000000000" pitchFamily="2" charset="0"/>
            </a:endParaRPr>
          </a:p>
        </p:txBody>
      </p:sp>
      <p:pic>
        <p:nvPicPr>
          <p:cNvPr id="11"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292" y="1230144"/>
            <a:ext cx="4739582" cy="4739582"/>
          </a:xfrm>
          <a:prstGeom prst="rect">
            <a:avLst/>
          </a:prstGeom>
        </p:spPr>
      </p:pic>
    </p:spTree>
    <p:extLst>
      <p:ext uri="{BB962C8B-B14F-4D97-AF65-F5344CB8AC3E}">
        <p14:creationId xmlns:p14="http://schemas.microsoft.com/office/powerpoint/2010/main" val="3119102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B04CF46C-D241-4CDF-AC93-0D2875F307BC}"/>
              </a:ext>
            </a:extLst>
          </p:cNvPr>
          <p:cNvSpPr/>
          <p:nvPr/>
        </p:nvSpPr>
        <p:spPr>
          <a:xfrm>
            <a:off x="671815" y="530594"/>
            <a:ext cx="10182135" cy="646331"/>
          </a:xfrm>
          <a:prstGeom prst="rect">
            <a:avLst/>
          </a:prstGeom>
        </p:spPr>
        <p:txBody>
          <a:bodyPr wrap="square">
            <a:spAutoFit/>
          </a:bodyPr>
          <a:lstStyle/>
          <a:p>
            <a:pPr lvl="0" algn="ctr" eaLnBrk="0" fontAlgn="base" hangingPunct="0">
              <a:spcBef>
                <a:spcPct val="0"/>
              </a:spcBef>
              <a:spcAft>
                <a:spcPct val="0"/>
              </a:spcAft>
              <a:defRPr/>
            </a:pPr>
            <a:r>
              <a:rPr lang="vi-VN" altLang="en-US" sz="3600" b="1">
                <a:solidFill>
                  <a:srgbClr val="FF0000"/>
                </a:solidFill>
                <a:latin typeface="#9Slide03 Arima Madurai ExtraBo" panose="00000900000000000000" pitchFamily="2" charset="0"/>
                <a:cs typeface="#9Slide03 Arima Madurai ExtraBo" panose="00000900000000000000" pitchFamily="2" charset="0"/>
              </a:rPr>
              <a:t>Câu 1: Nêu đặc điểm, một số bộ phận của nấm?</a:t>
            </a:r>
            <a:endParaRPr lang="en-US" altLang="en-US" sz="3600" b="1" dirty="0">
              <a:solidFill>
                <a:srgbClr val="FF0000"/>
              </a:solidFill>
              <a:latin typeface="#9Slide03 Arima Madurai ExtraBo" panose="00000900000000000000" pitchFamily="2" charset="0"/>
              <a:cs typeface="#9Slide03 Arima Madurai ExtraBo" panose="00000900000000000000" pitchFamily="2" charset="0"/>
            </a:endParaRPr>
          </a:p>
        </p:txBody>
      </p:sp>
      <p:pic>
        <p:nvPicPr>
          <p:cNvPr id="3" name="Picture 2">
            <a:extLst>
              <a:ext uri="{FF2B5EF4-FFF2-40B4-BE49-F238E27FC236}">
                <a16:creationId xmlns:a16="http://schemas.microsoft.com/office/drawing/2014/main" id="{9DD554B5-FE1D-4D0C-B933-4BED6BF46F2B}"/>
              </a:ext>
            </a:extLst>
          </p:cNvPr>
          <p:cNvPicPr>
            <a:picLocks noChangeAspect="1"/>
          </p:cNvPicPr>
          <p:nvPr/>
        </p:nvPicPr>
        <p:blipFill>
          <a:blip r:embed="rId2"/>
          <a:stretch>
            <a:fillRect/>
          </a:stretch>
        </p:blipFill>
        <p:spPr>
          <a:xfrm>
            <a:off x="8142330" y="2274827"/>
            <a:ext cx="3493311" cy="3883489"/>
          </a:xfrm>
          <a:prstGeom prst="rect">
            <a:avLst/>
          </a:prstGeom>
        </p:spPr>
      </p:pic>
      <p:sp>
        <p:nvSpPr>
          <p:cNvPr id="144" name="Rectangle 143">
            <a:extLst>
              <a:ext uri="{FF2B5EF4-FFF2-40B4-BE49-F238E27FC236}">
                <a16:creationId xmlns:a16="http://schemas.microsoft.com/office/drawing/2014/main" id="{EDC68B13-574F-449E-AEC0-139CA07CD082}"/>
              </a:ext>
            </a:extLst>
          </p:cNvPr>
          <p:cNvSpPr/>
          <p:nvPr/>
        </p:nvSpPr>
        <p:spPr>
          <a:xfrm>
            <a:off x="772927" y="2046573"/>
            <a:ext cx="6975409" cy="3970318"/>
          </a:xfrm>
          <a:prstGeom prst="rect">
            <a:avLst/>
          </a:prstGeom>
        </p:spPr>
        <p:txBody>
          <a:bodyPr wrap="square">
            <a:spAutoFit/>
          </a:bodyPr>
          <a:lstStyle/>
          <a:p>
            <a:pPr lvl="0" algn="just" eaLnBrk="0" fontAlgn="base" hangingPunct="0">
              <a:spcBef>
                <a:spcPct val="0"/>
              </a:spcBef>
              <a:spcAft>
                <a:spcPct val="0"/>
              </a:spcAft>
              <a:defRPr/>
            </a:pPr>
            <a:r>
              <a:rPr lang="en-US" altLang="en-US" sz="3600" b="1">
                <a:solidFill>
                  <a:sysClr val="windowText" lastClr="000000"/>
                </a:solidFill>
                <a:latin typeface="#9Slide03 Arima Madurai ExtraBo" panose="00000900000000000000" pitchFamily="2" charset="0"/>
                <a:cs typeface="#9Slide03 Arima Madurai ExtraBo" panose="00000900000000000000" pitchFamily="2" charset="0"/>
              </a:rPr>
              <a:t>	</a:t>
            </a:r>
            <a:r>
              <a:rPr lang="vi-VN" altLang="en-US" sz="3600" b="1">
                <a:solidFill>
                  <a:sysClr val="windowText" lastClr="000000"/>
                </a:solidFill>
                <a:latin typeface="#9Slide03 Arima Madurai ExtraBo" panose="00000900000000000000" pitchFamily="2" charset="0"/>
                <a:cs typeface="#9Slide03 Arima Madurai ExtraBo" panose="00000900000000000000" pitchFamily="2" charset="0"/>
              </a:rPr>
              <a:t>Nấm có hình dạng kích thước và màu sắc khác nhau, nơi sống đa dạng (gỗ mục, rơm rạ, góc tường nhà, trên bánh mì để lâu ngày,...). Một số bộ phận của nấm: mũ nấm, thân nấm, chân nấm.</a:t>
            </a:r>
            <a:endParaRPr lang="en-US" altLang="en-US" sz="3600" b="1" dirty="0">
              <a:solidFill>
                <a:sysClr val="windowText" lastClr="000000"/>
              </a:solidFill>
              <a:latin typeface="#9Slide03 Arima Madurai ExtraBo" panose="00000900000000000000" pitchFamily="2" charset="0"/>
              <a:cs typeface="#9Slide03 Arima Madurai ExtraBo" panose="00000900000000000000" pitchFamily="2" charset="0"/>
            </a:endParaRPr>
          </a:p>
        </p:txBody>
      </p:sp>
    </p:spTree>
    <p:extLst>
      <p:ext uri="{BB962C8B-B14F-4D97-AF65-F5344CB8AC3E}">
        <p14:creationId xmlns:p14="http://schemas.microsoft.com/office/powerpoint/2010/main" val="27755418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down)">
                                      <p:cBhvr>
                                        <p:cTn id="7" dur="580">
                                          <p:stCondLst>
                                            <p:cond delay="0"/>
                                          </p:stCondLst>
                                        </p:cTn>
                                        <p:tgtEl>
                                          <p:spTgt spid="142"/>
                                        </p:tgtEl>
                                      </p:cBhvr>
                                    </p:animEffect>
                                    <p:anim calcmode="lin" valueType="num">
                                      <p:cBhvr>
                                        <p:cTn id="8"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42"/>
                                        </p:tgtEl>
                                      </p:cBhvr>
                                      <p:to x="100000" y="60000"/>
                                    </p:animScale>
                                    <p:animScale>
                                      <p:cBhvr>
                                        <p:cTn id="14" dur="166" decel="50000">
                                          <p:stCondLst>
                                            <p:cond delay="676"/>
                                          </p:stCondLst>
                                        </p:cTn>
                                        <p:tgtEl>
                                          <p:spTgt spid="142"/>
                                        </p:tgtEl>
                                      </p:cBhvr>
                                      <p:to x="100000" y="100000"/>
                                    </p:animScale>
                                    <p:animScale>
                                      <p:cBhvr>
                                        <p:cTn id="15" dur="26">
                                          <p:stCondLst>
                                            <p:cond delay="1312"/>
                                          </p:stCondLst>
                                        </p:cTn>
                                        <p:tgtEl>
                                          <p:spTgt spid="142"/>
                                        </p:tgtEl>
                                      </p:cBhvr>
                                      <p:to x="100000" y="80000"/>
                                    </p:animScale>
                                    <p:animScale>
                                      <p:cBhvr>
                                        <p:cTn id="16" dur="166" decel="50000">
                                          <p:stCondLst>
                                            <p:cond delay="1338"/>
                                          </p:stCondLst>
                                        </p:cTn>
                                        <p:tgtEl>
                                          <p:spTgt spid="142"/>
                                        </p:tgtEl>
                                      </p:cBhvr>
                                      <p:to x="100000" y="100000"/>
                                    </p:animScale>
                                    <p:animScale>
                                      <p:cBhvr>
                                        <p:cTn id="17" dur="26">
                                          <p:stCondLst>
                                            <p:cond delay="1642"/>
                                          </p:stCondLst>
                                        </p:cTn>
                                        <p:tgtEl>
                                          <p:spTgt spid="142"/>
                                        </p:tgtEl>
                                      </p:cBhvr>
                                      <p:to x="100000" y="90000"/>
                                    </p:animScale>
                                    <p:animScale>
                                      <p:cBhvr>
                                        <p:cTn id="18" dur="166" decel="50000">
                                          <p:stCondLst>
                                            <p:cond delay="1668"/>
                                          </p:stCondLst>
                                        </p:cTn>
                                        <p:tgtEl>
                                          <p:spTgt spid="142"/>
                                        </p:tgtEl>
                                      </p:cBhvr>
                                      <p:to x="100000" y="100000"/>
                                    </p:animScale>
                                    <p:animScale>
                                      <p:cBhvr>
                                        <p:cTn id="19" dur="26">
                                          <p:stCondLst>
                                            <p:cond delay="1808"/>
                                          </p:stCondLst>
                                        </p:cTn>
                                        <p:tgtEl>
                                          <p:spTgt spid="142"/>
                                        </p:tgtEl>
                                      </p:cBhvr>
                                      <p:to x="100000" y="95000"/>
                                    </p:animScale>
                                    <p:animScale>
                                      <p:cBhvr>
                                        <p:cTn id="20" dur="166" decel="50000">
                                          <p:stCondLst>
                                            <p:cond delay="1834"/>
                                          </p:stCondLst>
                                        </p:cTn>
                                        <p:tgtEl>
                                          <p:spTgt spid="14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wipe(down)">
                                      <p:cBhvr>
                                        <p:cTn id="25" dur="580">
                                          <p:stCondLst>
                                            <p:cond delay="0"/>
                                          </p:stCondLst>
                                        </p:cTn>
                                        <p:tgtEl>
                                          <p:spTgt spid="144"/>
                                        </p:tgtEl>
                                      </p:cBhvr>
                                    </p:animEffect>
                                    <p:anim calcmode="lin" valueType="num">
                                      <p:cBhvr>
                                        <p:cTn id="26"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4"/>
                                        </p:tgtEl>
                                      </p:cBhvr>
                                      <p:to x="100000" y="60000"/>
                                    </p:animScale>
                                    <p:animScale>
                                      <p:cBhvr>
                                        <p:cTn id="32" dur="166" decel="50000">
                                          <p:stCondLst>
                                            <p:cond delay="676"/>
                                          </p:stCondLst>
                                        </p:cTn>
                                        <p:tgtEl>
                                          <p:spTgt spid="144"/>
                                        </p:tgtEl>
                                      </p:cBhvr>
                                      <p:to x="100000" y="100000"/>
                                    </p:animScale>
                                    <p:animScale>
                                      <p:cBhvr>
                                        <p:cTn id="33" dur="26">
                                          <p:stCondLst>
                                            <p:cond delay="1312"/>
                                          </p:stCondLst>
                                        </p:cTn>
                                        <p:tgtEl>
                                          <p:spTgt spid="144"/>
                                        </p:tgtEl>
                                      </p:cBhvr>
                                      <p:to x="100000" y="80000"/>
                                    </p:animScale>
                                    <p:animScale>
                                      <p:cBhvr>
                                        <p:cTn id="34" dur="166" decel="50000">
                                          <p:stCondLst>
                                            <p:cond delay="1338"/>
                                          </p:stCondLst>
                                        </p:cTn>
                                        <p:tgtEl>
                                          <p:spTgt spid="144"/>
                                        </p:tgtEl>
                                      </p:cBhvr>
                                      <p:to x="100000" y="100000"/>
                                    </p:animScale>
                                    <p:animScale>
                                      <p:cBhvr>
                                        <p:cTn id="35" dur="26">
                                          <p:stCondLst>
                                            <p:cond delay="1642"/>
                                          </p:stCondLst>
                                        </p:cTn>
                                        <p:tgtEl>
                                          <p:spTgt spid="144"/>
                                        </p:tgtEl>
                                      </p:cBhvr>
                                      <p:to x="100000" y="90000"/>
                                    </p:animScale>
                                    <p:animScale>
                                      <p:cBhvr>
                                        <p:cTn id="36" dur="166" decel="50000">
                                          <p:stCondLst>
                                            <p:cond delay="1668"/>
                                          </p:stCondLst>
                                        </p:cTn>
                                        <p:tgtEl>
                                          <p:spTgt spid="144"/>
                                        </p:tgtEl>
                                      </p:cBhvr>
                                      <p:to x="100000" y="100000"/>
                                    </p:animScale>
                                    <p:animScale>
                                      <p:cBhvr>
                                        <p:cTn id="37" dur="26">
                                          <p:stCondLst>
                                            <p:cond delay="1808"/>
                                          </p:stCondLst>
                                        </p:cTn>
                                        <p:tgtEl>
                                          <p:spTgt spid="144"/>
                                        </p:tgtEl>
                                      </p:cBhvr>
                                      <p:to x="100000" y="95000"/>
                                    </p:animScale>
                                    <p:animScale>
                                      <p:cBhvr>
                                        <p:cTn id="38" dur="166" decel="50000">
                                          <p:stCondLst>
                                            <p:cond delay="1834"/>
                                          </p:stCondLst>
                                        </p:cTn>
                                        <p:tgtEl>
                                          <p:spTgt spid="1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B04CF46C-D241-4CDF-AC93-0D2875F307BC}"/>
              </a:ext>
            </a:extLst>
          </p:cNvPr>
          <p:cNvSpPr/>
          <p:nvPr/>
        </p:nvSpPr>
        <p:spPr>
          <a:xfrm>
            <a:off x="671815" y="530594"/>
            <a:ext cx="10182135" cy="646331"/>
          </a:xfrm>
          <a:prstGeom prst="rect">
            <a:avLst/>
          </a:prstGeom>
        </p:spPr>
        <p:txBody>
          <a:bodyPr wrap="square">
            <a:spAutoFit/>
          </a:bodyPr>
          <a:lstStyle/>
          <a:p>
            <a:pPr lvl="0" algn="ctr" eaLnBrk="0" fontAlgn="base" hangingPunct="0">
              <a:spcBef>
                <a:spcPct val="0"/>
              </a:spcBef>
              <a:spcAft>
                <a:spcPct val="0"/>
              </a:spcAft>
              <a:defRPr/>
            </a:pPr>
            <a:r>
              <a:rPr lang="vi-VN" altLang="en-US" sz="3600" b="1">
                <a:solidFill>
                  <a:srgbClr val="FF0000"/>
                </a:solidFill>
                <a:latin typeface="#9Slide03 Arima Madurai ExtraBo" panose="00000900000000000000" pitchFamily="2" charset="0"/>
                <a:cs typeface="#9Slide03 Arima Madurai ExtraBo" panose="00000900000000000000" pitchFamily="2" charset="0"/>
              </a:rPr>
              <a:t>Câu 2: Nấm được tìm thấy nhiều nhất ở đâu?</a:t>
            </a:r>
            <a:endParaRPr kumimoji="0" lang="en-US" altLang="en-US" sz="3600" b="1" i="0" u="none" strike="noStrike" kern="1200" cap="none" spc="0" normalizeH="0" baseline="0" noProof="0" dirty="0">
              <a:ln>
                <a:noFill/>
              </a:ln>
              <a:solidFill>
                <a:srgbClr val="FF0000"/>
              </a:solidFill>
              <a:effectLst/>
              <a:uLnTx/>
              <a:uFillTx/>
              <a:latin typeface="#9Slide03 Arima Madurai ExtraBo" panose="00000900000000000000" pitchFamily="2" charset="0"/>
              <a:cs typeface="#9Slide03 Arima Madurai ExtraBo" panose="00000900000000000000" pitchFamily="2" charset="0"/>
            </a:endParaRPr>
          </a:p>
        </p:txBody>
      </p:sp>
      <p:pic>
        <p:nvPicPr>
          <p:cNvPr id="3" name="Picture 2">
            <a:extLst>
              <a:ext uri="{FF2B5EF4-FFF2-40B4-BE49-F238E27FC236}">
                <a16:creationId xmlns:a16="http://schemas.microsoft.com/office/drawing/2014/main" id="{9DD554B5-FE1D-4D0C-B933-4BED6BF46F2B}"/>
              </a:ext>
            </a:extLst>
          </p:cNvPr>
          <p:cNvPicPr>
            <a:picLocks noChangeAspect="1"/>
          </p:cNvPicPr>
          <p:nvPr/>
        </p:nvPicPr>
        <p:blipFill>
          <a:blip r:embed="rId2"/>
          <a:stretch>
            <a:fillRect/>
          </a:stretch>
        </p:blipFill>
        <p:spPr>
          <a:xfrm>
            <a:off x="8142330" y="2274827"/>
            <a:ext cx="3493311" cy="3883489"/>
          </a:xfrm>
          <a:prstGeom prst="rect">
            <a:avLst/>
          </a:prstGeom>
        </p:spPr>
      </p:pic>
      <p:sp>
        <p:nvSpPr>
          <p:cNvPr id="144" name="Rectangle 143">
            <a:extLst>
              <a:ext uri="{FF2B5EF4-FFF2-40B4-BE49-F238E27FC236}">
                <a16:creationId xmlns:a16="http://schemas.microsoft.com/office/drawing/2014/main" id="{EDC68B13-574F-449E-AEC0-139CA07CD082}"/>
              </a:ext>
            </a:extLst>
          </p:cNvPr>
          <p:cNvSpPr/>
          <p:nvPr/>
        </p:nvSpPr>
        <p:spPr>
          <a:xfrm>
            <a:off x="784959" y="2094699"/>
            <a:ext cx="6975409" cy="1754326"/>
          </a:xfrm>
          <a:prstGeom prst="rect">
            <a:avLst/>
          </a:prstGeom>
        </p:spPr>
        <p:txBody>
          <a:bodyPr wrap="square">
            <a:spAutoFit/>
          </a:bodyPr>
          <a:lstStyle/>
          <a:p>
            <a:pPr lvl="0" algn="just" eaLnBrk="0" fontAlgn="base" hangingPunct="0">
              <a:spcBef>
                <a:spcPct val="0"/>
              </a:spcBef>
              <a:spcAft>
                <a:spcPct val="0"/>
              </a:spcAft>
              <a:defRPr/>
            </a:pPr>
            <a:r>
              <a:rPr lang="vi-VN" altLang="en-US" sz="3600" b="1">
                <a:solidFill>
                  <a:sysClr val="windowText" lastClr="000000"/>
                </a:solidFill>
                <a:latin typeface="#9Slide03 Arima Madurai ExtraBo" panose="00000900000000000000" pitchFamily="2" charset="0"/>
                <a:cs typeface="#9Slide03 Arima Madurai ExtraBo" panose="00000900000000000000" pitchFamily="2" charset="0"/>
              </a:rPr>
              <a:t>Nấm được tìm thấy nhiều nhất ở: Cây gỗ mục, lá cây mục, thức ăn để lâu ngày.</a:t>
            </a:r>
            <a:endParaRPr kumimoji="0" lang="en-US" altLang="en-US" sz="3600" b="1" i="0" u="none" strike="noStrike" kern="1200" cap="none" spc="0" normalizeH="0" baseline="0" noProof="0" dirty="0">
              <a:ln>
                <a:noFill/>
              </a:ln>
              <a:solidFill>
                <a:sysClr val="windowText" lastClr="000000"/>
              </a:solidFill>
              <a:effectLst/>
              <a:uLnTx/>
              <a:uFillTx/>
              <a:latin typeface="#9Slide03 Arima Madurai ExtraBo" panose="00000900000000000000" pitchFamily="2" charset="0"/>
              <a:cs typeface="#9Slide03 Arima Madurai ExtraBo" panose="00000900000000000000" pitchFamily="2" charset="0"/>
            </a:endParaRPr>
          </a:p>
        </p:txBody>
      </p:sp>
    </p:spTree>
    <p:extLst>
      <p:ext uri="{BB962C8B-B14F-4D97-AF65-F5344CB8AC3E}">
        <p14:creationId xmlns:p14="http://schemas.microsoft.com/office/powerpoint/2010/main" val="30362455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down)">
                                      <p:cBhvr>
                                        <p:cTn id="7" dur="580">
                                          <p:stCondLst>
                                            <p:cond delay="0"/>
                                          </p:stCondLst>
                                        </p:cTn>
                                        <p:tgtEl>
                                          <p:spTgt spid="142"/>
                                        </p:tgtEl>
                                      </p:cBhvr>
                                    </p:animEffect>
                                    <p:anim calcmode="lin" valueType="num">
                                      <p:cBhvr>
                                        <p:cTn id="8"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42"/>
                                        </p:tgtEl>
                                      </p:cBhvr>
                                      <p:to x="100000" y="60000"/>
                                    </p:animScale>
                                    <p:animScale>
                                      <p:cBhvr>
                                        <p:cTn id="14" dur="166" decel="50000">
                                          <p:stCondLst>
                                            <p:cond delay="676"/>
                                          </p:stCondLst>
                                        </p:cTn>
                                        <p:tgtEl>
                                          <p:spTgt spid="142"/>
                                        </p:tgtEl>
                                      </p:cBhvr>
                                      <p:to x="100000" y="100000"/>
                                    </p:animScale>
                                    <p:animScale>
                                      <p:cBhvr>
                                        <p:cTn id="15" dur="26">
                                          <p:stCondLst>
                                            <p:cond delay="1312"/>
                                          </p:stCondLst>
                                        </p:cTn>
                                        <p:tgtEl>
                                          <p:spTgt spid="142"/>
                                        </p:tgtEl>
                                      </p:cBhvr>
                                      <p:to x="100000" y="80000"/>
                                    </p:animScale>
                                    <p:animScale>
                                      <p:cBhvr>
                                        <p:cTn id="16" dur="166" decel="50000">
                                          <p:stCondLst>
                                            <p:cond delay="1338"/>
                                          </p:stCondLst>
                                        </p:cTn>
                                        <p:tgtEl>
                                          <p:spTgt spid="142"/>
                                        </p:tgtEl>
                                      </p:cBhvr>
                                      <p:to x="100000" y="100000"/>
                                    </p:animScale>
                                    <p:animScale>
                                      <p:cBhvr>
                                        <p:cTn id="17" dur="26">
                                          <p:stCondLst>
                                            <p:cond delay="1642"/>
                                          </p:stCondLst>
                                        </p:cTn>
                                        <p:tgtEl>
                                          <p:spTgt spid="142"/>
                                        </p:tgtEl>
                                      </p:cBhvr>
                                      <p:to x="100000" y="90000"/>
                                    </p:animScale>
                                    <p:animScale>
                                      <p:cBhvr>
                                        <p:cTn id="18" dur="166" decel="50000">
                                          <p:stCondLst>
                                            <p:cond delay="1668"/>
                                          </p:stCondLst>
                                        </p:cTn>
                                        <p:tgtEl>
                                          <p:spTgt spid="142"/>
                                        </p:tgtEl>
                                      </p:cBhvr>
                                      <p:to x="100000" y="100000"/>
                                    </p:animScale>
                                    <p:animScale>
                                      <p:cBhvr>
                                        <p:cTn id="19" dur="26">
                                          <p:stCondLst>
                                            <p:cond delay="1808"/>
                                          </p:stCondLst>
                                        </p:cTn>
                                        <p:tgtEl>
                                          <p:spTgt spid="142"/>
                                        </p:tgtEl>
                                      </p:cBhvr>
                                      <p:to x="100000" y="95000"/>
                                    </p:animScale>
                                    <p:animScale>
                                      <p:cBhvr>
                                        <p:cTn id="20" dur="166" decel="50000">
                                          <p:stCondLst>
                                            <p:cond delay="1834"/>
                                          </p:stCondLst>
                                        </p:cTn>
                                        <p:tgtEl>
                                          <p:spTgt spid="14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wipe(down)">
                                      <p:cBhvr>
                                        <p:cTn id="25" dur="580">
                                          <p:stCondLst>
                                            <p:cond delay="0"/>
                                          </p:stCondLst>
                                        </p:cTn>
                                        <p:tgtEl>
                                          <p:spTgt spid="144"/>
                                        </p:tgtEl>
                                      </p:cBhvr>
                                    </p:animEffect>
                                    <p:anim calcmode="lin" valueType="num">
                                      <p:cBhvr>
                                        <p:cTn id="26"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4"/>
                                        </p:tgtEl>
                                      </p:cBhvr>
                                      <p:to x="100000" y="60000"/>
                                    </p:animScale>
                                    <p:animScale>
                                      <p:cBhvr>
                                        <p:cTn id="32" dur="166" decel="50000">
                                          <p:stCondLst>
                                            <p:cond delay="676"/>
                                          </p:stCondLst>
                                        </p:cTn>
                                        <p:tgtEl>
                                          <p:spTgt spid="144"/>
                                        </p:tgtEl>
                                      </p:cBhvr>
                                      <p:to x="100000" y="100000"/>
                                    </p:animScale>
                                    <p:animScale>
                                      <p:cBhvr>
                                        <p:cTn id="33" dur="26">
                                          <p:stCondLst>
                                            <p:cond delay="1312"/>
                                          </p:stCondLst>
                                        </p:cTn>
                                        <p:tgtEl>
                                          <p:spTgt spid="144"/>
                                        </p:tgtEl>
                                      </p:cBhvr>
                                      <p:to x="100000" y="80000"/>
                                    </p:animScale>
                                    <p:animScale>
                                      <p:cBhvr>
                                        <p:cTn id="34" dur="166" decel="50000">
                                          <p:stCondLst>
                                            <p:cond delay="1338"/>
                                          </p:stCondLst>
                                        </p:cTn>
                                        <p:tgtEl>
                                          <p:spTgt spid="144"/>
                                        </p:tgtEl>
                                      </p:cBhvr>
                                      <p:to x="100000" y="100000"/>
                                    </p:animScale>
                                    <p:animScale>
                                      <p:cBhvr>
                                        <p:cTn id="35" dur="26">
                                          <p:stCondLst>
                                            <p:cond delay="1642"/>
                                          </p:stCondLst>
                                        </p:cTn>
                                        <p:tgtEl>
                                          <p:spTgt spid="144"/>
                                        </p:tgtEl>
                                      </p:cBhvr>
                                      <p:to x="100000" y="90000"/>
                                    </p:animScale>
                                    <p:animScale>
                                      <p:cBhvr>
                                        <p:cTn id="36" dur="166" decel="50000">
                                          <p:stCondLst>
                                            <p:cond delay="1668"/>
                                          </p:stCondLst>
                                        </p:cTn>
                                        <p:tgtEl>
                                          <p:spTgt spid="144"/>
                                        </p:tgtEl>
                                      </p:cBhvr>
                                      <p:to x="100000" y="100000"/>
                                    </p:animScale>
                                    <p:animScale>
                                      <p:cBhvr>
                                        <p:cTn id="37" dur="26">
                                          <p:stCondLst>
                                            <p:cond delay="1808"/>
                                          </p:stCondLst>
                                        </p:cTn>
                                        <p:tgtEl>
                                          <p:spTgt spid="144"/>
                                        </p:tgtEl>
                                      </p:cBhvr>
                                      <p:to x="100000" y="95000"/>
                                    </p:animScale>
                                    <p:animScale>
                                      <p:cBhvr>
                                        <p:cTn id="38" dur="166" decel="50000">
                                          <p:stCondLst>
                                            <p:cond delay="1834"/>
                                          </p:stCondLst>
                                        </p:cTn>
                                        <p:tgtEl>
                                          <p:spTgt spid="1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B04CF46C-D241-4CDF-AC93-0D2875F307BC}"/>
              </a:ext>
            </a:extLst>
          </p:cNvPr>
          <p:cNvSpPr/>
          <p:nvPr/>
        </p:nvSpPr>
        <p:spPr>
          <a:xfrm>
            <a:off x="671815" y="530594"/>
            <a:ext cx="10182135" cy="646331"/>
          </a:xfrm>
          <a:prstGeom prst="rect">
            <a:avLst/>
          </a:prstGeom>
        </p:spPr>
        <p:txBody>
          <a:bodyPr wrap="square">
            <a:spAutoFit/>
          </a:bodyPr>
          <a:lstStyle/>
          <a:p>
            <a:pPr lvl="0" algn="ctr" eaLnBrk="0" fontAlgn="base" hangingPunct="0">
              <a:spcBef>
                <a:spcPct val="0"/>
              </a:spcBef>
              <a:spcAft>
                <a:spcPct val="0"/>
              </a:spcAft>
              <a:defRPr/>
            </a:pPr>
            <a:r>
              <a:rPr lang="vi-VN" altLang="en-US" sz="3600" b="1">
                <a:solidFill>
                  <a:srgbClr val="FF0000"/>
                </a:solidFill>
                <a:latin typeface="#9Slide03 Arima Madurai ExtraBo" panose="00000900000000000000" pitchFamily="2" charset="0"/>
                <a:cs typeface="#9Slide03 Arima Madurai ExtraBo" panose="00000900000000000000" pitchFamily="2" charset="0"/>
              </a:rPr>
              <a:t>Câu 3: Nấm ăn cung cấp những dưỡng chất nào ?</a:t>
            </a:r>
            <a:endParaRPr kumimoji="0" lang="en-US" altLang="en-US" sz="3600" b="1" i="0" u="none" strike="noStrike" kern="1200" cap="none" spc="0" normalizeH="0" baseline="0" noProof="0" dirty="0">
              <a:ln>
                <a:noFill/>
              </a:ln>
              <a:solidFill>
                <a:srgbClr val="FF0000"/>
              </a:solidFill>
              <a:effectLst/>
              <a:uLnTx/>
              <a:uFillTx/>
              <a:latin typeface="#9Slide03 Arima Madurai ExtraBo" panose="00000900000000000000" pitchFamily="2" charset="0"/>
              <a:cs typeface="#9Slide03 Arima Madurai ExtraBo" panose="00000900000000000000" pitchFamily="2" charset="0"/>
            </a:endParaRPr>
          </a:p>
        </p:txBody>
      </p:sp>
      <p:pic>
        <p:nvPicPr>
          <p:cNvPr id="3" name="Picture 2">
            <a:extLst>
              <a:ext uri="{FF2B5EF4-FFF2-40B4-BE49-F238E27FC236}">
                <a16:creationId xmlns:a16="http://schemas.microsoft.com/office/drawing/2014/main" id="{9DD554B5-FE1D-4D0C-B933-4BED6BF46F2B}"/>
              </a:ext>
            </a:extLst>
          </p:cNvPr>
          <p:cNvPicPr>
            <a:picLocks noChangeAspect="1"/>
          </p:cNvPicPr>
          <p:nvPr/>
        </p:nvPicPr>
        <p:blipFill>
          <a:blip r:embed="rId2"/>
          <a:stretch>
            <a:fillRect/>
          </a:stretch>
        </p:blipFill>
        <p:spPr>
          <a:xfrm>
            <a:off x="8142330" y="2274827"/>
            <a:ext cx="3493311" cy="3883489"/>
          </a:xfrm>
          <a:prstGeom prst="rect">
            <a:avLst/>
          </a:prstGeom>
        </p:spPr>
      </p:pic>
      <p:sp>
        <p:nvSpPr>
          <p:cNvPr id="144" name="Rectangle 143">
            <a:extLst>
              <a:ext uri="{FF2B5EF4-FFF2-40B4-BE49-F238E27FC236}">
                <a16:creationId xmlns:a16="http://schemas.microsoft.com/office/drawing/2014/main" id="{EDC68B13-574F-449E-AEC0-139CA07CD082}"/>
              </a:ext>
            </a:extLst>
          </p:cNvPr>
          <p:cNvSpPr/>
          <p:nvPr/>
        </p:nvSpPr>
        <p:spPr>
          <a:xfrm>
            <a:off x="784959" y="2094699"/>
            <a:ext cx="6975409" cy="1754326"/>
          </a:xfrm>
          <a:prstGeom prst="rect">
            <a:avLst/>
          </a:prstGeom>
        </p:spPr>
        <p:txBody>
          <a:bodyPr wrap="square">
            <a:spAutoFit/>
          </a:bodyPr>
          <a:lstStyle/>
          <a:p>
            <a:pPr lvl="0" algn="just" eaLnBrk="0" fontAlgn="base" hangingPunct="0">
              <a:spcBef>
                <a:spcPct val="0"/>
              </a:spcBef>
              <a:spcAft>
                <a:spcPct val="0"/>
              </a:spcAft>
              <a:defRPr/>
            </a:pPr>
            <a:r>
              <a:rPr lang="vi-VN" altLang="en-US" sz="3600" b="1">
                <a:solidFill>
                  <a:sysClr val="windowText" lastClr="000000"/>
                </a:solidFill>
                <a:latin typeface="#9Slide03 Arima Madurai ExtraBo" panose="00000900000000000000" pitchFamily="2" charset="0"/>
                <a:cs typeface="#9Slide03 Arima Madurai ExtraBo" panose="00000900000000000000" pitchFamily="2" charset="0"/>
              </a:rPr>
              <a:t>Nấm ăn cung cấp những dưỡng chất: chất đạm, chất </a:t>
            </a:r>
            <a:r>
              <a:rPr lang="en-US" altLang="en-US" sz="3600" b="1">
                <a:solidFill>
                  <a:sysClr val="windowText" lastClr="000000"/>
                </a:solidFill>
                <a:latin typeface="#9Slide03 Arima Madurai ExtraBo" panose="00000900000000000000" pitchFamily="2" charset="0"/>
                <a:cs typeface="#9Slide03 Arima Madurai ExtraBo" panose="00000900000000000000" pitchFamily="2" charset="0"/>
              </a:rPr>
              <a:t>x</a:t>
            </a:r>
            <a:r>
              <a:rPr lang="vi-VN" altLang="en-US" sz="3600" b="1">
                <a:solidFill>
                  <a:sysClr val="windowText" lastClr="000000"/>
                </a:solidFill>
                <a:latin typeface="#9Slide03 Arima Madurai ExtraBo" panose="00000900000000000000" pitchFamily="2" charset="0"/>
                <a:cs typeface="#9Slide03 Arima Madurai ExtraBo" panose="00000900000000000000" pitchFamily="2" charset="0"/>
              </a:rPr>
              <a:t>ơ, vi-ta-min.</a:t>
            </a:r>
            <a:r>
              <a:rPr lang="en-US" altLang="en-US" sz="3600" b="1">
                <a:solidFill>
                  <a:sysClr val="windowText" lastClr="000000"/>
                </a:solidFill>
                <a:latin typeface="#9Slide03 Arima Madurai ExtraBo" panose="00000900000000000000" pitchFamily="2" charset="0"/>
                <a:cs typeface="#9Slide03 Arima Madurai ExtraBo" panose="00000900000000000000" pitchFamily="2" charset="0"/>
              </a:rPr>
              <a:t>...</a:t>
            </a:r>
            <a:endParaRPr kumimoji="0" lang="en-US" altLang="en-US" sz="3600" b="1" i="0" u="none" strike="noStrike" kern="1200" cap="none" spc="0" normalizeH="0" baseline="0" noProof="0" dirty="0">
              <a:ln>
                <a:noFill/>
              </a:ln>
              <a:solidFill>
                <a:sysClr val="windowText" lastClr="000000"/>
              </a:solidFill>
              <a:effectLst/>
              <a:uLnTx/>
              <a:uFillTx/>
              <a:latin typeface="#9Slide03 Arima Madurai ExtraBo" panose="00000900000000000000" pitchFamily="2" charset="0"/>
              <a:cs typeface="#9Slide03 Arima Madurai ExtraBo" panose="00000900000000000000" pitchFamily="2" charset="0"/>
            </a:endParaRPr>
          </a:p>
        </p:txBody>
      </p:sp>
    </p:spTree>
    <p:extLst>
      <p:ext uri="{BB962C8B-B14F-4D97-AF65-F5344CB8AC3E}">
        <p14:creationId xmlns:p14="http://schemas.microsoft.com/office/powerpoint/2010/main" val="27878819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down)">
                                      <p:cBhvr>
                                        <p:cTn id="7" dur="580">
                                          <p:stCondLst>
                                            <p:cond delay="0"/>
                                          </p:stCondLst>
                                        </p:cTn>
                                        <p:tgtEl>
                                          <p:spTgt spid="142"/>
                                        </p:tgtEl>
                                      </p:cBhvr>
                                    </p:animEffect>
                                    <p:anim calcmode="lin" valueType="num">
                                      <p:cBhvr>
                                        <p:cTn id="8"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42"/>
                                        </p:tgtEl>
                                      </p:cBhvr>
                                      <p:to x="100000" y="60000"/>
                                    </p:animScale>
                                    <p:animScale>
                                      <p:cBhvr>
                                        <p:cTn id="14" dur="166" decel="50000">
                                          <p:stCondLst>
                                            <p:cond delay="676"/>
                                          </p:stCondLst>
                                        </p:cTn>
                                        <p:tgtEl>
                                          <p:spTgt spid="142"/>
                                        </p:tgtEl>
                                      </p:cBhvr>
                                      <p:to x="100000" y="100000"/>
                                    </p:animScale>
                                    <p:animScale>
                                      <p:cBhvr>
                                        <p:cTn id="15" dur="26">
                                          <p:stCondLst>
                                            <p:cond delay="1312"/>
                                          </p:stCondLst>
                                        </p:cTn>
                                        <p:tgtEl>
                                          <p:spTgt spid="142"/>
                                        </p:tgtEl>
                                      </p:cBhvr>
                                      <p:to x="100000" y="80000"/>
                                    </p:animScale>
                                    <p:animScale>
                                      <p:cBhvr>
                                        <p:cTn id="16" dur="166" decel="50000">
                                          <p:stCondLst>
                                            <p:cond delay="1338"/>
                                          </p:stCondLst>
                                        </p:cTn>
                                        <p:tgtEl>
                                          <p:spTgt spid="142"/>
                                        </p:tgtEl>
                                      </p:cBhvr>
                                      <p:to x="100000" y="100000"/>
                                    </p:animScale>
                                    <p:animScale>
                                      <p:cBhvr>
                                        <p:cTn id="17" dur="26">
                                          <p:stCondLst>
                                            <p:cond delay="1642"/>
                                          </p:stCondLst>
                                        </p:cTn>
                                        <p:tgtEl>
                                          <p:spTgt spid="142"/>
                                        </p:tgtEl>
                                      </p:cBhvr>
                                      <p:to x="100000" y="90000"/>
                                    </p:animScale>
                                    <p:animScale>
                                      <p:cBhvr>
                                        <p:cTn id="18" dur="166" decel="50000">
                                          <p:stCondLst>
                                            <p:cond delay="1668"/>
                                          </p:stCondLst>
                                        </p:cTn>
                                        <p:tgtEl>
                                          <p:spTgt spid="142"/>
                                        </p:tgtEl>
                                      </p:cBhvr>
                                      <p:to x="100000" y="100000"/>
                                    </p:animScale>
                                    <p:animScale>
                                      <p:cBhvr>
                                        <p:cTn id="19" dur="26">
                                          <p:stCondLst>
                                            <p:cond delay="1808"/>
                                          </p:stCondLst>
                                        </p:cTn>
                                        <p:tgtEl>
                                          <p:spTgt spid="142"/>
                                        </p:tgtEl>
                                      </p:cBhvr>
                                      <p:to x="100000" y="95000"/>
                                    </p:animScale>
                                    <p:animScale>
                                      <p:cBhvr>
                                        <p:cTn id="20" dur="166" decel="50000">
                                          <p:stCondLst>
                                            <p:cond delay="1834"/>
                                          </p:stCondLst>
                                        </p:cTn>
                                        <p:tgtEl>
                                          <p:spTgt spid="14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wipe(down)">
                                      <p:cBhvr>
                                        <p:cTn id="25" dur="580">
                                          <p:stCondLst>
                                            <p:cond delay="0"/>
                                          </p:stCondLst>
                                        </p:cTn>
                                        <p:tgtEl>
                                          <p:spTgt spid="144"/>
                                        </p:tgtEl>
                                      </p:cBhvr>
                                    </p:animEffect>
                                    <p:anim calcmode="lin" valueType="num">
                                      <p:cBhvr>
                                        <p:cTn id="26"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4"/>
                                        </p:tgtEl>
                                      </p:cBhvr>
                                      <p:to x="100000" y="60000"/>
                                    </p:animScale>
                                    <p:animScale>
                                      <p:cBhvr>
                                        <p:cTn id="32" dur="166" decel="50000">
                                          <p:stCondLst>
                                            <p:cond delay="676"/>
                                          </p:stCondLst>
                                        </p:cTn>
                                        <p:tgtEl>
                                          <p:spTgt spid="144"/>
                                        </p:tgtEl>
                                      </p:cBhvr>
                                      <p:to x="100000" y="100000"/>
                                    </p:animScale>
                                    <p:animScale>
                                      <p:cBhvr>
                                        <p:cTn id="33" dur="26">
                                          <p:stCondLst>
                                            <p:cond delay="1312"/>
                                          </p:stCondLst>
                                        </p:cTn>
                                        <p:tgtEl>
                                          <p:spTgt spid="144"/>
                                        </p:tgtEl>
                                      </p:cBhvr>
                                      <p:to x="100000" y="80000"/>
                                    </p:animScale>
                                    <p:animScale>
                                      <p:cBhvr>
                                        <p:cTn id="34" dur="166" decel="50000">
                                          <p:stCondLst>
                                            <p:cond delay="1338"/>
                                          </p:stCondLst>
                                        </p:cTn>
                                        <p:tgtEl>
                                          <p:spTgt spid="144"/>
                                        </p:tgtEl>
                                      </p:cBhvr>
                                      <p:to x="100000" y="100000"/>
                                    </p:animScale>
                                    <p:animScale>
                                      <p:cBhvr>
                                        <p:cTn id="35" dur="26">
                                          <p:stCondLst>
                                            <p:cond delay="1642"/>
                                          </p:stCondLst>
                                        </p:cTn>
                                        <p:tgtEl>
                                          <p:spTgt spid="144"/>
                                        </p:tgtEl>
                                      </p:cBhvr>
                                      <p:to x="100000" y="90000"/>
                                    </p:animScale>
                                    <p:animScale>
                                      <p:cBhvr>
                                        <p:cTn id="36" dur="166" decel="50000">
                                          <p:stCondLst>
                                            <p:cond delay="1668"/>
                                          </p:stCondLst>
                                        </p:cTn>
                                        <p:tgtEl>
                                          <p:spTgt spid="144"/>
                                        </p:tgtEl>
                                      </p:cBhvr>
                                      <p:to x="100000" y="100000"/>
                                    </p:animScale>
                                    <p:animScale>
                                      <p:cBhvr>
                                        <p:cTn id="37" dur="26">
                                          <p:stCondLst>
                                            <p:cond delay="1808"/>
                                          </p:stCondLst>
                                        </p:cTn>
                                        <p:tgtEl>
                                          <p:spTgt spid="144"/>
                                        </p:tgtEl>
                                      </p:cBhvr>
                                      <p:to x="100000" y="95000"/>
                                    </p:animScale>
                                    <p:animScale>
                                      <p:cBhvr>
                                        <p:cTn id="38" dur="166" decel="50000">
                                          <p:stCondLst>
                                            <p:cond delay="1834"/>
                                          </p:stCondLst>
                                        </p:cTn>
                                        <p:tgtEl>
                                          <p:spTgt spid="1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479</TotalTime>
  <Words>1009</Words>
  <Application>Microsoft Office PowerPoint</Application>
  <PresentationFormat>Widescreen</PresentationFormat>
  <Paragraphs>76</Paragraphs>
  <Slides>23</Slides>
  <Notes>0</Notes>
  <HiddenSlides>0</HiddenSlides>
  <MMClips>7</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#9Slide03 Bebas Neue Bold</vt:lpstr>
      <vt:lpstr>Calibri</vt:lpstr>
      <vt:lpstr>思源黑体 CN Normal</vt:lpstr>
      <vt:lpstr>UTM Arruba KT</vt:lpstr>
      <vt:lpstr>UTM Beautiful Caps</vt:lpstr>
      <vt:lpstr>UTM Banque</vt:lpstr>
      <vt:lpstr>UTM Avenida</vt:lpstr>
      <vt:lpstr>Arial</vt:lpstr>
      <vt:lpstr>#9Slide03 Arima Madurai ExtraBo</vt:lpstr>
      <vt:lpstr>UTM Showcard</vt:lpstr>
      <vt:lpstr>UTM Aquarelle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Hương</cp:lastModifiedBy>
  <cp:revision>5</cp:revision>
  <dcterms:created xsi:type="dcterms:W3CDTF">2022-06-11T07:48:42Z</dcterms:created>
  <dcterms:modified xsi:type="dcterms:W3CDTF">2023-12-28T09:19:12Z</dcterms:modified>
</cp:coreProperties>
</file>