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2" r:id="rId2"/>
    <p:sldId id="256" r:id="rId3"/>
    <p:sldId id="266" r:id="rId4"/>
    <p:sldId id="373" r:id="rId5"/>
    <p:sldId id="371" r:id="rId6"/>
    <p:sldId id="282" r:id="rId7"/>
    <p:sldId id="372" r:id="rId8"/>
    <p:sldId id="374" r:id="rId9"/>
    <p:sldId id="284" r:id="rId10"/>
    <p:sldId id="375" r:id="rId11"/>
    <p:sldId id="376" r:id="rId12"/>
    <p:sldId id="377" r:id="rId13"/>
    <p:sldId id="378" r:id="rId14"/>
    <p:sldId id="380" r:id="rId15"/>
    <p:sldId id="381" r:id="rId16"/>
    <p:sldId id="382" r:id="rId17"/>
    <p:sldId id="386" r:id="rId18"/>
    <p:sldId id="268" r:id="rId19"/>
    <p:sldId id="365" r:id="rId20"/>
    <p:sldId id="366" r:id="rId21"/>
    <p:sldId id="367" r:id="rId22"/>
    <p:sldId id="383" r:id="rId23"/>
    <p:sldId id="384" r:id="rId24"/>
    <p:sldId id="368" r:id="rId25"/>
    <p:sldId id="280" r:id="rId26"/>
    <p:sldId id="286" r:id="rId27"/>
    <p:sldId id="28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EED8"/>
    <a:srgbClr val="00AFA2"/>
    <a:srgbClr val="C5F5DF"/>
    <a:srgbClr val="EC8E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86" autoAdjust="0"/>
    <p:restoredTop sz="94660"/>
  </p:normalViewPr>
  <p:slideViewPr>
    <p:cSldViewPr snapToGrid="0" showGuides="1">
      <p:cViewPr>
        <p:scale>
          <a:sx n="66" d="100"/>
          <a:sy n="66" d="100"/>
        </p:scale>
        <p:origin x="1206" y="492"/>
      </p:cViewPr>
      <p:guideLst>
        <p:guide orient="horz" pos="2183"/>
        <p:guide pos="3908"/>
      </p:guideLst>
    </p:cSldViewPr>
  </p:slideViewPr>
  <p:notesTextViewPr>
    <p:cViewPr>
      <p:scale>
        <a:sx n="1" d="1"/>
        <a:sy n="1" d="1"/>
      </p:scale>
      <p:origin x="0" y="0"/>
    </p:cViewPr>
  </p:notesTextViewPr>
  <p:sorterViewPr>
    <p:cViewPr varScale="1">
      <p:scale>
        <a:sx n="1" d="1"/>
        <a:sy n="1" d="1"/>
      </p:scale>
      <p:origin x="0" y="-86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C4C1A-6E15-4417-94BA-DB968A4E8651}" type="datetimeFigureOut">
              <a:rPr lang="zh-CN" altLang="en-US" smtClean="0"/>
              <a:t>2023/12/28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9669E-AAEA-4EB7-AA55-854387BDD928}" type="slidenum">
              <a:rPr lang="zh-CN" altLang="en-US" smtClean="0"/>
              <a:t>‹#›</a:t>
            </a:fld>
            <a:endParaRPr lang="zh-CN" altLang="en-US"/>
          </a:p>
        </p:txBody>
      </p:sp>
    </p:spTree>
    <p:extLst>
      <p:ext uri="{BB962C8B-B14F-4D97-AF65-F5344CB8AC3E}">
        <p14:creationId xmlns:p14="http://schemas.microsoft.com/office/powerpoint/2010/main" val="151055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89100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77977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66354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31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8199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81868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421897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67375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89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928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54472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672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002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347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072796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0"/>
            <a:ext cx="5800232" cy="5454981"/>
          </a:xfrm>
          <a:prstGeom prst="rect">
            <a:avLst/>
          </a:prstGeom>
        </p:spPr>
      </p:pic>
    </p:spTree>
    <p:extLst>
      <p:ext uri="{BB962C8B-B14F-4D97-AF65-F5344CB8AC3E}">
        <p14:creationId xmlns:p14="http://schemas.microsoft.com/office/powerpoint/2010/main" val="185250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549221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34715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54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411686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03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215652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27705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592447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09921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999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fld id="{3C4D182F-B12A-4DEB-9FAD-50B742E43382}"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0643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spTree>
    <p:extLst>
      <p:ext uri="{BB962C8B-B14F-4D97-AF65-F5344CB8AC3E}">
        <p14:creationId xmlns:p14="http://schemas.microsoft.com/office/powerpoint/2010/main" val="3626442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E81E992-60D0-442B-846E-93DE7007A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5" name="图片 4">
            <a:extLst>
              <a:ext uri="{FF2B5EF4-FFF2-40B4-BE49-F238E27FC236}">
                <a16:creationId xmlns:a16="http://schemas.microsoft.com/office/drawing/2014/main" id="{022413B5-DEDE-42F5-8789-247A503CC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948" y="-139885"/>
            <a:ext cx="8805738" cy="7948590"/>
          </a:xfrm>
          <a:prstGeom prst="rect">
            <a:avLst/>
          </a:prstGeom>
        </p:spPr>
      </p:pic>
      <p:sp>
        <p:nvSpPr>
          <p:cNvPr id="6" name="Google Shape;1322;p20">
            <a:extLst>
              <a:ext uri="{FF2B5EF4-FFF2-40B4-BE49-F238E27FC236}">
                <a16:creationId xmlns:a16="http://schemas.microsoft.com/office/drawing/2014/main" id="{255EE01A-5A98-FC7A-893F-866A62E86860}"/>
              </a:ext>
            </a:extLst>
          </p:cNvPr>
          <p:cNvSpPr txBox="1">
            <a:spLocks/>
          </p:cNvSpPr>
          <p:nvPr/>
        </p:nvSpPr>
        <p:spPr>
          <a:xfrm>
            <a:off x="4478582" y="4482446"/>
            <a:ext cx="4614513" cy="10815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r>
              <a:rPr lang="en-US" sz="8500" i="1">
                <a:ln>
                  <a:solidFill>
                    <a:schemeClr val="tx1"/>
                  </a:solidFill>
                </a:ln>
                <a:solidFill>
                  <a:schemeClr val="accent6">
                    <a:lumMod val="75000"/>
                  </a:schemeClr>
                </a:solidFill>
                <a:latin typeface="#9Slide07 IcielBaliho Script" pitchFamily="2" charset="0"/>
              </a:rPr>
              <a:t>Thực phẩm an toàn</a:t>
            </a:r>
          </a:p>
        </p:txBody>
      </p:sp>
      <p:sp>
        <p:nvSpPr>
          <p:cNvPr id="7" name="Google Shape;1321;p20">
            <a:extLst>
              <a:ext uri="{FF2B5EF4-FFF2-40B4-BE49-F238E27FC236}">
                <a16:creationId xmlns:a16="http://schemas.microsoft.com/office/drawing/2014/main" id="{279888D4-8416-2B16-456F-69DE8327F8EB}"/>
              </a:ext>
            </a:extLst>
          </p:cNvPr>
          <p:cNvSpPr txBox="1">
            <a:spLocks/>
          </p:cNvSpPr>
          <p:nvPr/>
        </p:nvSpPr>
        <p:spPr>
          <a:xfrm>
            <a:off x="3309568" y="2602383"/>
            <a:ext cx="7605174" cy="717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1pPr>
            <a:lvl2pPr marL="914400" marR="0" lvl="1"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2pPr>
            <a:lvl3pPr marL="1371600" marR="0" lvl="2"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3pPr>
            <a:lvl4pPr marL="1828800" marR="0" lvl="3"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4pPr>
            <a:lvl5pPr marL="2286000" marR="0" lvl="4"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5pPr>
            <a:lvl6pPr marL="2743200" marR="0" lvl="5"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6pPr>
            <a:lvl7pPr marL="3200400" marR="0" lvl="6"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7pPr>
            <a:lvl8pPr marL="3657600" marR="0" lvl="7"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8pPr>
            <a:lvl9pPr marL="4114800" marR="0" lvl="8" indent="-304800" algn="l" rtl="0">
              <a:lnSpc>
                <a:spcPct val="115000"/>
              </a:lnSpc>
              <a:spcBef>
                <a:spcPts val="1600"/>
              </a:spcBef>
              <a:spcAft>
                <a:spcPts val="160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9pPr>
          </a:lstStyle>
          <a:p>
            <a:pPr marL="0" indent="0" algn="ctr">
              <a:buFont typeface="Quattrocento"/>
              <a:buNone/>
            </a:pPr>
            <a:r>
              <a:rPr lang="en-US" sz="8000">
                <a:ln w="19050">
                  <a:solidFill>
                    <a:schemeClr val="tx2"/>
                  </a:solidFill>
                </a:ln>
                <a:solidFill>
                  <a:srgbClr val="FF0066"/>
                </a:solidFill>
                <a:latin typeface="#9Slide06 Thillends Small" pitchFamily="2" charset="0"/>
              </a:rPr>
              <a:t>Bài 26- Tiết  1</a:t>
            </a:r>
          </a:p>
        </p:txBody>
      </p:sp>
      <p:pic>
        <p:nvPicPr>
          <p:cNvPr id="18" name="图片 9">
            <a:extLst>
              <a:ext uri="{FF2B5EF4-FFF2-40B4-BE49-F238E27FC236}">
                <a16:creationId xmlns:a16="http://schemas.microsoft.com/office/drawing/2014/main" id="{8E06AD64-A2E2-4DDE-8656-AB6A059B6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62" y="1704404"/>
            <a:ext cx="4784573" cy="5153596"/>
          </a:xfrm>
          <a:prstGeom prst="rect">
            <a:avLst/>
          </a:prstGeom>
        </p:spPr>
      </p:pic>
    </p:spTree>
    <p:extLst>
      <p:ext uri="{BB962C8B-B14F-4D97-AF65-F5344CB8AC3E}">
        <p14:creationId xmlns:p14="http://schemas.microsoft.com/office/powerpoint/2010/main" val="1008737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26559" y="3306775"/>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Thực phẩm cần được bảo quản trong tủ lạnh.</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8" name="Picture 7" descr="A cartoon of a child holding a bowl of soup in front of a refrigerator&#10;&#10;Description automatically generated">
            <a:extLst>
              <a:ext uri="{FF2B5EF4-FFF2-40B4-BE49-F238E27FC236}">
                <a16:creationId xmlns:a16="http://schemas.microsoft.com/office/drawing/2014/main" id="{A590904F-B0FB-411F-9CC2-1A7DD3DC6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076" y="1127968"/>
            <a:ext cx="4607987" cy="3118773"/>
          </a:xfrm>
          <a:prstGeom prst="rect">
            <a:avLst/>
          </a:prstGeom>
        </p:spPr>
      </p:pic>
    </p:spTree>
    <p:extLst>
      <p:ext uri="{BB962C8B-B14F-4D97-AF65-F5344CB8AC3E}">
        <p14:creationId xmlns:p14="http://schemas.microsoft.com/office/powerpoint/2010/main" val="21422693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26559" y="3306775"/>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Ăn thức ăn nấu chín (thức ăn được nấu chín sẽ không bị nhiễm khuẩn).</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9" name="Picture 8" descr="A cartoon of a child standing next to a table with a large round object on it&#10;&#10;Description automatically generated">
            <a:extLst>
              <a:ext uri="{FF2B5EF4-FFF2-40B4-BE49-F238E27FC236}">
                <a16:creationId xmlns:a16="http://schemas.microsoft.com/office/drawing/2014/main" id="{0C620128-0E4C-42EB-AE37-99C6804D5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668" y="1001599"/>
            <a:ext cx="4588918" cy="3296638"/>
          </a:xfrm>
          <a:prstGeom prst="rect">
            <a:avLst/>
          </a:prstGeom>
        </p:spPr>
      </p:pic>
    </p:spTree>
    <p:extLst>
      <p:ext uri="{BB962C8B-B14F-4D97-AF65-F5344CB8AC3E}">
        <p14:creationId xmlns:p14="http://schemas.microsoft.com/office/powerpoint/2010/main" val="37198028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26559" y="3306775"/>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Thực phẩm có nguồn gốc, xuất xứ theo tiêu chuẩn của Bộ Y tế.</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8" name="Picture 7" descr="A person and a child in a grocery store&#10;&#10;Description automatically generated">
            <a:extLst>
              <a:ext uri="{FF2B5EF4-FFF2-40B4-BE49-F238E27FC236}">
                <a16:creationId xmlns:a16="http://schemas.microsoft.com/office/drawing/2014/main" id="{15880074-16B3-4BF0-B339-A337ADFC1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623" y="1044445"/>
            <a:ext cx="4436452" cy="3165504"/>
          </a:xfrm>
          <a:prstGeom prst="rect">
            <a:avLst/>
          </a:prstGeom>
        </p:spPr>
      </p:pic>
    </p:spTree>
    <p:extLst>
      <p:ext uri="{BB962C8B-B14F-4D97-AF65-F5344CB8AC3E}">
        <p14:creationId xmlns:p14="http://schemas.microsoft.com/office/powerpoint/2010/main" val="29692447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70103" y="3805438"/>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Thực phẩm còn hạn sử dụng.</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9" name="Picture 8" descr="A cartoon of a person and a child&#10;&#10;Description automatically generated">
            <a:extLst>
              <a:ext uri="{FF2B5EF4-FFF2-40B4-BE49-F238E27FC236}">
                <a16:creationId xmlns:a16="http://schemas.microsoft.com/office/drawing/2014/main" id="{7F61369A-B16A-4B6B-916C-AE85E1A27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382" y="1223181"/>
            <a:ext cx="4334131" cy="3124824"/>
          </a:xfrm>
          <a:prstGeom prst="rect">
            <a:avLst/>
          </a:prstGeom>
        </p:spPr>
      </p:pic>
    </p:spTree>
    <p:extLst>
      <p:ext uri="{BB962C8B-B14F-4D97-AF65-F5344CB8AC3E}">
        <p14:creationId xmlns:p14="http://schemas.microsoft.com/office/powerpoint/2010/main" val="29375585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70103" y="3805438"/>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Thực phẩm tươi, sạch, không bị dập nát.</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8" name="Picture 7" descr="A cartoon of a person and a child shopping in a grocery store&#10;&#10;Description automatically generated">
            <a:extLst>
              <a:ext uri="{FF2B5EF4-FFF2-40B4-BE49-F238E27FC236}">
                <a16:creationId xmlns:a16="http://schemas.microsoft.com/office/drawing/2014/main" id="{4B5C85E3-784B-47C0-A828-1A944BBA6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834" y="1117057"/>
            <a:ext cx="4403785" cy="3124359"/>
          </a:xfrm>
          <a:prstGeom prst="rect">
            <a:avLst/>
          </a:prstGeom>
        </p:spPr>
      </p:pic>
    </p:spTree>
    <p:extLst>
      <p:ext uri="{BB962C8B-B14F-4D97-AF65-F5344CB8AC3E}">
        <p14:creationId xmlns:p14="http://schemas.microsoft.com/office/powerpoint/2010/main" val="30692528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84617" y="3661874"/>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Thực phẩm được chế biến không hợp vệ sinh, ruồi bâu.</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rgbClr val="FFFF00"/>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KHÔNG</a:t>
            </a:r>
            <a:r>
              <a:rPr kumimoji="0" lang="en-US" altLang="zh-CN" sz="3600" b="0" i="0" u="none" strike="noStrike" kern="0" cap="none" spc="0" normalizeH="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 </a:t>
            </a: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9" name="Picture 8" descr="A screenshot of a cartoon of meat&#10;&#10;Description automatically generated">
            <a:extLst>
              <a:ext uri="{FF2B5EF4-FFF2-40B4-BE49-F238E27FC236}">
                <a16:creationId xmlns:a16="http://schemas.microsoft.com/office/drawing/2014/main" id="{52E62EE3-E0A3-423F-A8EF-A156488B5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195" y="1223181"/>
            <a:ext cx="4405424" cy="3102412"/>
          </a:xfrm>
          <a:prstGeom prst="rect">
            <a:avLst/>
          </a:prstGeom>
        </p:spPr>
      </p:pic>
    </p:spTree>
    <p:extLst>
      <p:ext uri="{BB962C8B-B14F-4D97-AF65-F5344CB8AC3E}">
        <p14:creationId xmlns:p14="http://schemas.microsoft.com/office/powerpoint/2010/main" val="38462533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84617" y="3661874"/>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marR="0" lvl="0" indent="-447675" algn="ctr" defTabSz="914400" rtl="0" eaLnBrk="1" fontAlgn="auto" latinLnBrk="0" hangingPunct="1">
                <a:lnSpc>
                  <a:spcPct val="100000"/>
                </a:lnSpc>
                <a:spcBef>
                  <a:spcPct val="20000"/>
                </a:spcBef>
                <a:spcAft>
                  <a:spcPts val="0"/>
                </a:spcAft>
                <a:buClr>
                  <a:srgbClr val="0033CC"/>
                </a:buClr>
                <a:buSzPct val="120000"/>
                <a:buFont typeface="Wingdings" panose="05000000000000000000" pitchFamily="2" charset="2"/>
                <a:buNone/>
                <a:tabLst/>
                <a:defRPr/>
              </a:pPr>
              <a:r>
                <a:rPr kumimoji="0" lang="vi-VN" altLang="en-US" sz="3600" b="1" i="0" u="none" strike="noStrike" kern="1200" cap="none" spc="0" normalizeH="0" baseline="0" noProof="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rPr>
                <a:t>Thực phẩm quá hạn sử dụng, bị nấm mốc.</a:t>
              </a:r>
              <a:endParaRPr kumimoji="0" lang="en-US" altLang="en-US" sz="3600" b="1" i="0" u="none" strike="noStrike" kern="1200" cap="none" spc="0" normalizeH="0" baseline="0" noProof="0" dirty="0">
                <a:ln>
                  <a:noFill/>
                </a:ln>
                <a:solidFill>
                  <a:srgbClr val="ED8F8B">
                    <a:lumMod val="25000"/>
                  </a:srgbClr>
                </a:solidFill>
                <a:effectLst/>
                <a:uLnTx/>
                <a:uFillTx/>
                <a:latin typeface="UTM Avo" panose="02040603050506020204" pitchFamily="18" charset="0"/>
                <a:ea typeface="+mn-ea"/>
                <a:cs typeface="Times New Roman" panose="02020603050405020304" pitchFamily="18" charset="0"/>
              </a:endParaRPr>
            </a:p>
          </p:txBody>
        </p:sp>
      </p:grpSp>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rgbClr val="FFFF00"/>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KHÔNG 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pic>
        <p:nvPicPr>
          <p:cNvPr id="8" name="Picture 7" descr="A person and child holding a plate of food&#10;&#10;Description automatically generated">
            <a:extLst>
              <a:ext uri="{FF2B5EF4-FFF2-40B4-BE49-F238E27FC236}">
                <a16:creationId xmlns:a16="http://schemas.microsoft.com/office/drawing/2014/main" id="{F38F312A-6114-4783-A555-D61B8A17B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051" y="1088325"/>
            <a:ext cx="4493164" cy="3187771"/>
          </a:xfrm>
          <a:prstGeom prst="rect">
            <a:avLst/>
          </a:prstGeom>
        </p:spPr>
      </p:pic>
    </p:spTree>
    <p:extLst>
      <p:ext uri="{BB962C8B-B14F-4D97-AF65-F5344CB8AC3E}">
        <p14:creationId xmlns:p14="http://schemas.microsoft.com/office/powerpoint/2010/main" val="33545907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192314" y="176889"/>
            <a:ext cx="11622315" cy="6470654"/>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3" name="Picture 2" descr="A green house with plants in it&#10;&#10;Description automatically generated">
            <a:extLst>
              <a:ext uri="{FF2B5EF4-FFF2-40B4-BE49-F238E27FC236}">
                <a16:creationId xmlns:a16="http://schemas.microsoft.com/office/drawing/2014/main" id="{F626F20A-67CB-4B9E-BCC3-A5BA69F01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34" y="1636388"/>
            <a:ext cx="2324657" cy="1570714"/>
          </a:xfrm>
          <a:prstGeom prst="rect">
            <a:avLst/>
          </a:prstGeom>
        </p:spPr>
      </p:pic>
      <p:pic>
        <p:nvPicPr>
          <p:cNvPr id="6" name="Picture 5" descr="A cartoon of a child holding a bowl of soup in front of a refrigerator&#10;&#10;Description automatically generated">
            <a:extLst>
              <a:ext uri="{FF2B5EF4-FFF2-40B4-BE49-F238E27FC236}">
                <a16:creationId xmlns:a16="http://schemas.microsoft.com/office/drawing/2014/main" id="{D9B49C46-0CAF-42A3-875E-F2E7BCCA7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59" y="3250426"/>
            <a:ext cx="2324832" cy="1573490"/>
          </a:xfrm>
          <a:prstGeom prst="rect">
            <a:avLst/>
          </a:prstGeom>
        </p:spPr>
      </p:pic>
      <p:pic>
        <p:nvPicPr>
          <p:cNvPr id="8" name="Picture 7" descr="A cartoon of a child standing next to a table with a large round object on it&#10;&#10;Description automatically generated">
            <a:extLst>
              <a:ext uri="{FF2B5EF4-FFF2-40B4-BE49-F238E27FC236}">
                <a16:creationId xmlns:a16="http://schemas.microsoft.com/office/drawing/2014/main" id="{A395255E-B9F6-4E32-8475-3C7FE3A93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2610" y="1407190"/>
            <a:ext cx="2326406" cy="1671269"/>
          </a:xfrm>
          <a:prstGeom prst="rect">
            <a:avLst/>
          </a:prstGeom>
        </p:spPr>
      </p:pic>
      <p:pic>
        <p:nvPicPr>
          <p:cNvPr id="10" name="Picture 9" descr="A person and a child in a grocery store&#10;&#10;Description automatically generated">
            <a:extLst>
              <a:ext uri="{FF2B5EF4-FFF2-40B4-BE49-F238E27FC236}">
                <a16:creationId xmlns:a16="http://schemas.microsoft.com/office/drawing/2014/main" id="{A30B2EB9-FBA5-43B9-AAB1-4CC1E858C9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6071" y="3207102"/>
            <a:ext cx="2326683" cy="1660138"/>
          </a:xfrm>
          <a:prstGeom prst="rect">
            <a:avLst/>
          </a:prstGeom>
        </p:spPr>
      </p:pic>
      <p:pic>
        <p:nvPicPr>
          <p:cNvPr id="4" name="Picture 3" descr="A cartoon of a person and a child&#10;&#10;Description automatically generated">
            <a:extLst>
              <a:ext uri="{FF2B5EF4-FFF2-40B4-BE49-F238E27FC236}">
                <a16:creationId xmlns:a16="http://schemas.microsoft.com/office/drawing/2014/main" id="{566EE642-4DF2-4F37-AE68-809932F4B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660" y="4867240"/>
            <a:ext cx="2224731" cy="1603988"/>
          </a:xfrm>
          <a:prstGeom prst="rect">
            <a:avLst/>
          </a:prstGeom>
        </p:spPr>
      </p:pic>
      <p:pic>
        <p:nvPicPr>
          <p:cNvPr id="9" name="Picture 8" descr="A cartoon of a person and a child shopping in a grocery store&#10;&#10;Description automatically generated">
            <a:extLst>
              <a:ext uri="{FF2B5EF4-FFF2-40B4-BE49-F238E27FC236}">
                <a16:creationId xmlns:a16="http://schemas.microsoft.com/office/drawing/2014/main" id="{CD7DE6CD-1170-454D-8A3D-FDD163D52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3987" y="4812075"/>
            <a:ext cx="2224688" cy="1578352"/>
          </a:xfrm>
          <a:prstGeom prst="rect">
            <a:avLst/>
          </a:prstGeom>
        </p:spPr>
      </p:pic>
      <p:pic>
        <p:nvPicPr>
          <p:cNvPr id="12" name="Picture 11" descr="A screenshot of a cartoon of meat&#10;&#10;Description automatically generated">
            <a:extLst>
              <a:ext uri="{FF2B5EF4-FFF2-40B4-BE49-F238E27FC236}">
                <a16:creationId xmlns:a16="http://schemas.microsoft.com/office/drawing/2014/main" id="{08F2B60E-505F-449E-B4C8-82EA2B531B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2725" y="1744080"/>
            <a:ext cx="2570265" cy="1810046"/>
          </a:xfrm>
          <a:prstGeom prst="rect">
            <a:avLst/>
          </a:prstGeom>
        </p:spPr>
      </p:pic>
      <p:pic>
        <p:nvPicPr>
          <p:cNvPr id="15" name="Picture 14" descr="A person and child holding a plate of food&#10;&#10;Description automatically generated">
            <a:extLst>
              <a:ext uri="{FF2B5EF4-FFF2-40B4-BE49-F238E27FC236}">
                <a16:creationId xmlns:a16="http://schemas.microsoft.com/office/drawing/2014/main" id="{B8A893E3-BC66-40DC-9854-6670C60D7E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1910" y="4236427"/>
            <a:ext cx="2570452" cy="1823662"/>
          </a:xfrm>
          <a:prstGeom prst="rect">
            <a:avLst/>
          </a:prstGeom>
        </p:spPr>
      </p:pic>
      <p:sp>
        <p:nvSpPr>
          <p:cNvPr id="17" name="圆角矩形 29">
            <a:extLst>
              <a:ext uri="{FF2B5EF4-FFF2-40B4-BE49-F238E27FC236}">
                <a16:creationId xmlns:a16="http://schemas.microsoft.com/office/drawing/2014/main" id="{EC0FC221-B89B-438C-BBCF-DA244A6D09A5}"/>
              </a:ext>
            </a:extLst>
          </p:cNvPr>
          <p:cNvSpPr/>
          <p:nvPr/>
        </p:nvSpPr>
        <p:spPr>
          <a:xfrm>
            <a:off x="7532914" y="400392"/>
            <a:ext cx="3668760" cy="997628"/>
          </a:xfrm>
          <a:prstGeom prst="roundRect">
            <a:avLst>
              <a:gd name="adj" fmla="val 10953"/>
            </a:avLst>
          </a:prstGeom>
          <a:solidFill>
            <a:srgbClr val="FFFF00"/>
          </a:solidFill>
          <a:ln w="28575" cap="flat" cmpd="sng" algn="ctr">
            <a:solidFill>
              <a:schemeClr val="accent1"/>
            </a:solidFill>
            <a:prstDash val="dash"/>
            <a:miter lim="800000"/>
          </a:ln>
          <a:effectLst/>
        </p:spPr>
        <p:txBody>
          <a:bodyPr rtlCol="0" anchor="ctr"/>
          <a:lstStyle/>
          <a:p>
            <a:pPr lvl="0" algn="ctr">
              <a:defRPr/>
            </a:pPr>
            <a:r>
              <a:rPr lang="en-US" altLang="zh-CN" sz="2800" kern="0">
                <a:solidFill>
                  <a:srgbClr val="FF0000"/>
                </a:solidFill>
                <a:latin typeface="字魂115号-刀刀体" panose="00000500000000000000" pitchFamily="2" charset="-122"/>
                <a:ea typeface="字魂115号-刀刀体" panose="00000500000000000000" pitchFamily="2" charset="-122"/>
                <a:sym typeface="字魂115号-刀刀体" panose="00000500000000000000" pitchFamily="2" charset="-122"/>
              </a:rPr>
              <a:t>THỰC PHẨM </a:t>
            </a:r>
          </a:p>
          <a:p>
            <a:pPr lvl="0" algn="ctr">
              <a:defRPr/>
            </a:pPr>
            <a:r>
              <a:rPr lang="en-US" altLang="zh-CN" sz="2800" kern="0">
                <a:solidFill>
                  <a:srgbClr val="FF0000"/>
                </a:solidFill>
                <a:latin typeface="字魂115号-刀刀体" panose="00000500000000000000" pitchFamily="2" charset="-122"/>
                <a:ea typeface="字魂115号-刀刀体" panose="00000500000000000000" pitchFamily="2" charset="-122"/>
                <a:sym typeface="字魂115号-刀刀体" panose="00000500000000000000" pitchFamily="2" charset="-122"/>
              </a:rPr>
              <a:t>KHÔNG AN TOÀN</a:t>
            </a:r>
          </a:p>
        </p:txBody>
      </p:sp>
      <p:sp>
        <p:nvSpPr>
          <p:cNvPr id="13" name="圆角矩形 29">
            <a:extLst>
              <a:ext uri="{FF2B5EF4-FFF2-40B4-BE49-F238E27FC236}">
                <a16:creationId xmlns:a16="http://schemas.microsoft.com/office/drawing/2014/main" id="{2077C895-75F0-44A7-A18B-DF7EDD14E27C}"/>
              </a:ext>
            </a:extLst>
          </p:cNvPr>
          <p:cNvSpPr/>
          <p:nvPr/>
        </p:nvSpPr>
        <p:spPr>
          <a:xfrm>
            <a:off x="1705241" y="370684"/>
            <a:ext cx="2849099" cy="997628"/>
          </a:xfrm>
          <a:prstGeom prst="roundRect">
            <a:avLst>
              <a:gd name="adj" fmla="val 10953"/>
            </a:avLst>
          </a:prstGeom>
          <a:solidFill>
            <a:schemeClr val="bg1"/>
          </a:solidFill>
          <a:ln w="28575" cap="flat" cmpd="sng" algn="ctr">
            <a:solidFill>
              <a:schemeClr val="accent1"/>
            </a:solidFill>
            <a:prstDash val="dash"/>
            <a:miter lim="800000"/>
          </a:ln>
          <a:effectLst/>
        </p:spPr>
        <p:txBody>
          <a:bodyPr rtlCol="0" anchor="ctr"/>
          <a:lstStyle/>
          <a:p>
            <a:pPr lvl="0" algn="ctr">
              <a:defRPr/>
            </a:pPr>
            <a:r>
              <a:rPr lang="en-US" altLang="zh-CN" sz="2800" kern="0">
                <a:solidFill>
                  <a:srgbClr val="FF0000"/>
                </a:solidFill>
                <a:latin typeface="字魂115号-刀刀体" panose="00000500000000000000" pitchFamily="2" charset="-122"/>
                <a:ea typeface="字魂115号-刀刀体" panose="00000500000000000000" pitchFamily="2" charset="-122"/>
                <a:sym typeface="字魂115号-刀刀体" panose="00000500000000000000" pitchFamily="2" charset="-122"/>
              </a:rPr>
              <a:t>THỰC PHẨM </a:t>
            </a:r>
          </a:p>
          <a:p>
            <a:pPr lvl="0" algn="ctr">
              <a:defRPr/>
            </a:pPr>
            <a:r>
              <a:rPr lang="en-US" altLang="zh-CN" sz="2800" kern="0">
                <a:solidFill>
                  <a:srgbClr val="FF0000"/>
                </a:solidFill>
                <a:latin typeface="字魂115号-刀刀体" panose="00000500000000000000" pitchFamily="2" charset="-122"/>
                <a:ea typeface="字魂115号-刀刀体" panose="00000500000000000000" pitchFamily="2" charset="-122"/>
                <a:sym typeface="字魂115号-刀刀体" panose="00000500000000000000" pitchFamily="2" charset="-122"/>
              </a:rPr>
              <a:t>AN TOÀN</a:t>
            </a:r>
          </a:p>
        </p:txBody>
      </p:sp>
      <p:cxnSp>
        <p:nvCxnSpPr>
          <p:cNvPr id="5" name="Straight Connector 4">
            <a:extLst>
              <a:ext uri="{FF2B5EF4-FFF2-40B4-BE49-F238E27FC236}">
                <a16:creationId xmlns:a16="http://schemas.microsoft.com/office/drawing/2014/main" id="{955B45A4-3B3C-415F-9A55-451B523BCF1A}"/>
              </a:ext>
            </a:extLst>
          </p:cNvPr>
          <p:cNvCxnSpPr/>
          <p:nvPr/>
        </p:nvCxnSpPr>
        <p:spPr>
          <a:xfrm>
            <a:off x="6720115" y="370684"/>
            <a:ext cx="0" cy="60197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990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2" y="1704404"/>
            <a:ext cx="4784573" cy="5153596"/>
          </a:xfrm>
          <a:prstGeom prst="rect">
            <a:avLst/>
          </a:prstGeom>
        </p:spPr>
      </p:pic>
      <p:grpSp>
        <p:nvGrpSpPr>
          <p:cNvPr id="2" name="Group 1">
            <a:extLst>
              <a:ext uri="{FF2B5EF4-FFF2-40B4-BE49-F238E27FC236}">
                <a16:creationId xmlns:a16="http://schemas.microsoft.com/office/drawing/2014/main" id="{34E0D0DE-70BF-176F-3F9F-800B5047C1E4}"/>
              </a:ext>
            </a:extLst>
          </p:cNvPr>
          <p:cNvGrpSpPr/>
          <p:nvPr/>
        </p:nvGrpSpPr>
        <p:grpSpPr>
          <a:xfrm>
            <a:off x="2742552" y="132323"/>
            <a:ext cx="9105934" cy="2757825"/>
            <a:chOff x="713727" y="128589"/>
            <a:chExt cx="9105934" cy="2757825"/>
          </a:xfrm>
        </p:grpSpPr>
        <p:sp>
          <p:nvSpPr>
            <p:cNvPr id="24" name="圆角矩形标注 10">
              <a:extLst>
                <a:ext uri="{FF2B5EF4-FFF2-40B4-BE49-F238E27FC236}">
                  <a16:creationId xmlns:a16="http://schemas.microsoft.com/office/drawing/2014/main" id="{1CA8A348-1131-41B2-95EA-5DDCD4F1AB66}"/>
                </a:ext>
              </a:extLst>
            </p:cNvPr>
            <p:cNvSpPr/>
            <p:nvPr/>
          </p:nvSpPr>
          <p:spPr>
            <a:xfrm rot="5400000" flipV="1">
              <a:off x="3940029" y="-3097713"/>
              <a:ext cx="2653330" cy="9105934"/>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sym typeface="字魂115号-刀刀体" panose="00000500000000000000" pitchFamily="2" charset="-122"/>
              </a:endParaRPr>
            </a:p>
          </p:txBody>
        </p:sp>
        <p:sp>
          <p:nvSpPr>
            <p:cNvPr id="7" name="Rectangle 6">
              <a:extLst>
                <a:ext uri="{FF2B5EF4-FFF2-40B4-BE49-F238E27FC236}">
                  <a16:creationId xmlns:a16="http://schemas.microsoft.com/office/drawing/2014/main" id="{B0EF7D5C-682E-69C8-8BE0-9BCD315B4608}"/>
                </a:ext>
              </a:extLst>
            </p:cNvPr>
            <p:cNvSpPr/>
            <p:nvPr/>
          </p:nvSpPr>
          <p:spPr>
            <a:xfrm>
              <a:off x="713727" y="331869"/>
              <a:ext cx="9020422" cy="2554545"/>
            </a:xfrm>
            <a:prstGeom prst="rect">
              <a:avLst/>
            </a:prstGeom>
          </p:spPr>
          <p:txBody>
            <a:bodyPr wrap="square">
              <a:spAutoFit/>
            </a:bodyPr>
            <a:lstStyle/>
            <a:p>
              <a:pPr algn="ctr" eaLnBrk="1" hangingPunct="1">
                <a:spcBef>
                  <a:spcPct val="20000"/>
                </a:spcBef>
                <a:buClr>
                  <a:srgbClr val="0033CC"/>
                </a:buClr>
                <a:buSzPct val="120000"/>
                <a:buFont typeface="Wingdings" panose="05000000000000000000" pitchFamily="2" charset="2"/>
                <a:buNone/>
              </a:pPr>
              <a:r>
                <a:rPr lang="vi-VN" altLang="en-US" sz="3200" b="1">
                  <a:solidFill>
                    <a:schemeClr val="accent5">
                      <a:lumMod val="50000"/>
                    </a:schemeClr>
                  </a:solidFill>
                  <a:latin typeface="UTM Avo" panose="02040603050506020204" pitchFamily="18" charset="0"/>
                  <a:cs typeface="Times New Roman" panose="02020603050405020304" pitchFamily="18" charset="0"/>
                </a:rPr>
                <a:t>Thực phẩm an toàn được nuôi, trồng, bảo quản và chế biến hợp vệ sinh; không bị nhiễm vi sinh vật, nhiễm hóa chất; không bị ôi thiu, dập nát; không gây ngộ độc hoặc gây hại cho người sử dụng</a:t>
              </a:r>
              <a:endParaRPr lang="en-US" altLang="en-US" sz="3200" b="1" dirty="0">
                <a:solidFill>
                  <a:schemeClr val="accent5">
                    <a:lumMod val="50000"/>
                  </a:schemeClr>
                </a:solidFill>
                <a:latin typeface="UTM Avo" panose="02040603050506020204" pitchFamily="18" charset="0"/>
                <a:cs typeface="Times New Roman" panose="02020603050405020304" pitchFamily="18" charset="0"/>
              </a:endParaRPr>
            </a:p>
          </p:txBody>
        </p:sp>
      </p:grpSp>
      <p:pic>
        <p:nvPicPr>
          <p:cNvPr id="1026" name="Picture 2" descr="F0 sau khi điều trị COVID-19 nên ăn gì và kiêng ăn gì? - Tin liên quan -  Cổng thông tin Bộ Y tế">
            <a:extLst>
              <a:ext uri="{FF2B5EF4-FFF2-40B4-BE49-F238E27FC236}">
                <a16:creationId xmlns:a16="http://schemas.microsoft.com/office/drawing/2014/main" id="{549C55D4-9462-B2A8-7CEB-1BED55124F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385401">
            <a:off x="3272127" y="3235054"/>
            <a:ext cx="4559202" cy="2837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ách chọn thực đơn thông minh cho gia đình">
            <a:extLst>
              <a:ext uri="{FF2B5EF4-FFF2-40B4-BE49-F238E27FC236}">
                <a16:creationId xmlns:a16="http://schemas.microsoft.com/office/drawing/2014/main" id="{73579B24-C49E-0246-7CF6-A18695C391B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833035">
            <a:off x="7205144" y="3339625"/>
            <a:ext cx="4407172" cy="2628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4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1000" fill="hold"/>
                                        <p:tgtEl>
                                          <p:spTgt spid="1028"/>
                                        </p:tgtEl>
                                        <p:attrNameLst>
                                          <p:attrName>ppt_w</p:attrName>
                                        </p:attrNameLst>
                                      </p:cBhvr>
                                      <p:tavLst>
                                        <p:tav tm="0">
                                          <p:val>
                                            <p:fltVal val="0"/>
                                          </p:val>
                                        </p:tav>
                                        <p:tav tm="100000">
                                          <p:val>
                                            <p:strVal val="#ppt_w"/>
                                          </p:val>
                                        </p:tav>
                                      </p:tavLst>
                                    </p:anim>
                                    <p:anim calcmode="lin" valueType="num">
                                      <p:cBhvr>
                                        <p:cTn id="19" dur="1000" fill="hold"/>
                                        <p:tgtEl>
                                          <p:spTgt spid="1028"/>
                                        </p:tgtEl>
                                        <p:attrNameLst>
                                          <p:attrName>ppt_h</p:attrName>
                                        </p:attrNameLst>
                                      </p:cBhvr>
                                      <p:tavLst>
                                        <p:tav tm="0">
                                          <p:val>
                                            <p:fltVal val="0"/>
                                          </p:val>
                                        </p:tav>
                                        <p:tav tm="100000">
                                          <p:val>
                                            <p:strVal val="#ppt_h"/>
                                          </p:val>
                                        </p:tav>
                                      </p:tavLst>
                                    </p:anim>
                                    <p:anim calcmode="lin" valueType="num">
                                      <p:cBhvr>
                                        <p:cTn id="20"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B98FBE-5629-EBEB-11A0-46C47AFB90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8098" y="539750"/>
            <a:ext cx="4152901" cy="2738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E49B0CC-5941-EFFA-DAEA-191D5F5DB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225425"/>
            <a:ext cx="3422650" cy="2568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2DDC0F0-67B2-CBB4-390E-5A2B23F713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0859" y="225425"/>
            <a:ext cx="3937002" cy="2587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9C37B3C-9DBD-385E-A70C-1228FD4A8D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719" y="3743323"/>
            <a:ext cx="3581400" cy="2835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0DF966-D09C-CEE9-C0F2-10289D431A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429000"/>
            <a:ext cx="4191000" cy="288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24489CF-7799-D633-C1D7-8DB002B336B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08944" y="3743323"/>
            <a:ext cx="3937002" cy="288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8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250"/>
                                        <p:tgtEl>
                                          <p:spTgt spid="2"/>
                                        </p:tgtEl>
                                      </p:cBhvr>
                                    </p:animEffect>
                                  </p:childTnLst>
                                </p:cTn>
                              </p:par>
                            </p:childTnLst>
                          </p:cTn>
                        </p:par>
                        <p:par>
                          <p:cTn id="12" fill="hold">
                            <p:stCondLst>
                              <p:cond delay="175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250" fill="hold"/>
                                        <p:tgtEl>
                                          <p:spTgt spid="4"/>
                                        </p:tgtEl>
                                        <p:attrNameLst>
                                          <p:attrName>ppt_w</p:attrName>
                                        </p:attrNameLst>
                                      </p:cBhvr>
                                      <p:tavLst>
                                        <p:tav tm="0">
                                          <p:val>
                                            <p:fltVal val="0"/>
                                          </p:val>
                                        </p:tav>
                                        <p:tav tm="100000">
                                          <p:val>
                                            <p:strVal val="#ppt_w"/>
                                          </p:val>
                                        </p:tav>
                                      </p:tavLst>
                                    </p:anim>
                                    <p:anim calcmode="lin" valueType="num">
                                      <p:cBhvr>
                                        <p:cTn id="16" dur="1250" fill="hold"/>
                                        <p:tgtEl>
                                          <p:spTgt spid="4"/>
                                        </p:tgtEl>
                                        <p:attrNameLst>
                                          <p:attrName>ppt_h</p:attrName>
                                        </p:attrNameLst>
                                      </p:cBhvr>
                                      <p:tavLst>
                                        <p:tav tm="0">
                                          <p:val>
                                            <p:fltVal val="0"/>
                                          </p:val>
                                        </p:tav>
                                        <p:tav tm="100000">
                                          <p:val>
                                            <p:strVal val="#ppt_h"/>
                                          </p:val>
                                        </p:tav>
                                      </p:tavLst>
                                    </p:anim>
                                    <p:animEffect transition="in" filter="fade">
                                      <p:cBhvr>
                                        <p:cTn id="17" dur="1250"/>
                                        <p:tgtEl>
                                          <p:spTgt spid="4"/>
                                        </p:tgtEl>
                                      </p:cBhvr>
                                    </p:animEffect>
                                  </p:childTnLst>
                                </p:cTn>
                              </p:par>
                            </p:childTnLst>
                          </p:cTn>
                        </p:par>
                        <p:par>
                          <p:cTn id="18" fill="hold">
                            <p:stCondLst>
                              <p:cond delay="3000"/>
                            </p:stCondLst>
                            <p:childTnLst>
                              <p:par>
                                <p:cTn id="19" presetID="6"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1250"/>
                                        <p:tgtEl>
                                          <p:spTgt spid="5"/>
                                        </p:tgtEl>
                                      </p:cBhvr>
                                    </p:animEffect>
                                  </p:childTnLst>
                                </p:cTn>
                              </p:par>
                            </p:childTnLst>
                          </p:cTn>
                        </p:par>
                        <p:par>
                          <p:cTn id="22" fill="hold">
                            <p:stCondLst>
                              <p:cond delay="425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1250"/>
                                        <p:tgtEl>
                                          <p:spTgt spid="6"/>
                                        </p:tgtEl>
                                      </p:cBhvr>
                                    </p:animEffect>
                                  </p:childTnLst>
                                </p:cTn>
                              </p:par>
                            </p:childTnLst>
                          </p:cTn>
                        </p:par>
                        <p:par>
                          <p:cTn id="26" fill="hold">
                            <p:stCondLst>
                              <p:cond delay="5500"/>
                            </p:stCondLst>
                            <p:childTnLst>
                              <p:par>
                                <p:cTn id="27" presetID="21" presetClass="entr" presetSubtype="3"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3)">
                                      <p:cBhvr>
                                        <p:cTn id="2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C847E84A-1E9D-4F51-A821-7380575B3B90}"/>
              </a:ext>
            </a:extLst>
          </p:cNvPr>
          <p:cNvGrpSpPr/>
          <p:nvPr/>
        </p:nvGrpSpPr>
        <p:grpSpPr>
          <a:xfrm>
            <a:off x="3695700" y="1314450"/>
            <a:ext cx="4324351" cy="2100059"/>
            <a:chOff x="3695700" y="1967959"/>
            <a:chExt cx="4324351" cy="1446550"/>
          </a:xfrm>
        </p:grpSpPr>
        <p:sp>
          <p:nvSpPr>
            <p:cNvPr id="17" name="任意多边形: 形状 16">
              <a:extLst>
                <a:ext uri="{FF2B5EF4-FFF2-40B4-BE49-F238E27FC236}">
                  <a16:creationId xmlns:a16="http://schemas.microsoft.com/office/drawing/2014/main" id="{A9578211-320C-48C3-9AB9-03206EB7C9BC}"/>
                </a:ext>
              </a:extLst>
            </p:cNvPr>
            <p:cNvSpPr/>
            <p:nvPr/>
          </p:nvSpPr>
          <p:spPr>
            <a:xfrm>
              <a:off x="3695700" y="2036318"/>
              <a:ext cx="4324351" cy="855504"/>
            </a:xfrm>
            <a:custGeom>
              <a:avLst/>
              <a:gdLst>
                <a:gd name="connsiteX0" fmla="*/ 3937 w 3825450"/>
                <a:gd name="connsiteY0" fmla="*/ 0 h 756804"/>
                <a:gd name="connsiteX1" fmla="*/ 3825450 w 3825450"/>
                <a:gd name="connsiteY1" fmla="*/ 0 h 756804"/>
                <a:gd name="connsiteX2" fmla="*/ 3636249 w 3825450"/>
                <a:gd name="connsiteY2" fmla="*/ 756804 h 756804"/>
                <a:gd name="connsiteX3" fmla="*/ 0 w 3825450"/>
                <a:gd name="connsiteY3" fmla="*/ 756804 h 756804"/>
                <a:gd name="connsiteX4" fmla="*/ 0 w 3825450"/>
                <a:gd name="connsiteY4" fmla="*/ 15748 h 75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50" h="756804">
                  <a:moveTo>
                    <a:pt x="3937" y="0"/>
                  </a:moveTo>
                  <a:lnTo>
                    <a:pt x="3825450" y="0"/>
                  </a:lnTo>
                  <a:lnTo>
                    <a:pt x="3636249" y="756804"/>
                  </a:lnTo>
                  <a:lnTo>
                    <a:pt x="0" y="756804"/>
                  </a:lnTo>
                  <a:lnTo>
                    <a:pt x="0" y="15748"/>
                  </a:lnTo>
                  <a:close/>
                </a:path>
              </a:pathLst>
            </a:custGeom>
            <a:solidFill>
              <a:srgbClr val="00AF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800">
                <a:latin typeface="#9Slide07 Cadena" panose="02000503000000020004" pitchFamily="2" charset="0"/>
                <a:ea typeface="字魂115号-刀刀体" panose="00000500000000000000" pitchFamily="2" charset="-122"/>
                <a:sym typeface="字魂115号-刀刀体" panose="00000500000000000000" pitchFamily="2" charset="-122"/>
              </a:endParaRPr>
            </a:p>
          </p:txBody>
        </p:sp>
        <p:sp>
          <p:nvSpPr>
            <p:cNvPr id="13" name="文本框 12">
              <a:extLst>
                <a:ext uri="{FF2B5EF4-FFF2-40B4-BE49-F238E27FC236}">
                  <a16:creationId xmlns:a16="http://schemas.microsoft.com/office/drawing/2014/main" id="{D0CEE8A2-C7F6-4CF9-A753-FEC87A1D9B82}"/>
                </a:ext>
              </a:extLst>
            </p:cNvPr>
            <p:cNvSpPr txBox="1"/>
            <p:nvPr/>
          </p:nvSpPr>
          <p:spPr>
            <a:xfrm>
              <a:off x="3838575" y="1967959"/>
              <a:ext cx="3914775" cy="1446550"/>
            </a:xfrm>
            <a:prstGeom prst="rect">
              <a:avLst/>
            </a:prstGeom>
            <a:noFill/>
          </p:spPr>
          <p:txBody>
            <a:bodyPr wrap="square">
              <a:spAutoFit/>
            </a:bodyPr>
            <a:lstStyle/>
            <a:p>
              <a:pPr algn="ctr"/>
              <a:r>
                <a:rPr lang="en-US" altLang="zh-CN" sz="8800">
                  <a:solidFill>
                    <a:schemeClr val="bg1"/>
                  </a:solidFill>
                  <a:latin typeface="#9Slide07 Cadena" panose="02000503000000020004" pitchFamily="2" charset="0"/>
                  <a:ea typeface="字魂144号-朗圆体" panose="00000500000000000000" pitchFamily="2" charset="-122"/>
                  <a:sym typeface="字魂115号-刀刀体" panose="00000500000000000000" pitchFamily="2" charset="-122"/>
                </a:rPr>
                <a:t>KHỞI</a:t>
              </a:r>
              <a:endParaRPr lang="zh-CN" altLang="en-US" sz="8800">
                <a:solidFill>
                  <a:schemeClr val="bg1"/>
                </a:solidFill>
                <a:latin typeface="#9Slide07 Cadena" panose="02000503000000020004" pitchFamily="2" charset="0"/>
                <a:ea typeface="字魂144号-朗圆体" panose="00000500000000000000" pitchFamily="2" charset="-122"/>
                <a:sym typeface="字魂115号-刀刀体" panose="00000500000000000000" pitchFamily="2" charset="-122"/>
              </a:endParaRPr>
            </a:p>
          </p:txBody>
        </p:sp>
      </p:grpSp>
      <p:grpSp>
        <p:nvGrpSpPr>
          <p:cNvPr id="22" name="组合 21">
            <a:extLst>
              <a:ext uri="{FF2B5EF4-FFF2-40B4-BE49-F238E27FC236}">
                <a16:creationId xmlns:a16="http://schemas.microsoft.com/office/drawing/2014/main" id="{A71C1894-3A64-4542-9B43-FECB4D3BABA2}"/>
              </a:ext>
            </a:extLst>
          </p:cNvPr>
          <p:cNvGrpSpPr/>
          <p:nvPr/>
        </p:nvGrpSpPr>
        <p:grpSpPr>
          <a:xfrm>
            <a:off x="4748513" y="2694451"/>
            <a:ext cx="6009673" cy="1995947"/>
            <a:chOff x="4769976" y="3009748"/>
            <a:chExt cx="6009673" cy="1446550"/>
          </a:xfrm>
        </p:grpSpPr>
        <p:sp>
          <p:nvSpPr>
            <p:cNvPr id="18" name="任意多边形: 形状 17">
              <a:extLst>
                <a:ext uri="{FF2B5EF4-FFF2-40B4-BE49-F238E27FC236}">
                  <a16:creationId xmlns:a16="http://schemas.microsoft.com/office/drawing/2014/main" id="{A1C1CE1C-8214-4281-9734-11D384D2A4F7}"/>
                </a:ext>
              </a:extLst>
            </p:cNvPr>
            <p:cNvSpPr/>
            <p:nvPr/>
          </p:nvSpPr>
          <p:spPr>
            <a:xfrm flipV="1">
              <a:off x="4769976" y="3040052"/>
              <a:ext cx="5779062" cy="1041262"/>
            </a:xfrm>
            <a:custGeom>
              <a:avLst/>
              <a:gdLst>
                <a:gd name="connsiteX0" fmla="*/ 0 w 5162993"/>
                <a:gd name="connsiteY0" fmla="*/ 914550 h 914550"/>
                <a:gd name="connsiteX1" fmla="*/ 5162993 w 5162993"/>
                <a:gd name="connsiteY1" fmla="*/ 914550 h 914550"/>
                <a:gd name="connsiteX2" fmla="*/ 5162993 w 5162993"/>
                <a:gd name="connsiteY2" fmla="*/ 0 h 914550"/>
                <a:gd name="connsiteX3" fmla="*/ 228638 w 5162993"/>
                <a:gd name="connsiteY3" fmla="*/ 0 h 914550"/>
              </a:gdLst>
              <a:ahLst/>
              <a:cxnLst>
                <a:cxn ang="0">
                  <a:pos x="connsiteX0" y="connsiteY0"/>
                </a:cxn>
                <a:cxn ang="0">
                  <a:pos x="connsiteX1" y="connsiteY1"/>
                </a:cxn>
                <a:cxn ang="0">
                  <a:pos x="connsiteX2" y="connsiteY2"/>
                </a:cxn>
                <a:cxn ang="0">
                  <a:pos x="connsiteX3" y="connsiteY3"/>
                </a:cxn>
              </a:cxnLst>
              <a:rect l="l" t="t" r="r" b="b"/>
              <a:pathLst>
                <a:path w="5162993" h="914550">
                  <a:moveTo>
                    <a:pt x="0" y="914550"/>
                  </a:moveTo>
                  <a:lnTo>
                    <a:pt x="5162993" y="914550"/>
                  </a:lnTo>
                  <a:lnTo>
                    <a:pt x="5162993" y="0"/>
                  </a:lnTo>
                  <a:lnTo>
                    <a:pt x="228638" y="0"/>
                  </a:lnTo>
                  <a:close/>
                </a:path>
              </a:pathLst>
            </a:custGeom>
            <a:solidFill>
              <a:srgbClr val="EC8E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800">
                <a:latin typeface="#9Slide07 Cadena" panose="02000503000000020004" pitchFamily="2" charset="0"/>
                <a:ea typeface="字魂115号-刀刀体" panose="00000500000000000000" pitchFamily="2" charset="-122"/>
                <a:sym typeface="字魂115号-刀刀体" panose="00000500000000000000" pitchFamily="2" charset="-122"/>
              </a:endParaRPr>
            </a:p>
          </p:txBody>
        </p:sp>
        <p:sp>
          <p:nvSpPr>
            <p:cNvPr id="19" name="文本框 18">
              <a:extLst>
                <a:ext uri="{FF2B5EF4-FFF2-40B4-BE49-F238E27FC236}">
                  <a16:creationId xmlns:a16="http://schemas.microsoft.com/office/drawing/2014/main" id="{2919297C-492F-4402-9E7E-FC513D015FD9}"/>
                </a:ext>
              </a:extLst>
            </p:cNvPr>
            <p:cNvSpPr txBox="1"/>
            <p:nvPr/>
          </p:nvSpPr>
          <p:spPr>
            <a:xfrm>
              <a:off x="5000587" y="3009748"/>
              <a:ext cx="5779062" cy="1446550"/>
            </a:xfrm>
            <a:prstGeom prst="rect">
              <a:avLst/>
            </a:prstGeom>
            <a:noFill/>
          </p:spPr>
          <p:txBody>
            <a:bodyPr wrap="square">
              <a:spAutoFit/>
            </a:bodyPr>
            <a:lstStyle/>
            <a:p>
              <a:pPr algn="ctr"/>
              <a:r>
                <a:rPr lang="en-US" altLang="zh-CN" sz="8800">
                  <a:solidFill>
                    <a:schemeClr val="bg1"/>
                  </a:solidFill>
                  <a:latin typeface="#9Slide07 Cadena" panose="02000503000000020004" pitchFamily="2" charset="0"/>
                  <a:ea typeface="字魂144号-朗圆体" panose="00000500000000000000" pitchFamily="2" charset="-122"/>
                  <a:sym typeface="字魂115号-刀刀体" panose="00000500000000000000" pitchFamily="2" charset="-122"/>
                </a:rPr>
                <a:t>ĐỘNG</a:t>
              </a:r>
              <a:endParaRPr lang="zh-CN" altLang="en-US" sz="8800">
                <a:solidFill>
                  <a:schemeClr val="bg1"/>
                </a:solidFill>
                <a:latin typeface="#9Slide07 Cadena" panose="02000503000000020004" pitchFamily="2" charset="0"/>
                <a:ea typeface="字魂144号-朗圆体" panose="00000500000000000000" pitchFamily="2" charset="-122"/>
                <a:sym typeface="字魂115号-刀刀体" panose="00000500000000000000" pitchFamily="2" charset="-122"/>
              </a:endParaRPr>
            </a:p>
          </p:txBody>
        </p:sp>
      </p:grpSp>
      <p:pic>
        <p:nvPicPr>
          <p:cNvPr id="21" name="图片 20">
            <a:extLst>
              <a:ext uri="{FF2B5EF4-FFF2-40B4-BE49-F238E27FC236}">
                <a16:creationId xmlns:a16="http://schemas.microsoft.com/office/drawing/2014/main" id="{3CD6FCDD-4165-4122-AB63-1F4E9C1BD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50" y="923683"/>
            <a:ext cx="1437367" cy="1796709"/>
          </a:xfrm>
          <a:prstGeom prst="rect">
            <a:avLst/>
          </a:prstGeom>
        </p:spPr>
      </p:pic>
    </p:spTree>
    <p:extLst>
      <p:ext uri="{BB962C8B-B14F-4D97-AF65-F5344CB8AC3E}">
        <p14:creationId xmlns:p14="http://schemas.microsoft.com/office/powerpoint/2010/main" val="363696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2" y="1704404"/>
            <a:ext cx="4784573" cy="5153596"/>
          </a:xfrm>
          <a:prstGeom prst="rect">
            <a:avLst/>
          </a:prstGeom>
        </p:spPr>
      </p:pic>
      <p:grpSp>
        <p:nvGrpSpPr>
          <p:cNvPr id="2" name="Group 1">
            <a:extLst>
              <a:ext uri="{FF2B5EF4-FFF2-40B4-BE49-F238E27FC236}">
                <a16:creationId xmlns:a16="http://schemas.microsoft.com/office/drawing/2014/main" id="{916D78E5-9A71-C637-6E73-6A552E98B168}"/>
              </a:ext>
            </a:extLst>
          </p:cNvPr>
          <p:cNvGrpSpPr/>
          <p:nvPr/>
        </p:nvGrpSpPr>
        <p:grpSpPr>
          <a:xfrm>
            <a:off x="1807238" y="-331616"/>
            <a:ext cx="9584148" cy="4505818"/>
            <a:chOff x="1807238" y="-331616"/>
            <a:chExt cx="9584148" cy="4505818"/>
          </a:xfrm>
        </p:grpSpPr>
        <p:pic>
          <p:nvPicPr>
            <p:cNvPr id="9" name="图片 14">
              <a:extLst>
                <a:ext uri="{FF2B5EF4-FFF2-40B4-BE49-F238E27FC236}">
                  <a16:creationId xmlns:a16="http://schemas.microsoft.com/office/drawing/2014/main" id="{2423C3AF-8741-8836-1F71-D8897D18F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238" y="-331616"/>
              <a:ext cx="9584148" cy="4505818"/>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3299764" y="1290067"/>
              <a:ext cx="7191938" cy="1323439"/>
            </a:xfrm>
            <a:prstGeom prst="rect">
              <a:avLst/>
            </a:prstGeom>
          </p:spPr>
          <p:txBody>
            <a:bodyPr wrap="square">
              <a:spAutoFit/>
            </a:bodyPr>
            <a:lstStyle/>
            <a:p>
              <a:pPr algn="ctr" eaLnBrk="1" hangingPunct="1">
                <a:spcBef>
                  <a:spcPct val="20000"/>
                </a:spcBef>
                <a:buClr>
                  <a:srgbClr val="0033CC"/>
                </a:buClr>
                <a:buSzPct val="120000"/>
                <a:buFont typeface="Wingdings" panose="05000000000000000000" pitchFamily="2" charset="2"/>
                <a:buNone/>
              </a:pPr>
              <a:r>
                <a:rPr lang="en-US" altLang="en-US" sz="8000" b="1">
                  <a:solidFill>
                    <a:schemeClr val="accent5">
                      <a:lumMod val="50000"/>
                    </a:schemeClr>
                  </a:solidFill>
                  <a:latin typeface="UTM Avo" panose="02040603050506020204" pitchFamily="18" charset="0"/>
                  <a:cs typeface="Times New Roman" panose="02020603050405020304" pitchFamily="18" charset="0"/>
                </a:rPr>
                <a:t>LUYỆN TẬP</a:t>
              </a:r>
              <a:endParaRPr lang="en-US" altLang="en-US" sz="8000" b="1" dirty="0">
                <a:solidFill>
                  <a:schemeClr val="accent5">
                    <a:lumMod val="50000"/>
                  </a:schemeClr>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730999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A4AE9A-2EEB-4B77-8AB5-7576C3A1E8AE}"/>
              </a:ext>
            </a:extLst>
          </p:cNvPr>
          <p:cNvGrpSpPr/>
          <p:nvPr/>
        </p:nvGrpSpPr>
        <p:grpSpPr>
          <a:xfrm>
            <a:off x="1094552" y="-181703"/>
            <a:ext cx="11345922" cy="6266212"/>
            <a:chOff x="1094552" y="-181703"/>
            <a:chExt cx="11345922" cy="6266212"/>
          </a:xfrm>
        </p:grpSpPr>
        <p:pic>
          <p:nvPicPr>
            <p:cNvPr id="9" name="图片 14">
              <a:extLst>
                <a:ext uri="{FF2B5EF4-FFF2-40B4-BE49-F238E27FC236}">
                  <a16:creationId xmlns:a16="http://schemas.microsoft.com/office/drawing/2014/main" id="{48A4DA98-70B2-A6F9-AC42-81A44137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52" y="-181703"/>
              <a:ext cx="11345922" cy="6266212"/>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2892017" y="2404971"/>
              <a:ext cx="8476891" cy="1708160"/>
            </a:xfrm>
            <a:prstGeom prst="rect">
              <a:avLst/>
            </a:prstGeom>
          </p:spPr>
          <p:txBody>
            <a:bodyPr wrap="square">
              <a:spAutoFit/>
            </a:bodyPr>
            <a:lstStyle/>
            <a:p>
              <a:pPr algn="ctr" eaLnBrk="1" hangingPunct="1">
                <a:spcBef>
                  <a:spcPct val="20000"/>
                </a:spcBef>
                <a:buClr>
                  <a:srgbClr val="0033CC"/>
                </a:buClr>
                <a:buSzPct val="120000"/>
                <a:buFont typeface="Wingdings" panose="05000000000000000000" pitchFamily="2" charset="2"/>
                <a:buNone/>
              </a:pPr>
              <a:r>
                <a:rPr lang="en-US" altLang="en-US" sz="3500" b="1">
                  <a:solidFill>
                    <a:srgbClr val="002060"/>
                  </a:solidFill>
                  <a:latin typeface="UTM Avo" panose="02040603050506020204" pitchFamily="18" charset="0"/>
                  <a:cs typeface="Times New Roman" panose="02020603050405020304" pitchFamily="18" charset="0"/>
                </a:rPr>
                <a:t>Lập bảng theo dõi việc sử dụng các loại thực phẩm an toàn của gia đình trong một ngày</a:t>
              </a:r>
              <a:endParaRPr lang="en-US" altLang="en-US" sz="3500" b="1" dirty="0">
                <a:solidFill>
                  <a:srgbClr val="002060"/>
                </a:solidFill>
                <a:latin typeface="UTM Avo" panose="02040603050506020204" pitchFamily="18" charset="0"/>
                <a:cs typeface="Times New Roman" panose="02020603050405020304" pitchFamily="18" charset="0"/>
              </a:endParaRPr>
            </a:p>
          </p:txBody>
        </p:sp>
      </p:grpSp>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62" y="1704404"/>
            <a:ext cx="4784573" cy="5153596"/>
          </a:xfrm>
          <a:prstGeom prst="rect">
            <a:avLst/>
          </a:prstGeom>
        </p:spPr>
      </p:pic>
    </p:spTree>
    <p:extLst>
      <p:ext uri="{BB962C8B-B14F-4D97-AF65-F5344CB8AC3E}">
        <p14:creationId xmlns:p14="http://schemas.microsoft.com/office/powerpoint/2010/main" val="428434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192314" y="176889"/>
            <a:ext cx="11622315" cy="6470654"/>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5" name="Picture 4" descr="A screenshot of a computer&#10;&#10;Description automatically generated">
            <a:extLst>
              <a:ext uri="{FF2B5EF4-FFF2-40B4-BE49-F238E27FC236}">
                <a16:creationId xmlns:a16="http://schemas.microsoft.com/office/drawing/2014/main" id="{4855504F-1C38-4EF4-9391-2746E08A8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42" y="693932"/>
            <a:ext cx="11437258" cy="4297298"/>
          </a:xfrm>
          <a:prstGeom prst="rect">
            <a:avLst/>
          </a:prstGeom>
        </p:spPr>
      </p:pic>
      <p:sp>
        <p:nvSpPr>
          <p:cNvPr id="14" name="圆角矩形 29">
            <a:extLst>
              <a:ext uri="{FF2B5EF4-FFF2-40B4-BE49-F238E27FC236}">
                <a16:creationId xmlns:a16="http://schemas.microsoft.com/office/drawing/2014/main" id="{C5C24E5F-545C-40F0-85A8-E46CE7414689}"/>
              </a:ext>
            </a:extLst>
          </p:cNvPr>
          <p:cNvSpPr/>
          <p:nvPr/>
        </p:nvSpPr>
        <p:spPr>
          <a:xfrm>
            <a:off x="3573973" y="5383014"/>
            <a:ext cx="4539342" cy="781054"/>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FF0000"/>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THẢO</a:t>
            </a:r>
            <a:r>
              <a:rPr kumimoji="0" lang="en-US" altLang="zh-CN" sz="2800" b="0" i="0" u="none" strike="noStrike" kern="0" cap="none" spc="0" normalizeH="0" noProof="0">
                <a:ln>
                  <a:noFill/>
                </a:ln>
                <a:solidFill>
                  <a:srgbClr val="FF0000"/>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 LUẬN NHÓM 2</a:t>
            </a:r>
            <a:endParaRPr kumimoji="0" lang="zh-CN" altLang="en-US" sz="2800" b="0" i="0" u="none" strike="noStrike" kern="0" cap="none" spc="0" normalizeH="0" baseline="0" noProof="0">
              <a:ln>
                <a:noFill/>
              </a:ln>
              <a:solidFill>
                <a:srgbClr val="FF0000"/>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Tree>
    <p:extLst>
      <p:ext uri="{BB962C8B-B14F-4D97-AF65-F5344CB8AC3E}">
        <p14:creationId xmlns:p14="http://schemas.microsoft.com/office/powerpoint/2010/main" val="40729030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192314" y="176889"/>
            <a:ext cx="11622315" cy="6470654"/>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graphicFrame>
        <p:nvGraphicFramePr>
          <p:cNvPr id="2" name="Table 1">
            <a:extLst>
              <a:ext uri="{FF2B5EF4-FFF2-40B4-BE49-F238E27FC236}">
                <a16:creationId xmlns:a16="http://schemas.microsoft.com/office/drawing/2014/main" id="{55127F36-83F0-4C02-945D-C7CC29D0AF20}"/>
              </a:ext>
            </a:extLst>
          </p:cNvPr>
          <p:cNvGraphicFramePr>
            <a:graphicFrameLocks noGrp="1"/>
          </p:cNvGraphicFramePr>
          <p:nvPr>
            <p:extLst>
              <p:ext uri="{D42A27DB-BD31-4B8C-83A1-F6EECF244321}">
                <p14:modId xmlns:p14="http://schemas.microsoft.com/office/powerpoint/2010/main" val="2229806931"/>
              </p:ext>
            </p:extLst>
          </p:nvPr>
        </p:nvGraphicFramePr>
        <p:xfrm>
          <a:off x="745671" y="684256"/>
          <a:ext cx="10515600" cy="5029200"/>
        </p:xfrm>
        <a:graphic>
          <a:graphicData uri="http://schemas.openxmlformats.org/drawingml/2006/table">
            <a:tbl>
              <a:tblPr/>
              <a:tblGrid>
                <a:gridCol w="874486">
                  <a:extLst>
                    <a:ext uri="{9D8B030D-6E8A-4147-A177-3AD203B41FA5}">
                      <a16:colId xmlns:a16="http://schemas.microsoft.com/office/drawing/2014/main" val="3441539057"/>
                    </a:ext>
                  </a:extLst>
                </a:gridCol>
                <a:gridCol w="3149600">
                  <a:extLst>
                    <a:ext uri="{9D8B030D-6E8A-4147-A177-3AD203B41FA5}">
                      <a16:colId xmlns:a16="http://schemas.microsoft.com/office/drawing/2014/main" val="584439669"/>
                    </a:ext>
                  </a:extLst>
                </a:gridCol>
                <a:gridCol w="2110014">
                  <a:extLst>
                    <a:ext uri="{9D8B030D-6E8A-4147-A177-3AD203B41FA5}">
                      <a16:colId xmlns:a16="http://schemas.microsoft.com/office/drawing/2014/main" val="460187875"/>
                    </a:ext>
                  </a:extLst>
                </a:gridCol>
                <a:gridCol w="4381500">
                  <a:extLst>
                    <a:ext uri="{9D8B030D-6E8A-4147-A177-3AD203B41FA5}">
                      <a16:colId xmlns:a16="http://schemas.microsoft.com/office/drawing/2014/main" val="3430634270"/>
                    </a:ext>
                  </a:extLst>
                </a:gridCol>
              </a:tblGrid>
              <a:tr h="0">
                <a:tc>
                  <a:txBody>
                    <a:bodyPr/>
                    <a:lstStyle/>
                    <a:p>
                      <a:pPr algn="ctr" fontAlgn="t"/>
                      <a:r>
                        <a:rPr lang="en-US" sz="2800" i="1">
                          <a:solidFill>
                            <a:srgbClr val="000000"/>
                          </a:solidFill>
                          <a:effectLst/>
                          <a:latin typeface="Arial" panose="020B0604020202020204" pitchFamily="34" charset="0"/>
                          <a:cs typeface="Arial" panose="020B0604020202020204" pitchFamily="34" charset="0"/>
                        </a:rPr>
                        <a:t>STT</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i="1">
                          <a:solidFill>
                            <a:srgbClr val="000000"/>
                          </a:solidFill>
                          <a:effectLst/>
                          <a:latin typeface="Arial" panose="020B0604020202020204" pitchFamily="34" charset="0"/>
                          <a:cs typeface="Arial" panose="020B0604020202020204" pitchFamily="34" charset="0"/>
                        </a:rPr>
                        <a:t>TÊN THỰC PHẨM</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i="1">
                          <a:solidFill>
                            <a:srgbClr val="000000"/>
                          </a:solidFill>
                          <a:effectLst/>
                          <a:latin typeface="Arial" panose="020B0604020202020204" pitchFamily="34" charset="0"/>
                          <a:cs typeface="Arial" panose="020B0604020202020204" pitchFamily="34" charset="0"/>
                        </a:rPr>
                        <a:t>AN TOÀN</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i="1">
                          <a:solidFill>
                            <a:srgbClr val="000000"/>
                          </a:solidFill>
                          <a:effectLst/>
                          <a:latin typeface="Arial" panose="020B0604020202020204" pitchFamily="34" charset="0"/>
                          <a:cs typeface="Arial" panose="020B0604020202020204" pitchFamily="34" charset="0"/>
                        </a:rPr>
                        <a:t>DẤU HIỆU</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372135"/>
                  </a:ext>
                </a:extLst>
              </a:tr>
              <a:tr h="0">
                <a:tc>
                  <a:txBody>
                    <a:bodyPr/>
                    <a:lstStyle/>
                    <a:p>
                      <a:pPr algn="ctr" fontAlgn="t"/>
                      <a:r>
                        <a:rPr lang="en-US" sz="2800" b="1">
                          <a:solidFill>
                            <a:srgbClr val="000000"/>
                          </a:solidFill>
                          <a:effectLst/>
                          <a:latin typeface="Arial" panose="020B0604020202020204" pitchFamily="34" charset="0"/>
                          <a:cs typeface="Arial" panose="020B0604020202020204" pitchFamily="34" charset="0"/>
                        </a:rPr>
                        <a:t>1</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Thịt hộp</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Còn hạn sử dụng</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1113121"/>
                  </a:ext>
                </a:extLst>
              </a:tr>
              <a:tr h="0">
                <a:tc>
                  <a:txBody>
                    <a:bodyPr/>
                    <a:lstStyle/>
                    <a:p>
                      <a:pPr algn="ctr" fontAlgn="t"/>
                      <a:r>
                        <a:rPr lang="en-US" sz="2800" b="1">
                          <a:solidFill>
                            <a:srgbClr val="000000"/>
                          </a:solidFill>
                          <a:effectLst/>
                          <a:latin typeface="Arial" panose="020B0604020202020204" pitchFamily="34" charset="0"/>
                          <a:cs typeface="Arial" panose="020B0604020202020204" pitchFamily="34" charset="0"/>
                        </a:rPr>
                        <a:t>2</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Bánh mì</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0</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Có mùi lạ, có những đốm mốc li ti.</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0797227"/>
                  </a:ext>
                </a:extLst>
              </a:tr>
              <a:tr h="0">
                <a:tc>
                  <a:txBody>
                    <a:bodyPr/>
                    <a:lstStyle/>
                    <a:p>
                      <a:pPr algn="ctr" fontAlgn="t"/>
                      <a:r>
                        <a:rPr lang="en-US" sz="2800" b="1">
                          <a:solidFill>
                            <a:srgbClr val="000000"/>
                          </a:solidFill>
                          <a:effectLst/>
                          <a:latin typeface="Arial" panose="020B0604020202020204" pitchFamily="34" charset="0"/>
                          <a:cs typeface="Arial" panose="020B0604020202020204" pitchFamily="34" charset="0"/>
                        </a:rPr>
                        <a:t>3</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Táo</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800">
                          <a:solidFill>
                            <a:srgbClr val="000000"/>
                          </a:solidFill>
                          <a:effectLst/>
                          <a:latin typeface="Arial" panose="020B0604020202020204" pitchFamily="34" charset="0"/>
                          <a:cs typeface="Arial" panose="020B0604020202020204" pitchFamily="34" charset="0"/>
                        </a:rPr>
                        <a:t>Còn tươi, không bị dập, nát.</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7139543"/>
                  </a:ext>
                </a:extLst>
              </a:tr>
              <a:tr h="0">
                <a:tc>
                  <a:txBody>
                    <a:bodyPr/>
                    <a:lstStyle/>
                    <a:p>
                      <a:pPr algn="ctr" fontAlgn="t"/>
                      <a:r>
                        <a:rPr lang="en-US" sz="2800" b="1">
                          <a:solidFill>
                            <a:srgbClr val="000000"/>
                          </a:solidFill>
                          <a:effectLst/>
                          <a:latin typeface="Arial" panose="020B0604020202020204" pitchFamily="34" charset="0"/>
                          <a:cs typeface="Arial" panose="020B0604020202020204" pitchFamily="34" charset="0"/>
                        </a:rPr>
                        <a:t>4</a:t>
                      </a:r>
                      <a:endParaRPr lang="en-US" sz="28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Cá</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a:solidFill>
                            <a:srgbClr val="000000"/>
                          </a:solidFill>
                          <a:effectLst/>
                          <a:latin typeface="Arial" panose="020B0604020202020204" pitchFamily="34" charset="0"/>
                          <a:cs typeface="Arial" panose="020B0604020202020204" pitchFamily="34" charset="0"/>
                        </a:rPr>
                        <a:t>×</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800">
                          <a:solidFill>
                            <a:srgbClr val="000000"/>
                          </a:solidFill>
                          <a:effectLst/>
                          <a:latin typeface="Arial" panose="020B0604020202020204" pitchFamily="34" charset="0"/>
                          <a:cs typeface="Arial" panose="020B0604020202020204" pitchFamily="34" charset="0"/>
                        </a:rPr>
                        <a:t>Được phơi khô, hút chân không và bảo quản trong ngăn đông tủ lạnh.</a:t>
                      </a:r>
                    </a:p>
                    <a:p>
                      <a:pPr algn="ctr" fontAlgn="t"/>
                      <a:r>
                        <a:rPr lang="vi-VN" sz="2800">
                          <a:solidFill>
                            <a:srgbClr val="000000"/>
                          </a:solidFill>
                          <a:effectLst/>
                          <a:latin typeface="Arial" panose="020B0604020202020204" pitchFamily="34" charset="0"/>
                          <a:cs typeface="Arial" panose="020B0604020202020204" pitchFamily="34" charset="0"/>
                        </a:rPr>
                        <a:t>Còn hạn sử dụng.</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8303275"/>
                  </a:ext>
                </a:extLst>
              </a:tr>
            </a:tbl>
          </a:graphicData>
        </a:graphic>
      </p:graphicFrame>
    </p:spTree>
    <p:extLst>
      <p:ext uri="{BB962C8B-B14F-4D97-AF65-F5344CB8AC3E}">
        <p14:creationId xmlns:p14="http://schemas.microsoft.com/office/powerpoint/2010/main" val="293997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2" y="1704404"/>
            <a:ext cx="4784573" cy="5153596"/>
          </a:xfrm>
          <a:prstGeom prst="rect">
            <a:avLst/>
          </a:prstGeom>
        </p:spPr>
      </p:pic>
      <p:grpSp>
        <p:nvGrpSpPr>
          <p:cNvPr id="2" name="Group 1">
            <a:extLst>
              <a:ext uri="{FF2B5EF4-FFF2-40B4-BE49-F238E27FC236}">
                <a16:creationId xmlns:a16="http://schemas.microsoft.com/office/drawing/2014/main" id="{3546E50A-3CFA-D35F-0E92-9CBE9C2490B3}"/>
              </a:ext>
            </a:extLst>
          </p:cNvPr>
          <p:cNvGrpSpPr/>
          <p:nvPr/>
        </p:nvGrpSpPr>
        <p:grpSpPr>
          <a:xfrm>
            <a:off x="2470914" y="-453166"/>
            <a:ext cx="9721086" cy="5368835"/>
            <a:chOff x="2470914" y="-453166"/>
            <a:chExt cx="9721086" cy="5368835"/>
          </a:xfrm>
        </p:grpSpPr>
        <p:pic>
          <p:nvPicPr>
            <p:cNvPr id="9" name="图片 14">
              <a:extLst>
                <a:ext uri="{FF2B5EF4-FFF2-40B4-BE49-F238E27FC236}">
                  <a16:creationId xmlns:a16="http://schemas.microsoft.com/office/drawing/2014/main" id="{48A4DA98-70B2-A6F9-AC42-81A44137A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914" y="-453166"/>
              <a:ext cx="9721086" cy="5368835"/>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4103011" y="1495824"/>
              <a:ext cx="6714766" cy="2893100"/>
            </a:xfrm>
            <a:prstGeom prst="rect">
              <a:avLst/>
            </a:prstGeom>
          </p:spPr>
          <p:txBody>
            <a:bodyPr wrap="square">
              <a:spAutoFit/>
            </a:bodyPr>
            <a:lstStyle/>
            <a:p>
              <a:pPr algn="ctr">
                <a:spcBef>
                  <a:spcPct val="20000"/>
                </a:spcBef>
                <a:buClr>
                  <a:srgbClr val="0033CC"/>
                </a:buClr>
                <a:buSzPct val="120000"/>
              </a:pPr>
              <a:r>
                <a:rPr lang="vi-VN" altLang="en-US" sz="3500" b="1">
                  <a:solidFill>
                    <a:srgbClr val="002060"/>
                  </a:solidFill>
                  <a:latin typeface="UTM Avo" panose="02040603050506020204" pitchFamily="18" charset="0"/>
                  <a:cs typeface="Times New Roman" panose="02020603050405020304" pitchFamily="18" charset="0"/>
                </a:rPr>
                <a:t>Cần quan sát, kiểm tra thực phẩm trước khi sử dụng; tránh ăn phải thực phẩm</a:t>
              </a:r>
            </a:p>
            <a:p>
              <a:pPr algn="ctr">
                <a:spcBef>
                  <a:spcPct val="20000"/>
                </a:spcBef>
                <a:buClr>
                  <a:srgbClr val="0033CC"/>
                </a:buClr>
                <a:buSzPct val="120000"/>
              </a:pPr>
              <a:r>
                <a:rPr lang="vi-VN" altLang="en-US" sz="3500" b="1">
                  <a:solidFill>
                    <a:srgbClr val="002060"/>
                  </a:solidFill>
                  <a:latin typeface="UTM Avo" panose="02040603050506020204" pitchFamily="18" charset="0"/>
                  <a:cs typeface="Times New Roman" panose="02020603050405020304" pitchFamily="18" charset="0"/>
                </a:rPr>
                <a:t>đã bị ôi thiu, không đảm bảo an toàn.</a:t>
              </a:r>
              <a:endParaRPr lang="en-US" altLang="en-US" sz="3500" b="1">
                <a:solidFill>
                  <a:srgbClr val="0033CC"/>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1028105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E483094-761F-4110-AEED-C09FE4D63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39" y="0"/>
            <a:ext cx="11345922" cy="6266212"/>
          </a:xfrm>
          <a:prstGeom prst="rect">
            <a:avLst/>
          </a:prstGeom>
        </p:spPr>
      </p:pic>
      <p:pic>
        <p:nvPicPr>
          <p:cNvPr id="13" name="图片 12">
            <a:extLst>
              <a:ext uri="{FF2B5EF4-FFF2-40B4-BE49-F238E27FC236}">
                <a16:creationId xmlns:a16="http://schemas.microsoft.com/office/drawing/2014/main" id="{004E1FFE-20DB-46FD-8C2A-A881651DF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sp>
        <p:nvSpPr>
          <p:cNvPr id="5" name="矩形 8">
            <a:extLst>
              <a:ext uri="{FF2B5EF4-FFF2-40B4-BE49-F238E27FC236}">
                <a16:creationId xmlns:a16="http://schemas.microsoft.com/office/drawing/2014/main" id="{107B964B-D7E5-A81F-0D65-FC862DAFADE6}"/>
              </a:ext>
            </a:extLst>
          </p:cNvPr>
          <p:cNvSpPr/>
          <p:nvPr/>
        </p:nvSpPr>
        <p:spPr>
          <a:xfrm>
            <a:off x="3586339" y="2025110"/>
            <a:ext cx="5746348" cy="3139321"/>
          </a:xfrm>
          <a:prstGeom prst="rect">
            <a:avLst/>
          </a:prstGeom>
        </p:spPr>
        <p:txBody>
          <a:bodyPr wrap="square">
            <a:spAutoFit/>
            <a:scene3d>
              <a:camera prst="orthographicFront"/>
              <a:lightRig rig="threePt" dir="t"/>
            </a:scene3d>
            <a:sp3d extrusionH="57150">
              <a:bevelT h="25400" prst="softRound"/>
            </a:sp3d>
          </a:bodyPr>
          <a:lstStyle/>
          <a:p>
            <a:pPr algn="ctr"/>
            <a:r>
              <a:rPr lang="en-US" altLang="zh-CN" sz="660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rPr>
              <a:t>Hoạt động tiếp nối sau bài học</a:t>
            </a:r>
            <a:endParaRPr lang="zh-CN" altLang="en-US" sz="6600" dirty="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263251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Callout 6">
            <a:extLst>
              <a:ext uri="{FF2B5EF4-FFF2-40B4-BE49-F238E27FC236}">
                <a16:creationId xmlns:a16="http://schemas.microsoft.com/office/drawing/2014/main" id="{3D54F9B3-1554-F7EA-3D1A-E7E84C2E79DA}"/>
              </a:ext>
            </a:extLst>
          </p:cNvPr>
          <p:cNvSpPr/>
          <p:nvPr/>
        </p:nvSpPr>
        <p:spPr>
          <a:xfrm>
            <a:off x="0" y="214009"/>
            <a:ext cx="8073483" cy="5391073"/>
          </a:xfrm>
          <a:prstGeom prst="wedgeEllipseCallout">
            <a:avLst>
              <a:gd name="adj1" fmla="val 44326"/>
              <a:gd name="adj2" fmla="val 51573"/>
            </a:avLst>
          </a:prstGeom>
          <a:ln w="19050"/>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3200">
                <a:solidFill>
                  <a:srgbClr val="FF0066"/>
                </a:solidFill>
                <a:latin typeface="UTM Avo" panose="02040603050506020204" pitchFamily="18" charset="0"/>
                <a:cs typeface="Times New Roman" panose="02020603050405020304" pitchFamily="18" charset="0"/>
              </a:rPr>
              <a:t>Về nhà hoàn thiện bảng theo dõi thực phẩm an toàn vào vở và chuẩn bị</a:t>
            </a:r>
          </a:p>
          <a:p>
            <a:pPr algn="ctr">
              <a:defRPr/>
            </a:pPr>
            <a:r>
              <a:rPr lang="en-US" sz="3200">
                <a:solidFill>
                  <a:srgbClr val="FF0066"/>
                </a:solidFill>
                <a:latin typeface="UTM Avo" panose="02040603050506020204" pitchFamily="18" charset="0"/>
                <a:cs typeface="Times New Roman" panose="02020603050405020304" pitchFamily="18" charset="0"/>
              </a:rPr>
              <a:t>các nội dung trong phiếu điều tra thực phẩm an toàn (SGK, trang 102) để chuẩn bị cho tiết 2.</a:t>
            </a:r>
            <a:endParaRPr lang="en-US" sz="3200" dirty="0">
              <a:solidFill>
                <a:srgbClr val="FF0066"/>
              </a:solidFill>
              <a:latin typeface="UTM Avo" panose="02040603050506020204" pitchFamily="18" charset="0"/>
              <a:cs typeface="Times New Roman" panose="02020603050405020304" pitchFamily="18" charset="0"/>
            </a:endParaRPr>
          </a:p>
        </p:txBody>
      </p:sp>
      <p:pic>
        <p:nvPicPr>
          <p:cNvPr id="3" name="图片 16">
            <a:extLst>
              <a:ext uri="{FF2B5EF4-FFF2-40B4-BE49-F238E27FC236}">
                <a16:creationId xmlns:a16="http://schemas.microsoft.com/office/drawing/2014/main" id="{8A6A727F-FC55-4A37-88D6-4AF7BA9094E3}"/>
              </a:ext>
            </a:extLst>
          </p:cNvPr>
          <p:cNvPicPr>
            <a:picLocks noChangeAspect="1"/>
          </p:cNvPicPr>
          <p:nvPr/>
        </p:nvPicPr>
        <p:blipFill rotWithShape="1">
          <a:blip r:embed="rId2">
            <a:extLst>
              <a:ext uri="{28A0092B-C50C-407E-A947-70E740481C1C}">
                <a14:useLocalDpi xmlns:a14="http://schemas.microsoft.com/office/drawing/2010/main" val="0"/>
              </a:ext>
            </a:extLst>
          </a:blip>
          <a:srcRect b="6601"/>
          <a:stretch/>
        </p:blipFill>
        <p:spPr>
          <a:xfrm>
            <a:off x="7213662" y="1611086"/>
            <a:ext cx="5169890" cy="5246914"/>
          </a:xfrm>
          <a:prstGeom prst="rect">
            <a:avLst/>
          </a:prstGeom>
        </p:spPr>
      </p:pic>
    </p:spTree>
    <p:extLst>
      <p:ext uri="{BB962C8B-B14F-4D97-AF65-F5344CB8AC3E}">
        <p14:creationId xmlns:p14="http://schemas.microsoft.com/office/powerpoint/2010/main" val="17494399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6">
            <a:extLst>
              <a:ext uri="{FF2B5EF4-FFF2-40B4-BE49-F238E27FC236}">
                <a16:creationId xmlns:a16="http://schemas.microsoft.com/office/drawing/2014/main" id="{0B137F04-E0A1-441D-10C0-3C3C7BCCC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93" y="0"/>
            <a:ext cx="9390433" cy="6562106"/>
          </a:xfrm>
          <a:prstGeom prst="rect">
            <a:avLst/>
          </a:prstGeom>
        </p:spPr>
      </p:pic>
      <p:pic>
        <p:nvPicPr>
          <p:cNvPr id="14" name="图片 37">
            <a:extLst>
              <a:ext uri="{FF2B5EF4-FFF2-40B4-BE49-F238E27FC236}">
                <a16:creationId xmlns:a16="http://schemas.microsoft.com/office/drawing/2014/main" id="{0FE14722-574E-28F2-F3F5-E653548D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378" y="1986691"/>
            <a:ext cx="2358331" cy="1148931"/>
          </a:xfrm>
          <a:prstGeom prst="rect">
            <a:avLst/>
          </a:prstGeom>
        </p:spPr>
      </p:pic>
      <p:sp>
        <p:nvSpPr>
          <p:cNvPr id="15" name="矩形 8">
            <a:extLst>
              <a:ext uri="{FF2B5EF4-FFF2-40B4-BE49-F238E27FC236}">
                <a16:creationId xmlns:a16="http://schemas.microsoft.com/office/drawing/2014/main" id="{9341A5BF-99C7-1BA5-3DFB-8EE681D70FE6}"/>
              </a:ext>
            </a:extLst>
          </p:cNvPr>
          <p:cNvSpPr/>
          <p:nvPr/>
        </p:nvSpPr>
        <p:spPr>
          <a:xfrm>
            <a:off x="4861738" y="2939216"/>
            <a:ext cx="6203942" cy="2400657"/>
          </a:xfrm>
          <a:prstGeom prst="rect">
            <a:avLst/>
          </a:prstGeom>
        </p:spPr>
        <p:txBody>
          <a:bodyPr wrap="none">
            <a:spAutoFit/>
            <a:scene3d>
              <a:camera prst="orthographicFront"/>
              <a:lightRig rig="threePt" dir="t"/>
            </a:scene3d>
            <a:sp3d extrusionH="57150">
              <a:bevelT h="25400" prst="softRound"/>
            </a:sp3d>
          </a:bodyPr>
          <a:lstStyle/>
          <a:p>
            <a:pPr algn="ctr"/>
            <a:r>
              <a:rPr lang="en-US" altLang="zh-CN" sz="750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rPr>
              <a:t>CHÚC CÁC EM</a:t>
            </a:r>
          </a:p>
          <a:p>
            <a:pPr algn="ctr"/>
            <a:r>
              <a:rPr lang="en-US" altLang="zh-CN" sz="750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rPr>
              <a:t>HỌC TỐT</a:t>
            </a:r>
            <a:endParaRPr lang="zh-CN" altLang="en-US" sz="7500" dirty="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8206111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6"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80">
                                          <p:stCondLst>
                                            <p:cond delay="0"/>
                                          </p:stCondLst>
                                        </p:cTn>
                                        <p:tgtEl>
                                          <p:spTgt spid="14"/>
                                        </p:tgtEl>
                                      </p:cBhvr>
                                    </p:animEffect>
                                    <p:anim calcmode="lin" valueType="num">
                                      <p:cBhvr>
                                        <p:cTn id="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 dur="26">
                                          <p:stCondLst>
                                            <p:cond delay="650"/>
                                          </p:stCondLst>
                                        </p:cTn>
                                        <p:tgtEl>
                                          <p:spTgt spid="14"/>
                                        </p:tgtEl>
                                      </p:cBhvr>
                                      <p:to x="100000" y="60000"/>
                                    </p:animScale>
                                    <p:animScale>
                                      <p:cBhvr>
                                        <p:cTn id="17" dur="166" decel="50000">
                                          <p:stCondLst>
                                            <p:cond delay="676"/>
                                          </p:stCondLst>
                                        </p:cTn>
                                        <p:tgtEl>
                                          <p:spTgt spid="14"/>
                                        </p:tgtEl>
                                      </p:cBhvr>
                                      <p:to x="100000" y="100000"/>
                                    </p:animScale>
                                    <p:animScale>
                                      <p:cBhvr>
                                        <p:cTn id="18" dur="26">
                                          <p:stCondLst>
                                            <p:cond delay="1312"/>
                                          </p:stCondLst>
                                        </p:cTn>
                                        <p:tgtEl>
                                          <p:spTgt spid="14"/>
                                        </p:tgtEl>
                                      </p:cBhvr>
                                      <p:to x="100000" y="80000"/>
                                    </p:animScale>
                                    <p:animScale>
                                      <p:cBhvr>
                                        <p:cTn id="19" dur="166" decel="50000">
                                          <p:stCondLst>
                                            <p:cond delay="1338"/>
                                          </p:stCondLst>
                                        </p:cTn>
                                        <p:tgtEl>
                                          <p:spTgt spid="14"/>
                                        </p:tgtEl>
                                      </p:cBhvr>
                                      <p:to x="100000" y="100000"/>
                                    </p:animScale>
                                    <p:animScale>
                                      <p:cBhvr>
                                        <p:cTn id="20" dur="26">
                                          <p:stCondLst>
                                            <p:cond delay="1642"/>
                                          </p:stCondLst>
                                        </p:cTn>
                                        <p:tgtEl>
                                          <p:spTgt spid="14"/>
                                        </p:tgtEl>
                                      </p:cBhvr>
                                      <p:to x="100000" y="90000"/>
                                    </p:animScale>
                                    <p:animScale>
                                      <p:cBhvr>
                                        <p:cTn id="21" dur="166" decel="50000">
                                          <p:stCondLst>
                                            <p:cond delay="1668"/>
                                          </p:stCondLst>
                                        </p:cTn>
                                        <p:tgtEl>
                                          <p:spTgt spid="14"/>
                                        </p:tgtEl>
                                      </p:cBhvr>
                                      <p:to x="100000" y="100000"/>
                                    </p:animScale>
                                    <p:animScale>
                                      <p:cBhvr>
                                        <p:cTn id="22" dur="26">
                                          <p:stCondLst>
                                            <p:cond delay="1808"/>
                                          </p:stCondLst>
                                        </p:cTn>
                                        <p:tgtEl>
                                          <p:spTgt spid="14"/>
                                        </p:tgtEl>
                                      </p:cBhvr>
                                      <p:to x="100000" y="95000"/>
                                    </p:animScale>
                                    <p:animScale>
                                      <p:cBhvr>
                                        <p:cTn id="23" dur="166" decel="50000">
                                          <p:stCondLst>
                                            <p:cond delay="1834"/>
                                          </p:stCondLst>
                                        </p:cTn>
                                        <p:tgtEl>
                                          <p:spTgt spid="14"/>
                                        </p:tgtEl>
                                      </p:cBhvr>
                                      <p:to x="100000" y="100000"/>
                                    </p:animScale>
                                  </p:childTnLst>
                                </p:cTn>
                              </p:par>
                              <p:par>
                                <p:cTn id="24" presetID="1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1179286" y="176890"/>
            <a:ext cx="8588828" cy="2566310"/>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sym typeface="字魂115号-刀刀体" panose="00000500000000000000" pitchFamily="2" charset="-122"/>
            </a:endParaRPr>
          </a:p>
        </p:txBody>
      </p:sp>
      <p:sp>
        <p:nvSpPr>
          <p:cNvPr id="14" name="TextBox 13">
            <a:extLst>
              <a:ext uri="{FF2B5EF4-FFF2-40B4-BE49-F238E27FC236}">
                <a16:creationId xmlns:a16="http://schemas.microsoft.com/office/drawing/2014/main" id="{C11116B4-5E22-9797-FFD1-AFF4C1C0CDE9}"/>
              </a:ext>
            </a:extLst>
          </p:cNvPr>
          <p:cNvSpPr txBox="1"/>
          <p:nvPr/>
        </p:nvSpPr>
        <p:spPr>
          <a:xfrm>
            <a:off x="1331684" y="249416"/>
            <a:ext cx="7841345" cy="2164020"/>
          </a:xfrm>
          <a:prstGeom prst="roundRect">
            <a:avLst>
              <a:gd name="adj" fmla="val 17994"/>
            </a:avLst>
          </a:prstGeom>
          <a:noFill/>
          <a:ln w="38100">
            <a:noFill/>
            <a:prstDash val="lgDash"/>
          </a:ln>
        </p:spPr>
        <p:txBody>
          <a:bodyPr wrap="square" rtlCol="0">
            <a:spAutoFit/>
          </a:bodyPr>
          <a:lstStyle/>
          <a:p>
            <a:pPr algn="ctr"/>
            <a:r>
              <a:rPr lang="en-US" sz="4000">
                <a:solidFill>
                  <a:srgbClr val="002060"/>
                </a:solidFill>
                <a:latin typeface="UTM Avo" panose="02040603050506020204" pitchFamily="18" charset="0"/>
                <a:cs typeface="Times New Roman" panose="02020603050405020304" pitchFamily="18" charset="0"/>
              </a:rPr>
              <a:t>Điều gì có thể xảy ra với bạn Nam nếu bạn ấy ăn các lát bánh mì này? Vì sao?</a:t>
            </a:r>
            <a:endParaRPr lang="en-US" sz="4000" dirty="0">
              <a:solidFill>
                <a:srgbClr val="002060"/>
              </a:solidFill>
              <a:latin typeface="UTM Avo" panose="02040603050506020204" pitchFamily="18" charset="0"/>
              <a:cs typeface="Times New Roman" panose="02020603050405020304" pitchFamily="18" charset="0"/>
            </a:endParaRPr>
          </a:p>
        </p:txBody>
      </p:sp>
      <p:pic>
        <p:nvPicPr>
          <p:cNvPr id="5" name="图片 7">
            <a:extLst>
              <a:ext uri="{FF2B5EF4-FFF2-40B4-BE49-F238E27FC236}">
                <a16:creationId xmlns:a16="http://schemas.microsoft.com/office/drawing/2014/main" id="{27836E11-59BA-76C1-6A84-AA1289A8D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741" y="2503715"/>
            <a:ext cx="4354285" cy="4354285"/>
          </a:xfrm>
          <a:prstGeom prst="rect">
            <a:avLst/>
          </a:prstGeom>
        </p:spPr>
      </p:pic>
      <p:pic>
        <p:nvPicPr>
          <p:cNvPr id="3" name="Picture 2" descr="A cartoon of a child holding a cat&#10;&#10;Description automatically generated">
            <a:extLst>
              <a:ext uri="{FF2B5EF4-FFF2-40B4-BE49-F238E27FC236}">
                <a16:creationId xmlns:a16="http://schemas.microsoft.com/office/drawing/2014/main" id="{EED020DB-0087-419E-85D4-22CC49F19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021" y="2833479"/>
            <a:ext cx="6343322" cy="3846770"/>
          </a:xfrm>
          <a:prstGeom prst="rect">
            <a:avLst/>
          </a:prstGeom>
        </p:spPr>
      </p:pic>
    </p:spTree>
    <p:extLst>
      <p:ext uri="{BB962C8B-B14F-4D97-AF65-F5344CB8AC3E}">
        <p14:creationId xmlns:p14="http://schemas.microsoft.com/office/powerpoint/2010/main" val="35705856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758371" y="173803"/>
            <a:ext cx="10860316" cy="2566310"/>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4" name="TextBox 13">
            <a:extLst>
              <a:ext uri="{FF2B5EF4-FFF2-40B4-BE49-F238E27FC236}">
                <a16:creationId xmlns:a16="http://schemas.microsoft.com/office/drawing/2014/main" id="{C11116B4-5E22-9797-FFD1-AFF4C1C0CDE9}"/>
              </a:ext>
            </a:extLst>
          </p:cNvPr>
          <p:cNvSpPr txBox="1"/>
          <p:nvPr/>
        </p:nvSpPr>
        <p:spPr>
          <a:xfrm>
            <a:off x="910769" y="246329"/>
            <a:ext cx="10860316" cy="2576215"/>
          </a:xfrm>
          <a:prstGeom prst="roundRect">
            <a:avLst>
              <a:gd name="adj" fmla="val 17994"/>
            </a:avLst>
          </a:prstGeom>
          <a:noFill/>
          <a:ln w="38100">
            <a:noFill/>
            <a:prstDash val="lgDash"/>
          </a:ln>
        </p:spPr>
        <p:txBody>
          <a:bodyPr wrap="square" rtlCol="0">
            <a:spAutoFit/>
          </a:bodyPr>
          <a:lstStyle/>
          <a:p>
            <a:pPr lvl="0" algn="ctr"/>
            <a:r>
              <a:rPr lang="vi-VN" sz="3600">
                <a:solidFill>
                  <a:srgbClr val="002060"/>
                </a:solidFill>
                <a:latin typeface="UTM Avo" panose="02040603050506020204" pitchFamily="18" charset="0"/>
                <a:cs typeface="Times New Roman" panose="02020603050405020304" pitchFamily="18" charset="0"/>
              </a:rPr>
              <a:t> Nếu Nam ăn các lát bánh mì này, bạn ấy có thể bị đau bụng, đi ngoài thậm chí nặng hơn là bị ngộ độc thực phẩm bởi các lát bánh mì này có mùi lạ, bị chuyển màu do nấm mốc.</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5" name="图片 7">
            <a:extLst>
              <a:ext uri="{FF2B5EF4-FFF2-40B4-BE49-F238E27FC236}">
                <a16:creationId xmlns:a16="http://schemas.microsoft.com/office/drawing/2014/main" id="{27836E11-59BA-76C1-6A84-AA1289A8D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741" y="2503715"/>
            <a:ext cx="4354285" cy="4354285"/>
          </a:xfrm>
          <a:prstGeom prst="rect">
            <a:avLst/>
          </a:prstGeom>
        </p:spPr>
      </p:pic>
      <p:pic>
        <p:nvPicPr>
          <p:cNvPr id="3" name="Picture 2" descr="A cartoon of a child holding a cat&#10;&#10;Description automatically generated">
            <a:extLst>
              <a:ext uri="{FF2B5EF4-FFF2-40B4-BE49-F238E27FC236}">
                <a16:creationId xmlns:a16="http://schemas.microsoft.com/office/drawing/2014/main" id="{EED020DB-0087-419E-85D4-22CC49F19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021" y="2833479"/>
            <a:ext cx="6343322" cy="3846770"/>
          </a:xfrm>
          <a:prstGeom prst="rect">
            <a:avLst/>
          </a:prstGeom>
        </p:spPr>
      </p:pic>
    </p:spTree>
    <p:extLst>
      <p:ext uri="{BB962C8B-B14F-4D97-AF65-F5344CB8AC3E}">
        <p14:creationId xmlns:p14="http://schemas.microsoft.com/office/powerpoint/2010/main" val="30219172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E81E992-60D0-442B-846E-93DE7007A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5" name="图片 4">
            <a:extLst>
              <a:ext uri="{FF2B5EF4-FFF2-40B4-BE49-F238E27FC236}">
                <a16:creationId xmlns:a16="http://schemas.microsoft.com/office/drawing/2014/main" id="{022413B5-DEDE-42F5-8789-247A503CC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948" y="-139885"/>
            <a:ext cx="8805738" cy="7948590"/>
          </a:xfrm>
          <a:prstGeom prst="rect">
            <a:avLst/>
          </a:prstGeom>
        </p:spPr>
      </p:pic>
      <p:sp>
        <p:nvSpPr>
          <p:cNvPr id="6" name="Google Shape;1322;p20">
            <a:extLst>
              <a:ext uri="{FF2B5EF4-FFF2-40B4-BE49-F238E27FC236}">
                <a16:creationId xmlns:a16="http://schemas.microsoft.com/office/drawing/2014/main" id="{255EE01A-5A98-FC7A-893F-866A62E86860}"/>
              </a:ext>
            </a:extLst>
          </p:cNvPr>
          <p:cNvSpPr txBox="1">
            <a:spLocks/>
          </p:cNvSpPr>
          <p:nvPr/>
        </p:nvSpPr>
        <p:spPr>
          <a:xfrm>
            <a:off x="4478582" y="4482446"/>
            <a:ext cx="4614513" cy="10815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pPr marL="0" marR="0" lvl="0" indent="0" algn="ctr" defTabSz="914400" rtl="0" eaLnBrk="1" fontAlgn="auto" latinLnBrk="0" hangingPunct="1">
              <a:lnSpc>
                <a:spcPct val="100000"/>
              </a:lnSpc>
              <a:spcBef>
                <a:spcPts val="0"/>
              </a:spcBef>
              <a:spcAft>
                <a:spcPts val="0"/>
              </a:spcAft>
              <a:buClr>
                <a:srgbClr val="434343"/>
              </a:buClr>
              <a:buSzPts val="5600"/>
              <a:buFont typeface="Saira Condensed"/>
              <a:buNone/>
              <a:tabLst/>
              <a:defRPr/>
            </a:pPr>
            <a:r>
              <a:rPr kumimoji="0" lang="en-US" sz="8500" b="0" i="1" u="none" strike="noStrike" kern="1200" cap="none" spc="0" normalizeH="0" baseline="0" noProof="0">
                <a:ln>
                  <a:solidFill>
                    <a:prstClr val="black"/>
                  </a:solidFill>
                </a:ln>
                <a:solidFill>
                  <a:srgbClr val="ED8F8B">
                    <a:lumMod val="75000"/>
                  </a:srgbClr>
                </a:solidFill>
                <a:effectLst/>
                <a:uLnTx/>
                <a:uFillTx/>
                <a:latin typeface="#9Slide07 IcielBaliho Script" pitchFamily="2" charset="0"/>
                <a:sym typeface="Saira Condensed"/>
              </a:rPr>
              <a:t>Thực phẩm an toàn</a:t>
            </a:r>
          </a:p>
        </p:txBody>
      </p:sp>
      <p:sp>
        <p:nvSpPr>
          <p:cNvPr id="7" name="Google Shape;1321;p20">
            <a:extLst>
              <a:ext uri="{FF2B5EF4-FFF2-40B4-BE49-F238E27FC236}">
                <a16:creationId xmlns:a16="http://schemas.microsoft.com/office/drawing/2014/main" id="{279888D4-8416-2B16-456F-69DE8327F8EB}"/>
              </a:ext>
            </a:extLst>
          </p:cNvPr>
          <p:cNvSpPr txBox="1">
            <a:spLocks/>
          </p:cNvSpPr>
          <p:nvPr/>
        </p:nvSpPr>
        <p:spPr>
          <a:xfrm>
            <a:off x="3309568" y="2602383"/>
            <a:ext cx="7605174" cy="717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1pPr>
            <a:lvl2pPr marL="914400" marR="0" lvl="1"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2pPr>
            <a:lvl3pPr marL="1371600" marR="0" lvl="2"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3pPr>
            <a:lvl4pPr marL="1828800" marR="0" lvl="3"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4pPr>
            <a:lvl5pPr marL="2286000" marR="0" lvl="4"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5pPr>
            <a:lvl6pPr marL="2743200" marR="0" lvl="5"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6pPr>
            <a:lvl7pPr marL="3200400" marR="0" lvl="6"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7pPr>
            <a:lvl8pPr marL="3657600" marR="0" lvl="7" indent="-304800" algn="l" rtl="0">
              <a:lnSpc>
                <a:spcPct val="115000"/>
              </a:lnSpc>
              <a:spcBef>
                <a:spcPts val="1600"/>
              </a:spcBef>
              <a:spcAft>
                <a:spcPts val="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8pPr>
            <a:lvl9pPr marL="4114800" marR="0" lvl="8" indent="-304800" algn="l" rtl="0">
              <a:lnSpc>
                <a:spcPct val="115000"/>
              </a:lnSpc>
              <a:spcBef>
                <a:spcPts val="1600"/>
              </a:spcBef>
              <a:spcAft>
                <a:spcPts val="1600"/>
              </a:spcAft>
              <a:buClr>
                <a:srgbClr val="434343"/>
              </a:buClr>
              <a:buSzPts val="1200"/>
              <a:buFont typeface="Quattrocento"/>
              <a:buChar char="■"/>
              <a:defRPr sz="1200" b="0" i="0" u="none" strike="noStrike" cap="none">
                <a:solidFill>
                  <a:srgbClr val="434343"/>
                </a:solidFill>
                <a:latin typeface="Quattrocento"/>
                <a:ea typeface="Quattrocento"/>
                <a:cs typeface="Quattrocento"/>
                <a:sym typeface="Quattrocento"/>
              </a:defRPr>
            </a:lvl9pPr>
          </a:lstStyle>
          <a:p>
            <a:pPr marL="0" marR="0" lvl="0" indent="0" algn="ctr" defTabSz="914400" rtl="0" eaLnBrk="1" fontAlgn="auto" latinLnBrk="0" hangingPunct="1">
              <a:lnSpc>
                <a:spcPct val="115000"/>
              </a:lnSpc>
              <a:spcBef>
                <a:spcPts val="0"/>
              </a:spcBef>
              <a:spcAft>
                <a:spcPts val="0"/>
              </a:spcAft>
              <a:buClr>
                <a:srgbClr val="434343"/>
              </a:buClr>
              <a:buSzPts val="1200"/>
              <a:buFont typeface="Quattrocento"/>
              <a:buNone/>
              <a:tabLst/>
              <a:defRPr/>
            </a:pPr>
            <a:r>
              <a:rPr kumimoji="0" lang="en-US" sz="8000" b="0" i="0" u="none" strike="noStrike" kern="1200" cap="none" spc="0" normalizeH="0" baseline="0" noProof="0">
                <a:ln w="19050">
                  <a:solidFill>
                    <a:srgbClr val="44546A"/>
                  </a:solidFill>
                </a:ln>
                <a:solidFill>
                  <a:srgbClr val="FF0066"/>
                </a:solidFill>
                <a:effectLst/>
                <a:uLnTx/>
                <a:uFillTx/>
                <a:latin typeface="#9Slide06 Thillends Small" pitchFamily="2" charset="0"/>
                <a:sym typeface="Quattrocento"/>
              </a:rPr>
              <a:t>Bài 26- Tiết  1</a:t>
            </a:r>
          </a:p>
        </p:txBody>
      </p:sp>
      <p:pic>
        <p:nvPicPr>
          <p:cNvPr id="18" name="图片 9">
            <a:extLst>
              <a:ext uri="{FF2B5EF4-FFF2-40B4-BE49-F238E27FC236}">
                <a16:creationId xmlns:a16="http://schemas.microsoft.com/office/drawing/2014/main" id="{8E06AD64-A2E2-4DDE-8656-AB6A059B6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62" y="1704404"/>
            <a:ext cx="4784573" cy="5153596"/>
          </a:xfrm>
          <a:prstGeom prst="rect">
            <a:avLst/>
          </a:prstGeom>
        </p:spPr>
      </p:pic>
    </p:spTree>
    <p:extLst>
      <p:ext uri="{BB962C8B-B14F-4D97-AF65-F5344CB8AC3E}">
        <p14:creationId xmlns:p14="http://schemas.microsoft.com/office/powerpoint/2010/main" val="103494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3361897" y="2178078"/>
            <a:ext cx="5497018" cy="1107996"/>
          </a:xfrm>
          <a:prstGeom prst="rect">
            <a:avLst/>
          </a:prstGeom>
        </p:spPr>
        <p:txBody>
          <a:bodyPr wrap="none">
            <a:spAutoFit/>
            <a:scene3d>
              <a:camera prst="orthographicFront"/>
              <a:lightRig rig="threePt" dir="t"/>
            </a:scene3d>
            <a:sp3d extrusionH="57150">
              <a:bevelT h="25400" prst="softRound"/>
            </a:sp3d>
          </a:bodyPr>
          <a:lstStyle/>
          <a:p>
            <a:r>
              <a:rPr lang="en-US" altLang="zh-CN" sz="660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rPr>
              <a:t>Hoạt động 1</a:t>
            </a:r>
            <a:endParaRPr lang="zh-CN" altLang="en-US" sz="6600" dirty="0">
              <a:gradFill>
                <a:gsLst>
                  <a:gs pos="100000">
                    <a:srgbClr val="035865">
                      <a:lumMod val="20000"/>
                      <a:lumOff val="80000"/>
                    </a:srgbClr>
                  </a:gs>
                  <a:gs pos="71000">
                    <a:srgbClr val="035865">
                      <a:lumMod val="60000"/>
                      <a:lumOff val="40000"/>
                    </a:srgbClr>
                  </a:gs>
                  <a:gs pos="1000">
                    <a:srgbClr val="035865">
                      <a:lumMod val="50000"/>
                    </a:srgbClr>
                  </a:gs>
                  <a:gs pos="37000">
                    <a:srgbClr val="035865">
                      <a:lumMod val="75000"/>
                    </a:srgbClr>
                  </a:gs>
                </a:gsLst>
                <a:lin ang="5400000" scaled="1"/>
              </a:gradFill>
              <a:latin typeface="UTM Showcard" panose="02040603050506020204" pitchFamily="18" charset="0"/>
              <a:ea typeface="字魂27号-布丁体" panose="00000505000000000000" pitchFamily="2" charset="-122"/>
            </a:endParaRPr>
          </a:p>
        </p:txBody>
      </p:sp>
      <p:sp>
        <p:nvSpPr>
          <p:cNvPr id="176" name="Google Shape;1322;p20">
            <a:extLst>
              <a:ext uri="{FF2B5EF4-FFF2-40B4-BE49-F238E27FC236}">
                <a16:creationId xmlns:a16="http://schemas.microsoft.com/office/drawing/2014/main" id="{4D95B25A-1EB8-4DC3-81B2-586DBBB7E4C2}"/>
              </a:ext>
            </a:extLst>
          </p:cNvPr>
          <p:cNvSpPr txBox="1">
            <a:spLocks/>
          </p:cNvSpPr>
          <p:nvPr/>
        </p:nvSpPr>
        <p:spPr>
          <a:xfrm>
            <a:off x="1792000" y="4745991"/>
            <a:ext cx="6859582" cy="10815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r>
              <a:rPr lang="en-US" sz="8000" i="1">
                <a:ln>
                  <a:solidFill>
                    <a:schemeClr val="tx1"/>
                  </a:solidFill>
                </a:ln>
                <a:solidFill>
                  <a:schemeClr val="accent6">
                    <a:lumMod val="75000"/>
                  </a:schemeClr>
                </a:solidFill>
                <a:latin typeface="#9Slide07 IcielBaliho Script" pitchFamily="2" charset="0"/>
              </a:rPr>
              <a:t>Nhận biết thực phẩm an toàn</a:t>
            </a:r>
          </a:p>
        </p:txBody>
      </p:sp>
      <p:pic>
        <p:nvPicPr>
          <p:cNvPr id="3" name="Picture 2">
            <a:extLst>
              <a:ext uri="{FF2B5EF4-FFF2-40B4-BE49-F238E27FC236}">
                <a16:creationId xmlns:a16="http://schemas.microsoft.com/office/drawing/2014/main" id="{57E046C5-26CA-4ABD-A914-B0F4125B130A}"/>
              </a:ext>
            </a:extLst>
          </p:cNvPr>
          <p:cNvPicPr>
            <a:picLocks noChangeAspect="1"/>
          </p:cNvPicPr>
          <p:nvPr/>
        </p:nvPicPr>
        <p:blipFill>
          <a:blip r:embed="rId5"/>
          <a:stretch>
            <a:fillRect/>
          </a:stretch>
        </p:blipFill>
        <p:spPr>
          <a:xfrm>
            <a:off x="7253940" y="1279791"/>
            <a:ext cx="5529551" cy="5529551"/>
          </a:xfrm>
          <a:prstGeom prst="rect">
            <a:avLst/>
          </a:prstGeom>
        </p:spPr>
      </p:pic>
    </p:spTree>
    <p:extLst>
      <p:ext uri="{BB962C8B-B14F-4D97-AF65-F5344CB8AC3E}">
        <p14:creationId xmlns:p14="http://schemas.microsoft.com/office/powerpoint/2010/main" val="333663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randombar(horizontal)">
                                      <p:cBhvr>
                                        <p:cTn id="28" dur="500"/>
                                        <p:tgtEl>
                                          <p:spTgt spid="175"/>
                                        </p:tgtEl>
                                      </p:cBhvr>
                                    </p:animEffect>
                                  </p:childTnLst>
                                </p:cTn>
                              </p:par>
                            </p:childTnLst>
                          </p:cTn>
                        </p:par>
                        <p:par>
                          <p:cTn id="29" fill="hold">
                            <p:stCondLst>
                              <p:cond delay="3000"/>
                            </p:stCondLst>
                            <p:childTnLst>
                              <p:par>
                                <p:cTn id="30" presetID="14" presetClass="entr" presetSubtype="10" fill="hold" grpId="0" nodeType="after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randombar(horizontal)">
                                      <p:cBhvr>
                                        <p:cTn id="3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192315" y="176889"/>
            <a:ext cx="8545286" cy="6431696"/>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4" name="TextBox 13">
            <a:extLst>
              <a:ext uri="{FF2B5EF4-FFF2-40B4-BE49-F238E27FC236}">
                <a16:creationId xmlns:a16="http://schemas.microsoft.com/office/drawing/2014/main" id="{C11116B4-5E22-9797-FFD1-AFF4C1C0CDE9}"/>
              </a:ext>
            </a:extLst>
          </p:cNvPr>
          <p:cNvSpPr txBox="1"/>
          <p:nvPr/>
        </p:nvSpPr>
        <p:spPr>
          <a:xfrm>
            <a:off x="593272" y="960615"/>
            <a:ext cx="7650841" cy="4911983"/>
          </a:xfrm>
          <a:prstGeom prst="roundRect">
            <a:avLst>
              <a:gd name="adj" fmla="val 17994"/>
            </a:avLst>
          </a:prstGeom>
          <a:noFill/>
          <a:ln w="38100">
            <a:noFill/>
            <a:prstDash val="lgDash"/>
          </a:ln>
        </p:spPr>
        <p:txBody>
          <a:bodyPr wrap="square" rtlCol="0">
            <a:spAutoFit/>
          </a:bodyPr>
          <a:lstStyle/>
          <a:p>
            <a:pPr lvl="0" algn="just"/>
            <a:r>
              <a:rPr lang="vi-VN" sz="4000">
                <a:solidFill>
                  <a:srgbClr val="002060"/>
                </a:solidFill>
                <a:latin typeface="UTM Avo" panose="02040603050506020204" pitchFamily="18" charset="0"/>
                <a:cs typeface="Times New Roman" panose="02020603050405020304" pitchFamily="18" charset="0"/>
              </a:rPr>
              <a:t>+ Thực phẩm trong các hình dưới đây có an toàn không? Vì sao?</a:t>
            </a:r>
            <a:endParaRPr lang="en-US" sz="4000">
              <a:solidFill>
                <a:srgbClr val="002060"/>
              </a:solidFill>
              <a:latin typeface="UTM Avo" panose="02040603050506020204" pitchFamily="18" charset="0"/>
              <a:cs typeface="Times New Roman" panose="02020603050405020304" pitchFamily="18" charset="0"/>
            </a:endParaRPr>
          </a:p>
          <a:p>
            <a:pPr lvl="0" algn="just"/>
            <a:endParaRPr lang="vi-VN" sz="4000">
              <a:solidFill>
                <a:srgbClr val="002060"/>
              </a:solidFill>
              <a:latin typeface="UTM Avo" panose="02040603050506020204" pitchFamily="18" charset="0"/>
              <a:cs typeface="Times New Roman" panose="02020603050405020304" pitchFamily="18" charset="0"/>
            </a:endParaRPr>
          </a:p>
          <a:p>
            <a:pPr lvl="0" algn="just"/>
            <a:r>
              <a:rPr lang="vi-VN" sz="4000">
                <a:solidFill>
                  <a:srgbClr val="002060"/>
                </a:solidFill>
                <a:latin typeface="UTM Avo" panose="02040603050506020204" pitchFamily="18" charset="0"/>
                <a:cs typeface="Times New Roman" panose="02020603050405020304" pitchFamily="18" charset="0"/>
              </a:rPr>
              <a:t>+ Chúng ta nhận biết thực phẩm an toàn qua những dấu hiệu nào?</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5" name="图片 7">
            <a:extLst>
              <a:ext uri="{FF2B5EF4-FFF2-40B4-BE49-F238E27FC236}">
                <a16:creationId xmlns:a16="http://schemas.microsoft.com/office/drawing/2014/main" id="{27836E11-59BA-76C1-6A84-AA1289A8D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741" y="2503715"/>
            <a:ext cx="4354285" cy="4354285"/>
          </a:xfrm>
          <a:prstGeom prst="rect">
            <a:avLst/>
          </a:prstGeom>
        </p:spPr>
      </p:pic>
    </p:spTree>
    <p:extLst>
      <p:ext uri="{BB962C8B-B14F-4D97-AF65-F5344CB8AC3E}">
        <p14:creationId xmlns:p14="http://schemas.microsoft.com/office/powerpoint/2010/main" val="31377139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圆角矩形 29">
            <a:extLst>
              <a:ext uri="{FF2B5EF4-FFF2-40B4-BE49-F238E27FC236}">
                <a16:creationId xmlns:a16="http://schemas.microsoft.com/office/drawing/2014/main" id="{B2E9BCF1-9B60-4480-AF7C-5C15044B32AD}"/>
              </a:ext>
            </a:extLst>
          </p:cNvPr>
          <p:cNvSpPr/>
          <p:nvPr/>
        </p:nvSpPr>
        <p:spPr>
          <a:xfrm>
            <a:off x="192314" y="176889"/>
            <a:ext cx="11622315" cy="6470654"/>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3" name="Picture 2" descr="A green house with plants in it&#10;&#10;Description automatically generated">
            <a:extLst>
              <a:ext uri="{FF2B5EF4-FFF2-40B4-BE49-F238E27FC236}">
                <a16:creationId xmlns:a16="http://schemas.microsoft.com/office/drawing/2014/main" id="{F626F20A-67CB-4B9E-BCC3-A5BA69F01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1" y="810631"/>
            <a:ext cx="2685958" cy="1814836"/>
          </a:xfrm>
          <a:prstGeom prst="rect">
            <a:avLst/>
          </a:prstGeom>
        </p:spPr>
      </p:pic>
      <p:pic>
        <p:nvPicPr>
          <p:cNvPr id="6" name="Picture 5" descr="A cartoon of a child holding a bowl of soup in front of a refrigerator&#10;&#10;Description automatically generated">
            <a:extLst>
              <a:ext uri="{FF2B5EF4-FFF2-40B4-BE49-F238E27FC236}">
                <a16:creationId xmlns:a16="http://schemas.microsoft.com/office/drawing/2014/main" id="{D9B49C46-0CAF-42A3-875E-F2E7BCCA7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386" y="781702"/>
            <a:ext cx="2686160" cy="1818044"/>
          </a:xfrm>
          <a:prstGeom prst="rect">
            <a:avLst/>
          </a:prstGeom>
        </p:spPr>
      </p:pic>
      <p:pic>
        <p:nvPicPr>
          <p:cNvPr id="8" name="Picture 7" descr="A cartoon of a child standing next to a table with a large round object on it&#10;&#10;Description automatically generated">
            <a:extLst>
              <a:ext uri="{FF2B5EF4-FFF2-40B4-BE49-F238E27FC236}">
                <a16:creationId xmlns:a16="http://schemas.microsoft.com/office/drawing/2014/main" id="{A395255E-B9F6-4E32-8475-3C7FE3A93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697" y="624392"/>
            <a:ext cx="2687979" cy="1931020"/>
          </a:xfrm>
          <a:prstGeom prst="rect">
            <a:avLst/>
          </a:prstGeom>
        </p:spPr>
      </p:pic>
      <p:pic>
        <p:nvPicPr>
          <p:cNvPr id="10" name="Picture 9" descr="A person and a child in a grocery store&#10;&#10;Description automatically generated">
            <a:extLst>
              <a:ext uri="{FF2B5EF4-FFF2-40B4-BE49-F238E27FC236}">
                <a16:creationId xmlns:a16="http://schemas.microsoft.com/office/drawing/2014/main" id="{A30B2EB9-FBA5-43B9-AAB1-4CC1E858C9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003" y="681587"/>
            <a:ext cx="2688299" cy="1918159"/>
          </a:xfrm>
          <a:prstGeom prst="rect">
            <a:avLst/>
          </a:prstGeom>
        </p:spPr>
      </p:pic>
      <p:pic>
        <p:nvPicPr>
          <p:cNvPr id="4" name="Picture 3" descr="A cartoon of a person and a child&#10;&#10;Description automatically generated">
            <a:extLst>
              <a:ext uri="{FF2B5EF4-FFF2-40B4-BE49-F238E27FC236}">
                <a16:creationId xmlns:a16="http://schemas.microsoft.com/office/drawing/2014/main" id="{566EE642-4DF2-4F37-AE68-809932F4B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099" y="4194087"/>
            <a:ext cx="2570502" cy="1853282"/>
          </a:xfrm>
          <a:prstGeom prst="rect">
            <a:avLst/>
          </a:prstGeom>
        </p:spPr>
      </p:pic>
      <p:pic>
        <p:nvPicPr>
          <p:cNvPr id="9" name="Picture 8" descr="A cartoon of a person and a child shopping in a grocery store&#10;&#10;Description automatically generated">
            <a:extLst>
              <a:ext uri="{FF2B5EF4-FFF2-40B4-BE49-F238E27FC236}">
                <a16:creationId xmlns:a16="http://schemas.microsoft.com/office/drawing/2014/main" id="{CD7DE6CD-1170-454D-8A3D-FDD163D52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1116" y="4194087"/>
            <a:ext cx="2570452" cy="1823662"/>
          </a:xfrm>
          <a:prstGeom prst="rect">
            <a:avLst/>
          </a:prstGeom>
        </p:spPr>
      </p:pic>
      <p:pic>
        <p:nvPicPr>
          <p:cNvPr id="12" name="Picture 11" descr="A screenshot of a cartoon of meat&#10;&#10;Description automatically generated">
            <a:extLst>
              <a:ext uri="{FF2B5EF4-FFF2-40B4-BE49-F238E27FC236}">
                <a16:creationId xmlns:a16="http://schemas.microsoft.com/office/drawing/2014/main" id="{08F2B60E-505F-449E-B4C8-82EA2B531B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4546" y="4194087"/>
            <a:ext cx="2570265" cy="1810046"/>
          </a:xfrm>
          <a:prstGeom prst="rect">
            <a:avLst/>
          </a:prstGeom>
        </p:spPr>
      </p:pic>
      <p:pic>
        <p:nvPicPr>
          <p:cNvPr id="15" name="Picture 14" descr="A person and child holding a plate of food&#10;&#10;Description automatically generated">
            <a:extLst>
              <a:ext uri="{FF2B5EF4-FFF2-40B4-BE49-F238E27FC236}">
                <a16:creationId xmlns:a16="http://schemas.microsoft.com/office/drawing/2014/main" id="{B8A893E3-BC66-40DC-9854-6670C60D7E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4494" y="4208897"/>
            <a:ext cx="2570452" cy="1823662"/>
          </a:xfrm>
          <a:prstGeom prst="rect">
            <a:avLst/>
          </a:prstGeom>
        </p:spPr>
      </p:pic>
      <p:sp>
        <p:nvSpPr>
          <p:cNvPr id="17" name="圆角矩形 29">
            <a:extLst>
              <a:ext uri="{FF2B5EF4-FFF2-40B4-BE49-F238E27FC236}">
                <a16:creationId xmlns:a16="http://schemas.microsoft.com/office/drawing/2014/main" id="{EC0FC221-B89B-438C-BBCF-DA244A6D09A5}"/>
              </a:ext>
            </a:extLst>
          </p:cNvPr>
          <p:cNvSpPr/>
          <p:nvPr/>
        </p:nvSpPr>
        <p:spPr>
          <a:xfrm>
            <a:off x="3211116" y="2950258"/>
            <a:ext cx="4539342" cy="781054"/>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FF0000"/>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THẢO</a:t>
            </a:r>
            <a:r>
              <a:rPr kumimoji="0" lang="en-US" altLang="zh-CN" sz="2800" b="0" i="0" u="none" strike="noStrike" kern="0" cap="none" spc="0" normalizeH="0" noProof="0">
                <a:ln>
                  <a:noFill/>
                </a:ln>
                <a:solidFill>
                  <a:srgbClr val="FF0000"/>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 LUẬN NHÓM 4</a:t>
            </a:r>
            <a:endParaRPr kumimoji="0" lang="zh-CN" altLang="en-US" sz="2800" b="0" i="0" u="none" strike="noStrike" kern="0" cap="none" spc="0" normalizeH="0" baseline="0" noProof="0">
              <a:ln>
                <a:noFill/>
              </a:ln>
              <a:solidFill>
                <a:srgbClr val="FF0000"/>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Tree>
    <p:extLst>
      <p:ext uri="{BB962C8B-B14F-4D97-AF65-F5344CB8AC3E}">
        <p14:creationId xmlns:p14="http://schemas.microsoft.com/office/powerpoint/2010/main" val="19155083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
            <a:extLst>
              <a:ext uri="{FF2B5EF4-FFF2-40B4-BE49-F238E27FC236}">
                <a16:creationId xmlns:a16="http://schemas.microsoft.com/office/drawing/2014/main" id="{CA91D17E-1FA9-3EA4-3C08-618D60DD9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44415">
            <a:off x="50041" y="-782106"/>
            <a:ext cx="6990059" cy="6078358"/>
          </a:xfrm>
          <a:prstGeom prst="rect">
            <a:avLst/>
          </a:prstGeom>
        </p:spPr>
      </p:pic>
      <p:grpSp>
        <p:nvGrpSpPr>
          <p:cNvPr id="3" name="Group 2">
            <a:extLst>
              <a:ext uri="{FF2B5EF4-FFF2-40B4-BE49-F238E27FC236}">
                <a16:creationId xmlns:a16="http://schemas.microsoft.com/office/drawing/2014/main" id="{47276DB8-1267-9FA8-6BEE-20E726512E3E}"/>
              </a:ext>
            </a:extLst>
          </p:cNvPr>
          <p:cNvGrpSpPr/>
          <p:nvPr/>
        </p:nvGrpSpPr>
        <p:grpSpPr>
          <a:xfrm>
            <a:off x="6565466" y="1398489"/>
            <a:ext cx="5507273" cy="5791133"/>
            <a:chOff x="6565466" y="1398489"/>
            <a:chExt cx="5507273" cy="5791133"/>
          </a:xfrm>
        </p:grpSpPr>
        <p:pic>
          <p:nvPicPr>
            <p:cNvPr id="32" name="图片 4">
              <a:extLst>
                <a:ext uri="{FF2B5EF4-FFF2-40B4-BE49-F238E27FC236}">
                  <a16:creationId xmlns:a16="http://schemas.microsoft.com/office/drawing/2014/main" id="{7BBFFBFE-38A1-03EA-9B09-E60AA9BD8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6896">
              <a:off x="6565466" y="1398489"/>
              <a:ext cx="5507273" cy="5791133"/>
            </a:xfrm>
            <a:prstGeom prst="rect">
              <a:avLst/>
            </a:prstGeom>
          </p:spPr>
        </p:pic>
        <p:sp>
          <p:nvSpPr>
            <p:cNvPr id="35" name="Rectangle 3">
              <a:extLst>
                <a:ext uri="{FF2B5EF4-FFF2-40B4-BE49-F238E27FC236}">
                  <a16:creationId xmlns:a16="http://schemas.microsoft.com/office/drawing/2014/main" id="{2D46DFC9-BB05-6DD9-7BBA-3F201BBAC26E}"/>
                </a:ext>
              </a:extLst>
            </p:cNvPr>
            <p:cNvSpPr>
              <a:spLocks noChangeArrowheads="1"/>
            </p:cNvSpPr>
            <p:nvPr/>
          </p:nvSpPr>
          <p:spPr bwMode="auto">
            <a:xfrm rot="328248">
              <a:off x="6826559" y="3306775"/>
              <a:ext cx="4642185" cy="29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0033CC"/>
                </a:buClr>
                <a:buSzPct val="120000"/>
                <a:buFont typeface="Wingdings" panose="05000000000000000000" pitchFamily="2" charset="2"/>
                <a:buNone/>
              </a:pPr>
              <a:r>
                <a:rPr lang="vi-VN" altLang="en-US" sz="3500" b="1">
                  <a:solidFill>
                    <a:schemeClr val="accent6">
                      <a:lumMod val="25000"/>
                    </a:schemeClr>
                  </a:solidFill>
                  <a:latin typeface="UTM Avo" panose="02040603050506020204" pitchFamily="18" charset="0"/>
                  <a:cs typeface="Times New Roman" panose="02020603050405020304" pitchFamily="18" charset="0"/>
                </a:rPr>
                <a:t>Thực phẩm (rau quả) được trồng sạch, an toàn, không có thuốc trừ sâu,...</a:t>
              </a:r>
              <a:endParaRPr lang="en-US" altLang="en-US" sz="3500" b="1" dirty="0">
                <a:solidFill>
                  <a:schemeClr val="accent6">
                    <a:lumMod val="25000"/>
                  </a:schemeClr>
                </a:solidFill>
                <a:latin typeface="UTM Avo" panose="02040603050506020204" pitchFamily="18" charset="0"/>
                <a:cs typeface="Times New Roman" panose="02020603050405020304" pitchFamily="18" charset="0"/>
              </a:endParaRPr>
            </a:p>
          </p:txBody>
        </p:sp>
      </p:grpSp>
      <p:pic>
        <p:nvPicPr>
          <p:cNvPr id="9" name="Picture 8" descr="A green house with plants in it&#10;&#10;Description automatically generated">
            <a:extLst>
              <a:ext uri="{FF2B5EF4-FFF2-40B4-BE49-F238E27FC236}">
                <a16:creationId xmlns:a16="http://schemas.microsoft.com/office/drawing/2014/main" id="{BCED8DA0-74BB-40F4-9FC8-835B9C419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9618">
            <a:off x="1245420" y="1151522"/>
            <a:ext cx="4607987" cy="3113504"/>
          </a:xfrm>
          <a:prstGeom prst="rect">
            <a:avLst/>
          </a:prstGeom>
        </p:spPr>
      </p:pic>
      <p:sp>
        <p:nvSpPr>
          <p:cNvPr id="10" name="圆角矩形 29">
            <a:extLst>
              <a:ext uri="{FF2B5EF4-FFF2-40B4-BE49-F238E27FC236}">
                <a16:creationId xmlns:a16="http://schemas.microsoft.com/office/drawing/2014/main" id="{43A8C742-C6EB-4D79-A5F4-682519A272DF}"/>
              </a:ext>
            </a:extLst>
          </p:cNvPr>
          <p:cNvSpPr/>
          <p:nvPr/>
        </p:nvSpPr>
        <p:spPr>
          <a:xfrm>
            <a:off x="1772501" y="5217803"/>
            <a:ext cx="4129714" cy="1216932"/>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THỰC</a:t>
            </a:r>
            <a:r>
              <a:rPr kumimoji="0" lang="en-US" altLang="zh-CN" sz="3600" b="0" i="0" u="none" strike="noStrike" kern="0" cap="none" spc="0" normalizeH="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 PHẨM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rPr>
              <a:t>AN TOÀN</a:t>
            </a:r>
            <a:endParaRPr kumimoji="0" lang="zh-CN" altLang="en-US" sz="3600" b="0" i="0" u="none" strike="noStrike" kern="0" cap="none" spc="0" normalizeH="0" baseline="0" noProof="0">
              <a:ln>
                <a:noFill/>
              </a:ln>
              <a:solidFill>
                <a:srgbClr val="FF0000"/>
              </a:solidFill>
              <a:effectLst/>
              <a:uLnTx/>
              <a:uFillTx/>
              <a:latin typeface="Arial" panose="020B0604020202020204" pitchFamily="34" charset="0"/>
              <a:ea typeface="字魂115号-刀刀体" panose="00000500000000000000" pitchFamily="2" charset="-122"/>
              <a:cs typeface="Arial" panose="020B0604020202020204" pitchFamily="34" charset="0"/>
              <a:sym typeface="字魂115号-刀刀体" panose="00000500000000000000" pitchFamily="2" charset="-122"/>
            </a:endParaRPr>
          </a:p>
        </p:txBody>
      </p:sp>
    </p:spTree>
    <p:extLst>
      <p:ext uri="{BB962C8B-B14F-4D97-AF65-F5344CB8AC3E}">
        <p14:creationId xmlns:p14="http://schemas.microsoft.com/office/powerpoint/2010/main" val="2665378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TotalTime>
  <Words>514</Words>
  <Application>Microsoft Office PowerPoint</Application>
  <PresentationFormat>Widescreen</PresentationFormat>
  <Paragraphs>89</Paragraphs>
  <Slides>27</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等线</vt:lpstr>
      <vt:lpstr>等线 Light</vt:lpstr>
      <vt:lpstr>#9Slide06 Thillends Small</vt:lpstr>
      <vt:lpstr>#9Slide07 Cadena</vt:lpstr>
      <vt:lpstr>#9Slide07 IcielBaliho Script</vt:lpstr>
      <vt:lpstr>Arial</vt:lpstr>
      <vt:lpstr>Quattrocento</vt:lpstr>
      <vt:lpstr>Saira Condensed</vt:lpstr>
      <vt:lpstr>UTM Avo</vt:lpstr>
      <vt:lpstr>UTM Showcard</vt:lpstr>
      <vt:lpstr>Wingdings</vt:lpstr>
      <vt:lpstr>字魂115号-刀刀体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Hương</cp:lastModifiedBy>
  <cp:revision>20</cp:revision>
  <dcterms:created xsi:type="dcterms:W3CDTF">2022-03-09T08:20:38Z</dcterms:created>
  <dcterms:modified xsi:type="dcterms:W3CDTF">2023-12-28T07:45:41Z</dcterms:modified>
</cp:coreProperties>
</file>