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33"/>
  </p:notesMasterIdLst>
  <p:sldIdLst>
    <p:sldId id="257" r:id="rId2"/>
    <p:sldId id="258" r:id="rId3"/>
    <p:sldId id="260" r:id="rId4"/>
    <p:sldId id="279" r:id="rId5"/>
    <p:sldId id="283" r:id="rId6"/>
    <p:sldId id="282" r:id="rId7"/>
    <p:sldId id="292" r:id="rId8"/>
    <p:sldId id="446" r:id="rId9"/>
    <p:sldId id="266" r:id="rId10"/>
    <p:sldId id="269" r:id="rId11"/>
    <p:sldId id="448" r:id="rId12"/>
    <p:sldId id="449" r:id="rId13"/>
    <p:sldId id="450" r:id="rId14"/>
    <p:sldId id="447" r:id="rId15"/>
    <p:sldId id="451" r:id="rId16"/>
    <p:sldId id="452" r:id="rId17"/>
    <p:sldId id="455" r:id="rId18"/>
    <p:sldId id="456" r:id="rId19"/>
    <p:sldId id="457" r:id="rId20"/>
    <p:sldId id="458" r:id="rId21"/>
    <p:sldId id="460" r:id="rId22"/>
    <p:sldId id="459" r:id="rId23"/>
    <p:sldId id="461" r:id="rId24"/>
    <p:sldId id="293" r:id="rId25"/>
    <p:sldId id="294" r:id="rId26"/>
    <p:sldId id="462" r:id="rId27"/>
    <p:sldId id="311" r:id="rId28"/>
    <p:sldId id="463" r:id="rId29"/>
    <p:sldId id="298" r:id="rId30"/>
    <p:sldId id="299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EAB9B"/>
    <a:srgbClr val="9AD9EF"/>
    <a:srgbClr val="A6CC83"/>
    <a:srgbClr val="0EAB9C"/>
    <a:srgbClr val="11AC9A"/>
    <a:srgbClr val="66CCFF"/>
    <a:srgbClr val="FF3399"/>
    <a:srgbClr val="66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516" autoAdjust="0"/>
  </p:normalViewPr>
  <p:slideViewPr>
    <p:cSldViewPr snapToGrid="0">
      <p:cViewPr>
        <p:scale>
          <a:sx n="33" d="100"/>
          <a:sy n="33" d="100"/>
        </p:scale>
        <p:origin x="2982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740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42:50.6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31874 17735 0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E4BB4-341C-4FA0-9D7C-7D90A487194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47EEC-EDA6-4F0A-9AE2-09041C1F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6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D70E-3676-0258-AA1E-22C8AAD07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E356C2-ECD5-C0D7-7B75-57C665F6E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0C92D-3B72-7DD0-1D64-57F653B6F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5D0A-71B3-42A2-9170-323A089BF92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A4DDF-56EC-7BB9-D3E5-868DD4171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C86C3-BA5D-8DEE-F808-02671523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7D5C-6846-4F05-BCA9-580755977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2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64421-46C6-4250-2103-420CDA56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C4D9B-9609-B5AA-B018-0C355D1C8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A4399-3B78-3E99-3360-97D51F67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5D0A-71B3-42A2-9170-323A089BF92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8D5D7-9BFC-182C-C5AA-253C6DCC3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92785-0957-DE4B-DACB-B34BE6C2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7D5C-6846-4F05-BCA9-5807559778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821C66-A1F1-C44E-7791-76C9607A4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4200" y="-6032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9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D38180-E98E-D39C-4F87-2DFF804AD4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0DDD9-80DB-6A65-54A6-EFAA2F78B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E503C-01C6-F77E-1C8E-041AC691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5D0A-71B3-42A2-9170-323A089BF92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17B54-EF13-2AE0-A83F-5793CA7C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52444-4FD0-494C-DB90-93568505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7D5C-6846-4F05-BCA9-580755977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7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7C680-B38A-E5BD-9A98-474CA0661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58F77-7540-E7F3-0413-A955816EB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BA92F-5955-B35F-E77F-4FDEA30FB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5D0A-71B3-42A2-9170-323A089BF92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17C17-A334-5ACC-DF7C-9E1174E5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7B760-2B4B-5E57-B786-D4E9FFCC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7D5C-6846-4F05-BCA9-580755977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9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A8B2-FD83-7EBD-D68E-9CACEFED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A2936-9F1E-C55F-0F4D-82CFBBA6C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E84F7-26DF-1577-9E6E-B5396F42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5D0A-71B3-42A2-9170-323A089BF92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E2353-D448-822A-85BA-0154573A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B1885-AEF7-043D-9721-DB9DC5F8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7D5C-6846-4F05-BCA9-580755977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2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E6E52-1B88-914E-53AF-EB4D836A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17DE3-A7C4-F50D-06CB-01120F9B5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14A8-5253-235D-FDD7-266974B32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EEA48-AB5C-95FE-646B-CB6B2A9B9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5D0A-71B3-42A2-9170-323A089BF92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68AEC-5489-DEA5-0DA9-44A63ED2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C5BE9-4042-11DA-F1FB-96011978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7D5C-6846-4F05-BCA9-580755977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59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E483-F382-C297-2407-BE25D7840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0655C-1743-2B23-DDC8-41B33FACD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FB7C6-48A8-59F5-43D4-BEC6F1ED3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9D0F41-4F6F-CC32-080C-8BFD9B1A5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54E3DA-9DC1-42D0-57A4-2A0150F583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74D339-9A81-3478-EEE4-FC266358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5D0A-71B3-42A2-9170-323A089BF92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035894-2F96-FE70-4ADA-AC9AC49CE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E08AE2-A940-F816-8784-8752DB820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7D5C-6846-4F05-BCA9-580755977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5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4254-AC49-8348-D5D5-4AF163AA2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A2F5E-5BED-55A5-9F83-461E60AA5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5D0A-71B3-42A2-9170-323A089BF92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39632-A4B2-DDBE-2BAA-EB1A0389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DCCEA-806A-D52F-F26B-7A0F7A6A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7D5C-6846-4F05-BCA9-580755977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9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D3AB11-73F7-96E1-F5E4-A5A8D7F0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5D0A-71B3-42A2-9170-323A089BF92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2176D-8E93-174C-1E4E-7A1D7CFA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AC6DB-71C0-C01F-65FB-B17AD137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7D5C-6846-4F05-BCA9-580755977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8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1A338-8B06-AA9A-681A-ED3A9EDF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B2861-2094-63C8-0985-E97FF2DBD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8942A-684E-B816-B117-8B6334CFA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1E6C5-2408-F441-9935-35EE3695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5D0A-71B3-42A2-9170-323A089BF92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C1DCCF-D198-0CD9-664E-DD1C5FB0F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AACF0-B723-932B-791D-1962CAFC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7D5C-6846-4F05-BCA9-580755977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54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E7328-427A-1A00-6943-F7F801AC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C423D8-1FC5-17A3-71FF-D79F15ABF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3571B-24BB-B6B4-070C-19D5AB740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ADE90-EAC8-F50B-201F-416464BA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5D0A-71B3-42A2-9170-323A089BF92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AF596-8D8E-258B-6BC0-3F80E635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21FD1-1196-D037-CE26-875AEC48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7D5C-6846-4F05-BCA9-580755977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3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07C91DB-AABE-F764-8BAB-3316E0E6EF8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F6E22-9BD3-E8CE-0520-69308DAF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B2195-8D59-979A-9867-2F6A03D3B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8E37F-BE75-CD28-A0EF-B1BF49124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5D0A-71B3-42A2-9170-323A089BF92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45E49-B1CC-D040-B966-5F70FE912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8327F-8B50-9560-8DA2-7012EBE97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B7D5C-6846-4F05-BCA9-58075597788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D66B25-797A-4527-2DB1-66FD0A5F75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4200" y="-6032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3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.sv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2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2.png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svg"/><Relationship Id="rId11" Type="http://schemas.openxmlformats.org/officeDocument/2006/relationships/image" Target="../media/image33.svg"/><Relationship Id="rId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48.jpe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13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ustomXml" Target="../ink/ink1.xml"/><Relationship Id="rId2" Type="http://schemas.openxmlformats.org/officeDocument/2006/relationships/audio" Target="../media/audio1.wav"/><Relationship Id="rId16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0"/>
            <a:ext cx="12192000" cy="687144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D6241-FA07-D0AB-755A-C1FF5DF0A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3828" y="-520"/>
            <a:ext cx="2976807" cy="39449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2FB603-A735-0E70-C3AD-86F6327D4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549" y="-280793"/>
            <a:ext cx="8149636" cy="455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70966" y="871154"/>
            <a:ext cx="1130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39738" algn="just"/>
            <a:r>
              <a:rPr lang="en-US" sz="3600">
                <a:solidFill>
                  <a:sysClr val="windowText" lastClr="000000"/>
                </a:solidFill>
              </a:rPr>
              <a:t>1. Viết rồi đọc các phân số chỉ phần đã tô mỗi màu trong mỗi hình.  Với mỗi phân số, mẫu số cho biết gì, tử số chỉ gì?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2AA75-A0A3-4414-2297-2FBB852F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11" y="2636669"/>
            <a:ext cx="10802577" cy="182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9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2AA75-A0A3-4414-2297-2FBB852FD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33" t="-13971" r="68978" b="-3889"/>
          <a:stretch/>
        </p:blipFill>
        <p:spPr>
          <a:xfrm>
            <a:off x="694712" y="2636669"/>
            <a:ext cx="3829992" cy="21498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630C672-E7FC-EB5E-C963-DC64E3A2399D}"/>
              </a:ext>
            </a:extLst>
          </p:cNvPr>
          <p:cNvGrpSpPr/>
          <p:nvPr/>
        </p:nvGrpSpPr>
        <p:grpSpPr>
          <a:xfrm>
            <a:off x="4571444" y="2165597"/>
            <a:ext cx="1277914" cy="2125527"/>
            <a:chOff x="9490229" y="3160924"/>
            <a:chExt cx="1277914" cy="21255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A434960-71E2-D0D5-01F0-CD816B8ADAE7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96BAC4-5068-8374-09EC-977302559CA0}"/>
                </a:ext>
              </a:extLst>
            </p:cNvPr>
            <p:cNvSpPr/>
            <p:nvPr/>
          </p:nvSpPr>
          <p:spPr>
            <a:xfrm>
              <a:off x="9490229" y="4086122"/>
              <a:ext cx="1277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F8A0E5C-63EC-5667-C974-6CFD75F4E992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67A016-E502-5DE4-86E0-004A10CB4F92}"/>
              </a:ext>
            </a:extLst>
          </p:cNvPr>
          <p:cNvCxnSpPr>
            <a:cxnSpLocks/>
          </p:cNvCxnSpPr>
          <p:nvPr/>
        </p:nvCxnSpPr>
        <p:spPr>
          <a:xfrm flipV="1">
            <a:off x="5653189" y="2211620"/>
            <a:ext cx="1378702" cy="65686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1C0D64-C476-3D43-F5FC-C46C00AAC813}"/>
              </a:ext>
            </a:extLst>
          </p:cNvPr>
          <p:cNvCxnSpPr>
            <a:cxnSpLocks/>
          </p:cNvCxnSpPr>
          <p:nvPr/>
        </p:nvCxnSpPr>
        <p:spPr>
          <a:xfrm>
            <a:off x="5769420" y="3677542"/>
            <a:ext cx="1423985" cy="416281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E38670C-E1CA-ECA8-DA43-BDA8759ED4D7}"/>
              </a:ext>
            </a:extLst>
          </p:cNvPr>
          <p:cNvSpPr/>
          <p:nvPr/>
        </p:nvSpPr>
        <p:spPr>
          <a:xfrm>
            <a:off x="7386779" y="3632171"/>
            <a:ext cx="3886498" cy="1200329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 số </a:t>
            </a:r>
            <a:r>
              <a:rPr lang="en-US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21 </a:t>
            </a: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cho biết hình </a:t>
            </a:r>
            <a:r>
              <a:rPr lang="en-US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chữ nhật</a:t>
            </a: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chia làm </a:t>
            </a:r>
            <a:r>
              <a:rPr lang="en-US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21 </a:t>
            </a: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phần bằng nhau.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C802D-6A5D-F258-7844-7DFE1F1D6C34}"/>
              </a:ext>
            </a:extLst>
          </p:cNvPr>
          <p:cNvSpPr/>
          <p:nvPr/>
        </p:nvSpPr>
        <p:spPr>
          <a:xfrm>
            <a:off x="7265930" y="1520304"/>
            <a:ext cx="3886498" cy="830997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Tử số </a:t>
            </a:r>
            <a:r>
              <a:rPr lang="en-US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cho biết có </a:t>
            </a:r>
            <a:r>
              <a:rPr lang="en-US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phần như thế được tô màu.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59F854-3D8C-0939-80EE-9B53BA81E0CF}"/>
              </a:ext>
            </a:extLst>
          </p:cNvPr>
          <p:cNvSpPr txBox="1"/>
          <p:nvPr/>
        </p:nvSpPr>
        <p:spPr>
          <a:xfrm>
            <a:off x="2067530" y="5419247"/>
            <a:ext cx="7563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 phần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hai mươi mốt.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290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2AA75-A0A3-4414-2297-2FBB852FD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5" t="-20382" r="32200" b="2521"/>
          <a:stretch/>
        </p:blipFill>
        <p:spPr>
          <a:xfrm>
            <a:off x="694712" y="2636669"/>
            <a:ext cx="3829992" cy="21498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630C672-E7FC-EB5E-C963-DC64E3A2399D}"/>
              </a:ext>
            </a:extLst>
          </p:cNvPr>
          <p:cNvGrpSpPr/>
          <p:nvPr/>
        </p:nvGrpSpPr>
        <p:grpSpPr>
          <a:xfrm>
            <a:off x="4571444" y="2165597"/>
            <a:ext cx="1277914" cy="2125527"/>
            <a:chOff x="9490229" y="3160924"/>
            <a:chExt cx="1277914" cy="21255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A434960-71E2-D0D5-01F0-CD816B8ADAE7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96BAC4-5068-8374-09EC-977302559CA0}"/>
                </a:ext>
              </a:extLst>
            </p:cNvPr>
            <p:cNvSpPr/>
            <p:nvPr/>
          </p:nvSpPr>
          <p:spPr>
            <a:xfrm>
              <a:off x="9490229" y="4086122"/>
              <a:ext cx="1277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F8A0E5C-63EC-5667-C974-6CFD75F4E992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67A016-E502-5DE4-86E0-004A10CB4F92}"/>
              </a:ext>
            </a:extLst>
          </p:cNvPr>
          <p:cNvCxnSpPr>
            <a:cxnSpLocks/>
          </p:cNvCxnSpPr>
          <p:nvPr/>
        </p:nvCxnSpPr>
        <p:spPr>
          <a:xfrm flipV="1">
            <a:off x="5653189" y="2211620"/>
            <a:ext cx="1378702" cy="65686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1C0D64-C476-3D43-F5FC-C46C00AAC813}"/>
              </a:ext>
            </a:extLst>
          </p:cNvPr>
          <p:cNvCxnSpPr>
            <a:cxnSpLocks/>
          </p:cNvCxnSpPr>
          <p:nvPr/>
        </p:nvCxnSpPr>
        <p:spPr>
          <a:xfrm>
            <a:off x="5769420" y="3677542"/>
            <a:ext cx="1423985" cy="416281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E38670C-E1CA-ECA8-DA43-BDA8759ED4D7}"/>
              </a:ext>
            </a:extLst>
          </p:cNvPr>
          <p:cNvSpPr/>
          <p:nvPr/>
        </p:nvSpPr>
        <p:spPr>
          <a:xfrm>
            <a:off x="7386779" y="3632171"/>
            <a:ext cx="3886498" cy="1200329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 số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biết hình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 nhật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được chia làm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 bằng nhau.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C802D-6A5D-F258-7844-7DFE1F1D6C34}"/>
              </a:ext>
            </a:extLst>
          </p:cNvPr>
          <p:cNvSpPr/>
          <p:nvPr/>
        </p:nvSpPr>
        <p:spPr>
          <a:xfrm>
            <a:off x="7265930" y="1520304"/>
            <a:ext cx="3886498" cy="830997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Tử số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cho biết có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phần như thế được tô màu.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59F854-3D8C-0939-80EE-9B53BA81E0CF}"/>
              </a:ext>
            </a:extLst>
          </p:cNvPr>
          <p:cNvSpPr txBox="1"/>
          <p:nvPr/>
        </p:nvSpPr>
        <p:spPr>
          <a:xfrm>
            <a:off x="2067530" y="5419247"/>
            <a:ext cx="7563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Sáu phần hai mươi mốt.</a:t>
            </a:r>
          </a:p>
        </p:txBody>
      </p:sp>
    </p:spTree>
    <p:extLst>
      <p:ext uri="{BB962C8B-B14F-4D97-AF65-F5344CB8AC3E}">
        <p14:creationId xmlns:p14="http://schemas.microsoft.com/office/powerpoint/2010/main" val="194311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2AA75-A0A3-4414-2297-2FBB852FD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4" t="-20382" r="-3979" b="2521"/>
          <a:stretch/>
        </p:blipFill>
        <p:spPr>
          <a:xfrm>
            <a:off x="694712" y="2636669"/>
            <a:ext cx="3829992" cy="21498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630C672-E7FC-EB5E-C963-DC64E3A2399D}"/>
              </a:ext>
            </a:extLst>
          </p:cNvPr>
          <p:cNvGrpSpPr/>
          <p:nvPr/>
        </p:nvGrpSpPr>
        <p:grpSpPr>
          <a:xfrm>
            <a:off x="4519538" y="2165597"/>
            <a:ext cx="1329820" cy="2125527"/>
            <a:chOff x="9438323" y="3160924"/>
            <a:chExt cx="1329820" cy="21255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A434960-71E2-D0D5-01F0-CD816B8ADAE7}"/>
                </a:ext>
              </a:extLst>
            </p:cNvPr>
            <p:cNvSpPr/>
            <p:nvPr/>
          </p:nvSpPr>
          <p:spPr>
            <a:xfrm>
              <a:off x="9438323" y="3160924"/>
              <a:ext cx="1277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96BAC4-5068-8374-09EC-977302559CA0}"/>
                </a:ext>
              </a:extLst>
            </p:cNvPr>
            <p:cNvSpPr/>
            <p:nvPr/>
          </p:nvSpPr>
          <p:spPr>
            <a:xfrm>
              <a:off x="9490229" y="4086122"/>
              <a:ext cx="1277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F8A0E5C-63EC-5667-C974-6CFD75F4E992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67A016-E502-5DE4-86E0-004A10CB4F92}"/>
              </a:ext>
            </a:extLst>
          </p:cNvPr>
          <p:cNvCxnSpPr>
            <a:cxnSpLocks/>
          </p:cNvCxnSpPr>
          <p:nvPr/>
        </p:nvCxnSpPr>
        <p:spPr>
          <a:xfrm flipV="1">
            <a:off x="5653189" y="2211620"/>
            <a:ext cx="1378702" cy="65686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1C0D64-C476-3D43-F5FC-C46C00AAC813}"/>
              </a:ext>
            </a:extLst>
          </p:cNvPr>
          <p:cNvCxnSpPr>
            <a:cxnSpLocks/>
          </p:cNvCxnSpPr>
          <p:nvPr/>
        </p:nvCxnSpPr>
        <p:spPr>
          <a:xfrm>
            <a:off x="5769420" y="3677542"/>
            <a:ext cx="1423985" cy="416281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E38670C-E1CA-ECA8-DA43-BDA8759ED4D7}"/>
              </a:ext>
            </a:extLst>
          </p:cNvPr>
          <p:cNvSpPr/>
          <p:nvPr/>
        </p:nvSpPr>
        <p:spPr>
          <a:xfrm>
            <a:off x="7386779" y="3632171"/>
            <a:ext cx="3886498" cy="1200329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 số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biết hình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 nhật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được chia làm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 bằng nhau.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C802D-6A5D-F258-7844-7DFE1F1D6C34}"/>
              </a:ext>
            </a:extLst>
          </p:cNvPr>
          <p:cNvSpPr/>
          <p:nvPr/>
        </p:nvSpPr>
        <p:spPr>
          <a:xfrm>
            <a:off x="7265930" y="1520304"/>
            <a:ext cx="3886498" cy="1200329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Tử số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cho biết có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phần như thế được tô màu.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59F854-3D8C-0939-80EE-9B53BA81E0CF}"/>
              </a:ext>
            </a:extLst>
          </p:cNvPr>
          <p:cNvSpPr txBox="1"/>
          <p:nvPr/>
        </p:nvSpPr>
        <p:spPr>
          <a:xfrm>
            <a:off x="2067529" y="5419247"/>
            <a:ext cx="8952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Mười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hai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phần hai mươi mốt.</a:t>
            </a:r>
          </a:p>
        </p:txBody>
      </p:sp>
    </p:spTree>
    <p:extLst>
      <p:ext uri="{BB962C8B-B14F-4D97-AF65-F5344CB8AC3E}">
        <p14:creationId xmlns:p14="http://schemas.microsoft.com/office/powerpoint/2010/main" val="378418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70966" y="602200"/>
            <a:ext cx="113052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39738" algn="just"/>
            <a:r>
              <a:rPr lang="en-US" sz="360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2. </a:t>
            </a:r>
            <a:r>
              <a:rPr lang="vi-VN" sz="360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Tổ Hai được phân công trồng cây trên một mảnh đất. Các bạn chia</a:t>
            </a:r>
            <a:r>
              <a:rPr lang="en-US" sz="360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 </a:t>
            </a:r>
            <a:r>
              <a:rPr lang="vi-VN" sz="360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mảnh đất thành 12 phần bằng nhau và trồng cây như sau:</a:t>
            </a:r>
            <a:endParaRPr lang="en-US" sz="3600">
              <a:solidFill>
                <a:srgbClr val="E7E6E6">
                  <a:lumMod val="25000"/>
                </a:srgbClr>
              </a:solidFill>
              <a:latin typeface="Calibri" panose="020F0502020204030204"/>
            </a:endParaRPr>
          </a:p>
          <a:p>
            <a:pPr lvl="0" indent="439738" algn="just"/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indent="439738" algn="just"/>
            <a:endParaRPr lang="en-US" sz="3600">
              <a:solidFill>
                <a:srgbClr val="E7E6E6">
                  <a:lumMod val="25000"/>
                </a:srgbClr>
              </a:solidFill>
              <a:latin typeface="Calibri" panose="020F0502020204030204"/>
            </a:endParaRPr>
          </a:p>
          <a:p>
            <a:pPr lvl="0" indent="439738" algn="just"/>
            <a:endParaRPr lang="en-US" sz="3600">
              <a:solidFill>
                <a:srgbClr val="E7E6E6">
                  <a:lumMod val="25000"/>
                </a:srgbClr>
              </a:solidFill>
            </a:endParaRPr>
          </a:p>
          <a:p>
            <a:pPr lvl="0" indent="439738" algn="just"/>
            <a:endParaRPr lang="en-US" sz="3600">
              <a:solidFill>
                <a:srgbClr val="E7E6E6">
                  <a:lumMod val="25000"/>
                </a:srgbClr>
              </a:solidFill>
            </a:endParaRPr>
          </a:p>
          <a:p>
            <a:pPr lvl="0" indent="439738" algn="just"/>
            <a:r>
              <a:rPr lang="en-US" sz="3600">
                <a:solidFill>
                  <a:srgbClr val="E7E6E6">
                    <a:lumMod val="25000"/>
                  </a:srgbClr>
                </a:solidFill>
              </a:rPr>
              <a:t>Viết phân số chỉ phần đất trồng mỗi loại cây trên mảnh đất (theo mẫu).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indent="439738" algn="just"/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17DE3-9F9F-9404-ED52-6802CF37A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58" y="1835984"/>
            <a:ext cx="8625683" cy="26256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16">
                <a:extLst>
                  <a:ext uri="{FF2B5EF4-FFF2-40B4-BE49-F238E27FC236}">
                    <a16:creationId xmlns:a16="http://schemas.microsoft.com/office/drawing/2014/main" id="{CAE1EDDF-46C3-6D1E-33D2-1FDF45E5F795}"/>
                  </a:ext>
                </a:extLst>
              </p:cNvPr>
              <p:cNvSpPr txBox="1"/>
              <p:nvPr/>
            </p:nvSpPr>
            <p:spPr>
              <a:xfrm>
                <a:off x="670999" y="5627070"/>
                <a:ext cx="11305206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indent="439738" algn="just"/>
                <a:r>
                  <a:rPr lang="vi-VN" sz="3600">
                    <a:solidFill>
                      <a:srgbClr val="FF0000"/>
                    </a:solidFill>
                    <a:latin typeface="Calibri" panose="020F0502020204030204"/>
                  </a:rPr>
                  <a:t>Mẫu: Hoa hồng được trồng trên</a:t>
                </a:r>
                <a:r>
                  <a:rPr lang="en-US" sz="360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>
                    <a:solidFill>
                      <a:srgbClr val="FF0000"/>
                    </a:solidFill>
                    <a:latin typeface="Calibri" panose="020F0502020204030204"/>
                  </a:rPr>
                  <a:t>  mảnh đất.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16">
                <a:extLst>
                  <a:ext uri="{FF2B5EF4-FFF2-40B4-BE49-F238E27FC236}">
                    <a16:creationId xmlns:a16="http://schemas.microsoft.com/office/drawing/2014/main" id="{CAE1EDDF-46C3-6D1E-33D2-1FDF45E5F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99" y="5627070"/>
                <a:ext cx="11305206" cy="875753"/>
              </a:xfrm>
              <a:prstGeom prst="rect">
                <a:avLst/>
              </a:prstGeom>
              <a:blipFill>
                <a:blip r:embed="rId4"/>
                <a:stretch>
                  <a:fillRect b="-13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205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17DE3-9F9F-9404-ED52-6802CF37A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7" y="586797"/>
            <a:ext cx="8625683" cy="26256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16">
                <a:extLst>
                  <a:ext uri="{FF2B5EF4-FFF2-40B4-BE49-F238E27FC236}">
                    <a16:creationId xmlns:a16="http://schemas.microsoft.com/office/drawing/2014/main" id="{CAE1EDDF-46C3-6D1E-33D2-1FDF45E5F795}"/>
                  </a:ext>
                </a:extLst>
              </p:cNvPr>
              <p:cNvSpPr txBox="1"/>
              <p:nvPr/>
            </p:nvSpPr>
            <p:spPr>
              <a:xfrm>
                <a:off x="270933" y="3212454"/>
                <a:ext cx="11305206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Hoa hồng được trồng trên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mảnh đất.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16">
                <a:extLst>
                  <a:ext uri="{FF2B5EF4-FFF2-40B4-BE49-F238E27FC236}">
                    <a16:creationId xmlns:a16="http://schemas.microsoft.com/office/drawing/2014/main" id="{CAE1EDDF-46C3-6D1E-33D2-1FDF45E5F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33" y="3212454"/>
                <a:ext cx="11305206" cy="875753"/>
              </a:xfrm>
              <a:prstGeom prst="rect">
                <a:avLst/>
              </a:prstGeom>
              <a:blipFill>
                <a:blip r:embed="rId4"/>
                <a:stretch>
                  <a:fillRect b="-13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6">
                <a:extLst>
                  <a:ext uri="{FF2B5EF4-FFF2-40B4-BE49-F238E27FC236}">
                    <a16:creationId xmlns:a16="http://schemas.microsoft.com/office/drawing/2014/main" id="{F9E810C5-25C2-1810-4D8A-0F9BFEA82874}"/>
                  </a:ext>
                </a:extLst>
              </p:cNvPr>
              <p:cNvSpPr txBox="1"/>
              <p:nvPr/>
            </p:nvSpPr>
            <p:spPr>
              <a:xfrm>
                <a:off x="1372606" y="3863497"/>
                <a:ext cx="11305206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Hoa 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cúc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được trồng trên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mảnh đất.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6">
                <a:extLst>
                  <a:ext uri="{FF2B5EF4-FFF2-40B4-BE49-F238E27FC236}">
                    <a16:creationId xmlns:a16="http://schemas.microsoft.com/office/drawing/2014/main" id="{F9E810C5-25C2-1810-4D8A-0F9BFEA82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606" y="3863497"/>
                <a:ext cx="11305206" cy="875753"/>
              </a:xfrm>
              <a:prstGeom prst="rect">
                <a:avLst/>
              </a:prstGeom>
              <a:blipFill>
                <a:blip r:embed="rId5"/>
                <a:stretch>
                  <a:fillRect b="-1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16">
                <a:extLst>
                  <a:ext uri="{FF2B5EF4-FFF2-40B4-BE49-F238E27FC236}">
                    <a16:creationId xmlns:a16="http://schemas.microsoft.com/office/drawing/2014/main" id="{2A412E06-87A1-E9B0-39EA-3077AE33203C}"/>
                  </a:ext>
                </a:extLst>
              </p:cNvPr>
              <p:cNvSpPr txBox="1"/>
              <p:nvPr/>
            </p:nvSpPr>
            <p:spPr>
              <a:xfrm>
                <a:off x="2220524" y="4631866"/>
                <a:ext cx="11305206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Rau cải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được trồng trên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mảnh đất.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TextBox 16">
                <a:extLst>
                  <a:ext uri="{FF2B5EF4-FFF2-40B4-BE49-F238E27FC236}">
                    <a16:creationId xmlns:a16="http://schemas.microsoft.com/office/drawing/2014/main" id="{2A412E06-87A1-E9B0-39EA-3077AE332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524" y="4631866"/>
                <a:ext cx="11305206" cy="875753"/>
              </a:xfrm>
              <a:prstGeom prst="rect">
                <a:avLst/>
              </a:prstGeom>
              <a:blipFill>
                <a:blip r:embed="rId6"/>
                <a:stretch>
                  <a:fillRect b="-13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2B869AA6-B958-2343-DCBA-7DC1323AFABC}"/>
                  </a:ext>
                </a:extLst>
              </p:cNvPr>
              <p:cNvSpPr txBox="1"/>
              <p:nvPr/>
            </p:nvSpPr>
            <p:spPr>
              <a:xfrm>
                <a:off x="3532482" y="5400234"/>
                <a:ext cx="11305206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Cà</a:t>
                </a:r>
                <a:r>
                  <a:rPr kumimoji="0" lang="en-US" sz="3600" b="0" i="0" u="none" strike="noStrike" kern="1200" cap="none" spc="0" normalizeH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chua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được trồng trên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mảnh đất.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2B869AA6-B958-2343-DCBA-7DC1323AF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482" y="5400234"/>
                <a:ext cx="11305206" cy="875753"/>
              </a:xfrm>
              <a:prstGeom prst="rect">
                <a:avLst/>
              </a:prstGeom>
              <a:blipFill>
                <a:blip r:embed="rId7"/>
                <a:stretch>
                  <a:fillRect b="-13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399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470966" y="871154"/>
                <a:ext cx="11305206" cy="5229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indent="439738" algn="just"/>
                <a:r>
                  <a:rPr lang="en-US" sz="36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Câu nào đúng, câu nào sai?</a:t>
                </a:r>
              </a:p>
              <a:p>
                <a:pPr lvl="0" indent="439738" algn="just"/>
                <a:r>
                  <a:rPr lang="vi-VN" sz="3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 và 5 lần lượt là tử số và mẫu số của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lvl="0" indent="439738" algn="just"/>
                <a:r>
                  <a:rPr lang="vi-VN" sz="3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	</a:t>
                </a:r>
                <a:r>
                  <a:rPr lang="vi-VN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Tử số của phân số là số tự nhiên nằm trên gạch ngang.</a:t>
                </a:r>
                <a:endPara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indent="439738" algn="just"/>
                <a:r>
                  <a:rPr lang="vi-VN" sz="3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vi-VN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 là mẫu số của 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indent="439738" algn="just"/>
                <a:r>
                  <a:rPr lang="vi-VN" sz="3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</a:t>
                </a:r>
                <a:r>
                  <a:rPr lang="vi-VN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đ</m:t>
                    </m:r>
                  </m:oMath>
                </a14:m>
                <a:r>
                  <a:rPr lang="vi-VN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àn gà là gà mái có nghĩa là số con gà của cả đàn gà chia thành 3 phần bằng nhau, gà mái gồm 2 phần như vậy.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66" y="871154"/>
                <a:ext cx="11305206" cy="5229701"/>
              </a:xfrm>
              <a:prstGeom prst="rect">
                <a:avLst/>
              </a:prstGeom>
              <a:blipFill>
                <a:blip r:embed="rId3"/>
                <a:stretch>
                  <a:fillRect l="-1617" t="-1865" r="-1617" b="-3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9555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470966" y="871154"/>
                <a:ext cx="11305206" cy="14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3. Câu nào đúng, câu nào sai?</a:t>
                </a:r>
              </a:p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và 5 lần lượt là tử số và mẫu số của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66" y="871154"/>
                <a:ext cx="11305206" cy="1430969"/>
              </a:xfrm>
              <a:prstGeom prst="rect">
                <a:avLst/>
              </a:prstGeom>
              <a:blipFill>
                <a:blip r:embed="rId3"/>
                <a:stretch>
                  <a:fillRect t="-6809" r="-539" b="-5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2D30A6E-93D7-C015-836D-27E4650E39A6}"/>
              </a:ext>
            </a:extLst>
          </p:cNvPr>
          <p:cNvGrpSpPr/>
          <p:nvPr/>
        </p:nvGrpSpPr>
        <p:grpSpPr>
          <a:xfrm>
            <a:off x="3810977" y="3192590"/>
            <a:ext cx="960521" cy="2125527"/>
            <a:chOff x="9612631" y="3160924"/>
            <a:chExt cx="960521" cy="21255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693838-CB89-B0EB-5D27-B967D256F7A7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782483-A9D8-C5E5-1875-43CE488AB592}"/>
                </a:ext>
              </a:extLst>
            </p:cNvPr>
            <p:cNvSpPr/>
            <p:nvPr/>
          </p:nvSpPr>
          <p:spPr>
            <a:xfrm>
              <a:off x="9763541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0B10972-F31A-63B3-1E60-8F9773EE746A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4245329-5EF1-24F2-88C2-6B092DAD37F3}"/>
              </a:ext>
            </a:extLst>
          </p:cNvPr>
          <p:cNvCxnSpPr>
            <a:cxnSpLocks/>
          </p:cNvCxnSpPr>
          <p:nvPr/>
        </p:nvCxnSpPr>
        <p:spPr>
          <a:xfrm flipV="1">
            <a:off x="4770320" y="3238613"/>
            <a:ext cx="1378702" cy="65686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D609E6-77AE-FD01-B3D7-1AED7687ED91}"/>
              </a:ext>
            </a:extLst>
          </p:cNvPr>
          <p:cNvCxnSpPr>
            <a:cxnSpLocks/>
          </p:cNvCxnSpPr>
          <p:nvPr/>
        </p:nvCxnSpPr>
        <p:spPr>
          <a:xfrm>
            <a:off x="4886551" y="4704535"/>
            <a:ext cx="1423985" cy="416281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A2C68B6-0A77-44DD-46C6-BCB6054A88D7}"/>
              </a:ext>
            </a:extLst>
          </p:cNvPr>
          <p:cNvSpPr/>
          <p:nvPr/>
        </p:nvSpPr>
        <p:spPr>
          <a:xfrm>
            <a:off x="6503910" y="4659164"/>
            <a:ext cx="3886498" cy="707886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 số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BC5AB7-27DA-D501-96D3-5F911F685785}"/>
              </a:ext>
            </a:extLst>
          </p:cNvPr>
          <p:cNvSpPr/>
          <p:nvPr/>
        </p:nvSpPr>
        <p:spPr>
          <a:xfrm>
            <a:off x="6383061" y="2547297"/>
            <a:ext cx="3886498" cy="707886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Tử số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DF04D1FA-2230-6BA9-E823-E992A1849299}"/>
              </a:ext>
            </a:extLst>
          </p:cNvPr>
          <p:cNvSpPr/>
          <p:nvPr/>
        </p:nvSpPr>
        <p:spPr>
          <a:xfrm>
            <a:off x="614855" y="2302123"/>
            <a:ext cx="731290" cy="112687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C86C6E13-A13E-D513-7942-383548D047B5}"/>
              </a:ext>
            </a:extLst>
          </p:cNvPr>
          <p:cNvSpPr txBox="1"/>
          <p:nvPr/>
        </p:nvSpPr>
        <p:spPr>
          <a:xfrm>
            <a:off x="853874" y="3286267"/>
            <a:ext cx="231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397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5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70966" y="871154"/>
            <a:ext cx="11305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397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Câu nào đúng, câu nào sai?</a:t>
            </a:r>
          </a:p>
          <a:p>
            <a:pPr lvl="0" indent="439738" algn="just"/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b)	</a:t>
            </a:r>
            <a:r>
              <a:rPr lang="vi-VN" sz="3600">
                <a:cs typeface="Arial" panose="020B0604020202020204" pitchFamily="34" charset="0"/>
              </a:rPr>
              <a:t>Tử số của phân số là số tự nhiên nằm trên gạch ngang.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D30A6E-93D7-C015-836D-27E4650E39A6}"/>
              </a:ext>
            </a:extLst>
          </p:cNvPr>
          <p:cNvGrpSpPr/>
          <p:nvPr/>
        </p:nvGrpSpPr>
        <p:grpSpPr>
          <a:xfrm>
            <a:off x="4567722" y="2826557"/>
            <a:ext cx="960521" cy="2125527"/>
            <a:chOff x="9612631" y="3160924"/>
            <a:chExt cx="960521" cy="21255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693838-CB89-B0EB-5D27-B967D256F7A7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782483-A9D8-C5E5-1875-43CE488AB592}"/>
                </a:ext>
              </a:extLst>
            </p:cNvPr>
            <p:cNvSpPr/>
            <p:nvPr/>
          </p:nvSpPr>
          <p:spPr>
            <a:xfrm>
              <a:off x="9763541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0B10972-F31A-63B3-1E60-8F9773EE746A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DF04D1FA-2230-6BA9-E823-E992A1849299}"/>
              </a:ext>
            </a:extLst>
          </p:cNvPr>
          <p:cNvSpPr/>
          <p:nvPr/>
        </p:nvSpPr>
        <p:spPr>
          <a:xfrm>
            <a:off x="869125" y="2849225"/>
            <a:ext cx="731290" cy="112687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C86C6E13-A13E-D513-7942-383548D047B5}"/>
              </a:ext>
            </a:extLst>
          </p:cNvPr>
          <p:cNvSpPr txBox="1"/>
          <p:nvPr/>
        </p:nvSpPr>
        <p:spPr>
          <a:xfrm>
            <a:off x="1108144" y="3833369"/>
            <a:ext cx="231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397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5C1072-8749-2314-32B8-6DE84A8CEEB4}"/>
              </a:ext>
            </a:extLst>
          </p:cNvPr>
          <p:cNvGrpSpPr/>
          <p:nvPr/>
        </p:nvGrpSpPr>
        <p:grpSpPr>
          <a:xfrm>
            <a:off x="6289886" y="2826557"/>
            <a:ext cx="1277914" cy="2125527"/>
            <a:chOff x="9490229" y="3160924"/>
            <a:chExt cx="1277914" cy="212552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DC0C67-2BF5-57D2-7811-69B64BBE3122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E47E0B-6097-C67D-DA9C-929978202BC8}"/>
                </a:ext>
              </a:extLst>
            </p:cNvPr>
            <p:cNvSpPr/>
            <p:nvPr/>
          </p:nvSpPr>
          <p:spPr>
            <a:xfrm>
              <a:off x="9490229" y="4086122"/>
              <a:ext cx="1277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>
                  <a:ln/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D4AB2D-C74E-6B4A-BDA5-372622C9DB79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1EC3C2-1B44-BE88-9C5C-A9FDECA94A1C}"/>
              </a:ext>
            </a:extLst>
          </p:cNvPr>
          <p:cNvGrpSpPr/>
          <p:nvPr/>
        </p:nvGrpSpPr>
        <p:grpSpPr>
          <a:xfrm>
            <a:off x="8285362" y="2725916"/>
            <a:ext cx="1277914" cy="2125527"/>
            <a:chOff x="9490229" y="3160924"/>
            <a:chExt cx="1277914" cy="212552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8B081-5E48-E137-25C7-013023CECB7E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F53CFA-4F36-1488-3477-9AAE33F61CD0}"/>
                </a:ext>
              </a:extLst>
            </p:cNvPr>
            <p:cNvSpPr/>
            <p:nvPr/>
          </p:nvSpPr>
          <p:spPr>
            <a:xfrm>
              <a:off x="9490229" y="4086122"/>
              <a:ext cx="1277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17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DC65242-AC51-1E69-A982-31D6C426958C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4238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470966" y="871154"/>
                <a:ext cx="11305206" cy="1437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3. Câu nào đúng, câu nào sai?</a:t>
                </a:r>
              </a:p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vi-VN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 là mẫu số của 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66" y="871154"/>
                <a:ext cx="11305206" cy="1437701"/>
              </a:xfrm>
              <a:prstGeom prst="rect">
                <a:avLst/>
              </a:prstGeom>
              <a:blipFill>
                <a:blip r:embed="rId3"/>
                <a:stretch>
                  <a:fillRect t="-6780" b="-6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2D30A6E-93D7-C015-836D-27E4650E39A6}"/>
              </a:ext>
            </a:extLst>
          </p:cNvPr>
          <p:cNvGrpSpPr/>
          <p:nvPr/>
        </p:nvGrpSpPr>
        <p:grpSpPr>
          <a:xfrm>
            <a:off x="4445320" y="2826557"/>
            <a:ext cx="1277914" cy="2125527"/>
            <a:chOff x="9490229" y="3160924"/>
            <a:chExt cx="1277914" cy="21255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693838-CB89-B0EB-5D27-B967D256F7A7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782483-A9D8-C5E5-1875-43CE488AB592}"/>
                </a:ext>
              </a:extLst>
            </p:cNvPr>
            <p:cNvSpPr/>
            <p:nvPr/>
          </p:nvSpPr>
          <p:spPr>
            <a:xfrm>
              <a:off x="9490229" y="4086122"/>
              <a:ext cx="1277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0B10972-F31A-63B3-1E60-8F9773EE746A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DF04D1FA-2230-6BA9-E823-E992A1849299}"/>
              </a:ext>
            </a:extLst>
          </p:cNvPr>
          <p:cNvSpPr/>
          <p:nvPr/>
        </p:nvSpPr>
        <p:spPr>
          <a:xfrm>
            <a:off x="869125" y="2849225"/>
            <a:ext cx="731290" cy="112687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C86C6E13-A13E-D513-7942-383548D047B5}"/>
              </a:ext>
            </a:extLst>
          </p:cNvPr>
          <p:cNvSpPr txBox="1"/>
          <p:nvPr/>
        </p:nvSpPr>
        <p:spPr>
          <a:xfrm>
            <a:off x="1108144" y="3833369"/>
            <a:ext cx="231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397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5C1072-8749-2314-32B8-6DE84A8CEEB4}"/>
              </a:ext>
            </a:extLst>
          </p:cNvPr>
          <p:cNvGrpSpPr/>
          <p:nvPr/>
        </p:nvGrpSpPr>
        <p:grpSpPr>
          <a:xfrm>
            <a:off x="6237980" y="2826557"/>
            <a:ext cx="1277914" cy="2125527"/>
            <a:chOff x="9438323" y="3160924"/>
            <a:chExt cx="1277914" cy="212552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DC0C67-2BF5-57D2-7811-69B64BBE3122}"/>
                </a:ext>
              </a:extLst>
            </p:cNvPr>
            <p:cNvSpPr/>
            <p:nvPr/>
          </p:nvSpPr>
          <p:spPr>
            <a:xfrm>
              <a:off x="9438323" y="3160924"/>
              <a:ext cx="1277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E47E0B-6097-C67D-DA9C-929978202BC8}"/>
                </a:ext>
              </a:extLst>
            </p:cNvPr>
            <p:cNvSpPr/>
            <p:nvPr/>
          </p:nvSpPr>
          <p:spPr>
            <a:xfrm>
              <a:off x="9763541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D4AB2D-C74E-6B4A-BDA5-372622C9DB79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1EC3C2-1B44-BE88-9C5C-A9FDECA94A1C}"/>
              </a:ext>
            </a:extLst>
          </p:cNvPr>
          <p:cNvGrpSpPr/>
          <p:nvPr/>
        </p:nvGrpSpPr>
        <p:grpSpPr>
          <a:xfrm>
            <a:off x="8233456" y="2725916"/>
            <a:ext cx="1329820" cy="2125527"/>
            <a:chOff x="9438323" y="3160924"/>
            <a:chExt cx="1329820" cy="212552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8B081-5E48-E137-25C7-013023CECB7E}"/>
                </a:ext>
              </a:extLst>
            </p:cNvPr>
            <p:cNvSpPr/>
            <p:nvPr/>
          </p:nvSpPr>
          <p:spPr>
            <a:xfrm>
              <a:off x="9438323" y="3160924"/>
              <a:ext cx="1277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F53CFA-4F36-1488-3477-9AAE33F61CD0}"/>
                </a:ext>
              </a:extLst>
            </p:cNvPr>
            <p:cNvSpPr/>
            <p:nvPr/>
          </p:nvSpPr>
          <p:spPr>
            <a:xfrm>
              <a:off x="9490229" y="4086122"/>
              <a:ext cx="1277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DC65242-AC51-1E69-A982-31D6C426958C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160D3A-37BA-B672-7AC3-DCA4CE705CEA}"/>
              </a:ext>
            </a:extLst>
          </p:cNvPr>
          <p:cNvCxnSpPr/>
          <p:nvPr/>
        </p:nvCxnSpPr>
        <p:spPr>
          <a:xfrm>
            <a:off x="2683239" y="2128603"/>
            <a:ext cx="1439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72F9F30-5857-A7A9-B4FA-25C39264C856}"/>
              </a:ext>
            </a:extLst>
          </p:cNvPr>
          <p:cNvSpPr/>
          <p:nvPr/>
        </p:nvSpPr>
        <p:spPr>
          <a:xfrm>
            <a:off x="6309059" y="3944269"/>
            <a:ext cx="1296628" cy="87206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98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/>
          <a:stretch/>
        </p:blipFill>
        <p:spPr>
          <a:xfrm>
            <a:off x="0" y="-67236"/>
            <a:ext cx="12192000" cy="692523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445782" y="11600"/>
            <a:ext cx="8465318" cy="3998779"/>
          </a:xfrm>
          <a:custGeom>
            <a:avLst/>
            <a:gdLst>
              <a:gd name="connsiteX0" fmla="*/ 0 w 8465318"/>
              <a:gd name="connsiteY0" fmla="*/ 666476 h 3998779"/>
              <a:gd name="connsiteX1" fmla="*/ 666476 w 8465318"/>
              <a:gd name="connsiteY1" fmla="*/ 0 h 3998779"/>
              <a:gd name="connsiteX2" fmla="*/ 7798842 w 8465318"/>
              <a:gd name="connsiteY2" fmla="*/ 0 h 3998779"/>
              <a:gd name="connsiteX3" fmla="*/ 8465318 w 8465318"/>
              <a:gd name="connsiteY3" fmla="*/ 666476 h 3998779"/>
              <a:gd name="connsiteX4" fmla="*/ 8465318 w 8465318"/>
              <a:gd name="connsiteY4" fmla="*/ 3332303 h 3998779"/>
              <a:gd name="connsiteX5" fmla="*/ 7798842 w 8465318"/>
              <a:gd name="connsiteY5" fmla="*/ 3998779 h 3998779"/>
              <a:gd name="connsiteX6" fmla="*/ 666476 w 8465318"/>
              <a:gd name="connsiteY6" fmla="*/ 3998779 h 3998779"/>
              <a:gd name="connsiteX7" fmla="*/ 0 w 8465318"/>
              <a:gd name="connsiteY7" fmla="*/ 3332303 h 3998779"/>
              <a:gd name="connsiteX8" fmla="*/ 0 w 8465318"/>
              <a:gd name="connsiteY8" fmla="*/ 666476 h 399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3998779" fill="none" extrusionOk="0">
                <a:moveTo>
                  <a:pt x="0" y="666476"/>
                </a:moveTo>
                <a:cubicBezTo>
                  <a:pt x="-16458" y="295729"/>
                  <a:pt x="322007" y="19314"/>
                  <a:pt x="666476" y="0"/>
                </a:cubicBezTo>
                <a:cubicBezTo>
                  <a:pt x="2019229" y="130954"/>
                  <a:pt x="6964065" y="43574"/>
                  <a:pt x="7798842" y="0"/>
                </a:cubicBezTo>
                <a:cubicBezTo>
                  <a:pt x="8186066" y="29480"/>
                  <a:pt x="8489136" y="327566"/>
                  <a:pt x="8465318" y="666476"/>
                </a:cubicBezTo>
                <a:cubicBezTo>
                  <a:pt x="8314879" y="1629907"/>
                  <a:pt x="8551197" y="2701881"/>
                  <a:pt x="8465318" y="3332303"/>
                </a:cubicBezTo>
                <a:cubicBezTo>
                  <a:pt x="8425484" y="3706929"/>
                  <a:pt x="8122255" y="3967956"/>
                  <a:pt x="7798842" y="3998779"/>
                </a:cubicBezTo>
                <a:cubicBezTo>
                  <a:pt x="5211171" y="4153976"/>
                  <a:pt x="2688830" y="4161799"/>
                  <a:pt x="666476" y="3998779"/>
                </a:cubicBezTo>
                <a:cubicBezTo>
                  <a:pt x="299232" y="3987405"/>
                  <a:pt x="-35622" y="3721188"/>
                  <a:pt x="0" y="3332303"/>
                </a:cubicBezTo>
                <a:cubicBezTo>
                  <a:pt x="64656" y="3026274"/>
                  <a:pt x="-17807" y="1173415"/>
                  <a:pt x="0" y="666476"/>
                </a:cubicBezTo>
                <a:close/>
              </a:path>
              <a:path w="8465318" h="3998779" stroke="0" extrusionOk="0">
                <a:moveTo>
                  <a:pt x="0" y="666476"/>
                </a:moveTo>
                <a:cubicBezTo>
                  <a:pt x="-35247" y="276650"/>
                  <a:pt x="251632" y="17549"/>
                  <a:pt x="666476" y="0"/>
                </a:cubicBezTo>
                <a:cubicBezTo>
                  <a:pt x="3600348" y="132882"/>
                  <a:pt x="6942167" y="-84951"/>
                  <a:pt x="7798842" y="0"/>
                </a:cubicBezTo>
                <a:cubicBezTo>
                  <a:pt x="8125555" y="40402"/>
                  <a:pt x="8458748" y="334705"/>
                  <a:pt x="8465318" y="666476"/>
                </a:cubicBezTo>
                <a:cubicBezTo>
                  <a:pt x="8485505" y="1333457"/>
                  <a:pt x="8617798" y="2755865"/>
                  <a:pt x="8465318" y="3332303"/>
                </a:cubicBezTo>
                <a:cubicBezTo>
                  <a:pt x="8498860" y="3704367"/>
                  <a:pt x="8195287" y="3940415"/>
                  <a:pt x="7798842" y="3998779"/>
                </a:cubicBezTo>
                <a:cubicBezTo>
                  <a:pt x="6257089" y="4086418"/>
                  <a:pt x="1535950" y="3926100"/>
                  <a:pt x="666476" y="3998779"/>
                </a:cubicBezTo>
                <a:cubicBezTo>
                  <a:pt x="293312" y="3950340"/>
                  <a:pt x="-37653" y="3752715"/>
                  <a:pt x="0" y="3332303"/>
                </a:cubicBezTo>
                <a:cubicBezTo>
                  <a:pt x="-38581" y="2955657"/>
                  <a:pt x="63341" y="1210820"/>
                  <a:pt x="0" y="66647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0D6241-FA07-D0AB-755A-C1FF5DF0A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772670" y="2495317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940ED9-B490-E2F0-D951-0B336F55D01D}"/>
              </a:ext>
            </a:extLst>
          </p:cNvPr>
          <p:cNvSpPr txBox="1"/>
          <p:nvPr/>
        </p:nvSpPr>
        <p:spPr>
          <a:xfrm>
            <a:off x="3035523" y="1485300"/>
            <a:ext cx="3285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err="1">
                <a:solidFill>
                  <a:schemeClr val="accent1">
                    <a:lumMod val="75000"/>
                  </a:schemeClr>
                </a:solidFill>
                <a:latin typeface="UVN Banh Mi" pitchFamily="2" charset="0"/>
              </a:rPr>
              <a:t>Bài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UVN Banh Mi" pitchFamily="2" charset="0"/>
              </a:rPr>
              <a:t> 60 – Tiết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E260B-FE03-F507-4ED1-63B4028942F9}"/>
              </a:ext>
            </a:extLst>
          </p:cNvPr>
          <p:cNvSpPr txBox="1"/>
          <p:nvPr/>
        </p:nvSpPr>
        <p:spPr>
          <a:xfrm>
            <a:off x="2011441" y="402082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Duepuntozero" panose="02040603050506020204" pitchFamily="18" charset="0"/>
              </a:rPr>
              <a:t>Thứ</a:t>
            </a:r>
            <a:r>
              <a:rPr lang="en-US" sz="3600" b="1" dirty="0"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latin typeface="UTM Duepuntozero" panose="02040603050506020204" pitchFamily="18" charset="0"/>
              </a:rPr>
              <a:t>ngày</a:t>
            </a:r>
            <a:r>
              <a:rPr lang="en-US" sz="3600" b="1" dirty="0"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latin typeface="UTM Duepuntozero" panose="02040603050506020204" pitchFamily="18" charset="0"/>
              </a:rPr>
              <a:t>tháng</a:t>
            </a:r>
            <a:r>
              <a:rPr lang="en-US" sz="3600" b="1" dirty="0"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latin typeface="UTM Duepuntozero" panose="02040603050506020204" pitchFamily="18" charset="0"/>
              </a:rPr>
              <a:t>năm</a:t>
            </a:r>
            <a:r>
              <a:rPr lang="en-US" sz="3600" b="1" dirty="0">
                <a:latin typeface="UTM Duepuntozero" panose="02040603050506020204" pitchFamily="18" charset="0"/>
              </a:rPr>
              <a:t> …</a:t>
            </a: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18314E04-42D8-26E7-5EC7-9A31F5AB4134}"/>
              </a:ext>
            </a:extLst>
          </p:cNvPr>
          <p:cNvSpPr txBox="1"/>
          <p:nvPr/>
        </p:nvSpPr>
        <p:spPr>
          <a:xfrm>
            <a:off x="1029376" y="2375000"/>
            <a:ext cx="76869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60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 số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540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470966" y="871154"/>
                <a:ext cx="11305206" cy="3094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3. Câu nào đúng, câu nào sai?</a:t>
                </a:r>
              </a:p>
              <a:p>
                <a:pPr indent="439738" algn="just"/>
                <a:r>
                  <a:rPr lang="vi-VN" sz="3600">
                    <a:solidFill>
                      <a:srgbClr val="FF0000"/>
                    </a:solidFill>
                    <a:cs typeface="Arial" panose="020B0604020202020204" pitchFamily="34" charset="0"/>
                  </a:rPr>
                  <a:t>d)</a:t>
                </a:r>
                <a:r>
                  <a:rPr lang="vi-VN" sz="360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>
                        <a:latin typeface="Cambria Math" panose="02040503050406030204" pitchFamily="18" charset="0"/>
                      </a:rPr>
                      <m:t>đ</m:t>
                    </m:r>
                  </m:oMath>
                </a14:m>
                <a:r>
                  <a:rPr lang="vi-VN" sz="3600">
                    <a:cs typeface="Arial" panose="020B0604020202020204" pitchFamily="34" charset="0"/>
                  </a:rPr>
                  <a:t>àn gà là gà mái có nghĩa là số con gà của cả đàn gà chia thành 3 phần bằng nhau, gà mái gồm 2 phần như vậy.</a:t>
                </a:r>
                <a:endParaRPr lang="vi-VN" sz="3600" dirty="0">
                  <a:cs typeface="Arial" panose="020B0604020202020204" pitchFamily="34" charset="0"/>
                </a:endParaRPr>
              </a:p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66" y="871154"/>
                <a:ext cx="11305206" cy="3094565"/>
              </a:xfrm>
              <a:prstGeom prst="rect">
                <a:avLst/>
              </a:prstGeom>
              <a:blipFill>
                <a:blip r:embed="rId3"/>
                <a:stretch>
                  <a:fillRect l="-1617" t="-3150" r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DF04D1FA-2230-6BA9-E823-E992A1849299}"/>
              </a:ext>
            </a:extLst>
          </p:cNvPr>
          <p:cNvSpPr/>
          <p:nvPr/>
        </p:nvSpPr>
        <p:spPr>
          <a:xfrm>
            <a:off x="1873467" y="3576961"/>
            <a:ext cx="731290" cy="112687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C86C6E13-A13E-D513-7942-383548D047B5}"/>
              </a:ext>
            </a:extLst>
          </p:cNvPr>
          <p:cNvSpPr txBox="1"/>
          <p:nvPr/>
        </p:nvSpPr>
        <p:spPr>
          <a:xfrm>
            <a:off x="2112486" y="4561105"/>
            <a:ext cx="231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397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Graphic 177">
            <a:extLst>
              <a:ext uri="{FF2B5EF4-FFF2-40B4-BE49-F238E27FC236}">
                <a16:creationId xmlns:a16="http://schemas.microsoft.com/office/drawing/2014/main" id="{31590BEA-CDD5-2AD5-8605-C1F9639D9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765910" y="4862320"/>
            <a:ext cx="1422503" cy="1517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3AD957-AFD5-FB5A-4BFD-49FAA5159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80" y="4884270"/>
            <a:ext cx="1162126" cy="12935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E4A78E-B280-203F-8C0E-C784B6699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40" y="3913904"/>
            <a:ext cx="1162126" cy="129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4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92898" y="2051285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37F9E4-01A4-0B04-F047-2CEDA8384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33" y="2051285"/>
            <a:ext cx="3660926" cy="30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337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1228E-87A1-8B37-B6F9-FAF7C87F9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8" y="2049396"/>
            <a:ext cx="11505239" cy="45687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470966" y="826183"/>
                <a:ext cx="11305206" cy="1566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indent="439738" algn="just"/>
                <a:r>
                  <a:rPr lang="en-US" sz="28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 con vật trong tranh gồm bốn loại: dê, lợn, cừu và ngựa. </a:t>
                </a:r>
              </a:p>
              <a:p>
                <a:pPr lvl="0" indent="439738" algn="just"/>
                <a:r>
                  <a:rPr lang="en-US" sz="28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phân số chỉ số con vật mỗi loại trong bức tranh (theo mẫu).</a:t>
                </a:r>
              </a:p>
              <a:p>
                <a:pPr lvl="0" indent="439738" algn="just"/>
                <a:r>
                  <a:rPr lang="vi-VN" sz="2800">
                    <a:solidFill>
                      <a:prstClr val="black"/>
                    </a:solidFill>
                    <a:cs typeface="Arial" panose="020B0604020202020204" pitchFamily="3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prstClr val="black"/>
                    </a:solidFill>
                    <a:cs typeface="Arial" panose="020B0604020202020204" pitchFamily="34" charset="0"/>
                  </a:rPr>
                  <a:t> số con vật trong bức tranh là con dê. 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66" y="826183"/>
                <a:ext cx="11305206" cy="1566070"/>
              </a:xfrm>
              <a:prstGeom prst="rect">
                <a:avLst/>
              </a:prstGeom>
              <a:blipFill>
                <a:blip r:embed="rId4"/>
                <a:stretch>
                  <a:fillRect t="-4297" b="-5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184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25670"/>
            <a:ext cx="11705273" cy="6246064"/>
          </a:xfrm>
          <a:custGeom>
            <a:avLst/>
            <a:gdLst>
              <a:gd name="connsiteX0" fmla="*/ 0 w 11705273"/>
              <a:gd name="connsiteY0" fmla="*/ 1041031 h 6246064"/>
              <a:gd name="connsiteX1" fmla="*/ 1041031 w 11705273"/>
              <a:gd name="connsiteY1" fmla="*/ 0 h 6246064"/>
              <a:gd name="connsiteX2" fmla="*/ 10664242 w 11705273"/>
              <a:gd name="connsiteY2" fmla="*/ 0 h 6246064"/>
              <a:gd name="connsiteX3" fmla="*/ 11705273 w 11705273"/>
              <a:gd name="connsiteY3" fmla="*/ 1041031 h 6246064"/>
              <a:gd name="connsiteX4" fmla="*/ 11705273 w 11705273"/>
              <a:gd name="connsiteY4" fmla="*/ 5205033 h 6246064"/>
              <a:gd name="connsiteX5" fmla="*/ 10664242 w 11705273"/>
              <a:gd name="connsiteY5" fmla="*/ 6246064 h 6246064"/>
              <a:gd name="connsiteX6" fmla="*/ 1041031 w 11705273"/>
              <a:gd name="connsiteY6" fmla="*/ 6246064 h 6246064"/>
              <a:gd name="connsiteX7" fmla="*/ 0 w 11705273"/>
              <a:gd name="connsiteY7" fmla="*/ 5205033 h 6246064"/>
              <a:gd name="connsiteX8" fmla="*/ 0 w 11705273"/>
              <a:gd name="connsiteY8" fmla="*/ 1041031 h 624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46064" fill="none" extrusionOk="0">
                <a:moveTo>
                  <a:pt x="0" y="1041031"/>
                </a:moveTo>
                <a:cubicBezTo>
                  <a:pt x="-64458" y="470093"/>
                  <a:pt x="461353" y="26868"/>
                  <a:pt x="1041031" y="0"/>
                </a:cubicBezTo>
                <a:cubicBezTo>
                  <a:pt x="4791569" y="77600"/>
                  <a:pt x="6271708" y="-27269"/>
                  <a:pt x="10664242" y="0"/>
                </a:cubicBezTo>
                <a:cubicBezTo>
                  <a:pt x="11292506" y="-70334"/>
                  <a:pt x="11738184" y="475774"/>
                  <a:pt x="11705273" y="1041031"/>
                </a:cubicBezTo>
                <a:cubicBezTo>
                  <a:pt x="11814273" y="2875601"/>
                  <a:pt x="11627064" y="4436624"/>
                  <a:pt x="11705273" y="5205033"/>
                </a:cubicBezTo>
                <a:cubicBezTo>
                  <a:pt x="11675187" y="5768210"/>
                  <a:pt x="11209847" y="6259004"/>
                  <a:pt x="10664242" y="6246064"/>
                </a:cubicBezTo>
                <a:cubicBezTo>
                  <a:pt x="8957853" y="6295241"/>
                  <a:pt x="5315207" y="6123362"/>
                  <a:pt x="1041031" y="6246064"/>
                </a:cubicBezTo>
                <a:cubicBezTo>
                  <a:pt x="463864" y="6263124"/>
                  <a:pt x="-59233" y="5830979"/>
                  <a:pt x="0" y="5205033"/>
                </a:cubicBezTo>
                <a:cubicBezTo>
                  <a:pt x="47022" y="4527630"/>
                  <a:pt x="104569" y="1825196"/>
                  <a:pt x="0" y="1041031"/>
                </a:cubicBezTo>
                <a:close/>
              </a:path>
              <a:path w="11705273" h="6246064" stroke="0" extrusionOk="0">
                <a:moveTo>
                  <a:pt x="0" y="1041031"/>
                </a:moveTo>
                <a:cubicBezTo>
                  <a:pt x="33023" y="462310"/>
                  <a:pt x="572034" y="-7070"/>
                  <a:pt x="1041031" y="0"/>
                </a:cubicBezTo>
                <a:cubicBezTo>
                  <a:pt x="4619587" y="-129276"/>
                  <a:pt x="7898752" y="-77778"/>
                  <a:pt x="10664242" y="0"/>
                </a:cubicBezTo>
                <a:cubicBezTo>
                  <a:pt x="11216561" y="-72133"/>
                  <a:pt x="11703977" y="473559"/>
                  <a:pt x="11705273" y="1041031"/>
                </a:cubicBezTo>
                <a:cubicBezTo>
                  <a:pt x="11786872" y="2662397"/>
                  <a:pt x="11859573" y="4502258"/>
                  <a:pt x="11705273" y="5205033"/>
                </a:cubicBezTo>
                <a:cubicBezTo>
                  <a:pt x="11733169" y="5838810"/>
                  <a:pt x="11144781" y="6278149"/>
                  <a:pt x="10664242" y="6246064"/>
                </a:cubicBezTo>
                <a:cubicBezTo>
                  <a:pt x="7470170" y="6290284"/>
                  <a:pt x="4663983" y="6216682"/>
                  <a:pt x="1041031" y="6246064"/>
                </a:cubicBezTo>
                <a:cubicBezTo>
                  <a:pt x="447813" y="6175859"/>
                  <a:pt x="-79583" y="5761586"/>
                  <a:pt x="0" y="5205033"/>
                </a:cubicBezTo>
                <a:cubicBezTo>
                  <a:pt x="-159954" y="4770562"/>
                  <a:pt x="22140" y="1724685"/>
                  <a:pt x="0" y="10410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1228E-87A1-8B37-B6F9-FAF7C87F9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8" y="2049396"/>
            <a:ext cx="11505239" cy="45687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389360" y="648831"/>
                <a:ext cx="11305206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1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số con vật trong bức tranh là con lợn.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360" y="648831"/>
                <a:ext cx="11305206" cy="791820"/>
              </a:xfrm>
              <a:prstGeom prst="rect">
                <a:avLst/>
              </a:prstGeom>
              <a:blipFill>
                <a:blip r:embed="rId4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6">
                <a:extLst>
                  <a:ext uri="{FF2B5EF4-FFF2-40B4-BE49-F238E27FC236}">
                    <a16:creationId xmlns:a16="http://schemas.microsoft.com/office/drawing/2014/main" id="{1A2B5B14-987A-8731-C486-702E7FD472C0}"/>
                  </a:ext>
                </a:extLst>
              </p:cNvPr>
              <p:cNvSpPr txBox="1"/>
              <p:nvPr/>
            </p:nvSpPr>
            <p:spPr>
              <a:xfrm>
                <a:off x="2026992" y="1440651"/>
                <a:ext cx="11305206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1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số con vật trong bức tranh là con </a:t>
                </a:r>
                <a:r>
                  <a:rPr lang="en-US" sz="320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cừu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.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TextBox 16">
                <a:extLst>
                  <a:ext uri="{FF2B5EF4-FFF2-40B4-BE49-F238E27FC236}">
                    <a16:creationId xmlns:a16="http://schemas.microsoft.com/office/drawing/2014/main" id="{1A2B5B14-987A-8731-C486-702E7FD47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992" y="1440651"/>
                <a:ext cx="11305206" cy="791820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16">
                <a:extLst>
                  <a:ext uri="{FF2B5EF4-FFF2-40B4-BE49-F238E27FC236}">
                    <a16:creationId xmlns:a16="http://schemas.microsoft.com/office/drawing/2014/main" id="{7482C487-9167-DC65-1C78-FFEF23DCE038}"/>
                  </a:ext>
                </a:extLst>
              </p:cNvPr>
              <p:cNvSpPr txBox="1"/>
              <p:nvPr/>
            </p:nvSpPr>
            <p:spPr>
              <a:xfrm>
                <a:off x="2986362" y="2210495"/>
                <a:ext cx="11305206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439738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7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1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số con vật trong bức tranh là con </a:t>
                </a:r>
                <a:r>
                  <a:rPr lang="en-US" sz="320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ngựa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.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16">
                <a:extLst>
                  <a:ext uri="{FF2B5EF4-FFF2-40B4-BE49-F238E27FC236}">
                    <a16:creationId xmlns:a16="http://schemas.microsoft.com/office/drawing/2014/main" id="{7482C487-9167-DC65-1C78-FFEF23DC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362" y="2210495"/>
                <a:ext cx="11305206" cy="791820"/>
              </a:xfrm>
              <a:prstGeom prst="rect">
                <a:avLst/>
              </a:prstGeom>
              <a:blipFill>
                <a:blip r:embed="rId6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14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3981468" y="2331047"/>
            <a:ext cx="3311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rgbClr val="ED7D31">
                      <a:lumMod val="75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893727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45092-5BD2-28AC-9705-6E62FCD7A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44" y="4464107"/>
            <a:ext cx="1576508" cy="860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E45F4-EBD5-EDDD-638E-390E1763D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0" y="4110896"/>
            <a:ext cx="1482733" cy="1650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B8518-B3D4-DB02-0E40-43B98F3541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6865" y="5346878"/>
            <a:ext cx="1576508" cy="860930"/>
          </a:xfrm>
          <a:prstGeom prst="rect">
            <a:avLst/>
          </a:prstGeom>
        </p:spPr>
      </p:pic>
      <p:pic>
        <p:nvPicPr>
          <p:cNvPr id="178" name="Graphic 177">
            <a:extLst>
              <a:ext uri="{FF2B5EF4-FFF2-40B4-BE49-F238E27FC236}">
                <a16:creationId xmlns:a16="http://schemas.microsoft.com/office/drawing/2014/main" id="{38D70EE9-97AA-0521-8298-554810E86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806461" y="4150795"/>
            <a:ext cx="1795589" cy="1915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1715C6-0E36-62B6-E76F-DA24252BA3FD}"/>
              </a:ext>
            </a:extLst>
          </p:cNvPr>
          <p:cNvSpPr/>
          <p:nvPr/>
        </p:nvSpPr>
        <p:spPr>
          <a:xfrm>
            <a:off x="2802565" y="264469"/>
            <a:ext cx="6929263" cy="3052399"/>
          </a:xfrm>
          <a:prstGeom prst="roundRect">
            <a:avLst>
              <a:gd name="adj" fmla="val 27052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 w="28575">
                  <a:solidFill>
                    <a:srgbClr val="FFC000">
                      <a:lumMod val="75000"/>
                    </a:srgbClr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CHO GÀ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 w="28575">
                  <a:solidFill>
                    <a:srgbClr val="FFC000">
                      <a:lumMod val="75000"/>
                    </a:srgbClr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VỀ CHUỒNG</a:t>
            </a:r>
          </a:p>
        </p:txBody>
      </p:sp>
    </p:spTree>
    <p:extLst>
      <p:ext uri="{BB962C8B-B14F-4D97-AF65-F5344CB8AC3E}">
        <p14:creationId xmlns:p14="http://schemas.microsoft.com/office/powerpoint/2010/main" val="256734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5EAAD9-B8D4-2FDC-28EE-6BE870C45622}"/>
              </a:ext>
            </a:extLst>
          </p:cNvPr>
          <p:cNvSpPr/>
          <p:nvPr/>
        </p:nvSpPr>
        <p:spPr>
          <a:xfrm>
            <a:off x="113391" y="278540"/>
            <a:ext cx="11965218" cy="6399351"/>
          </a:xfrm>
          <a:prstGeom prst="roundRect">
            <a:avLst>
              <a:gd name="adj" fmla="val 7574"/>
            </a:avLst>
          </a:prstGeom>
          <a:solidFill>
            <a:schemeClr val="bg1"/>
          </a:solidFill>
          <a:ln w="57150">
            <a:solidFill>
              <a:srgbClr val="FFD5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5" descr="POINSET2">
            <a:extLst>
              <a:ext uri="{FF2B5EF4-FFF2-40B4-BE49-F238E27FC236}">
                <a16:creationId xmlns:a16="http://schemas.microsoft.com/office/drawing/2014/main" id="{9ACA55B5-6FB8-5286-DA3C-47C4AB70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87350" y="44451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POINSET2">
            <a:extLst>
              <a:ext uri="{FF2B5EF4-FFF2-40B4-BE49-F238E27FC236}">
                <a16:creationId xmlns:a16="http://schemas.microsoft.com/office/drawing/2014/main" id="{9AA6D343-BDB6-B0DE-C4A3-A4FFD55E6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0348704" y="5064608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POINSET2">
            <a:extLst>
              <a:ext uri="{FF2B5EF4-FFF2-40B4-BE49-F238E27FC236}">
                <a16:creationId xmlns:a16="http://schemas.microsoft.com/office/drawing/2014/main" id="{0CB1B1CD-440A-4DF6-F3EF-5F6185B8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87013" y="260350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POINSET2">
            <a:extLst>
              <a:ext uri="{FF2B5EF4-FFF2-40B4-BE49-F238E27FC236}">
                <a16:creationId xmlns:a16="http://schemas.microsoft.com/office/drawing/2014/main" id="{8A9CD31C-9CF3-02DA-7E94-14D9D4E72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7350" y="4410075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B9442ED3-076C-6348-9E19-02F6E2F2E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1366838"/>
            <a:ext cx="11277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phân số chỉ phần đã tô màu trong hình dưới đây: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C7D2945D-CBF2-35AD-D3EC-BE91F11D5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905000"/>
            <a:ext cx="571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971FE776-B980-8D6F-2D01-2EAA680CA3F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810000" y="4078301"/>
            <a:ext cx="4343400" cy="1284775"/>
          </a:xfrm>
          <a:prstGeom prst="rect">
            <a:avLst/>
          </a:prstGeom>
          <a:blipFill>
            <a:blip r:embed="rId7"/>
            <a:stretch>
              <a:fillRect b="-1422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 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DAE44F2-C39A-F741-86DA-A9956875D432}"/>
              </a:ext>
            </a:extLst>
          </p:cNvPr>
          <p:cNvGraphicFramePr>
            <a:graphicFrameLocks noGrp="1"/>
          </p:cNvGraphicFramePr>
          <p:nvPr/>
        </p:nvGraphicFramePr>
        <p:xfrm>
          <a:off x="3452813" y="2057400"/>
          <a:ext cx="5576888" cy="2020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222">
                  <a:extLst>
                    <a:ext uri="{9D8B030D-6E8A-4147-A177-3AD203B41FA5}">
                      <a16:colId xmlns:a16="http://schemas.microsoft.com/office/drawing/2014/main" val="3942733713"/>
                    </a:ext>
                  </a:extLst>
                </a:gridCol>
                <a:gridCol w="1394222">
                  <a:extLst>
                    <a:ext uri="{9D8B030D-6E8A-4147-A177-3AD203B41FA5}">
                      <a16:colId xmlns:a16="http://schemas.microsoft.com/office/drawing/2014/main" val="2533513893"/>
                    </a:ext>
                  </a:extLst>
                </a:gridCol>
                <a:gridCol w="1394222">
                  <a:extLst>
                    <a:ext uri="{9D8B030D-6E8A-4147-A177-3AD203B41FA5}">
                      <a16:colId xmlns:a16="http://schemas.microsoft.com/office/drawing/2014/main" val="151358097"/>
                    </a:ext>
                  </a:extLst>
                </a:gridCol>
                <a:gridCol w="1394222">
                  <a:extLst>
                    <a:ext uri="{9D8B030D-6E8A-4147-A177-3AD203B41FA5}">
                      <a16:colId xmlns:a16="http://schemas.microsoft.com/office/drawing/2014/main" val="2171289629"/>
                    </a:ext>
                  </a:extLst>
                </a:gridCol>
              </a:tblGrid>
              <a:tr h="673629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13" marR="91413" marT="45707" marB="45707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13" marR="91413" marT="45707" marB="45707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13" marR="91413" marT="45707" marB="45707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13" marR="91413" marT="45707" marB="45707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245836"/>
                  </a:ext>
                </a:extLst>
              </a:tr>
              <a:tr h="673629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13" marR="91413" marT="45707" marB="45707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13" marR="91413" marT="45707" marB="45707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13" marR="91413" marT="45707" marB="45707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13" marR="91413" marT="45707" marB="45707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399649"/>
                  </a:ext>
                </a:extLst>
              </a:tr>
              <a:tr h="673629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13" marR="91413" marT="45707" marB="45707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13" marR="91413" marT="45707" marB="45707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13" marR="91413" marT="45707" marB="45707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13" marR="91413" marT="45707" marB="45707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376554"/>
                  </a:ext>
                </a:extLst>
              </a:tr>
            </a:tbl>
          </a:graphicData>
        </a:graphic>
      </p:graphicFrame>
      <p:pic>
        <p:nvPicPr>
          <p:cNvPr id="26" name="Picture 5" descr="POINSET2">
            <a:extLst>
              <a:ext uri="{FF2B5EF4-FFF2-40B4-BE49-F238E27FC236}">
                <a16:creationId xmlns:a16="http://schemas.microsoft.com/office/drawing/2014/main" id="{6E31F3DE-28D0-35E6-7DC4-E65217CF3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84187" y="136526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POINSET2">
            <a:extLst>
              <a:ext uri="{FF2B5EF4-FFF2-40B4-BE49-F238E27FC236}">
                <a16:creationId xmlns:a16="http://schemas.microsoft.com/office/drawing/2014/main" id="{5D594B19-90EC-3FD5-F9AB-C09421126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247313" y="257175"/>
            <a:ext cx="15589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682F1E2F-53C1-BEEA-093B-171B620066A2}"/>
              </a:ext>
            </a:extLst>
          </p:cNvPr>
          <p:cNvSpPr/>
          <p:nvPr/>
        </p:nvSpPr>
        <p:spPr>
          <a:xfrm>
            <a:off x="8943975" y="4365625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450C2307-4E26-FF21-51D1-6B12ED5BFE1B}"/>
              </a:ext>
            </a:extLst>
          </p:cNvPr>
          <p:cNvSpPr/>
          <p:nvPr/>
        </p:nvSpPr>
        <p:spPr>
          <a:xfrm>
            <a:off x="8953500" y="4373563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18D091CF-D1F4-23E8-A1C3-A74842ED1701}"/>
              </a:ext>
            </a:extLst>
          </p:cNvPr>
          <p:cNvSpPr/>
          <p:nvPr/>
        </p:nvSpPr>
        <p:spPr>
          <a:xfrm>
            <a:off x="8964613" y="4379913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DAF6592C-5B70-CBA0-A3F3-52FBACD8C467}"/>
              </a:ext>
            </a:extLst>
          </p:cNvPr>
          <p:cNvSpPr/>
          <p:nvPr/>
        </p:nvSpPr>
        <p:spPr>
          <a:xfrm>
            <a:off x="9010650" y="4384675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2DEE6A21-07C8-0400-0C2B-653C2FAB86A5}"/>
              </a:ext>
            </a:extLst>
          </p:cNvPr>
          <p:cNvSpPr/>
          <p:nvPr/>
        </p:nvSpPr>
        <p:spPr>
          <a:xfrm>
            <a:off x="8966200" y="4387850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7388868F-F83B-A807-A7A4-2D0AFFE5F375}"/>
              </a:ext>
            </a:extLst>
          </p:cNvPr>
          <p:cNvSpPr/>
          <p:nvPr/>
        </p:nvSpPr>
        <p:spPr>
          <a:xfrm>
            <a:off x="8959850" y="4362450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EF26631F-68EF-E27B-EE7A-DFDAE21494DB}"/>
              </a:ext>
            </a:extLst>
          </p:cNvPr>
          <p:cNvSpPr/>
          <p:nvPr/>
        </p:nvSpPr>
        <p:spPr>
          <a:xfrm>
            <a:off x="8958263" y="4375150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D312D390-40F1-C74E-838A-C8DB9238674D}"/>
              </a:ext>
            </a:extLst>
          </p:cNvPr>
          <p:cNvSpPr/>
          <p:nvPr/>
        </p:nvSpPr>
        <p:spPr>
          <a:xfrm>
            <a:off x="9007475" y="4375150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FDEB6B13-1D5F-690B-6AE3-3F8961508ED2}"/>
              </a:ext>
            </a:extLst>
          </p:cNvPr>
          <p:cNvSpPr/>
          <p:nvPr/>
        </p:nvSpPr>
        <p:spPr>
          <a:xfrm>
            <a:off x="8978900" y="4348163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F3C35D1D-8A38-08F9-45F4-8C252F9CF269}"/>
              </a:ext>
            </a:extLst>
          </p:cNvPr>
          <p:cNvSpPr/>
          <p:nvPr/>
        </p:nvSpPr>
        <p:spPr>
          <a:xfrm>
            <a:off x="9010650" y="4348163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8E7961E7-665A-16A5-4570-3F481782DE6C}"/>
              </a:ext>
            </a:extLst>
          </p:cNvPr>
          <p:cNvSpPr/>
          <p:nvPr/>
        </p:nvSpPr>
        <p:spPr>
          <a:xfrm>
            <a:off x="8993188" y="4365625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15136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5EAAD9-B8D4-2FDC-28EE-6BE870C45622}"/>
              </a:ext>
            </a:extLst>
          </p:cNvPr>
          <p:cNvSpPr/>
          <p:nvPr/>
        </p:nvSpPr>
        <p:spPr>
          <a:xfrm>
            <a:off x="113391" y="278540"/>
            <a:ext cx="11965218" cy="6399351"/>
          </a:xfrm>
          <a:prstGeom prst="roundRect">
            <a:avLst>
              <a:gd name="adj" fmla="val 7574"/>
            </a:avLst>
          </a:prstGeom>
          <a:solidFill>
            <a:schemeClr val="bg1"/>
          </a:solidFill>
          <a:ln w="57150">
            <a:solidFill>
              <a:srgbClr val="FFD5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EBA3082-FA04-6FFA-91DE-7CDA4920097F}"/>
              </a:ext>
            </a:extLst>
          </p:cNvPr>
          <p:cNvSpPr txBox="1">
            <a:spLocks/>
          </p:cNvSpPr>
          <p:nvPr/>
        </p:nvSpPr>
        <p:spPr>
          <a:xfrm>
            <a:off x="685800" y="1143000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i="1">
                <a:solidFill>
                  <a:srgbClr val="6600CC"/>
                </a:solidFill>
                <a:latin typeface="Times New Roman" panose="02020603050405020304" pitchFamily="18" charset="0"/>
              </a:rPr>
              <a:t>Viết phân số: bốn mươi bảy phần tám mươi chín</a:t>
            </a:r>
            <a:endParaRPr lang="en-US" altLang="en-US" sz="4000" b="1" i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3E962D6-71AD-B7B5-63D2-545B2A725F2A}"/>
              </a:ext>
            </a:extLst>
          </p:cNvPr>
          <p:cNvSpPr/>
          <p:nvPr/>
        </p:nvSpPr>
        <p:spPr>
          <a:xfrm>
            <a:off x="4594679" y="4938092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49CCFB3-838F-446F-A9EF-42C5E1F6ADC6}"/>
              </a:ext>
            </a:extLst>
          </p:cNvPr>
          <p:cNvSpPr/>
          <p:nvPr/>
        </p:nvSpPr>
        <p:spPr>
          <a:xfrm>
            <a:off x="4604204" y="4946030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DB5D3477-7950-800F-6090-298CA9D88265}"/>
              </a:ext>
            </a:extLst>
          </p:cNvPr>
          <p:cNvSpPr/>
          <p:nvPr/>
        </p:nvSpPr>
        <p:spPr>
          <a:xfrm>
            <a:off x="4615317" y="4952380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35DE6431-730E-3CF4-8DFD-4BC6A7E8A776}"/>
              </a:ext>
            </a:extLst>
          </p:cNvPr>
          <p:cNvSpPr/>
          <p:nvPr/>
        </p:nvSpPr>
        <p:spPr>
          <a:xfrm>
            <a:off x="4661354" y="4957142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7FE14929-7B8A-90F3-FB3B-17315D2404BC}"/>
              </a:ext>
            </a:extLst>
          </p:cNvPr>
          <p:cNvSpPr/>
          <p:nvPr/>
        </p:nvSpPr>
        <p:spPr>
          <a:xfrm>
            <a:off x="4616904" y="4960317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6C7023D0-AC86-E1A5-FC9D-49FF696CB2A5}"/>
              </a:ext>
            </a:extLst>
          </p:cNvPr>
          <p:cNvSpPr/>
          <p:nvPr/>
        </p:nvSpPr>
        <p:spPr>
          <a:xfrm>
            <a:off x="4610554" y="4934917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DBFD809E-E383-4985-D415-55036CEF5242}"/>
              </a:ext>
            </a:extLst>
          </p:cNvPr>
          <p:cNvSpPr/>
          <p:nvPr/>
        </p:nvSpPr>
        <p:spPr>
          <a:xfrm>
            <a:off x="4608967" y="4947617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D51D2EA8-FF8B-D9CD-EBC2-4C162D758B9B}"/>
              </a:ext>
            </a:extLst>
          </p:cNvPr>
          <p:cNvSpPr/>
          <p:nvPr/>
        </p:nvSpPr>
        <p:spPr>
          <a:xfrm>
            <a:off x="4658179" y="4947617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04A21312-06E2-BE53-E46B-047C4090BC61}"/>
              </a:ext>
            </a:extLst>
          </p:cNvPr>
          <p:cNvSpPr/>
          <p:nvPr/>
        </p:nvSpPr>
        <p:spPr>
          <a:xfrm>
            <a:off x="4629604" y="4920630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5D9D1D72-E710-55FC-2685-83476EFD09FC}"/>
              </a:ext>
            </a:extLst>
          </p:cNvPr>
          <p:cNvSpPr/>
          <p:nvPr/>
        </p:nvSpPr>
        <p:spPr>
          <a:xfrm>
            <a:off x="4661354" y="4920630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B7B7D7B4-2645-0CCF-2A3B-06C8306FC06E}"/>
              </a:ext>
            </a:extLst>
          </p:cNvPr>
          <p:cNvSpPr/>
          <p:nvPr/>
        </p:nvSpPr>
        <p:spPr>
          <a:xfrm>
            <a:off x="4643892" y="4938092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3E241F-60FE-1E8D-6C9C-CD445BFE6DA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61791" y="2286000"/>
            <a:ext cx="3733800" cy="1531317"/>
          </a:xfrm>
          <a:prstGeom prst="rect">
            <a:avLst/>
          </a:prstGeom>
          <a:blipFill>
            <a:blip r:embed="rId5"/>
            <a:stretch>
              <a:fillRect l="-7341" b="-1594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20" name="Picture 5" descr="POINSET2">
            <a:extLst>
              <a:ext uri="{FF2B5EF4-FFF2-40B4-BE49-F238E27FC236}">
                <a16:creationId xmlns:a16="http://schemas.microsoft.com/office/drawing/2014/main" id="{9ACA55B5-6FB8-5286-DA3C-47C4AB70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87350" y="44451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POINSET2">
            <a:extLst>
              <a:ext uri="{FF2B5EF4-FFF2-40B4-BE49-F238E27FC236}">
                <a16:creationId xmlns:a16="http://schemas.microsoft.com/office/drawing/2014/main" id="{9AA6D343-BDB6-B0DE-C4A3-A4FFD55E6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0348704" y="5064608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POINSET2">
            <a:extLst>
              <a:ext uri="{FF2B5EF4-FFF2-40B4-BE49-F238E27FC236}">
                <a16:creationId xmlns:a16="http://schemas.microsoft.com/office/drawing/2014/main" id="{0CB1B1CD-440A-4DF6-F3EF-5F6185B8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87013" y="260350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POINSET2">
            <a:extLst>
              <a:ext uri="{FF2B5EF4-FFF2-40B4-BE49-F238E27FC236}">
                <a16:creationId xmlns:a16="http://schemas.microsoft.com/office/drawing/2014/main" id="{8A9CD31C-9CF3-02DA-7E94-14D9D4E72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7350" y="4410075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15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5EAAD9-B8D4-2FDC-28EE-6BE870C45622}"/>
              </a:ext>
            </a:extLst>
          </p:cNvPr>
          <p:cNvSpPr/>
          <p:nvPr/>
        </p:nvSpPr>
        <p:spPr>
          <a:xfrm>
            <a:off x="113391" y="278540"/>
            <a:ext cx="11965218" cy="6399351"/>
          </a:xfrm>
          <a:prstGeom prst="roundRect">
            <a:avLst>
              <a:gd name="adj" fmla="val 7574"/>
            </a:avLst>
          </a:prstGeom>
          <a:solidFill>
            <a:schemeClr val="bg1"/>
          </a:solidFill>
          <a:ln w="57150">
            <a:solidFill>
              <a:srgbClr val="FFD5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5" descr="POINSET2">
            <a:extLst>
              <a:ext uri="{FF2B5EF4-FFF2-40B4-BE49-F238E27FC236}">
                <a16:creationId xmlns:a16="http://schemas.microsoft.com/office/drawing/2014/main" id="{9ACA55B5-6FB8-5286-DA3C-47C4AB70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87350" y="44451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POINSET2">
            <a:extLst>
              <a:ext uri="{FF2B5EF4-FFF2-40B4-BE49-F238E27FC236}">
                <a16:creationId xmlns:a16="http://schemas.microsoft.com/office/drawing/2014/main" id="{0CB1B1CD-440A-4DF6-F3EF-5F6185B8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87013" y="260350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POINSET2">
            <a:extLst>
              <a:ext uri="{FF2B5EF4-FFF2-40B4-BE49-F238E27FC236}">
                <a16:creationId xmlns:a16="http://schemas.microsoft.com/office/drawing/2014/main" id="{6E31F3DE-28D0-35E6-7DC4-E65217CF3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84187" y="136526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POINSET2">
            <a:extLst>
              <a:ext uri="{FF2B5EF4-FFF2-40B4-BE49-F238E27FC236}">
                <a16:creationId xmlns:a16="http://schemas.microsoft.com/office/drawing/2014/main" id="{5D594B19-90EC-3FD5-F9AB-C09421126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247313" y="257175"/>
            <a:ext cx="15589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71C3F12-0CA5-F5D1-6606-762F245C1EFF}"/>
              </a:ext>
            </a:extLst>
          </p:cNvPr>
          <p:cNvSpPr txBox="1">
            <a:spLocks/>
          </p:cNvSpPr>
          <p:nvPr/>
        </p:nvSpPr>
        <p:spPr>
          <a:xfrm>
            <a:off x="609600" y="609254"/>
            <a:ext cx="10972800" cy="1143345"/>
          </a:xfrm>
          <a:prstGeom prst="rect">
            <a:avLst/>
          </a:prstGeom>
          <a:blipFill>
            <a:blip r:embed="rId7"/>
            <a:stretch>
              <a:fillRect b="-10695"/>
            </a:stretch>
          </a:blipFill>
        </p:spPr>
        <p:txBody>
          <a:bodyPr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en-GB">
                <a:noFill/>
              </a:rPr>
            </a:br>
            <a:br>
              <a:rPr lang="en-GB">
                <a:noFill/>
              </a:rPr>
            </a:br>
            <a:br>
              <a:rPr lang="en-GB">
                <a:noFill/>
              </a:rPr>
            </a:br>
            <a:r>
              <a:rPr lang="en-GB">
                <a:noFill/>
              </a:rPr>
              <a:t> </a:t>
            </a:r>
            <a:endParaRPr lang="en-GB" dirty="0">
              <a:noFill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35D8CD-C3D0-EF7A-6849-FEE8625271AC}"/>
              </a:ext>
            </a:extLst>
          </p:cNvPr>
          <p:cNvSpPr txBox="1">
            <a:spLocks/>
          </p:cNvSpPr>
          <p:nvPr/>
        </p:nvSpPr>
        <p:spPr>
          <a:xfrm>
            <a:off x="2971800" y="2319338"/>
            <a:ext cx="5715000" cy="106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án: 27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5" descr="POINSET2">
            <a:extLst>
              <a:ext uri="{FF2B5EF4-FFF2-40B4-BE49-F238E27FC236}">
                <a16:creationId xmlns:a16="http://schemas.microsoft.com/office/drawing/2014/main" id="{D80DF680-9868-427A-25F5-900213F0A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287000" y="319088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A8E76DCA-01C3-9344-BF83-26CD03B9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0066337" y="4722813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2">
            <a:extLst>
              <a:ext uri="{FF2B5EF4-FFF2-40B4-BE49-F238E27FC236}">
                <a16:creationId xmlns:a16="http://schemas.microsoft.com/office/drawing/2014/main" id="{2EBA159F-D46E-6F99-1D33-460B1DAB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500563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83C9DF3A-32A3-BC0B-113E-6B0D79F60E9E}"/>
              </a:ext>
            </a:extLst>
          </p:cNvPr>
          <p:cNvSpPr/>
          <p:nvPr/>
        </p:nvSpPr>
        <p:spPr>
          <a:xfrm>
            <a:off x="4629149" y="5030788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46E4F59F-2974-0621-769A-78410F46F01C}"/>
              </a:ext>
            </a:extLst>
          </p:cNvPr>
          <p:cNvSpPr/>
          <p:nvPr/>
        </p:nvSpPr>
        <p:spPr>
          <a:xfrm>
            <a:off x="4638674" y="5038726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2D406E92-DBDC-C819-6F5B-FEF727AE1BED}"/>
              </a:ext>
            </a:extLst>
          </p:cNvPr>
          <p:cNvSpPr/>
          <p:nvPr/>
        </p:nvSpPr>
        <p:spPr>
          <a:xfrm>
            <a:off x="4649787" y="5045076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E434F81C-7416-7109-2522-4C27B4BBED97}"/>
              </a:ext>
            </a:extLst>
          </p:cNvPr>
          <p:cNvSpPr/>
          <p:nvPr/>
        </p:nvSpPr>
        <p:spPr>
          <a:xfrm>
            <a:off x="4695824" y="5049838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7CF9086E-1133-9F76-3677-221E49889A2A}"/>
              </a:ext>
            </a:extLst>
          </p:cNvPr>
          <p:cNvSpPr/>
          <p:nvPr/>
        </p:nvSpPr>
        <p:spPr>
          <a:xfrm>
            <a:off x="4651374" y="5053013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87461D1-756C-3244-E141-29E0BA49CAC9}"/>
              </a:ext>
            </a:extLst>
          </p:cNvPr>
          <p:cNvSpPr/>
          <p:nvPr/>
        </p:nvSpPr>
        <p:spPr>
          <a:xfrm>
            <a:off x="4645024" y="5027613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8142ED4B-0AD2-0272-51A3-FA16A09B1BD1}"/>
              </a:ext>
            </a:extLst>
          </p:cNvPr>
          <p:cNvSpPr/>
          <p:nvPr/>
        </p:nvSpPr>
        <p:spPr>
          <a:xfrm>
            <a:off x="4643437" y="5040313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2BFB0307-E48A-7ECF-5876-75ED75D43088}"/>
              </a:ext>
            </a:extLst>
          </p:cNvPr>
          <p:cNvSpPr/>
          <p:nvPr/>
        </p:nvSpPr>
        <p:spPr>
          <a:xfrm>
            <a:off x="4692649" y="5040313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5009E7ED-65D0-E115-8987-CA495290B79C}"/>
              </a:ext>
            </a:extLst>
          </p:cNvPr>
          <p:cNvSpPr/>
          <p:nvPr/>
        </p:nvSpPr>
        <p:spPr>
          <a:xfrm>
            <a:off x="4664074" y="5013326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D689C7E8-6AB8-BEDB-43A5-67D217EA7C89}"/>
              </a:ext>
            </a:extLst>
          </p:cNvPr>
          <p:cNvSpPr/>
          <p:nvPr/>
        </p:nvSpPr>
        <p:spPr>
          <a:xfrm>
            <a:off x="4695824" y="5013326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A147C943-4B79-5E45-1C70-76985E258341}"/>
              </a:ext>
            </a:extLst>
          </p:cNvPr>
          <p:cNvSpPr/>
          <p:nvPr/>
        </p:nvSpPr>
        <p:spPr>
          <a:xfrm>
            <a:off x="4678362" y="5030788"/>
            <a:ext cx="2362200" cy="1447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14110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5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7" b="2989"/>
          <a:stretch/>
        </p:blipFill>
        <p:spPr>
          <a:xfrm>
            <a:off x="0" y="-65313"/>
            <a:ext cx="12241199" cy="6923314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6FD8BA9-3452-6B5C-929D-8304D3EC5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394020" y="1383462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p:grpSp>
        <p:nvGrpSpPr>
          <p:cNvPr id="5" name="Nhóm 13">
            <a:extLst>
              <a:ext uri="{FF2B5EF4-FFF2-40B4-BE49-F238E27FC236}">
                <a16:creationId xmlns:a16="http://schemas.microsoft.com/office/drawing/2014/main" id="{C18CD3FF-B77E-E711-5C10-97296F90F759}"/>
              </a:ext>
            </a:extLst>
          </p:cNvPr>
          <p:cNvGrpSpPr/>
          <p:nvPr/>
        </p:nvGrpSpPr>
        <p:grpSpPr>
          <a:xfrm flipH="1">
            <a:off x="492313" y="413247"/>
            <a:ext cx="5739270" cy="1842852"/>
            <a:chOff x="1139186" y="2667580"/>
            <a:chExt cx="7173783" cy="3267133"/>
          </a:xfrm>
        </p:grpSpPr>
        <p:sp>
          <p:nvSpPr>
            <p:cNvPr id="7" name="Bong bóng Lời nói: Hình chữ nhật với Góc Tròn 14">
              <a:extLst>
                <a:ext uri="{FF2B5EF4-FFF2-40B4-BE49-F238E27FC236}">
                  <a16:creationId xmlns:a16="http://schemas.microsoft.com/office/drawing/2014/main" id="{AB70EC08-4935-DD77-E72A-E3053892B7FA}"/>
                </a:ext>
              </a:extLst>
            </p:cNvPr>
            <p:cNvSpPr/>
            <p:nvPr/>
          </p:nvSpPr>
          <p:spPr>
            <a:xfrm>
              <a:off x="1139186" y="2667580"/>
              <a:ext cx="7173783" cy="2949905"/>
            </a:xfrm>
            <a:custGeom>
              <a:avLst/>
              <a:gdLst>
                <a:gd name="connsiteX0" fmla="*/ 0 w 7173783"/>
                <a:gd name="connsiteY0" fmla="*/ 491661 h 2949905"/>
                <a:gd name="connsiteX1" fmla="*/ 491661 w 7173783"/>
                <a:gd name="connsiteY1" fmla="*/ 0 h 2949905"/>
                <a:gd name="connsiteX2" fmla="*/ 1195631 w 7173783"/>
                <a:gd name="connsiteY2" fmla="*/ 0 h 2949905"/>
                <a:gd name="connsiteX3" fmla="*/ 1195631 w 7173783"/>
                <a:gd name="connsiteY3" fmla="*/ 0 h 2949905"/>
                <a:gd name="connsiteX4" fmla="*/ 2989076 w 7173783"/>
                <a:gd name="connsiteY4" fmla="*/ 0 h 2949905"/>
                <a:gd name="connsiteX5" fmla="*/ 6682122 w 7173783"/>
                <a:gd name="connsiteY5" fmla="*/ 0 h 2949905"/>
                <a:gd name="connsiteX6" fmla="*/ 7173783 w 7173783"/>
                <a:gd name="connsiteY6" fmla="*/ 491661 h 2949905"/>
                <a:gd name="connsiteX7" fmla="*/ 7173783 w 7173783"/>
                <a:gd name="connsiteY7" fmla="*/ 1720778 h 2949905"/>
                <a:gd name="connsiteX8" fmla="*/ 7173783 w 7173783"/>
                <a:gd name="connsiteY8" fmla="*/ 1720778 h 2949905"/>
                <a:gd name="connsiteX9" fmla="*/ 7173783 w 7173783"/>
                <a:gd name="connsiteY9" fmla="*/ 2458254 h 2949905"/>
                <a:gd name="connsiteX10" fmla="*/ 7173783 w 7173783"/>
                <a:gd name="connsiteY10" fmla="*/ 2458244 h 2949905"/>
                <a:gd name="connsiteX11" fmla="*/ 6682122 w 7173783"/>
                <a:gd name="connsiteY11" fmla="*/ 2949905 h 2949905"/>
                <a:gd name="connsiteX12" fmla="*/ 2989076 w 7173783"/>
                <a:gd name="connsiteY12" fmla="*/ 2949905 h 2949905"/>
                <a:gd name="connsiteX13" fmla="*/ 1195631 w 7173783"/>
                <a:gd name="connsiteY13" fmla="*/ 2949905 h 2949905"/>
                <a:gd name="connsiteX14" fmla="*/ 1195631 w 7173783"/>
                <a:gd name="connsiteY14" fmla="*/ 2949905 h 2949905"/>
                <a:gd name="connsiteX15" fmla="*/ 491661 w 7173783"/>
                <a:gd name="connsiteY15" fmla="*/ 2949905 h 2949905"/>
                <a:gd name="connsiteX16" fmla="*/ 0 w 7173783"/>
                <a:gd name="connsiteY16" fmla="*/ 2458244 h 2949905"/>
                <a:gd name="connsiteX17" fmla="*/ 0 w 7173783"/>
                <a:gd name="connsiteY17" fmla="*/ 2458254 h 2949905"/>
                <a:gd name="connsiteX18" fmla="*/ -423038 w 7173783"/>
                <a:gd name="connsiteY18" fmla="*/ 2189272 h 2949905"/>
                <a:gd name="connsiteX19" fmla="*/ 0 w 7173783"/>
                <a:gd name="connsiteY19" fmla="*/ 1720778 h 2949905"/>
                <a:gd name="connsiteX20" fmla="*/ 0 w 7173783"/>
                <a:gd name="connsiteY20" fmla="*/ 491661 h 294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949905" fill="none" extrusionOk="0">
                  <a:moveTo>
                    <a:pt x="0" y="491661"/>
                  </a:moveTo>
                  <a:cubicBezTo>
                    <a:pt x="-19907" y="196583"/>
                    <a:pt x="209265" y="-19730"/>
                    <a:pt x="491661" y="0"/>
                  </a:cubicBezTo>
                  <a:cubicBezTo>
                    <a:pt x="675987" y="52835"/>
                    <a:pt x="984974" y="45031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087403" y="169626"/>
                    <a:pt x="4907249" y="166819"/>
                    <a:pt x="6682122" y="0"/>
                  </a:cubicBezTo>
                  <a:cubicBezTo>
                    <a:pt x="6972334" y="-28005"/>
                    <a:pt x="7141223" y="196293"/>
                    <a:pt x="7173783" y="491661"/>
                  </a:cubicBezTo>
                  <a:cubicBezTo>
                    <a:pt x="7072533" y="740093"/>
                    <a:pt x="7154008" y="1322982"/>
                    <a:pt x="7173783" y="1720778"/>
                  </a:cubicBezTo>
                  <a:lnTo>
                    <a:pt x="7173783" y="1720778"/>
                  </a:lnTo>
                  <a:cubicBezTo>
                    <a:pt x="7238547" y="1875097"/>
                    <a:pt x="7183187" y="2270873"/>
                    <a:pt x="7173783" y="2458254"/>
                  </a:cubicBezTo>
                  <a:cubicBezTo>
                    <a:pt x="7173783" y="2458251"/>
                    <a:pt x="7173783" y="2458247"/>
                    <a:pt x="7173783" y="2458244"/>
                  </a:cubicBezTo>
                  <a:cubicBezTo>
                    <a:pt x="7199579" y="2709536"/>
                    <a:pt x="6962403" y="2972500"/>
                    <a:pt x="6682122" y="2949905"/>
                  </a:cubicBezTo>
                  <a:cubicBezTo>
                    <a:pt x="5294061" y="2872943"/>
                    <a:pt x="4086599" y="2920846"/>
                    <a:pt x="2989076" y="2949905"/>
                  </a:cubicBezTo>
                  <a:cubicBezTo>
                    <a:pt x="2457844" y="2932898"/>
                    <a:pt x="1832322" y="2915645"/>
                    <a:pt x="1195631" y="2949905"/>
                  </a:cubicBezTo>
                  <a:lnTo>
                    <a:pt x="1195631" y="2949905"/>
                  </a:lnTo>
                  <a:cubicBezTo>
                    <a:pt x="1106397" y="2948238"/>
                    <a:pt x="804899" y="2920867"/>
                    <a:pt x="491661" y="2949905"/>
                  </a:cubicBezTo>
                  <a:cubicBezTo>
                    <a:pt x="195434" y="2957683"/>
                    <a:pt x="947" y="2750955"/>
                    <a:pt x="0" y="2458244"/>
                  </a:cubicBezTo>
                  <a:cubicBezTo>
                    <a:pt x="0" y="2458249"/>
                    <a:pt x="0" y="2458251"/>
                    <a:pt x="0" y="2458254"/>
                  </a:cubicBezTo>
                  <a:cubicBezTo>
                    <a:pt x="-157623" y="2352158"/>
                    <a:pt x="-214729" y="2315160"/>
                    <a:pt x="-423038" y="2189272"/>
                  </a:cubicBezTo>
                  <a:cubicBezTo>
                    <a:pt x="-230095" y="2006398"/>
                    <a:pt x="-86006" y="1746044"/>
                    <a:pt x="0" y="1720778"/>
                  </a:cubicBezTo>
                  <a:cubicBezTo>
                    <a:pt x="-105263" y="1179922"/>
                    <a:pt x="-49433" y="1077788"/>
                    <a:pt x="0" y="491661"/>
                  </a:cubicBezTo>
                  <a:close/>
                </a:path>
                <a:path w="7173783" h="2949905" stroke="0" extrusionOk="0">
                  <a:moveTo>
                    <a:pt x="0" y="491661"/>
                  </a:moveTo>
                  <a:cubicBezTo>
                    <a:pt x="22230" y="222764"/>
                    <a:pt x="213992" y="-8250"/>
                    <a:pt x="491661" y="0"/>
                  </a:cubicBezTo>
                  <a:cubicBezTo>
                    <a:pt x="835110" y="32535"/>
                    <a:pt x="892109" y="-18310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172210" y="117495"/>
                    <a:pt x="5208698" y="-81622"/>
                    <a:pt x="6682122" y="0"/>
                  </a:cubicBezTo>
                  <a:cubicBezTo>
                    <a:pt x="6907760" y="-18474"/>
                    <a:pt x="7214381" y="229400"/>
                    <a:pt x="7173783" y="491661"/>
                  </a:cubicBezTo>
                  <a:cubicBezTo>
                    <a:pt x="7123743" y="1032874"/>
                    <a:pt x="7102212" y="1418979"/>
                    <a:pt x="7173783" y="1720778"/>
                  </a:cubicBezTo>
                  <a:lnTo>
                    <a:pt x="7173783" y="1720778"/>
                  </a:lnTo>
                  <a:cubicBezTo>
                    <a:pt x="7161829" y="2063851"/>
                    <a:pt x="7206693" y="2315761"/>
                    <a:pt x="7173783" y="2458254"/>
                  </a:cubicBezTo>
                  <a:cubicBezTo>
                    <a:pt x="7173784" y="2458251"/>
                    <a:pt x="7173783" y="2458246"/>
                    <a:pt x="7173783" y="2458244"/>
                  </a:cubicBezTo>
                  <a:cubicBezTo>
                    <a:pt x="7204787" y="2691209"/>
                    <a:pt x="6914435" y="2946964"/>
                    <a:pt x="6682122" y="2949905"/>
                  </a:cubicBezTo>
                  <a:cubicBezTo>
                    <a:pt x="5018762" y="2804821"/>
                    <a:pt x="3866284" y="2984984"/>
                    <a:pt x="2989076" y="2949905"/>
                  </a:cubicBezTo>
                  <a:cubicBezTo>
                    <a:pt x="2198558" y="2988995"/>
                    <a:pt x="1678911" y="2911239"/>
                    <a:pt x="1195631" y="2949905"/>
                  </a:cubicBezTo>
                  <a:lnTo>
                    <a:pt x="1195631" y="2949905"/>
                  </a:lnTo>
                  <a:cubicBezTo>
                    <a:pt x="861852" y="2983728"/>
                    <a:pt x="654601" y="2920798"/>
                    <a:pt x="491661" y="2949905"/>
                  </a:cubicBezTo>
                  <a:cubicBezTo>
                    <a:pt x="172732" y="2929664"/>
                    <a:pt x="24523" y="2714666"/>
                    <a:pt x="0" y="2458244"/>
                  </a:cubicBezTo>
                  <a:cubicBezTo>
                    <a:pt x="0" y="2458245"/>
                    <a:pt x="0" y="2458250"/>
                    <a:pt x="0" y="2458254"/>
                  </a:cubicBezTo>
                  <a:cubicBezTo>
                    <a:pt x="-215629" y="2334112"/>
                    <a:pt x="-350653" y="2227795"/>
                    <a:pt x="-423038" y="2189272"/>
                  </a:cubicBezTo>
                  <a:cubicBezTo>
                    <a:pt x="-277131" y="2029744"/>
                    <a:pt x="-42034" y="1848792"/>
                    <a:pt x="0" y="1720778"/>
                  </a:cubicBezTo>
                  <a:cubicBezTo>
                    <a:pt x="27281" y="1497469"/>
                    <a:pt x="60656" y="849590"/>
                    <a:pt x="0" y="49166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Placeholder 7">
              <a:extLst>
                <a:ext uri="{FF2B5EF4-FFF2-40B4-BE49-F238E27FC236}">
                  <a16:creationId xmlns:a16="http://schemas.microsoft.com/office/drawing/2014/main" id="{7A7F51FC-F4EB-7704-10DD-BCD47FF04B04}"/>
                </a:ext>
              </a:extLst>
            </p:cNvPr>
            <p:cNvSpPr txBox="1">
              <a:spLocks/>
            </p:cNvSpPr>
            <p:nvPr/>
          </p:nvSpPr>
          <p:spPr>
            <a:xfrm>
              <a:off x="1442631" y="2946177"/>
              <a:ext cx="6475484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Cảm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ơn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chú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gà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của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về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chuồng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7245092-5BD2-28AC-9705-6E62FCD7AC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012" y="4282912"/>
            <a:ext cx="1576508" cy="860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6E45F4-EBD5-EDDD-638E-390E1763D8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54" y="4513056"/>
            <a:ext cx="1809814" cy="2014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AB8518-B3D4-DB02-0E40-43B98F3541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6038" y="5666583"/>
            <a:ext cx="1576508" cy="860930"/>
          </a:xfrm>
          <a:prstGeom prst="rect">
            <a:avLst/>
          </a:prstGeom>
        </p:spPr>
      </p:pic>
      <p:pic>
        <p:nvPicPr>
          <p:cNvPr id="12" name="Graphic 177">
            <a:extLst>
              <a:ext uri="{FF2B5EF4-FFF2-40B4-BE49-F238E27FC236}">
                <a16:creationId xmlns:a16="http://schemas.microsoft.com/office/drawing/2014/main" id="{38D70EE9-97AA-0521-8298-554810E867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7152546" y="4349311"/>
            <a:ext cx="2215308" cy="23629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9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059190" y="204013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4081829" y="2243339"/>
            <a:ext cx="313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rgbClr val="ED7D31">
                      <a:lumMod val="75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5291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1316322" y="1241000"/>
            <a:ext cx="6368692" cy="5044658"/>
          </a:xfrm>
          <a:custGeom>
            <a:avLst/>
            <a:gdLst>
              <a:gd name="connsiteX0" fmla="*/ 0 w 6368692"/>
              <a:gd name="connsiteY0" fmla="*/ 840793 h 5044658"/>
              <a:gd name="connsiteX1" fmla="*/ 840793 w 6368692"/>
              <a:gd name="connsiteY1" fmla="*/ 0 h 5044658"/>
              <a:gd name="connsiteX2" fmla="*/ 5527899 w 6368692"/>
              <a:gd name="connsiteY2" fmla="*/ 0 h 5044658"/>
              <a:gd name="connsiteX3" fmla="*/ 6368692 w 6368692"/>
              <a:gd name="connsiteY3" fmla="*/ 840793 h 5044658"/>
              <a:gd name="connsiteX4" fmla="*/ 6368692 w 6368692"/>
              <a:gd name="connsiteY4" fmla="*/ 4203865 h 5044658"/>
              <a:gd name="connsiteX5" fmla="*/ 5527899 w 6368692"/>
              <a:gd name="connsiteY5" fmla="*/ 5044658 h 5044658"/>
              <a:gd name="connsiteX6" fmla="*/ 840793 w 6368692"/>
              <a:gd name="connsiteY6" fmla="*/ 5044658 h 5044658"/>
              <a:gd name="connsiteX7" fmla="*/ 0 w 6368692"/>
              <a:gd name="connsiteY7" fmla="*/ 4203865 h 5044658"/>
              <a:gd name="connsiteX8" fmla="*/ 0 w 6368692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8692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14921" y="77600"/>
                  <a:pt x="4306189" y="-27269"/>
                  <a:pt x="5527899" y="0"/>
                </a:cubicBezTo>
                <a:cubicBezTo>
                  <a:pt x="6022886" y="-40406"/>
                  <a:pt x="6374138" y="378039"/>
                  <a:pt x="6368692" y="840793"/>
                </a:cubicBezTo>
                <a:cubicBezTo>
                  <a:pt x="6477692" y="1845335"/>
                  <a:pt x="6290483" y="3332090"/>
                  <a:pt x="6368692" y="4203865"/>
                </a:cubicBezTo>
                <a:cubicBezTo>
                  <a:pt x="6332851" y="4654201"/>
                  <a:pt x="5952408" y="5062232"/>
                  <a:pt x="5527899" y="5044658"/>
                </a:cubicBezTo>
                <a:cubicBezTo>
                  <a:pt x="3226689" y="5093835"/>
                  <a:pt x="1921034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368692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915446" y="-129276"/>
                  <a:pt x="4696622" y="-77778"/>
                  <a:pt x="5527899" y="0"/>
                </a:cubicBezTo>
                <a:cubicBezTo>
                  <a:pt x="5974578" y="-56357"/>
                  <a:pt x="6365484" y="394931"/>
                  <a:pt x="6368692" y="840793"/>
                </a:cubicBezTo>
                <a:cubicBezTo>
                  <a:pt x="6450291" y="1491911"/>
                  <a:pt x="6522992" y="3779628"/>
                  <a:pt x="6368692" y="4203865"/>
                </a:cubicBezTo>
                <a:cubicBezTo>
                  <a:pt x="6395790" y="4725370"/>
                  <a:pt x="5969454" y="5052407"/>
                  <a:pt x="5527899" y="5044658"/>
                </a:cubicBezTo>
                <a:cubicBezTo>
                  <a:pt x="4844878" y="5088878"/>
                  <a:pt x="1698468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Nhóm 44">
            <a:extLst>
              <a:ext uri="{FF2B5EF4-FFF2-40B4-BE49-F238E27FC236}">
                <a16:creationId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1397554" y="0"/>
            <a:ext cx="6287460" cy="1917833"/>
            <a:chOff x="4743805" y="2513042"/>
            <a:chExt cx="6814013" cy="2725529"/>
          </a:xfrm>
        </p:grpSpPr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65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DẶN DÒ</a:t>
              </a:r>
              <a:endParaRPr kumimoji="0" lang="en-US" sz="10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3805" y="2564073"/>
              <a:ext cx="6814013" cy="267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DẶN DÒ</a:t>
              </a:r>
              <a:endParaRPr kumimoji="0" lang="en-US" sz="10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60871" y="1729324"/>
            <a:ext cx="6701334" cy="995493"/>
            <a:chOff x="4860662" y="1637713"/>
            <a:chExt cx="6701334" cy="995493"/>
          </a:xfrm>
        </p:grpSpPr>
        <p:sp>
          <p:nvSpPr>
            <p:cNvPr id="19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487718" y="2813086"/>
            <a:ext cx="6701334" cy="995493"/>
            <a:chOff x="4860662" y="1637713"/>
            <a:chExt cx="6701334" cy="995493"/>
          </a:xfrm>
        </p:grpSpPr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3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503965" y="3928362"/>
            <a:ext cx="6701334" cy="995493"/>
            <a:chOff x="4860662" y="1637713"/>
            <a:chExt cx="6701334" cy="995493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560871" y="5036388"/>
            <a:ext cx="6701334" cy="995493"/>
            <a:chOff x="4860662" y="1637713"/>
            <a:chExt cx="6701334" cy="995493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00561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1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-487267" y="617296"/>
            <a:ext cx="8493812" cy="3505173"/>
            <a:chOff x="4133327" y="8204395"/>
            <a:chExt cx="7210038" cy="35051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08637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D0FC18-4B85-537E-D92E-43F174F2EA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9685" y="1340007"/>
            <a:ext cx="3611669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22566" y="464821"/>
            <a:ext cx="55451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5" y="2841837"/>
            <a:ext cx="1595860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32" y="4477719"/>
            <a:ext cx="2719941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84" y="4470512"/>
            <a:ext cx="1981164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631852" y="3687388"/>
            <a:ext cx="1134535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015888" y="3791073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245260" y="3687389"/>
            <a:ext cx="1134535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695518" y="3595194"/>
            <a:ext cx="1134535" cy="1273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332">
            <a:off x="8373756" y="3438659"/>
            <a:ext cx="2341469" cy="438399"/>
          </a:xfrm>
          <a:prstGeom prst="rect">
            <a:avLst/>
          </a:prstGeom>
        </p:spPr>
      </p:pic>
      <p:pic>
        <p:nvPicPr>
          <p:cNvPr id="2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5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BE2B2-9A04-7DC3-6380-A7E57A0F8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734881-539B-2B4D-255D-77368C4C5E35}"/>
              </a:ext>
            </a:extLst>
          </p:cNvPr>
          <p:cNvSpPr/>
          <p:nvPr/>
        </p:nvSpPr>
        <p:spPr>
          <a:xfrm>
            <a:off x="6582682" y="1573148"/>
            <a:ext cx="2096623" cy="16397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63" y="2971516"/>
            <a:ext cx="1595860" cy="9272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329" y="1106333"/>
            <a:ext cx="2214679" cy="32361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662763" y="3649681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068510" y="112461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Viết phân số: năm phần tám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Rectangle 82"/>
              <p:cNvSpPr/>
              <p:nvPr/>
            </p:nvSpPr>
            <p:spPr>
              <a:xfrm>
                <a:off x="5329530" y="1753595"/>
                <a:ext cx="4714127" cy="11446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530" y="1753595"/>
                <a:ext cx="4714127" cy="11446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40">
            <a:off x="8012133" y="3465628"/>
            <a:ext cx="2717137" cy="358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3A6020-DDA2-4593-B64C-0A78744F4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23544" y="3649681"/>
            <a:ext cx="1134535" cy="1273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45683-971C-50AC-E6B8-39B8C9655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129352" y="3674586"/>
            <a:ext cx="1134535" cy="1273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285165-6B3B-E416-5F4E-4C2D44A25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840371" y="3928332"/>
            <a:ext cx="1134535" cy="12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45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9FAC9-DE8C-ECF0-4593-B14183DD7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2CD34C-825F-5490-2973-9808C26080E3}"/>
              </a:ext>
            </a:extLst>
          </p:cNvPr>
          <p:cNvSpPr/>
          <p:nvPr/>
        </p:nvSpPr>
        <p:spPr>
          <a:xfrm>
            <a:off x="5806053" y="1573148"/>
            <a:ext cx="3817632" cy="16397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89E2F-1104-AFAD-7E13-DDD2C1943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10027" y="3523022"/>
            <a:ext cx="1134535" cy="1273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1A0F32-D25C-00DE-375B-DF4145F98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129352" y="3674586"/>
            <a:ext cx="1134535" cy="1273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682E1D-8AD5-2670-E51C-51DE5FDAF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840371" y="3928332"/>
            <a:ext cx="1134535" cy="1273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236" y="1716309"/>
            <a:ext cx="2214679" cy="3236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ular Callout 44"/>
              <p:cNvSpPr/>
              <p:nvPr/>
            </p:nvSpPr>
            <p:spPr>
              <a:xfrm>
                <a:off x="2150883" y="8859"/>
                <a:ext cx="9406964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Đọc phân số sau: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883" y="8859"/>
                <a:ext cx="9406964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6093793" y="1948463"/>
            <a:ext cx="6995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phần 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02" y="3464417"/>
            <a:ext cx="2727297" cy="30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80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5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59A1AD-CA9D-FC94-F03F-F4E5C13BD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1B5A88-2A83-840D-EF9A-9D2A372873EA}"/>
              </a:ext>
            </a:extLst>
          </p:cNvPr>
          <p:cNvSpPr/>
          <p:nvPr/>
        </p:nvSpPr>
        <p:spPr>
          <a:xfrm>
            <a:off x="6006618" y="1573148"/>
            <a:ext cx="3817632" cy="16397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132A4E-22A8-4DB6-5B18-FC380B079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039971" y="3681934"/>
            <a:ext cx="1134535" cy="1273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00349E-E5F4-9194-1E59-B3EDCE2DD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717070" y="3912538"/>
            <a:ext cx="1134535" cy="1273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308" y="1594893"/>
            <a:ext cx="2214679" cy="3236104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067676" y="126744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Viết phân số có tử số là 9, mẫu số là 10.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6222164" y="1720283"/>
                <a:ext cx="3497869" cy="1133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164" y="1720283"/>
                <a:ext cx="3497869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11474640" y="638460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458800" y="632124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032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5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508719-BD56-9A4B-DE1C-86F1E2E2F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AC443C-3090-5BEB-7177-BCD7A2B8C1D1}"/>
              </a:ext>
            </a:extLst>
          </p:cNvPr>
          <p:cNvSpPr/>
          <p:nvPr/>
        </p:nvSpPr>
        <p:spPr>
          <a:xfrm>
            <a:off x="6006618" y="1573148"/>
            <a:ext cx="3817632" cy="16397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868" y="1594893"/>
            <a:ext cx="2214679" cy="32361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ounded Rectangular Callout 44"/>
              <p:cNvSpPr/>
              <p:nvPr/>
            </p:nvSpPr>
            <p:spPr>
              <a:xfrm>
                <a:off x="2150883" y="8859"/>
                <a:ext cx="9406964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mẫu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883" y="8859"/>
                <a:ext cx="9406964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7364874" y="1979473"/>
            <a:ext cx="6995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1E30B3-EE3A-DE9A-8FED-1FE801B90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584991" y="3732741"/>
            <a:ext cx="1134535" cy="12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33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5" grpId="0" animBg="1"/>
      <p:bldP spid="2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92898" y="2051285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3981468" y="2331047"/>
            <a:ext cx="3311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rgbClr val="ED7D31">
                      <a:lumMod val="75000"/>
                    </a:srgbClr>
                  </a:outerShdw>
                </a:effectLst>
                <a:latin typeface="Coiny" panose="02000903060500060000" pitchFamily="2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B222D"/>
              </a:solidFill>
              <a:effectLst>
                <a:outerShdw blurRad="12700" dist="38100" dir="2700000" algn="tl" rotWithShape="0">
                  <a:srgbClr val="ED7D31">
                    <a:lumMod val="75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387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4.07407E-6 L 2.0833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961</TotalTime>
  <Words>759</Words>
  <Application>Microsoft Office PowerPoint</Application>
  <PresentationFormat>Widescreen</PresentationFormat>
  <Paragraphs>131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UVN Banh Mi</vt:lpstr>
      <vt:lpstr>Times New Roman</vt:lpstr>
      <vt:lpstr>Cambria Math</vt:lpstr>
      <vt:lpstr>Calibri Light</vt:lpstr>
      <vt:lpstr>Comfortaa</vt:lpstr>
      <vt:lpstr>Calibri</vt:lpstr>
      <vt:lpstr>Cambria</vt:lpstr>
      <vt:lpstr>UTM Cookies</vt:lpstr>
      <vt:lpstr>SVN-Hole Hearted</vt:lpstr>
      <vt:lpstr>Arial</vt:lpstr>
      <vt:lpstr>UTM Mother</vt:lpstr>
      <vt:lpstr>等线</vt:lpstr>
      <vt:lpstr>Coiny</vt:lpstr>
      <vt:lpstr>UTM Duepuntozero</vt:lpstr>
      <vt:lpstr>iCiel Pony</vt:lpstr>
      <vt:lpstr>iCiel Cadena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95</cp:revision>
  <dcterms:created xsi:type="dcterms:W3CDTF">2022-07-03T02:30:00Z</dcterms:created>
  <dcterms:modified xsi:type="dcterms:W3CDTF">2023-12-19T13:03:04Z</dcterms:modified>
  <cp:category>9Slide.vn</cp:category>
</cp:coreProperties>
</file>