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27" r:id="rId1"/>
    <p:sldMasterId id="2147483839" r:id="rId2"/>
    <p:sldMasterId id="2147483851" r:id="rId3"/>
    <p:sldMasterId id="2147483863" r:id="rId4"/>
  </p:sldMasterIdLst>
  <p:notesMasterIdLst>
    <p:notesMasterId r:id="rId28"/>
  </p:notesMasterIdLst>
  <p:sldIdLst>
    <p:sldId id="2007577527" r:id="rId5"/>
    <p:sldId id="2007577528" r:id="rId6"/>
    <p:sldId id="2007577546" r:id="rId7"/>
    <p:sldId id="2007577547" r:id="rId8"/>
    <p:sldId id="291" r:id="rId9"/>
    <p:sldId id="286" r:id="rId10"/>
    <p:sldId id="372" r:id="rId11"/>
    <p:sldId id="2007577176" r:id="rId12"/>
    <p:sldId id="2007577177" r:id="rId13"/>
    <p:sldId id="2007577182" r:id="rId14"/>
    <p:sldId id="2007577532" r:id="rId15"/>
    <p:sldId id="664" r:id="rId16"/>
    <p:sldId id="2007577533" r:id="rId17"/>
    <p:sldId id="2007577548" r:id="rId18"/>
    <p:sldId id="2007577549" r:id="rId19"/>
    <p:sldId id="2007577550" r:id="rId20"/>
    <p:sldId id="2007577540" r:id="rId21"/>
    <p:sldId id="2007577541" r:id="rId22"/>
    <p:sldId id="2007577542" r:id="rId23"/>
    <p:sldId id="2007577543" r:id="rId24"/>
    <p:sldId id="2007577544" r:id="rId25"/>
    <p:sldId id="2007577551" r:id="rId26"/>
    <p:sldId id="298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D5EF"/>
    <a:srgbClr val="FFFF66"/>
    <a:srgbClr val="FFE575"/>
    <a:srgbClr val="E6E6E6"/>
    <a:srgbClr val="FFE05C"/>
    <a:srgbClr val="D4EDFF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2" autoAdjust="0"/>
    <p:restoredTop sz="97509" autoAdjust="0"/>
  </p:normalViewPr>
  <p:slideViewPr>
    <p:cSldViewPr snapToGrid="0">
      <p:cViewPr>
        <p:scale>
          <a:sx n="66" d="100"/>
          <a:sy n="66" d="100"/>
        </p:scale>
        <p:origin x="-1114" y="-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08EEB-F7E8-49F1-B43B-5D2800EEEEE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024-5134-46BF-AA56-75ABC3CC27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909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49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44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31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56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5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8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94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81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92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32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4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6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5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6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09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430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3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0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430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18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008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302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039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642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10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9566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180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3055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431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794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53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55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753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078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9108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4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82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86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46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80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="" xmlns:a16="http://schemas.microsoft.com/office/drawing/2014/main" id="{A1219781-934A-4FA2-B869-6A34F91338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379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="" xmlns:a16="http://schemas.microsoft.com/office/drawing/2014/main" id="{EF74FCA9-8118-4B1C-8A0D-A008DD5B66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="" xmlns:a16="http://schemas.microsoft.com/office/drawing/2014/main" id="{E8F7C6D0-C836-42CC-BA3E-78A5D476E5F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8516786-0820-602F-19EF-3222EDB83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AFBB41-55DE-2552-3BBD-7669F1DA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E4AC8A-2AE7-C450-718E-20487F62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FDC3-6C4E-4504-8AB1-FE78DCA53D9C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CB34B7-2BF6-1353-08DD-E88745762A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8E7746-E62D-6194-6450-CF377BC9AE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2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6.svg"/><Relationship Id="rId7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48.svg"/><Relationship Id="rId4" Type="http://schemas.openxmlformats.org/officeDocument/2006/relationships/image" Target="../media/image36.png"/><Relationship Id="rId9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9.xml"/><Relationship Id="rId18" Type="http://schemas.openxmlformats.org/officeDocument/2006/relationships/image" Target="../media/image20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5.jpe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12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gif"/><Relationship Id="rId11" Type="http://schemas.openxmlformats.org/officeDocument/2006/relationships/image" Target="../media/image23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gif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59">
            <a:extLst>
              <a:ext uri="{FF2B5EF4-FFF2-40B4-BE49-F238E27FC236}">
                <a16:creationId xmlns=""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3887797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034D1D-7FE4-4B68-A848-1EAF5157C11E}"/>
              </a:ext>
            </a:extLst>
          </p:cNvPr>
          <p:cNvSpPr txBox="1"/>
          <p:nvPr/>
        </p:nvSpPr>
        <p:spPr>
          <a:xfrm>
            <a:off x="219920" y="620753"/>
            <a:ext cx="11735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26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2026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4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4284" y="3429000"/>
            <a:ext cx="2268233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=""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978259" y="13615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880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iCiel Crocante" panose="02000000000000000000" pitchFamily="50" charset="0"/>
              </a:rPr>
              <a:t>KHÁM PHÁ</a:t>
            </a:r>
            <a:endParaRPr lang="en-US" sz="8800" dirty="0">
              <a:solidFill>
                <a:prstClr val="white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=""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635930" y="1005616"/>
            <a:ext cx="72489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1:</a:t>
            </a:r>
          </a:p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Ôn</a:t>
            </a:r>
            <a:r>
              <a:rPr kumimoji="0" lang="en-US" sz="5400" b="1" i="0" u="none" strike="noStrike" kern="1200" cap="none" spc="0" normalizeH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  <a:ea typeface="+mn-ea"/>
                <a:cs typeface="+mn-cs"/>
              </a:rPr>
              <a:t> tập chọn vật liệu, dụng cụ và quy trình làm thước kẻ bằng giấy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/>
              <a:t>1</a:t>
            </a:r>
            <a:r>
              <a:rPr lang="vi-VN" sz="3600"/>
              <a:t>. Em chọn những vật liệu nào trong bảng dưới đây để làm thước kẻ bằng giấy? </a:t>
            </a:r>
            <a:endParaRPr lang="en-US" sz="360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19CDA92-0BA0-4D4F-A2C5-7D61EBE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5179" r="10348" b="59180"/>
          <a:stretch/>
        </p:blipFill>
        <p:spPr>
          <a:xfrm>
            <a:off x="1139481" y="1842186"/>
            <a:ext cx="9425356" cy="422283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AF3DBA-B5B8-42B7-AAB0-6CBD0323999F}"/>
              </a:ext>
            </a:extLst>
          </p:cNvPr>
          <p:cNvSpPr/>
          <p:nvPr/>
        </p:nvSpPr>
        <p:spPr>
          <a:xfrm>
            <a:off x="5270106" y="2831006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71663AA-639B-47BD-BBED-3DAC5142EFF5}"/>
              </a:ext>
            </a:extLst>
          </p:cNvPr>
          <p:cNvSpPr/>
          <p:nvPr/>
        </p:nvSpPr>
        <p:spPr>
          <a:xfrm>
            <a:off x="9822761" y="2831006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7DF091C-5347-4F25-B526-A96EAC2C2FE9}"/>
              </a:ext>
            </a:extLst>
          </p:cNvPr>
          <p:cNvSpPr/>
          <p:nvPr/>
        </p:nvSpPr>
        <p:spPr>
          <a:xfrm>
            <a:off x="9822761" y="404315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648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Em chọn những dụng cụ nào trong bảng dưới đây để làm thước kẻ bằng giấy?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19CDA92-0BA0-4D4F-A2C5-7D61EBE2D1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t="46609" r="10704" b="38605"/>
          <a:stretch/>
        </p:blipFill>
        <p:spPr>
          <a:xfrm>
            <a:off x="764340" y="2257552"/>
            <a:ext cx="10091909" cy="26661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6AF3DBA-B5B8-42B7-AAB0-6CBD0323999F}"/>
              </a:ext>
            </a:extLst>
          </p:cNvPr>
          <p:cNvSpPr/>
          <p:nvPr/>
        </p:nvSpPr>
        <p:spPr>
          <a:xfrm>
            <a:off x="5119460" y="3143972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71663AA-639B-47BD-BBED-3DAC5142EFF5}"/>
              </a:ext>
            </a:extLst>
          </p:cNvPr>
          <p:cNvSpPr/>
          <p:nvPr/>
        </p:nvSpPr>
        <p:spPr>
          <a:xfrm>
            <a:off x="5119460" y="404315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7DF091C-5347-4F25-B526-A96EAC2C2FE9}"/>
              </a:ext>
            </a:extLst>
          </p:cNvPr>
          <p:cNvSpPr/>
          <p:nvPr/>
        </p:nvSpPr>
        <p:spPr>
          <a:xfrm>
            <a:off x="10118185" y="3119800"/>
            <a:ext cx="478302" cy="4466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35100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4568" y="4572000"/>
            <a:ext cx="285750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371600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 Em hãy sắp xếp các hình được mô tả dưới đây theo đúng các bước làm đồ dùng học tập?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EDCB5AB-5C8B-4DBD-8063-386260921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67008" r="10533" b="6686"/>
          <a:stretch/>
        </p:blipFill>
        <p:spPr>
          <a:xfrm>
            <a:off x="1046577" y="1623143"/>
            <a:ext cx="9867900" cy="47435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1987F09-676B-48E6-A296-36EFC3BD76E6}"/>
              </a:ext>
            </a:extLst>
          </p:cNvPr>
          <p:cNvSpPr/>
          <p:nvPr/>
        </p:nvSpPr>
        <p:spPr>
          <a:xfrm>
            <a:off x="7543800" y="2792771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BCC03A76-D1D6-462B-BEFF-1048C66AC991}"/>
              </a:ext>
            </a:extLst>
          </p:cNvPr>
          <p:cNvSpPr/>
          <p:nvPr/>
        </p:nvSpPr>
        <p:spPr>
          <a:xfrm>
            <a:off x="6819900" y="5334000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18D93D1-9DD8-4BB2-8B0E-D1169F547D15}"/>
              </a:ext>
            </a:extLst>
          </p:cNvPr>
          <p:cNvSpPr/>
          <p:nvPr/>
        </p:nvSpPr>
        <p:spPr>
          <a:xfrm>
            <a:off x="1847850" y="3178229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D02FA157-1226-4BE3-A1A2-052EADAB0682}"/>
              </a:ext>
            </a:extLst>
          </p:cNvPr>
          <p:cNvSpPr/>
          <p:nvPr/>
        </p:nvSpPr>
        <p:spPr>
          <a:xfrm>
            <a:off x="819150" y="5652321"/>
            <a:ext cx="5715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0993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781" y="3912064"/>
            <a:ext cx="3682420" cy="2945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1139481" y="422814"/>
            <a:ext cx="9217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ãy nối các ô theo thứ tự các bước dưới đây thành quy trình làm đồ dùng học tập.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45DB8D-B76F-43A7-8527-D11DB57E8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30" y="1769608"/>
            <a:ext cx="4865704" cy="465617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776D738A-D75B-4935-B7AD-A207291702D6}"/>
              </a:ext>
            </a:extLst>
          </p:cNvPr>
          <p:cNvCxnSpPr/>
          <p:nvPr/>
        </p:nvCxnSpPr>
        <p:spPr>
          <a:xfrm flipH="1">
            <a:off x="4252686" y="3294743"/>
            <a:ext cx="2336800" cy="61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9A10965F-A0A5-4AF4-B74A-A5D13EE9DDE6}"/>
              </a:ext>
            </a:extLst>
          </p:cNvPr>
          <p:cNvCxnSpPr>
            <a:cxnSpLocks/>
          </p:cNvCxnSpPr>
          <p:nvPr/>
        </p:nvCxnSpPr>
        <p:spPr>
          <a:xfrm flipH="1">
            <a:off x="4027715" y="4242942"/>
            <a:ext cx="1168400" cy="6173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1A36D10-2136-4437-A781-AFB462AFBCC1}"/>
              </a:ext>
            </a:extLst>
          </p:cNvPr>
          <p:cNvCxnSpPr>
            <a:cxnSpLocks/>
          </p:cNvCxnSpPr>
          <p:nvPr/>
        </p:nvCxnSpPr>
        <p:spPr>
          <a:xfrm flipH="1" flipV="1">
            <a:off x="5164208" y="3294743"/>
            <a:ext cx="1168400" cy="948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7ABAD67D-E1B1-4E09-9DF0-D8A01AB5132B}"/>
              </a:ext>
            </a:extLst>
          </p:cNvPr>
          <p:cNvCxnSpPr>
            <a:cxnSpLocks/>
          </p:cNvCxnSpPr>
          <p:nvPr/>
        </p:nvCxnSpPr>
        <p:spPr>
          <a:xfrm flipH="1">
            <a:off x="6938723" y="4191461"/>
            <a:ext cx="408184" cy="7202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91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=""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635930" y="1121201"/>
            <a:ext cx="72489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động</a:t>
            </a: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Da Lat" panose="03060902030302020204" pitchFamily="66" charset="0"/>
              </a:rPr>
              <a:t> 2: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VN Da Lat" panose="03060902030302020204" pitchFamily="66" charset="0"/>
            </a:endParaRPr>
          </a:p>
          <a:p>
            <a:pPr lvl="0" algn="ctr">
              <a:defRPr/>
            </a:pPr>
            <a:r>
              <a:rPr lang="vi-VN" sz="6600">
                <a:solidFill>
                  <a:srgbClr val="FFFF00"/>
                </a:solidFill>
                <a:latin typeface="UVN Da Lat" panose="03060902030302020204" pitchFamily="66" charset="0"/>
              </a:rPr>
              <a:t>Thực hành </a:t>
            </a:r>
            <a:r>
              <a:rPr lang="en-US" sz="6600">
                <a:solidFill>
                  <a:srgbClr val="FFFF00"/>
                </a:solidFill>
                <a:latin typeface="UVN Da Lat" panose="03060902030302020204" pitchFamily="66" charset="0"/>
              </a:rPr>
              <a:t>mở rộng</a:t>
            </a:r>
            <a:endParaRPr lang="vi-VN" sz="6600" dirty="0" err="1">
              <a:solidFill>
                <a:srgbClr val="FFFF00"/>
              </a:solidFill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0CCE8F-A0A5-470C-8403-5D7DFE3ABB0D}"/>
              </a:ext>
            </a:extLst>
          </p:cNvPr>
          <p:cNvSpPr txBox="1"/>
          <p:nvPr/>
        </p:nvSpPr>
        <p:spPr>
          <a:xfrm>
            <a:off x="805542" y="647027"/>
            <a:ext cx="10580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333333"/>
                </a:solidFill>
                <a:effectLst/>
              </a:rPr>
              <a:t>Em hãy quan sát hình minh hoạ dưới đây để làm thước kẻ bằng giấy theo các bước đã học và trang trí theo sở thích của mình.</a:t>
            </a:r>
            <a:endParaRPr lang="en-US" sz="280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3009C7-3731-492F-B374-F9F3D61F4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17674" r="12917" b="63374"/>
          <a:stretch/>
        </p:blipFill>
        <p:spPr>
          <a:xfrm>
            <a:off x="609600" y="2002971"/>
            <a:ext cx="10394194" cy="373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2276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=""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3696889" y="1117544"/>
            <a:ext cx="4798221" cy="1016056"/>
          </a:xfrm>
          <a:prstGeom prst="roundRect">
            <a:avLst/>
          </a:prstGeom>
          <a:solidFill>
            <a:schemeClr val="bg1"/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 HÀNH LÀM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=""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29" y="1510156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=""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=""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326698">
            <a:off x="752614" y="1323400"/>
            <a:ext cx="6054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6baed3605ec00d21b53fd9d9095d83fc">
            <a:extLst>
              <a:ext uri="{FF2B5EF4-FFF2-40B4-BE49-F238E27FC236}">
                <a16:creationId xmlns="" xmlns:a16="http://schemas.microsoft.com/office/drawing/2014/main" id="{854E6F10-B102-4F3C-9FB1-5CE6FB02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630" y="5018405"/>
            <a:ext cx="1839595" cy="1839595"/>
          </a:xfrm>
          <a:prstGeom prst="rect">
            <a:avLst/>
          </a:prstGeom>
        </p:spPr>
      </p:pic>
      <p:pic>
        <p:nvPicPr>
          <p:cNvPr id="3" name="Picture 2" descr="pixlr-bg-result (22)">
            <a:extLst>
              <a:ext uri="{FF2B5EF4-FFF2-40B4-BE49-F238E27FC236}">
                <a16:creationId xmlns="" xmlns:a16="http://schemas.microsoft.com/office/drawing/2014/main" id="{6EFDBED9-3B55-4986-9778-40C0C633F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318000"/>
            <a:ext cx="1100455" cy="63563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758073" y="942719"/>
            <a:ext cx="4150196" cy="5784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iCiel Cadena" panose="02000503000000020004" pitchFamily="2" charset="0"/>
              </a:rPr>
              <a:t>Tiêu chí đánh giá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37D3FB4-1093-4E36-B981-FA1700F20E2B}"/>
              </a:ext>
            </a:extLst>
          </p:cNvPr>
          <p:cNvGrpSpPr/>
          <p:nvPr/>
        </p:nvGrpSpPr>
        <p:grpSpPr>
          <a:xfrm>
            <a:off x="704215" y="1791970"/>
            <a:ext cx="10710545" cy="4311650"/>
            <a:chOff x="3600" y="2822"/>
            <a:chExt cx="11166" cy="679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C1315B5-8058-45D1-B63A-50AC6EC1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" y="2822"/>
              <a:ext cx="11166" cy="679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5086DEC4-666F-4CF1-81A1-D2F94EC94767}"/>
                </a:ext>
              </a:extLst>
            </p:cNvPr>
            <p:cNvGrpSpPr/>
            <p:nvPr/>
          </p:nvGrpSpPr>
          <p:grpSpPr>
            <a:xfrm>
              <a:off x="3671" y="3016"/>
              <a:ext cx="10946" cy="6529"/>
              <a:chOff x="3671" y="3016"/>
              <a:chExt cx="10946" cy="652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="" xmlns:a16="http://schemas.microsoft.com/office/drawing/2014/main" id="{140AC40F-08C4-4A11-B33A-4EB92854CBEB}"/>
                  </a:ext>
                </a:extLst>
              </p:cNvPr>
              <p:cNvGrpSpPr/>
              <p:nvPr/>
            </p:nvGrpSpPr>
            <p:grpSpPr>
              <a:xfrm>
                <a:off x="3671" y="5087"/>
                <a:ext cx="10946" cy="4458"/>
                <a:chOff x="3671" y="5087"/>
                <a:chExt cx="10946" cy="4458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="" xmlns:a16="http://schemas.microsoft.com/office/drawing/2014/main" id="{92F70600-3E98-4694-AEE3-05A735556977}"/>
                    </a:ext>
                  </a:extLst>
                </p:cNvPr>
                <p:cNvGrpSpPr/>
                <p:nvPr/>
              </p:nvGrpSpPr>
              <p:grpSpPr>
                <a:xfrm>
                  <a:off x="3671" y="5087"/>
                  <a:ext cx="6136" cy="4444"/>
                  <a:chOff x="3671" y="5087"/>
                  <a:chExt cx="6136" cy="4444"/>
                </a:xfrm>
              </p:grpSpPr>
              <p:sp>
                <p:nvSpPr>
                  <p:cNvPr id="26" name="Rectangles 6">
                    <a:extLst>
                      <a:ext uri="{FF2B5EF4-FFF2-40B4-BE49-F238E27FC236}">
                        <a16:creationId xmlns="" xmlns:a16="http://schemas.microsoft.com/office/drawing/2014/main" id="{5CB697A4-28CB-428A-BF83-E94D60EAB87F}"/>
                      </a:ext>
                    </a:extLst>
                  </p:cNvPr>
                  <p:cNvSpPr/>
                  <p:nvPr/>
                </p:nvSpPr>
                <p:spPr>
                  <a:xfrm>
                    <a:off x="367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có kích thước đúng yêu cầu</a:t>
                    </a:r>
                  </a:p>
                </p:txBody>
              </p:sp>
              <p:sp>
                <p:nvSpPr>
                  <p:cNvPr id="27" name="Rectangles 7">
                    <a:extLst>
                      <a:ext uri="{FF2B5EF4-FFF2-40B4-BE49-F238E27FC236}">
                        <a16:creationId xmlns="" xmlns:a16="http://schemas.microsoft.com/office/drawing/2014/main" id="{5316827D-AEB8-4B70-800C-5BC1FEAF7112}"/>
                      </a:ext>
                    </a:extLst>
                  </p:cNvPr>
                  <p:cNvSpPr/>
                  <p:nvPr/>
                </p:nvSpPr>
                <p:spPr>
                  <a:xfrm>
                    <a:off x="367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Khoảng cách vạch giữa các số trên thước đều nhau</a:t>
                    </a:r>
                  </a:p>
                </p:txBody>
              </p:sp>
              <p:sp>
                <p:nvSpPr>
                  <p:cNvPr id="28" name="Rectangles 9">
                    <a:extLst>
                      <a:ext uri="{FF2B5EF4-FFF2-40B4-BE49-F238E27FC236}">
                        <a16:creationId xmlns="" xmlns:a16="http://schemas.microsoft.com/office/drawing/2014/main" id="{67F21583-5152-493F-901A-3610A1E986CF}"/>
                      </a:ext>
                    </a:extLst>
                  </p:cNvPr>
                  <p:cNvSpPr/>
                  <p:nvPr/>
                </p:nvSpPr>
                <p:spPr>
                  <a:xfrm>
                    <a:off x="367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kẻ thẳng</a:t>
                    </a:r>
                  </a:p>
                </p:txBody>
              </p:sp>
              <p:sp>
                <p:nvSpPr>
                  <p:cNvPr id="29" name="Rectangles 10">
                    <a:extLst>
                      <a:ext uri="{FF2B5EF4-FFF2-40B4-BE49-F238E27FC236}">
                        <a16:creationId xmlns="" xmlns:a16="http://schemas.microsoft.com/office/drawing/2014/main" id="{E488664E-4D7C-4C4B-8F5B-E87217C6F83F}"/>
                      </a:ext>
                    </a:extLst>
                  </p:cNvPr>
                  <p:cNvSpPr/>
                  <p:nvPr/>
                </p:nvSpPr>
                <p:spPr>
                  <a:xfrm>
                    <a:off x="368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400" b="1">
                        <a:solidFill>
                          <a:schemeClr val="tx1"/>
                        </a:solidFill>
                        <a:latin typeface="Calibri" panose="020F0502020204030204" charset="0"/>
                        <a:cs typeface="Calibri" panose="020F0502020204030204" charset="0"/>
                      </a:rPr>
                      <a:t>Thước được trang trí hài hòa sáng tạo</a:t>
                    </a:r>
                  </a:p>
                </p:txBody>
              </p:sp>
            </p:grpSp>
            <p:grpSp>
              <p:nvGrpSpPr>
                <p:cNvPr id="11" name="Group 10">
                  <a:extLst>
                    <a:ext uri="{FF2B5EF4-FFF2-40B4-BE49-F238E27FC236}">
                      <a16:creationId xmlns="" xmlns:a16="http://schemas.microsoft.com/office/drawing/2014/main" id="{54DC7CF2-0855-49F6-B19F-C22B04C0122F}"/>
                    </a:ext>
                  </a:extLst>
                </p:cNvPr>
                <p:cNvGrpSpPr/>
                <p:nvPr/>
              </p:nvGrpSpPr>
              <p:grpSpPr>
                <a:xfrm>
                  <a:off x="9787" y="5093"/>
                  <a:ext cx="1254" cy="4444"/>
                  <a:chOff x="3661" y="5087"/>
                  <a:chExt cx="6126" cy="4444"/>
                </a:xfrm>
              </p:grpSpPr>
              <p:sp>
                <p:nvSpPr>
                  <p:cNvPr id="22" name="Rectangles 14">
                    <a:extLst>
                      <a:ext uri="{FF2B5EF4-FFF2-40B4-BE49-F238E27FC236}">
                        <a16:creationId xmlns="" xmlns:a16="http://schemas.microsoft.com/office/drawing/2014/main" id="{C0B99D7C-5B83-4ED1-82F9-27AB35F44903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Rectangles 15">
                    <a:extLst>
                      <a:ext uri="{FF2B5EF4-FFF2-40B4-BE49-F238E27FC236}">
                        <a16:creationId xmlns="" xmlns:a16="http://schemas.microsoft.com/office/drawing/2014/main" id="{3D6E4F12-9B1D-47D6-AF4F-7B758D5579DD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s 16">
                    <a:extLst>
                      <a:ext uri="{FF2B5EF4-FFF2-40B4-BE49-F238E27FC236}">
                        <a16:creationId xmlns="" xmlns:a16="http://schemas.microsoft.com/office/drawing/2014/main" id="{8F2A155B-ED73-48C8-AA82-D3DC8F023AC0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s 17">
                    <a:extLst>
                      <a:ext uri="{FF2B5EF4-FFF2-40B4-BE49-F238E27FC236}">
                        <a16:creationId xmlns="" xmlns:a16="http://schemas.microsoft.com/office/drawing/2014/main" id="{32111801-072B-4F19-8799-8332B37FB32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="" xmlns:a16="http://schemas.microsoft.com/office/drawing/2014/main" id="{27584B36-2A03-4EED-8CFC-253B4B944439}"/>
                    </a:ext>
                  </a:extLst>
                </p:cNvPr>
                <p:cNvGrpSpPr/>
                <p:nvPr/>
              </p:nvGrpSpPr>
              <p:grpSpPr>
                <a:xfrm>
                  <a:off x="11041" y="5101"/>
                  <a:ext cx="1333" cy="4444"/>
                  <a:chOff x="3661" y="5087"/>
                  <a:chExt cx="6126" cy="4444"/>
                </a:xfrm>
              </p:grpSpPr>
              <p:sp>
                <p:nvSpPr>
                  <p:cNvPr id="18" name="Rectangles 19">
                    <a:extLst>
                      <a:ext uri="{FF2B5EF4-FFF2-40B4-BE49-F238E27FC236}">
                        <a16:creationId xmlns="" xmlns:a16="http://schemas.microsoft.com/office/drawing/2014/main" id="{9E0C3151-ABF7-4844-8A2D-8D70A59CD03A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ectangles 20">
                    <a:extLst>
                      <a:ext uri="{FF2B5EF4-FFF2-40B4-BE49-F238E27FC236}">
                        <a16:creationId xmlns="" xmlns:a16="http://schemas.microsoft.com/office/drawing/2014/main" id="{53B2E42D-876C-41B0-8408-F7FC8ED269FC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Rectangles 21">
                    <a:extLst>
                      <a:ext uri="{FF2B5EF4-FFF2-40B4-BE49-F238E27FC236}">
                        <a16:creationId xmlns="" xmlns:a16="http://schemas.microsoft.com/office/drawing/2014/main" id="{4003B0D8-D599-4311-9640-7FA66EC6067D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s 22">
                    <a:extLst>
                      <a:ext uri="{FF2B5EF4-FFF2-40B4-BE49-F238E27FC236}">
                        <a16:creationId xmlns="" xmlns:a16="http://schemas.microsoft.com/office/drawing/2014/main" id="{1B90361E-05C6-4609-B728-D622C4D03E72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="" xmlns:a16="http://schemas.microsoft.com/office/drawing/2014/main" id="{5E558125-6112-4DD0-89A9-A3F86482808D}"/>
                    </a:ext>
                  </a:extLst>
                </p:cNvPr>
                <p:cNvGrpSpPr/>
                <p:nvPr/>
              </p:nvGrpSpPr>
              <p:grpSpPr>
                <a:xfrm>
                  <a:off x="12325" y="5094"/>
                  <a:ext cx="2292" cy="4444"/>
                  <a:chOff x="3661" y="5087"/>
                  <a:chExt cx="6126" cy="4444"/>
                </a:xfrm>
              </p:grpSpPr>
              <p:sp>
                <p:nvSpPr>
                  <p:cNvPr id="14" name="Rectangles 24">
                    <a:extLst>
                      <a:ext uri="{FF2B5EF4-FFF2-40B4-BE49-F238E27FC236}">
                        <a16:creationId xmlns="" xmlns:a16="http://schemas.microsoft.com/office/drawing/2014/main" id="{65A0BC5C-1FED-462F-A162-287A3A212307}"/>
                      </a:ext>
                    </a:extLst>
                  </p:cNvPr>
                  <p:cNvSpPr/>
                  <p:nvPr/>
                </p:nvSpPr>
                <p:spPr>
                  <a:xfrm>
                    <a:off x="3661" y="5087"/>
                    <a:ext cx="6126" cy="94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ectangles 26">
                    <a:extLst>
                      <a:ext uri="{FF2B5EF4-FFF2-40B4-BE49-F238E27FC236}">
                        <a16:creationId xmlns="" xmlns:a16="http://schemas.microsoft.com/office/drawing/2014/main" id="{F58EB59B-4308-439E-99D5-118F26FC6A41}"/>
                      </a:ext>
                    </a:extLst>
                  </p:cNvPr>
                  <p:cNvSpPr/>
                  <p:nvPr/>
                </p:nvSpPr>
                <p:spPr>
                  <a:xfrm>
                    <a:off x="3661" y="6030"/>
                    <a:ext cx="6126" cy="161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ectangles 27">
                    <a:extLst>
                      <a:ext uri="{FF2B5EF4-FFF2-40B4-BE49-F238E27FC236}">
                        <a16:creationId xmlns="" xmlns:a16="http://schemas.microsoft.com/office/drawing/2014/main" id="{E3C94ACF-7D78-497B-9CFE-C4AB47322C29}"/>
                      </a:ext>
                    </a:extLst>
                  </p:cNvPr>
                  <p:cNvSpPr/>
                  <p:nvPr/>
                </p:nvSpPr>
                <p:spPr>
                  <a:xfrm>
                    <a:off x="3661" y="7643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s 28">
                    <a:extLst>
                      <a:ext uri="{FF2B5EF4-FFF2-40B4-BE49-F238E27FC236}">
                        <a16:creationId xmlns="" xmlns:a16="http://schemas.microsoft.com/office/drawing/2014/main" id="{B4A89E22-08C2-4E2B-B7DD-5881F6E29AD0}"/>
                      </a:ext>
                    </a:extLst>
                  </p:cNvPr>
                  <p:cNvSpPr/>
                  <p:nvPr/>
                </p:nvSpPr>
                <p:spPr>
                  <a:xfrm>
                    <a:off x="3661" y="8587"/>
                    <a:ext cx="6126" cy="94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B8760897-782C-4234-8ADE-F066FB0496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7" y="3016"/>
                <a:ext cx="5922" cy="2005"/>
              </a:xfrm>
              <a:prstGeom prst="rect">
                <a:avLst/>
              </a:prstGeom>
              <a:ln w="28575">
                <a:noFill/>
              </a:ln>
            </p:spPr>
          </p:pic>
        </p:grpSp>
      </p:grpSp>
      <p:sp>
        <p:nvSpPr>
          <p:cNvPr id="30" name="Text Box 4">
            <a:extLst>
              <a:ext uri="{FF2B5EF4-FFF2-40B4-BE49-F238E27FC236}">
                <a16:creationId xmlns="" xmlns:a16="http://schemas.microsoft.com/office/drawing/2014/main" id="{E62D1DEC-0366-4693-AF77-3BBF14F43ED0}"/>
              </a:ext>
            </a:extLst>
          </p:cNvPr>
          <p:cNvSpPr txBox="1"/>
          <p:nvPr/>
        </p:nvSpPr>
        <p:spPr>
          <a:xfrm>
            <a:off x="2230755" y="2280920"/>
            <a:ext cx="26276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charset="0"/>
                <a:cs typeface="Calibri" panose="020F0502020204030204" charset="0"/>
              </a:rPr>
              <a:t>Nội dung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=""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D6E71E7-3888-498C-9CCA-090557D9AA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8" t="42727" r="11489" b="49741"/>
          <a:stretch/>
        </p:blipFill>
        <p:spPr>
          <a:xfrm>
            <a:off x="6684725" y="1834753"/>
            <a:ext cx="4587113" cy="148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633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A48F2DF3-F437-4764-B9B2-8AB9464412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88802" y="4113621"/>
            <a:ext cx="2927945" cy="265112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="" xmlns:a16="http://schemas.microsoft.com/office/drawing/2014/main" id="{D221945F-95BB-4531-9452-593028B99A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15785" y="5442739"/>
            <a:ext cx="1489962" cy="1322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B6503A-DDC0-4902-8410-AB25B6937B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2"/>
            <a:ext cx="3293128" cy="4709545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6EC4A2F3-7C9A-492A-B005-6668169A66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391382">
            <a:off x="3964944" y="326308"/>
            <a:ext cx="4973395" cy="51128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2890F0D-7AD1-43DE-AA46-E9E620CF0079}"/>
              </a:ext>
            </a:extLst>
          </p:cNvPr>
          <p:cNvSpPr txBox="1"/>
          <p:nvPr/>
        </p:nvSpPr>
        <p:spPr>
          <a:xfrm rot="21387797">
            <a:off x="4513774" y="1913230"/>
            <a:ext cx="405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CHIA SẺ SẢN PHẨM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3774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98655" y="26547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7027" y="4891314"/>
            <a:ext cx="2516228" cy="2012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F6E4D4-149F-4555-A66F-93599386F5A6}"/>
              </a:ext>
            </a:extLst>
          </p:cNvPr>
          <p:cNvSpPr txBox="1"/>
          <p:nvPr/>
        </p:nvSpPr>
        <p:spPr>
          <a:xfrm>
            <a:off x="1593051" y="416153"/>
            <a:ext cx="85144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</a:rPr>
              <a:t>GHI NHỚ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D2C7E6-1F4E-4ED3-A516-2291A64377A1}"/>
              </a:ext>
            </a:extLst>
          </p:cNvPr>
          <p:cNvSpPr txBox="1"/>
          <p:nvPr/>
        </p:nvSpPr>
        <p:spPr>
          <a:xfrm>
            <a:off x="946910" y="1185594"/>
            <a:ext cx="108882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/>
              <a:t>- </a:t>
            </a:r>
            <a:r>
              <a:rPr lang="vi-VN" sz="3600" i="1"/>
              <a:t>Đồ dùng học tập được em làm theo thứ tự sau:</a:t>
            </a:r>
            <a:endParaRPr lang="en-US" sz="3600" i="1"/>
          </a:p>
          <a:p>
            <a:r>
              <a:rPr lang="vi-VN" sz="3600"/>
              <a:t>1.</a:t>
            </a:r>
            <a:r>
              <a:rPr lang="en-US" sz="3600"/>
              <a:t> </a:t>
            </a:r>
            <a:r>
              <a:rPr lang="vi-VN" sz="3600"/>
              <a:t>Tìm hiểu sản phẩm mẫu;</a:t>
            </a:r>
          </a:p>
          <a:p>
            <a:r>
              <a:rPr lang="vi-VN" sz="3600"/>
              <a:t>2.</a:t>
            </a:r>
            <a:r>
              <a:rPr lang="en-US" sz="3600"/>
              <a:t> </a:t>
            </a:r>
            <a:r>
              <a:rPr lang="vi-VN" sz="3600"/>
              <a:t>Lựa chọn vật liệu và dụng cụ phù hợp;</a:t>
            </a:r>
          </a:p>
          <a:p>
            <a:r>
              <a:rPr lang="vi-VN" sz="3600"/>
              <a:t>3.</a:t>
            </a:r>
            <a:r>
              <a:rPr lang="en-US" sz="3600"/>
              <a:t> </a:t>
            </a:r>
            <a:r>
              <a:rPr lang="vi-VN" sz="3600"/>
              <a:t>Tiến hành làm theo trình tự các bước và trang trí;</a:t>
            </a:r>
          </a:p>
          <a:p>
            <a:r>
              <a:rPr lang="vi-VN" sz="3600"/>
              <a:t>4.</a:t>
            </a:r>
            <a:r>
              <a:rPr lang="en-US" sz="3600"/>
              <a:t> </a:t>
            </a:r>
            <a:r>
              <a:rPr lang="vi-VN" sz="3600"/>
              <a:t>Kiểm tra sản phẩm sau khi làm.</a:t>
            </a:r>
            <a:endParaRPr lang="en-US" sz="3600"/>
          </a:p>
          <a:p>
            <a:r>
              <a:rPr lang="en-US" sz="3600" i="1"/>
              <a:t>-  </a:t>
            </a:r>
            <a:r>
              <a:rPr lang="vi-VN" sz="3600" i="1"/>
              <a:t>Em ưu tiên lựa chọn vật liệu đã qua sử dụng, thân thiện với môi trường để làm đồ dùng học tập và lưu ý an toàn trong khi  sử dụng các dụng cụ.</a:t>
            </a:r>
            <a:endParaRPr lang="en-US" sz="3600" i="1"/>
          </a:p>
        </p:txBody>
      </p:sp>
    </p:spTree>
    <p:extLst>
      <p:ext uri="{BB962C8B-B14F-4D97-AF65-F5344CB8AC3E}">
        <p14:creationId xmlns:p14="http://schemas.microsoft.com/office/powerpoint/2010/main" val="30520209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A3365-CE4C-04F7-5C03-5EB74EB43906}"/>
              </a:ext>
            </a:extLst>
          </p:cNvPr>
          <p:cNvSpPr txBox="1"/>
          <p:nvPr/>
        </p:nvSpPr>
        <p:spPr>
          <a:xfrm>
            <a:off x="-570565" y="874455"/>
            <a:ext cx="71736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 biệt!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241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 gặp lại</a:t>
            </a:r>
            <a:endParaRPr kumimoji="0" lang="vi-VN" sz="1400" b="0" i="0" u="none" strike="noStrike" kern="1200" cap="none" spc="0" normalizeH="0" baseline="0" noProof="0">
              <a:ln w="2413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115D77-CD95-0BBA-1179-AA5F1F44A072}"/>
              </a:ext>
            </a:extLst>
          </p:cNvPr>
          <p:cNvSpPr txBox="1"/>
          <p:nvPr/>
        </p:nvSpPr>
        <p:spPr>
          <a:xfrm>
            <a:off x="-211902" y="876551"/>
            <a:ext cx="645635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66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Tạm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51C3F9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biệt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19EC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!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Hẹn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gặp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44C1A3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" sz="8000" b="0" i="0" u="none" strike="noStrike" kern="1200" cap="none" spc="0" normalizeH="0" baseline="0" noProof="0">
                <a:ln w="0">
                  <a:solidFill>
                    <a:prstClr val="black"/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LNTH-LuoLuoNotangYuanTi 1" pitchFamily="2" charset="-128"/>
                <a:cs typeface="LNTH-LuoLuoNotangYuanTi 1" pitchFamily="2" charset="-128"/>
              </a:rPr>
              <a:t>lại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ADF612-5BDA-4CD6-A132-BB1615A2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135" y="756845"/>
            <a:ext cx="4267171" cy="2040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4F6E4D4-149F-4555-A66F-93599386F5A6}"/>
              </a:ext>
            </a:extLst>
          </p:cNvPr>
          <p:cNvSpPr txBox="1"/>
          <p:nvPr/>
        </p:nvSpPr>
        <p:spPr>
          <a:xfrm>
            <a:off x="1712703" y="3081197"/>
            <a:ext cx="851447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/>
              <a:t>Sử dụng các gợi ý sau đây, em hãy giải ô chữ và cho biết khi ghép chữ có ở cột màu xanh em được là cụm từ gì.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2FD35-C2EB-47EC-A8F2-87EB4F81C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4" y="1902016"/>
            <a:ext cx="4217197" cy="2666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B1BDC-B673-47C9-8E52-F01A5FC67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84" y="1201173"/>
            <a:ext cx="6998466" cy="37491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984451-0D83-4E96-8FB7-AF14DA751F9D}"/>
              </a:ext>
            </a:extLst>
          </p:cNvPr>
          <p:cNvSpPr txBox="1"/>
          <p:nvPr/>
        </p:nvSpPr>
        <p:spPr>
          <a:xfrm>
            <a:off x="2824087" y="5438135"/>
            <a:ext cx="7895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Đáp án ở cột màu xanh: .............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A581FDB-7A68-402F-89D6-19FC0C192C85}"/>
              </a:ext>
            </a:extLst>
          </p:cNvPr>
          <p:cNvSpPr txBox="1"/>
          <p:nvPr/>
        </p:nvSpPr>
        <p:spPr>
          <a:xfrm>
            <a:off x="7596554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364EAED-2F42-44B2-B617-3B8A640320D7}"/>
              </a:ext>
            </a:extLst>
          </p:cNvPr>
          <p:cNvSpPr txBox="1"/>
          <p:nvPr/>
        </p:nvSpPr>
        <p:spPr>
          <a:xfrm>
            <a:off x="8037703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AF3DE1-B8D4-471F-AEA6-76106D0177A5}"/>
              </a:ext>
            </a:extLst>
          </p:cNvPr>
          <p:cNvSpPr txBox="1"/>
          <p:nvPr/>
        </p:nvSpPr>
        <p:spPr>
          <a:xfrm>
            <a:off x="9441127" y="115896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0842118-E1B0-4C4D-8672-1B4102D61C7F}"/>
              </a:ext>
            </a:extLst>
          </p:cNvPr>
          <p:cNvSpPr txBox="1"/>
          <p:nvPr/>
        </p:nvSpPr>
        <p:spPr>
          <a:xfrm>
            <a:off x="8529171" y="1486097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9AC561A-9A6C-4C8F-A9B0-7DBF67E71AE8}"/>
              </a:ext>
            </a:extLst>
          </p:cNvPr>
          <p:cNvSpPr txBox="1"/>
          <p:nvPr/>
        </p:nvSpPr>
        <p:spPr>
          <a:xfrm>
            <a:off x="8529171" y="181265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3C049A6-9196-4E74-BD08-20040FF0913A}"/>
              </a:ext>
            </a:extLst>
          </p:cNvPr>
          <p:cNvSpPr txBox="1"/>
          <p:nvPr/>
        </p:nvSpPr>
        <p:spPr>
          <a:xfrm>
            <a:off x="9027862" y="21149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9C1748C-BEFA-484E-AC18-70EA466AC7B9}"/>
              </a:ext>
            </a:extLst>
          </p:cNvPr>
          <p:cNvSpPr txBox="1"/>
          <p:nvPr/>
        </p:nvSpPr>
        <p:spPr>
          <a:xfrm>
            <a:off x="9938096" y="21149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DC4D612-94C0-40F8-A134-A94E5B040875}"/>
              </a:ext>
            </a:extLst>
          </p:cNvPr>
          <p:cNvSpPr txBox="1"/>
          <p:nvPr/>
        </p:nvSpPr>
        <p:spPr>
          <a:xfrm>
            <a:off x="8470051" y="243893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924CB46-F3AB-4696-8DBE-979C9D8A228C}"/>
              </a:ext>
            </a:extLst>
          </p:cNvPr>
          <p:cNvSpPr txBox="1"/>
          <p:nvPr/>
        </p:nvSpPr>
        <p:spPr>
          <a:xfrm>
            <a:off x="9390738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Ấ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9F12785-2B10-40AD-B985-2D7D2A32632A}"/>
              </a:ext>
            </a:extLst>
          </p:cNvPr>
          <p:cNvSpPr txBox="1"/>
          <p:nvPr/>
        </p:nvSpPr>
        <p:spPr>
          <a:xfrm>
            <a:off x="9877779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607CE15-CC58-492B-87CC-24898D3DBA7E}"/>
              </a:ext>
            </a:extLst>
          </p:cNvPr>
          <p:cNvSpPr txBox="1"/>
          <p:nvPr/>
        </p:nvSpPr>
        <p:spPr>
          <a:xfrm>
            <a:off x="10802314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7DBC82D-F144-42C5-99ED-8C4FDB211685}"/>
              </a:ext>
            </a:extLst>
          </p:cNvPr>
          <p:cNvSpPr txBox="1"/>
          <p:nvPr/>
        </p:nvSpPr>
        <p:spPr>
          <a:xfrm>
            <a:off x="11264582" y="274123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D746073-E639-4B5D-BD53-331766767222}"/>
              </a:ext>
            </a:extLst>
          </p:cNvPr>
          <p:cNvSpPr txBox="1"/>
          <p:nvPr/>
        </p:nvSpPr>
        <p:spPr>
          <a:xfrm>
            <a:off x="8470051" y="304572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3B2E296-1652-4606-A383-42512E32B192}"/>
              </a:ext>
            </a:extLst>
          </p:cNvPr>
          <p:cNvSpPr txBox="1"/>
          <p:nvPr/>
        </p:nvSpPr>
        <p:spPr>
          <a:xfrm>
            <a:off x="9456731" y="304949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5695B6D-BE0D-4B97-BEED-45AF1E2842BC}"/>
              </a:ext>
            </a:extLst>
          </p:cNvPr>
          <p:cNvSpPr txBox="1"/>
          <p:nvPr/>
        </p:nvSpPr>
        <p:spPr>
          <a:xfrm>
            <a:off x="7566440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3CCC200-E6BE-427F-8A3F-E9F4E1D39B4E}"/>
              </a:ext>
            </a:extLst>
          </p:cNvPr>
          <p:cNvSpPr txBox="1"/>
          <p:nvPr/>
        </p:nvSpPr>
        <p:spPr>
          <a:xfrm>
            <a:off x="8045452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252AF30-7F44-4468-A3C7-9763F2E1EED5}"/>
              </a:ext>
            </a:extLst>
          </p:cNvPr>
          <p:cNvSpPr txBox="1"/>
          <p:nvPr/>
        </p:nvSpPr>
        <p:spPr>
          <a:xfrm>
            <a:off x="8488993" y="3375852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D81E12C-F0B3-46A9-AE0C-AC86B6BE772C}"/>
              </a:ext>
            </a:extLst>
          </p:cNvPr>
          <p:cNvSpPr txBox="1"/>
          <p:nvPr/>
        </p:nvSpPr>
        <p:spPr>
          <a:xfrm>
            <a:off x="7527352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4660AD0-4E06-44BA-8675-AF07A702B9F4}"/>
              </a:ext>
            </a:extLst>
          </p:cNvPr>
          <p:cNvSpPr txBox="1"/>
          <p:nvPr/>
        </p:nvSpPr>
        <p:spPr>
          <a:xfrm>
            <a:off x="8046996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E2E45A7-06D6-44B4-8ABB-C319525B0E5F}"/>
              </a:ext>
            </a:extLst>
          </p:cNvPr>
          <p:cNvSpPr txBox="1"/>
          <p:nvPr/>
        </p:nvSpPr>
        <p:spPr>
          <a:xfrm>
            <a:off x="8976599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8FFB5CE-331B-4A64-826A-A86C349E5817}"/>
              </a:ext>
            </a:extLst>
          </p:cNvPr>
          <p:cNvSpPr txBox="1"/>
          <p:nvPr/>
        </p:nvSpPr>
        <p:spPr>
          <a:xfrm>
            <a:off x="9416135" y="3697215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F75012D-A8CB-4790-BD35-BBB8F1DDA62A}"/>
              </a:ext>
            </a:extLst>
          </p:cNvPr>
          <p:cNvSpPr txBox="1"/>
          <p:nvPr/>
        </p:nvSpPr>
        <p:spPr>
          <a:xfrm>
            <a:off x="8579545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AD15926-6D0E-48D5-A761-5B8ED01D0797}"/>
              </a:ext>
            </a:extLst>
          </p:cNvPr>
          <p:cNvSpPr txBox="1"/>
          <p:nvPr/>
        </p:nvSpPr>
        <p:spPr>
          <a:xfrm>
            <a:off x="9836559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Ứ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E680742-8B32-4198-A934-AF65F9126E56}"/>
              </a:ext>
            </a:extLst>
          </p:cNvPr>
          <p:cNvSpPr txBox="1"/>
          <p:nvPr/>
        </p:nvSpPr>
        <p:spPr>
          <a:xfrm>
            <a:off x="10289841" y="4021199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2F3BE20-EBC6-4274-9B78-043DE93CA4C8}"/>
              </a:ext>
            </a:extLst>
          </p:cNvPr>
          <p:cNvSpPr txBox="1"/>
          <p:nvPr/>
        </p:nvSpPr>
        <p:spPr>
          <a:xfrm>
            <a:off x="8053449" y="428386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96FA303-9002-4B09-A64D-A1924940631B}"/>
              </a:ext>
            </a:extLst>
          </p:cNvPr>
          <p:cNvSpPr txBox="1"/>
          <p:nvPr/>
        </p:nvSpPr>
        <p:spPr>
          <a:xfrm>
            <a:off x="8997840" y="4308034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2A2D963-1E17-4A62-8A06-43FE16B90835}"/>
              </a:ext>
            </a:extLst>
          </p:cNvPr>
          <p:cNvSpPr txBox="1"/>
          <p:nvPr/>
        </p:nvSpPr>
        <p:spPr>
          <a:xfrm>
            <a:off x="9377668" y="4308034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9D5361F-F21D-41D6-A220-60BB0CDCB689}"/>
              </a:ext>
            </a:extLst>
          </p:cNvPr>
          <p:cNvSpPr txBox="1"/>
          <p:nvPr/>
        </p:nvSpPr>
        <p:spPr>
          <a:xfrm>
            <a:off x="8509535" y="4604706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AEAC874-622D-43CF-A0AA-A6E6814791DA}"/>
              </a:ext>
            </a:extLst>
          </p:cNvPr>
          <p:cNvSpPr txBox="1"/>
          <p:nvPr/>
        </p:nvSpPr>
        <p:spPr>
          <a:xfrm>
            <a:off x="8957764" y="4592863"/>
            <a:ext cx="37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D3A96D0-504D-40C2-B5E8-94AF8C097582}"/>
              </a:ext>
            </a:extLst>
          </p:cNvPr>
          <p:cNvSpPr txBox="1"/>
          <p:nvPr/>
        </p:nvSpPr>
        <p:spPr>
          <a:xfrm>
            <a:off x="1577267" y="5476667"/>
            <a:ext cx="93972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3600"/>
              <a:t>Đáp án ở cột màu xanh: </a:t>
            </a:r>
            <a:r>
              <a:rPr lang="en-US" sz="3600">
                <a:solidFill>
                  <a:srgbClr val="FF0000"/>
                </a:solidFill>
              </a:rPr>
              <a:t>ĐỒ DÙNG HỌC TẬP</a:t>
            </a:r>
          </a:p>
        </p:txBody>
      </p:sp>
    </p:spTree>
    <p:extLst>
      <p:ext uri="{BB962C8B-B14F-4D97-AF65-F5344CB8AC3E}">
        <p14:creationId xmlns:p14="http://schemas.microsoft.com/office/powerpoint/2010/main" val="27327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=""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=""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=""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6834" y="1495563"/>
            <a:ext cx="3260029" cy="95410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=""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pic>
        <p:nvPicPr>
          <p:cNvPr id="102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="" xmlns:a16="http://schemas.microsoft.com/office/drawing/2014/main" id="{6B47605B-43EA-7EA1-6D61-43D13D94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9936" y="2676525"/>
            <a:ext cx="2777362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i Xô - Home | Facebook">
            <a:extLst>
              <a:ext uri="{FF2B5EF4-FFF2-40B4-BE49-F238E27FC236}">
                <a16:creationId xmlns="" xmlns:a16="http://schemas.microsoft.com/office/drawing/2014/main" id="{032D1751-2525-AB77-D7B9-56F5BA6B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27" y="22794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ạt. - share hình cái muỗng này để đạt điểm cao trong kì thi sắp tới nếu  bỏ qua hình này thì... thì không sao cả, chúc các bạn thi tốt. Nhạt.">
            <a:extLst>
              <a:ext uri="{FF2B5EF4-FFF2-40B4-BE49-F238E27FC236}">
                <a16:creationId xmlns="" xmlns:a16="http://schemas.microsoft.com/office/drawing/2014/main" id="{4A89A73F-6FDC-EB40-F847-EE0485D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2084" y="2509838"/>
            <a:ext cx="2476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ết kết bài mở rộng tả cái thước kẻ của em - Xây dựng kết bài trong bài  văn miêu tả đồ vật - VnDoc.com">
            <a:extLst>
              <a:ext uri="{FF2B5EF4-FFF2-40B4-BE49-F238E27FC236}">
                <a16:creationId xmlns="" xmlns:a16="http://schemas.microsoft.com/office/drawing/2014/main" id="{9900BF87-EB50-59B8-A294-620125F8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60" y="3188858"/>
            <a:ext cx="1493917" cy="6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295" y="1853144"/>
            <a:ext cx="8117798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0935" y="3012715"/>
            <a:ext cx="2899674" cy="646331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4934472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2185214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4135" y="4325976"/>
            <a:ext cx="6844958" cy="1200329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=""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3870</TotalTime>
  <Words>503</Words>
  <Application>Microsoft Office PowerPoint</Application>
  <PresentationFormat>Custom</PresentationFormat>
  <Paragraphs>115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3_Office Theme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LAN HƯƠNG 0354473852</dc:creator>
  <cp:lastModifiedBy>Admin</cp:lastModifiedBy>
  <cp:revision>2</cp:revision>
  <dcterms:created xsi:type="dcterms:W3CDTF">2019-07-04T09:40:38Z</dcterms:created>
  <dcterms:modified xsi:type="dcterms:W3CDTF">2025-02-26T10:36:14Z</dcterms:modified>
</cp:coreProperties>
</file>