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9" r:id="rId4"/>
    <p:sldId id="264" r:id="rId5"/>
    <p:sldId id="268" r:id="rId6"/>
    <p:sldId id="257" r:id="rId7"/>
    <p:sldId id="270" r:id="rId8"/>
    <p:sldId id="261" r:id="rId9"/>
    <p:sldId id="262" r:id="rId10"/>
    <p:sldId id="260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0ADC-62EE-4071-811E-C216B513280D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5581-7EDD-42A8-8752-54188546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0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0ADC-62EE-4071-811E-C216B513280D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5581-7EDD-42A8-8752-54188546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1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0ADC-62EE-4071-811E-C216B513280D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5581-7EDD-42A8-8752-54188546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34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A383BE-9C23-4444-A11B-7DCFC9246D43}" type="datetimeFigureOut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077A0E-C7AD-47D1-A18E-C98F9E9FD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03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9C3FEA-22E2-4500-A01A-6D3E42F9EF4E}" type="datetimeFigureOut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3DE0F63-D426-40E7-BAC1-530560536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8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D619A9-2E6F-4DB6-8E3A-BD3FCF799D21}" type="datetimeFigureOut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16DD65-15EE-4B0B-9CCA-A9CFEB5F4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56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3C34C1-2338-4F5B-B6AD-AA94804CFDD8}" type="datetimeFigureOut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9FEDE1-D391-4931-8F5C-330EC1849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69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EF098FB-B9DC-4805-9428-3D5A1085B2D7}" type="datetimeFigureOut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858FF2-2F77-4A19-84D8-275D66699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43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E81570-4623-4906-B421-A6AB5F67B4F2}" type="datetimeFigureOut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0417AB-7A22-4420-BA0B-072E89E72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30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5B4F96-66DF-48D2-A404-3643E40C7FEA}" type="datetimeFigureOut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4D7A72-A9E7-47B9-8661-B1B3B966C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13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2640F6-929E-4E80-9FF6-27DE08744334}" type="datetimeFigureOut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4360B8-3E34-4ED7-8A63-9FF8DA09E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5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0ADC-62EE-4071-811E-C216B513280D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5581-7EDD-42A8-8752-54188546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40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F3AC4E-BCDE-4EE6-9BDE-D7F22B154B67}" type="datetimeFigureOut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375BD1-FDFB-49E7-8F72-D69D68774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80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4D5B99-A110-4279-A99B-362DA63BFFF0}" type="datetimeFigureOut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5D7F75-103C-4BA6-B1CE-36B58F28B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84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837001-AFC2-41F2-9BCB-DA8A9863A698}" type="datetimeFigureOut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1B0BE9-1BF4-4DEA-B64F-FD2A350AF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93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D974E-39BB-47EB-A386-5CB0916F80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0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5C7CB-A3EF-4958-B664-04F4F49CE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18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F2C2B-CFBD-420F-A716-C613CAB8E2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43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7D27E-3D39-4C71-9523-DA9C9A2D40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4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91684-8CD6-4F7F-901F-3FDB77A426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69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FEF51-8F52-443A-BC37-29880A207A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18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28C37-4802-43B2-AB0E-82DE8979B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2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0ADC-62EE-4071-811E-C216B513280D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5581-7EDD-42A8-8752-54188546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73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CD03B-BE51-41C0-AB31-3B7BC72B21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48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F7197-7CB2-421D-9ACE-CFB67DDD76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793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766D3-9AAF-403E-9BC0-26E96AAE3D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3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F326B-A6D3-48FB-803A-F923138984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4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0ADC-62EE-4071-811E-C216B513280D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5581-7EDD-42A8-8752-54188546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5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0ADC-62EE-4071-811E-C216B513280D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5581-7EDD-42A8-8752-54188546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2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0ADC-62EE-4071-811E-C216B513280D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5581-7EDD-42A8-8752-54188546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1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0ADC-62EE-4071-811E-C216B513280D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5581-7EDD-42A8-8752-54188546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1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0ADC-62EE-4071-811E-C216B513280D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5581-7EDD-42A8-8752-54188546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8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0ADC-62EE-4071-811E-C216B513280D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5581-7EDD-42A8-8752-54188546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8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70ADC-62EE-4071-811E-C216B513280D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F5581-7EDD-42A8-8752-54188546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E1FAAAC-532D-41BD-9AE8-7E3B57890A50}" type="datetimeFigureOut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1E60A0-F1AD-4E76-9513-4B02C2F8DC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6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FD75A0-0F58-4E93-9DB1-F99D1D3F6E40}" type="slidenum">
              <a:rPr lang="en-US">
                <a:solidFill>
                  <a:srgbClr val="000000"/>
                </a:solidFill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619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12192000" cy="681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WordArt 3"/>
          <p:cNvSpPr>
            <a:spLocks noChangeArrowheads="1" noChangeShapeType="1"/>
          </p:cNvSpPr>
          <p:nvPr/>
        </p:nvSpPr>
        <p:spPr bwMode="auto">
          <a:xfrm>
            <a:off x="800100" y="722313"/>
            <a:ext cx="10744200" cy="50593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ea typeface="SimSun" panose="02010600030101010101" pitchFamily="2" charset="-122"/>
              </a:rPr>
              <a:t>Tập</a:t>
            </a:r>
            <a:r>
              <a:rPr lang="en-US" sz="3600" kern="10" dirty="0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ea typeface="SimSun" panose="02010600030101010101" pitchFamily="2" charset="-122"/>
              </a:rPr>
              <a:t> </a:t>
            </a:r>
            <a:r>
              <a:rPr lang="en-US" sz="3600" kern="10" dirty="0" err="1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ea typeface="SimSun" panose="02010600030101010101" pitchFamily="2" charset="-122"/>
              </a:rPr>
              <a:t>thể</a:t>
            </a:r>
            <a:r>
              <a:rPr lang="en-US" sz="3600" kern="10" dirty="0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ea typeface="SimSun" panose="02010600030101010101" pitchFamily="2" charset="-122"/>
              </a:rPr>
              <a:t> </a:t>
            </a:r>
            <a:r>
              <a:rPr lang="en-US" sz="3600" kern="10" dirty="0" err="1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ea typeface="SimSun" panose="02010600030101010101" pitchFamily="2" charset="-122"/>
              </a:rPr>
              <a:t>lớp</a:t>
            </a:r>
            <a:r>
              <a:rPr lang="en-US" sz="3600" kern="10" dirty="0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ea typeface="SimSun" panose="02010600030101010101" pitchFamily="2" charset="-122"/>
              </a:rPr>
              <a:t> 2A3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ea typeface="SimSun" panose="02010600030101010101" pitchFamily="2" charset="-122"/>
              </a:rPr>
              <a:t>chào</a:t>
            </a:r>
            <a:r>
              <a:rPr lang="en-US" sz="3600" kern="10" dirty="0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ea typeface="SimSun" panose="02010600030101010101" pitchFamily="2" charset="-122"/>
              </a:rPr>
              <a:t> </a:t>
            </a:r>
            <a:r>
              <a:rPr lang="en-US" sz="3600" kern="10" dirty="0" err="1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ea typeface="SimSun" panose="02010600030101010101" pitchFamily="2" charset="-122"/>
              </a:rPr>
              <a:t>mừng</a:t>
            </a:r>
            <a:r>
              <a:rPr lang="en-US" sz="3600" kern="10" dirty="0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ea typeface="SimSun" panose="02010600030101010101" pitchFamily="2" charset="-122"/>
              </a:rPr>
              <a:t> </a:t>
            </a:r>
            <a:r>
              <a:rPr lang="en-US" sz="3600" kern="10" dirty="0" err="1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ea typeface="SimSun" panose="02010600030101010101" pitchFamily="2" charset="-122"/>
              </a:rPr>
              <a:t>quý</a:t>
            </a:r>
            <a:r>
              <a:rPr lang="en-US" sz="3600" kern="10" dirty="0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ea typeface="SimSun" panose="02010600030101010101" pitchFamily="2" charset="-122"/>
              </a:rPr>
              <a:t> </a:t>
            </a:r>
            <a:r>
              <a:rPr lang="en-US" sz="3600" kern="10" dirty="0" err="1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ea typeface="SimSun" panose="02010600030101010101" pitchFamily="2" charset="-122"/>
              </a:rPr>
              <a:t>thầy</a:t>
            </a:r>
            <a:r>
              <a:rPr lang="en-US" sz="3600" kern="10" dirty="0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ea typeface="SimSun" panose="02010600030101010101" pitchFamily="2" charset="-122"/>
              </a:rPr>
              <a:t> </a:t>
            </a:r>
            <a:r>
              <a:rPr lang="en-US" sz="3600" kern="10" dirty="0" err="1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ea typeface="SimSun" panose="02010600030101010101" pitchFamily="2" charset="-122"/>
              </a:rPr>
              <a:t>cô</a:t>
            </a:r>
            <a:r>
              <a:rPr lang="en-US" sz="3600" kern="10" dirty="0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ea typeface="SimSun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290720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>
            <a:hlinkClick r:id="rId3" action="ppaction://hlinksldjump"/>
          </p:cNvPr>
          <p:cNvSpPr/>
          <p:nvPr/>
        </p:nvSpPr>
        <p:spPr>
          <a:xfrm>
            <a:off x="7162800" y="6477000"/>
            <a:ext cx="457200" cy="35718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26633" name="WordArt 6"/>
          <p:cNvSpPr>
            <a:spLocks noChangeArrowheads="1" noChangeShapeType="1" noTextEdit="1"/>
          </p:cNvSpPr>
          <p:nvPr/>
        </p:nvSpPr>
        <p:spPr bwMode="auto">
          <a:xfrm>
            <a:off x="3321051" y="-26988"/>
            <a:ext cx="5675313" cy="9382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96003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4024" y="403412"/>
            <a:ext cx="10313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latin typeface="HP001 4 hàng" panose="020B0603050302020204" pitchFamily="34" charset="0"/>
              </a:rPr>
              <a:t>Tiếng</a:t>
            </a:r>
            <a:r>
              <a:rPr lang="en-US" sz="4000" b="1" u="sng" dirty="0">
                <a:latin typeface="HP001 4 hàng" panose="020B0603050302020204" pitchFamily="34" charset="0"/>
              </a:rPr>
              <a:t> </a:t>
            </a:r>
            <a:r>
              <a:rPr lang="en-US" sz="4000" b="1" u="sng" dirty="0" err="1">
                <a:latin typeface="HP001 4 hàng" panose="020B0603050302020204" pitchFamily="34" charset="0"/>
              </a:rPr>
              <a:t>Việt</a:t>
            </a:r>
            <a:endParaRPr lang="en-US" sz="4000" b="1" u="sng" dirty="0">
              <a:latin typeface="HP001 4 hàng" panose="020B06030503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2412" y="1896035"/>
            <a:ext cx="6683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Chuyện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vàng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anh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42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3638551"/>
            <a:ext cx="4876800" cy="32194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3437" y="120670"/>
            <a:ext cx="7038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0" dirty="0">
                <a:solidFill>
                  <a:srgbClr val="FF0000"/>
                </a:solidFill>
                <a:effectLst/>
                <a:latin typeface="+mj-lt"/>
              </a:rPr>
              <a:t>3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.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+mj-lt"/>
              </a:rPr>
              <a:t> Thực hiện các yêu cầu dưới đây: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3436" y="690057"/>
            <a:ext cx="10439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vè</a:t>
            </a:r>
            <a:r>
              <a:rPr lang="en-US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3437" y="1259443"/>
            <a:ext cx="471011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i="0" dirty="0">
                <a:solidFill>
                  <a:srgbClr val="000000"/>
                </a:solidFill>
                <a:effectLst/>
                <a:latin typeface="OpenSans"/>
              </a:rPr>
              <a:t>Vè loài vật</a:t>
            </a:r>
            <a:endParaRPr lang="vi-VN" sz="3200" b="0" i="0" dirty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Đêm thắp đèn lên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cô đom đóm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Gọi người dậy sớm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Chú gà trống choai.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 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Đồng thanh hát cùng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Ve sầu mùa hạ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Cho tơ óng ả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Chị em nhà tằm.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 </a:t>
            </a:r>
          </a:p>
          <a:p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br>
              <a:rPr lang="vi-VN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60194" y="1715885"/>
            <a:ext cx="38695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solidFill>
                  <a:srgbClr val="000000"/>
                </a:solidFill>
                <a:latin typeface="OpenSans"/>
              </a:rPr>
              <a:t>Đánh hơi rất tài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OpenSans"/>
              </a:rPr>
              <a:t>Anh em chú chó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OpenSans"/>
              </a:rPr>
              <a:t>Mặt hay nhăn nhó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OpenSans"/>
              </a:rPr>
              <a:t>Là khỉ trên rừng.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57375" y="2714626"/>
            <a:ext cx="1585913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724025" y="3758938"/>
            <a:ext cx="2256304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33731" y="5182926"/>
            <a:ext cx="1071562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42034" y="6190195"/>
            <a:ext cx="53578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537847" y="2700339"/>
            <a:ext cx="66913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5897165" y="3665770"/>
            <a:ext cx="47674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571875" y="2586038"/>
            <a:ext cx="5000625" cy="3471862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209925" y="3758938"/>
            <a:ext cx="5691188" cy="698762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724025" y="5182926"/>
            <a:ext cx="7648575" cy="460637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562350" y="5815012"/>
            <a:ext cx="5338763" cy="375183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915275" y="2744526"/>
            <a:ext cx="151209" cy="222752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231731" y="3622207"/>
            <a:ext cx="3565922" cy="2176462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Cloud 1"/>
          <p:cNvSpPr/>
          <p:nvPr/>
        </p:nvSpPr>
        <p:spPr>
          <a:xfrm>
            <a:off x="8901113" y="1371600"/>
            <a:ext cx="3290887" cy="226695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8893269" y="1390975"/>
            <a:ext cx="3290887" cy="226695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22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" grpId="0" animBg="1"/>
      <p:bldP spid="2" grpId="1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324" y="0"/>
            <a:ext cx="5873676" cy="5150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010835" cy="515022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-1" y="5150224"/>
            <a:ext cx="6035040" cy="15060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+mj-lt"/>
              </a:rPr>
              <a:t>Tằm</a:t>
            </a:r>
            <a:r>
              <a:rPr lang="vi-VN" sz="3200" b="1" dirty="0">
                <a:solidFill>
                  <a:srgbClr val="4D5156"/>
                </a:solidFill>
                <a:latin typeface="+mj-lt"/>
              </a:rPr>
              <a:t> </a:t>
            </a:r>
            <a:r>
              <a:rPr lang="vi-VN" sz="3200" dirty="0">
                <a:solidFill>
                  <a:srgbClr val="4D5156"/>
                </a:solidFill>
                <a:latin typeface="+mj-lt"/>
              </a:rPr>
              <a:t>là ấu trùng của loài bướm tằm</a:t>
            </a:r>
            <a:r>
              <a:rPr lang="en-US" sz="3200" dirty="0">
                <a:solidFill>
                  <a:srgbClr val="4D5156"/>
                </a:solidFill>
                <a:latin typeface="+mj-lt"/>
              </a:rPr>
              <a:t>. </a:t>
            </a:r>
            <a:r>
              <a:rPr lang="vi-VN" sz="3200" dirty="0">
                <a:solidFill>
                  <a:srgbClr val="4D5156"/>
                </a:solidFill>
                <a:latin typeface="+mj-lt"/>
              </a:rPr>
              <a:t>Nó là loài côn trùng sinh tơ có giá trị kinh tế quan trọng. </a:t>
            </a:r>
            <a:endParaRPr lang="en-US" sz="3200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42528" y="5150224"/>
            <a:ext cx="6035040" cy="15060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thiền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9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675" y="1601270"/>
            <a:ext cx="4922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Hót như 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675" y="2410981"/>
            <a:ext cx="46863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Nhanh như 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675" y="3247160"/>
            <a:ext cx="46039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Chậm như 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675" y="4152301"/>
            <a:ext cx="42790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Khỏe như 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4470" y="4988480"/>
            <a:ext cx="3455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Dữ như 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337" y="315046"/>
            <a:ext cx="566977" cy="51820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2875" y="220206"/>
            <a:ext cx="8701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816" y="2156484"/>
            <a:ext cx="7108151" cy="46995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2167" y="1586982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3781" y="2387450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5292" y="3228585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2137" y="4152301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22167" y="4988480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649" y="1681822"/>
            <a:ext cx="566977" cy="5182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687" y="2506411"/>
            <a:ext cx="566977" cy="5182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853" y="3367623"/>
            <a:ext cx="566977" cy="5182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203" y="4247141"/>
            <a:ext cx="566977" cy="5182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780" y="5057442"/>
            <a:ext cx="566977" cy="518205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3" idx="2"/>
          </p:cNvCxnSpPr>
          <p:nvPr/>
        </p:nvCxnSpPr>
        <p:spPr>
          <a:xfrm>
            <a:off x="2793692" y="2294868"/>
            <a:ext cx="4159176" cy="34014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276019" y="2850082"/>
            <a:ext cx="4063308" cy="8706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</p:cNvCxnSpPr>
          <p:nvPr/>
        </p:nvCxnSpPr>
        <p:spPr>
          <a:xfrm>
            <a:off x="3326817" y="3936471"/>
            <a:ext cx="1419895" cy="16870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276019" y="4528264"/>
            <a:ext cx="6352075" cy="846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593998" y="2856548"/>
            <a:ext cx="2551553" cy="27670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 descr="DOREMON | NHỮNG ĐIỀU THÚ VỊ VỀ CHÚ MÈO MÁY MÀ BẠN CHƯA BIẾT">
            <a:hlinkClick r:id="rId5" action="ppaction://hlinksldjump"/>
            <a:extLst>
              <a:ext uri="{FF2B5EF4-FFF2-40B4-BE49-F238E27FC236}">
                <a16:creationId xmlns:a16="http://schemas.microsoft.com/office/drawing/2014/main" id="{D6816C1F-168E-4CF1-BE05-16C02AAFDBBD}"/>
              </a:ext>
            </a:extLst>
          </p:cNvPr>
          <p:cNvSpPr/>
          <p:nvPr/>
        </p:nvSpPr>
        <p:spPr>
          <a:xfrm>
            <a:off x="9858985" y="57710"/>
            <a:ext cx="2197963" cy="1903267"/>
          </a:xfrm>
          <a:prstGeom prst="round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  <a:ln w="57150" cap="flat" cmpd="sng" algn="ctr">
            <a:solidFill>
              <a:srgbClr val="FF0000"/>
            </a:solidFill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val="191579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3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835" y="308700"/>
            <a:ext cx="11577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4</a:t>
            </a:r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.</a:t>
            </a:r>
            <a:r>
              <a:rPr lang="vi-VN" sz="3600" b="0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Đặt và trả lời câu hỏi về một con vật tìm được ở bài tập 3.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8116" y="1038612"/>
            <a:ext cx="6112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M: - 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4899" y="2095331"/>
            <a:ext cx="55707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7" y="3240741"/>
            <a:ext cx="5836023" cy="3617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882" y="3240741"/>
            <a:ext cx="5939118" cy="36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5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1223683" y="0"/>
            <a:ext cx="4262718" cy="1532964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3383" y="1684475"/>
            <a:ext cx="51860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Chơi trò chơi Ca sĩ nhí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4313" y="2814028"/>
            <a:ext cx="6549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4313" y="3822558"/>
            <a:ext cx="8789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5-Point Star 12">
            <a:hlinkClick r:id="rId3" action="ppaction://hlinksldjump"/>
          </p:cNvPr>
          <p:cNvSpPr/>
          <p:nvPr/>
        </p:nvSpPr>
        <p:spPr>
          <a:xfrm>
            <a:off x="11362765" y="6225988"/>
            <a:ext cx="829235" cy="63201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1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"/>
          <p:cNvSpPr>
            <a:spLocks noChangeArrowheads="1" noChangeShapeType="1"/>
          </p:cNvSpPr>
          <p:nvPr/>
        </p:nvSpPr>
        <p:spPr bwMode="auto">
          <a:xfrm>
            <a:off x="2967131" y="2012950"/>
            <a:ext cx="7496175" cy="2947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8998"/>
                    </a:srgbClr>
                  </a:prst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Kính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8998"/>
                    </a:srgbClr>
                  </a:prst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8998"/>
                    </a:srgbClr>
                  </a:prst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chào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8998"/>
                    </a:srgbClr>
                  </a:prst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8998"/>
                    </a:srgbClr>
                  </a:prst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quý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8998"/>
                    </a:srgbClr>
                  </a:prst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8998"/>
                    </a:srgbClr>
                  </a:prst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thầy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8998"/>
                    </a:srgbClr>
                  </a:prst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8998"/>
                    </a:srgbClr>
                  </a:prst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cô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8998"/>
                  </a:srgbClr>
                </a:prstShdw>
              </a:effectLst>
              <a:latin typeface="Arial" panose="020B0604020202020204" pitchFamily="34" charset="0"/>
              <a:ea typeface="SimSun" panose="02010600030101010101" pitchFamily="2" charset="-122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8998"/>
                    </a:srgbClr>
                  </a:prst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See you again!</a:t>
            </a:r>
          </a:p>
        </p:txBody>
      </p:sp>
    </p:spTree>
    <p:extLst>
      <p:ext uri="{BB962C8B-B14F-4D97-AF65-F5344CB8AC3E}">
        <p14:creationId xmlns:p14="http://schemas.microsoft.com/office/powerpoint/2010/main" val="224072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266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HP001 4 hàng</vt:lpstr>
      <vt:lpstr>OpenSans</vt:lpstr>
      <vt:lpstr>Times New Roman</vt:lpstr>
      <vt:lpstr>Office Theme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Huyen</cp:lastModifiedBy>
  <cp:revision>41</cp:revision>
  <dcterms:created xsi:type="dcterms:W3CDTF">2022-02-17T14:12:59Z</dcterms:created>
  <dcterms:modified xsi:type="dcterms:W3CDTF">2025-02-27T00:00:26Z</dcterms:modified>
</cp:coreProperties>
</file>