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2"/>
  </p:sldMasterIdLst>
  <p:notesMasterIdLst>
    <p:notesMasterId r:id="rId41"/>
  </p:notesMasterIdLst>
  <p:sldIdLst>
    <p:sldId id="354" r:id="rId3"/>
    <p:sldId id="355" r:id="rId4"/>
    <p:sldId id="544" r:id="rId5"/>
    <p:sldId id="262" r:id="rId6"/>
    <p:sldId id="264" r:id="rId7"/>
    <p:sldId id="542" r:id="rId8"/>
    <p:sldId id="261" r:id="rId9"/>
    <p:sldId id="545" r:id="rId10"/>
    <p:sldId id="546" r:id="rId11"/>
    <p:sldId id="547" r:id="rId12"/>
    <p:sldId id="263" r:id="rId13"/>
    <p:sldId id="548" r:id="rId14"/>
    <p:sldId id="549" r:id="rId15"/>
    <p:sldId id="550" r:id="rId16"/>
    <p:sldId id="551" r:id="rId17"/>
    <p:sldId id="552" r:id="rId18"/>
    <p:sldId id="266" r:id="rId19"/>
    <p:sldId id="257" r:id="rId20"/>
    <p:sldId id="553" r:id="rId21"/>
    <p:sldId id="554" r:id="rId22"/>
    <p:sldId id="555" r:id="rId23"/>
    <p:sldId id="273" r:id="rId24"/>
    <p:sldId id="556" r:id="rId25"/>
    <p:sldId id="557" r:id="rId26"/>
    <p:sldId id="563" r:id="rId27"/>
    <p:sldId id="558" r:id="rId28"/>
    <p:sldId id="303" r:id="rId29"/>
    <p:sldId id="258" r:id="rId30"/>
    <p:sldId id="353" r:id="rId31"/>
    <p:sldId id="559" r:id="rId32"/>
    <p:sldId id="276" r:id="rId33"/>
    <p:sldId id="560" r:id="rId34"/>
    <p:sldId id="561" r:id="rId35"/>
    <p:sldId id="562" r:id="rId36"/>
    <p:sldId id="277" r:id="rId37"/>
    <p:sldId id="278" r:id="rId38"/>
    <p:sldId id="279" r:id="rId39"/>
    <p:sldId id="280" r:id="rId40"/>
  </p:sldIdLst>
  <p:sldSz cx="12192000" cy="6858000"/>
  <p:notesSz cx="6858000" cy="9144000"/>
  <p:embeddedFontLst>
    <p:embeddedFont>
      <p:font typeface="#9Slide02 Noi dung dai" panose="02000000000000000000" pitchFamily="2" charset="0"/>
      <p:regular r:id="rId42"/>
    </p:embeddedFont>
    <p:embeddedFont>
      <p:font typeface="#9Slide02 Tieu de dai" panose="02000000000000000000" pitchFamily="2" charset="0"/>
      <p:bold r:id="rId43"/>
    </p:embeddedFont>
    <p:embeddedFont>
      <p:font typeface="#9Slide07 SVNBeachwood Sans" pitchFamily="2" charset="0"/>
      <p:bold r:id="rId44"/>
    </p:embeddedFont>
    <p:embeddedFont>
      <p:font typeface="#9Slide07 SVNNexa Rust Slab Bla" panose="020B0606040200020203" pitchFamily="34" charset="0"/>
      <p:bold r:id="rId45"/>
    </p:embeddedFont>
    <p:embeddedFont>
      <p:font typeface="iCiel Pony" panose="02000000000000000000" pitchFamily="2" charset="0"/>
      <p:regular r:id="rId46"/>
    </p:embeddedFont>
    <p:embeddedFont>
      <p:font typeface="LNTH-Dinomiko" panose="02000500000000000000" pitchFamily="2" charset="0"/>
      <p:regular r:id="rId47"/>
    </p:embeddedFont>
    <p:embeddedFont>
      <p:font typeface="SVN-Kitten" pitchFamily="50" charset="0"/>
      <p:regular r:id="rId48"/>
    </p:embeddedFont>
    <p:embeddedFont>
      <p:font typeface="UTM Alberta Heavy" panose="02040603050506020204" pitchFamily="18" charset="0"/>
      <p:regular r:id="rId49"/>
    </p:embeddedFont>
    <p:embeddedFont>
      <p:font typeface="UTM Duepuntozero" panose="02040603050506020204" pitchFamily="18" charset="0"/>
      <p:regular r:id="rId50"/>
      <p:bold r:id="rId51"/>
    </p:embeddedFont>
    <p:embeddedFont>
      <p:font typeface="UTM Edwardian" panose="02040603050506020204" pitchFamily="18" charset="0"/>
      <p:regular r:id="rId52"/>
      <p:bold r:id="rId53"/>
    </p:embeddedFont>
    <p:embeddedFont>
      <p:font typeface="UTM Showcard" panose="02040603050506020204" pitchFamily="18" charset="0"/>
      <p:regular r:id="rId54"/>
    </p:embeddedFont>
    <p:embeddedFont>
      <p:font typeface="UVN Banh Mi" pitchFamily="2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678"/>
    <a:srgbClr val="FF5050"/>
    <a:srgbClr val="DA7973"/>
    <a:srgbClr val="FA7358"/>
    <a:srgbClr val="FFE1ED"/>
    <a:srgbClr val="FFC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360" autoAdjust="0"/>
  </p:normalViewPr>
  <p:slideViewPr>
    <p:cSldViewPr showGuides="1">
      <p:cViewPr>
        <p:scale>
          <a:sx n="33" d="100"/>
          <a:sy n="33" d="100"/>
        </p:scale>
        <p:origin x="216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50E41-9FC4-4240-A1D9-9B31E1EDE7F8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BA38-41D0-4F9A-A6CE-9E987915D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3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0054C74-E1EB-86A3-418A-E0FE84E0BB38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069F99F-150E-ABB2-EF83-3D7E8F797DE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  <a:ln w="25400"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ln w="568325">
                  <a:solidFill>
                    <a:schemeClr val="bg1"/>
                  </a:solidFill>
                </a:ln>
                <a:solidFill>
                  <a:srgbClr val="CFCFCF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4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audio" Target="../media/audio1.wav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4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5.png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6.png"/><Relationship Id="rId10" Type="http://schemas.openxmlformats.org/officeDocument/2006/relationships/image" Target="../media/image12.svg"/><Relationship Id="rId4" Type="http://schemas.openxmlformats.org/officeDocument/2006/relationships/audio" Target="../media/media4.mp3"/><Relationship Id="rId9" Type="http://schemas.openxmlformats.org/officeDocument/2006/relationships/image" Target="../media/image11.png"/><Relationship Id="rId14" Type="http://schemas.openxmlformats.org/officeDocument/2006/relationships/image" Target="../media/image4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4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5.png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6.png"/><Relationship Id="rId10" Type="http://schemas.openxmlformats.org/officeDocument/2006/relationships/image" Target="../media/image12.svg"/><Relationship Id="rId4" Type="http://schemas.openxmlformats.org/officeDocument/2006/relationships/audio" Target="../media/media4.mp3"/><Relationship Id="rId9" Type="http://schemas.openxmlformats.org/officeDocument/2006/relationships/image" Target="../media/image11.png"/><Relationship Id="rId14" Type="http://schemas.openxmlformats.org/officeDocument/2006/relationships/image" Target="../media/image4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4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5.png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6.png"/><Relationship Id="rId10" Type="http://schemas.openxmlformats.org/officeDocument/2006/relationships/image" Target="../media/image12.svg"/><Relationship Id="rId4" Type="http://schemas.openxmlformats.org/officeDocument/2006/relationships/audio" Target="../media/media4.mp3"/><Relationship Id="rId9" Type="http://schemas.openxmlformats.org/officeDocument/2006/relationships/image" Target="../media/image11.png"/><Relationship Id="rId14" Type="http://schemas.openxmlformats.org/officeDocument/2006/relationships/image" Target="../media/image4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4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5.png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6.png"/><Relationship Id="rId10" Type="http://schemas.openxmlformats.org/officeDocument/2006/relationships/image" Target="../media/image12.svg"/><Relationship Id="rId4" Type="http://schemas.openxmlformats.org/officeDocument/2006/relationships/audio" Target="../media/media4.mp3"/><Relationship Id="rId9" Type="http://schemas.openxmlformats.org/officeDocument/2006/relationships/image" Target="../media/image11.png"/><Relationship Id="rId14" Type="http://schemas.openxmlformats.org/officeDocument/2006/relationships/image" Target="../media/image4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1E9A91EB-8CF0-F383-9E92-A1D9E8EE5F16}"/>
              </a:ext>
            </a:extLst>
          </p:cNvPr>
          <p:cNvGrpSpPr/>
          <p:nvPr/>
        </p:nvGrpSpPr>
        <p:grpSpPr>
          <a:xfrm>
            <a:off x="4913221" y="860708"/>
            <a:ext cx="2703182" cy="1200329"/>
            <a:chOff x="4744408" y="720028"/>
            <a:chExt cx="2703182" cy="1200329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1115DBF0-99F3-95BA-62CC-B878ED449819}"/>
                </a:ext>
              </a:extLst>
            </p:cNvPr>
            <p:cNvSpPr txBox="1"/>
            <p:nvPr/>
          </p:nvSpPr>
          <p:spPr>
            <a:xfrm>
              <a:off x="4744409" y="720028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Phần 2</a:t>
              </a:r>
              <a:endParaRPr kumimoji="0" lang="en-US" sz="72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3F31A8BD-0110-D446-3E05-6E31AEA23172}"/>
                </a:ext>
              </a:extLst>
            </p:cNvPr>
            <p:cNvSpPr txBox="1"/>
            <p:nvPr/>
          </p:nvSpPr>
          <p:spPr>
            <a:xfrm>
              <a:off x="4744408" y="720028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0"/>
                  <a:solidFill>
                    <a:srgbClr val="FF0066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Phần 2</a:t>
              </a:r>
              <a:endParaRPr kumimoji="0" lang="en-US" sz="7200" b="0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8" name="Group 13">
            <a:extLst>
              <a:ext uri="{FF2B5EF4-FFF2-40B4-BE49-F238E27FC236}">
                <a16:creationId xmlns:a16="http://schemas.microsoft.com/office/drawing/2014/main" id="{180F21ED-A00E-16F6-9E1C-67B8B33D2238}"/>
              </a:ext>
            </a:extLst>
          </p:cNvPr>
          <p:cNvGrpSpPr/>
          <p:nvPr/>
        </p:nvGrpSpPr>
        <p:grpSpPr>
          <a:xfrm>
            <a:off x="-370258" y="1548753"/>
            <a:ext cx="12932515" cy="1569660"/>
            <a:chOff x="1573927" y="446027"/>
            <a:chExt cx="11172611" cy="27575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239EAE-838C-956E-61E5-6C2C3144E9E5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2757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600" b="1" i="0" u="none" strike="noStrike" kern="1200" cap="none" spc="0" normalizeH="0" baseline="0" noProof="0">
                  <a:ln w="2317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THỦ CÔNG KĨ THUẬT</a:t>
              </a: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202CF13F-B276-38A7-811E-D83A7A897859}"/>
                </a:ext>
              </a:extLst>
            </p:cNvPr>
            <p:cNvSpPr txBox="1"/>
            <p:nvPr/>
          </p:nvSpPr>
          <p:spPr>
            <a:xfrm>
              <a:off x="1573927" y="446027"/>
              <a:ext cx="11171227" cy="2757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Ủ 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Ô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 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Ĩ 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U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Ậ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AF389-49CE-0438-0201-E0C6956271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3" y="0"/>
            <a:ext cx="12220303" cy="6934200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952D7705-CA87-475A-A489-AF3A6AAEE8ED}"/>
              </a:ext>
            </a:extLst>
          </p:cNvPr>
          <p:cNvSpPr/>
          <p:nvPr/>
        </p:nvSpPr>
        <p:spPr>
          <a:xfrm>
            <a:off x="240350" y="2032765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B2297A-7FB5-4CA7-9CB1-5D8AE5DD0D57}"/>
              </a:ext>
            </a:extLst>
          </p:cNvPr>
          <p:cNvGrpSpPr/>
          <p:nvPr/>
        </p:nvGrpSpPr>
        <p:grpSpPr>
          <a:xfrm>
            <a:off x="3276600" y="1309610"/>
            <a:ext cx="8258098" cy="5025951"/>
            <a:chOff x="3701072" y="1634090"/>
            <a:chExt cx="8258098" cy="5025951"/>
          </a:xfrm>
        </p:grpSpPr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08943370-FE76-4D43-AFA9-38DCF4A6B264}"/>
                </a:ext>
              </a:extLst>
            </p:cNvPr>
            <p:cNvSpPr/>
            <p:nvPr/>
          </p:nvSpPr>
          <p:spPr>
            <a:xfrm>
              <a:off x="4343400" y="2438400"/>
              <a:ext cx="7615770" cy="42216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Placeholder 7">
              <a:extLst>
                <a:ext uri="{FF2B5EF4-FFF2-40B4-BE49-F238E27FC236}">
                  <a16:creationId xmlns:a16="http://schemas.microsoft.com/office/drawing/2014/main" id="{B5161F26-A039-0C22-9FF2-332B5C9E4446}"/>
                </a:ext>
              </a:extLst>
            </p:cNvPr>
            <p:cNvSpPr txBox="1">
              <a:spLocks/>
            </p:cNvSpPr>
            <p:nvPr/>
          </p:nvSpPr>
          <p:spPr>
            <a:xfrm>
              <a:off x="4876800" y="2584407"/>
              <a:ext cx="6781800" cy="2130083"/>
            </a:xfrm>
            <a:prstGeom prst="rect">
              <a:avLst/>
            </a:prstGeom>
          </p:spPr>
          <p:txBody>
            <a:bodyPr vert="horz" lIns="0" tIns="77900" rIns="0" bIns="77900" anchor="t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2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</a:t>
              </a:r>
              <a:r>
                <a:rPr kumimoji="0" lang="vi-VN" altLang="zh-CN" sz="4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ựa chọn và xác định số lượng các chi tiết, bộ phận và dụng cụ trong bộ lắp ghép mô hình kĩ thuật theo bảng gợi ý trong SGK để lắp ráp mô hình xe điện chạy bằng pin.</a:t>
              </a:r>
              <a:endParaRPr kumimoji="0" lang="en-US" altLang="zh-CN" sz="4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F39E4468-7F7E-4EA7-BA28-BA4D0D649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1072" y="1634090"/>
              <a:ext cx="1524000" cy="144631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078E12A-6D8A-4444-ACA0-0C837697B68D}"/>
              </a:ext>
            </a:extLst>
          </p:cNvPr>
          <p:cNvSpPr txBox="1"/>
          <p:nvPr/>
        </p:nvSpPr>
        <p:spPr>
          <a:xfrm>
            <a:off x="4824585" y="804793"/>
            <a:ext cx="6037285" cy="897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 việc nhóm 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2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DFD3FE-1A7C-E39B-2A4C-533B28905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77205" y="-146100"/>
            <a:ext cx="962874" cy="962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AC214D-5BC1-4C31-A754-CA82D2C553A1}"/>
              </a:ext>
            </a:extLst>
          </p:cNvPr>
          <p:cNvSpPr txBox="1"/>
          <p:nvPr/>
        </p:nvSpPr>
        <p:spPr>
          <a:xfrm>
            <a:off x="73699" y="259550"/>
            <a:ext cx="3804416" cy="3169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#9Slide07 SVNNexa Rust Slab Bla" panose="020B0606040200020203" pitchFamily="34" charset="0"/>
              </a:rPr>
              <a:t>CHUẨN BỊ CÁC CHI TIẾT, BỘ PHẬN VÀ DỤNG CỤ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1B8CF-F39E-4DEC-9C0A-1FCF1B18FA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-2490" r="1613" b="-583"/>
          <a:stretch/>
        </p:blipFill>
        <p:spPr>
          <a:xfrm>
            <a:off x="4095314" y="-146100"/>
            <a:ext cx="7947493" cy="69342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DB16280-8664-479C-95B5-F86B519A1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96263" y="3124200"/>
            <a:ext cx="3350032" cy="42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A114B9-2E68-4CF8-BC0E-AD8308ADD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53"/>
          <a:stretch/>
        </p:blipFill>
        <p:spPr>
          <a:xfrm>
            <a:off x="304800" y="0"/>
            <a:ext cx="5632172" cy="693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F98540-6458-4E09-A442-BF83C2EF1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"/>
          <a:stretch/>
        </p:blipFill>
        <p:spPr>
          <a:xfrm>
            <a:off x="6248400" y="21535"/>
            <a:ext cx="5632172" cy="68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0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ACEA22-A106-494B-8B9D-A401F4AFA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0"/>
            <a:ext cx="12220303" cy="68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1770563" y="1447800"/>
            <a:ext cx="9220200" cy="39413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46" y="2289131"/>
            <a:ext cx="2710787" cy="4352307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908" y="2802731"/>
            <a:ext cx="2644106" cy="3838707"/>
          </a:xfrm>
          <a:prstGeom prst="rect">
            <a:avLst/>
          </a:prstGeom>
        </p:spPr>
      </p:pic>
      <p:sp>
        <p:nvSpPr>
          <p:cNvPr id="24" name="文本框 18">
            <a:extLst>
              <a:ext uri="{FF2B5EF4-FFF2-40B4-BE49-F238E27FC236}">
                <a16:creationId xmlns:a16="http://schemas.microsoft.com/office/drawing/2014/main" id="{8F7F1E4B-82C9-B1EF-2E7D-205551E7C37F}"/>
              </a:ext>
            </a:extLst>
          </p:cNvPr>
          <p:cNvSpPr txBox="1"/>
          <p:nvPr/>
        </p:nvSpPr>
        <p:spPr>
          <a:xfrm>
            <a:off x="3553061" y="1544565"/>
            <a:ext cx="58795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600" b="1">
                <a:solidFill>
                  <a:srgbClr val="FC7F50"/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iCiel Pony" panose="02000000000000000000" pitchFamily="2" charset="0"/>
                <a:ea typeface="字魂65号-时光手札体" panose="00000500000000000000" pitchFamily="2" charset="-122"/>
                <a:cs typeface="+mn-cs"/>
              </a:rPr>
              <a:t>Trình bày</a:t>
            </a:r>
            <a:endParaRPr kumimoji="0" lang="zh-CN" altLang="en-US" sz="8800" b="0" i="0" u="none" strike="noStrike" kern="1200" cap="none" spc="0" normalizeH="0" baseline="0" noProof="0" dirty="0">
              <a:ln>
                <a:solidFill>
                  <a:srgbClr val="FF0066"/>
                </a:solidFill>
              </a:ln>
              <a:solidFill>
                <a:srgbClr val="FF0066"/>
              </a:solidFill>
              <a:effectLst/>
              <a:uLnTx/>
              <a:uFillTx/>
              <a:latin typeface="iCiel Pony" panose="02000000000000000000" pitchFamily="2" charset="0"/>
              <a:ea typeface="字魂65号-时光手札体" panose="00000500000000000000" pitchFamily="2" charset="-122"/>
              <a:cs typeface="+mn-cs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9ECD7B0C-226C-9AE4-0EEF-E37117F1389A}"/>
              </a:ext>
            </a:extLst>
          </p:cNvPr>
          <p:cNvSpPr/>
          <p:nvPr/>
        </p:nvSpPr>
        <p:spPr>
          <a:xfrm>
            <a:off x="3766565" y="3076882"/>
            <a:ext cx="2329435" cy="886188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Lắng nghe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04505EE5-F74B-94EC-6CD2-6408BA3C1C96}"/>
              </a:ext>
            </a:extLst>
          </p:cNvPr>
          <p:cNvSpPr/>
          <p:nvPr/>
        </p:nvSpPr>
        <p:spPr>
          <a:xfrm>
            <a:off x="6654489" y="3056447"/>
            <a:ext cx="2329435" cy="886188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Nhận xét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0A8863F4-BB00-684E-2AF6-9953DA2CC356}"/>
              </a:ext>
            </a:extLst>
          </p:cNvPr>
          <p:cNvSpPr/>
          <p:nvPr/>
        </p:nvSpPr>
        <p:spPr>
          <a:xfrm>
            <a:off x="5396377" y="4146174"/>
            <a:ext cx="2192954" cy="886188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Bổ sung</a:t>
            </a:r>
          </a:p>
        </p:txBody>
      </p:sp>
    </p:spTree>
    <p:extLst>
      <p:ext uri="{BB962C8B-B14F-4D97-AF65-F5344CB8AC3E}">
        <p14:creationId xmlns:p14="http://schemas.microsoft.com/office/powerpoint/2010/main" val="886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 animBg="1"/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2" grpId="0"/>
          <p:bldP spid="24" grpId="0"/>
          <p:bldP spid="25" grpId="0" animBg="1"/>
          <p:bldP spid="26" grpId="0" animBg="1"/>
          <p:bldP spid="2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01B8CF-F39E-4DEC-9C0A-1FCF1B18F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-2490" r="1613" b="-583"/>
          <a:stretch/>
        </p:blipFill>
        <p:spPr>
          <a:xfrm>
            <a:off x="609745" y="642966"/>
            <a:ext cx="5047075" cy="6215034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3BD2F6E1-4E0D-41B4-859F-32C9D98301C5}"/>
              </a:ext>
            </a:extLst>
          </p:cNvPr>
          <p:cNvSpPr txBox="1"/>
          <p:nvPr/>
        </p:nvSpPr>
        <p:spPr>
          <a:xfrm>
            <a:off x="2737904" y="54661"/>
            <a:ext cx="5879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600" b="1">
                <a:solidFill>
                  <a:srgbClr val="FC7F50"/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iCiel Pony" panose="02000000000000000000" pitchFamily="2" charset="0"/>
                <a:ea typeface="字魂65号-时光手札体" panose="00000500000000000000" pitchFamily="2" charset="-122"/>
                <a:cs typeface="+mn-cs"/>
              </a:rPr>
              <a:t>Kết</a:t>
            </a:r>
            <a:r>
              <a:rPr kumimoji="0" lang="en-US" altLang="zh-CN" sz="4000" b="0" i="0" u="none" strike="noStrike" kern="1200" cap="none" spc="0" normalizeH="0" noProof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iCiel Pony" panose="02000000000000000000" pitchFamily="2" charset="0"/>
                <a:ea typeface="字魂65号-时光手札体" panose="00000500000000000000" pitchFamily="2" charset="-122"/>
                <a:cs typeface="+mn-cs"/>
              </a:rPr>
              <a:t> luận</a:t>
            </a:r>
            <a:endParaRPr kumimoji="0" lang="zh-CN" altLang="en-US" sz="4000" b="0" i="0" u="none" strike="noStrike" kern="1200" cap="none" spc="0" normalizeH="0" baseline="0" noProof="0" dirty="0">
              <a:ln>
                <a:solidFill>
                  <a:srgbClr val="FF0066"/>
                </a:solidFill>
              </a:ln>
              <a:solidFill>
                <a:srgbClr val="FF0066"/>
              </a:solidFill>
              <a:effectLst/>
              <a:uLnTx/>
              <a:uFillTx/>
              <a:latin typeface="iCiel Pony" panose="02000000000000000000" pitchFamily="2" charset="0"/>
              <a:ea typeface="字魂65号-时光手札体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FE156-B419-4F62-8818-5C19F2D3B412}"/>
              </a:ext>
            </a:extLst>
          </p:cNvPr>
          <p:cNvSpPr txBox="1"/>
          <p:nvPr/>
        </p:nvSpPr>
        <p:spPr>
          <a:xfrm>
            <a:off x="5077113" y="2057400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76EE-74CA-427B-9DED-E40A7BAEAE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53"/>
          <a:stretch/>
        </p:blipFill>
        <p:spPr>
          <a:xfrm>
            <a:off x="5839218" y="849352"/>
            <a:ext cx="5830302" cy="6008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C263E0-B8D5-43F4-9029-A5E06BE515FB}"/>
              </a:ext>
            </a:extLst>
          </p:cNvPr>
          <p:cNvSpPr txBox="1"/>
          <p:nvPr/>
        </p:nvSpPr>
        <p:spPr>
          <a:xfrm>
            <a:off x="5089803" y="3265086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030A93-0C5D-4369-9DD1-06CB58DA3065}"/>
              </a:ext>
            </a:extLst>
          </p:cNvPr>
          <p:cNvSpPr txBox="1"/>
          <p:nvPr/>
        </p:nvSpPr>
        <p:spPr>
          <a:xfrm>
            <a:off x="5107462" y="4127956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DAFD77-4976-43C4-8932-3926D082DCF2}"/>
              </a:ext>
            </a:extLst>
          </p:cNvPr>
          <p:cNvSpPr txBox="1"/>
          <p:nvPr/>
        </p:nvSpPr>
        <p:spPr>
          <a:xfrm>
            <a:off x="5077113" y="4858530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135F3-FEC4-4F20-8B3F-3245303474EA}"/>
              </a:ext>
            </a:extLst>
          </p:cNvPr>
          <p:cNvSpPr txBox="1"/>
          <p:nvPr/>
        </p:nvSpPr>
        <p:spPr>
          <a:xfrm>
            <a:off x="5107462" y="5464021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49C9C2-DC2D-4A74-8E84-2DAEE666FD1B}"/>
              </a:ext>
            </a:extLst>
          </p:cNvPr>
          <p:cNvSpPr txBox="1"/>
          <p:nvPr/>
        </p:nvSpPr>
        <p:spPr>
          <a:xfrm>
            <a:off x="5124288" y="6215034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B4BFEB-3763-45BD-9421-A9ECC565E5A3}"/>
              </a:ext>
            </a:extLst>
          </p:cNvPr>
          <p:cNvSpPr txBox="1"/>
          <p:nvPr/>
        </p:nvSpPr>
        <p:spPr>
          <a:xfrm>
            <a:off x="10972800" y="1589979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A2DCAA-1FFA-4B27-9146-FF9AEFEBE26B}"/>
              </a:ext>
            </a:extLst>
          </p:cNvPr>
          <p:cNvSpPr txBox="1"/>
          <p:nvPr/>
        </p:nvSpPr>
        <p:spPr>
          <a:xfrm>
            <a:off x="10972800" y="2330606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CD41D0-AE39-464E-B694-2C13951DAF84}"/>
              </a:ext>
            </a:extLst>
          </p:cNvPr>
          <p:cNvSpPr txBox="1"/>
          <p:nvPr/>
        </p:nvSpPr>
        <p:spPr>
          <a:xfrm>
            <a:off x="11010607" y="2989368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1C94E6-B723-4876-844C-76D9E1B7E6A7}"/>
              </a:ext>
            </a:extLst>
          </p:cNvPr>
          <p:cNvSpPr txBox="1"/>
          <p:nvPr/>
        </p:nvSpPr>
        <p:spPr>
          <a:xfrm>
            <a:off x="10998310" y="3697069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D721BA-1DA3-463D-95A7-1C7237CB39EE}"/>
              </a:ext>
            </a:extLst>
          </p:cNvPr>
          <p:cNvSpPr txBox="1"/>
          <p:nvPr/>
        </p:nvSpPr>
        <p:spPr>
          <a:xfrm>
            <a:off x="11010607" y="4225121"/>
            <a:ext cx="20309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99AD70-9640-4845-A62E-2B9B5DE24E3A}"/>
              </a:ext>
            </a:extLst>
          </p:cNvPr>
          <p:cNvSpPr txBox="1"/>
          <p:nvPr/>
        </p:nvSpPr>
        <p:spPr>
          <a:xfrm>
            <a:off x="11010607" y="4736068"/>
            <a:ext cx="20308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5CC0D3-73F7-400E-9EBB-3D69FAB777EB}"/>
              </a:ext>
            </a:extLst>
          </p:cNvPr>
          <p:cNvSpPr txBox="1"/>
          <p:nvPr/>
        </p:nvSpPr>
        <p:spPr>
          <a:xfrm>
            <a:off x="11039668" y="5321831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4D4401-9816-4B21-BD8D-BDD774509193}"/>
              </a:ext>
            </a:extLst>
          </p:cNvPr>
          <p:cNvSpPr txBox="1"/>
          <p:nvPr/>
        </p:nvSpPr>
        <p:spPr>
          <a:xfrm>
            <a:off x="11039668" y="6176164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502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2AE0FE-9720-46F8-9654-E3BFA1CEE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556" y="1795793"/>
            <a:ext cx="6073401" cy="44192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CDB5FB-77DD-4E36-BE76-1F85E62BFE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"/>
          <a:stretch/>
        </p:blipFill>
        <p:spPr>
          <a:xfrm>
            <a:off x="133384" y="92557"/>
            <a:ext cx="5632172" cy="6734631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3BD2F6E1-4E0D-41B4-859F-32C9D98301C5}"/>
              </a:ext>
            </a:extLst>
          </p:cNvPr>
          <p:cNvSpPr txBox="1"/>
          <p:nvPr/>
        </p:nvSpPr>
        <p:spPr>
          <a:xfrm>
            <a:off x="5834279" y="545256"/>
            <a:ext cx="5879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600" b="1">
                <a:solidFill>
                  <a:srgbClr val="FC7F50"/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iCiel Pony" panose="02000000000000000000" pitchFamily="2" charset="0"/>
                <a:ea typeface="字魂65号-时光手札体" panose="00000500000000000000" pitchFamily="2" charset="-122"/>
                <a:cs typeface="+mn-cs"/>
              </a:rPr>
              <a:t>Kết luận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srgbClr val="FF0066"/>
                </a:solidFill>
              </a:ln>
              <a:solidFill>
                <a:srgbClr val="FF0066"/>
              </a:solidFill>
              <a:effectLst/>
              <a:uLnTx/>
              <a:uFillTx/>
              <a:latin typeface="iCiel Pony" panose="02000000000000000000" pitchFamily="2" charset="0"/>
              <a:ea typeface="字魂65号-时光手札体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FE156-B419-4F62-8818-5C19F2D3B412}"/>
              </a:ext>
            </a:extLst>
          </p:cNvPr>
          <p:cNvSpPr txBox="1"/>
          <p:nvPr/>
        </p:nvSpPr>
        <p:spPr>
          <a:xfrm>
            <a:off x="5077113" y="1014183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C263E0-B8D5-43F4-9029-A5E06BE515FB}"/>
              </a:ext>
            </a:extLst>
          </p:cNvPr>
          <p:cNvSpPr txBox="1"/>
          <p:nvPr/>
        </p:nvSpPr>
        <p:spPr>
          <a:xfrm>
            <a:off x="5107462" y="1961274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030A93-0C5D-4369-9DD1-06CB58DA3065}"/>
              </a:ext>
            </a:extLst>
          </p:cNvPr>
          <p:cNvSpPr txBox="1"/>
          <p:nvPr/>
        </p:nvSpPr>
        <p:spPr>
          <a:xfrm>
            <a:off x="5086710" y="2830371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DAFD77-4976-43C4-8932-3926D082DCF2}"/>
              </a:ext>
            </a:extLst>
          </p:cNvPr>
          <p:cNvSpPr txBox="1"/>
          <p:nvPr/>
        </p:nvSpPr>
        <p:spPr>
          <a:xfrm>
            <a:off x="5077113" y="3788802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135F3-FEC4-4F20-8B3F-3245303474EA}"/>
              </a:ext>
            </a:extLst>
          </p:cNvPr>
          <p:cNvSpPr txBox="1"/>
          <p:nvPr/>
        </p:nvSpPr>
        <p:spPr>
          <a:xfrm>
            <a:off x="5107462" y="4629222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49C9C2-DC2D-4A74-8E84-2DAEE666FD1B}"/>
              </a:ext>
            </a:extLst>
          </p:cNvPr>
          <p:cNvSpPr txBox="1"/>
          <p:nvPr/>
        </p:nvSpPr>
        <p:spPr>
          <a:xfrm>
            <a:off x="5086710" y="5485897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B4BFEB-3763-45BD-9421-A9ECC565E5A3}"/>
              </a:ext>
            </a:extLst>
          </p:cNvPr>
          <p:cNvSpPr txBox="1"/>
          <p:nvPr/>
        </p:nvSpPr>
        <p:spPr>
          <a:xfrm>
            <a:off x="4921505" y="6315359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A2DCAA-1FFA-4B27-9146-FF9AEFEBE26B}"/>
              </a:ext>
            </a:extLst>
          </p:cNvPr>
          <p:cNvSpPr txBox="1"/>
          <p:nvPr/>
        </p:nvSpPr>
        <p:spPr>
          <a:xfrm>
            <a:off x="10971386" y="3057619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CD41D0-AE39-464E-B694-2C13951DAF84}"/>
              </a:ext>
            </a:extLst>
          </p:cNvPr>
          <p:cNvSpPr txBox="1"/>
          <p:nvPr/>
        </p:nvSpPr>
        <p:spPr>
          <a:xfrm>
            <a:off x="11077478" y="3782074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A831FA-AA26-4219-A5D8-920B4CC45183}"/>
              </a:ext>
            </a:extLst>
          </p:cNvPr>
          <p:cNvSpPr txBox="1"/>
          <p:nvPr/>
        </p:nvSpPr>
        <p:spPr>
          <a:xfrm>
            <a:off x="10971386" y="4595832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7520C2-72CC-4F09-9BF2-81C9A4DDB047}"/>
              </a:ext>
            </a:extLst>
          </p:cNvPr>
          <p:cNvSpPr txBox="1"/>
          <p:nvPr/>
        </p:nvSpPr>
        <p:spPr>
          <a:xfrm>
            <a:off x="10971386" y="5426802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25319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AF389-49CE-0438-0201-E0C6956271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3" y="0"/>
            <a:ext cx="12220303" cy="6934200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E5CF9A11-777A-F769-C3A1-E1908D379495}"/>
              </a:ext>
            </a:extLst>
          </p:cNvPr>
          <p:cNvSpPr/>
          <p:nvPr/>
        </p:nvSpPr>
        <p:spPr>
          <a:xfrm>
            <a:off x="245119" y="2087940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44E13-0620-5FB9-5CF7-585BC37F6A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 r="34151" b="50000"/>
          <a:stretch/>
        </p:blipFill>
        <p:spPr>
          <a:xfrm>
            <a:off x="7391400" y="2240410"/>
            <a:ext cx="1752774" cy="1785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A8A767-55ED-8F3A-BEBD-C7C963DB79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9" t="821" r="-1832" b="49179"/>
          <a:stretch/>
        </p:blipFill>
        <p:spPr>
          <a:xfrm>
            <a:off x="8686800" y="2453704"/>
            <a:ext cx="1752776" cy="1785895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ED1A0375-A685-B4A1-5B49-3875B9814A83}"/>
              </a:ext>
            </a:extLst>
          </p:cNvPr>
          <p:cNvSpPr/>
          <p:nvPr/>
        </p:nvSpPr>
        <p:spPr>
          <a:xfrm>
            <a:off x="10256902" y="2590800"/>
            <a:ext cx="1266715" cy="1435505"/>
          </a:xfrm>
          <a:custGeom>
            <a:avLst/>
            <a:gdLst/>
            <a:ahLst/>
            <a:cxnLst/>
            <a:rect l="l" t="t" r="r" b="b"/>
            <a:pathLst>
              <a:path w="5737207" h="7968343">
                <a:moveTo>
                  <a:pt x="0" y="0"/>
                </a:moveTo>
                <a:lnTo>
                  <a:pt x="5737207" y="0"/>
                </a:lnTo>
                <a:lnTo>
                  <a:pt x="5737207" y="7968343"/>
                </a:lnTo>
                <a:lnTo>
                  <a:pt x="0" y="79683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CE72A9-C662-5B6B-960F-DFAF56DA5912}"/>
              </a:ext>
            </a:extLst>
          </p:cNvPr>
          <p:cNvGrpSpPr/>
          <p:nvPr/>
        </p:nvGrpSpPr>
        <p:grpSpPr>
          <a:xfrm flipH="1">
            <a:off x="3194762" y="-1022059"/>
            <a:ext cx="9249996" cy="6219998"/>
            <a:chOff x="2800024" y="-1098259"/>
            <a:chExt cx="6524401" cy="62199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05CD13-055D-5D79-8A69-1B8A0ADB3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41" t="-15464" r="-1314" b="48692"/>
            <a:stretch/>
          </p:blipFill>
          <p:spPr>
            <a:xfrm>
              <a:off x="2800024" y="-1098259"/>
              <a:ext cx="6524401" cy="621999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D8A88F-635A-2806-F7F6-11E29D435A99}"/>
                </a:ext>
              </a:extLst>
            </p:cNvPr>
            <p:cNvSpPr txBox="1"/>
            <p:nvPr/>
          </p:nvSpPr>
          <p:spPr>
            <a:xfrm>
              <a:off x="4588077" y="1344305"/>
              <a:ext cx="4386272" cy="24929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571500" indent="-571500" algn="ctr">
                <a:buFont typeface="Wingdings" panose="05000000000000000000" pitchFamily="2" charset="2"/>
                <a:buChar char="v"/>
              </a:pPr>
              <a:r>
                <a:rPr lang="en-US" sz="5400" b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Thực hành lắp ráp mô hình xe điện chạy bằng pin: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68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3BD842D-347A-5D7E-B16F-1ED9908733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855" y="0"/>
            <a:ext cx="12178145" cy="7848600"/>
            <a:chOff x="13855" y="0"/>
            <a:chExt cx="12178145" cy="7848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359349-FD24-7A2A-CF83-EFAD6BC2BD5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5" y="0"/>
              <a:ext cx="12178145" cy="784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70F90-482F-73D1-B49F-CED00DF13B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117"/>
            <a:stretch/>
          </p:blipFill>
          <p:spPr>
            <a:xfrm>
              <a:off x="6934200" y="1981200"/>
              <a:ext cx="4038600" cy="338814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310818-296F-589F-9B33-E3D8482F7D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7480" r="14375" b="-4147"/>
          <a:stretch/>
        </p:blipFill>
        <p:spPr>
          <a:xfrm>
            <a:off x="7391400" y="4046859"/>
            <a:ext cx="3374614" cy="2644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FCCB2-05F5-5AD5-A76F-F7C764D7F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43750" b="17262"/>
          <a:stretch/>
        </p:blipFill>
        <p:spPr>
          <a:xfrm>
            <a:off x="4496890" y="3918400"/>
            <a:ext cx="3241848" cy="228600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B7164779-642C-B00B-8A0C-B7F43F5335C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40138" y="916290"/>
            <a:ext cx="7731109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</a:pPr>
            <a:endParaRPr lang="en-US" altLang="zh-CN" sz="6000" b="1" dirty="0">
              <a:solidFill>
                <a:srgbClr val="33909B"/>
              </a:solidFill>
              <a:latin typeface="UTM Alberta Heavy" panose="02040603050506020204" pitchFamily="18" charset="0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14DB1-BD82-4BBC-9496-5BD2BE7FE129}"/>
              </a:ext>
            </a:extLst>
          </p:cNvPr>
          <p:cNvSpPr txBox="1"/>
          <p:nvPr/>
        </p:nvSpPr>
        <p:spPr>
          <a:xfrm>
            <a:off x="227349" y="331694"/>
            <a:ext cx="11737301" cy="15349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3200">
                <a:solidFill>
                  <a:schemeClr val="accent6">
                    <a:lumMod val="50000"/>
                  </a:schemeClr>
                </a:solidFill>
                <a:latin typeface="#9Slide07 SVNNexa Rust Slab Bla" panose="020B0606040200020203" pitchFamily="34" charset="0"/>
              </a:rPr>
              <a:t>Bước 1. Tìm hiểu các bước lắp ráp mô hình xe điện chạy bằng pin</a:t>
            </a:r>
            <a:endParaRPr lang="en-US" sz="3200">
              <a:solidFill>
                <a:schemeClr val="accent6">
                  <a:lumMod val="50000"/>
                </a:schemeClr>
              </a:solidFill>
              <a:latin typeface="#9Slide07 SVNNexa Rust Slab Bla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AF389-49CE-0438-0201-E0C6956271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3" y="0"/>
            <a:ext cx="12220303" cy="6934200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952D7705-CA87-475A-A489-AF3A6AAEE8ED}"/>
              </a:ext>
            </a:extLst>
          </p:cNvPr>
          <p:cNvSpPr/>
          <p:nvPr/>
        </p:nvSpPr>
        <p:spPr>
          <a:xfrm>
            <a:off x="240350" y="2032765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B2297A-7FB5-4CA7-9CB1-5D8AE5DD0D57}"/>
              </a:ext>
            </a:extLst>
          </p:cNvPr>
          <p:cNvGrpSpPr/>
          <p:nvPr/>
        </p:nvGrpSpPr>
        <p:grpSpPr>
          <a:xfrm>
            <a:off x="3976042" y="2040514"/>
            <a:ext cx="6946394" cy="3668026"/>
            <a:chOff x="3864456" y="1380855"/>
            <a:chExt cx="8094714" cy="3668026"/>
          </a:xfrm>
        </p:grpSpPr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08943370-FE76-4D43-AFA9-38DCF4A6B264}"/>
                </a:ext>
              </a:extLst>
            </p:cNvPr>
            <p:cNvSpPr/>
            <p:nvPr/>
          </p:nvSpPr>
          <p:spPr>
            <a:xfrm>
              <a:off x="4343400" y="2438401"/>
              <a:ext cx="7615770" cy="261048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Placeholder 7">
              <a:extLst>
                <a:ext uri="{FF2B5EF4-FFF2-40B4-BE49-F238E27FC236}">
                  <a16:creationId xmlns:a16="http://schemas.microsoft.com/office/drawing/2014/main" id="{B5161F26-A039-0C22-9FF2-332B5C9E4446}"/>
                </a:ext>
              </a:extLst>
            </p:cNvPr>
            <p:cNvSpPr txBox="1">
              <a:spLocks/>
            </p:cNvSpPr>
            <p:nvPr/>
          </p:nvSpPr>
          <p:spPr>
            <a:xfrm>
              <a:off x="5206991" y="2593915"/>
              <a:ext cx="6409543" cy="2130083"/>
            </a:xfrm>
            <a:prstGeom prst="rect">
              <a:avLst/>
            </a:prstGeom>
          </p:spPr>
          <p:txBody>
            <a:bodyPr vert="horz" lIns="0" tIns="77900" rIns="0" bIns="77900" anchor="t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</a:t>
              </a:r>
              <a:r>
                <a:rPr kumimoji="0" lang="vi-VN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ìm hiểu các bước lắp ghép mô hình xe điện chạy bằng pin..</a:t>
              </a:r>
              <a:endPara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F39E4468-7F7E-4EA7-BA28-BA4D0D649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4456" y="1380855"/>
              <a:ext cx="1715088" cy="144631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078E12A-6D8A-4444-ACA0-0C837697B68D}"/>
              </a:ext>
            </a:extLst>
          </p:cNvPr>
          <p:cNvSpPr txBox="1"/>
          <p:nvPr/>
        </p:nvSpPr>
        <p:spPr>
          <a:xfrm>
            <a:off x="4315456" y="818506"/>
            <a:ext cx="6670870" cy="897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làm việc nhóm 4</a:t>
            </a:r>
          </a:p>
        </p:txBody>
      </p:sp>
    </p:spTree>
    <p:extLst>
      <p:ext uri="{BB962C8B-B14F-4D97-AF65-F5344CB8AC3E}">
        <p14:creationId xmlns:p14="http://schemas.microsoft.com/office/powerpoint/2010/main" val="22413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>
            <a:extLst>
              <a:ext uri="{FF2B5EF4-FFF2-40B4-BE49-F238E27FC236}">
                <a16:creationId xmlns:a16="http://schemas.microsoft.com/office/drawing/2014/main" id="{759A2AB3-C4A8-9FB1-2A7C-610831D003FF}"/>
              </a:ext>
            </a:extLst>
          </p:cNvPr>
          <p:cNvGrpSpPr/>
          <p:nvPr/>
        </p:nvGrpSpPr>
        <p:grpSpPr>
          <a:xfrm>
            <a:off x="3835621" y="2961755"/>
            <a:ext cx="4138977" cy="859648"/>
            <a:chOff x="4213011" y="-881047"/>
            <a:chExt cx="4138977" cy="859648"/>
          </a:xfrm>
        </p:grpSpPr>
        <p:sp>
          <p:nvSpPr>
            <p:cNvPr id="3" name="TextBox 27">
              <a:extLst>
                <a:ext uri="{FF2B5EF4-FFF2-40B4-BE49-F238E27FC236}">
                  <a16:creationId xmlns:a16="http://schemas.microsoft.com/office/drawing/2014/main" id="{472A9DD6-8591-5C60-9DFD-6FD19630F16D}"/>
                </a:ext>
              </a:extLst>
            </p:cNvPr>
            <p:cNvSpPr txBox="1"/>
            <p:nvPr/>
          </p:nvSpPr>
          <p:spPr>
            <a:xfrm>
              <a:off x="4213011" y="-881047"/>
              <a:ext cx="413897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Arial" panose="020B0604020202020204" pitchFamily="34" charset="0"/>
                </a:rPr>
                <a:t>Bài 7 – Tiết 2+3</a:t>
              </a:r>
            </a:p>
          </p:txBody>
        </p:sp>
        <p:sp>
          <p:nvSpPr>
            <p:cNvPr id="5" name="TextBox 19">
              <a:extLst>
                <a:ext uri="{FF2B5EF4-FFF2-40B4-BE49-F238E27FC236}">
                  <a16:creationId xmlns:a16="http://schemas.microsoft.com/office/drawing/2014/main" id="{D39F69E3-B5FD-2F33-0457-53AF0FF6EDF7}"/>
                </a:ext>
              </a:extLst>
            </p:cNvPr>
            <p:cNvSpPr txBox="1"/>
            <p:nvPr/>
          </p:nvSpPr>
          <p:spPr>
            <a:xfrm>
              <a:off x="4403510" y="-852396"/>
              <a:ext cx="37579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Bài 7 – Tiết 2+3</a:t>
              </a:r>
              <a:endPara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id="{222CE4FD-D48A-FD57-BD18-CA8B06973EFA}"/>
              </a:ext>
            </a:extLst>
          </p:cNvPr>
          <p:cNvGrpSpPr/>
          <p:nvPr/>
        </p:nvGrpSpPr>
        <p:grpSpPr>
          <a:xfrm>
            <a:off x="4267197" y="2011628"/>
            <a:ext cx="3275823" cy="842400"/>
            <a:chOff x="7896750" y="715563"/>
            <a:chExt cx="3275823" cy="842400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ADA3964F-6377-CC24-EAAD-62E3134108CF}"/>
                </a:ext>
              </a:extLst>
            </p:cNvPr>
            <p:cNvSpPr txBox="1"/>
            <p:nvPr/>
          </p:nvSpPr>
          <p:spPr>
            <a:xfrm>
              <a:off x="7896752" y="715563"/>
              <a:ext cx="32758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srgbClr val="F93B6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eachwood Sans" pitchFamily="2" charset="0"/>
                  <a:ea typeface="LNTH-LuoLuoNotangYuanTi 1" pitchFamily="2" charset="-128"/>
                  <a:cs typeface="LNTH-LuoLuoNotangYuanTi 1" pitchFamily="2" charset="-128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srgbClr val="F93B6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eachwood Sans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1784E306-7781-FB4F-DE6D-59FA11A75EC4}"/>
                </a:ext>
              </a:extLst>
            </p:cNvPr>
            <p:cNvSpPr txBox="1"/>
            <p:nvPr/>
          </p:nvSpPr>
          <p:spPr>
            <a:xfrm>
              <a:off x="7896750" y="726966"/>
              <a:ext cx="32758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93B6B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3B6B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endParaRPr>
            </a:p>
          </p:txBody>
        </p:sp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73E97CC1-2B65-BBAB-1C44-7B73B4872CEB}"/>
              </a:ext>
            </a:extLst>
          </p:cNvPr>
          <p:cNvSpPr txBox="1"/>
          <p:nvPr/>
        </p:nvSpPr>
        <p:spPr>
          <a:xfrm>
            <a:off x="2449399" y="1200271"/>
            <a:ext cx="7293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Thứ … ngày … tháng … năm …</a:t>
            </a:r>
            <a:endParaRPr kumimoji="0" lang="vi-VN" sz="4800" b="0" i="0" u="none" strike="noStrike" kern="1200" cap="none" spc="0" normalizeH="0" baseline="0" noProof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1F8B8BAC-D3BD-3DA4-64A6-E819DBCB542C}"/>
              </a:ext>
            </a:extLst>
          </p:cNvPr>
          <p:cNvSpPr txBox="1"/>
          <p:nvPr/>
        </p:nvSpPr>
        <p:spPr>
          <a:xfrm>
            <a:off x="2449399" y="1200270"/>
            <a:ext cx="7293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Thứ … ngày … tháng … năm …</a:t>
            </a:r>
            <a:endParaRPr kumimoji="0" lang="vi-VN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DA930196-A512-E7AA-1087-B3A522A70FFA}"/>
              </a:ext>
            </a:extLst>
          </p:cNvPr>
          <p:cNvGrpSpPr/>
          <p:nvPr/>
        </p:nvGrpSpPr>
        <p:grpSpPr>
          <a:xfrm>
            <a:off x="1642294" y="3810000"/>
            <a:ext cx="8907411" cy="2376768"/>
            <a:chOff x="208470" y="1586507"/>
            <a:chExt cx="11977164" cy="2376768"/>
          </a:xfrm>
        </p:grpSpPr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91262A53-9C82-283B-4973-F55B9FB6DFF4}"/>
                </a:ext>
              </a:extLst>
            </p:cNvPr>
            <p:cNvSpPr txBox="1"/>
            <p:nvPr/>
          </p:nvSpPr>
          <p:spPr>
            <a:xfrm>
              <a:off x="208470" y="1586507"/>
              <a:ext cx="11977164" cy="2328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LẮP RÁP MÔ HÌNH XE ĐIỆNCHẠY BẰNG PIN</a:t>
              </a:r>
            </a:p>
          </p:txBody>
        </p:sp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96E721DC-4FF6-8BF6-2DA9-6E0D5320303F}"/>
                </a:ext>
              </a:extLst>
            </p:cNvPr>
            <p:cNvSpPr txBox="1"/>
            <p:nvPr/>
          </p:nvSpPr>
          <p:spPr>
            <a:xfrm>
              <a:off x="208470" y="1635202"/>
              <a:ext cx="11977164" cy="2328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LẮP RÁP MÔ HÌNH XE ĐIỆNCHẠY BẰNG PIN</a:t>
              </a:r>
              <a:endPara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91D1EF-4E43-4713-A40E-AA3CABBC1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32" y="36163"/>
            <a:ext cx="9207261" cy="690433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F1725DE-4FD2-4951-9226-D1BB7ACC7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81000" y="2242878"/>
            <a:ext cx="3581400" cy="457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53349-FC8C-4442-9C5B-8DCEB1C3A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5334000" cy="6657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D3D44-006E-4C60-B852-F48B49F64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52400"/>
            <a:ext cx="5334000" cy="66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96ED2-F37A-EF3A-0A4A-B0D8A3541D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353F41D-837B-8054-D2DF-9CEA9B9F813A}"/>
              </a:ext>
            </a:extLst>
          </p:cNvPr>
          <p:cNvSpPr/>
          <p:nvPr/>
        </p:nvSpPr>
        <p:spPr>
          <a:xfrm>
            <a:off x="98901" y="3034145"/>
            <a:ext cx="2467653" cy="3410946"/>
          </a:xfrm>
          <a:custGeom>
            <a:avLst/>
            <a:gdLst/>
            <a:ahLst/>
            <a:cxnLst/>
            <a:rect l="l" t="t" r="r" b="b"/>
            <a:pathLst>
              <a:path w="2942082" h="4114800">
                <a:moveTo>
                  <a:pt x="0" y="0"/>
                </a:moveTo>
                <a:lnTo>
                  <a:pt x="2942082" y="0"/>
                </a:lnTo>
                <a:lnTo>
                  <a:pt x="2942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EED80A-47E7-912F-52BD-DB79E73B21E8}"/>
              </a:ext>
            </a:extLst>
          </p:cNvPr>
          <p:cNvGrpSpPr/>
          <p:nvPr/>
        </p:nvGrpSpPr>
        <p:grpSpPr>
          <a:xfrm>
            <a:off x="2566554" y="1565205"/>
            <a:ext cx="9589850" cy="5181600"/>
            <a:chOff x="2629859" y="1824383"/>
            <a:chExt cx="9526545" cy="48812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3E26B1-58C5-4ECA-6639-20C5DDF6A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859" y="1824383"/>
              <a:ext cx="9526545" cy="48812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60E38-C667-8BA9-160B-9511962B630D}"/>
                </a:ext>
              </a:extLst>
            </p:cNvPr>
            <p:cNvSpPr txBox="1"/>
            <p:nvPr/>
          </p:nvSpPr>
          <p:spPr>
            <a:xfrm>
              <a:off x="3259521" y="2255078"/>
              <a:ext cx="8478062" cy="41484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vi-VN" sz="36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Học sinh lắp ráp mô hình xe điện chạy bằng pin cùng bạn theo các bước:</a:t>
              </a:r>
            </a:p>
            <a:p>
              <a:pPr algn="just"/>
              <a:r>
                <a:rPr lang="vi-VN" sz="36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Bước 1: Lắp ráp phần đầu xe</a:t>
              </a:r>
            </a:p>
            <a:p>
              <a:pPr algn="just"/>
              <a:r>
                <a:rPr lang="vi-VN" sz="36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Bước 2: Lắp ráp thùng xe và hệ truyền động</a:t>
              </a:r>
            </a:p>
            <a:p>
              <a:pPr algn="just"/>
              <a:r>
                <a:rPr lang="vi-VN" sz="36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Bước 3: Lắp ráp cabin xe</a:t>
              </a:r>
            </a:p>
            <a:p>
              <a:pPr algn="just"/>
              <a:r>
                <a:rPr lang="vi-VN" sz="36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Bước 4: Lắp ráp hoàn chỉnh các bộ phận của xe</a:t>
              </a:r>
            </a:p>
            <a:p>
              <a:pPr algn="just"/>
              <a:r>
                <a:rPr lang="vi-VN" sz="36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Bước 5: Kiểm tra hoạt động của mô hình</a:t>
              </a:r>
              <a:endParaRPr lang="en-US" sz="3600" b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64DE360-E6F3-4DBD-8138-4EDCB0299D81}"/>
              </a:ext>
            </a:extLst>
          </p:cNvPr>
          <p:cNvSpPr txBox="1"/>
          <p:nvPr/>
        </p:nvSpPr>
        <p:spPr>
          <a:xfrm>
            <a:off x="227349" y="228600"/>
            <a:ext cx="6783051" cy="13430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>
                <a:solidFill>
                  <a:schemeClr val="accent6">
                    <a:lumMod val="50000"/>
                  </a:schemeClr>
                </a:solidFill>
                <a:latin typeface="#9Slide07 SVNNexa Rust Slab Bla" panose="020B0606040200020203" pitchFamily="34" charset="0"/>
              </a:rPr>
              <a:t>các bước lắp ráp mô hình xe điện chạy bằng pin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#9Slide07 SVNNexa Rust Slab Bla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022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3BD842D-347A-5D7E-B16F-1ED9908733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855" y="0"/>
            <a:ext cx="12178145" cy="7848600"/>
            <a:chOff x="13855" y="0"/>
            <a:chExt cx="12178145" cy="7848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359349-FD24-7A2A-CF83-EFAD6BC2BD5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5" y="0"/>
              <a:ext cx="12178145" cy="784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70F90-482F-73D1-B49F-CED00DF13B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117"/>
            <a:stretch/>
          </p:blipFill>
          <p:spPr>
            <a:xfrm>
              <a:off x="6934200" y="1981200"/>
              <a:ext cx="4038600" cy="338814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310818-296F-589F-9B33-E3D8482F7D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7480" r="14375" b="-4147"/>
          <a:stretch/>
        </p:blipFill>
        <p:spPr>
          <a:xfrm>
            <a:off x="7391400" y="4046859"/>
            <a:ext cx="3374614" cy="2644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FCCB2-05F5-5AD5-A76F-F7C764D7F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43750" b="17262"/>
          <a:stretch/>
        </p:blipFill>
        <p:spPr>
          <a:xfrm>
            <a:off x="4496890" y="3918400"/>
            <a:ext cx="3241848" cy="228600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B7164779-642C-B00B-8A0C-B7F43F5335C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40138" y="916290"/>
            <a:ext cx="7731109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33909B"/>
              </a:solidFill>
              <a:effectLst/>
              <a:uLnTx/>
              <a:uFillTx/>
              <a:latin typeface="UTM Alberta Heavy" panose="02040603050506020204" pitchFamily="18" charset="0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14DB1-BD82-4BBC-9496-5BD2BE7FE129}"/>
              </a:ext>
            </a:extLst>
          </p:cNvPr>
          <p:cNvSpPr txBox="1"/>
          <p:nvPr/>
        </p:nvSpPr>
        <p:spPr>
          <a:xfrm>
            <a:off x="2513974" y="653600"/>
            <a:ext cx="7164051" cy="8971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4000">
                <a:solidFill>
                  <a:srgbClr val="ED5565">
                    <a:lumMod val="50000"/>
                  </a:srgbClr>
                </a:solidFill>
                <a:latin typeface="#9Slide07 SVNNexa Rust Slab Bla" panose="020B0606040200020203" pitchFamily="34" charset="0"/>
              </a:rPr>
              <a:t>Bước 2. Thực hành: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50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8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AF389-49CE-0438-0201-E0C6956271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3" y="0"/>
            <a:ext cx="12220303" cy="6934200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952D7705-CA87-475A-A489-AF3A6AAEE8ED}"/>
              </a:ext>
            </a:extLst>
          </p:cNvPr>
          <p:cNvSpPr/>
          <p:nvPr/>
        </p:nvSpPr>
        <p:spPr>
          <a:xfrm>
            <a:off x="464412" y="1939885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B2297A-7FB5-4CA7-9CB1-5D8AE5DD0D57}"/>
              </a:ext>
            </a:extLst>
          </p:cNvPr>
          <p:cNvGrpSpPr/>
          <p:nvPr/>
        </p:nvGrpSpPr>
        <p:grpSpPr>
          <a:xfrm>
            <a:off x="4074286" y="2133600"/>
            <a:ext cx="7153210" cy="4118410"/>
            <a:chOff x="3697902" y="1698931"/>
            <a:chExt cx="8335720" cy="4118410"/>
          </a:xfrm>
        </p:grpSpPr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08943370-FE76-4D43-AFA9-38DCF4A6B264}"/>
                </a:ext>
              </a:extLst>
            </p:cNvPr>
            <p:cNvSpPr/>
            <p:nvPr/>
          </p:nvSpPr>
          <p:spPr>
            <a:xfrm>
              <a:off x="4343400" y="2438401"/>
              <a:ext cx="7690222" cy="33789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Placeholder 7">
              <a:extLst>
                <a:ext uri="{FF2B5EF4-FFF2-40B4-BE49-F238E27FC236}">
                  <a16:creationId xmlns:a16="http://schemas.microsoft.com/office/drawing/2014/main" id="{B5161F26-A039-0C22-9FF2-332B5C9E4446}"/>
                </a:ext>
              </a:extLst>
            </p:cNvPr>
            <p:cNvSpPr txBox="1">
              <a:spLocks/>
            </p:cNvSpPr>
            <p:nvPr/>
          </p:nvSpPr>
          <p:spPr>
            <a:xfrm>
              <a:off x="5102888" y="2725035"/>
              <a:ext cx="6748553" cy="2066202"/>
            </a:xfrm>
            <a:prstGeom prst="rect">
              <a:avLst/>
            </a:prstGeom>
          </p:spPr>
          <p:txBody>
            <a:bodyPr vert="horz" lIns="0" tIns="77900" rIns="0" bIns="77900" anchor="t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</a:t>
              </a:r>
              <a:r>
                <a:rPr kumimoji="0" lang="vi-VN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hực hành lắp ghép mô hình xe điện chạy bằng pin theo thứ tự các bước.</a:t>
              </a:r>
              <a:endPara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F39E4468-7F7E-4EA7-BA28-BA4D0D649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7902" y="1698931"/>
              <a:ext cx="1715088" cy="144631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078E12A-6D8A-4444-ACA0-0C837697B68D}"/>
              </a:ext>
            </a:extLst>
          </p:cNvPr>
          <p:cNvSpPr txBox="1"/>
          <p:nvPr/>
        </p:nvSpPr>
        <p:spPr>
          <a:xfrm>
            <a:off x="4315456" y="818506"/>
            <a:ext cx="6670870" cy="897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làm việc nhóm 4</a:t>
            </a:r>
          </a:p>
        </p:txBody>
      </p:sp>
    </p:spTree>
    <p:extLst>
      <p:ext uri="{BB962C8B-B14F-4D97-AF65-F5344CB8AC3E}">
        <p14:creationId xmlns:p14="http://schemas.microsoft.com/office/powerpoint/2010/main" val="42248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2184952" y="2381464"/>
            <a:ext cx="7924800" cy="21799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A44D6AF0-98D5-F0E8-23BB-D3717B1B04F9}"/>
              </a:ext>
            </a:extLst>
          </p:cNvPr>
          <p:cNvGrpSpPr/>
          <p:nvPr/>
        </p:nvGrpSpPr>
        <p:grpSpPr>
          <a:xfrm>
            <a:off x="233039" y="2438400"/>
            <a:ext cx="10952980" cy="1637191"/>
            <a:chOff x="963561" y="1653702"/>
            <a:chExt cx="10405442" cy="2151381"/>
          </a:xfrm>
        </p:grpSpPr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8A7F5AA0-5E2C-C194-2A71-E7F9574079EA}"/>
                </a:ext>
              </a:extLst>
            </p:cNvPr>
            <p:cNvSpPr txBox="1"/>
            <p:nvPr/>
          </p:nvSpPr>
          <p:spPr>
            <a:xfrm>
              <a:off x="963561" y="1653702"/>
              <a:ext cx="10264877" cy="215138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0" b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LƯU Ý</a:t>
              </a:r>
              <a:endParaRPr kumimoji="0" lang="vi-VN" sz="11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3" name="TextBox 67">
              <a:extLst>
                <a:ext uri="{FF2B5EF4-FFF2-40B4-BE49-F238E27FC236}">
                  <a16:creationId xmlns:a16="http://schemas.microsoft.com/office/drawing/2014/main" id="{735161A6-C0A7-56F8-1730-499B4B189E18}"/>
                </a:ext>
              </a:extLst>
            </p:cNvPr>
            <p:cNvSpPr txBox="1"/>
            <p:nvPr/>
          </p:nvSpPr>
          <p:spPr>
            <a:xfrm>
              <a:off x="1104126" y="1653702"/>
              <a:ext cx="10264877" cy="215138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</a:t>
              </a:r>
              <a:r>
                <a:rPr lang="en-US" sz="11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Ư</a:t>
              </a:r>
              <a:r>
                <a:rPr kumimoji="0" lang="en-US" sz="11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U </a:t>
              </a:r>
              <a:r>
                <a:rPr lang="en-US" sz="11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Ý</a:t>
              </a:r>
              <a:endParaRPr kumimoji="0" lang="en-US" sz="11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2362200" y="2760590"/>
            <a:ext cx="75703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8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 công tắc trước khi lắp pin, lắp pin đúng cực.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5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3BD842D-347A-5D7E-B16F-1ED9908733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855" y="0"/>
            <a:ext cx="12178145" cy="7848600"/>
            <a:chOff x="13855" y="0"/>
            <a:chExt cx="12178145" cy="7848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359349-FD24-7A2A-CF83-EFAD6BC2BD5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5" y="0"/>
              <a:ext cx="12178145" cy="784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70F90-482F-73D1-B49F-CED00DF13B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117"/>
            <a:stretch/>
          </p:blipFill>
          <p:spPr>
            <a:xfrm>
              <a:off x="6934200" y="1981200"/>
              <a:ext cx="4038600" cy="338814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310818-296F-589F-9B33-E3D8482F7D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7480" r="14375" b="-4147"/>
          <a:stretch/>
        </p:blipFill>
        <p:spPr>
          <a:xfrm>
            <a:off x="7391400" y="4046859"/>
            <a:ext cx="3374614" cy="2644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FCCB2-05F5-5AD5-A76F-F7C764D7F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43750" b="17262"/>
          <a:stretch/>
        </p:blipFill>
        <p:spPr>
          <a:xfrm>
            <a:off x="4496890" y="3918400"/>
            <a:ext cx="3241848" cy="228600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B7164779-642C-B00B-8A0C-B7F43F5335C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40138" y="916290"/>
            <a:ext cx="7731109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33909B"/>
              </a:solidFill>
              <a:effectLst/>
              <a:uLnTx/>
              <a:uFillTx/>
              <a:latin typeface="UTM Alberta Heavy" panose="02040603050506020204" pitchFamily="18" charset="0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14DB1-BD82-4BBC-9496-5BD2BE7FE129}"/>
              </a:ext>
            </a:extLst>
          </p:cNvPr>
          <p:cNvSpPr txBox="1"/>
          <p:nvPr/>
        </p:nvSpPr>
        <p:spPr>
          <a:xfrm>
            <a:off x="914087" y="653600"/>
            <a:ext cx="10363826" cy="8971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4000">
                <a:solidFill>
                  <a:srgbClr val="ED5565">
                    <a:lumMod val="50000"/>
                  </a:srgbClr>
                </a:solidFill>
                <a:latin typeface="#9Slide07 SVNNexa Rust Slab Bla" panose="020B0606040200020203" pitchFamily="34" charset="0"/>
              </a:rPr>
              <a:t>Bước 3. Kết thúc thực hành: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50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0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369632" y="698840"/>
            <a:ext cx="11236741" cy="526017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1D5892D-F814-01D5-2C73-66C697B0F499}"/>
              </a:ext>
            </a:extLst>
          </p:cNvPr>
          <p:cNvSpPr txBox="1"/>
          <p:nvPr/>
        </p:nvSpPr>
        <p:spPr>
          <a:xfrm>
            <a:off x="585627" y="1070325"/>
            <a:ext cx="10625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</a:t>
            </a:r>
            <a:r>
              <a:rPr kumimoji="0" lang="en-US" sz="80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Ư</a:t>
            </a:r>
            <a:r>
              <a:rPr kumimoji="0" lang="en-US" sz="80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U</a:t>
            </a:r>
            <a:r>
              <a:rPr kumimoji="0" lang="en-US" sz="80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Ý</a:t>
            </a:r>
            <a:r>
              <a:rPr kumimoji="0" lang="en-US" sz="80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99CC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:</a:t>
            </a:r>
            <a:endParaRPr kumimoji="0" lang="vi-VN" sz="8000" b="1" i="0" u="none" strike="noStrike" kern="1200" cap="none" spc="0" normalizeH="0" baseline="0" noProof="0">
              <a:ln w="6600">
                <a:solidFill>
                  <a:srgbClr val="0070C0"/>
                </a:solidFill>
                <a:prstDash val="solid"/>
              </a:ln>
              <a:solidFill>
                <a:srgbClr val="FF99CC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uLnTx/>
              <a:uFillTx/>
              <a:latin typeface="SVN-Kitten" pitchFamily="50" charset="-93"/>
              <a:ea typeface="+mn-ea"/>
              <a:cs typeface="+mn-cs"/>
            </a:endParaRPr>
          </a:p>
        </p:txBody>
      </p:sp>
      <p:grpSp>
        <p:nvGrpSpPr>
          <p:cNvPr id="14" name="Nhóm 11">
            <a:extLst>
              <a:ext uri="{FF2B5EF4-FFF2-40B4-BE49-F238E27FC236}">
                <a16:creationId xmlns:a16="http://schemas.microsoft.com/office/drawing/2014/main" id="{15C91A20-4376-48B2-B130-CA82F0984D63}"/>
              </a:ext>
            </a:extLst>
          </p:cNvPr>
          <p:cNvGrpSpPr/>
          <p:nvPr/>
        </p:nvGrpSpPr>
        <p:grpSpPr>
          <a:xfrm>
            <a:off x="1061764" y="1427447"/>
            <a:ext cx="9338769" cy="2222535"/>
            <a:chOff x="579781" y="2301579"/>
            <a:chExt cx="9338769" cy="2222535"/>
          </a:xfrm>
        </p:grpSpPr>
        <p:sp>
          <p:nvSpPr>
            <p:cNvPr id="19" name="TextBox 30">
              <a:extLst>
                <a:ext uri="{FF2B5EF4-FFF2-40B4-BE49-F238E27FC236}">
                  <a16:creationId xmlns:a16="http://schemas.microsoft.com/office/drawing/2014/main" id="{0F8435DF-FD30-4084-9F8B-A8670BD84153}"/>
                </a:ext>
              </a:extLst>
            </p:cNvPr>
            <p:cNvSpPr txBox="1"/>
            <p:nvPr/>
          </p:nvSpPr>
          <p:spPr>
            <a:xfrm>
              <a:off x="1376669" y="3196091"/>
              <a:ext cx="8541881" cy="1328023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Sắp xếp gọn gàng chi tiết và dụng cụ của bộ lắp ghép mô hình xe điện chạy bằng pin.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20" name="Hình ảnh 9">
              <a:extLst>
                <a:ext uri="{FF2B5EF4-FFF2-40B4-BE49-F238E27FC236}">
                  <a16:creationId xmlns:a16="http://schemas.microsoft.com/office/drawing/2014/main" id="{16E2619D-52EC-4C28-88A6-689EB5045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781" y="2301579"/>
              <a:ext cx="1373212" cy="1295636"/>
            </a:xfrm>
            <a:prstGeom prst="rect">
              <a:avLst/>
            </a:prstGeom>
          </p:spPr>
        </p:pic>
      </p:grpSp>
      <p:grpSp>
        <p:nvGrpSpPr>
          <p:cNvPr id="21" name="Nhóm 11">
            <a:extLst>
              <a:ext uri="{FF2B5EF4-FFF2-40B4-BE49-F238E27FC236}">
                <a16:creationId xmlns:a16="http://schemas.microsoft.com/office/drawing/2014/main" id="{97B85F9F-EB30-445C-8D1D-D5DDAA5CB576}"/>
              </a:ext>
            </a:extLst>
          </p:cNvPr>
          <p:cNvGrpSpPr/>
          <p:nvPr/>
        </p:nvGrpSpPr>
        <p:grpSpPr>
          <a:xfrm>
            <a:off x="1061764" y="3544690"/>
            <a:ext cx="9338769" cy="2222535"/>
            <a:chOff x="579781" y="2301579"/>
            <a:chExt cx="9338769" cy="2222535"/>
          </a:xfrm>
        </p:grpSpPr>
        <p:sp>
          <p:nvSpPr>
            <p:cNvPr id="22" name="TextBox 30">
              <a:extLst>
                <a:ext uri="{FF2B5EF4-FFF2-40B4-BE49-F238E27FC236}">
                  <a16:creationId xmlns:a16="http://schemas.microsoft.com/office/drawing/2014/main" id="{232954F1-DE0C-4A0D-A66F-AB6C92E01122}"/>
                </a:ext>
              </a:extLst>
            </p:cNvPr>
            <p:cNvSpPr txBox="1"/>
            <p:nvPr/>
          </p:nvSpPr>
          <p:spPr>
            <a:xfrm>
              <a:off x="1376669" y="3196091"/>
              <a:ext cx="8541881" cy="1328023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Đảm bảo an toàn trong khi thực hành lắp ghép mô hình xe điện chạy bằng pin.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23" name="Hình ảnh 9">
              <a:extLst>
                <a:ext uri="{FF2B5EF4-FFF2-40B4-BE49-F238E27FC236}">
                  <a16:creationId xmlns:a16="http://schemas.microsoft.com/office/drawing/2014/main" id="{26541BD8-48D8-4955-AEE8-D1955C106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781" y="2301579"/>
              <a:ext cx="1373212" cy="1295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99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AF389-49CE-0438-0201-E0C6956271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3" y="0"/>
            <a:ext cx="12220303" cy="6934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85247D7-910F-AF6E-8FF4-02022A91A810}"/>
              </a:ext>
            </a:extLst>
          </p:cNvPr>
          <p:cNvGrpSpPr/>
          <p:nvPr/>
        </p:nvGrpSpPr>
        <p:grpSpPr>
          <a:xfrm>
            <a:off x="4384516" y="800100"/>
            <a:ext cx="9482667" cy="5334000"/>
            <a:chOff x="4495800" y="1524000"/>
            <a:chExt cx="9482667" cy="5334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620FC6-571E-350F-6E9B-633E05B56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524000"/>
              <a:ext cx="9482667" cy="5334000"/>
            </a:xfrm>
            <a:prstGeom prst="rect">
              <a:avLst/>
            </a:prstGeom>
          </p:spPr>
        </p:pic>
        <p:sp>
          <p:nvSpPr>
            <p:cNvPr id="8" name="Text Placeholder 7">
              <a:extLst>
                <a:ext uri="{FF2B5EF4-FFF2-40B4-BE49-F238E27FC236}">
                  <a16:creationId xmlns:a16="http://schemas.microsoft.com/office/drawing/2014/main" id="{B5161F26-A039-0C22-9FF2-332B5C9E4446}"/>
                </a:ext>
              </a:extLst>
            </p:cNvPr>
            <p:cNvSpPr txBox="1">
              <a:spLocks/>
            </p:cNvSpPr>
            <p:nvPr/>
          </p:nvSpPr>
          <p:spPr>
            <a:xfrm>
              <a:off x="5250913" y="2476500"/>
              <a:ext cx="5813583" cy="2410564"/>
            </a:xfrm>
            <a:prstGeom prst="rect">
              <a:avLst/>
            </a:prstGeom>
          </p:spPr>
          <p:txBody>
            <a:bodyPr vert="horz" lIns="0" tIns="77900" rIns="0" bIns="77900" anchor="t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450"/>
                </a:spcBef>
              </a:pPr>
              <a:r>
                <a:rPr lang="en-US" altLang="zh-CN" sz="4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</a:t>
              </a:r>
              <a:r>
                <a:rPr lang="vi-VN" altLang="zh-CN" sz="4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rưng bày kết quả thực hành; thu gom chi tiết, dụng cụ; vệ sinh vị trí thực hành.</a:t>
              </a:r>
              <a:endParaRPr lang="en-US" altLang="zh-CN" sz="4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77C30E55-2550-46F7-98C1-5E9CFF0D5A5C}"/>
              </a:ext>
            </a:extLst>
          </p:cNvPr>
          <p:cNvSpPr/>
          <p:nvPr/>
        </p:nvSpPr>
        <p:spPr>
          <a:xfrm>
            <a:off x="464412" y="1939885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3F028-6C61-E0AD-B285-BC2F1357AA0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FC574A-7045-4571-895F-0E35DCD2DB0B}"/>
              </a:ext>
            </a:extLst>
          </p:cNvPr>
          <p:cNvSpPr txBox="1"/>
          <p:nvPr/>
        </p:nvSpPr>
        <p:spPr>
          <a:xfrm>
            <a:off x="2954313" y="106945"/>
            <a:ext cx="6283374" cy="8074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PHIẾU ĐÁNH GIÁ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C07E71-422D-4545-BC66-49EF3BD52E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1882" r="2945" b="3863"/>
          <a:stretch/>
        </p:blipFill>
        <p:spPr>
          <a:xfrm>
            <a:off x="611392" y="1040340"/>
            <a:ext cx="10969215" cy="578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4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755314" y="1981200"/>
            <a:ext cx="10681372" cy="41909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A44D6AF0-98D5-F0E8-23BB-D3717B1B04F9}"/>
              </a:ext>
            </a:extLst>
          </p:cNvPr>
          <p:cNvGrpSpPr/>
          <p:nvPr/>
        </p:nvGrpSpPr>
        <p:grpSpPr>
          <a:xfrm>
            <a:off x="662580" y="1981200"/>
            <a:ext cx="10866840" cy="1676507"/>
            <a:chOff x="963561" y="1653702"/>
            <a:chExt cx="10323609" cy="2203045"/>
          </a:xfrm>
        </p:grpSpPr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8A7F5AA0-5E2C-C194-2A71-E7F9574079EA}"/>
                </a:ext>
              </a:extLst>
            </p:cNvPr>
            <p:cNvSpPr txBox="1"/>
            <p:nvPr/>
          </p:nvSpPr>
          <p:spPr>
            <a:xfrm>
              <a:off x="963561" y="1653702"/>
              <a:ext cx="10264877" cy="215138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MỤC TIÊU</a:t>
              </a:r>
              <a:endParaRPr kumimoji="0" lang="vi-VN" sz="11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3" name="TextBox 67">
              <a:extLst>
                <a:ext uri="{FF2B5EF4-FFF2-40B4-BE49-F238E27FC236}">
                  <a16:creationId xmlns:a16="http://schemas.microsoft.com/office/drawing/2014/main" id="{735161A6-C0A7-56F8-1730-499B4B189E18}"/>
                </a:ext>
              </a:extLst>
            </p:cNvPr>
            <p:cNvSpPr txBox="1"/>
            <p:nvPr/>
          </p:nvSpPr>
          <p:spPr>
            <a:xfrm>
              <a:off x="1022293" y="1705366"/>
              <a:ext cx="10264877" cy="215138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M</a:t>
              </a:r>
              <a:r>
                <a:rPr lang="en-US" sz="11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Ụ</a:t>
              </a:r>
              <a:r>
                <a:rPr kumimoji="0" lang="en-US" sz="11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 </a:t>
              </a:r>
              <a:r>
                <a:rPr kumimoji="0" lang="en-US" sz="11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kumimoji="0" lang="en-US" sz="11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lang="en-US" sz="11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Ê</a:t>
              </a:r>
              <a:r>
                <a:rPr kumimoji="0" lang="en-US" sz="11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dist="38100" dir="2700000" algn="tl" rotWithShape="0">
                      <a:srgbClr val="ED7D31">
                        <a:lumMod val="40000"/>
                        <a:lumOff val="6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U</a:t>
              </a:r>
              <a:endParaRPr kumimoji="0" lang="en-US" sz="11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700000" algn="tl" rotWithShape="0">
                    <a:srgbClr val="ED7D31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19EA615-2F7A-4ECF-919C-9C4700A8C6E3}"/>
              </a:ext>
            </a:extLst>
          </p:cNvPr>
          <p:cNvSpPr txBox="1">
            <a:spLocks/>
          </p:cNvSpPr>
          <p:nvPr/>
        </p:nvSpPr>
        <p:spPr>
          <a:xfrm>
            <a:off x="990600" y="2403006"/>
            <a:ext cx="10210800" cy="1673633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vi-VN" altLang="zh-CN" sz="440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 tên, nhận biết được các chi tiết của bộ lắp ghép mô hình xe</a:t>
            </a:r>
            <a:r>
              <a:rPr lang="en-US" altLang="zh-CN" sz="440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440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điện chạy bằng pin.</a:t>
            </a:r>
            <a:endParaRPr lang="en-US" altLang="zh-CN" sz="440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571500" indent="-571500" algn="just">
              <a:spcBef>
                <a:spcPts val="450"/>
              </a:spcBef>
              <a:buFont typeface="Courier New" panose="02070309020205020404" pitchFamily="49" charset="0"/>
              <a:buChar char="o"/>
            </a:pPr>
            <a:endParaRPr lang="en-US" altLang="zh-CN" sz="440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571500" indent="-571500" algn="just"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vi-VN" altLang="zh-CN" sz="440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Lắp ráp, vận hành được mô hình xe điện chạy bằng pin.</a:t>
            </a:r>
            <a:endParaRPr lang="en-US" altLang="zh-CN" sz="4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8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FEE571-8790-A510-E66B-E80E29830E16}"/>
              </a:ext>
            </a:extLst>
          </p:cNvPr>
          <p:cNvGrpSpPr/>
          <p:nvPr/>
        </p:nvGrpSpPr>
        <p:grpSpPr>
          <a:xfrm>
            <a:off x="565946" y="3664294"/>
            <a:ext cx="3245096" cy="1493924"/>
            <a:chOff x="565946" y="3664294"/>
            <a:chExt cx="3245096" cy="14939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23C68A-85BA-9BA2-9B9E-FBC0EAA9F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0" t="7480" r="14375" b="-4147"/>
            <a:stretch/>
          </p:blipFill>
          <p:spPr>
            <a:xfrm>
              <a:off x="1905000" y="3664294"/>
              <a:ext cx="1906042" cy="14939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204565-87C8-E7B5-3D34-0816A30C4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2" r="43750" b="17262"/>
            <a:stretch/>
          </p:blipFill>
          <p:spPr>
            <a:xfrm rot="403859" flipH="1">
              <a:off x="565946" y="3852009"/>
              <a:ext cx="1552006" cy="111849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295703-5A9E-3C73-F6B4-423F5D81E96D}"/>
              </a:ext>
            </a:extLst>
          </p:cNvPr>
          <p:cNvGrpSpPr/>
          <p:nvPr/>
        </p:nvGrpSpPr>
        <p:grpSpPr>
          <a:xfrm>
            <a:off x="4038600" y="3228823"/>
            <a:ext cx="9067800" cy="1446550"/>
            <a:chOff x="37479" y="1088235"/>
            <a:chExt cx="7773786" cy="14465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DB1EAF-8FDE-ED41-B0F6-0F7592611A03}"/>
                </a:ext>
              </a:extLst>
            </p:cNvPr>
            <p:cNvSpPr txBox="1"/>
            <p:nvPr/>
          </p:nvSpPr>
          <p:spPr>
            <a:xfrm>
              <a:off x="37479" y="1088235"/>
              <a:ext cx="7704861" cy="1446550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600" b="0" i="0" u="none" strike="noStrike" kern="1200" cap="none" spc="0" normalizeH="0" baseline="0" noProof="0">
                  <a:ln w="127000">
                    <a:solidFill>
                      <a:srgbClr val="FFFFFF"/>
                    </a:solidFill>
                  </a:ln>
                  <a:solidFill>
                    <a:srgbClr val="2C48A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Arial" panose="020B0604020202020204" pitchFamily="34" charset="0"/>
                </a:rPr>
                <a:t>VẬN DỤNG</a:t>
              </a:r>
              <a:endParaRPr kumimoji="0" lang="sv-SE" sz="9600" b="0" i="0" u="none" strike="noStrike" kern="1200" cap="none" spc="0" normalizeH="0" baseline="0" noProof="0" dirty="0">
                <a:ln w="127000">
                  <a:solidFill>
                    <a:srgbClr val="FFFFFF"/>
                  </a:solidFill>
                </a:ln>
                <a:solidFill>
                  <a:srgbClr val="2C48A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C41358-FABC-9BCB-E8BE-C4B842544239}"/>
                </a:ext>
              </a:extLst>
            </p:cNvPr>
            <p:cNvSpPr txBox="1"/>
            <p:nvPr/>
          </p:nvSpPr>
          <p:spPr>
            <a:xfrm>
              <a:off x="106404" y="1088235"/>
              <a:ext cx="7704861" cy="1446550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600" b="0" i="0" u="none" strike="noStrike" kern="1200" cap="none" spc="0" normalizeH="0" baseline="0" noProof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Arial" panose="020B0604020202020204" pitchFamily="34" charset="0"/>
                </a:rPr>
                <a:t>VẬN DỤNG </a:t>
              </a:r>
              <a:endParaRPr kumimoji="0" lang="sv-SE" sz="9600" b="0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16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1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id="{B2A0F9F7-17EA-219E-2645-D9B8812147CA}"/>
              </a:ext>
            </a:extLst>
          </p:cNvPr>
          <p:cNvSpPr/>
          <p:nvPr/>
        </p:nvSpPr>
        <p:spPr>
          <a:xfrm>
            <a:off x="723900" y="233994"/>
            <a:ext cx="10744200" cy="2224659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để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lắp ráp mô hình xe điện chạy bằng pin gồm tất cả bao nhiêu các chi tiết, bộ phận và dụng cụ ?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A7D335FD-7EDE-37C4-ED76-749A832AB39D}"/>
              </a:ext>
            </a:extLst>
          </p:cNvPr>
          <p:cNvGrpSpPr/>
          <p:nvPr/>
        </p:nvGrpSpPr>
        <p:grpSpPr>
          <a:xfrm>
            <a:off x="407041" y="2944738"/>
            <a:ext cx="5333602" cy="1380931"/>
            <a:chOff x="352001" y="4432645"/>
            <a:chExt cx="8000403" cy="2071397"/>
          </a:xfrm>
        </p:grpSpPr>
        <p:sp>
          <p:nvSpPr>
            <p:cNvPr id="4" name="a">
              <a:extLst>
                <a:ext uri="{FF2B5EF4-FFF2-40B4-BE49-F238E27FC236}">
                  <a16:creationId xmlns:a16="http://schemas.microsoft.com/office/drawing/2014/main" id="{85033F99-E039-67A5-7AB7-B999328191E5}"/>
                </a:ext>
              </a:extLst>
            </p:cNvPr>
            <p:cNvSpPr/>
            <p:nvPr/>
          </p:nvSpPr>
          <p:spPr>
            <a:xfrm>
              <a:off x="1049219" y="4432645"/>
              <a:ext cx="7303185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23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5456BC-C620-E316-3FB1-C6A8B12A6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52001" y="4739392"/>
              <a:ext cx="1394437" cy="1545083"/>
            </a:xfrm>
            <a:prstGeom prst="rect">
              <a:avLst/>
            </a:prstGeom>
          </p:spPr>
        </p:pic>
      </p:grpSp>
      <p:grpSp>
        <p:nvGrpSpPr>
          <p:cNvPr id="6" name="Group 19">
            <a:extLst>
              <a:ext uri="{FF2B5EF4-FFF2-40B4-BE49-F238E27FC236}">
                <a16:creationId xmlns:a16="http://schemas.microsoft.com/office/drawing/2014/main" id="{8B20104F-9DCC-A70A-9B98-05BAECFBFA07}"/>
              </a:ext>
            </a:extLst>
          </p:cNvPr>
          <p:cNvGrpSpPr/>
          <p:nvPr/>
        </p:nvGrpSpPr>
        <p:grpSpPr>
          <a:xfrm>
            <a:off x="6257482" y="2944737"/>
            <a:ext cx="5549113" cy="1380932"/>
            <a:chOff x="9057387" y="4457701"/>
            <a:chExt cx="8323669" cy="2071397"/>
          </a:xfrm>
        </p:grpSpPr>
        <p:sp>
          <p:nvSpPr>
            <p:cNvPr id="7" name="b">
              <a:extLst>
                <a:ext uri="{FF2B5EF4-FFF2-40B4-BE49-F238E27FC236}">
                  <a16:creationId xmlns:a16="http://schemas.microsoft.com/office/drawing/2014/main" id="{055458C0-8464-58C2-4126-4B3518B6B9F6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24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FC60F635-5EEE-7E0E-E6B7-B16774850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057387" y="4731072"/>
              <a:ext cx="1415319" cy="1574766"/>
            </a:xfrm>
            <a:prstGeom prst="rect">
              <a:avLst/>
            </a:prstGeom>
          </p:spPr>
        </p:pic>
      </p:grpSp>
      <p:grpSp>
        <p:nvGrpSpPr>
          <p:cNvPr id="9" name="Group 23">
            <a:extLst>
              <a:ext uri="{FF2B5EF4-FFF2-40B4-BE49-F238E27FC236}">
                <a16:creationId xmlns:a16="http://schemas.microsoft.com/office/drawing/2014/main" id="{87986481-A7EC-06E1-3FB7-793512184D82}"/>
              </a:ext>
            </a:extLst>
          </p:cNvPr>
          <p:cNvGrpSpPr/>
          <p:nvPr/>
        </p:nvGrpSpPr>
        <p:grpSpPr>
          <a:xfrm>
            <a:off x="342993" y="4953039"/>
            <a:ext cx="5397650" cy="1380931"/>
            <a:chOff x="285524" y="7429560"/>
            <a:chExt cx="8096476" cy="2071397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746758AA-B1DD-ACA6-6A6A-24A2988E6F3E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</a:p>
          </p:txBody>
        </p:sp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AA49A377-4EA4-A5EB-F668-01D77D30C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5524" y="7690926"/>
              <a:ext cx="1406033" cy="1534551"/>
            </a:xfrm>
            <a:prstGeom prst="rect">
              <a:avLst/>
            </a:prstGeom>
          </p:spPr>
        </p:pic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215BEFB3-454E-0838-A217-4FB670E7032B}"/>
              </a:ext>
            </a:extLst>
          </p:cNvPr>
          <p:cNvGrpSpPr/>
          <p:nvPr/>
        </p:nvGrpSpPr>
        <p:grpSpPr>
          <a:xfrm>
            <a:off x="6328587" y="4920402"/>
            <a:ext cx="5532942" cy="1380932"/>
            <a:chOff x="9081642" y="7429560"/>
            <a:chExt cx="8299413" cy="2071397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1A765C83-F9F0-307C-0F62-22141822D80C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</a:t>
              </a:r>
            </a:p>
          </p:txBody>
        </p: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1EBC581C-B765-45C8-AC1C-2E635BA2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081642" y="7772452"/>
              <a:ext cx="1366804" cy="1501983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id="{11CBC5AA-94CB-45E0-08E4-88F4A0EDB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" y="5002205"/>
            <a:ext cx="1486303" cy="1189041"/>
          </a:xfrm>
          <a:prstGeom prst="rect">
            <a:avLst/>
          </a:prstGeom>
        </p:spPr>
      </p:pic>
      <p:pic>
        <p:nvPicPr>
          <p:cNvPr id="10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A8DE4958-1555-8A13-4145-6C36FA14E3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" end="356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85209" y="375895"/>
            <a:ext cx="487363" cy="487363"/>
          </a:xfrm>
          <a:prstGeom prst="rect">
            <a:avLst/>
          </a:prstGeom>
        </p:spPr>
      </p:pic>
      <p:pic>
        <p:nvPicPr>
          <p:cNvPr id="1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9450090-7E39-271D-6C74-8BDE26D9BC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90031" y="9226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23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23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id="{B2A0F9F7-17EA-219E-2645-D9B8812147CA}"/>
              </a:ext>
            </a:extLst>
          </p:cNvPr>
          <p:cNvSpPr/>
          <p:nvPr/>
        </p:nvSpPr>
        <p:spPr>
          <a:xfrm>
            <a:off x="787400" y="672266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</a:t>
            </a:r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nhiêu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bước lắp ráp mô hình xe điện chạy bằng pin</a:t>
            </a: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A7D335FD-7EDE-37C4-ED76-749A832AB39D}"/>
              </a:ext>
            </a:extLst>
          </p:cNvPr>
          <p:cNvGrpSpPr/>
          <p:nvPr/>
        </p:nvGrpSpPr>
        <p:grpSpPr>
          <a:xfrm>
            <a:off x="407041" y="2944738"/>
            <a:ext cx="5333602" cy="1380931"/>
            <a:chOff x="352001" y="4432645"/>
            <a:chExt cx="8000403" cy="2071397"/>
          </a:xfrm>
        </p:grpSpPr>
        <p:sp>
          <p:nvSpPr>
            <p:cNvPr id="4" name="a">
              <a:extLst>
                <a:ext uri="{FF2B5EF4-FFF2-40B4-BE49-F238E27FC236}">
                  <a16:creationId xmlns:a16="http://schemas.microsoft.com/office/drawing/2014/main" id="{85033F99-E039-67A5-7AB7-B999328191E5}"/>
                </a:ext>
              </a:extLst>
            </p:cNvPr>
            <p:cNvSpPr/>
            <p:nvPr/>
          </p:nvSpPr>
          <p:spPr>
            <a:xfrm>
              <a:off x="1049219" y="4432645"/>
              <a:ext cx="7303185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5 bước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5456BC-C620-E316-3FB1-C6A8B12A6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52001" y="4739392"/>
              <a:ext cx="1394437" cy="1545083"/>
            </a:xfrm>
            <a:prstGeom prst="rect">
              <a:avLst/>
            </a:prstGeom>
          </p:spPr>
        </p:pic>
      </p:grpSp>
      <p:grpSp>
        <p:nvGrpSpPr>
          <p:cNvPr id="6" name="Group 19">
            <a:extLst>
              <a:ext uri="{FF2B5EF4-FFF2-40B4-BE49-F238E27FC236}">
                <a16:creationId xmlns:a16="http://schemas.microsoft.com/office/drawing/2014/main" id="{8B20104F-9DCC-A70A-9B98-05BAECFBFA07}"/>
              </a:ext>
            </a:extLst>
          </p:cNvPr>
          <p:cNvGrpSpPr/>
          <p:nvPr/>
        </p:nvGrpSpPr>
        <p:grpSpPr>
          <a:xfrm>
            <a:off x="6257482" y="2944737"/>
            <a:ext cx="5549113" cy="1380932"/>
            <a:chOff x="9057387" y="4457701"/>
            <a:chExt cx="8323669" cy="2071397"/>
          </a:xfrm>
        </p:grpSpPr>
        <p:sp>
          <p:nvSpPr>
            <p:cNvPr id="7" name="b">
              <a:extLst>
                <a:ext uri="{FF2B5EF4-FFF2-40B4-BE49-F238E27FC236}">
                  <a16:creationId xmlns:a16="http://schemas.microsoft.com/office/drawing/2014/main" id="{055458C0-8464-58C2-4126-4B3518B6B9F6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6 bước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FC60F635-5EEE-7E0E-E6B7-B16774850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057387" y="4731072"/>
              <a:ext cx="1415319" cy="1574766"/>
            </a:xfrm>
            <a:prstGeom prst="rect">
              <a:avLst/>
            </a:prstGeom>
          </p:spPr>
        </p:pic>
      </p:grpSp>
      <p:grpSp>
        <p:nvGrpSpPr>
          <p:cNvPr id="9" name="Group 23">
            <a:extLst>
              <a:ext uri="{FF2B5EF4-FFF2-40B4-BE49-F238E27FC236}">
                <a16:creationId xmlns:a16="http://schemas.microsoft.com/office/drawing/2014/main" id="{87986481-A7EC-06E1-3FB7-793512184D82}"/>
              </a:ext>
            </a:extLst>
          </p:cNvPr>
          <p:cNvGrpSpPr/>
          <p:nvPr/>
        </p:nvGrpSpPr>
        <p:grpSpPr>
          <a:xfrm>
            <a:off x="342993" y="4953039"/>
            <a:ext cx="5397650" cy="1380931"/>
            <a:chOff x="285524" y="7429560"/>
            <a:chExt cx="8096476" cy="2071397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746758AA-B1DD-ACA6-6A6A-24A2988E6F3E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7 bước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AA49A377-4EA4-A5EB-F668-01D77D30C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5524" y="7690926"/>
              <a:ext cx="1406033" cy="1534551"/>
            </a:xfrm>
            <a:prstGeom prst="rect">
              <a:avLst/>
            </a:prstGeom>
          </p:spPr>
        </p:pic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215BEFB3-454E-0838-A217-4FB670E7032B}"/>
              </a:ext>
            </a:extLst>
          </p:cNvPr>
          <p:cNvGrpSpPr/>
          <p:nvPr/>
        </p:nvGrpSpPr>
        <p:grpSpPr>
          <a:xfrm>
            <a:off x="6328587" y="4920402"/>
            <a:ext cx="5532942" cy="1380932"/>
            <a:chOff x="9081642" y="7429560"/>
            <a:chExt cx="8299413" cy="2071397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1A765C83-F9F0-307C-0F62-22141822D80C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8 bước 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1EBC581C-B765-45C8-AC1C-2E635BA2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081642" y="7772452"/>
              <a:ext cx="1366804" cy="1501983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id="{11CBC5AA-94CB-45E0-08E4-88F4A0EDB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" y="3012299"/>
            <a:ext cx="1486303" cy="1189041"/>
          </a:xfrm>
          <a:prstGeom prst="rect">
            <a:avLst/>
          </a:prstGeom>
        </p:spPr>
      </p:pic>
      <p:pic>
        <p:nvPicPr>
          <p:cNvPr id="10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A8DE4958-1555-8A13-4145-6C36FA14E3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" end="356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85209" y="375895"/>
            <a:ext cx="487363" cy="487363"/>
          </a:xfrm>
          <a:prstGeom prst="rect">
            <a:avLst/>
          </a:prstGeom>
        </p:spPr>
      </p:pic>
      <p:pic>
        <p:nvPicPr>
          <p:cNvPr id="1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9450090-7E39-271D-6C74-8BDE26D9BC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90031" y="9226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23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23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id="{B2A0F9F7-17EA-219E-2645-D9B8812147CA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 3 trong lắp ráp mô hình xe điện chạy bằng pin là gì ?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A7D335FD-7EDE-37C4-ED76-749A832AB39D}"/>
              </a:ext>
            </a:extLst>
          </p:cNvPr>
          <p:cNvGrpSpPr/>
          <p:nvPr/>
        </p:nvGrpSpPr>
        <p:grpSpPr>
          <a:xfrm>
            <a:off x="407041" y="2944738"/>
            <a:ext cx="5333602" cy="1380931"/>
            <a:chOff x="352001" y="4432645"/>
            <a:chExt cx="8000403" cy="2071397"/>
          </a:xfrm>
        </p:grpSpPr>
        <p:sp>
          <p:nvSpPr>
            <p:cNvPr id="4" name="a">
              <a:extLst>
                <a:ext uri="{FF2B5EF4-FFF2-40B4-BE49-F238E27FC236}">
                  <a16:creationId xmlns:a16="http://schemas.microsoft.com/office/drawing/2014/main" id="{85033F99-E039-67A5-7AB7-B999328191E5}"/>
                </a:ext>
              </a:extLst>
            </p:cNvPr>
            <p:cNvSpPr/>
            <p:nvPr/>
          </p:nvSpPr>
          <p:spPr>
            <a:xfrm>
              <a:off x="1049219" y="4432645"/>
              <a:ext cx="7303185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Lắp ráp phần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đầu xe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5456BC-C620-E316-3FB1-C6A8B12A6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52001" y="4739392"/>
              <a:ext cx="1394437" cy="1545083"/>
            </a:xfrm>
            <a:prstGeom prst="rect">
              <a:avLst/>
            </a:prstGeom>
          </p:spPr>
        </p:pic>
      </p:grpSp>
      <p:grpSp>
        <p:nvGrpSpPr>
          <p:cNvPr id="6" name="Group 19">
            <a:extLst>
              <a:ext uri="{FF2B5EF4-FFF2-40B4-BE49-F238E27FC236}">
                <a16:creationId xmlns:a16="http://schemas.microsoft.com/office/drawing/2014/main" id="{8B20104F-9DCC-A70A-9B98-05BAECFBFA07}"/>
              </a:ext>
            </a:extLst>
          </p:cNvPr>
          <p:cNvGrpSpPr/>
          <p:nvPr/>
        </p:nvGrpSpPr>
        <p:grpSpPr>
          <a:xfrm>
            <a:off x="6257482" y="2944737"/>
            <a:ext cx="5549113" cy="1380932"/>
            <a:chOff x="9057387" y="4457701"/>
            <a:chExt cx="8323669" cy="2071397"/>
          </a:xfrm>
        </p:grpSpPr>
        <p:sp>
          <p:nvSpPr>
            <p:cNvPr id="7" name="b">
              <a:extLst>
                <a:ext uri="{FF2B5EF4-FFF2-40B4-BE49-F238E27FC236}">
                  <a16:creationId xmlns:a16="http://schemas.microsoft.com/office/drawing/2014/main" id="{055458C0-8464-58C2-4126-4B3518B6B9F6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Lắp ráp cabin xe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FC60F635-5EEE-7E0E-E6B7-B16774850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057387" y="4731072"/>
              <a:ext cx="1415319" cy="1574766"/>
            </a:xfrm>
            <a:prstGeom prst="rect">
              <a:avLst/>
            </a:prstGeom>
          </p:spPr>
        </p:pic>
      </p:grpSp>
      <p:grpSp>
        <p:nvGrpSpPr>
          <p:cNvPr id="9" name="Group 23">
            <a:extLst>
              <a:ext uri="{FF2B5EF4-FFF2-40B4-BE49-F238E27FC236}">
                <a16:creationId xmlns:a16="http://schemas.microsoft.com/office/drawing/2014/main" id="{87986481-A7EC-06E1-3FB7-793512184D82}"/>
              </a:ext>
            </a:extLst>
          </p:cNvPr>
          <p:cNvGrpSpPr/>
          <p:nvPr/>
        </p:nvGrpSpPr>
        <p:grpSpPr>
          <a:xfrm>
            <a:off x="342993" y="4953039"/>
            <a:ext cx="5397650" cy="1380931"/>
            <a:chOff x="285524" y="7429560"/>
            <a:chExt cx="8096476" cy="2071397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746758AA-B1DD-ACA6-6A6A-24A2988E6F3E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Kiểm tra hoạt động của mô hình</a:t>
              </a:r>
            </a:p>
          </p:txBody>
        </p:sp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AA49A377-4EA4-A5EB-F668-01D77D30C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5524" y="7690926"/>
              <a:ext cx="1406033" cy="1534551"/>
            </a:xfrm>
            <a:prstGeom prst="rect">
              <a:avLst/>
            </a:prstGeom>
          </p:spPr>
        </p:pic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215BEFB3-454E-0838-A217-4FB670E7032B}"/>
              </a:ext>
            </a:extLst>
          </p:cNvPr>
          <p:cNvGrpSpPr/>
          <p:nvPr/>
        </p:nvGrpSpPr>
        <p:grpSpPr>
          <a:xfrm>
            <a:off x="6328587" y="4920402"/>
            <a:ext cx="5532942" cy="1380932"/>
            <a:chOff x="9081642" y="7429560"/>
            <a:chExt cx="8299413" cy="2071397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1A765C83-F9F0-307C-0F62-22141822D80C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Lắp ráp thùng xe và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hệ truyền động</a:t>
              </a:r>
            </a:p>
          </p:txBody>
        </p: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1EBC581C-B765-45C8-AC1C-2E635BA2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081642" y="7772452"/>
              <a:ext cx="1366804" cy="1501983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id="{11CBC5AA-94CB-45E0-08E4-88F4A0EDB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103" y="3040682"/>
            <a:ext cx="1486303" cy="1189041"/>
          </a:xfrm>
          <a:prstGeom prst="rect">
            <a:avLst/>
          </a:prstGeom>
        </p:spPr>
      </p:pic>
      <p:pic>
        <p:nvPicPr>
          <p:cNvPr id="10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A8DE4958-1555-8A13-4145-6C36FA14E3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" end="356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85209" y="375895"/>
            <a:ext cx="487363" cy="487363"/>
          </a:xfrm>
          <a:prstGeom prst="rect">
            <a:avLst/>
          </a:prstGeom>
        </p:spPr>
      </p:pic>
      <p:pic>
        <p:nvPicPr>
          <p:cNvPr id="1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9450090-7E39-271D-6C74-8BDE26D9BC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90031" y="9226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123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123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id="{B2A0F9F7-17EA-219E-2645-D9B8812147CA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Lưu ý trong </a:t>
            </a:r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ước 4: Lắp ráp hoàn chỉnh các bộ phận của xe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là gì ?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A7D335FD-7EDE-37C4-ED76-749A832AB39D}"/>
              </a:ext>
            </a:extLst>
          </p:cNvPr>
          <p:cNvGrpSpPr/>
          <p:nvPr/>
        </p:nvGrpSpPr>
        <p:grpSpPr>
          <a:xfrm>
            <a:off x="407041" y="2944738"/>
            <a:ext cx="5333602" cy="1380931"/>
            <a:chOff x="352001" y="4432645"/>
            <a:chExt cx="8000403" cy="2071397"/>
          </a:xfrm>
        </p:grpSpPr>
        <p:sp>
          <p:nvSpPr>
            <p:cNvPr id="4" name="a">
              <a:extLst>
                <a:ext uri="{FF2B5EF4-FFF2-40B4-BE49-F238E27FC236}">
                  <a16:creationId xmlns:a16="http://schemas.microsoft.com/office/drawing/2014/main" id="{85033F99-E039-67A5-7AB7-B999328191E5}"/>
                </a:ext>
              </a:extLst>
            </p:cNvPr>
            <p:cNvSpPr/>
            <p:nvPr/>
          </p:nvSpPr>
          <p:spPr>
            <a:xfrm>
              <a:off x="1049219" y="4432645"/>
              <a:ext cx="7303185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Nối dây đỏ với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cực âm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5456BC-C620-E316-3FB1-C6A8B12A6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52001" y="4739392"/>
              <a:ext cx="1394437" cy="1545083"/>
            </a:xfrm>
            <a:prstGeom prst="rect">
              <a:avLst/>
            </a:prstGeom>
          </p:spPr>
        </p:pic>
      </p:grpSp>
      <p:grpSp>
        <p:nvGrpSpPr>
          <p:cNvPr id="6" name="Group 19">
            <a:extLst>
              <a:ext uri="{FF2B5EF4-FFF2-40B4-BE49-F238E27FC236}">
                <a16:creationId xmlns:a16="http://schemas.microsoft.com/office/drawing/2014/main" id="{8B20104F-9DCC-A70A-9B98-05BAECFBFA07}"/>
              </a:ext>
            </a:extLst>
          </p:cNvPr>
          <p:cNvGrpSpPr/>
          <p:nvPr/>
        </p:nvGrpSpPr>
        <p:grpSpPr>
          <a:xfrm>
            <a:off x="6257482" y="2944737"/>
            <a:ext cx="5549113" cy="1380932"/>
            <a:chOff x="9057387" y="4457701"/>
            <a:chExt cx="8323669" cy="2071397"/>
          </a:xfrm>
        </p:grpSpPr>
        <p:sp>
          <p:nvSpPr>
            <p:cNvPr id="7" name="b">
              <a:extLst>
                <a:ext uri="{FF2B5EF4-FFF2-40B4-BE49-F238E27FC236}">
                  <a16:creationId xmlns:a16="http://schemas.microsoft.com/office/drawing/2014/main" id="{055458C0-8464-58C2-4126-4B3518B6B9F6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Nối dây đen với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cực dương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FC60F635-5EEE-7E0E-E6B7-B16774850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057387" y="4731072"/>
              <a:ext cx="1415319" cy="1574766"/>
            </a:xfrm>
            <a:prstGeom prst="rect">
              <a:avLst/>
            </a:prstGeom>
          </p:spPr>
        </p:pic>
      </p:grpSp>
      <p:grpSp>
        <p:nvGrpSpPr>
          <p:cNvPr id="9" name="Group 23">
            <a:extLst>
              <a:ext uri="{FF2B5EF4-FFF2-40B4-BE49-F238E27FC236}">
                <a16:creationId xmlns:a16="http://schemas.microsoft.com/office/drawing/2014/main" id="{87986481-A7EC-06E1-3FB7-793512184D82}"/>
              </a:ext>
            </a:extLst>
          </p:cNvPr>
          <p:cNvGrpSpPr/>
          <p:nvPr/>
        </p:nvGrpSpPr>
        <p:grpSpPr>
          <a:xfrm>
            <a:off x="342993" y="4953039"/>
            <a:ext cx="5397650" cy="1380931"/>
            <a:chOff x="285524" y="7429560"/>
            <a:chExt cx="8096476" cy="2071397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746758AA-B1DD-ACA6-6A6A-24A2988E6F3E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Nối cả hai dây với cực âm</a:t>
              </a:r>
            </a:p>
          </p:txBody>
        </p:sp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AA49A377-4EA4-A5EB-F668-01D77D30C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5524" y="7690926"/>
              <a:ext cx="1406033" cy="1534551"/>
            </a:xfrm>
            <a:prstGeom prst="rect">
              <a:avLst/>
            </a:prstGeom>
          </p:spPr>
        </p:pic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215BEFB3-454E-0838-A217-4FB670E7032B}"/>
              </a:ext>
            </a:extLst>
          </p:cNvPr>
          <p:cNvGrpSpPr/>
          <p:nvPr/>
        </p:nvGrpSpPr>
        <p:grpSpPr>
          <a:xfrm>
            <a:off x="6328587" y="4920402"/>
            <a:ext cx="5532942" cy="1380932"/>
            <a:chOff x="9081642" y="7429560"/>
            <a:chExt cx="8299413" cy="2071397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1A765C83-F9F0-307C-0F62-22141822D80C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Nối dây đỏ với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cực dương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1EBC581C-B765-45C8-AC1C-2E635BA2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081642" y="7772452"/>
              <a:ext cx="1366804" cy="1501983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id="{11CBC5AA-94CB-45E0-08E4-88F4A0EDB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54" y="5041921"/>
            <a:ext cx="1486303" cy="1189041"/>
          </a:xfrm>
          <a:prstGeom prst="rect">
            <a:avLst/>
          </a:prstGeom>
        </p:spPr>
      </p:pic>
      <p:pic>
        <p:nvPicPr>
          <p:cNvPr id="10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A8DE4958-1555-8A13-4145-6C36FA14E3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" end="3561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85209" y="375895"/>
            <a:ext cx="487363" cy="487363"/>
          </a:xfrm>
          <a:prstGeom prst="rect">
            <a:avLst/>
          </a:prstGeom>
        </p:spPr>
      </p:pic>
      <p:pic>
        <p:nvPicPr>
          <p:cNvPr id="1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9450090-7E39-271D-6C74-8BDE26D9BC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90031" y="9226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123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123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14">
            <a:extLst>
              <a:ext uri="{FF2B5EF4-FFF2-40B4-BE49-F238E27FC236}">
                <a16:creationId xmlns:a16="http://schemas.microsoft.com/office/drawing/2014/main" id="{B1D4E900-FBA3-322F-D81C-0CA2AD7B6DB1}"/>
              </a:ext>
            </a:extLst>
          </p:cNvPr>
          <p:cNvSpPr/>
          <p:nvPr/>
        </p:nvSpPr>
        <p:spPr>
          <a:xfrm>
            <a:off x="787400" y="326177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b</a:t>
            </a:r>
            <a:r>
              <a:rPr lang="vi-VN" sz="4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 5: Kiểm tra hoạt động của mô hình</a:t>
            </a:r>
            <a:r>
              <a:rPr lang="en-US" sz="4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cần kiểm tra những gì ?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Hình chữ nhật: Góc Tròn 67">
            <a:extLst>
              <a:ext uri="{FF2B5EF4-FFF2-40B4-BE49-F238E27FC236}">
                <a16:creationId xmlns:a16="http://schemas.microsoft.com/office/drawing/2014/main" id="{93093724-B191-1788-47D5-69B0A9EE67DB}"/>
              </a:ext>
            </a:extLst>
          </p:cNvPr>
          <p:cNvSpPr/>
          <p:nvPr/>
        </p:nvSpPr>
        <p:spPr>
          <a:xfrm>
            <a:off x="514348" y="2928991"/>
            <a:ext cx="11163301" cy="362365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335C148D-3EEC-774F-F482-97FB7836DE02}"/>
              </a:ext>
            </a:extLst>
          </p:cNvPr>
          <p:cNvSpPr txBox="1"/>
          <p:nvPr/>
        </p:nvSpPr>
        <p:spPr>
          <a:xfrm>
            <a:off x="577492" y="3527349"/>
            <a:ext cx="112648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lvl="0" indent="-174625" algn="just">
              <a:buFont typeface="Arial" panose="020B0604020202020204" pitchFamily="34" charset="0"/>
              <a:buChar char="•"/>
              <a:defRPr/>
            </a:pPr>
            <a:r>
              <a:rPr lang="en-US" sz="36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 tra các bộ phận</a:t>
            </a:r>
            <a:r>
              <a:rPr lang="vi-VN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lắp đầy đủ,</a:t>
            </a:r>
            <a:r>
              <a:rPr lang="en-US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vị trí, chắc chắn.</a:t>
            </a:r>
          </a:p>
          <a:p>
            <a:pPr lvl="0" algn="just">
              <a:buFont typeface="Arial" panose="020B0604020202020204" pitchFamily="34" charset="0"/>
              <a:buChar char="•"/>
              <a:defRPr/>
            </a:pPr>
            <a:r>
              <a:rPr lang="vi-VN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 tra dây nối trên công tắc</a:t>
            </a:r>
            <a:r>
              <a:rPr lang="vi-VN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lắp</a:t>
            </a:r>
            <a:r>
              <a:rPr lang="en-US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vị trí.</a:t>
            </a:r>
          </a:p>
          <a:p>
            <a:pPr lvl="0" algn="just">
              <a:buFont typeface="Arial" panose="020B0604020202020204" pitchFamily="34" charset="0"/>
              <a:buChar char="•"/>
              <a:defRPr/>
            </a:pPr>
            <a:r>
              <a:rPr lang="en-US" sz="36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 tra hoạt động:</a:t>
            </a:r>
          </a:p>
          <a:p>
            <a:pPr lvl="0" algn="just">
              <a:defRPr/>
            </a:pPr>
            <a:r>
              <a:rPr lang="vi-VN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Lắp pin, bật công tắc để kiểm tra</a:t>
            </a:r>
            <a:r>
              <a:rPr lang="en-US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của mô hình.</a:t>
            </a:r>
          </a:p>
          <a:p>
            <a:pPr lvl="0" algn="just">
              <a:defRPr/>
            </a:pPr>
            <a:r>
              <a:rPr lang="vi-VN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Mô hình xe chạy bình thường,</a:t>
            </a:r>
            <a:r>
              <a:rPr lang="en-US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xảy ra sự cố.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0" name="Graphic 6">
            <a:extLst>
              <a:ext uri="{FF2B5EF4-FFF2-40B4-BE49-F238E27FC236}">
                <a16:creationId xmlns:a16="http://schemas.microsoft.com/office/drawing/2014/main" id="{FF5AA21D-89A1-E80B-400C-627CBB2722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0077"/>
          <a:stretch/>
        </p:blipFill>
        <p:spPr>
          <a:xfrm>
            <a:off x="5257800" y="2251604"/>
            <a:ext cx="1524908" cy="1354774"/>
          </a:xfrm>
          <a:prstGeom prst="rect">
            <a:avLst/>
          </a:prstGeom>
        </p:spPr>
      </p:pic>
      <p:pic>
        <p:nvPicPr>
          <p:cNvPr id="6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F2382D03-E87A-4335-BA8B-CE20FB2DA9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" end="356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5209" y="375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5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8" grpId="0" animBg="1"/>
      <p:bldP spid="6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14">
            <a:extLst>
              <a:ext uri="{FF2B5EF4-FFF2-40B4-BE49-F238E27FC236}">
                <a16:creationId xmlns:a16="http://schemas.microsoft.com/office/drawing/2014/main" id="{B1D4E900-FBA3-322F-D81C-0CA2AD7B6DB1}"/>
              </a:ext>
            </a:extLst>
          </p:cNvPr>
          <p:cNvSpPr/>
          <p:nvPr/>
        </p:nvSpPr>
        <p:spPr>
          <a:xfrm>
            <a:off x="1447800" y="727825"/>
            <a:ext cx="9677400" cy="139700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lưu ý khi lắp pin đó là gì ?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87A1AEEC-C525-98AC-A063-1229A06636DB}"/>
              </a:ext>
            </a:extLst>
          </p:cNvPr>
          <p:cNvGrpSpPr/>
          <p:nvPr/>
        </p:nvGrpSpPr>
        <p:grpSpPr>
          <a:xfrm>
            <a:off x="1638300" y="2362200"/>
            <a:ext cx="8915400" cy="2728357"/>
            <a:chOff x="420756" y="2528547"/>
            <a:chExt cx="8915400" cy="2728357"/>
          </a:xfrm>
        </p:grpSpPr>
        <p:sp>
          <p:nvSpPr>
            <p:cNvPr id="57" name="TextBox 30">
              <a:extLst>
                <a:ext uri="{FF2B5EF4-FFF2-40B4-BE49-F238E27FC236}">
                  <a16:creationId xmlns:a16="http://schemas.microsoft.com/office/drawing/2014/main" id="{40FD5DF5-D31F-C522-4B7A-6E29C60276FC}"/>
                </a:ext>
              </a:extLst>
            </p:cNvPr>
            <p:cNvSpPr txBox="1"/>
            <p:nvPr/>
          </p:nvSpPr>
          <p:spPr>
            <a:xfrm>
              <a:off x="1376670" y="3315947"/>
              <a:ext cx="7959486" cy="1940957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Tắt công tắc trước khi lắp pin, lắp pin đúng cực.</a:t>
              </a:r>
            </a:p>
          </p:txBody>
        </p:sp>
        <p:pic>
          <p:nvPicPr>
            <p:cNvPr id="58" name="Hình ảnh 57">
              <a:extLst>
                <a:ext uri="{FF2B5EF4-FFF2-40B4-BE49-F238E27FC236}">
                  <a16:creationId xmlns:a16="http://schemas.microsoft.com/office/drawing/2014/main" id="{9A218343-FE67-1DD9-C256-5B4624654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0756" y="2528547"/>
              <a:ext cx="1755372" cy="1656207"/>
            </a:xfrm>
            <a:prstGeom prst="rect">
              <a:avLst/>
            </a:prstGeom>
          </p:spPr>
        </p:pic>
      </p:grpSp>
      <p:pic>
        <p:nvPicPr>
          <p:cNvPr id="9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81C3C7A3-6170-4E14-A506-0053677C76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" end="356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5209" y="375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E614A-65C9-D673-5F5F-B04E57A699D7}"/>
              </a:ext>
            </a:extLst>
          </p:cNvPr>
          <p:cNvSpPr txBox="1"/>
          <p:nvPr/>
        </p:nvSpPr>
        <p:spPr>
          <a:xfrm>
            <a:off x="4080918" y="400085"/>
            <a:ext cx="3899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D9E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DẶN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036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7DDDFF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DÒ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C3AC4596-7E33-C244-6407-35A6D672B05D}"/>
              </a:ext>
            </a:extLst>
          </p:cNvPr>
          <p:cNvGrpSpPr/>
          <p:nvPr/>
        </p:nvGrpSpPr>
        <p:grpSpPr>
          <a:xfrm>
            <a:off x="2533642" y="45271"/>
            <a:ext cx="7336752" cy="3383729"/>
            <a:chOff x="4133327" y="8204395"/>
            <a:chExt cx="7210038" cy="3383729"/>
          </a:xfrm>
        </p:grpSpPr>
        <p:sp>
          <p:nvSpPr>
            <p:cNvPr id="3" name="TextBox 24">
              <a:extLst>
                <a:ext uri="{FF2B5EF4-FFF2-40B4-BE49-F238E27FC236}">
                  <a16:creationId xmlns:a16="http://schemas.microsoft.com/office/drawing/2014/main" id="{0625D7D1-BFF7-D871-ED37-31E6A687AC28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37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C981BF9A-116A-ECE7-ECE5-9606C1D2C1B8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37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V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À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Ẹ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Ặ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FEE571-8790-A510-E66B-E80E29830E16}"/>
              </a:ext>
            </a:extLst>
          </p:cNvPr>
          <p:cNvGrpSpPr/>
          <p:nvPr/>
        </p:nvGrpSpPr>
        <p:grpSpPr>
          <a:xfrm>
            <a:off x="565946" y="3664294"/>
            <a:ext cx="3245096" cy="1493924"/>
            <a:chOff x="565946" y="3664294"/>
            <a:chExt cx="3245096" cy="14939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23C68A-85BA-9BA2-9B9E-FBC0EAA9F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0" t="7480" r="14375" b="-4147"/>
            <a:stretch/>
          </p:blipFill>
          <p:spPr>
            <a:xfrm>
              <a:off x="1905000" y="3664294"/>
              <a:ext cx="1906042" cy="14939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204565-87C8-E7B5-3D34-0816A30C4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2" r="43750" b="17262"/>
            <a:stretch/>
          </p:blipFill>
          <p:spPr>
            <a:xfrm rot="403859" flipH="1">
              <a:off x="565946" y="3852009"/>
              <a:ext cx="1552006" cy="111849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295703-5A9E-3C73-F6B4-423F5D81E96D}"/>
              </a:ext>
            </a:extLst>
          </p:cNvPr>
          <p:cNvGrpSpPr/>
          <p:nvPr/>
        </p:nvGrpSpPr>
        <p:grpSpPr>
          <a:xfrm>
            <a:off x="3811042" y="3171935"/>
            <a:ext cx="8989579" cy="1446550"/>
            <a:chOff x="234350" y="2277720"/>
            <a:chExt cx="7706727" cy="14465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DB1EAF-8FDE-ED41-B0F6-0F7592611A03}"/>
                </a:ext>
              </a:extLst>
            </p:cNvPr>
            <p:cNvSpPr txBox="1"/>
            <p:nvPr/>
          </p:nvSpPr>
          <p:spPr>
            <a:xfrm>
              <a:off x="236216" y="2277720"/>
              <a:ext cx="7704861" cy="1446550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800" b="0" i="0" u="none" strike="noStrike" kern="1200" cap="none" spc="0" normalizeH="0" baseline="0" noProof="0">
                  <a:ln w="127000">
                    <a:solidFill>
                      <a:srgbClr val="FFFFFF"/>
                    </a:solidFill>
                  </a:ln>
                  <a:solidFill>
                    <a:srgbClr val="2C48A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Arial" panose="020B0604020202020204" pitchFamily="34" charset="0"/>
                </a:rPr>
                <a:t>KHỞI ĐỘNG</a:t>
              </a:r>
              <a:endParaRPr kumimoji="0" lang="sv-SE" sz="8800" b="0" i="0" u="none" strike="noStrike" kern="1200" cap="none" spc="0" normalizeH="0" baseline="0" noProof="0" dirty="0">
                <a:ln w="127000">
                  <a:solidFill>
                    <a:srgbClr val="FFFFFF"/>
                  </a:solidFill>
                </a:ln>
                <a:solidFill>
                  <a:srgbClr val="2C48A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C41358-FABC-9BCB-E8BE-C4B842544239}"/>
                </a:ext>
              </a:extLst>
            </p:cNvPr>
            <p:cNvSpPr txBox="1"/>
            <p:nvPr/>
          </p:nvSpPr>
          <p:spPr>
            <a:xfrm>
              <a:off x="234350" y="2277720"/>
              <a:ext cx="7704861" cy="1446550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800" b="0" i="0" u="none" strike="noStrike" kern="1200" cap="none" spc="0" normalizeH="0" baseline="0" noProof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Arial" panose="020B0604020202020204" pitchFamily="34" charset="0"/>
                </a:rPr>
                <a:t>KHỞI ĐỘNG</a:t>
              </a:r>
              <a:endParaRPr kumimoji="0" lang="sv-SE" sz="8800" b="0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60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1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622FA-8FAE-05F0-322A-01FBE1DF210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12655"/>
            <a:ext cx="12220303" cy="6934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D6C9BA-BA48-8CE8-63C7-34C1C2C7CFC7}"/>
              </a:ext>
            </a:extLst>
          </p:cNvPr>
          <p:cNvGrpSpPr/>
          <p:nvPr/>
        </p:nvGrpSpPr>
        <p:grpSpPr>
          <a:xfrm>
            <a:off x="252548" y="487567"/>
            <a:ext cx="11658600" cy="6261463"/>
            <a:chOff x="914400" y="1786366"/>
            <a:chExt cx="10363200" cy="451317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EA8666-C447-B0A7-D94C-5FF7AD74C41C}"/>
                </a:ext>
              </a:extLst>
            </p:cNvPr>
            <p:cNvSpPr/>
            <p:nvPr/>
          </p:nvSpPr>
          <p:spPr>
            <a:xfrm>
              <a:off x="914400" y="1786366"/>
              <a:ext cx="10363200" cy="45131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61A5F3-0710-2F51-834B-1665FAC352ED}"/>
                </a:ext>
              </a:extLst>
            </p:cNvPr>
            <p:cNvSpPr/>
            <p:nvPr/>
          </p:nvSpPr>
          <p:spPr>
            <a:xfrm>
              <a:off x="1104900" y="2023654"/>
              <a:ext cx="9982200" cy="4038600"/>
            </a:xfrm>
            <a:custGeom>
              <a:avLst/>
              <a:gdLst>
                <a:gd name="connsiteX0" fmla="*/ 0 w 9982200"/>
                <a:gd name="connsiteY0" fmla="*/ 673113 h 4038600"/>
                <a:gd name="connsiteX1" fmla="*/ 673113 w 9982200"/>
                <a:gd name="connsiteY1" fmla="*/ 0 h 4038600"/>
                <a:gd name="connsiteX2" fmla="*/ 9309087 w 9982200"/>
                <a:gd name="connsiteY2" fmla="*/ 0 h 4038600"/>
                <a:gd name="connsiteX3" fmla="*/ 9982200 w 9982200"/>
                <a:gd name="connsiteY3" fmla="*/ 673113 h 4038600"/>
                <a:gd name="connsiteX4" fmla="*/ 9982200 w 9982200"/>
                <a:gd name="connsiteY4" fmla="*/ 3365487 h 4038600"/>
                <a:gd name="connsiteX5" fmla="*/ 9309087 w 9982200"/>
                <a:gd name="connsiteY5" fmla="*/ 4038600 h 4038600"/>
                <a:gd name="connsiteX6" fmla="*/ 673113 w 9982200"/>
                <a:gd name="connsiteY6" fmla="*/ 4038600 h 4038600"/>
                <a:gd name="connsiteX7" fmla="*/ 0 w 9982200"/>
                <a:gd name="connsiteY7" fmla="*/ 3365487 h 4038600"/>
                <a:gd name="connsiteX8" fmla="*/ 0 w 9982200"/>
                <a:gd name="connsiteY8" fmla="*/ 673113 h 403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82200" h="4038600" extrusionOk="0">
                  <a:moveTo>
                    <a:pt x="0" y="673113"/>
                  </a:moveTo>
                  <a:cubicBezTo>
                    <a:pt x="-16879" y="283573"/>
                    <a:pt x="355472" y="29949"/>
                    <a:pt x="673113" y="0"/>
                  </a:cubicBezTo>
                  <a:cubicBezTo>
                    <a:pt x="3008648" y="-23114"/>
                    <a:pt x="6084419" y="-103014"/>
                    <a:pt x="9309087" y="0"/>
                  </a:cubicBezTo>
                  <a:cubicBezTo>
                    <a:pt x="9743489" y="-31699"/>
                    <a:pt x="9979095" y="310063"/>
                    <a:pt x="9982200" y="673113"/>
                  </a:cubicBezTo>
                  <a:cubicBezTo>
                    <a:pt x="10123105" y="1622976"/>
                    <a:pt x="9893807" y="2332050"/>
                    <a:pt x="9982200" y="3365487"/>
                  </a:cubicBezTo>
                  <a:cubicBezTo>
                    <a:pt x="9946581" y="3708617"/>
                    <a:pt x="9706887" y="4048790"/>
                    <a:pt x="9309087" y="4038600"/>
                  </a:cubicBezTo>
                  <a:cubicBezTo>
                    <a:pt x="7277118" y="4043272"/>
                    <a:pt x="3676312" y="4197707"/>
                    <a:pt x="673113" y="4038600"/>
                  </a:cubicBezTo>
                  <a:cubicBezTo>
                    <a:pt x="304222" y="4045571"/>
                    <a:pt x="-11455" y="3734701"/>
                    <a:pt x="0" y="3365487"/>
                  </a:cubicBezTo>
                  <a:cubicBezTo>
                    <a:pt x="83958" y="2180175"/>
                    <a:pt x="11003" y="1910812"/>
                    <a:pt x="0" y="673113"/>
                  </a:cubicBezTo>
                  <a:close/>
                </a:path>
              </a:pathLst>
            </a:cu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2292170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52E40E7-8D1F-09E8-8846-1788665CBB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9" t="821" r="-1832" b="49179"/>
          <a:stretch/>
        </p:blipFill>
        <p:spPr>
          <a:xfrm>
            <a:off x="6105939" y="2133600"/>
            <a:ext cx="4723992" cy="48132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72AAD8-80E9-43FC-BA10-38925B1B92E5}"/>
              </a:ext>
            </a:extLst>
          </p:cNvPr>
          <p:cNvSpPr txBox="1"/>
          <p:nvPr/>
        </p:nvSpPr>
        <p:spPr>
          <a:xfrm>
            <a:off x="1086403" y="937219"/>
            <a:ext cx="9990890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2C48A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1 : Mô hình xe điện chạy bằng pin gồm mấy bộ phận chính 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3E840B-EE74-4549-A8BC-38C15CA56733}"/>
              </a:ext>
            </a:extLst>
          </p:cNvPr>
          <p:cNvGrpSpPr/>
          <p:nvPr/>
        </p:nvGrpSpPr>
        <p:grpSpPr>
          <a:xfrm>
            <a:off x="1779140" y="2671482"/>
            <a:ext cx="4809996" cy="1087244"/>
            <a:chOff x="3311910" y="1670715"/>
            <a:chExt cx="4809996" cy="1087244"/>
          </a:xfrm>
        </p:grpSpPr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E8F28080-0096-4F4C-A533-436397C9A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311910" y="1670715"/>
              <a:ext cx="949668" cy="106897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C0425A9-CDA7-4260-85E8-98509DA33F48}"/>
                </a:ext>
              </a:extLst>
            </p:cNvPr>
            <p:cNvSpPr txBox="1"/>
            <p:nvPr/>
          </p:nvSpPr>
          <p:spPr>
            <a:xfrm>
              <a:off x="4358587" y="1834629"/>
              <a:ext cx="3763319" cy="92333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 bộ phận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DDF375-31B0-4982-B5E4-72C68F2A5663}"/>
              </a:ext>
            </a:extLst>
          </p:cNvPr>
          <p:cNvGrpSpPr/>
          <p:nvPr/>
        </p:nvGrpSpPr>
        <p:grpSpPr>
          <a:xfrm>
            <a:off x="1826812" y="4131133"/>
            <a:ext cx="6635993" cy="1015663"/>
            <a:chOff x="3226742" y="2976574"/>
            <a:chExt cx="6635993" cy="1015663"/>
          </a:xfrm>
        </p:grpSpPr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5035109D-2D63-4ED4-9AB4-E839D7B29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226742" y="2976574"/>
              <a:ext cx="898560" cy="101566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A51CB9-9E98-4906-8CA3-1D2B9F99244A}"/>
                </a:ext>
              </a:extLst>
            </p:cNvPr>
            <p:cNvSpPr txBox="1"/>
            <p:nvPr/>
          </p:nvSpPr>
          <p:spPr>
            <a:xfrm>
              <a:off x="4125302" y="3017855"/>
              <a:ext cx="5737433" cy="92333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 bộ phận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702D1A-7064-4A77-8936-F211661DBDDC}"/>
              </a:ext>
            </a:extLst>
          </p:cNvPr>
          <p:cNvGrpSpPr/>
          <p:nvPr/>
        </p:nvGrpSpPr>
        <p:grpSpPr>
          <a:xfrm>
            <a:off x="1795936" y="5375548"/>
            <a:ext cx="6962733" cy="923330"/>
            <a:chOff x="3261874" y="4139278"/>
            <a:chExt cx="6962733" cy="923330"/>
          </a:xfrm>
        </p:grpSpPr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CB4828C-5DF4-4AD4-8A50-5FA5217D1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261874" y="4163641"/>
              <a:ext cx="801166" cy="88828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3D571B-0FB5-4098-AA98-3B5A2652ECAA}"/>
                </a:ext>
              </a:extLst>
            </p:cNvPr>
            <p:cNvSpPr txBox="1"/>
            <p:nvPr/>
          </p:nvSpPr>
          <p:spPr>
            <a:xfrm>
              <a:off x="4063040" y="4139278"/>
              <a:ext cx="6161567" cy="92333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6 bộ phận</a:t>
              </a: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9CB6A31B-28DF-4989-ADD8-88EA656F70EB}"/>
              </a:ext>
            </a:extLst>
          </p:cNvPr>
          <p:cNvSpPr/>
          <p:nvPr/>
        </p:nvSpPr>
        <p:spPr>
          <a:xfrm>
            <a:off x="1667914" y="4035768"/>
            <a:ext cx="1172120" cy="1196622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Âm ĐÚNG 3_Thong bao xuat hien">
            <a:hlinkClick r:id="" action="ppaction://media"/>
            <a:extLst>
              <a:ext uri="{FF2B5EF4-FFF2-40B4-BE49-F238E27FC236}">
                <a16:creationId xmlns:a16="http://schemas.microsoft.com/office/drawing/2014/main" id="{A8BA927B-E599-4092-B1C6-499B6941A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310920"/>
            <a:ext cx="1096963" cy="10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6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9" grpId="0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622FA-8FAE-05F0-322A-01FBE1DF210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12655"/>
            <a:ext cx="12220303" cy="6934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D6C9BA-BA48-8CE8-63C7-34C1C2C7CFC7}"/>
              </a:ext>
            </a:extLst>
          </p:cNvPr>
          <p:cNvGrpSpPr/>
          <p:nvPr/>
        </p:nvGrpSpPr>
        <p:grpSpPr>
          <a:xfrm>
            <a:off x="252548" y="487567"/>
            <a:ext cx="11658600" cy="6261463"/>
            <a:chOff x="914400" y="1786366"/>
            <a:chExt cx="10363200" cy="451317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EA8666-C447-B0A7-D94C-5FF7AD74C41C}"/>
                </a:ext>
              </a:extLst>
            </p:cNvPr>
            <p:cNvSpPr/>
            <p:nvPr/>
          </p:nvSpPr>
          <p:spPr>
            <a:xfrm>
              <a:off x="914400" y="1786366"/>
              <a:ext cx="10363200" cy="45131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61A5F3-0710-2F51-834B-1665FAC352ED}"/>
                </a:ext>
              </a:extLst>
            </p:cNvPr>
            <p:cNvSpPr/>
            <p:nvPr/>
          </p:nvSpPr>
          <p:spPr>
            <a:xfrm>
              <a:off x="1104900" y="2023654"/>
              <a:ext cx="9982200" cy="4038600"/>
            </a:xfrm>
            <a:custGeom>
              <a:avLst/>
              <a:gdLst>
                <a:gd name="connsiteX0" fmla="*/ 0 w 9982200"/>
                <a:gd name="connsiteY0" fmla="*/ 673113 h 4038600"/>
                <a:gd name="connsiteX1" fmla="*/ 673113 w 9982200"/>
                <a:gd name="connsiteY1" fmla="*/ 0 h 4038600"/>
                <a:gd name="connsiteX2" fmla="*/ 9309087 w 9982200"/>
                <a:gd name="connsiteY2" fmla="*/ 0 h 4038600"/>
                <a:gd name="connsiteX3" fmla="*/ 9982200 w 9982200"/>
                <a:gd name="connsiteY3" fmla="*/ 673113 h 4038600"/>
                <a:gd name="connsiteX4" fmla="*/ 9982200 w 9982200"/>
                <a:gd name="connsiteY4" fmla="*/ 3365487 h 4038600"/>
                <a:gd name="connsiteX5" fmla="*/ 9309087 w 9982200"/>
                <a:gd name="connsiteY5" fmla="*/ 4038600 h 4038600"/>
                <a:gd name="connsiteX6" fmla="*/ 673113 w 9982200"/>
                <a:gd name="connsiteY6" fmla="*/ 4038600 h 4038600"/>
                <a:gd name="connsiteX7" fmla="*/ 0 w 9982200"/>
                <a:gd name="connsiteY7" fmla="*/ 3365487 h 4038600"/>
                <a:gd name="connsiteX8" fmla="*/ 0 w 9982200"/>
                <a:gd name="connsiteY8" fmla="*/ 673113 h 403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82200" h="4038600" extrusionOk="0">
                  <a:moveTo>
                    <a:pt x="0" y="673113"/>
                  </a:moveTo>
                  <a:cubicBezTo>
                    <a:pt x="-16879" y="283573"/>
                    <a:pt x="355472" y="29949"/>
                    <a:pt x="673113" y="0"/>
                  </a:cubicBezTo>
                  <a:cubicBezTo>
                    <a:pt x="3008648" y="-23114"/>
                    <a:pt x="6084419" y="-103014"/>
                    <a:pt x="9309087" y="0"/>
                  </a:cubicBezTo>
                  <a:cubicBezTo>
                    <a:pt x="9743489" y="-31699"/>
                    <a:pt x="9979095" y="310063"/>
                    <a:pt x="9982200" y="673113"/>
                  </a:cubicBezTo>
                  <a:cubicBezTo>
                    <a:pt x="10123105" y="1622976"/>
                    <a:pt x="9893807" y="2332050"/>
                    <a:pt x="9982200" y="3365487"/>
                  </a:cubicBezTo>
                  <a:cubicBezTo>
                    <a:pt x="9946581" y="3708617"/>
                    <a:pt x="9706887" y="4048790"/>
                    <a:pt x="9309087" y="4038600"/>
                  </a:cubicBezTo>
                  <a:cubicBezTo>
                    <a:pt x="7277118" y="4043272"/>
                    <a:pt x="3676312" y="4197707"/>
                    <a:pt x="673113" y="4038600"/>
                  </a:cubicBezTo>
                  <a:cubicBezTo>
                    <a:pt x="304222" y="4045571"/>
                    <a:pt x="-11455" y="3734701"/>
                    <a:pt x="0" y="3365487"/>
                  </a:cubicBezTo>
                  <a:cubicBezTo>
                    <a:pt x="83958" y="2180175"/>
                    <a:pt x="11003" y="1910812"/>
                    <a:pt x="0" y="673113"/>
                  </a:cubicBezTo>
                  <a:close/>
                </a:path>
              </a:pathLst>
            </a:cu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2292170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52E40E7-8D1F-09E8-8846-1788665CBB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9" t="821" r="-1832" b="49179"/>
          <a:stretch/>
        </p:blipFill>
        <p:spPr>
          <a:xfrm>
            <a:off x="6105939" y="2133600"/>
            <a:ext cx="4723992" cy="48132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72AAD8-80E9-43FC-BA10-38925B1B92E5}"/>
              </a:ext>
            </a:extLst>
          </p:cNvPr>
          <p:cNvSpPr txBox="1"/>
          <p:nvPr/>
        </p:nvSpPr>
        <p:spPr>
          <a:xfrm>
            <a:off x="1086403" y="937219"/>
            <a:ext cx="9990890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>
                <a:solidFill>
                  <a:srgbClr val="2C48A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2 : Có tất cả bao nhiêu yêu cần sản phẩm 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3E840B-EE74-4549-A8BC-38C15CA56733}"/>
              </a:ext>
            </a:extLst>
          </p:cNvPr>
          <p:cNvGrpSpPr/>
          <p:nvPr/>
        </p:nvGrpSpPr>
        <p:grpSpPr>
          <a:xfrm>
            <a:off x="1795936" y="2668392"/>
            <a:ext cx="4809996" cy="1087244"/>
            <a:chOff x="3311910" y="1670715"/>
            <a:chExt cx="4809996" cy="1087244"/>
          </a:xfrm>
        </p:grpSpPr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E8F28080-0096-4F4C-A533-436397C9A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311910" y="1670715"/>
              <a:ext cx="949668" cy="106897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C0425A9-CDA7-4260-85E8-98509DA33F48}"/>
                </a:ext>
              </a:extLst>
            </p:cNvPr>
            <p:cNvSpPr txBox="1"/>
            <p:nvPr/>
          </p:nvSpPr>
          <p:spPr>
            <a:xfrm>
              <a:off x="4358587" y="1834629"/>
              <a:ext cx="3763319" cy="92333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 yêu cầu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DDF375-31B0-4982-B5E4-72C68F2A5663}"/>
              </a:ext>
            </a:extLst>
          </p:cNvPr>
          <p:cNvGrpSpPr/>
          <p:nvPr/>
        </p:nvGrpSpPr>
        <p:grpSpPr>
          <a:xfrm>
            <a:off x="1826812" y="4131133"/>
            <a:ext cx="6635993" cy="1015663"/>
            <a:chOff x="3226742" y="2976574"/>
            <a:chExt cx="6635993" cy="1015663"/>
          </a:xfrm>
        </p:grpSpPr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5035109D-2D63-4ED4-9AB4-E839D7B29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226742" y="2976574"/>
              <a:ext cx="898560" cy="101566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A51CB9-9E98-4906-8CA3-1D2B9F99244A}"/>
                </a:ext>
              </a:extLst>
            </p:cNvPr>
            <p:cNvSpPr txBox="1"/>
            <p:nvPr/>
          </p:nvSpPr>
          <p:spPr>
            <a:xfrm>
              <a:off x="4125302" y="3017855"/>
              <a:ext cx="5737433" cy="92333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 yêu cầu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702D1A-7064-4A77-8936-F211661DBDDC}"/>
              </a:ext>
            </a:extLst>
          </p:cNvPr>
          <p:cNvGrpSpPr/>
          <p:nvPr/>
        </p:nvGrpSpPr>
        <p:grpSpPr>
          <a:xfrm>
            <a:off x="1795936" y="5375548"/>
            <a:ext cx="6962733" cy="923330"/>
            <a:chOff x="3261874" y="4139278"/>
            <a:chExt cx="6962733" cy="923330"/>
          </a:xfrm>
        </p:grpSpPr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CB4828C-5DF4-4AD4-8A50-5FA5217D1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261874" y="4163641"/>
              <a:ext cx="801166" cy="88828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3D571B-0FB5-4098-AA98-3B5A2652ECAA}"/>
                </a:ext>
              </a:extLst>
            </p:cNvPr>
            <p:cNvSpPr txBox="1"/>
            <p:nvPr/>
          </p:nvSpPr>
          <p:spPr>
            <a:xfrm>
              <a:off x="4063040" y="4139278"/>
              <a:ext cx="6161567" cy="92333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7 yêu cầu</a:t>
              </a: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9CB6A31B-28DF-4989-ADD8-88EA656F70EB}"/>
              </a:ext>
            </a:extLst>
          </p:cNvPr>
          <p:cNvSpPr/>
          <p:nvPr/>
        </p:nvSpPr>
        <p:spPr>
          <a:xfrm>
            <a:off x="1640539" y="2685586"/>
            <a:ext cx="1172120" cy="1196622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Âm ĐÚNG 3_Thong bao xuat hien">
            <a:hlinkClick r:id="" action="ppaction://media"/>
            <a:extLst>
              <a:ext uri="{FF2B5EF4-FFF2-40B4-BE49-F238E27FC236}">
                <a16:creationId xmlns:a16="http://schemas.microsoft.com/office/drawing/2014/main" id="{A8BA927B-E599-4092-B1C6-499B6941A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310920"/>
            <a:ext cx="1096963" cy="10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6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9" grpId="0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FEE571-8790-A510-E66B-E80E29830E16}"/>
              </a:ext>
            </a:extLst>
          </p:cNvPr>
          <p:cNvGrpSpPr/>
          <p:nvPr/>
        </p:nvGrpSpPr>
        <p:grpSpPr>
          <a:xfrm>
            <a:off x="565946" y="3664294"/>
            <a:ext cx="3245096" cy="1493924"/>
            <a:chOff x="565946" y="3664294"/>
            <a:chExt cx="3245096" cy="14939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23C68A-85BA-9BA2-9B9E-FBC0EAA9F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0" t="7480" r="14375" b="-4147"/>
            <a:stretch/>
          </p:blipFill>
          <p:spPr>
            <a:xfrm>
              <a:off x="1905000" y="3664294"/>
              <a:ext cx="1906042" cy="14939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204565-87C8-E7B5-3D34-0816A30C4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2" r="43750" b="17262"/>
            <a:stretch/>
          </p:blipFill>
          <p:spPr>
            <a:xfrm rot="403859" flipH="1">
              <a:off x="565946" y="3852009"/>
              <a:ext cx="1552006" cy="111849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F6272F-8B8B-4AA8-882E-DD8862BDB398}"/>
              </a:ext>
            </a:extLst>
          </p:cNvPr>
          <p:cNvGrpSpPr/>
          <p:nvPr/>
        </p:nvGrpSpPr>
        <p:grpSpPr>
          <a:xfrm>
            <a:off x="4953000" y="1789490"/>
            <a:ext cx="6485366" cy="2585323"/>
            <a:chOff x="236216" y="2435870"/>
            <a:chExt cx="7704861" cy="229701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A00E6A-D9F4-4EE3-AE31-8662CDB5C57A}"/>
                </a:ext>
              </a:extLst>
            </p:cNvPr>
            <p:cNvSpPr txBox="1"/>
            <p:nvPr/>
          </p:nvSpPr>
          <p:spPr>
            <a:xfrm>
              <a:off x="236216" y="2435870"/>
              <a:ext cx="7704861" cy="2297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5400" b="0" i="0" u="none" strike="noStrike" kern="1200" cap="none" spc="0" normalizeH="0" baseline="0" noProof="0">
                  <a:ln w="127000">
                    <a:solidFill>
                      <a:srgbClr val="FFFFFF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Arial" panose="020B0604020202020204" pitchFamily="34" charset="0"/>
                </a:rPr>
                <a:t>Hoạt động hình thành kiến thức, kĩ năng mới:</a:t>
              </a:r>
              <a:endParaRPr kumimoji="0" lang="sv-SE" sz="5400" b="0" i="0" u="none" strike="noStrike" kern="1200" cap="none" spc="0" normalizeH="0" baseline="0" noProof="0" dirty="0">
                <a:ln w="12700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3DA79A-61B2-4B07-9203-B5A9090D6A45}"/>
                </a:ext>
              </a:extLst>
            </p:cNvPr>
            <p:cNvSpPr txBox="1"/>
            <p:nvPr/>
          </p:nvSpPr>
          <p:spPr>
            <a:xfrm>
              <a:off x="236216" y="2435870"/>
              <a:ext cx="7704861" cy="2297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5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Arial" panose="020B0604020202020204" pitchFamily="34" charset="0"/>
                </a:rPr>
                <a:t>Hoạt động hình thành kiến thức, kĩ năng mới:</a:t>
              </a:r>
              <a:endParaRPr kumimoji="0" lang="sv-SE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1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6" presetClass="emph" presetSubtype="0" fill="hold" nodeType="withEffect" p14:presetBounceEnd="98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1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762000" y="381000"/>
            <a:ext cx="10491187" cy="5221873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1DAD6EA-34AE-0364-FC3F-5579BD59C072}"/>
              </a:ext>
            </a:extLst>
          </p:cNvPr>
          <p:cNvSpPr txBox="1"/>
          <p:nvPr/>
        </p:nvSpPr>
        <p:spPr>
          <a:xfrm>
            <a:off x="2492812" y="690501"/>
            <a:ext cx="684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LNTH-Dinomiko" panose="02000500000000000000" pitchFamily="2" charset="0"/>
                <a:ea typeface="Roboto" panose="02000000000000000000" pitchFamily="2" charset="0"/>
                <a:cs typeface="+mn-cs"/>
              </a:rPr>
              <a:t>Hoạt động 2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LNTH-Dinomiko" panose="02000500000000000000" pitchFamily="2" charset="0"/>
              <a:cs typeface="+mn-cs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B7D235B-6A94-AD2B-24EB-3B303F324635}"/>
              </a:ext>
            </a:extLst>
          </p:cNvPr>
          <p:cNvSpPr txBox="1"/>
          <p:nvPr/>
        </p:nvSpPr>
        <p:spPr>
          <a:xfrm>
            <a:off x="1675262" y="1686873"/>
            <a:ext cx="88414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7200">
                <a:solidFill>
                  <a:srgbClr val="FF0066"/>
                </a:solidFill>
                <a:latin typeface="iCiel Pony" panose="02000000000000000000" pitchFamily="2" charset="0"/>
                <a:ea typeface="Roboto" panose="02000000000000000000" pitchFamily="2" charset="0"/>
              </a:rPr>
              <a:t>Thực hành lắp ráp mô hình xe điện chạy bằng pin 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Ciel Pony" panose="02000000000000000000" pitchFamily="2" charset="0"/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" y="4088879"/>
            <a:ext cx="2464438" cy="2615816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427" y="2451782"/>
            <a:ext cx="2250289" cy="28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11111E-6 L 0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CB1F3D-DE55-985A-E364-9C8308CBB814}"/>
              </a:ext>
            </a:extLst>
          </p:cNvPr>
          <p:cNvGrpSpPr/>
          <p:nvPr/>
        </p:nvGrpSpPr>
        <p:grpSpPr>
          <a:xfrm>
            <a:off x="525117" y="378825"/>
            <a:ext cx="11141765" cy="1323439"/>
            <a:chOff x="516835" y="609600"/>
            <a:chExt cx="11141765" cy="1323439"/>
          </a:xfrm>
        </p:grpSpPr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9F8CCB1F-FCDA-15CF-5C3A-605F5F9C36C5}"/>
                </a:ext>
              </a:extLst>
            </p:cNvPr>
            <p:cNvSpPr txBox="1"/>
            <p:nvPr/>
          </p:nvSpPr>
          <p:spPr>
            <a:xfrm>
              <a:off x="1638231" y="609600"/>
              <a:ext cx="100203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nhắc lại yêu cầu của sản phẩm trong SGK trang 43.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A6DE2C42-C4E9-1835-7727-6948C7BC2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835" y="762000"/>
              <a:ext cx="1071718" cy="1017084"/>
            </a:xfrm>
            <a:prstGeom prst="rect">
              <a:avLst/>
            </a:prstGeom>
          </p:spPr>
        </p:pic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09283" y="2023606"/>
            <a:ext cx="3612235" cy="46183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6BD8BD-56FF-4DAA-A7A2-7613213CB003}"/>
              </a:ext>
            </a:extLst>
          </p:cNvPr>
          <p:cNvSpPr txBox="1"/>
          <p:nvPr/>
        </p:nvSpPr>
        <p:spPr>
          <a:xfrm>
            <a:off x="3124200" y="1752600"/>
            <a:ext cx="854268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vi-VN" sz="3800" b="1" i="0" u="none" strike="noStrike" baseline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h</a:t>
            </a:r>
            <a:r>
              <a:rPr lang="en-US" sz="3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3800" b="1" i="0" u="none" strike="noStrike" baseline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được lắp ráp đầy đủ các bộ phận.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vi-VN" sz="3800" b="1" i="0" u="none" strike="noStrike" baseline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b="1" i="0" u="none" strike="noStrike" baseline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chi tiết được lắp ghép đúng vị trí, chắc chắn.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800" b="1" i="0" u="none" strike="noStrike" baseline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 điện nối đúng vị trí, gọn gàng.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vi-VN" sz="3800" b="1" i="0" u="none" strike="noStrike" baseline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chạy được khi bật công tắc.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vi-VN" sz="3800" b="1" i="0" u="none" strike="noStrike" baseline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800" b="1" i="0" u="none" strike="noStrike" baseline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h</a:t>
            </a:r>
            <a:r>
              <a:rPr lang="en-US" sz="3800" b="1" i="0" u="none" strike="noStrike" baseline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3800" b="1" i="0" u="none" strike="noStrike" baseline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xe hoạt động b</a:t>
            </a:r>
            <a:r>
              <a:rPr lang="en-US" sz="38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3800" b="1" i="0" u="none" strike="noStrike" baseline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thường, không xảy ra sự cố.</a:t>
            </a:r>
            <a:endParaRPr lang="en-US" sz="3800" b="1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1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1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25400">
          <a:noFill/>
        </a:ln>
      </a:spPr>
      <a:bodyPr wrap="none" lIns="0" tIns="0" rIns="0" bIns="0" rtlCol="0">
        <a:spAutoFit/>
      </a:bodyPr>
      <a:lstStyle>
        <a:defPPr algn="ctr">
          <a:defRPr sz="6600" smtClean="0">
            <a:ln w="568325">
              <a:solidFill>
                <a:schemeClr val="bg1"/>
              </a:solidFill>
            </a:ln>
            <a:solidFill>
              <a:schemeClr val="bg1"/>
            </a:solidFill>
            <a:effectLst>
              <a:glow>
                <a:schemeClr val="accent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SVNBeachwood Sans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1047</TotalTime>
  <Words>888</Words>
  <Application>Microsoft Office PowerPoint</Application>
  <PresentationFormat>Widescreen</PresentationFormat>
  <Paragraphs>136</Paragraphs>
  <Slides>38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LNTH-Dinomiko</vt:lpstr>
      <vt:lpstr>Wingdings</vt:lpstr>
      <vt:lpstr>#9Slide07 SVNBeachwood Sans</vt:lpstr>
      <vt:lpstr>#9Slide02 Noi dung dai</vt:lpstr>
      <vt:lpstr>iCiel Pony</vt:lpstr>
      <vt:lpstr>UTM Duepuntozero</vt:lpstr>
      <vt:lpstr>Arial</vt:lpstr>
      <vt:lpstr>UVN Banh Mi</vt:lpstr>
      <vt:lpstr>#9Slide02 Tieu de dai</vt:lpstr>
      <vt:lpstr>UTM Showcard</vt:lpstr>
      <vt:lpstr>UTM Alberta Heavy</vt:lpstr>
      <vt:lpstr>Calibri</vt:lpstr>
      <vt:lpstr>UTM Edwardian</vt:lpstr>
      <vt:lpstr>#9Slide07 SVNNexa Rust Slab Bla</vt:lpstr>
      <vt:lpstr>SVN-Kitten</vt:lpstr>
      <vt:lpstr>Courier New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cp:keywords>9Slide</cp:keywords>
  <dc:description>9Slide.vn</dc:description>
  <cp:lastModifiedBy>Hương</cp:lastModifiedBy>
  <cp:revision>13</cp:revision>
  <dcterms:created xsi:type="dcterms:W3CDTF">2023-10-22T02:00:54Z</dcterms:created>
  <dcterms:modified xsi:type="dcterms:W3CDTF">2024-12-15T02:47:41Z</dcterms:modified>
  <cp:category>9Slide.vn</cp:category>
  <cp:contentStatus>9Slide</cp:contentStatus>
</cp:coreProperties>
</file>