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66" r:id="rId5"/>
    <p:sldId id="267" r:id="rId6"/>
    <p:sldId id="268" r:id="rId7"/>
    <p:sldId id="257" r:id="rId8"/>
    <p:sldId id="260" r:id="rId9"/>
    <p:sldId id="269" r:id="rId10"/>
    <p:sldId id="270" r:id="rId11"/>
    <p:sldId id="271" r:id="rId12"/>
    <p:sldId id="272" r:id="rId13"/>
    <p:sldId id="273" r:id="rId14"/>
    <p:sldId id="265" r:id="rId15"/>
  </p:sldIdLst>
  <p:sldSz cx="18288000" cy="10287000"/>
  <p:notesSz cx="6858000" cy="9144000"/>
  <p:embeddedFontLst>
    <p:embeddedFont>
      <p:font typeface="SVN-Dumpling" panose="02000000000000000000" pitchFamily="50" charset="0"/>
      <p:regular r:id="rId16"/>
    </p:embeddedFont>
    <p:embeddedFont>
      <p:font typeface="SVN-Kitten" pitchFamily="50" charset="0"/>
      <p:regular r:id="rId17"/>
    </p:embeddedFont>
    <p:embeddedFont>
      <p:font typeface="UVN Banh Mi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68"/>
    <a:srgbClr val="FDDBC5"/>
    <a:srgbClr val="97B37F"/>
    <a:srgbClr val="DBE5D2"/>
    <a:srgbClr val="FCB715"/>
    <a:srgbClr val="FFE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24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8AEDE4B-430F-0B61-1615-C692588B119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5" Type="http://schemas.openxmlformats.org/officeDocument/2006/relationships/image" Target="../media/image30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5" Type="http://schemas.openxmlformats.org/officeDocument/2006/relationships/image" Target="../media/image30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085672" y="2613981"/>
            <a:ext cx="20459344" cy="5059038"/>
          </a:xfrm>
          <a:custGeom>
            <a:avLst/>
            <a:gdLst/>
            <a:ahLst/>
            <a:cxnLst/>
            <a:rect l="l" t="t" r="r" b="b"/>
            <a:pathLst>
              <a:path w="20459344" h="5059038">
                <a:moveTo>
                  <a:pt x="0" y="0"/>
                </a:moveTo>
                <a:lnTo>
                  <a:pt x="20459344" y="0"/>
                </a:lnTo>
                <a:lnTo>
                  <a:pt x="20459344" y="5059038"/>
                </a:lnTo>
                <a:lnTo>
                  <a:pt x="0" y="505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731393">
            <a:off x="10562921" y="1608521"/>
            <a:ext cx="7617157" cy="7802466"/>
          </a:xfrm>
          <a:custGeom>
            <a:avLst/>
            <a:gdLst/>
            <a:ahLst/>
            <a:cxnLst/>
            <a:rect l="l" t="t" r="r" b="b"/>
            <a:pathLst>
              <a:path w="7617157" h="7802466">
                <a:moveTo>
                  <a:pt x="0" y="0"/>
                </a:moveTo>
                <a:lnTo>
                  <a:pt x="7617157" y="0"/>
                </a:lnTo>
                <a:lnTo>
                  <a:pt x="7617157" y="7802465"/>
                </a:lnTo>
                <a:lnTo>
                  <a:pt x="0" y="7802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85672" y="86319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-173642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80260">
            <a:off x="13601700" y="4023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828939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6258B-55D3-13D6-3B1A-44C1A6675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6213" y="3288541"/>
            <a:ext cx="12851482" cy="40298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2560576" y="2618230"/>
            <a:ext cx="5050540" cy="5050540"/>
          </a:xfrm>
          <a:custGeom>
            <a:avLst/>
            <a:gdLst/>
            <a:ahLst/>
            <a:cxnLst/>
            <a:rect l="l" t="t" r="r" b="b"/>
            <a:pathLst>
              <a:path w="5050540" h="5050540">
                <a:moveTo>
                  <a:pt x="0" y="0"/>
                </a:moveTo>
                <a:lnTo>
                  <a:pt x="5050539" y="0"/>
                </a:lnTo>
                <a:lnTo>
                  <a:pt x="5050539" y="5050540"/>
                </a:lnTo>
                <a:lnTo>
                  <a:pt x="0" y="505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489963" y="-2177212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400000">
            <a:off x="13182548" y="678824"/>
            <a:ext cx="6941557" cy="7038334"/>
          </a:xfrm>
          <a:custGeom>
            <a:avLst/>
            <a:gdLst/>
            <a:ahLst/>
            <a:cxnLst/>
            <a:rect l="l" t="t" r="r" b="b"/>
            <a:pathLst>
              <a:path w="6941557" h="7038334">
                <a:moveTo>
                  <a:pt x="0" y="0"/>
                </a:moveTo>
                <a:lnTo>
                  <a:pt x="6941557" y="0"/>
                </a:lnTo>
                <a:lnTo>
                  <a:pt x="6941557" y="7038334"/>
                </a:lnTo>
                <a:lnTo>
                  <a:pt x="0" y="7038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53E3F-D126-1658-82EB-FECB70814359}"/>
              </a:ext>
            </a:extLst>
          </p:cNvPr>
          <p:cNvSpPr txBox="1"/>
          <p:nvPr/>
        </p:nvSpPr>
        <p:spPr>
          <a:xfrm>
            <a:off x="990600" y="4797613"/>
            <a:ext cx="15163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Dumpling" panose="02000000000000000000" pitchFamily="50" charset="0"/>
                <a:ea typeface="+mn-ea"/>
                <a:cs typeface="Times New Roman" panose="02020603050405020304" pitchFamily="18" charset="0"/>
              </a:rPr>
              <a:t>Em tập làm tuyên truyền viên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Dumpling" panose="02000000000000000000" pitchFamily="50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832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763358" y="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B480C-AB02-33EE-5857-D666319EAC3F}"/>
              </a:ext>
            </a:extLst>
          </p:cNvPr>
          <p:cNvSpPr txBox="1"/>
          <p:nvPr/>
        </p:nvSpPr>
        <p:spPr>
          <a:xfrm>
            <a:off x="4202381" y="646318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hoặc vẽ tranh phòng chống bệnh tả hoặc bệnh lao phổi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tuyên truyền với các bạn, gia đình, cộng đồng cùng thực hiện.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7BEF1-9BD6-6A2C-6378-36B80F356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28" y="3015500"/>
            <a:ext cx="11007540" cy="57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26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763358" y="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NÂNG CAO NHẬN THỨC TRONG PHÒNG, CHỐNG TÁC HẠI CỦA THUỐC LÁ THÔNG QUA CUỘC  THI VẼ TRANH">
            <a:extLst>
              <a:ext uri="{FF2B5EF4-FFF2-40B4-BE49-F238E27FC236}">
                <a16:creationId xmlns:a16="http://schemas.microsoft.com/office/drawing/2014/main" id="{A6B65770-2F22-F485-CB68-13778A6B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04" y="727603"/>
            <a:ext cx="1140248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17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763358" y="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Những bức tranh vẽ phòng chống thuốc lá đơn giản mà đẹp">
            <a:extLst>
              <a:ext uri="{FF2B5EF4-FFF2-40B4-BE49-F238E27FC236}">
                <a16:creationId xmlns:a16="http://schemas.microsoft.com/office/drawing/2014/main" id="{B6511316-6100-0C42-37DA-8F560B67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62" y="733277"/>
            <a:ext cx="11165735" cy="77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934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085672" y="2613981"/>
            <a:ext cx="20459344" cy="5059038"/>
          </a:xfrm>
          <a:custGeom>
            <a:avLst/>
            <a:gdLst/>
            <a:ahLst/>
            <a:cxnLst/>
            <a:rect l="l" t="t" r="r" b="b"/>
            <a:pathLst>
              <a:path w="20459344" h="5059038">
                <a:moveTo>
                  <a:pt x="0" y="0"/>
                </a:moveTo>
                <a:lnTo>
                  <a:pt x="20459344" y="0"/>
                </a:lnTo>
                <a:lnTo>
                  <a:pt x="20459344" y="5059038"/>
                </a:lnTo>
                <a:lnTo>
                  <a:pt x="0" y="505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731393">
            <a:off x="10562921" y="1608521"/>
            <a:ext cx="7617157" cy="7802466"/>
          </a:xfrm>
          <a:custGeom>
            <a:avLst/>
            <a:gdLst/>
            <a:ahLst/>
            <a:cxnLst/>
            <a:rect l="l" t="t" r="r" b="b"/>
            <a:pathLst>
              <a:path w="7617157" h="7802466">
                <a:moveTo>
                  <a:pt x="0" y="0"/>
                </a:moveTo>
                <a:lnTo>
                  <a:pt x="7617157" y="0"/>
                </a:lnTo>
                <a:lnTo>
                  <a:pt x="7617157" y="7802465"/>
                </a:lnTo>
                <a:lnTo>
                  <a:pt x="0" y="7802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85672" y="86319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-173642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80260">
            <a:off x="13601700" y="402336"/>
            <a:ext cx="7315200" cy="1252728"/>
          </a:xfrm>
          <a:custGeom>
            <a:avLst/>
            <a:gdLst/>
            <a:ahLst/>
            <a:cxnLst/>
            <a:rect l="l" t="t" r="r" b="b"/>
            <a:pathLst>
              <a:path w="7315200" h="1252728">
                <a:moveTo>
                  <a:pt x="0" y="0"/>
                </a:moveTo>
                <a:lnTo>
                  <a:pt x="7315200" y="0"/>
                </a:lnTo>
                <a:lnTo>
                  <a:pt x="7315200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828939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7023-E086-7120-524A-3A28FEEC93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2700668"/>
            <a:ext cx="9144270" cy="44347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9144000" y="1028700"/>
            <a:ext cx="8152101" cy="12665693"/>
          </a:xfrm>
          <a:custGeom>
            <a:avLst/>
            <a:gdLst/>
            <a:ahLst/>
            <a:cxnLst/>
            <a:rect l="l" t="t" r="r" b="b"/>
            <a:pathLst>
              <a:path w="8152101" h="12665693">
                <a:moveTo>
                  <a:pt x="0" y="0"/>
                </a:moveTo>
                <a:lnTo>
                  <a:pt x="8152101" y="0"/>
                </a:lnTo>
                <a:lnTo>
                  <a:pt x="8152101" y="12665693"/>
                </a:lnTo>
                <a:lnTo>
                  <a:pt x="0" y="12665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577195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886003" y="828939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86366" y="4595288"/>
            <a:ext cx="4569752" cy="4663012"/>
          </a:xfrm>
          <a:custGeom>
            <a:avLst/>
            <a:gdLst/>
            <a:ahLst/>
            <a:cxnLst/>
            <a:rect l="l" t="t" r="r" b="b"/>
            <a:pathLst>
              <a:path w="4569752" h="4663012">
                <a:moveTo>
                  <a:pt x="0" y="0"/>
                </a:moveTo>
                <a:lnTo>
                  <a:pt x="4569752" y="0"/>
                </a:lnTo>
                <a:lnTo>
                  <a:pt x="4569752" y="4663012"/>
                </a:lnTo>
                <a:lnTo>
                  <a:pt x="0" y="46630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028700" y="1028700"/>
            <a:ext cx="7984818" cy="2940938"/>
          </a:xfrm>
          <a:custGeom>
            <a:avLst/>
            <a:gdLst/>
            <a:ahLst/>
            <a:cxnLst/>
            <a:rect l="l" t="t" r="r" b="b"/>
            <a:pathLst>
              <a:path w="7984818" h="2940938">
                <a:moveTo>
                  <a:pt x="0" y="0"/>
                </a:moveTo>
                <a:lnTo>
                  <a:pt x="7984818" y="0"/>
                </a:lnTo>
                <a:lnTo>
                  <a:pt x="7984818" y="2940938"/>
                </a:lnTo>
                <a:lnTo>
                  <a:pt x="0" y="2940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3970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05521" y="1812019"/>
            <a:ext cx="7029057" cy="5694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aegu"/>
                <a:cs typeface="Gaegu"/>
                <a:sym typeface="Gaegu"/>
              </a:rPr>
              <a:t>–	Vẽ được sơ đồ tư duy để hệ thống và củng cố kiến thức về chủ đề Vi khuẩn.</a:t>
            </a:r>
          </a:p>
          <a:p>
            <a:pPr marL="0" marR="0" lvl="0" indent="0" algn="just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aegu"/>
                <a:cs typeface="Gaegu"/>
                <a:sym typeface="Gaegu"/>
              </a:rPr>
              <a:t>–	Tuyên truyền với bạn, gia đình và cộng đồng cùng phòng chống bệnh tả, bệnh lao phổi.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08" y="2228994"/>
            <a:ext cx="6518361" cy="74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Gaegu"/>
                <a:cs typeface="Gaegu"/>
                <a:sym typeface="Gaegu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328333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2560576" y="2618230"/>
            <a:ext cx="5050540" cy="5050540"/>
          </a:xfrm>
          <a:custGeom>
            <a:avLst/>
            <a:gdLst/>
            <a:ahLst/>
            <a:cxnLst/>
            <a:rect l="l" t="t" r="r" b="b"/>
            <a:pathLst>
              <a:path w="5050540" h="5050540">
                <a:moveTo>
                  <a:pt x="0" y="0"/>
                </a:moveTo>
                <a:lnTo>
                  <a:pt x="5050539" y="0"/>
                </a:lnTo>
                <a:lnTo>
                  <a:pt x="5050539" y="5050540"/>
                </a:lnTo>
                <a:lnTo>
                  <a:pt x="0" y="505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89963" y="-2177212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2857791" y="2775031"/>
            <a:ext cx="6941557" cy="7038334"/>
          </a:xfrm>
          <a:custGeom>
            <a:avLst/>
            <a:gdLst/>
            <a:ahLst/>
            <a:cxnLst/>
            <a:rect l="l" t="t" r="r" b="b"/>
            <a:pathLst>
              <a:path w="6941557" h="7038334">
                <a:moveTo>
                  <a:pt x="0" y="0"/>
                </a:moveTo>
                <a:lnTo>
                  <a:pt x="6941557" y="0"/>
                </a:lnTo>
                <a:lnTo>
                  <a:pt x="6941557" y="7038334"/>
                </a:lnTo>
                <a:lnTo>
                  <a:pt x="0" y="7038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51A5A1-8FB3-C135-442A-A16786048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63" y="3180706"/>
            <a:ext cx="11580484" cy="29121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5815796" y="7873196"/>
            <a:ext cx="21804292" cy="8115300"/>
          </a:xfrm>
          <a:custGeom>
            <a:avLst/>
            <a:gdLst/>
            <a:ahLst/>
            <a:cxnLst/>
            <a:rect l="l" t="t" r="r" b="b"/>
            <a:pathLst>
              <a:path w="21804292" h="8115300">
                <a:moveTo>
                  <a:pt x="0" y="0"/>
                </a:moveTo>
                <a:lnTo>
                  <a:pt x="21804292" y="0"/>
                </a:lnTo>
                <a:lnTo>
                  <a:pt x="21804292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5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184588" y="1028700"/>
            <a:ext cx="3574755" cy="3574755"/>
          </a:xfrm>
          <a:custGeom>
            <a:avLst/>
            <a:gdLst/>
            <a:ahLst/>
            <a:cxnLst/>
            <a:rect l="l" t="t" r="r" b="b"/>
            <a:pathLst>
              <a:path w="3574755" h="3574755">
                <a:moveTo>
                  <a:pt x="0" y="0"/>
                </a:moveTo>
                <a:lnTo>
                  <a:pt x="3574754" y="0"/>
                </a:lnTo>
                <a:lnTo>
                  <a:pt x="3574754" y="3574755"/>
                </a:lnTo>
                <a:lnTo>
                  <a:pt x="0" y="357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37692" y="925830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122459" y="-207305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10273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929336">
            <a:off x="17030668" y="7625315"/>
            <a:ext cx="5316715" cy="5323369"/>
          </a:xfrm>
          <a:custGeom>
            <a:avLst/>
            <a:gdLst/>
            <a:ahLst/>
            <a:cxnLst/>
            <a:rect l="l" t="t" r="r" b="b"/>
            <a:pathLst>
              <a:path w="5316715" h="5323369">
                <a:moveTo>
                  <a:pt x="0" y="0"/>
                </a:moveTo>
                <a:lnTo>
                  <a:pt x="5316715" y="0"/>
                </a:lnTo>
                <a:lnTo>
                  <a:pt x="5316715" y="5323370"/>
                </a:lnTo>
                <a:lnTo>
                  <a:pt x="0" y="5323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413869">
            <a:off x="16076015" y="-1695118"/>
            <a:ext cx="4756847" cy="4756847"/>
          </a:xfrm>
          <a:custGeom>
            <a:avLst/>
            <a:gdLst/>
            <a:ahLst/>
            <a:cxnLst/>
            <a:rect l="l" t="t" r="r" b="b"/>
            <a:pathLst>
              <a:path w="4756847" h="4756847">
                <a:moveTo>
                  <a:pt x="0" y="0"/>
                </a:moveTo>
                <a:lnTo>
                  <a:pt x="4756847" y="0"/>
                </a:lnTo>
                <a:lnTo>
                  <a:pt x="4756847" y="4756848"/>
                </a:lnTo>
                <a:lnTo>
                  <a:pt x="0" y="4756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22984" y="1756024"/>
            <a:ext cx="7761604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99">
                <a:solidFill>
                  <a:srgbClr val="000000"/>
                </a:solidFill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Đây là vi khuẩn gây bệnh gì?</a:t>
            </a:r>
            <a:endParaRPr kumimoji="0" lang="en-US" sz="8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arykate"/>
              <a:cs typeface="Arial" panose="020B0604020202020204" pitchFamily="34" charset="0"/>
              <a:sym typeface="Marykate"/>
            </a:endParaRPr>
          </a:p>
        </p:txBody>
      </p:sp>
      <p:pic>
        <p:nvPicPr>
          <p:cNvPr id="1026" name="Picture 2" descr="Nguyên nhân và phương pháp điều trị bệnh tả hiệu quả">
            <a:extLst>
              <a:ext uri="{FF2B5EF4-FFF2-40B4-BE49-F238E27FC236}">
                <a16:creationId xmlns:a16="http://schemas.microsoft.com/office/drawing/2014/main" id="{06FDFBBF-51D5-92DB-B216-B39D2EAC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567" y="4706248"/>
            <a:ext cx="7330650" cy="39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F53AA-61ED-2B9B-F4C4-009B8FA7DBF3}"/>
              </a:ext>
            </a:extLst>
          </p:cNvPr>
          <p:cNvSpPr txBox="1"/>
          <p:nvPr/>
        </p:nvSpPr>
        <p:spPr>
          <a:xfrm>
            <a:off x="2024592" y="5143500"/>
            <a:ext cx="6706676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99" b="1">
                <a:solidFill>
                  <a:srgbClr val="000000"/>
                </a:solidFill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Vi khuẩn gây bệnh TẢ</a:t>
            </a:r>
            <a:endParaRPr kumimoji="0" lang="en-US" sz="8499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arykate"/>
              <a:cs typeface="Arial" panose="020B0604020202020204" pitchFamily="34" charset="0"/>
              <a:sym typeface="Marykate"/>
            </a:endParaRPr>
          </a:p>
        </p:txBody>
      </p:sp>
    </p:spTree>
    <p:extLst>
      <p:ext uri="{BB962C8B-B14F-4D97-AF65-F5344CB8AC3E}">
        <p14:creationId xmlns:p14="http://schemas.microsoft.com/office/powerpoint/2010/main" val="542093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5815796" y="7873196"/>
            <a:ext cx="21804292" cy="8115300"/>
          </a:xfrm>
          <a:custGeom>
            <a:avLst/>
            <a:gdLst/>
            <a:ahLst/>
            <a:cxnLst/>
            <a:rect l="l" t="t" r="r" b="b"/>
            <a:pathLst>
              <a:path w="21804292" h="8115300">
                <a:moveTo>
                  <a:pt x="0" y="0"/>
                </a:moveTo>
                <a:lnTo>
                  <a:pt x="21804292" y="0"/>
                </a:lnTo>
                <a:lnTo>
                  <a:pt x="21804292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5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184588" y="1028700"/>
            <a:ext cx="3574755" cy="3574755"/>
          </a:xfrm>
          <a:custGeom>
            <a:avLst/>
            <a:gdLst/>
            <a:ahLst/>
            <a:cxnLst/>
            <a:rect l="l" t="t" r="r" b="b"/>
            <a:pathLst>
              <a:path w="3574755" h="3574755">
                <a:moveTo>
                  <a:pt x="0" y="0"/>
                </a:moveTo>
                <a:lnTo>
                  <a:pt x="3574754" y="0"/>
                </a:lnTo>
                <a:lnTo>
                  <a:pt x="3574754" y="3574755"/>
                </a:lnTo>
                <a:lnTo>
                  <a:pt x="0" y="357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37692" y="925830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122459" y="-2073058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10273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929336">
            <a:off x="17030668" y="7625315"/>
            <a:ext cx="5316715" cy="5323369"/>
          </a:xfrm>
          <a:custGeom>
            <a:avLst/>
            <a:gdLst/>
            <a:ahLst/>
            <a:cxnLst/>
            <a:rect l="l" t="t" r="r" b="b"/>
            <a:pathLst>
              <a:path w="5316715" h="5323369">
                <a:moveTo>
                  <a:pt x="0" y="0"/>
                </a:moveTo>
                <a:lnTo>
                  <a:pt x="5316715" y="0"/>
                </a:lnTo>
                <a:lnTo>
                  <a:pt x="5316715" y="5323370"/>
                </a:lnTo>
                <a:lnTo>
                  <a:pt x="0" y="5323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413869">
            <a:off x="16076015" y="-1695118"/>
            <a:ext cx="4756847" cy="4756847"/>
          </a:xfrm>
          <a:custGeom>
            <a:avLst/>
            <a:gdLst/>
            <a:ahLst/>
            <a:cxnLst/>
            <a:rect l="l" t="t" r="r" b="b"/>
            <a:pathLst>
              <a:path w="4756847" h="4756847">
                <a:moveTo>
                  <a:pt x="0" y="0"/>
                </a:moveTo>
                <a:lnTo>
                  <a:pt x="4756847" y="0"/>
                </a:lnTo>
                <a:lnTo>
                  <a:pt x="4756847" y="4756848"/>
                </a:lnTo>
                <a:lnTo>
                  <a:pt x="0" y="4756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22984" y="1756024"/>
            <a:ext cx="7761604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Đây là vi khuẩn gây bệnh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F53AA-61ED-2B9B-F4C4-009B8FA7DBF3}"/>
              </a:ext>
            </a:extLst>
          </p:cNvPr>
          <p:cNvSpPr txBox="1"/>
          <p:nvPr/>
        </p:nvSpPr>
        <p:spPr>
          <a:xfrm>
            <a:off x="2038038" y="4409968"/>
            <a:ext cx="6706676" cy="392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Vi khuẩn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gây bệnh LAO PHỔI</a:t>
            </a:r>
          </a:p>
        </p:txBody>
      </p:sp>
      <p:pic>
        <p:nvPicPr>
          <p:cNvPr id="2050" name="Picture 2" descr="Đặc điểm vi khuẩn lao">
            <a:extLst>
              <a:ext uri="{FF2B5EF4-FFF2-40B4-BE49-F238E27FC236}">
                <a16:creationId xmlns:a16="http://schemas.microsoft.com/office/drawing/2014/main" id="{37D213AF-B662-45C6-9033-020DF89B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05" y="4527751"/>
            <a:ext cx="6307313" cy="42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66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2560576" y="2618230"/>
            <a:ext cx="5050540" cy="5050540"/>
          </a:xfrm>
          <a:custGeom>
            <a:avLst/>
            <a:gdLst/>
            <a:ahLst/>
            <a:cxnLst/>
            <a:rect l="l" t="t" r="r" b="b"/>
            <a:pathLst>
              <a:path w="5050540" h="5050540">
                <a:moveTo>
                  <a:pt x="0" y="0"/>
                </a:moveTo>
                <a:lnTo>
                  <a:pt x="5050539" y="0"/>
                </a:lnTo>
                <a:lnTo>
                  <a:pt x="5050539" y="5050540"/>
                </a:lnTo>
                <a:lnTo>
                  <a:pt x="0" y="505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489963" y="-2177212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400000">
            <a:off x="13182548" y="678824"/>
            <a:ext cx="6941557" cy="7038334"/>
          </a:xfrm>
          <a:custGeom>
            <a:avLst/>
            <a:gdLst/>
            <a:ahLst/>
            <a:cxnLst/>
            <a:rect l="l" t="t" r="r" b="b"/>
            <a:pathLst>
              <a:path w="6941557" h="7038334">
                <a:moveTo>
                  <a:pt x="0" y="0"/>
                </a:moveTo>
                <a:lnTo>
                  <a:pt x="6941557" y="0"/>
                </a:lnTo>
                <a:lnTo>
                  <a:pt x="6941557" y="7038334"/>
                </a:lnTo>
                <a:lnTo>
                  <a:pt x="0" y="7038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53E3F-D126-1658-82EB-FECB70814359}"/>
              </a:ext>
            </a:extLst>
          </p:cNvPr>
          <p:cNvSpPr txBox="1"/>
          <p:nvPr/>
        </p:nvSpPr>
        <p:spPr>
          <a:xfrm>
            <a:off x="914400" y="2968202"/>
            <a:ext cx="152860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>
                <a:solidFill>
                  <a:srgbClr val="0070C0"/>
                </a:solidFill>
                <a:latin typeface="SVN-Dumpling" panose="02000000000000000000" pitchFamily="50" charset="0"/>
                <a:cs typeface="Times New Roman" panose="02020603050405020304" pitchFamily="18" charset="0"/>
              </a:rPr>
              <a:t>Sơ đồ hoá </a:t>
            </a:r>
            <a:endParaRPr lang="en-US" sz="13800">
              <a:solidFill>
                <a:srgbClr val="0070C0"/>
              </a:solidFill>
              <a:latin typeface="SVN-Dumpling" panose="020000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vi-VN" sz="13800">
                <a:solidFill>
                  <a:srgbClr val="0070C0"/>
                </a:solidFill>
                <a:latin typeface="SVN-Dumpling" panose="02000000000000000000" pitchFamily="50" charset="0"/>
                <a:cs typeface="Times New Roman" panose="02020603050405020304" pitchFamily="18" charset="0"/>
              </a:rPr>
              <a:t>chủ đề Vi khuẩn</a:t>
            </a:r>
            <a:endParaRPr lang="en-US" sz="13800" dirty="0">
              <a:solidFill>
                <a:srgbClr val="0070C0"/>
              </a:solidFill>
              <a:latin typeface="SVN-Dumpling" panose="020000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483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B480C-AB02-33EE-5857-D666319EAC3F}"/>
              </a:ext>
            </a:extLst>
          </p:cNvPr>
          <p:cNvSpPr txBox="1"/>
          <p:nvPr/>
        </p:nvSpPr>
        <p:spPr>
          <a:xfrm>
            <a:off x="3995204" y="1028700"/>
            <a:ext cx="11016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Vẽ hoặc viết những điều em đã học được từ chủ đề Vi khuẩn và chia sẻ với bạn theo gợi ý.</a:t>
            </a:r>
            <a:endParaRPr lang="en-US" sz="40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9CE9F-27FA-55BC-9527-C3D07DAF0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06" y="2604796"/>
            <a:ext cx="15087600" cy="63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86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876915" y="394880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204392" y="830474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28673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745C9B1-EA01-861F-8493-E60EEB23519B}"/>
              </a:ext>
            </a:extLst>
          </p:cNvPr>
          <p:cNvSpPr txBox="1"/>
          <p:nvPr/>
        </p:nvSpPr>
        <p:spPr>
          <a:xfrm>
            <a:off x="-206790" y="7116918"/>
            <a:ext cx="19924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THẢO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LUẬN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NHÓM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BỐN</a:t>
            </a:r>
            <a:endParaRPr lang="vi-VN" sz="8100" b="1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latin typeface="SVN-Kitten" pitchFamily="50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F0293B-CA7C-FE02-406B-BA35F94D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162" y="2094063"/>
            <a:ext cx="13536358" cy="4396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37692" y="-15347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9CE9F-27FA-55BC-9527-C3D07DAF0A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14" y="1028700"/>
            <a:ext cx="16951086" cy="7162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FF156-B834-E48E-7868-4EECF64BDC23}"/>
              </a:ext>
            </a:extLst>
          </p:cNvPr>
          <p:cNvSpPr/>
          <p:nvPr/>
        </p:nvSpPr>
        <p:spPr>
          <a:xfrm>
            <a:off x="1676400" y="5448300"/>
            <a:ext cx="2590800" cy="1981200"/>
          </a:xfrm>
          <a:prstGeom prst="roundRect">
            <a:avLst>
              <a:gd name="adj" fmla="val 9380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dạng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que, hình xoắn và hình cầu,...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7B91DA-B27C-6FE0-C206-E15BB735B956}"/>
              </a:ext>
            </a:extLst>
          </p:cNvPr>
          <p:cNvSpPr/>
          <p:nvPr/>
        </p:nvSpPr>
        <p:spPr>
          <a:xfrm>
            <a:off x="4495800" y="5434263"/>
            <a:ext cx="2590800" cy="1981200"/>
          </a:xfrm>
          <a:prstGeom prst="roundRect">
            <a:avLst>
              <a:gd name="adj" fmla="val 8165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thước: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nhỏ, quan sát dưới kính hiển vi..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13E46D-8486-E3E2-3CD9-D982D8632AA7}"/>
              </a:ext>
            </a:extLst>
          </p:cNvPr>
          <p:cNvSpPr/>
          <p:nvPr/>
        </p:nvSpPr>
        <p:spPr>
          <a:xfrm>
            <a:off x="3283212" y="1311062"/>
            <a:ext cx="2590800" cy="1981200"/>
          </a:xfrm>
          <a:prstGeom prst="roundRect">
            <a:avLst>
              <a:gd name="adj" fmla="val 8165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sống: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 mọi nơi trên trái đất...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CFF00-779D-F0CE-C9FC-5BBB934E35B8}"/>
              </a:ext>
            </a:extLst>
          </p:cNvPr>
          <p:cNvSpPr/>
          <p:nvPr/>
        </p:nvSpPr>
        <p:spPr>
          <a:xfrm>
            <a:off x="7221657" y="5143501"/>
            <a:ext cx="2590800" cy="2286000"/>
          </a:xfrm>
          <a:prstGeom prst="roundRect">
            <a:avLst>
              <a:gd name="adj" fmla="val 8165"/>
            </a:avLst>
          </a:prstGeom>
          <a:solidFill>
            <a:srgbClr val="DBE5D2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khuẩn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lác-tíc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56094F-2C1D-CBAD-F48F-B5377FA0C437}"/>
              </a:ext>
            </a:extLst>
          </p:cNvPr>
          <p:cNvSpPr/>
          <p:nvPr/>
        </p:nvSpPr>
        <p:spPr>
          <a:xfrm>
            <a:off x="9943503" y="5143501"/>
            <a:ext cx="2590800" cy="2286000"/>
          </a:xfrm>
          <a:prstGeom prst="roundRect">
            <a:avLst>
              <a:gd name="adj" fmla="val 8165"/>
            </a:avLst>
          </a:prstGeom>
          <a:solidFill>
            <a:srgbClr val="DBE5D2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 ra dưa cải muối, sữa chua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ADFB30-F290-B589-3CB6-1BD4BE92BCC4}"/>
              </a:ext>
            </a:extLst>
          </p:cNvPr>
          <p:cNvSpPr/>
          <p:nvPr/>
        </p:nvSpPr>
        <p:spPr>
          <a:xfrm>
            <a:off x="12967332" y="3447808"/>
            <a:ext cx="4291968" cy="1467092"/>
          </a:xfrm>
          <a:prstGeom prst="roundRect">
            <a:avLst>
              <a:gd name="adj" fmla="val 8165"/>
            </a:avLst>
          </a:prstGeom>
          <a:solidFill>
            <a:srgbClr val="F89968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bệnh ở người do vi khuẩn gây ra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77EFEA-A331-EE94-646E-004FEFC278C4}"/>
              </a:ext>
            </a:extLst>
          </p:cNvPr>
          <p:cNvSpPr/>
          <p:nvPr/>
        </p:nvSpPr>
        <p:spPr>
          <a:xfrm>
            <a:off x="12665348" y="5352048"/>
            <a:ext cx="2590800" cy="2077452"/>
          </a:xfrm>
          <a:prstGeom prst="roundRect">
            <a:avLst>
              <a:gd name="adj" fmla="val 8165"/>
            </a:avLst>
          </a:prstGeom>
          <a:solidFill>
            <a:srgbClr val="FDDBC5"/>
          </a:solidFill>
          <a:ln>
            <a:solidFill>
              <a:srgbClr val="F89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tả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FB5C95-F911-9CAB-AC3C-E01362956FD8}"/>
              </a:ext>
            </a:extLst>
          </p:cNvPr>
          <p:cNvSpPr/>
          <p:nvPr/>
        </p:nvSpPr>
        <p:spPr>
          <a:xfrm>
            <a:off x="15387193" y="5372101"/>
            <a:ext cx="2590800" cy="2077452"/>
          </a:xfrm>
          <a:prstGeom prst="roundRect">
            <a:avLst>
              <a:gd name="adj" fmla="val 8165"/>
            </a:avLst>
          </a:prstGeom>
          <a:solidFill>
            <a:srgbClr val="FDDBC5"/>
          </a:solidFill>
          <a:ln>
            <a:solidFill>
              <a:srgbClr val="F89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lao phổi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208</Words>
  <Application>Microsoft Office PowerPoint</Application>
  <PresentationFormat>Custom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SVN-Dumpling</vt:lpstr>
      <vt:lpstr>Calibri</vt:lpstr>
      <vt:lpstr>SVN-Kitten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7</cp:revision>
  <dcterms:created xsi:type="dcterms:W3CDTF">2006-08-16T00:00:00Z</dcterms:created>
  <dcterms:modified xsi:type="dcterms:W3CDTF">2024-09-28T02:04:38Z</dcterms:modified>
  <cp:category>9Slide.vn</cp:category>
  <dc:identifier>DAGSAdEv_Dw</dc:identifier>
</cp:coreProperties>
</file>