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1.xml" ContentType="application/vnd.ms-office.activeX+xml"/>
  <Override PartName="/ppt/notesSlides/notesSlide17.xml" ContentType="application/vnd.openxmlformats-officedocument.presentationml.notesSlide+xml"/>
  <Override PartName="/ppt/activeX/activeX2.xml" ContentType="application/vnd.ms-office.activeX+xml"/>
  <Override PartName="/ppt/notesSlides/notesSlide18.xml" ContentType="application/vnd.openxmlformats-officedocument.presentationml.notesSlide+xml"/>
  <Override PartName="/ppt/activeX/activeX3.xml" ContentType="application/vnd.ms-office.activeX+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66" r:id="rId2"/>
    <p:sldMasterId id="2147483797" r:id="rId3"/>
    <p:sldMasterId id="2147483809" r:id="rId4"/>
    <p:sldMasterId id="2147483822" r:id="rId5"/>
    <p:sldMasterId id="2147483835" r:id="rId6"/>
  </p:sldMasterIdLst>
  <p:notesMasterIdLst>
    <p:notesMasterId r:id="rId50"/>
  </p:notesMasterIdLst>
  <p:sldIdLst>
    <p:sldId id="2007577414" r:id="rId7"/>
    <p:sldId id="343" r:id="rId8"/>
    <p:sldId id="261" r:id="rId9"/>
    <p:sldId id="2007577417" r:id="rId10"/>
    <p:sldId id="2007577443" r:id="rId11"/>
    <p:sldId id="308" r:id="rId12"/>
    <p:sldId id="2007577442" r:id="rId13"/>
    <p:sldId id="2007577454" r:id="rId14"/>
    <p:sldId id="2007577418" r:id="rId15"/>
    <p:sldId id="2007577444" r:id="rId16"/>
    <p:sldId id="2007577445" r:id="rId17"/>
    <p:sldId id="2007577447" r:id="rId18"/>
    <p:sldId id="2007577424" r:id="rId19"/>
    <p:sldId id="2007577450" r:id="rId20"/>
    <p:sldId id="2007577448" r:id="rId21"/>
    <p:sldId id="3947" r:id="rId22"/>
    <p:sldId id="2007577452" r:id="rId23"/>
    <p:sldId id="2007577451" r:id="rId24"/>
    <p:sldId id="2007577455" r:id="rId25"/>
    <p:sldId id="2007577464" r:id="rId26"/>
    <p:sldId id="2007577453" r:id="rId27"/>
    <p:sldId id="2007577456" r:id="rId28"/>
    <p:sldId id="2007577457" r:id="rId29"/>
    <p:sldId id="2007577458" r:id="rId30"/>
    <p:sldId id="2007577459" r:id="rId31"/>
    <p:sldId id="2007577460" r:id="rId32"/>
    <p:sldId id="2007577461" r:id="rId33"/>
    <p:sldId id="2007577462" r:id="rId34"/>
    <p:sldId id="2007577463" r:id="rId35"/>
    <p:sldId id="281" r:id="rId36"/>
    <p:sldId id="2007577465" r:id="rId37"/>
    <p:sldId id="282" r:id="rId38"/>
    <p:sldId id="284" r:id="rId39"/>
    <p:sldId id="285" r:id="rId40"/>
    <p:sldId id="365" r:id="rId41"/>
    <p:sldId id="366" r:id="rId42"/>
    <p:sldId id="367" r:id="rId43"/>
    <p:sldId id="368" r:id="rId44"/>
    <p:sldId id="2007577466" r:id="rId45"/>
    <p:sldId id="2007577467" r:id="rId46"/>
    <p:sldId id="2007577468" r:id="rId47"/>
    <p:sldId id="2631" r:id="rId48"/>
    <p:sldId id="2633"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821F"/>
    <a:srgbClr val="5DA4FE"/>
    <a:srgbClr val="87C6FB"/>
    <a:srgbClr val="CFE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24" autoAdjust="0"/>
  </p:normalViewPr>
  <p:slideViewPr>
    <p:cSldViewPr snapToGrid="0" showGuides="1">
      <p:cViewPr varScale="1">
        <p:scale>
          <a:sx n="72" d="100"/>
          <a:sy n="72" d="100"/>
        </p:scale>
        <p:origin x="103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07F9F-630A-4D73-A809-A04207A6427C}" type="datetimeFigureOut">
              <a:rPr lang="zh-CN" altLang="en-US" smtClean="0"/>
              <a:t>2025/2/19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E795C-27D3-4404-9671-CD26A8027847}" type="slidenum">
              <a:rPr lang="zh-CN" altLang="en-US" smtClean="0"/>
              <a:t>‹#›</a:t>
            </a:fld>
            <a:endParaRPr lang="zh-CN" altLang="en-US"/>
          </a:p>
        </p:txBody>
      </p:sp>
    </p:spTree>
    <p:extLst>
      <p:ext uri="{BB962C8B-B14F-4D97-AF65-F5344CB8AC3E}">
        <p14:creationId xmlns:p14="http://schemas.microsoft.com/office/powerpoint/2010/main" val="355325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6869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895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890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44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946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534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317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9100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4359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8533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064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463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8428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198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129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809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495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13270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45379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91542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46790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263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7911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00034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14123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3896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155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9704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65446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5516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0339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252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4" y="1"/>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120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3694146"/>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0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7337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2025/2/19</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1396539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6267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4640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174148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307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74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6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1352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52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1833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556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66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3346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0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376781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81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95597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9027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20231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23285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30804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90987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34102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651828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50228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979515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48905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1219993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822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5310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73316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67702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465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5181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75816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26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620728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4573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72981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49814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5834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807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9626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5163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5386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7850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23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3897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882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30650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8914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773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31198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98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2419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46644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B3C3063-62DC-61FC-BDAA-04B59C7096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t>2025/2/19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448780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F05368A-3D67-F468-B9D8-D50C50EDBF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239090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538C21C-ED4D-DE5D-5AD7-FB6AB3FD6A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98255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1FAABF3-A094-B8D4-FB58-23DD6EB90B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58130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2FBDA91-7923-946C-E6E1-620DB6D22B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200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2ED88D-9DC4-3D80-A54A-6DCAB02A7B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3212746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gif"/><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0.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jpe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jpeg"/><Relationship Id="rId10" Type="http://schemas.openxmlformats.org/officeDocument/2006/relationships/image" Target="../media/image35.png"/><Relationship Id="rId4" Type="http://schemas.openxmlformats.org/officeDocument/2006/relationships/notesSlide" Target="../notesSlides/notesSlide13.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47.xml"/><Relationship Id="rId7" Type="http://schemas.microsoft.com/office/2007/relationships/hdphoto" Target="../media/hdphoto1.wdp"/><Relationship Id="rId12"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notesSlide" Target="../notesSlides/notesSlide14.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1.wmf"/><Relationship Id="rId2" Type="http://schemas.openxmlformats.org/officeDocument/2006/relationships/slideLayout" Target="../slideLayouts/slideLayout71.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8.xml"/><Relationship Id="rId7" Type="http://schemas.openxmlformats.org/officeDocument/2006/relationships/image" Target="../media/image64.png"/><Relationship Id="rId2" Type="http://schemas.openxmlformats.org/officeDocument/2006/relationships/slideLayout" Target="../slideLayouts/slideLayout71.xml"/><Relationship Id="rId1" Type="http://schemas.openxmlformats.org/officeDocument/2006/relationships/control" Target="../activeX/activeX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1.wmf"/><Relationship Id="rId2" Type="http://schemas.openxmlformats.org/officeDocument/2006/relationships/slideLayout" Target="../slideLayouts/slideLayout71.xml"/><Relationship Id="rId1" Type="http://schemas.openxmlformats.org/officeDocument/2006/relationships/control" Target="../activeX/activeX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20.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notesSlide" Target="../notesSlides/notesSlide21.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59.xml"/><Relationship Id="rId5" Type="http://schemas.microsoft.com/office/2007/relationships/hdphoto" Target="../media/hdphoto3.wdp"/><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image" Target="../media/image70.jpg"/><Relationship Id="rId5" Type="http://schemas.microsoft.com/office/2007/relationships/hdphoto" Target="../media/hdphoto3.wdp"/><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2160F69-E86E-46E7-BB75-673CD3E1E056}"/>
              </a:ext>
            </a:extLst>
          </p:cNvPr>
          <p:cNvGrpSpPr/>
          <p:nvPr/>
        </p:nvGrpSpPr>
        <p:grpSpPr>
          <a:xfrm>
            <a:off x="1631991" y="5087828"/>
            <a:ext cx="1718993" cy="1313980"/>
            <a:chOff x="1631991" y="5087828"/>
            <a:chExt cx="1718993" cy="1313980"/>
          </a:xfrm>
        </p:grpSpPr>
        <p:pic>
          <p:nvPicPr>
            <p:cNvPr id="3" name="图片 75">
              <a:extLst>
                <a:ext uri="{FF2B5EF4-FFF2-40B4-BE49-F238E27FC236}">
                  <a16:creationId xmlns:a16="http://schemas.microsoft.com/office/drawing/2014/main" id="{AE7EBB3B-A9BF-4891-A1AC-6856A7E8AC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4" name="图片 76">
              <a:extLst>
                <a:ext uri="{FF2B5EF4-FFF2-40B4-BE49-F238E27FC236}">
                  <a16:creationId xmlns:a16="http://schemas.microsoft.com/office/drawing/2014/main" id="{91352706-B545-4CB4-9BA5-E05ECF02F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5" name="图片 81">
            <a:extLst>
              <a:ext uri="{FF2B5EF4-FFF2-40B4-BE49-F238E27FC236}">
                <a16:creationId xmlns:a16="http://schemas.microsoft.com/office/drawing/2014/main" id="{03BC5D84-46E2-4899-9591-A3ED6AA93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6" name="组合 83">
            <a:extLst>
              <a:ext uri="{FF2B5EF4-FFF2-40B4-BE49-F238E27FC236}">
                <a16:creationId xmlns:a16="http://schemas.microsoft.com/office/drawing/2014/main" id="{26F3EA8D-762D-438D-B277-9412111A8C7D}"/>
              </a:ext>
            </a:extLst>
          </p:cNvPr>
          <p:cNvGrpSpPr/>
          <p:nvPr/>
        </p:nvGrpSpPr>
        <p:grpSpPr>
          <a:xfrm>
            <a:off x="-72803" y="5734638"/>
            <a:ext cx="12203723" cy="1123362"/>
            <a:chOff x="-17585" y="5729324"/>
            <a:chExt cx="12203723" cy="1123362"/>
          </a:xfrm>
        </p:grpSpPr>
        <p:pic>
          <p:nvPicPr>
            <p:cNvPr id="7" name="图片 84">
              <a:extLst>
                <a:ext uri="{FF2B5EF4-FFF2-40B4-BE49-F238E27FC236}">
                  <a16:creationId xmlns:a16="http://schemas.microsoft.com/office/drawing/2014/main" id="{BCC796A2-8B48-45F9-9540-2C9437424D13}"/>
                </a:ext>
              </a:extLst>
            </p:cNvPr>
            <p:cNvPicPr>
              <a:picLocks noChangeAspect="1"/>
            </p:cNvPicPr>
            <p:nvPr/>
          </p:nvPicPr>
          <p:blipFill rotWithShape="1">
            <a:blip r:embed="rId5"/>
            <a:srcRect l="1990"/>
            <a:stretch/>
          </p:blipFill>
          <p:spPr>
            <a:xfrm>
              <a:off x="-17585" y="5729324"/>
              <a:ext cx="8659753" cy="1123362"/>
            </a:xfrm>
            <a:prstGeom prst="rect">
              <a:avLst/>
            </a:prstGeom>
          </p:spPr>
        </p:pic>
        <p:pic>
          <p:nvPicPr>
            <p:cNvPr id="8" name="图片 85">
              <a:extLst>
                <a:ext uri="{FF2B5EF4-FFF2-40B4-BE49-F238E27FC236}">
                  <a16:creationId xmlns:a16="http://schemas.microsoft.com/office/drawing/2014/main" id="{6DA30B8B-1C14-4CC1-9802-B713DEDAA4AB}"/>
                </a:ext>
              </a:extLst>
            </p:cNvPr>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13" name="Picture 12">
            <a:extLst>
              <a:ext uri="{FF2B5EF4-FFF2-40B4-BE49-F238E27FC236}">
                <a16:creationId xmlns:a16="http://schemas.microsoft.com/office/drawing/2014/main" id="{4DBCB462-61C1-43B2-8E89-489CE6C71D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99" y="-64641"/>
            <a:ext cx="1560192" cy="1241653"/>
          </a:xfrm>
          <a:prstGeom prst="rect">
            <a:avLst/>
          </a:prstGeom>
        </p:spPr>
      </p:pic>
      <p:pic>
        <p:nvPicPr>
          <p:cNvPr id="18" name="Picture 17">
            <a:extLst>
              <a:ext uri="{FF2B5EF4-FFF2-40B4-BE49-F238E27FC236}">
                <a16:creationId xmlns:a16="http://schemas.microsoft.com/office/drawing/2014/main" id="{738D17A0-DD3F-4C6C-90BF-1C767A36D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5481" y="4412248"/>
            <a:ext cx="3409869" cy="2273246"/>
          </a:xfrm>
          <a:prstGeom prst="rect">
            <a:avLst/>
          </a:prstGeom>
        </p:spPr>
      </p:pic>
      <p:sp>
        <p:nvSpPr>
          <p:cNvPr id="14" name="TextBox 13">
            <a:extLst>
              <a:ext uri="{FF2B5EF4-FFF2-40B4-BE49-F238E27FC236}">
                <a16:creationId xmlns:a16="http://schemas.microsoft.com/office/drawing/2014/main" id="{89051CFB-B38E-9E1B-553F-81430683C497}"/>
              </a:ext>
            </a:extLst>
          </p:cNvPr>
          <p:cNvSpPr txBox="1"/>
          <p:nvPr/>
        </p:nvSpPr>
        <p:spPr>
          <a:xfrm>
            <a:off x="4522941" y="917310"/>
            <a:ext cx="6985738" cy="1938992"/>
          </a:xfrm>
          <a:prstGeom prst="rect">
            <a:avLst/>
          </a:prstGeom>
          <a:noFill/>
        </p:spPr>
        <p:txBody>
          <a:bodyPr wrap="square">
            <a:spAutoFit/>
          </a:bodyPr>
          <a:lstStyle/>
          <a:p>
            <a:r>
              <a:rPr lang="vi-VN" sz="6000" b="1">
                <a:solidFill>
                  <a:srgbClr val="FF0000"/>
                </a:solidFill>
              </a:rPr>
              <a:t>Một số bệnh ở người  do vi khuẩn gây ra</a:t>
            </a:r>
            <a:endParaRPr lang="en-US" sz="6000" b="1">
              <a:solidFill>
                <a:srgbClr val="FF0000"/>
              </a:solidFill>
            </a:endParaRPr>
          </a:p>
        </p:txBody>
      </p:sp>
      <p:pic>
        <p:nvPicPr>
          <p:cNvPr id="16" name="Picture 15">
            <a:extLst>
              <a:ext uri="{FF2B5EF4-FFF2-40B4-BE49-F238E27FC236}">
                <a16:creationId xmlns:a16="http://schemas.microsoft.com/office/drawing/2014/main" id="{201D099D-0116-11A6-78EB-34816B75FC87}"/>
              </a:ext>
            </a:extLst>
          </p:cNvPr>
          <p:cNvPicPr>
            <a:picLocks noChangeAspect="1"/>
          </p:cNvPicPr>
          <p:nvPr/>
        </p:nvPicPr>
        <p:blipFill>
          <a:blip r:embed="rId8"/>
          <a:stretch>
            <a:fillRect/>
          </a:stretch>
        </p:blipFill>
        <p:spPr>
          <a:xfrm>
            <a:off x="2292096" y="1005918"/>
            <a:ext cx="1987468" cy="1993565"/>
          </a:xfrm>
          <a:prstGeom prst="rect">
            <a:avLst/>
          </a:prstGeom>
        </p:spPr>
      </p:pic>
      <p:sp>
        <p:nvSpPr>
          <p:cNvPr id="19" name="TextBox 18">
            <a:extLst>
              <a:ext uri="{FF2B5EF4-FFF2-40B4-BE49-F238E27FC236}">
                <a16:creationId xmlns:a16="http://schemas.microsoft.com/office/drawing/2014/main" id="{A1933533-3666-74F0-D2DD-930117143A4A}"/>
              </a:ext>
            </a:extLst>
          </p:cNvPr>
          <p:cNvSpPr txBox="1"/>
          <p:nvPr/>
        </p:nvSpPr>
        <p:spPr>
          <a:xfrm>
            <a:off x="6950410" y="3073180"/>
            <a:ext cx="2130800" cy="1015663"/>
          </a:xfrm>
          <a:prstGeom prst="rect">
            <a:avLst/>
          </a:prstGeom>
          <a:noFill/>
        </p:spPr>
        <p:txBody>
          <a:bodyPr wrap="square">
            <a:spAutoFit/>
          </a:bodyPr>
          <a:lstStyle/>
          <a:p>
            <a:r>
              <a:rPr lang="en-US" sz="6000" b="1">
                <a:solidFill>
                  <a:srgbClr val="0070C0"/>
                </a:solidFill>
              </a:rPr>
              <a:t>Tiết 2</a:t>
            </a:r>
          </a:p>
        </p:txBody>
      </p:sp>
      <p:sp>
        <p:nvSpPr>
          <p:cNvPr id="9" name="Freeform 3"/>
          <p:cNvSpPr/>
          <p:nvPr/>
        </p:nvSpPr>
        <p:spPr>
          <a:xfrm flipH="1">
            <a:off x="683320" y="2002700"/>
            <a:ext cx="4017333" cy="4984597"/>
          </a:xfrm>
          <a:custGeom>
            <a:avLst/>
            <a:gdLst/>
            <a:ahLst/>
            <a:cxnLst/>
            <a:rect l="l" t="t" r="r" b="b"/>
            <a:pathLst>
              <a:path w="7726011" h="9752729">
                <a:moveTo>
                  <a:pt x="7726011" y="0"/>
                </a:moveTo>
                <a:lnTo>
                  <a:pt x="0" y="0"/>
                </a:lnTo>
                <a:lnTo>
                  <a:pt x="0" y="9752729"/>
                </a:lnTo>
                <a:lnTo>
                  <a:pt x="7726011" y="9752729"/>
                </a:lnTo>
                <a:lnTo>
                  <a:pt x="77260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102151045"/>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2642129" y="1326644"/>
            <a:ext cx="6423043" cy="82200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Hoàn thành s</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ơ đồ tư duy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43 Overall Champion Illustrations &amp;amp; Clip Art - iStock">
            <a:extLst>
              <a:ext uri="{FF2B5EF4-FFF2-40B4-BE49-F238E27FC236}">
                <a16:creationId xmlns:a16="http://schemas.microsoft.com/office/drawing/2014/main" id="{15CE2568-3E6B-0C4C-C914-D09CCF92870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4538" y="2459825"/>
            <a:ext cx="7090634" cy="398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78796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3" name="Picture 2">
            <a:extLst>
              <a:ext uri="{FF2B5EF4-FFF2-40B4-BE49-F238E27FC236}">
                <a16:creationId xmlns:a16="http://schemas.microsoft.com/office/drawing/2014/main" id="{B5D53D0F-E671-90BC-561F-3F7139963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5749079"/>
      </p:ext>
    </p:extLst>
  </p:cSld>
  <p:clrMapOvr>
    <a:masterClrMapping/>
  </p:clrMapOvr>
  <p:transition advTm="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718735" y="1560786"/>
            <a:ext cx="9890085" cy="485577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1000"/>
              </a:spcAft>
            </a:pPr>
            <a:r>
              <a:rPr lang="vi-VN" sz="2900">
                <a:solidFill>
                  <a:prstClr val="black"/>
                </a:solidFill>
                <a:latin typeface="Calibri"/>
                <a:ea typeface="Times New Roman" panose="02020603050405020304" pitchFamily="18" charset="0"/>
                <a:cs typeface="Times New Roman" panose="02020603050405020304" pitchFamily="18" charset="0"/>
              </a:rPr>
              <a:t>+ Bệnh lao phổi do vi khuẩn lao gây ra, lây truyền chủ yếu qua cơ quan hô hấp, có thể nguy hiểm đến tính mạng con người nếu không được chữa trị kịp thời.</a:t>
            </a:r>
          </a:p>
          <a:p>
            <a:pPr lvl="0" algn="just">
              <a:lnSpc>
                <a:spcPct val="115000"/>
              </a:lnSpc>
              <a:spcAft>
                <a:spcPts val="1000"/>
              </a:spcAft>
            </a:pPr>
            <a:r>
              <a:rPr lang="vi-VN" sz="2900">
                <a:solidFill>
                  <a:prstClr val="black"/>
                </a:solidFill>
                <a:latin typeface="Calibri"/>
                <a:ea typeface="Times New Roman" panose="02020603050405020304" pitchFamily="18" charset="0"/>
                <a:cs typeface="Times New Roman" panose="02020603050405020304" pitchFamily="18" charset="0"/>
              </a:rPr>
              <a:t>+ Để phòng tránh bệnh lao phổi, chúng ta cần: Giữ gìn vệ sinh nhà ở và môi trường xung quanh; ăn uống đủ chất và hợp vệ sinh; tiêm phòng theo khuyến nghị của bác sĩ; cần đeo khẩu trang khi đến bệnh viện và không ăn uống tại bệnh viện, đặc biệt là khoa truyền nhiễm,…</a:t>
            </a:r>
          </a:p>
        </p:txBody>
      </p:sp>
      <p:pic>
        <p:nvPicPr>
          <p:cNvPr id="7" name="Picture 2" descr="Cartoon Physician, Doctor cartoon illustration, cartoon Character, child,  hand png | PNGWing">
            <a:extLst>
              <a:ext uri="{FF2B5EF4-FFF2-40B4-BE49-F238E27FC236}">
                <a16:creationId xmlns:a16="http://schemas.microsoft.com/office/drawing/2014/main" id="{19AEEB95-31CC-4A2A-C280-77239F0F04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flipH="1">
            <a:off x="10003761" y="3026979"/>
            <a:ext cx="2347442" cy="4162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9CEEFC-2EA7-9116-D750-6B660B846823}"/>
              </a:ext>
            </a:extLst>
          </p:cNvPr>
          <p:cNvSpPr txBox="1">
            <a:spLocks/>
          </p:cNvSpPr>
          <p:nvPr/>
        </p:nvSpPr>
        <p:spPr>
          <a:xfrm>
            <a:off x="2810424" y="907605"/>
            <a:ext cx="5970969" cy="15211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KẾT LUẬN</a:t>
            </a:r>
          </a:p>
        </p:txBody>
      </p:sp>
    </p:spTree>
    <p:extLst>
      <p:ext uri="{BB962C8B-B14F-4D97-AF65-F5344CB8AC3E}">
        <p14:creationId xmlns:p14="http://schemas.microsoft.com/office/powerpoint/2010/main" val="362128762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8512006" y="1221103"/>
            <a:ext cx="3318042" cy="5449967"/>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2" name="TextBox 1">
            <a:extLst>
              <a:ext uri="{FF2B5EF4-FFF2-40B4-BE49-F238E27FC236}">
                <a16:creationId xmlns:a16="http://schemas.microsoft.com/office/drawing/2014/main" id="{4FC9E360-286D-C2D6-6A58-B6E846E5D426}"/>
              </a:ext>
            </a:extLst>
          </p:cNvPr>
          <p:cNvSpPr txBox="1"/>
          <p:nvPr/>
        </p:nvSpPr>
        <p:spPr>
          <a:xfrm>
            <a:off x="922066" y="1221103"/>
            <a:ext cx="7685905" cy="5078313"/>
          </a:xfrm>
          <a:prstGeom prst="rect">
            <a:avLst/>
          </a:prstGeom>
          <a:noFill/>
        </p:spPr>
        <p:txBody>
          <a:bodyPr wrap="square" rtlCol="0">
            <a:spAutoFit/>
          </a:bodyPr>
          <a:lstStyle/>
          <a:p>
            <a:pPr algn="ctr"/>
            <a:r>
              <a:rPr lang="en-US" sz="3600" b="1" u="sng">
                <a:solidFill>
                  <a:srgbClr val="C00000"/>
                </a:solidFill>
              </a:rPr>
              <a:t>Em tìm hiểu thêm</a:t>
            </a:r>
          </a:p>
          <a:p>
            <a:pPr algn="just"/>
            <a:r>
              <a:rPr lang="vi-VN" sz="3600" b="1">
                <a:solidFill>
                  <a:srgbClr val="0070C0"/>
                </a:solidFill>
              </a:rPr>
              <a:t>Theo báo cáo của Tổ chức Y tế Thế giới (WHO), Việt Nam hiện là nước có số người mắc bệnh lao phổi cao trên thế giới. Năm 2021, số người mắc bệnh lao phổi là 169 000 người và có 12 000 người tử vong do bệnh lao phổi.</a:t>
            </a:r>
            <a:endParaRPr lang="en-US" sz="3600" b="1">
              <a:solidFill>
                <a:srgbClr val="0070C0"/>
              </a:solidFill>
            </a:endParaRPr>
          </a:p>
          <a:p>
            <a:pPr algn="just"/>
            <a:r>
              <a:rPr lang="en-US" sz="3600"/>
              <a:t>		</a:t>
            </a:r>
            <a:r>
              <a:rPr lang="en-US" sz="2800" i="1"/>
              <a:t>(Nguồn: Tổ chức Y tế Thế giới – WHO)</a:t>
            </a:r>
            <a:endParaRPr lang="en-US" sz="3600" i="1"/>
          </a:p>
        </p:txBody>
      </p:sp>
    </p:spTree>
    <p:extLst>
      <p:ext uri="{BB962C8B-B14F-4D97-AF65-F5344CB8AC3E}">
        <p14:creationId xmlns:p14="http://schemas.microsoft.com/office/powerpoint/2010/main" val="113979044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065EE602-49B2-493A-A7D0-501133EACD18}"/>
              </a:ext>
            </a:extLst>
          </p:cNvPr>
          <p:cNvSpPr txBox="1">
            <a:spLocks/>
          </p:cNvSpPr>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EM TẬP LÀM BÁC SỸ</a:t>
            </a:r>
            <a:endParaRPr kumimoji="0" lang="en-US" sz="6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ndParaRPr>
          </a:p>
        </p:txBody>
      </p:sp>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extLst>
      <p:ext uri="{BB962C8B-B14F-4D97-AF65-F5344CB8AC3E}">
        <p14:creationId xmlns:p14="http://schemas.microsoft.com/office/powerpoint/2010/main" val="3519534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718736" y="1727478"/>
            <a:ext cx="4849652" cy="3785652"/>
          </a:xfrm>
          <a:prstGeom prst="rect">
            <a:avLst/>
          </a:prstGeom>
          <a:noFill/>
        </p:spPr>
        <p:txBody>
          <a:bodyPr wrap="square" rtlCol="0">
            <a:spAutoFit/>
          </a:bodyPr>
          <a:lstStyle/>
          <a:p>
            <a:pPr algn="just"/>
            <a:r>
              <a:rPr lang="en-US" sz="4000" b="1"/>
              <a:t>Cùng các bạn trong nhóm đóng vai và nói về nguyên nhân, triệu chứng, cách phòng tránh các bệnh do vi khuẩn gây ra.</a:t>
            </a:r>
          </a:p>
        </p:txBody>
      </p:sp>
      <p:pic>
        <p:nvPicPr>
          <p:cNvPr id="8" name="Picture 7">
            <a:extLst>
              <a:ext uri="{FF2B5EF4-FFF2-40B4-BE49-F238E27FC236}">
                <a16:creationId xmlns:a16="http://schemas.microsoft.com/office/drawing/2014/main" id="{2F59A5D2-A1BD-4074-90D6-32940EC2E964}"/>
              </a:ext>
            </a:extLst>
          </p:cNvPr>
          <p:cNvPicPr>
            <a:picLocks noChangeAspect="1"/>
          </p:cNvPicPr>
          <p:nvPr/>
        </p:nvPicPr>
        <p:blipFill>
          <a:blip r:embed="rId8"/>
          <a:stretch>
            <a:fillRect/>
          </a:stretch>
        </p:blipFill>
        <p:spPr>
          <a:xfrm>
            <a:off x="5671645" y="1912144"/>
            <a:ext cx="6185588" cy="3416319"/>
          </a:xfrm>
          <a:prstGeom prst="rect">
            <a:avLst/>
          </a:prstGeom>
        </p:spPr>
      </p:pic>
    </p:spTree>
    <p:extLst>
      <p:ext uri="{BB962C8B-B14F-4D97-AF65-F5344CB8AC3E}">
        <p14:creationId xmlns:p14="http://schemas.microsoft.com/office/powerpoint/2010/main" val="1083081847"/>
      </p:ext>
    </p:extLst>
  </p:cSld>
  <p:clrMapOvr>
    <a:masterClrMapping/>
  </p:clrMapOvr>
  <p:transition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065EE602-49B2-493A-A7D0-501133EACD18}"/>
              </a:ext>
            </a:extLst>
          </p:cNvPr>
          <p:cNvSpPr txBox="1">
            <a:spLocks/>
          </p:cNvSpPr>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BÁC SĨ</a:t>
            </a:r>
            <a:r>
              <a:rPr kumimoji="0" lang="en-US"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 </a:t>
            </a:r>
            <a:r>
              <a:rPr kumimoji="0" lang="vi-VN"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NHÍ</a:t>
            </a:r>
            <a:endParaRPr kumimoji="0" lang="en-US"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endParaRPr>
          </a:p>
        </p:txBody>
      </p:sp>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extLst>
      <p:ext uri="{BB962C8B-B14F-4D97-AF65-F5344CB8AC3E}">
        <p14:creationId xmlns:p14="http://schemas.microsoft.com/office/powerpoint/2010/main" val="3352330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8"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0"/>
          <a:stretch>
            <a:fillRect/>
          </a:stretch>
        </p:blipFill>
        <p:spPr>
          <a:xfrm>
            <a:off x="-923925" y="6188075"/>
            <a:ext cx="406400" cy="406400"/>
          </a:xfrm>
          <a:prstGeom prst="rect">
            <a:avLst/>
          </a:prstGeom>
        </p:spPr>
      </p:pic>
      <p:sp>
        <p:nvSpPr>
          <p:cNvPr id="2" name="Speech Bubble: Rectangle with Corners Rounded 1">
            <a:extLst>
              <a:ext uri="{FF2B5EF4-FFF2-40B4-BE49-F238E27FC236}">
                <a16:creationId xmlns:a16="http://schemas.microsoft.com/office/drawing/2014/main" id="{E8A7404A-4676-A3FC-42E7-2EB3E5AFFF86}"/>
              </a:ext>
            </a:extLst>
          </p:cNvPr>
          <p:cNvSpPr/>
          <p:nvPr/>
        </p:nvSpPr>
        <p:spPr>
          <a:xfrm>
            <a:off x="7007703" y="113848"/>
            <a:ext cx="4351283" cy="2159876"/>
          </a:xfrm>
          <a:prstGeom prst="wedgeRoundRectCallou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nl-NL" sz="3600">
                <a:solidFill>
                  <a:srgbClr val="0070C0"/>
                </a:solidFill>
                <a:effectLst/>
                <a:latin typeface="Times New Roman" panose="02020603050405020304" pitchFamily="18" charset="0"/>
                <a:ea typeface="Calibri" panose="020F0502020204030204" pitchFamily="34" charset="0"/>
              </a:rPr>
              <a:t>Cháu bị nôn và tiêu chảy nhiều lần liên tục, thưa bác sĩ.</a:t>
            </a:r>
            <a:endParaRPr lang="en-US" sz="3600">
              <a:solidFill>
                <a:srgbClr val="0070C0"/>
              </a:solidFill>
              <a:effectLst/>
              <a:latin typeface="Times New Roman" panose="02020603050405020304" pitchFamily="18" charset="0"/>
              <a:ea typeface="Calibri" panose="020F0502020204030204" pitchFamily="34" charset="0"/>
            </a:endParaRPr>
          </a:p>
        </p:txBody>
      </p:sp>
      <p:sp>
        <p:nvSpPr>
          <p:cNvPr id="57" name="Speech Bubble: Rectangle with Corners Rounded 56">
            <a:extLst>
              <a:ext uri="{FF2B5EF4-FFF2-40B4-BE49-F238E27FC236}">
                <a16:creationId xmlns:a16="http://schemas.microsoft.com/office/drawing/2014/main" id="{624B11AB-4944-28BE-3658-BDCE830222F8}"/>
              </a:ext>
            </a:extLst>
          </p:cNvPr>
          <p:cNvSpPr/>
          <p:nvPr/>
        </p:nvSpPr>
        <p:spPr>
          <a:xfrm>
            <a:off x="3501524" y="3041636"/>
            <a:ext cx="4351283" cy="2159876"/>
          </a:xfrm>
          <a:prstGeom prst="wedgeRoundRectCallout">
            <a:avLst>
              <a:gd name="adj1" fmla="val -64613"/>
              <a:gd name="adj2" fmla="val -63625"/>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nl-NL" sz="3600">
                <a:solidFill>
                  <a:srgbClr val="0070C0"/>
                </a:solidFill>
                <a:latin typeface="Times New Roman" panose="02020603050405020304" pitchFamily="18" charset="0"/>
                <a:ea typeface="Calibri" panose="020F0502020204030204" pitchFamily="34" charset="0"/>
              </a:rPr>
              <a:t>Có thể cháu đã bị mắc bệnh tả.</a:t>
            </a:r>
            <a:endParaRPr lang="en-US" sz="3600">
              <a:solidFill>
                <a:srgbClr val="0070C0"/>
              </a:solidFill>
              <a:effectLst/>
              <a:latin typeface="Times New Roman" panose="02020603050405020304" pitchFamily="18" charset="0"/>
              <a:ea typeface="Calibri" panose="020F0502020204030204" pitchFamily="34" charset="0"/>
            </a:endParaRPr>
          </a:p>
        </p:txBody>
      </p:sp>
      <p:sp>
        <p:nvSpPr>
          <p:cNvPr id="58" name="Speech Bubble: Rectangle with Corners Rounded 57">
            <a:extLst>
              <a:ext uri="{FF2B5EF4-FFF2-40B4-BE49-F238E27FC236}">
                <a16:creationId xmlns:a16="http://schemas.microsoft.com/office/drawing/2014/main" id="{76B74B06-AC8E-4800-9D7F-C15CA022FD54}"/>
              </a:ext>
            </a:extLst>
          </p:cNvPr>
          <p:cNvSpPr/>
          <p:nvPr/>
        </p:nvSpPr>
        <p:spPr>
          <a:xfrm>
            <a:off x="7007703" y="113848"/>
            <a:ext cx="4351283" cy="2159876"/>
          </a:xfrm>
          <a:prstGeom prst="wedgeRoundRectCallout">
            <a:avLst>
              <a:gd name="adj1" fmla="val -17768"/>
              <a:gd name="adj2" fmla="val 66028"/>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vi-VN" sz="3600">
                <a:solidFill>
                  <a:srgbClr val="0070C0"/>
                </a:solidFill>
                <a:latin typeface="Times New Roman" panose="02020603050405020304" pitchFamily="18" charset="0"/>
                <a:ea typeface="Calibri" panose="020F0502020204030204" pitchFamily="34" charset="0"/>
              </a:rPr>
              <a:t>Vậy cháu cần phải làm gì để phòng tránh, thưa bác sĩ?</a:t>
            </a:r>
            <a:endParaRPr lang="en-US" sz="3600">
              <a:solidFill>
                <a:srgbClr val="0070C0"/>
              </a:solidFill>
              <a:effectLst/>
              <a:latin typeface="Times New Roman" panose="02020603050405020304" pitchFamily="18" charset="0"/>
              <a:ea typeface="Calibri" panose="020F0502020204030204" pitchFamily="34" charset="0"/>
            </a:endParaRPr>
          </a:p>
        </p:txBody>
      </p:sp>
      <p:pic>
        <p:nvPicPr>
          <p:cNvPr id="14338" name="Picture 2" descr="Cậu học sinh png | PNGEgg">
            <a:extLst>
              <a:ext uri="{FF2B5EF4-FFF2-40B4-BE49-F238E27FC236}">
                <a16:creationId xmlns:a16="http://schemas.microsoft.com/office/drawing/2014/main" id="{AD1FF355-9343-D545-4C8A-C608060CA9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89" b="92453" l="10000" r="90000">
                        <a14:foregroundMark x1="33333" y1="40178" x2="42222" y2="39956"/>
                        <a14:foregroundMark x1="44778" y1="32630" x2="50778" y2="34295"/>
                        <a14:foregroundMark x1="43000" y1="52608" x2="46000" y2="65927"/>
                        <a14:foregroundMark x1="49667" y1="57270" x2="49667" y2="61598"/>
                        <a14:foregroundMark x1="53778" y1="47836" x2="61778" y2="51498"/>
                        <a14:foregroundMark x1="58111" y1="54495" x2="62333" y2="60932"/>
                        <a14:foregroundMark x1="52444" y1="85794" x2="54444" y2="92453"/>
                        <a14:foregroundMark x1="61333" y1="86459" x2="61333" y2="90122"/>
                        <a14:foregroundMark x1="48444" y1="92009" x2="48444" y2="92009"/>
                      </a14:backgroundRemoval>
                    </a14:imgEffect>
                  </a14:imgLayer>
                </a14:imgProps>
              </a:ext>
              <a:ext uri="{28A0092B-C50C-407E-A947-70E740481C1C}">
                <a14:useLocalDpi xmlns:a14="http://schemas.microsoft.com/office/drawing/2010/main" val="0"/>
              </a:ext>
            </a:extLst>
          </a:blip>
          <a:srcRect/>
          <a:stretch>
            <a:fillRect/>
          </a:stretch>
        </p:blipFill>
        <p:spPr bwMode="auto">
          <a:xfrm>
            <a:off x="7763043" y="1283377"/>
            <a:ext cx="5995468" cy="6002415"/>
          </a:xfrm>
          <a:prstGeom prst="rect">
            <a:avLst/>
          </a:prstGeom>
          <a:noFill/>
          <a:extLst>
            <a:ext uri="{909E8E84-426E-40DD-AFC4-6F175D3DCCD1}">
              <a14:hiddenFill xmlns:a14="http://schemas.microsoft.com/office/drawing/2010/main">
                <a:solidFill>
                  <a:srgbClr val="FFFFFF"/>
                </a:solidFill>
              </a14:hiddenFill>
            </a:ext>
          </a:extLst>
        </p:spPr>
      </p:pic>
      <p:sp>
        <p:nvSpPr>
          <p:cNvPr id="59" name="Speech Bubble: Rectangle with Corners Rounded 58">
            <a:extLst>
              <a:ext uri="{FF2B5EF4-FFF2-40B4-BE49-F238E27FC236}">
                <a16:creationId xmlns:a16="http://schemas.microsoft.com/office/drawing/2014/main" id="{9DA918AB-EAB2-6EEC-00ED-400F7555C1AD}"/>
              </a:ext>
            </a:extLst>
          </p:cNvPr>
          <p:cNvSpPr/>
          <p:nvPr/>
        </p:nvSpPr>
        <p:spPr>
          <a:xfrm>
            <a:off x="3501524" y="88473"/>
            <a:ext cx="8093655" cy="6002414"/>
          </a:xfrm>
          <a:prstGeom prst="wedgeRoundRectCallout">
            <a:avLst>
              <a:gd name="adj1" fmla="val -59882"/>
              <a:gd name="adj2" fmla="val 934"/>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vi-VN" sz="3600">
                <a:solidFill>
                  <a:srgbClr val="0070C0"/>
                </a:solidFill>
                <a:latin typeface="Times New Roman" panose="02020603050405020304" pitchFamily="18" charset="0"/>
                <a:ea typeface="Calibri" panose="020F0502020204030204" pitchFamily="34" charset="0"/>
              </a:rPr>
              <a:t>Bệnh tả do vi khuẩn tả gây ra và lây truyền qua cơ quan tiêu hoá. Để phòng tránh bệnh, cháu cần rửa tay sạch bằng xà phòng trước khi ăn và sau khi đi vệ sinh; đảm bảo sử dụng nguồn nước sạch; đi đại tiện đúng nơi quy định; sử dụng thức ăn ngay sau khi đã được nấu chín kĩ, uống nước đã được đun sôi; sử dụng thực phẩm an toàn;...</a:t>
            </a:r>
            <a:endParaRPr lang="en-US" sz="360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352298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down)">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2"/>
                </p:tgtEl>
              </p:cMediaNode>
            </p:audio>
          </p:childTnLst>
        </p:cTn>
      </p:par>
    </p:tnLst>
    <p:bldLst>
      <p:bldP spid="2" grpId="0" animBg="1"/>
      <p:bldP spid="57" grpId="0" animBg="1"/>
      <p:bldP spid="58"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1477452" y="1691550"/>
            <a:ext cx="663784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Chia sẻ với bạn những việc làm hằng ngày của em và gia đình để đảm bảo vệ sinh, phòng tránh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bệnh tả, bệnh lao phổi.</a:t>
            </a:r>
          </a:p>
        </p:txBody>
      </p:sp>
      <p:sp>
        <p:nvSpPr>
          <p:cNvPr id="2" name="Freeform 6"/>
          <p:cNvSpPr/>
          <p:nvPr/>
        </p:nvSpPr>
        <p:spPr>
          <a:xfrm>
            <a:off x="7684974" y="468774"/>
            <a:ext cx="2528575" cy="5920452"/>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487667069"/>
      </p:ext>
    </p:extLst>
  </p:cSld>
  <p:clrMapOvr>
    <a:masterClrMapping/>
  </p:clrMapOvr>
  <p:transition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o phổi là một bệnh lây truyền qua đường hô hấp">
            <a:extLst>
              <a:ext uri="{FF2B5EF4-FFF2-40B4-BE49-F238E27FC236}">
                <a16:creationId xmlns:a16="http://schemas.microsoft.com/office/drawing/2014/main" id="{86786BC9-8A85-F650-821B-876514CA4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FF102C4-E08F-5A14-874B-9555E89E9813}"/>
              </a:ext>
            </a:extLst>
          </p:cNvPr>
          <p:cNvSpPr/>
          <p:nvPr/>
        </p:nvSpPr>
        <p:spPr>
          <a:xfrm>
            <a:off x="394138" y="6069725"/>
            <a:ext cx="548640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Lao phổi là một bệnh lây truyền qua đường hô hấp</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81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848DF-2A25-420D-8CFC-B0F4D6E8F3EA}"/>
              </a:ext>
            </a:extLst>
          </p:cNvPr>
          <p:cNvSpPr/>
          <p:nvPr/>
        </p:nvSpPr>
        <p:spPr>
          <a:xfrm>
            <a:off x="821042" y="2098255"/>
            <a:ext cx="9631496" cy="3269036"/>
          </a:xfrm>
          <a:prstGeom prst="rect">
            <a:avLst/>
          </a:prstGeom>
        </p:spPr>
        <p:txBody>
          <a:bodyPr wrap="square">
            <a:spAutoFit/>
          </a:bodyPr>
          <a:lstStyle/>
          <a:p>
            <a:pPr lvl="0" algn="just">
              <a:lnSpc>
                <a:spcPct val="115000"/>
              </a:lnSpc>
              <a:spcAft>
                <a:spcPts val="1000"/>
              </a:spcAft>
            </a:pPr>
            <a:r>
              <a:rPr lang="vi-VN" sz="4400">
                <a:ea typeface="Times New Roman" panose="02020603050405020304" pitchFamily="18" charset="0"/>
                <a:cs typeface="Times New Roman" panose="02020603050405020304" pitchFamily="18" charset="0"/>
              </a:rPr>
              <a:t>–	Kể được tên một số bệnh ở người do vi khuẩn gây ra.</a:t>
            </a:r>
          </a:p>
          <a:p>
            <a:pPr lvl="0" algn="just">
              <a:lnSpc>
                <a:spcPct val="115000"/>
              </a:lnSpc>
              <a:spcAft>
                <a:spcPts val="1000"/>
              </a:spcAft>
            </a:pPr>
            <a:r>
              <a:rPr lang="vi-VN" sz="4400">
                <a:ea typeface="Times New Roman" panose="02020603050405020304" pitchFamily="18" charset="0"/>
                <a:cs typeface="Times New Roman" panose="02020603050405020304" pitchFamily="18" charset="0"/>
              </a:rPr>
              <a:t>–	Nêu được nguyên nhân gây bệnh, triệu chứng và cách phòng tránh.</a:t>
            </a:r>
            <a:endParaRPr lang="vi-VN" sz="4400" dirty="0">
              <a:ea typeface="Times New Roman" panose="02020603050405020304" pitchFamily="18" charset="0"/>
              <a:cs typeface="Times New Roman" panose="02020603050405020304" pitchFamily="18" charset="0"/>
            </a:endParaRPr>
          </a:p>
        </p:txBody>
      </p:sp>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10294374" y="3711875"/>
            <a:ext cx="1915420" cy="3146125"/>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3355258" y="980459"/>
            <a:ext cx="6182880" cy="628393"/>
          </a:xfrm>
          <a:prstGeom prst="rect">
            <a:avLst/>
          </a:prstGeom>
          <a:noFill/>
          <a:ln w="114300" cap="flat" cmpd="dbl"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FF0000"/>
                </a:solidFill>
                <a:effectLst/>
                <a:uLnTx/>
                <a:uFillTx/>
                <a:latin typeface="Arial" panose="020B0604020202020204" pitchFamily="34" charset="0"/>
                <a:ea typeface="思源黑体 CN Medium" panose="020B0600000000000000" pitchFamily="34" charset="-122"/>
                <a:cs typeface="Arial" panose="020B0604020202020204" pitchFamily="34" charset="0"/>
              </a:rPr>
              <a:t>YÊU CẦU CẦN ĐẠT</a:t>
            </a:r>
            <a:endParaRPr kumimoji="0" lang="zh-CN" altLang="en-US" sz="4400" b="1" i="0" u="none" strike="noStrike" kern="0" cap="none" spc="0" normalizeH="0" baseline="0" noProof="0" dirty="0">
              <a:ln>
                <a:noFill/>
              </a:ln>
              <a:solidFill>
                <a:srgbClr val="FF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Tree>
    <p:extLst>
      <p:ext uri="{BB962C8B-B14F-4D97-AF65-F5344CB8AC3E}">
        <p14:creationId xmlns:p14="http://schemas.microsoft.com/office/powerpoint/2010/main" val="131263822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gười bị lao phổi cần được cách ly để tránh lây nhiễm">
            <a:extLst>
              <a:ext uri="{FF2B5EF4-FFF2-40B4-BE49-F238E27FC236}">
                <a16:creationId xmlns:a16="http://schemas.microsoft.com/office/drawing/2014/main" id="{D0AF4C2D-8531-D227-090D-B6B20EADF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68" y="339943"/>
            <a:ext cx="11083160" cy="62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428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 chế tiếp xúc với người bệnh lao phổi để phòng tránh việc lây truyền bệnh ">
            <a:extLst>
              <a:ext uri="{FF2B5EF4-FFF2-40B4-BE49-F238E27FC236}">
                <a16:creationId xmlns:a16="http://schemas.microsoft.com/office/drawing/2014/main" id="{FF03C75D-ADD7-9166-7ACA-5208DEDB1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76" y="143367"/>
            <a:ext cx="11682248" cy="6571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C15C9C-8242-8BF1-8762-4BC7692B7E67}"/>
              </a:ext>
            </a:extLst>
          </p:cNvPr>
          <p:cNvSpPr/>
          <p:nvPr/>
        </p:nvSpPr>
        <p:spPr>
          <a:xfrm>
            <a:off x="2159875" y="5754414"/>
            <a:ext cx="8261131"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Hạn chế tiếp xúc với người bệnh lao phổi để phòng tránh việc lây truyền bệnh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363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513490" y="5896304"/>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Che miệng và mũi bằng khăn giấy mỗi khi ho, hắt hơi để giảm sự lây lan vi khuẩn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00" name="Picture 4" descr="DỊCH COVID-19: LÀM GÌ ĐỂ TỰ BẢO VỆ MÌNH KHI ĐẾN TRUNG TÂM THƯƠNG MẠI">
            <a:extLst>
              <a:ext uri="{FF2B5EF4-FFF2-40B4-BE49-F238E27FC236}">
                <a16:creationId xmlns:a16="http://schemas.microsoft.com/office/drawing/2014/main" id="{E7CD5649-B081-7A58-FD31-E474A524B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59" y="457200"/>
            <a:ext cx="10281252" cy="524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762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634359" y="6105196"/>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Thiết lập một chế độ ăn đầy đủ dinh dưỡng để xây dựng hệ miễn dịch khỏe mạnh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Thiết lập một chế độ ăn đầy đủ dinh dưỡng để xây dựng hệ miễn dịch khỏe mạnh">
            <a:extLst>
              <a:ext uri="{FF2B5EF4-FFF2-40B4-BE49-F238E27FC236}">
                <a16:creationId xmlns:a16="http://schemas.microsoft.com/office/drawing/2014/main" id="{72ED88D0-2CB5-AD96-A3D5-5CE054C13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29" y="315310"/>
            <a:ext cx="9900745" cy="556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684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744718" y="6085487"/>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Bổ sung nhiều chất chống oxy hóa giúp cơ thể chống lại các gốc tự do có hại</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70" name="Picture 2" descr="Bổ sung nhiều chất chống oxy hóa giúp cơ thể chống lại các gốc tự do có hại">
            <a:extLst>
              <a:ext uri="{FF2B5EF4-FFF2-40B4-BE49-F238E27FC236}">
                <a16:creationId xmlns:a16="http://schemas.microsoft.com/office/drawing/2014/main" id="{CDD140A9-A1F0-4E02-FD9B-8F9A01B0E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47" y="86710"/>
            <a:ext cx="10484070" cy="589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8750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634359" y="6105196"/>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Thể dục thể thao thường xuyên giúp nâng cao sức khỏe</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8194" name="Picture 2" descr="Thể Thao Trẻ Hình ảnh PNG | Vector Và Các Tập Tin PSD | Tải Về Miễn Phí  Trên Pngtree">
            <a:extLst>
              <a:ext uri="{FF2B5EF4-FFF2-40B4-BE49-F238E27FC236}">
                <a16:creationId xmlns:a16="http://schemas.microsoft.com/office/drawing/2014/main" id="{B67F4A06-B6B1-558E-0555-62179952C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0696"/>
            <a:ext cx="114300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250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287517" y="6069724"/>
            <a:ext cx="10378966"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L</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uôn duy trì một trạng thái tinh thần vui vẻ để giảm bớt căng thẳng, lo lắng</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9218" name="Picture 2" descr="Hãy luôn duy trì một trạng thái tinh thần vui vẻ để giảm bớt căng thẳng, lo lắng">
            <a:extLst>
              <a:ext uri="{FF2B5EF4-FFF2-40B4-BE49-F238E27FC236}">
                <a16:creationId xmlns:a16="http://schemas.microsoft.com/office/drawing/2014/main" id="{1978291B-F40E-8DBB-6DEE-7DB1C770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883" y="576426"/>
            <a:ext cx="9401504" cy="52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9118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3105807" y="6076623"/>
            <a:ext cx="6353504"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prstClr val="black"/>
                </a:solidFill>
                <a:latin typeface="Arial" panose="020B0604020202020204" pitchFamily="34" charset="0"/>
              </a:rPr>
              <a:t>Không hút </a:t>
            </a: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Thuốc lá, thuốc lào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10242" name="Picture 2" descr="Thuốc lá, thuốc lào có thể gây ra những tổn thương nghiêm trọng tại phổi">
            <a:extLst>
              <a:ext uri="{FF2B5EF4-FFF2-40B4-BE49-F238E27FC236}">
                <a16:creationId xmlns:a16="http://schemas.microsoft.com/office/drawing/2014/main" id="{1622E93C-8302-5B83-17A0-FD37A33AD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33" y="292646"/>
            <a:ext cx="9948041" cy="559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256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551794" y="6076623"/>
            <a:ext cx="1131964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Giữ vệ sinh môi trường sống để tránh tạo điều kiện cho vi khuẩn phát triển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Giữ vệ sinh môi trường sống để tránh tạo điều kiện cho vi khuẩn phát triển">
            <a:extLst>
              <a:ext uri="{FF2B5EF4-FFF2-40B4-BE49-F238E27FC236}">
                <a16:creationId xmlns:a16="http://schemas.microsoft.com/office/drawing/2014/main" id="{6288AFC6-96D8-49AE-2B34-4C4474F0F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95" y="355709"/>
            <a:ext cx="9737835" cy="547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27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551794" y="6076623"/>
            <a:ext cx="1131964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Tiêm vắc-xin BCG phòng lao cho trẻ ngay khi trẻ mới sinh</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pic>
        <p:nvPicPr>
          <p:cNvPr id="12290" name="Picture 2" descr="Tiêm vắc-xin BCG phòng lao cho trẻ ngay khi trẻ mới sinh">
            <a:extLst>
              <a:ext uri="{FF2B5EF4-FFF2-40B4-BE49-F238E27FC236}">
                <a16:creationId xmlns:a16="http://schemas.microsoft.com/office/drawing/2014/main" id="{9B0B4735-17AC-D1F5-0534-66AB9998F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94" y="134991"/>
            <a:ext cx="10699106" cy="560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054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9216288" y="3590266"/>
            <a:ext cx="3327433" cy="5027714"/>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704061" flipH="1" flipV="1">
            <a:off x="7735463" y="350322"/>
            <a:ext cx="5480159" cy="828046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7087900" y="1463341"/>
            <a:ext cx="4763510" cy="5394659"/>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DE552962-E1D7-26D7-0A9C-AAD458FD6565}"/>
              </a:ext>
            </a:extLst>
          </p:cNvPr>
          <p:cNvPicPr>
            <a:picLocks noChangeAspect="1"/>
          </p:cNvPicPr>
          <p:nvPr/>
        </p:nvPicPr>
        <p:blipFill>
          <a:blip r:embed="rId6"/>
          <a:stretch>
            <a:fillRect/>
          </a:stretch>
        </p:blipFill>
        <p:spPr>
          <a:xfrm>
            <a:off x="-830564" y="731670"/>
            <a:ext cx="9218065" cy="6858000"/>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srgbClr val="5B9BD5">
                      <a:lumMod val="50000"/>
                    </a:srgbClr>
                  </a:solidFill>
                </a:ln>
                <a:solidFill>
                  <a:srgbClr val="FFFF00"/>
                </a:solidFill>
                <a:effectLst/>
                <a:uLnTx/>
                <a:uFillTx/>
                <a:latin typeface="LNTH-Hoa Nho LNTH" pitchFamily="2" charset="0"/>
                <a:ea typeface="+mn-ea"/>
                <a:cs typeface="+mn-cs"/>
              </a:rPr>
              <a:t>Xử</a:t>
            </a:r>
            <a:r>
              <a:rPr kumimoji="0" lang="en-US" sz="7200" b="0" i="0" u="none" strike="noStrike" kern="1200" cap="none" spc="0" normalizeH="0" noProof="0">
                <a:ln w="19050">
                  <a:solidFill>
                    <a:srgbClr val="5B9BD5">
                      <a:lumMod val="50000"/>
                    </a:srgbClr>
                  </a:solidFill>
                </a:ln>
                <a:solidFill>
                  <a:srgbClr val="FFFF00"/>
                </a:solidFill>
                <a:effectLst/>
                <a:uLnTx/>
                <a:uFillTx/>
                <a:latin typeface="LNTH-Hoa Nho LNTH" pitchFamily="2" charset="0"/>
                <a:ea typeface="+mn-ea"/>
                <a:cs typeface="+mn-cs"/>
              </a:rPr>
              <a:t> lý tình huống</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572635" y="1317574"/>
            <a:ext cx="1148487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Calibri"/>
                <a:ea typeface="+mn-ea"/>
                <a:cs typeface="+mn-cs"/>
              </a:rPr>
              <a:t>Em sẽ khuyên bạn điều gì trong mỗi tình huống sau? Vì sao?</a:t>
            </a:r>
          </a:p>
        </p:txBody>
      </p:sp>
      <p:pic>
        <p:nvPicPr>
          <p:cNvPr id="5" name="Picture 4">
            <a:extLst>
              <a:ext uri="{FF2B5EF4-FFF2-40B4-BE49-F238E27FC236}">
                <a16:creationId xmlns:a16="http://schemas.microsoft.com/office/drawing/2014/main" id="{A7B88D57-ACBD-A868-01B0-7EC338F05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169" y="2328675"/>
            <a:ext cx="10989797" cy="3211751"/>
          </a:xfrm>
          <a:prstGeom prst="rect">
            <a:avLst/>
          </a:prstGeom>
        </p:spPr>
      </p:pic>
    </p:spTree>
    <p:extLst>
      <p:ext uri="{BB962C8B-B14F-4D97-AF65-F5344CB8AC3E}">
        <p14:creationId xmlns:p14="http://schemas.microsoft.com/office/powerpoint/2010/main" val="342283477"/>
      </p:ext>
    </p:extLst>
  </p:cSld>
  <p:clrMapOvr>
    <a:masterClrMapping/>
  </p:clrMapOvr>
  <p:transition advTm="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pic>
        <p:nvPicPr>
          <p:cNvPr id="2" name="Picture 1">
            <a:extLst>
              <a:ext uri="{FF2B5EF4-FFF2-40B4-BE49-F238E27FC236}">
                <a16:creationId xmlns:a16="http://schemas.microsoft.com/office/drawing/2014/main" id="{2E881A69-C914-C63D-41BB-4586BEDC8213}"/>
              </a:ext>
            </a:extLst>
          </p:cNvPr>
          <p:cNvPicPr>
            <a:picLocks noChangeAspect="1"/>
          </p:cNvPicPr>
          <p:nvPr/>
        </p:nvPicPr>
        <p:blipFill>
          <a:blip r:embed="rId4" cstate="print">
            <a:extLst>
              <a:ext uri="{28A0092B-C50C-407E-A947-70E740481C1C}">
                <a14:useLocalDpi xmlns:a14="http://schemas.microsoft.com/office/drawing/2010/main" val="0"/>
              </a:ext>
            </a:extLst>
          </a:blip>
          <a:srcRect r="50564" b="-3227"/>
          <a:stretch/>
        </p:blipFill>
        <p:spPr>
          <a:xfrm>
            <a:off x="3379512" y="1947378"/>
            <a:ext cx="5432976" cy="3315380"/>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pic>
        <p:nvPicPr>
          <p:cNvPr id="2" name="Picture 1">
            <a:extLst>
              <a:ext uri="{FF2B5EF4-FFF2-40B4-BE49-F238E27FC236}">
                <a16:creationId xmlns:a16="http://schemas.microsoft.com/office/drawing/2014/main" id="{DEEA5CBC-4CEA-9659-D463-C17A40B2D6BA}"/>
              </a:ext>
            </a:extLst>
          </p:cNvPr>
          <p:cNvPicPr>
            <a:picLocks noChangeAspect="1"/>
          </p:cNvPicPr>
          <p:nvPr/>
        </p:nvPicPr>
        <p:blipFill>
          <a:blip r:embed="rId4" cstate="print">
            <a:extLst>
              <a:ext uri="{28A0092B-C50C-407E-A947-70E740481C1C}">
                <a14:useLocalDpi xmlns:a14="http://schemas.microsoft.com/office/drawing/2010/main" val="0"/>
              </a:ext>
            </a:extLst>
          </a:blip>
          <a:srcRect l="49348" t="744" r="1216" b="-3971"/>
          <a:stretch/>
        </p:blipFill>
        <p:spPr>
          <a:xfrm>
            <a:off x="3379512" y="1947378"/>
            <a:ext cx="5432976" cy="3315380"/>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159260" y="4234899"/>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3" name="TextBox1">
                  <a:extLst>
                    <a:ext uri="{FF2B5EF4-FFF2-40B4-BE49-F238E27FC236}">
                      <a16:creationId xmlns:a16="http://schemas.microsoft.com/office/drawing/2014/main" id="{37989B52-0D6D-C804-4AF2-D990C6C34C76}"/>
                    </a:ext>
                  </a:extLst>
                </p:cNvPr>
                <p:cNvPicPr>
                  <a:picLocks/>
                </p:cNvPicPr>
                <p:nvPr/>
              </p:nvPicPr>
              <p:blipFill>
                <a:blip r:embed="rId8"/>
                <a:stretch>
                  <a:fillRect/>
                </a:stretch>
              </p:blipFill>
              <p:spPr>
                <a:xfrm>
                  <a:off x="1379384" y="3518878"/>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5" name="TextBox1">
                  <a:extLst>
                    <a:ext uri="{FF2B5EF4-FFF2-40B4-BE49-F238E27FC236}">
                      <a16:creationId xmlns:a16="http://schemas.microsoft.com/office/drawing/2014/main" id="{3D01F9D7-5925-1112-71A4-81AC19753C25}"/>
                    </a:ext>
                  </a:extLst>
                </p:cNvPr>
                <p:cNvPicPr>
                  <a:picLocks/>
                </p:cNvPicPr>
                <p:nvPr/>
              </p:nvPicPr>
              <p:blipFill>
                <a:blip r:embed="rId7"/>
                <a:stretch>
                  <a:fillRect/>
                </a:stretch>
              </p:blipFill>
              <p:spPr>
                <a:xfrm>
                  <a:off x="1354247" y="3956524"/>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8512006" y="1221103"/>
            <a:ext cx="3318042" cy="5449967"/>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2" name="TextBox 1">
            <a:extLst>
              <a:ext uri="{FF2B5EF4-FFF2-40B4-BE49-F238E27FC236}">
                <a16:creationId xmlns:a16="http://schemas.microsoft.com/office/drawing/2014/main" id="{4FC9E360-286D-C2D6-6A58-B6E846E5D426}"/>
              </a:ext>
            </a:extLst>
          </p:cNvPr>
          <p:cNvSpPr txBox="1"/>
          <p:nvPr/>
        </p:nvSpPr>
        <p:spPr>
          <a:xfrm>
            <a:off x="932099" y="1244027"/>
            <a:ext cx="768590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strike="noStrike" kern="1200" cap="none" spc="0" normalizeH="0" baseline="0" noProof="0">
                <a:ln>
                  <a:noFill/>
                </a:ln>
                <a:effectLst/>
                <a:uLnTx/>
                <a:uFillTx/>
                <a:latin typeface="Calibri"/>
                <a:ea typeface="+mn-ea"/>
                <a:cs typeface="+mn-cs"/>
              </a:rPr>
              <a:t>Cần giữ vệ sinh an toàn thực phẩm: ăn thức ăn đã được nấu chín kĩ, uống nước đã được đun sôi; không ăn uống ở những nơi công cộng, đặc biệt là ở khu vực xung quanh bệnh viện lao phổi,… để bảo vệ sức khoẻ và phòng tránh các bệnh do vi khuẩn gây ra.</a:t>
            </a:r>
            <a:endParaRPr kumimoji="0" lang="en-US" sz="4000" b="0" i="1" strike="noStrike" kern="1200" cap="none" spc="0" normalizeH="0" baseline="0" noProof="0">
              <a:ln>
                <a:noFill/>
              </a:ln>
              <a:effectLst/>
              <a:uLnTx/>
              <a:uFillTx/>
              <a:latin typeface="Calibri"/>
              <a:ea typeface="+mn-ea"/>
              <a:cs typeface="+mn-cs"/>
            </a:endParaRPr>
          </a:p>
        </p:txBody>
      </p:sp>
    </p:spTree>
    <p:extLst>
      <p:ext uri="{BB962C8B-B14F-4D97-AF65-F5344CB8AC3E}">
        <p14:creationId xmlns:p14="http://schemas.microsoft.com/office/powerpoint/2010/main" val="2722551703"/>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848DF-2A25-420D-8CFC-B0F4D6E8F3EA}"/>
              </a:ext>
            </a:extLst>
          </p:cNvPr>
          <p:cNvSpPr/>
          <p:nvPr/>
        </p:nvSpPr>
        <p:spPr>
          <a:xfrm>
            <a:off x="307732" y="3429000"/>
            <a:ext cx="11635269" cy="2328971"/>
          </a:xfrm>
          <a:prstGeom prst="rect">
            <a:avLst/>
          </a:prstGeom>
        </p:spPr>
        <p:txBody>
          <a:bodyPr wrap="square">
            <a:spAutoFit/>
          </a:bodyPr>
          <a:lstStyle/>
          <a:p>
            <a:pPr lvl="0" algn="ctr">
              <a:lnSpc>
                <a:spcPct val="115000"/>
              </a:lnSpc>
              <a:spcAft>
                <a:spcPts val="1000"/>
              </a:spcAft>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ìm những </a:t>
            </a:r>
            <a:r>
              <a:rPr lang="vi-VN" sz="6600" b="1">
                <a:solidFill>
                  <a:srgbClr val="0070C0"/>
                </a:solidFill>
                <a:latin typeface="Arial" panose="020B0604020202020204" pitchFamily="34" charset="0"/>
                <a:ea typeface="Times New Roman" panose="02020603050405020304" pitchFamily="18" charset="0"/>
                <a:cs typeface="Arial" panose="020B0604020202020204" pitchFamily="34" charset="0"/>
              </a:rPr>
              <a:t>từ khoá</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 quan trọng liên quan đến </a:t>
            </a:r>
            <a:r>
              <a:rPr lang="vi-VN" sz="6600" b="1">
                <a:solidFill>
                  <a:srgbClr val="C00000"/>
                </a:solidFill>
                <a:latin typeface="Arial" panose="020B0604020202020204" pitchFamily="34" charset="0"/>
                <a:ea typeface="Times New Roman" panose="02020603050405020304" pitchFamily="18" charset="0"/>
                <a:cs typeface="Arial" panose="020B0604020202020204" pitchFamily="34" charset="0"/>
              </a:rPr>
              <a:t>bệnh tả.</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vi-VN" sz="66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3" name="矩形 7">
            <a:extLst>
              <a:ext uri="{FF2B5EF4-FFF2-40B4-BE49-F238E27FC236}">
                <a16:creationId xmlns:a16="http://schemas.microsoft.com/office/drawing/2014/main" id="{DF28FB02-2211-DC80-A098-260B0994EAFF}"/>
              </a:ext>
            </a:extLst>
          </p:cNvPr>
          <p:cNvSpPr/>
          <p:nvPr/>
        </p:nvSpPr>
        <p:spPr>
          <a:xfrm>
            <a:off x="-1311135" y="1039120"/>
            <a:ext cx="14814270" cy="1569660"/>
          </a:xfrm>
          <a:prstGeom prst="rect">
            <a:avLst/>
          </a:prstGeom>
        </p:spPr>
        <p:txBody>
          <a:bodyPr wrap="square">
            <a:spAutoFit/>
            <a:scene3d>
              <a:camera prst="orthographicFront"/>
              <a:lightRig rig="threePt" dir="t"/>
            </a:scene3d>
            <a:sp3d contourW="12700"/>
          </a:bodyPr>
          <a:lstStyle/>
          <a:p>
            <a:pPr algn="ctr"/>
            <a:r>
              <a:rPr lang="en-US" altLang="zh-CN" sz="9600">
                <a:ln w="15875">
                  <a:solidFill>
                    <a:schemeClr val="bg1"/>
                  </a:solidFill>
                </a:ln>
                <a:solidFill>
                  <a:srgbClr val="FF0000"/>
                </a:solidFill>
                <a:effectLst>
                  <a:outerShdw blurRad="38100" dist="38100" dir="2700000" algn="tl">
                    <a:srgbClr val="000000">
                      <a:alpha val="43137"/>
                    </a:srgbClr>
                  </a:outerShdw>
                </a:effectLst>
                <a:latin typeface="UTM Alberta Heavy" panose="02040603050506020204" pitchFamily="18" charset="0"/>
                <a:ea typeface="inpin heiti" charset="-122"/>
              </a:rPr>
              <a:t>AI NHANH HƠN</a:t>
            </a:r>
            <a:endParaRPr lang="zh-CN" altLang="en-US" sz="9600" dirty="0">
              <a:ln w="15875">
                <a:solidFill>
                  <a:schemeClr val="bg1"/>
                </a:solidFill>
              </a:ln>
              <a:solidFill>
                <a:srgbClr val="FF0000"/>
              </a:solidFill>
              <a:effectLst>
                <a:outerShdw blurRad="38100" dist="38100" dir="2700000" algn="tl">
                  <a:srgbClr val="000000">
                    <a:alpha val="43137"/>
                  </a:srgbClr>
                </a:outerShdw>
              </a:effectLst>
              <a:latin typeface="UTM Alberta Heavy" panose="02040603050506020204" pitchFamily="18" charset="0"/>
              <a:ea typeface="inpin heiti" charset="-122"/>
            </a:endParaRPr>
          </a:p>
        </p:txBody>
      </p:sp>
    </p:spTree>
    <p:extLst>
      <p:ext uri="{BB962C8B-B14F-4D97-AF65-F5344CB8AC3E}">
        <p14:creationId xmlns:p14="http://schemas.microsoft.com/office/powerpoint/2010/main" val="69340708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rgbClr val="C00000"/>
                                        </p:clrVal>
                                      </p:to>
                                    </p:set>
                                    <p:set>
                                      <p:cBhvr>
                                        <p:cTn id="7" dur="500" fill="hold"/>
                                        <p:tgtEl>
                                          <p:spTgt spid="2"/>
                                        </p:tgtEl>
                                        <p:attrNameLst>
                                          <p:attrName>fillcolor</p:attrName>
                                        </p:attrNameLst>
                                      </p:cBhvr>
                                      <p:to>
                                        <p:clrVal>
                                          <a:srgbClr val="C00000"/>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8"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0"/>
          <a:stretch>
            <a:fillRect/>
          </a:stretch>
        </p:blipFill>
        <p:spPr>
          <a:xfrm>
            <a:off x="-923925" y="6188075"/>
            <a:ext cx="406400" cy="406400"/>
          </a:xfrm>
          <a:prstGeom prst="rect">
            <a:avLst/>
          </a:prstGeom>
        </p:spPr>
      </p:pic>
      <p:sp>
        <p:nvSpPr>
          <p:cNvPr id="59" name="Speech Bubble: Rectangle with Corners Rounded 58">
            <a:extLst>
              <a:ext uri="{FF2B5EF4-FFF2-40B4-BE49-F238E27FC236}">
                <a16:creationId xmlns:a16="http://schemas.microsoft.com/office/drawing/2014/main" id="{9DA918AB-EAB2-6EEC-00ED-400F7555C1AD}"/>
              </a:ext>
            </a:extLst>
          </p:cNvPr>
          <p:cNvSpPr/>
          <p:nvPr/>
        </p:nvSpPr>
        <p:spPr>
          <a:xfrm>
            <a:off x="3758996" y="388861"/>
            <a:ext cx="8009968" cy="6002414"/>
          </a:xfrm>
          <a:prstGeom prst="wedgeRoundRectCallout">
            <a:avLst>
              <a:gd name="adj1" fmla="val -63193"/>
              <a:gd name="adj2" fmla="val -19028"/>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lvl="0" algn="just">
              <a:lnSpc>
                <a:spcPct val="120000"/>
              </a:lnSpc>
            </a:pPr>
            <a:r>
              <a:rPr lang="vi-VN" sz="2800" b="1">
                <a:solidFill>
                  <a:srgbClr val="0070C0"/>
                </a:solidFill>
                <a:latin typeface="Times New Roman" panose="02020603050405020304" pitchFamily="18" charset="0"/>
                <a:ea typeface="Calibri" panose="020F0502020204030204" pitchFamily="34" charset="0"/>
              </a:rPr>
              <a:t>•	Bệnh tả do vi khuẩn tả gây ra, lây truyền qua cơ quan tiêu hoá. Bệnh lao phổi do vi khuẩn lao gây ra, lây truyền chủ yếu qua cơ quan hô hấp. Cả hai bệnh đều nguy hiểm đến tính mạng con người nếu không được chữa trị kịp thời.</a:t>
            </a:r>
          </a:p>
          <a:p>
            <a:pPr marR="33020" lvl="0" algn="just">
              <a:lnSpc>
                <a:spcPct val="120000"/>
              </a:lnSpc>
            </a:pPr>
            <a:r>
              <a:rPr lang="vi-VN" sz="2800" b="1">
                <a:solidFill>
                  <a:srgbClr val="0070C0"/>
                </a:solidFill>
                <a:latin typeface="Times New Roman" panose="02020603050405020304" pitchFamily="18" charset="0"/>
                <a:ea typeface="Calibri" panose="020F0502020204030204" pitchFamily="34" charset="0"/>
              </a:rPr>
              <a:t>•	Để phòng tránh một số bệnh do vi khuẩn gây ra, chúng ta cần: giữ gìn vệ sinh nhà ở và môi trường xung quanh; ăn uống đủ chất và hợp vệ sinh; tiêm phòng theo khuyến nghị của bác sĩ; giữ vệ sinh cá nhân;...</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89999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par>
                                <p:cTn id="7" presetID="22" presetClass="entr" presetSubtype="4"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wipe(down)">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2"/>
                </p:tgtEl>
              </p:cMediaNode>
            </p:audio>
          </p:childTnLst>
        </p:cTn>
      </p:par>
    </p:tnLst>
    <p:bldLst>
      <p:bldP spid="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5" name="Rectangle: Rounded Corners 4">
            <a:extLst>
              <a:ext uri="{FF2B5EF4-FFF2-40B4-BE49-F238E27FC236}">
                <a16:creationId xmlns:a16="http://schemas.microsoft.com/office/drawing/2014/main" id="{D3E38D53-8890-E658-AFCA-B2DDBBD722DB}"/>
              </a:ext>
            </a:extLst>
          </p:cNvPr>
          <p:cNvSpPr/>
          <p:nvPr/>
        </p:nvSpPr>
        <p:spPr>
          <a:xfrm>
            <a:off x="1657321" y="2816404"/>
            <a:ext cx="465775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Bệnh tả</a:t>
            </a:r>
          </a:p>
        </p:txBody>
      </p:sp>
      <p:sp>
        <p:nvSpPr>
          <p:cNvPr id="7" name="Rectangle: Rounded Corners 6">
            <a:extLst>
              <a:ext uri="{FF2B5EF4-FFF2-40B4-BE49-F238E27FC236}">
                <a16:creationId xmlns:a16="http://schemas.microsoft.com/office/drawing/2014/main" id="{A06E53EA-B897-645D-8701-9DE8961428FC}"/>
              </a:ext>
            </a:extLst>
          </p:cNvPr>
          <p:cNvSpPr/>
          <p:nvPr/>
        </p:nvSpPr>
        <p:spPr>
          <a:xfrm>
            <a:off x="4490606" y="4712872"/>
            <a:ext cx="6490612"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Bệnh lao phổi</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501A2555-2D3F-9D54-7792-1F9F78261F79}"/>
              </a:ext>
            </a:extLst>
          </p:cNvPr>
          <p:cNvPicPr>
            <a:picLocks noChangeAspect="1"/>
          </p:cNvPicPr>
          <p:nvPr/>
        </p:nvPicPr>
        <p:blipFill>
          <a:blip r:embed="rId7"/>
          <a:stretch>
            <a:fillRect/>
          </a:stretch>
        </p:blipFill>
        <p:spPr>
          <a:xfrm>
            <a:off x="2913612" y="857822"/>
            <a:ext cx="6364776" cy="2139881"/>
          </a:xfrm>
          <a:prstGeom prst="rect">
            <a:avLst/>
          </a:prstGeom>
        </p:spPr>
      </p:pic>
    </p:spTree>
    <p:extLst>
      <p:ext uri="{BB962C8B-B14F-4D97-AF65-F5344CB8AC3E}">
        <p14:creationId xmlns:p14="http://schemas.microsoft.com/office/powerpoint/2010/main" val="199656409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5" name="Rectangle: Rounded Corners 4">
            <a:extLst>
              <a:ext uri="{FF2B5EF4-FFF2-40B4-BE49-F238E27FC236}">
                <a16:creationId xmlns:a16="http://schemas.microsoft.com/office/drawing/2014/main" id="{D3E38D53-8890-E658-AFCA-B2DDBBD722DB}"/>
              </a:ext>
            </a:extLst>
          </p:cNvPr>
          <p:cNvSpPr/>
          <p:nvPr/>
        </p:nvSpPr>
        <p:spPr>
          <a:xfrm>
            <a:off x="1716299" y="1386348"/>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Vi khuẩn</a:t>
            </a:r>
            <a:endParaRPr lang="vi-VN" sz="6600" b="1" dirty="0">
              <a:solidFill>
                <a:prstClr val="black"/>
              </a:solidFill>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A06E53EA-B897-645D-8701-9DE8961428FC}"/>
              </a:ext>
            </a:extLst>
          </p:cNvPr>
          <p:cNvSpPr/>
          <p:nvPr/>
        </p:nvSpPr>
        <p:spPr>
          <a:xfrm>
            <a:off x="6374050" y="1386348"/>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Tiêu hoá</a:t>
            </a:r>
            <a:endParaRPr lang="vi-VN" sz="6600" b="1" dirty="0">
              <a:solidFill>
                <a:prstClr val="black"/>
              </a:solidFill>
              <a:ea typeface="Times New Roman" panose="020206030504050203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9DE00A97-717B-DFCD-95B1-52F33D2D01E9}"/>
              </a:ext>
            </a:extLst>
          </p:cNvPr>
          <p:cNvSpPr/>
          <p:nvPr/>
        </p:nvSpPr>
        <p:spPr>
          <a:xfrm>
            <a:off x="1654340" y="2948177"/>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Đau bụng</a:t>
            </a:r>
            <a:endParaRPr lang="vi-VN" sz="6600" b="1" dirty="0">
              <a:solidFill>
                <a:prstClr val="black"/>
              </a:solidFill>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C007BEF1-521B-B4C5-3587-DD72D8F32FCB}"/>
              </a:ext>
            </a:extLst>
          </p:cNvPr>
          <p:cNvSpPr/>
          <p:nvPr/>
        </p:nvSpPr>
        <p:spPr>
          <a:xfrm>
            <a:off x="6374050" y="2995639"/>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Nôn</a:t>
            </a:r>
            <a:endParaRPr lang="vi-VN" sz="6600" b="1" dirty="0">
              <a:solidFill>
                <a:prstClr val="black"/>
              </a:solidFill>
              <a:ea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199CCDA-E9A6-8F06-437A-75C2E4CB7EB1}"/>
              </a:ext>
            </a:extLst>
          </p:cNvPr>
          <p:cNvSpPr/>
          <p:nvPr/>
        </p:nvSpPr>
        <p:spPr>
          <a:xfrm>
            <a:off x="1654339" y="4846643"/>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Mất nước</a:t>
            </a:r>
            <a:endParaRPr lang="vi-VN" sz="6600" b="1" dirty="0">
              <a:solidFill>
                <a:prstClr val="black"/>
              </a:solidFill>
              <a:ea typeface="Times New Roman" panose="020206030504050203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1D03223-11E7-D30A-AC07-9A9CB9AE26A2}"/>
              </a:ext>
            </a:extLst>
          </p:cNvPr>
          <p:cNvSpPr/>
          <p:nvPr/>
        </p:nvSpPr>
        <p:spPr>
          <a:xfrm>
            <a:off x="6374050" y="4855815"/>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Vệ sinh </a:t>
            </a:r>
            <a:endParaRPr lang="vi-VN" sz="6600" b="1" dirty="0">
              <a:solidFill>
                <a:prstClr val="black"/>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3128151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093675F-4D05-4E16-A61F-6A48569A8004}"/>
              </a:ext>
            </a:extLst>
          </p:cNvPr>
          <p:cNvPicPr>
            <a:picLocks noChangeAspect="1"/>
          </p:cNvPicPr>
          <p:nvPr/>
        </p:nvPicPr>
        <p:blipFill>
          <a:blip r:embed="rId4"/>
          <a:stretch>
            <a:fillRect/>
          </a:stretch>
        </p:blipFill>
        <p:spPr>
          <a:xfrm>
            <a:off x="184784" y="46426"/>
            <a:ext cx="638175" cy="628393"/>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685800" y="1390650"/>
            <a:ext cx="9848850" cy="4419600"/>
          </a:xfrm>
          <a:prstGeom prst="rect">
            <a:avLst/>
          </a:prstGeom>
          <a:solidFill>
            <a:srgbClr val="4472C4">
              <a:alpha val="0"/>
            </a:srgbClr>
          </a:solidFill>
          <a:ln w="114300" cap="flat" cmpd="dbl"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2" name="Picture 1">
            <a:extLst>
              <a:ext uri="{FF2B5EF4-FFF2-40B4-BE49-F238E27FC236}">
                <a16:creationId xmlns:a16="http://schemas.microsoft.com/office/drawing/2014/main" id="{B9451738-CC6E-4A5D-BFF5-73E22F0628AF}"/>
              </a:ext>
            </a:extLst>
          </p:cNvPr>
          <p:cNvPicPr>
            <a:picLocks noChangeAspect="1"/>
          </p:cNvPicPr>
          <p:nvPr/>
        </p:nvPicPr>
        <p:blipFill>
          <a:blip r:embed="rId5"/>
          <a:stretch>
            <a:fillRect/>
          </a:stretch>
        </p:blipFill>
        <p:spPr>
          <a:xfrm>
            <a:off x="693722" y="2402488"/>
            <a:ext cx="7651143" cy="2353260"/>
          </a:xfrm>
          <a:prstGeom prst="rect">
            <a:avLst/>
          </a:prstGeom>
        </p:spPr>
      </p:pic>
      <p:sp>
        <p:nvSpPr>
          <p:cNvPr id="3" name="Freeform 2">
            <a:extLst>
              <a:ext uri="{FF2B5EF4-FFF2-40B4-BE49-F238E27FC236}">
                <a16:creationId xmlns:a16="http://schemas.microsoft.com/office/drawing/2014/main" id="{AB39F704-A586-AC5F-1F19-7871EADAB16D}"/>
              </a:ext>
            </a:extLst>
          </p:cNvPr>
          <p:cNvSpPr/>
          <p:nvPr/>
        </p:nvSpPr>
        <p:spPr>
          <a:xfrm>
            <a:off x="7499074" y="-342900"/>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510300450"/>
      </p:ext>
    </p:extLst>
  </p:cSld>
  <p:clrMapOvr>
    <a:masterClrMapping/>
  </p:clrMapOvr>
  <p:transition advTm="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pic>
        <p:nvPicPr>
          <p:cNvPr id="2" name="Picture 2" descr="Cartoon Physician, Doctor cartoon illustration, cartoon Character, child,  hand png | PNGWing">
            <a:extLst>
              <a:ext uri="{FF2B5EF4-FFF2-40B4-BE49-F238E27FC236}">
                <a16:creationId xmlns:a16="http://schemas.microsoft.com/office/drawing/2014/main" id="{1E96340A-A943-88B2-ADAF-A585C4168A2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479763" y="186930"/>
            <a:ext cx="386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1333AC-7690-7A23-6D38-270AFE769D09}"/>
              </a:ext>
            </a:extLst>
          </p:cNvPr>
          <p:cNvSpPr txBox="1">
            <a:spLocks/>
          </p:cNvSpPr>
          <p:nvPr/>
        </p:nvSpPr>
        <p:spPr>
          <a:xfrm>
            <a:off x="3898679" y="2143820"/>
            <a:ext cx="7892820"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Tìm hiểu về bệnh lao phổi </a:t>
            </a:r>
            <a:endParaRPr lang="en-US" sz="96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endParaRPr>
          </a:p>
        </p:txBody>
      </p:sp>
    </p:spTree>
    <p:extLst>
      <p:ext uri="{BB962C8B-B14F-4D97-AF65-F5344CB8AC3E}">
        <p14:creationId xmlns:p14="http://schemas.microsoft.com/office/powerpoint/2010/main" val="4201412879"/>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5000" fill="hold" grpId="0" nodeType="clickEffect">
                                  <p:stCondLst>
                                    <p:cond delay="0"/>
                                  </p:stCondLst>
                                  <p:iterate type="lt">
                                    <p:tmPct val="10000"/>
                                  </p:iterate>
                                  <p:childTnLst>
                                    <p:animMotion origin="layout" path="M 4.16667E-7 0 L 4.16667E-7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ệnh lao phổi là một bệnh truyền nhiễm do do vi khuẩn lao gây ra">
            <a:extLst>
              <a:ext uri="{FF2B5EF4-FFF2-40B4-BE49-F238E27FC236}">
                <a16:creationId xmlns:a16="http://schemas.microsoft.com/office/drawing/2014/main" id="{301C4E86-D5AB-578B-D360-140AE4806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652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718736" y="1531596"/>
            <a:ext cx="1290817" cy="4538128"/>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vi-VN" dirty="0">
                <a:solidFill>
                  <a:prstClr val="black"/>
                </a:solidFill>
                <a:ea typeface="Times New Roman" panose="02020603050405020304" pitchFamily="18" charset="0"/>
                <a:cs typeface="Times New Roman" panose="02020603050405020304" pitchFamily="18" charset="0"/>
              </a:rPr>
              <a:t>Quan sát hình, đọc thông tin dưới đây và cho biết nguyên nhân,</a:t>
            </a:r>
            <a:r>
              <a:rPr lang="en-US" dirty="0">
                <a:solidFill>
                  <a:prstClr val="black"/>
                </a:solidFill>
                <a:ea typeface="Times New Roman" panose="02020603050405020304" pitchFamily="18" charset="0"/>
                <a:cs typeface="Times New Roman" panose="02020603050405020304" pitchFamily="18" charset="0"/>
              </a:rPr>
              <a:t> </a:t>
            </a:r>
            <a:r>
              <a:rPr lang="vi-VN" dirty="0">
                <a:solidFill>
                  <a:prstClr val="black"/>
                </a:solidFill>
                <a:ea typeface="Times New Roman" panose="02020603050405020304" pitchFamily="18" charset="0"/>
                <a:cs typeface="Times New Roman" panose="02020603050405020304" pitchFamily="18" charset="0"/>
              </a:rPr>
              <a:t>triệu chứng và cách phòng tránh bệnh lao phổi.</a:t>
            </a:r>
          </a:p>
        </p:txBody>
      </p:sp>
      <p:pic>
        <p:nvPicPr>
          <p:cNvPr id="3" name="Picture 2">
            <a:extLst>
              <a:ext uri="{FF2B5EF4-FFF2-40B4-BE49-F238E27FC236}">
                <a16:creationId xmlns:a16="http://schemas.microsoft.com/office/drawing/2014/main" id="{15F261E9-2D37-3077-5274-FA9BC65106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145" y="1039120"/>
            <a:ext cx="9548036" cy="5361680"/>
          </a:xfrm>
          <a:prstGeom prst="rect">
            <a:avLst/>
          </a:prstGeom>
        </p:spPr>
      </p:pic>
    </p:spTree>
    <p:extLst>
      <p:ext uri="{BB962C8B-B14F-4D97-AF65-F5344CB8AC3E}">
        <p14:creationId xmlns:p14="http://schemas.microsoft.com/office/powerpoint/2010/main" val="305547162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开学复工防疫宣传培训PPT模板"/>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3.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4.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529</TotalTime>
  <Words>1209</Words>
  <Application>Microsoft Office PowerPoint</Application>
  <PresentationFormat>Widescreen</PresentationFormat>
  <Paragraphs>102</Paragraphs>
  <Slides>43</Slides>
  <Notes>24</Notes>
  <HiddenSlides>0</HiddenSlides>
  <MMClips>4</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43</vt:i4>
      </vt:variant>
    </vt:vector>
  </HeadingPairs>
  <TitlesOfParts>
    <vt:vector size="65" baseType="lpstr">
      <vt:lpstr>等线</vt:lpstr>
      <vt:lpstr>微软雅黑</vt:lpstr>
      <vt:lpstr>#9Slide05 SVNClementine</vt:lpstr>
      <vt:lpstr>Aptos</vt:lpstr>
      <vt:lpstr>Aptos Display</vt:lpstr>
      <vt:lpstr>Arial</vt:lpstr>
      <vt:lpstr>Calibri</vt:lpstr>
      <vt:lpstr>iCiel Cadena</vt:lpstr>
      <vt:lpstr>LNTH-Hoa Nho LNTH</vt:lpstr>
      <vt:lpstr>Segoe UI Historic</vt:lpstr>
      <vt:lpstr>Times New Roman</vt:lpstr>
      <vt:lpstr>UTM Alberta Heavy</vt:lpstr>
      <vt:lpstr>UTM Cookies</vt:lpstr>
      <vt:lpstr>Wingdings 2</vt:lpstr>
      <vt:lpstr>字魂59号-创粗黑</vt:lpstr>
      <vt:lpstr>思源黑体 CN Medium</vt:lpstr>
      <vt:lpstr>2_Office 主题</vt:lpstr>
      <vt:lpstr>千图网海量PPT模板www.58pic.com​​</vt:lpstr>
      <vt:lpstr>Office Theme</vt:lpstr>
      <vt:lpstr>千图网海量PPT模板www.58pic.com ​​</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264</cp:revision>
  <dcterms:created xsi:type="dcterms:W3CDTF">2020-04-05T13:00:07Z</dcterms:created>
  <dcterms:modified xsi:type="dcterms:W3CDTF">2025-02-19T00:57:02Z</dcterms:modified>
  <cp:category>9Slide.vn</cp:category>
</cp:coreProperties>
</file>