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Lst>
  <p:notesMasterIdLst>
    <p:notesMasterId r:id="rId44"/>
  </p:notesMasterIdLst>
  <p:sldIdLst>
    <p:sldId id="8663" r:id="rId6"/>
    <p:sldId id="8665" r:id="rId7"/>
    <p:sldId id="8680" r:id="rId8"/>
    <p:sldId id="8687" r:id="rId9"/>
    <p:sldId id="8664" r:id="rId10"/>
    <p:sldId id="256" r:id="rId11"/>
    <p:sldId id="298" r:id="rId12"/>
    <p:sldId id="8667" r:id="rId13"/>
    <p:sldId id="8668" r:id="rId14"/>
    <p:sldId id="268" r:id="rId15"/>
    <p:sldId id="8671" r:id="rId16"/>
    <p:sldId id="273" r:id="rId17"/>
    <p:sldId id="274" r:id="rId18"/>
    <p:sldId id="8672" r:id="rId19"/>
    <p:sldId id="8669" r:id="rId20"/>
    <p:sldId id="8673" r:id="rId21"/>
    <p:sldId id="8675" r:id="rId22"/>
    <p:sldId id="8674" r:id="rId23"/>
    <p:sldId id="8678" r:id="rId24"/>
    <p:sldId id="8670" r:id="rId25"/>
    <p:sldId id="296" r:id="rId26"/>
    <p:sldId id="277" r:id="rId27"/>
    <p:sldId id="270" r:id="rId28"/>
    <p:sldId id="284" r:id="rId29"/>
    <p:sldId id="8679" r:id="rId30"/>
    <p:sldId id="8681" r:id="rId31"/>
    <p:sldId id="285" r:id="rId32"/>
    <p:sldId id="8682" r:id="rId33"/>
    <p:sldId id="8683" r:id="rId34"/>
    <p:sldId id="8684" r:id="rId35"/>
    <p:sldId id="8685" r:id="rId36"/>
    <p:sldId id="8686" r:id="rId37"/>
    <p:sldId id="288" r:id="rId38"/>
    <p:sldId id="257" r:id="rId39"/>
    <p:sldId id="289" r:id="rId40"/>
    <p:sldId id="292" r:id="rId41"/>
    <p:sldId id="266" r:id="rId42"/>
    <p:sldId id="261" r:id="rId4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493"/>
    <a:srgbClr val="486D04"/>
    <a:srgbClr val="0F1907"/>
    <a:srgbClr val="4A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7207" autoAdjust="0"/>
  </p:normalViewPr>
  <p:slideViewPr>
    <p:cSldViewPr>
      <p:cViewPr varScale="1">
        <p:scale>
          <a:sx n="31" d="100"/>
          <a:sy n="31" d="100"/>
        </p:scale>
        <p:origin x="163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DDC44-3E17-47E8-987C-44B235674876}" type="datetimeFigureOut">
              <a:rPr lang="en-US" smtClean="0"/>
              <a:t>20/12/2024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BCE31-5697-4DCD-A7D8-9A10419D26C4}" type="slidenum">
              <a:rPr lang="en-US" smtClean="0"/>
              <a:t>‹#›</a:t>
            </a:fld>
            <a:endParaRPr lang="en-US"/>
          </a:p>
        </p:txBody>
      </p:sp>
    </p:spTree>
    <p:extLst>
      <p:ext uri="{BB962C8B-B14F-4D97-AF65-F5344CB8AC3E}">
        <p14:creationId xmlns:p14="http://schemas.microsoft.com/office/powerpoint/2010/main" val="385763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19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7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54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9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5163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9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85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53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74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66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8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7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20/12/2024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66750042"/>
      </p:ext>
    </p:extLst>
  </p:cSld>
  <p:clrMapOvr>
    <a:masterClrMapping/>
  </p:clrMapOvr>
  <p:transition spd="slow">
    <p:pull/>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0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4753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861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32595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76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7349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9288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3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287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871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03229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107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686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98405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63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47743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241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8990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279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3941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43428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62161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56715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8569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663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11022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92195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59382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33193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04167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126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8524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263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8045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9E66EB2-A671-7494-57DF-767EA52CCEB9}"/>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7" name="Freeform 2">
            <a:extLst>
              <a:ext uri="{FF2B5EF4-FFF2-40B4-BE49-F238E27FC236}">
                <a16:creationId xmlns:a16="http://schemas.microsoft.com/office/drawing/2014/main" id="{669E1920-5DC1-A3B7-980F-7B172621C481}"/>
              </a:ext>
            </a:extLst>
          </p:cNvPr>
          <p:cNvSpPr/>
          <p:nvPr userDrawn="1"/>
        </p:nvSpPr>
        <p:spPr>
          <a:xfrm>
            <a:off x="0" y="0"/>
            <a:ext cx="18288000" cy="10176201"/>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pic>
        <p:nvPicPr>
          <p:cNvPr id="4" name="Picture 3">
            <a:extLst>
              <a:ext uri="{FF2B5EF4-FFF2-40B4-BE49-F238E27FC236}">
                <a16:creationId xmlns:a16="http://schemas.microsoft.com/office/drawing/2014/main" id="{AE16B3A0-0993-97D0-5015-E6E9E6C406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269200" y="2476500"/>
            <a:ext cx="1961823" cy="19645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3000" b="-13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D28DB8D-636A-B050-49BF-4D82AB3887E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3" name="Picture 2">
            <a:extLst>
              <a:ext uri="{FF2B5EF4-FFF2-40B4-BE49-F238E27FC236}">
                <a16:creationId xmlns:a16="http://schemas.microsoft.com/office/drawing/2014/main" id="{271D6B21-4F42-3DD1-6222-C870BD739D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269200" y="2476500"/>
            <a:ext cx="1961823" cy="1964594"/>
          </a:xfrm>
          <a:prstGeom prst="rect">
            <a:avLst/>
          </a:prstGeom>
        </p:spPr>
      </p:pic>
    </p:spTree>
    <p:extLst>
      <p:ext uri="{BB962C8B-B14F-4D97-AF65-F5344CB8AC3E}">
        <p14:creationId xmlns:p14="http://schemas.microsoft.com/office/powerpoint/2010/main" val="140898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839530E-6BEE-499A-2BDE-6F2F392B3D9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a:extLst>
              <a:ext uri="{FF2B5EF4-FFF2-40B4-BE49-F238E27FC236}">
                <a16:creationId xmlns:a16="http://schemas.microsoft.com/office/drawing/2014/main" id="{A0E0CC3F-1498-7575-D9A8-5F547DD4887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269200" y="2476500"/>
            <a:ext cx="1961823" cy="1964594"/>
          </a:xfrm>
          <a:prstGeom prst="rect">
            <a:avLst/>
          </a:prstGeom>
        </p:spPr>
      </p:pic>
    </p:spTree>
    <p:extLst>
      <p:ext uri="{BB962C8B-B14F-4D97-AF65-F5344CB8AC3E}">
        <p14:creationId xmlns:p14="http://schemas.microsoft.com/office/powerpoint/2010/main" val="19521302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C4361BB-5F42-DDDA-4E00-C4A03058D8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44130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E5C208A-36FD-4FA9-39C7-D0CFE3638EC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2024/12/20</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560325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43.xml"/><Relationship Id="rId5" Type="http://schemas.openxmlformats.org/officeDocument/2006/relationships/image" Target="../media/image39.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43.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audio" Target="../media/audio4.wav"/><Relationship Id="rId1" Type="http://schemas.openxmlformats.org/officeDocument/2006/relationships/slideLayout" Target="../slideLayouts/slideLayout5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5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slideLayout" Target="../slideLayouts/slideLayout54.xml"/><Relationship Id="rId1" Type="http://schemas.openxmlformats.org/officeDocument/2006/relationships/control" Target="../activeX/activeX1.xml"/><Relationship Id="rId6" Type="http://schemas.openxmlformats.org/officeDocument/2006/relationships/image" Target="../media/image57.wmf"/><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16.png"/><Relationship Id="rId12" Type="http://schemas.openxmlformats.org/officeDocument/2006/relationships/image" Target="../media/image18.png"/><Relationship Id="rId17" Type="http://schemas.openxmlformats.org/officeDocument/2006/relationships/image" Target="../media/image80.png"/><Relationship Id="rId2" Type="http://schemas.openxmlformats.org/officeDocument/2006/relationships/image" Target="../media/image70.png"/><Relationship Id="rId16" Type="http://schemas.openxmlformats.org/officeDocument/2006/relationships/image" Target="../media/image79.svg"/><Relationship Id="rId20"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75.svg"/><Relationship Id="rId5" Type="http://schemas.openxmlformats.org/officeDocument/2006/relationships/image" Target="../media/image12.png"/><Relationship Id="rId15" Type="http://schemas.openxmlformats.org/officeDocument/2006/relationships/image" Target="../media/image78.png"/><Relationship Id="rId10" Type="http://schemas.openxmlformats.org/officeDocument/2006/relationships/image" Target="../media/image74.png"/><Relationship Id="rId19" Type="http://schemas.openxmlformats.org/officeDocument/2006/relationships/image" Target="../media/image82.svg"/><Relationship Id="rId4" Type="http://schemas.openxmlformats.org/officeDocument/2006/relationships/image" Target="../media/image72.svg"/><Relationship Id="rId9" Type="http://schemas.openxmlformats.org/officeDocument/2006/relationships/image" Target="../media/image73.png"/><Relationship Id="rId14" Type="http://schemas.openxmlformats.org/officeDocument/2006/relationships/image" Target="../media/image77.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wTL81eFC2Wo&amp;t=71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33.emf"/><Relationship Id="rId5" Type="http://schemas.openxmlformats.org/officeDocument/2006/relationships/image" Target="../media/image32.png"/><Relationship Id="rId10" Type="http://schemas.openxmlformats.org/officeDocument/2006/relationships/audio" Target="../media/audio1.wav"/><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1371600"/>
            <a:endParaRPr lang="en-US" sz="2700">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12" name="Picture 11">
            <a:extLst>
              <a:ext uri="{FF2B5EF4-FFF2-40B4-BE49-F238E27FC236}">
                <a16:creationId xmlns:a16="http://schemas.microsoft.com/office/drawing/2014/main" id="{00F99625-B2CD-40A7-9327-71153E47D9ED}"/>
              </a:ext>
            </a:extLst>
          </p:cNvPr>
          <p:cNvPicPr>
            <a:picLocks noChangeAspect="1"/>
          </p:cNvPicPr>
          <p:nvPr/>
        </p:nvPicPr>
        <p:blipFill>
          <a:blip r:embed="rId6"/>
          <a:stretch>
            <a:fillRect/>
          </a:stretch>
        </p:blipFill>
        <p:spPr>
          <a:xfrm>
            <a:off x="6729414" y="4168855"/>
            <a:ext cx="11083126" cy="2205542"/>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902761"/>
            <a:ext cx="16764000" cy="8710077"/>
          </a:xfrm>
          <a:prstGeom prst="rect">
            <a:avLst/>
          </a:prstGeom>
          <a:noFill/>
        </p:spPr>
        <p:txBody>
          <a:bodyPr wrap="square">
            <a:spAutoFit/>
          </a:bodyPr>
          <a:lstStyle/>
          <a:p>
            <a:pPr algn="ctr"/>
            <a:r>
              <a:rPr lang="en-US" sz="3500">
                <a:solidFill>
                  <a:srgbClr val="000000"/>
                </a:solidFill>
              </a:rPr>
              <a:t>	</a:t>
            </a:r>
            <a:r>
              <a:rPr lang="vi-VN" sz="3500" b="1">
                <a:solidFill>
                  <a:srgbClr val="0070C0"/>
                </a:solidFill>
              </a:rPr>
              <a:t>Vịnh Hạ Long </a:t>
            </a:r>
            <a:endParaRPr lang="en-US" sz="3500" b="1">
              <a:solidFill>
                <a:srgbClr val="0070C0"/>
              </a:solidFill>
            </a:endParaRPr>
          </a:p>
          <a:p>
            <a:pPr algn="just"/>
            <a:r>
              <a:rPr lang="en-US" sz="3500">
                <a:solidFill>
                  <a:srgbClr val="000000"/>
                </a:solidFill>
              </a:rPr>
              <a:t>	</a:t>
            </a:r>
            <a:r>
              <a:rPr lang="vi-VN" sz="3500">
                <a:solidFill>
                  <a:srgbClr val="000000"/>
                </a:solidFill>
              </a:rPr>
              <a:t>Vịnh Hạ Long là thắng cảnh có một không hai của đất nước Việt Nam. </a:t>
            </a:r>
            <a:endParaRPr lang="en-US" sz="3500">
              <a:solidFill>
                <a:srgbClr val="000000"/>
              </a:solidFill>
            </a:endParaRPr>
          </a:p>
          <a:p>
            <a:pPr algn="just"/>
            <a:r>
              <a:rPr lang="en-US" sz="3500">
                <a:solidFill>
                  <a:srgbClr val="000000"/>
                </a:solidFill>
              </a:rPr>
              <a:t>	</a:t>
            </a:r>
            <a:r>
              <a:rPr lang="vi-VN" sz="3500">
                <a:solidFill>
                  <a:srgbClr val="000000"/>
                </a:solidFill>
              </a:rPr>
              <a:t>Bốn mùa Hạ Long mang trên mình một màu xanh đằm thắm: xanh biếc của biển, xanh lam của núi, xanh lục của trời. Màu xanh ấy như trường cửu, lúc nào cũng bát ngát, cũng trẻ trung, cũng phơi phới. </a:t>
            </a:r>
          </a:p>
          <a:p>
            <a:pPr algn="just"/>
            <a:r>
              <a:rPr lang="en-US" sz="3500">
                <a:solidFill>
                  <a:srgbClr val="000000"/>
                </a:solidFill>
              </a:rPr>
              <a:t>	</a:t>
            </a:r>
            <a:r>
              <a:rPr lang="vi-VN" sz="3500">
                <a:solidFill>
                  <a:srgbClr val="000000"/>
                </a:solidFill>
              </a:rPr>
              <a:t>Tuy bốn mùa là vậy, nhưng mỗi mùa Hạ Long lại có những nét riêng biệt, hấp dẫn lòng người. Mùa xuân của Hạ Long là mùa sương và cá nục. Mùa hè của Hạ Long là mùa gió nồm nam và cá ngừ, cá vược. Mùa thu của Hạ Long là mùa trăng biển và tôm he. Song quyến rũ hơn cả vẫn là mùa hè của Hạ Long. Những ngày hè đi bên bờ Hạ Long ta có cảm giác như đi trước cửa gió. Ngọn gió lúc êm ả như ru, lúc phần phật như quạt, mang cái trong lành, cái tươi mát của đại dương vào đất liền, làm sảng khoái tâm hồn ta.</a:t>
            </a:r>
            <a:endParaRPr lang="en-US" sz="3500">
              <a:solidFill>
                <a:srgbClr val="000000"/>
              </a:solidFill>
            </a:endParaRPr>
          </a:p>
          <a:p>
            <a:pPr algn="just"/>
            <a:r>
              <a:rPr lang="en-US" sz="3500">
                <a:solidFill>
                  <a:srgbClr val="000000"/>
                </a:solidFill>
              </a:rPr>
              <a:t>	</a:t>
            </a:r>
            <a:r>
              <a:rPr lang="vi-VN" sz="3500">
                <a:solidFill>
                  <a:srgbClr val="000000"/>
                </a:solidFill>
              </a:rPr>
              <a:t>Trong tiếng gió thổi, ta nghe tiếng thông reo, tiếng sóng vỗ, tiếng ve ran và cả tiếng máy, tiếng xe, tiếng cần trục từ trên các tầng than, bến cảng vọng lại. Những âm thanh của sự sống trăm ngả tụ về, theo gió ngân lên vang vọng. </a:t>
            </a:r>
            <a:endParaRPr lang="en-US" sz="3500">
              <a:solidFill>
                <a:srgbClr val="000000"/>
              </a:solidFill>
            </a:endParaRPr>
          </a:p>
          <a:p>
            <a:pPr algn="just"/>
            <a:r>
              <a:rPr lang="vi-VN" sz="3500">
                <a:solidFill>
                  <a:srgbClr val="000000"/>
                </a:solidFill>
              </a:rPr>
              <a:t> </a:t>
            </a:r>
            <a:r>
              <a:rPr lang="en-US" sz="3500">
                <a:solidFill>
                  <a:srgbClr val="000000"/>
                </a:solidFill>
              </a:rPr>
              <a:t>											</a:t>
            </a:r>
            <a:r>
              <a:rPr lang="vi-VN" sz="3500">
                <a:solidFill>
                  <a:srgbClr val="000000"/>
                </a:solidFill>
              </a:rPr>
              <a:t>Theo Thi S</a:t>
            </a:r>
            <a:r>
              <a:rPr lang="en-US" sz="3500">
                <a:solidFill>
                  <a:srgbClr val="000000"/>
                </a:solidFill>
              </a:rPr>
              <a:t>á</a:t>
            </a:r>
            <a:r>
              <a:rPr lang="vi-VN" sz="3500">
                <a:solidFill>
                  <a:srgbClr val="000000"/>
                </a:solidFill>
              </a:rPr>
              <a:t>nh</a:t>
            </a:r>
            <a:endParaRPr lang="vi-VN" sz="3500" b="0" i="0" dirty="0">
              <a:solidFill>
                <a:srgbClr val="000000"/>
              </a:solidFill>
              <a:effectLst/>
            </a:endParaRPr>
          </a:p>
        </p:txBody>
      </p:sp>
      <p:pic>
        <p:nvPicPr>
          <p:cNvPr id="4" name="Picture 3">
            <a:extLst>
              <a:ext uri="{FF2B5EF4-FFF2-40B4-BE49-F238E27FC236}">
                <a16:creationId xmlns:a16="http://schemas.microsoft.com/office/drawing/2014/main" id="{EE2CC19F-6381-A037-2997-734A3E293B7E}"/>
              </a:ext>
            </a:extLst>
          </p:cNvPr>
          <p:cNvPicPr>
            <a:picLocks noChangeAspect="1"/>
          </p:cNvPicPr>
          <p:nvPr/>
        </p:nvPicPr>
        <p:blipFill>
          <a:blip r:embed="rId3"/>
          <a:stretch>
            <a:fillRect/>
          </a:stretch>
        </p:blipFill>
        <p:spPr>
          <a:xfrm>
            <a:off x="14730419" y="145112"/>
            <a:ext cx="2402032" cy="877900"/>
          </a:xfrm>
          <a:prstGeom prst="rect">
            <a:avLst/>
          </a:prstGeom>
        </p:spPr>
      </p:pic>
    </p:spTree>
    <p:extLst>
      <p:ext uri="{BB962C8B-B14F-4D97-AF65-F5344CB8AC3E}">
        <p14:creationId xmlns:p14="http://schemas.microsoft.com/office/powerpoint/2010/main" val="3535054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5A7A6FF7-23CB-4106-AC94-9837B762C275}"/>
              </a:ext>
            </a:extLst>
          </p:cNvPr>
          <p:cNvGrpSpPr/>
          <p:nvPr/>
        </p:nvGrpSpPr>
        <p:grpSpPr>
          <a:xfrm>
            <a:off x="703771" y="2497189"/>
            <a:ext cx="16880459" cy="7023800"/>
            <a:chOff x="315950" y="1664792"/>
            <a:chExt cx="11253639" cy="4682533"/>
          </a:xfrm>
        </p:grpSpPr>
        <p:sp>
          <p:nvSpPr>
            <p:cNvPr id="9" name="Rectangle: Rounded Corners 15">
              <a:extLst>
                <a:ext uri="{FF2B5EF4-FFF2-40B4-BE49-F238E27FC236}">
                  <a16:creationId xmlns:a16="http://schemas.microsoft.com/office/drawing/2014/main" id="{B26507EE-A7F0-47CB-AF5B-D69ECFC1D3F5}"/>
                </a:ext>
              </a:extLst>
            </p:cNvPr>
            <p:cNvSpPr/>
            <p:nvPr/>
          </p:nvSpPr>
          <p:spPr>
            <a:xfrm>
              <a:off x="315950" y="1664792"/>
              <a:ext cx="11253639" cy="4682533"/>
            </a:xfrm>
            <a:prstGeom prst="roundRect">
              <a:avLst/>
            </a:prstGeom>
            <a:solidFill>
              <a:schemeClr val="bg1"/>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grpSp>
          <p:nvGrpSpPr>
            <p:cNvPr id="10" name="Group 34">
              <a:extLst>
                <a:ext uri="{FF2B5EF4-FFF2-40B4-BE49-F238E27FC236}">
                  <a16:creationId xmlns:a16="http://schemas.microsoft.com/office/drawing/2014/main" id="{F3C344DD-5AB4-48CF-A12D-3F74BBA5686E}"/>
                </a:ext>
              </a:extLst>
            </p:cNvPr>
            <p:cNvGrpSpPr/>
            <p:nvPr/>
          </p:nvGrpSpPr>
          <p:grpSpPr>
            <a:xfrm>
              <a:off x="554637" y="1988146"/>
              <a:ext cx="10847723" cy="1908215"/>
              <a:chOff x="-201494" y="2106384"/>
              <a:chExt cx="10847723" cy="1908215"/>
            </a:xfrm>
          </p:grpSpPr>
          <p:sp>
            <p:nvSpPr>
              <p:cNvPr id="11" name="TextBox 6">
                <a:extLst>
                  <a:ext uri="{FF2B5EF4-FFF2-40B4-BE49-F238E27FC236}">
                    <a16:creationId xmlns:a16="http://schemas.microsoft.com/office/drawing/2014/main" id="{3159A017-AEC4-4E05-943B-4D953FC21751}"/>
                  </a:ext>
                </a:extLst>
              </p:cNvPr>
              <p:cNvSpPr txBox="1"/>
              <p:nvPr/>
            </p:nvSpPr>
            <p:spPr>
              <a:xfrm>
                <a:off x="666818" y="2106384"/>
                <a:ext cx="9979411" cy="1908215"/>
              </a:xfrm>
              <a:prstGeom prst="rect">
                <a:avLst/>
              </a:prstGeom>
              <a:noFill/>
            </p:spPr>
            <p:txBody>
              <a:bodyPr wrap="square" rtlCol="0">
                <a:spAutoFit/>
              </a:bodyPr>
              <a:lstStyle/>
              <a:p>
                <a:pPr algn="just" defTabSz="1371600">
                  <a:defRPr/>
                </a:pPr>
                <a:r>
                  <a:rPr lang="vi-VN" sz="6000">
                    <a:solidFill>
                      <a:prstClr val="black"/>
                    </a:solidFill>
                    <a:latin typeface="Calibri" panose="020F0502020204030204"/>
                  </a:rPr>
                  <a:t>Toàn bài đọc với giọng nhẹ nhàng, vui tươi. Nhấn giọng ở những từ ngữ chỉ đặc điểm, những nét riêng của Hạ Long</a:t>
                </a:r>
                <a:r>
                  <a:rPr lang="en-US" sz="6000">
                    <a:solidFill>
                      <a:prstClr val="black"/>
                    </a:solidFill>
                    <a:latin typeface="Calibri" panose="020F0502020204030204"/>
                  </a:rPr>
                  <a:t>.</a:t>
                </a:r>
                <a:endParaRPr lang="vi-VN" sz="6000">
                  <a:solidFill>
                    <a:prstClr val="black"/>
                  </a:solidFill>
                  <a:latin typeface="Arial" panose="020B0604020202020204" pitchFamily="34" charset="0"/>
                </a:endParaRPr>
              </a:p>
            </p:txBody>
          </p:sp>
          <p:pic>
            <p:nvPicPr>
              <p:cNvPr id="12" name="Picture 19">
                <a:extLst>
                  <a:ext uri="{FF2B5EF4-FFF2-40B4-BE49-F238E27FC236}">
                    <a16:creationId xmlns:a16="http://schemas.microsoft.com/office/drawing/2014/main" id="{836BBF9C-6A14-4F90-8A4E-8AD168019BEF}"/>
                  </a:ext>
                </a:extLst>
              </p:cNvPr>
              <p:cNvPicPr>
                <a:picLocks noChangeAspect="1"/>
              </p:cNvPicPr>
              <p:nvPr/>
            </p:nvPicPr>
            <p:blipFill>
              <a:blip r:embed="rId2"/>
              <a:stretch>
                <a:fillRect/>
              </a:stretch>
            </p:blipFill>
            <p:spPr>
              <a:xfrm>
                <a:off x="-201494" y="2106384"/>
                <a:ext cx="701083" cy="701083"/>
              </a:xfrm>
              <a:prstGeom prst="rect">
                <a:avLst/>
              </a:prstGeom>
            </p:spPr>
          </p:pic>
        </p:grpSp>
      </p:grpSp>
      <p:grpSp>
        <p:nvGrpSpPr>
          <p:cNvPr id="13" name="Group 35">
            <a:extLst>
              <a:ext uri="{FF2B5EF4-FFF2-40B4-BE49-F238E27FC236}">
                <a16:creationId xmlns:a16="http://schemas.microsoft.com/office/drawing/2014/main" id="{7CE0AA24-A226-437E-912F-D5B244E38CE8}"/>
              </a:ext>
            </a:extLst>
          </p:cNvPr>
          <p:cNvGrpSpPr/>
          <p:nvPr/>
        </p:nvGrpSpPr>
        <p:grpSpPr>
          <a:xfrm>
            <a:off x="6347725" y="5707235"/>
            <a:ext cx="5592548" cy="3997227"/>
            <a:chOff x="3853543" y="4366486"/>
            <a:chExt cx="3728365" cy="2664818"/>
          </a:xfrm>
        </p:grpSpPr>
        <p:pic>
          <p:nvPicPr>
            <p:cNvPr id="14" name="Picture 23">
              <a:extLst>
                <a:ext uri="{FF2B5EF4-FFF2-40B4-BE49-F238E27FC236}">
                  <a16:creationId xmlns:a16="http://schemas.microsoft.com/office/drawing/2014/main" id="{DA51F8C4-60CA-4A00-A6B8-63BE7A545EE1}"/>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15" name="Picture 2">
              <a:extLst>
                <a:ext uri="{FF2B5EF4-FFF2-40B4-BE49-F238E27FC236}">
                  <a16:creationId xmlns:a16="http://schemas.microsoft.com/office/drawing/2014/main" id="{5498A4D4-C4F0-4504-9D84-A166DC5A784D}"/>
                </a:ext>
              </a:extLst>
            </p:cNvPr>
            <p:cNvPicPr>
              <a:picLocks noChangeAspect="1"/>
            </p:cNvPicPr>
            <p:nvPr/>
          </p:nvPicPr>
          <p:blipFill>
            <a:blip r:embed="rId4"/>
            <a:srcRect/>
            <a:stretch>
              <a:fillRect/>
            </a:stretch>
          </p:blipFill>
          <p:spPr>
            <a:xfrm>
              <a:off x="3853543" y="4366486"/>
              <a:ext cx="1604865" cy="2664818"/>
            </a:xfrm>
            <a:prstGeom prst="rect">
              <a:avLst/>
            </a:prstGeom>
          </p:spPr>
        </p:pic>
      </p:grpSp>
      <p:pic>
        <p:nvPicPr>
          <p:cNvPr id="16" name="Picture 15">
            <a:extLst>
              <a:ext uri="{FF2B5EF4-FFF2-40B4-BE49-F238E27FC236}">
                <a16:creationId xmlns:a16="http://schemas.microsoft.com/office/drawing/2014/main" id="{3AE04E81-6F04-490B-8443-F267641348CC}"/>
              </a:ext>
            </a:extLst>
          </p:cNvPr>
          <p:cNvPicPr>
            <a:picLocks noChangeAspect="1"/>
          </p:cNvPicPr>
          <p:nvPr/>
        </p:nvPicPr>
        <p:blipFill>
          <a:blip r:embed="rId5"/>
          <a:stretch>
            <a:fillRect/>
          </a:stretch>
        </p:blipFill>
        <p:spPr>
          <a:xfrm>
            <a:off x="1725351" y="-237184"/>
            <a:ext cx="16158849" cy="3209822"/>
          </a:xfrm>
          <a:prstGeom prst="rect">
            <a:avLst/>
          </a:prstGeom>
        </p:spPr>
      </p:pic>
    </p:spTree>
    <p:extLst>
      <p:ext uri="{BB962C8B-B14F-4D97-AF65-F5344CB8AC3E}">
        <p14:creationId xmlns:p14="http://schemas.microsoft.com/office/powerpoint/2010/main" val="22669614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14:presetBounceEnd="72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2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C8329F3-DDE2-7085-031B-FB0B0F91E03B}"/>
              </a:ext>
            </a:extLst>
          </p:cNvPr>
          <p:cNvSpPr/>
          <p:nvPr/>
        </p:nvSpPr>
        <p:spPr>
          <a:xfrm>
            <a:off x="1348606" y="2532588"/>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a:solidFill>
                  <a:schemeClr val="tx1"/>
                </a:solidFill>
                <a:latin typeface="Open Sans" panose="020B0606030504020204" pitchFamily="34" charset="0"/>
                <a:ea typeface="Open Sans" panose="020B0606030504020204" pitchFamily="34" charset="0"/>
                <a:cs typeface="Open Sans" panose="020B0606030504020204" pitchFamily="34" charset="0"/>
              </a:rPr>
              <a:t>phần phật</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43056CC1-4C99-4F27-FEB2-158FBCB0AFFB}"/>
              </a:ext>
            </a:extLst>
          </p:cNvPr>
          <p:cNvSpPr/>
          <p:nvPr/>
        </p:nvSpPr>
        <p:spPr>
          <a:xfrm>
            <a:off x="9672743" y="256349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a:solidFill>
                  <a:schemeClr val="tx1"/>
                </a:solidFill>
                <a:latin typeface="Open Sans" panose="020B0606030504020204" pitchFamily="34" charset="0"/>
                <a:ea typeface="Open Sans" panose="020B0606030504020204" pitchFamily="34" charset="0"/>
                <a:cs typeface="Open Sans" panose="020B0606030504020204" pitchFamily="34" charset="0"/>
              </a:rPr>
              <a:t>sảng khoái</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9702679"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6000">
                <a:solidFill>
                  <a:schemeClr val="tx1"/>
                </a:solidFill>
                <a:latin typeface="Open Sans" panose="020B0606030504020204" pitchFamily="34" charset="0"/>
                <a:ea typeface="Open Sans" panose="020B0606030504020204" pitchFamily="34" charset="0"/>
                <a:cs typeface="Open Sans" panose="020B0606030504020204" pitchFamily="34" charset="0"/>
              </a:rPr>
              <a:t>trường cửu</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E2094304-45D8-5905-35EA-74886A1834A0}"/>
              </a:ext>
            </a:extLst>
          </p:cNvPr>
          <p:cNvSpPr/>
          <p:nvPr/>
        </p:nvSpPr>
        <p:spPr>
          <a:xfrm>
            <a:off x="1367656"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a:solidFill>
                  <a:schemeClr val="tx1"/>
                </a:solidFill>
                <a:latin typeface="Open Sans" panose="020B0606030504020204" pitchFamily="34" charset="0"/>
                <a:ea typeface="Open Sans" panose="020B0606030504020204" pitchFamily="34" charset="0"/>
                <a:cs typeface="Open Sans" panose="020B0606030504020204" pitchFamily="34" charset="0"/>
              </a:rPr>
              <a:t>xanh biếc</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98E7DCD3-5429-E404-849B-6E1FB0FC8B45}"/>
              </a:ext>
            </a:extLst>
          </p:cNvPr>
          <p:cNvSpPr/>
          <p:nvPr/>
        </p:nvSpPr>
        <p:spPr>
          <a:xfrm>
            <a:off x="4800600" y="6997383"/>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6000">
                <a:solidFill>
                  <a:schemeClr val="tx1"/>
                </a:solidFill>
                <a:latin typeface="Open Sans" panose="020B0606030504020204" pitchFamily="34" charset="0"/>
                <a:ea typeface="Open Sans" panose="020B0606030504020204" pitchFamily="34" charset="0"/>
                <a:cs typeface="Open Sans" panose="020B0606030504020204" pitchFamily="34" charset="0"/>
              </a:rPr>
              <a:t>cá vược</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87DFA51B-7802-6BBA-8534-C25F80493FFA}"/>
              </a:ext>
            </a:extLst>
          </p:cNvPr>
          <p:cNvPicPr>
            <a:picLocks noChangeAspect="1"/>
          </p:cNvPicPr>
          <p:nvPr/>
        </p:nvPicPr>
        <p:blipFill>
          <a:blip r:embed="rId3"/>
          <a:stretch>
            <a:fillRect/>
          </a:stretch>
        </p:blipFill>
        <p:spPr>
          <a:xfrm>
            <a:off x="4570267" y="347158"/>
            <a:ext cx="9821507" cy="1621677"/>
          </a:xfrm>
          <a:prstGeom prst="rect">
            <a:avLst/>
          </a:prstGeom>
        </p:spPr>
      </p:pic>
    </p:spTree>
    <p:extLst>
      <p:ext uri="{BB962C8B-B14F-4D97-AF65-F5344CB8AC3E}">
        <p14:creationId xmlns:p14="http://schemas.microsoft.com/office/powerpoint/2010/main" val="381938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912950-4F18-16BB-EE7D-7D56D7B85834}"/>
              </a:ext>
            </a:extLst>
          </p:cNvPr>
          <p:cNvSpPr/>
          <p:nvPr/>
        </p:nvSpPr>
        <p:spPr>
          <a:xfrm>
            <a:off x="1501617" y="2345577"/>
            <a:ext cx="15339194" cy="2586938"/>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5400">
                <a:solidFill>
                  <a:srgbClr val="000000"/>
                </a:solidFill>
              </a:rPr>
              <a:t>Ngọn gió/ lúc êm ả như ru,/ lúc phần phật như quạt,/ mang cái trong lành,/ cái tươi mát của đại dương vào đất liền,/ làm sảng khoái tâm hồn ta./</a:t>
            </a:r>
            <a:r>
              <a:rPr lang="en-US" sz="5400">
                <a:solidFill>
                  <a:srgbClr val="000000"/>
                </a:solidFill>
              </a:rPr>
              <a:t>/</a:t>
            </a:r>
            <a:endParaRPr lang="en-US" sz="5400" dirty="0">
              <a:solidFill>
                <a:schemeClr val="tx1"/>
              </a:solidFill>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3974E45-2B29-921C-F1FF-7CA311CAD2A0}"/>
              </a:ext>
            </a:extLst>
          </p:cNvPr>
          <p:cNvSpPr txBox="1"/>
          <p:nvPr/>
        </p:nvSpPr>
        <p:spPr>
          <a:xfrm>
            <a:off x="1485288" y="5917967"/>
            <a:ext cx="15317423" cy="3416320"/>
          </a:xfrm>
          <a:prstGeom prst="rect">
            <a:avLst/>
          </a:prstGeom>
          <a:solidFill>
            <a:schemeClr val="accent6">
              <a:lumMod val="20000"/>
              <a:lumOff val="80000"/>
            </a:schemeClr>
          </a:solidFill>
          <a:ln w="38100">
            <a:solidFill>
              <a:schemeClr val="accent4">
                <a:lumMod val="75000"/>
              </a:schemeClr>
            </a:solidFill>
          </a:ln>
        </p:spPr>
        <p:txBody>
          <a:bodyPr wrap="square">
            <a:spAutoFit/>
          </a:bodyPr>
          <a:lstStyle/>
          <a:p>
            <a:pPr algn="just"/>
            <a:r>
              <a:rPr lang="vi-VN" sz="5400">
                <a:solidFill>
                  <a:srgbClr val="000000"/>
                </a:solidFill>
              </a:rPr>
              <a:t>Trong tiếng gió thổi,/ ta nghe tiếng thông reo,/ tiếng sóng vỗ,/ tiếng ve ran/ và cả tiếng máy,/ tiếng xe,/ tiếng cần trục từ trên các tầng than,/ bến cảng vọng lại.//</a:t>
            </a:r>
            <a:endParaRPr lang="en-US" sz="5400" dirty="0"/>
          </a:p>
        </p:txBody>
      </p:sp>
      <p:pic>
        <p:nvPicPr>
          <p:cNvPr id="4" name="Picture 3">
            <a:extLst>
              <a:ext uri="{FF2B5EF4-FFF2-40B4-BE49-F238E27FC236}">
                <a16:creationId xmlns:a16="http://schemas.microsoft.com/office/drawing/2014/main" id="{77A9C9C9-878C-6188-D674-DD3AE565A06A}"/>
              </a:ext>
            </a:extLst>
          </p:cNvPr>
          <p:cNvPicPr>
            <a:picLocks noChangeAspect="1"/>
          </p:cNvPicPr>
          <p:nvPr/>
        </p:nvPicPr>
        <p:blipFill>
          <a:blip r:embed="rId3"/>
          <a:stretch>
            <a:fillRect/>
          </a:stretch>
        </p:blipFill>
        <p:spPr>
          <a:xfrm>
            <a:off x="4267200" y="188222"/>
            <a:ext cx="10059272" cy="1621677"/>
          </a:xfrm>
          <a:prstGeom prst="rect">
            <a:avLst/>
          </a:prstGeom>
        </p:spPr>
      </p:pic>
    </p:spTree>
    <p:extLst>
      <p:ext uri="{BB962C8B-B14F-4D97-AF65-F5344CB8AC3E}">
        <p14:creationId xmlns:p14="http://schemas.microsoft.com/office/powerpoint/2010/main" val="103175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0">
            <a:extLst>
              <a:ext uri="{FF2B5EF4-FFF2-40B4-BE49-F238E27FC236}">
                <a16:creationId xmlns:a16="http://schemas.microsoft.com/office/drawing/2014/main" id="{863ABB96-4AA5-4B78-B7C8-8793020123C7}"/>
              </a:ext>
            </a:extLst>
          </p:cNvPr>
          <p:cNvGrpSpPr/>
          <p:nvPr/>
        </p:nvGrpSpPr>
        <p:grpSpPr>
          <a:xfrm>
            <a:off x="803343" y="1643456"/>
            <a:ext cx="16354494" cy="1328024"/>
            <a:chOff x="1446879" y="926145"/>
            <a:chExt cx="9312296" cy="885349"/>
          </a:xfrm>
        </p:grpSpPr>
        <p:sp>
          <p:nvSpPr>
            <p:cNvPr id="4" name="TextBox 2">
              <a:extLst>
                <a:ext uri="{FF2B5EF4-FFF2-40B4-BE49-F238E27FC236}">
                  <a16:creationId xmlns:a16="http://schemas.microsoft.com/office/drawing/2014/main" id="{E99109F4-3953-452E-8391-2D532B650F7B}"/>
                </a:ext>
              </a:extLst>
            </p:cNvPr>
            <p:cNvSpPr txBox="1"/>
            <p:nvPr/>
          </p:nvSpPr>
          <p:spPr>
            <a:xfrm>
              <a:off x="1861905" y="926145"/>
              <a:ext cx="8897270" cy="885349"/>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7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19">
              <a:extLst>
                <a:ext uri="{FF2B5EF4-FFF2-40B4-BE49-F238E27FC236}">
                  <a16:creationId xmlns:a16="http://schemas.microsoft.com/office/drawing/2014/main" id="{3AAB57B4-C442-4329-BA71-95DD1B4D85D5}"/>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6" name="TextBox 30">
            <a:extLst>
              <a:ext uri="{FF2B5EF4-FFF2-40B4-BE49-F238E27FC236}">
                <a16:creationId xmlns:a16="http://schemas.microsoft.com/office/drawing/2014/main" id="{F4BFDB1B-F59B-43B7-AD64-9E420A7DA6A8}"/>
              </a:ext>
            </a:extLst>
          </p:cNvPr>
          <p:cNvSpPr txBox="1"/>
          <p:nvPr/>
        </p:nvSpPr>
        <p:spPr>
          <a:xfrm>
            <a:off x="2039592" y="3639106"/>
            <a:ext cx="13976553" cy="1021556"/>
          </a:xfrm>
          <a:prstGeom prst="roundRect">
            <a:avLst/>
          </a:prstGeom>
          <a:solidFill>
            <a:srgbClr val="FFFF99"/>
          </a:solidFill>
          <a:ln w="38100">
            <a:solidFill>
              <a:srgbClr val="FFC000"/>
            </a:solidFill>
          </a:ln>
        </p:spPr>
        <p:txBody>
          <a:bodyPr wrap="square" rtlCol="0">
            <a:spAutoFit/>
          </a:bodyPr>
          <a:lstStyle/>
          <a:p>
            <a:pPr lvl="0" algn="just" defTabSz="1371600"/>
            <a:r>
              <a:rPr kumimoji="0" lang="en-US" sz="5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Đoạn 1: </a:t>
            </a:r>
            <a:r>
              <a:rPr lang="vi-VN" sz="5400">
                <a:solidFill>
                  <a:prstClr val="black"/>
                </a:solidFill>
                <a:latin typeface="Calibri" panose="020F0502020204030204"/>
                <a:ea typeface="Roboto" panose="02000000000000000000" pitchFamily="2" charset="0"/>
              </a:rPr>
              <a:t>Từ đầu đến “cũng phơi phới”.</a:t>
            </a:r>
            <a:endParaRPr kumimoji="0" lang="en-US" sz="5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8" name="TextBox 35">
            <a:extLst>
              <a:ext uri="{FF2B5EF4-FFF2-40B4-BE49-F238E27FC236}">
                <a16:creationId xmlns:a16="http://schemas.microsoft.com/office/drawing/2014/main" id="{52547FBB-34D5-4C11-9AEF-592765F622C4}"/>
              </a:ext>
            </a:extLst>
          </p:cNvPr>
          <p:cNvSpPr txBox="1"/>
          <p:nvPr/>
        </p:nvSpPr>
        <p:spPr>
          <a:xfrm>
            <a:off x="2082206" y="5328288"/>
            <a:ext cx="13891323" cy="1021556"/>
          </a:xfrm>
          <a:prstGeom prst="roundRect">
            <a:avLst/>
          </a:prstGeom>
          <a:solidFill>
            <a:srgbClr val="FFFF99"/>
          </a:solidFill>
          <a:ln w="38100">
            <a:solidFill>
              <a:srgbClr val="FFC000"/>
            </a:solidFill>
          </a:ln>
        </p:spPr>
        <p:txBody>
          <a:bodyPr wrap="square" rtlCol="0">
            <a:spAutoFit/>
          </a:bodyPr>
          <a:lstStyle/>
          <a:p>
            <a:pPr lvl="0" algn="just" defTabSz="1371600">
              <a:defRPr/>
            </a:pPr>
            <a:r>
              <a:rPr kumimoji="0" lang="en-US" sz="5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Đoạn 2</a:t>
            </a:r>
            <a:r>
              <a:rPr lang="en-US" sz="5400">
                <a:solidFill>
                  <a:prstClr val="black"/>
                </a:solidFill>
                <a:latin typeface="Calibri" panose="020F0502020204030204"/>
                <a:ea typeface="Roboto" panose="02000000000000000000" pitchFamily="2" charset="0"/>
              </a:rPr>
              <a:t>: Tiếp theo đến “tâm hồn ta”.</a:t>
            </a:r>
            <a:endParaRPr kumimoji="0" lang="en-US" sz="5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3" name="TextBox 35">
            <a:extLst>
              <a:ext uri="{FF2B5EF4-FFF2-40B4-BE49-F238E27FC236}">
                <a16:creationId xmlns:a16="http://schemas.microsoft.com/office/drawing/2014/main" id="{C63AE29E-6A95-477D-B6DA-C85E8DADE148}"/>
              </a:ext>
            </a:extLst>
          </p:cNvPr>
          <p:cNvSpPr txBox="1"/>
          <p:nvPr/>
        </p:nvSpPr>
        <p:spPr>
          <a:xfrm>
            <a:off x="1989003" y="6832683"/>
            <a:ext cx="13891323" cy="1021556"/>
          </a:xfrm>
          <a:prstGeom prst="roundRect">
            <a:avLst/>
          </a:prstGeom>
          <a:solidFill>
            <a:srgbClr val="FFFF99"/>
          </a:solidFill>
          <a:ln w="38100">
            <a:solidFill>
              <a:srgbClr val="FFC00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Đoạn 3: Còn lại.</a:t>
            </a:r>
            <a:endParaRPr kumimoji="0" lang="en-US" sz="5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9" name="Nhóm 29">
            <a:extLst>
              <a:ext uri="{FF2B5EF4-FFF2-40B4-BE49-F238E27FC236}">
                <a16:creationId xmlns:a16="http://schemas.microsoft.com/office/drawing/2014/main" id="{C03490DC-112D-43C5-A300-DBDD57E94E65}"/>
              </a:ext>
            </a:extLst>
          </p:cNvPr>
          <p:cNvGrpSpPr/>
          <p:nvPr/>
        </p:nvGrpSpPr>
        <p:grpSpPr>
          <a:xfrm>
            <a:off x="13490813" y="5143501"/>
            <a:ext cx="6372282" cy="5200724"/>
            <a:chOff x="1287462" y="1498599"/>
            <a:chExt cx="3625259" cy="2892425"/>
          </a:xfrm>
        </p:grpSpPr>
        <p:sp>
          <p:nvSpPr>
            <p:cNvPr id="10" name="Hình Bầu dục 30">
              <a:extLst>
                <a:ext uri="{FF2B5EF4-FFF2-40B4-BE49-F238E27FC236}">
                  <a16:creationId xmlns:a16="http://schemas.microsoft.com/office/drawing/2014/main" id="{D831ABFA-F9EA-402C-8BE2-044F5940BF9C}"/>
                </a:ext>
              </a:extLst>
            </p:cNvPr>
            <p:cNvSpPr/>
            <p:nvPr/>
          </p:nvSpPr>
          <p:spPr>
            <a:xfrm>
              <a:off x="2750820" y="2956560"/>
              <a:ext cx="495300" cy="6858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31">
              <a:extLst>
                <a:ext uri="{FF2B5EF4-FFF2-40B4-BE49-F238E27FC236}">
                  <a16:creationId xmlns:a16="http://schemas.microsoft.com/office/drawing/2014/main" id="{40871E5D-BCF6-4217-99C8-E1785FEF133A}"/>
                </a:ext>
              </a:extLst>
            </p:cNvPr>
            <p:cNvSpPr/>
            <p:nvPr/>
          </p:nvSpPr>
          <p:spPr>
            <a:xfrm>
              <a:off x="2547937" y="3535680"/>
              <a:ext cx="176213" cy="6858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Hình ảnh 32" descr="Ảnh có chứa phim hoạt hình, Hoạt hình, Phim hoạt hình, hư cấu&#10;&#10;Mô tả được tạo tự động">
              <a:extLst>
                <a:ext uri="{FF2B5EF4-FFF2-40B4-BE49-F238E27FC236}">
                  <a16:creationId xmlns:a16="http://schemas.microsoft.com/office/drawing/2014/main" id="{838DDBD5-F14D-48C4-8C14-D48BE05E4281}"/>
                </a:ext>
              </a:extLst>
            </p:cNvPr>
            <p:cNvPicPr>
              <a:picLocks noChangeAspect="1"/>
            </p:cNvPicPr>
            <p:nvPr/>
          </p:nvPicPr>
          <p:blipFill>
            <a:blip r:embed="rId5"/>
            <a:stretch>
              <a:fillRect/>
            </a:stretch>
          </p:blipFill>
          <p:spPr>
            <a:xfrm>
              <a:off x="1287462" y="1498599"/>
              <a:ext cx="3625259" cy="2892425"/>
            </a:xfrm>
            <a:prstGeom prst="rect">
              <a:avLst/>
            </a:prstGeom>
          </p:spPr>
        </p:pic>
      </p:grpSp>
    </p:spTree>
    <p:extLst>
      <p:ext uri="{BB962C8B-B14F-4D97-AF65-F5344CB8AC3E}">
        <p14:creationId xmlns:p14="http://schemas.microsoft.com/office/powerpoint/2010/main" val="3651460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900" decel="100000" fill="hold"/>
                                        <p:tgtEl>
                                          <p:spTgt spid="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900" decel="100000" fill="hold"/>
                                        <p:tgtEl>
                                          <p:spTgt spid="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318DEFD8-57F7-409F-BB73-E0A81313A8DB}"/>
              </a:ext>
            </a:extLst>
          </p:cNvPr>
          <p:cNvSpPr/>
          <p:nvPr/>
        </p:nvSpPr>
        <p:spPr>
          <a:xfrm>
            <a:off x="762000" y="1485900"/>
            <a:ext cx="16764000" cy="2133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7C9FC6-A7AB-4463-8550-720554F2E043}"/>
              </a:ext>
            </a:extLst>
          </p:cNvPr>
          <p:cNvSpPr/>
          <p:nvPr/>
        </p:nvSpPr>
        <p:spPr>
          <a:xfrm>
            <a:off x="762000" y="3619500"/>
            <a:ext cx="16764000" cy="373379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44D5AB-84D9-46EA-BF33-6F15510B8803}"/>
              </a:ext>
            </a:extLst>
          </p:cNvPr>
          <p:cNvSpPr/>
          <p:nvPr/>
        </p:nvSpPr>
        <p:spPr>
          <a:xfrm>
            <a:off x="762000" y="7353299"/>
            <a:ext cx="16764000" cy="15927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902761"/>
            <a:ext cx="16764000" cy="87100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Calibri"/>
                <a:ea typeface="+mn-ea"/>
                <a:cs typeface="+mn-cs"/>
              </a:rPr>
              <a:t>	</a:t>
            </a:r>
            <a:r>
              <a:rPr kumimoji="0" lang="vi-VN" sz="3500" b="1" i="0" u="none" strike="noStrike" kern="1200" cap="none" spc="0" normalizeH="0" baseline="0" noProof="0">
                <a:ln>
                  <a:noFill/>
                </a:ln>
                <a:solidFill>
                  <a:srgbClr val="0070C0"/>
                </a:solidFill>
                <a:effectLst/>
                <a:uLnTx/>
                <a:uFillTx/>
                <a:latin typeface="Arial" panose="020B0604020202020204" pitchFamily="34" charset="0"/>
                <a:ea typeface="+mn-ea"/>
                <a:cs typeface="+mn-cs"/>
              </a:rPr>
              <a:t>Vịnh Hạ Long </a:t>
            </a:r>
            <a:endParaRPr kumimoji="0" lang="en-US" sz="3500" b="1" i="0" u="none" strike="noStrike" kern="1200" cap="none" spc="0" normalizeH="0" baseline="0" noProof="0">
              <a:ln>
                <a:noFill/>
              </a:ln>
              <a:solidFill>
                <a:srgbClr val="0070C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Calibri"/>
                <a:ea typeface="+mn-ea"/>
                <a:cs typeface="+mn-cs"/>
              </a:rPr>
              <a:t>	</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Vịnh Hạ Long là thắng cảnh có một không hai của đất nước Việt Nam. </a:t>
            </a:r>
            <a:endParaRPr kumimoji="0" lang="en-US" sz="3500" b="0" i="0" u="none" strike="noStrike" kern="1200" cap="none" spc="0" normalizeH="0" baseline="0" noProof="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Calibri"/>
                <a:ea typeface="+mn-ea"/>
                <a:cs typeface="+mn-cs"/>
              </a:rPr>
              <a:t>	</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Bốn mùa Hạ Long mang trên mình một màu xanh đằm thắm: xanh biếc của biển, xanh lam của núi, xanh lục của trời. Màu xanh ấy như trường cửu, lúc nào cũng bát ngát, cũng trẻ trung, cũng phơi phới.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Calibri"/>
                <a:ea typeface="+mn-ea"/>
                <a:cs typeface="+mn-cs"/>
              </a:rPr>
              <a:t>	</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Tuy bốn mùa là vậy, nhưng mỗi mùa Hạ Long lại có những nét riêng biệt, hấp dẫn lòng người. Mùa xuân của Hạ Long là mùa sương và cá nục. Mùa hè của Hạ Long là mùa gió nồm nam và cá ngừ, cá vược. Mùa thu của Hạ Long là mùa trăng biển và tôm he. Song quyến rũ hơn cả vẫn là mùa hè của Hạ Long. Những ngày hè đi bên bờ Hạ Long ta có cảm giác như đi trước cửa gió. Ngọn gió lúc êm ả như ru, lúc phần phật như quạt, mang cái trong lành, cái tươi mát của đại dương vào đất liền, làm sảng khoái tâm hồn ta.</a:t>
            </a:r>
            <a:endParaRPr kumimoji="0" lang="en-US" sz="3500" b="0" i="0" u="none" strike="noStrike" kern="1200" cap="none" spc="0" normalizeH="0" baseline="0" noProof="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Calibri"/>
                <a:ea typeface="+mn-ea"/>
                <a:cs typeface="+mn-cs"/>
              </a:rPr>
              <a:t>	</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Trong tiếng gió thổi, ta nghe tiếng thông reo, tiếng sóng vỗ, tiếng ve ran và cả tiếng máy, tiếng xe, tiếng cần trục từ trên các tầng than, bến cảng vọng lại. Những âm thanh của sự sống trăm ngả tụ về, theo gió ngân lên vang vọng. </a:t>
            </a:r>
            <a:endParaRPr kumimoji="0" lang="en-US" sz="3500" b="0" i="0" u="none" strike="noStrike" kern="1200" cap="none" spc="0" normalizeH="0" baseline="0" noProof="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sz="3500" b="0" i="0" u="none" strike="noStrike" kern="1200" cap="none" spc="0" normalizeH="0" baseline="0" noProof="0">
                <a:ln>
                  <a:noFill/>
                </a:ln>
                <a:solidFill>
                  <a:srgbClr val="000000"/>
                </a:solidFill>
                <a:effectLst/>
                <a:uLnTx/>
                <a:uFillTx/>
                <a:latin typeface="Calibri"/>
                <a:ea typeface="+mn-ea"/>
                <a:cs typeface="+mn-cs"/>
              </a:rPr>
              <a:t>											</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Theo Thi Sảnh</a:t>
            </a:r>
            <a:endPar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2882B7E4-1A1B-430F-89DF-A00D639235A2}"/>
              </a:ext>
            </a:extLst>
          </p:cNvPr>
          <p:cNvPicPr>
            <a:picLocks noChangeAspect="1"/>
          </p:cNvPicPr>
          <p:nvPr/>
        </p:nvPicPr>
        <p:blipFill>
          <a:blip r:embed="rId3"/>
          <a:stretch>
            <a:fillRect/>
          </a:stretch>
        </p:blipFill>
        <p:spPr>
          <a:xfrm>
            <a:off x="984894" y="76738"/>
            <a:ext cx="2405111" cy="1146970"/>
          </a:xfrm>
          <a:prstGeom prst="rect">
            <a:avLst/>
          </a:prstGeom>
        </p:spPr>
      </p:pic>
    </p:spTree>
    <p:extLst>
      <p:ext uri="{BB962C8B-B14F-4D97-AF65-F5344CB8AC3E}">
        <p14:creationId xmlns:p14="http://schemas.microsoft.com/office/powerpoint/2010/main" val="1809660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4">
            <a:extLst>
              <a:ext uri="{FF2B5EF4-FFF2-40B4-BE49-F238E27FC236}">
                <a16:creationId xmlns:a16="http://schemas.microsoft.com/office/drawing/2014/main" id="{B2E39F76-C8C5-4696-98BE-AEE85E7EAE21}"/>
              </a:ext>
            </a:extLst>
          </p:cNvPr>
          <p:cNvGrpSpPr/>
          <p:nvPr/>
        </p:nvGrpSpPr>
        <p:grpSpPr>
          <a:xfrm>
            <a:off x="9204939" y="4028768"/>
            <a:ext cx="8960169" cy="5515455"/>
            <a:chOff x="6051919" y="2685845"/>
            <a:chExt cx="5973446" cy="3676970"/>
          </a:xfrm>
        </p:grpSpPr>
        <p:pic>
          <p:nvPicPr>
            <p:cNvPr id="6" name="Picture 22">
              <a:extLst>
                <a:ext uri="{FF2B5EF4-FFF2-40B4-BE49-F238E27FC236}">
                  <a16:creationId xmlns:a16="http://schemas.microsoft.com/office/drawing/2014/main" id="{8002E87B-4387-451A-AF91-3D297235D9D3}"/>
                </a:ext>
              </a:extLst>
            </p:cNvPr>
            <p:cNvPicPr>
              <a:picLocks noChangeAspect="1"/>
            </p:cNvPicPr>
            <p:nvPr/>
          </p:nvPicPr>
          <p:blipFill>
            <a:blip r:embed="rId3"/>
            <a:srcRect/>
            <a:stretch>
              <a:fillRect/>
            </a:stretch>
          </p:blipFill>
          <p:spPr>
            <a:xfrm>
              <a:off x="10162813" y="2685845"/>
              <a:ext cx="1862552" cy="1671641"/>
            </a:xfrm>
            <a:prstGeom prst="rect">
              <a:avLst/>
            </a:prstGeom>
          </p:spPr>
        </p:pic>
        <p:grpSp>
          <p:nvGrpSpPr>
            <p:cNvPr id="7" name="Group 76">
              <a:extLst>
                <a:ext uri="{FF2B5EF4-FFF2-40B4-BE49-F238E27FC236}">
                  <a16:creationId xmlns:a16="http://schemas.microsoft.com/office/drawing/2014/main" id="{C1C9AB0B-CE04-41CA-A400-BAFDEC2EB2B4}"/>
                </a:ext>
              </a:extLst>
            </p:cNvPr>
            <p:cNvGrpSpPr/>
            <p:nvPr/>
          </p:nvGrpSpPr>
          <p:grpSpPr>
            <a:xfrm>
              <a:off x="6051919" y="3653086"/>
              <a:ext cx="5561110" cy="2709729"/>
              <a:chOff x="6096000" y="3244032"/>
              <a:chExt cx="5561110" cy="2709729"/>
            </a:xfrm>
          </p:grpSpPr>
          <p:sp>
            <p:nvSpPr>
              <p:cNvPr id="8" name="Rectangle: Rounded Corners 75">
                <a:extLst>
                  <a:ext uri="{FF2B5EF4-FFF2-40B4-BE49-F238E27FC236}">
                    <a16:creationId xmlns:a16="http://schemas.microsoft.com/office/drawing/2014/main" id="{FC40F243-2BCA-4DA0-8064-F736956D5C2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5400">
                    <a:solidFill>
                      <a:srgbClr val="000000"/>
                    </a:solidFill>
                    <a:latin typeface="UTM Duepuntozero" panose="02040603050506020204" pitchFamily="18" charset="0"/>
                  </a:rPr>
                  <a:t>1. Đọc đúng.</a:t>
                </a:r>
              </a:p>
              <a:p>
                <a:pPr algn="just" defTabSz="1371600">
                  <a:lnSpc>
                    <a:spcPct val="110000"/>
                  </a:lnSpc>
                  <a:defRPr/>
                </a:pPr>
                <a:r>
                  <a:rPr lang="en-US" sz="5400">
                    <a:solidFill>
                      <a:srgbClr val="000000"/>
                    </a:solidFill>
                    <a:latin typeface="UTM Duepuntozero" panose="02040603050506020204" pitchFamily="18" charset="0"/>
                  </a:rPr>
                  <a:t>2. Đọc to, rõ.</a:t>
                </a:r>
              </a:p>
              <a:p>
                <a:pPr algn="just" defTabSz="1371600">
                  <a:lnSpc>
                    <a:spcPct val="110000"/>
                  </a:lnSpc>
                  <a:defRPr/>
                </a:pPr>
                <a:r>
                  <a:rPr lang="en-US" sz="5400">
                    <a:solidFill>
                      <a:srgbClr val="000000"/>
                    </a:solidFill>
                    <a:latin typeface="UTM Duepuntozero" panose="02040603050506020204" pitchFamily="18" charset="0"/>
                  </a:rPr>
                  <a:t>3. Ngắt, nghỉ đúng chỗ.</a:t>
                </a:r>
                <a:endParaRPr lang="vi-VN" sz="5400">
                  <a:solidFill>
                    <a:srgbClr val="000000"/>
                  </a:solidFill>
                  <a:latin typeface="Arial" panose="020B0604020202020204" pitchFamily="34" charset="0"/>
                </a:endParaRPr>
              </a:p>
            </p:txBody>
          </p:sp>
          <p:grpSp>
            <p:nvGrpSpPr>
              <p:cNvPr id="9" name="Group 66">
                <a:extLst>
                  <a:ext uri="{FF2B5EF4-FFF2-40B4-BE49-F238E27FC236}">
                    <a16:creationId xmlns:a16="http://schemas.microsoft.com/office/drawing/2014/main" id="{7A9DB436-6D57-47A0-BCE4-42F97EF6DF32}"/>
                  </a:ext>
                </a:extLst>
              </p:cNvPr>
              <p:cNvGrpSpPr/>
              <p:nvPr/>
            </p:nvGrpSpPr>
            <p:grpSpPr>
              <a:xfrm>
                <a:off x="8361444" y="4116552"/>
                <a:ext cx="1583311" cy="469963"/>
                <a:chOff x="3190408" y="4309039"/>
                <a:chExt cx="1583311" cy="469963"/>
              </a:xfrm>
            </p:grpSpPr>
            <p:pic>
              <p:nvPicPr>
                <p:cNvPr id="19" name="Picture 63">
                  <a:extLst>
                    <a:ext uri="{FF2B5EF4-FFF2-40B4-BE49-F238E27FC236}">
                      <a16:creationId xmlns:a16="http://schemas.microsoft.com/office/drawing/2014/main" id="{EE213418-029B-4EC8-9E57-1DB83453873A}"/>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0" name="Picture 64">
                  <a:extLst>
                    <a:ext uri="{FF2B5EF4-FFF2-40B4-BE49-F238E27FC236}">
                      <a16:creationId xmlns:a16="http://schemas.microsoft.com/office/drawing/2014/main" id="{B1825C10-603C-4794-9C56-0F1441FFD15E}"/>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1" name="Picture 65">
                  <a:extLst>
                    <a:ext uri="{FF2B5EF4-FFF2-40B4-BE49-F238E27FC236}">
                      <a16:creationId xmlns:a16="http://schemas.microsoft.com/office/drawing/2014/main" id="{2DF03CD8-5BE5-46BA-83C9-132B4053EE58}"/>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0" name="Group 67">
                <a:extLst>
                  <a:ext uri="{FF2B5EF4-FFF2-40B4-BE49-F238E27FC236}">
                    <a16:creationId xmlns:a16="http://schemas.microsoft.com/office/drawing/2014/main" id="{775BD8F3-A04D-4965-8DA4-7DC340798B91}"/>
                  </a:ext>
                </a:extLst>
              </p:cNvPr>
              <p:cNvGrpSpPr/>
              <p:nvPr/>
            </p:nvGrpSpPr>
            <p:grpSpPr>
              <a:xfrm>
                <a:off x="8468135" y="4692277"/>
                <a:ext cx="1583311" cy="469963"/>
                <a:chOff x="3190408" y="4309039"/>
                <a:chExt cx="1583311" cy="469963"/>
              </a:xfrm>
            </p:grpSpPr>
            <p:pic>
              <p:nvPicPr>
                <p:cNvPr id="16" name="Picture 68">
                  <a:extLst>
                    <a:ext uri="{FF2B5EF4-FFF2-40B4-BE49-F238E27FC236}">
                      <a16:creationId xmlns:a16="http://schemas.microsoft.com/office/drawing/2014/main" id="{F531432F-ADD4-44CD-BFB8-49678E3B3B57}"/>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7" name="Picture 69">
                  <a:extLst>
                    <a:ext uri="{FF2B5EF4-FFF2-40B4-BE49-F238E27FC236}">
                      <a16:creationId xmlns:a16="http://schemas.microsoft.com/office/drawing/2014/main" id="{C46BC49A-9C06-4B68-A1C9-7702D04797E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8" name="Picture 70">
                  <a:extLst>
                    <a:ext uri="{FF2B5EF4-FFF2-40B4-BE49-F238E27FC236}">
                      <a16:creationId xmlns:a16="http://schemas.microsoft.com/office/drawing/2014/main" id="{C6502ABB-F02D-434D-A4CE-26AE2E645E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1" name="Group 71">
                <a:extLst>
                  <a:ext uri="{FF2B5EF4-FFF2-40B4-BE49-F238E27FC236}">
                    <a16:creationId xmlns:a16="http://schemas.microsoft.com/office/drawing/2014/main" id="{6D3B107E-A100-40A1-84AB-88CAD2979023}"/>
                  </a:ext>
                </a:extLst>
              </p:cNvPr>
              <p:cNvGrpSpPr/>
              <p:nvPr/>
            </p:nvGrpSpPr>
            <p:grpSpPr>
              <a:xfrm>
                <a:off x="9992519" y="5278162"/>
                <a:ext cx="1583311" cy="469963"/>
                <a:chOff x="3190408" y="4309039"/>
                <a:chExt cx="1583311" cy="469963"/>
              </a:xfrm>
            </p:grpSpPr>
            <p:pic>
              <p:nvPicPr>
                <p:cNvPr id="13" name="Picture 72">
                  <a:extLst>
                    <a:ext uri="{FF2B5EF4-FFF2-40B4-BE49-F238E27FC236}">
                      <a16:creationId xmlns:a16="http://schemas.microsoft.com/office/drawing/2014/main" id="{A3084565-0E3D-4F8C-89BD-CDA0A32F8904}"/>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4" name="Picture 73">
                  <a:extLst>
                    <a:ext uri="{FF2B5EF4-FFF2-40B4-BE49-F238E27FC236}">
                      <a16:creationId xmlns:a16="http://schemas.microsoft.com/office/drawing/2014/main" id="{836EF7F4-5D76-4346-A8C5-A81A99015038}"/>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5" name="Picture 74">
                  <a:extLst>
                    <a:ext uri="{FF2B5EF4-FFF2-40B4-BE49-F238E27FC236}">
                      <a16:creationId xmlns:a16="http://schemas.microsoft.com/office/drawing/2014/main" id="{D6E68542-AA26-4E5E-A4A2-7B3AB2F911E4}"/>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2" name="Rectangle: Rounded Corners 36">
                <a:extLst>
                  <a:ext uri="{FF2B5EF4-FFF2-40B4-BE49-F238E27FC236}">
                    <a16:creationId xmlns:a16="http://schemas.microsoft.com/office/drawing/2014/main" id="{C08B5759-D4CF-4F9F-B66D-FC416673AB0F}"/>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72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chí đánh giá</a:t>
                </a:r>
                <a:endParaRPr lang="en-US" sz="7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grpSp>
      </p:grpSp>
      <p:grpSp>
        <p:nvGrpSpPr>
          <p:cNvPr id="22" name="Group 83">
            <a:extLst>
              <a:ext uri="{FF2B5EF4-FFF2-40B4-BE49-F238E27FC236}">
                <a16:creationId xmlns:a16="http://schemas.microsoft.com/office/drawing/2014/main" id="{9C5982AE-883E-458B-BC11-E193D2EB4C9C}"/>
              </a:ext>
            </a:extLst>
          </p:cNvPr>
          <p:cNvGrpSpPr/>
          <p:nvPr/>
        </p:nvGrpSpPr>
        <p:grpSpPr>
          <a:xfrm>
            <a:off x="396018" y="4240640"/>
            <a:ext cx="8407764" cy="5303583"/>
            <a:chOff x="147132" y="2825189"/>
            <a:chExt cx="5605176" cy="3535722"/>
          </a:xfrm>
        </p:grpSpPr>
        <p:pic>
          <p:nvPicPr>
            <p:cNvPr id="23" name="Picture 21">
              <a:extLst>
                <a:ext uri="{FF2B5EF4-FFF2-40B4-BE49-F238E27FC236}">
                  <a16:creationId xmlns:a16="http://schemas.microsoft.com/office/drawing/2014/main" id="{728A3FF8-710C-4322-A5A5-CE475FE84ABF}"/>
                </a:ext>
              </a:extLst>
            </p:cNvPr>
            <p:cNvPicPr>
              <a:picLocks noChangeAspect="1"/>
            </p:cNvPicPr>
            <p:nvPr/>
          </p:nvPicPr>
          <p:blipFill>
            <a:blip r:embed="rId7"/>
            <a:srcRect/>
            <a:stretch>
              <a:fillRect/>
            </a:stretch>
          </p:blipFill>
          <p:spPr>
            <a:xfrm>
              <a:off x="147132" y="2825189"/>
              <a:ext cx="1674077" cy="1533873"/>
            </a:xfrm>
            <a:prstGeom prst="rect">
              <a:avLst/>
            </a:prstGeom>
          </p:spPr>
        </p:pic>
        <p:grpSp>
          <p:nvGrpSpPr>
            <p:cNvPr id="24" name="Group 61">
              <a:extLst>
                <a:ext uri="{FF2B5EF4-FFF2-40B4-BE49-F238E27FC236}">
                  <a16:creationId xmlns:a16="http://schemas.microsoft.com/office/drawing/2014/main" id="{B185B856-3F75-4667-9104-9A7713040913}"/>
                </a:ext>
              </a:extLst>
            </p:cNvPr>
            <p:cNvGrpSpPr/>
            <p:nvPr/>
          </p:nvGrpSpPr>
          <p:grpSpPr>
            <a:xfrm>
              <a:off x="191198" y="3576378"/>
              <a:ext cx="5561110" cy="2784533"/>
              <a:chOff x="226098" y="3169228"/>
              <a:chExt cx="5561110" cy="2784533"/>
            </a:xfrm>
          </p:grpSpPr>
          <p:sp>
            <p:nvSpPr>
              <p:cNvPr id="25" name="Rectangle: Rounded Corners 37">
                <a:extLst>
                  <a:ext uri="{FF2B5EF4-FFF2-40B4-BE49-F238E27FC236}">
                    <a16:creationId xmlns:a16="http://schemas.microsoft.com/office/drawing/2014/main" id="{5799F843-BB7F-4988-B948-88681822EE2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488" algn="just" defTabSz="1371600">
                  <a:lnSpc>
                    <a:spcPct val="120000"/>
                  </a:lnSpc>
                  <a:defRPr/>
                </a:pPr>
                <a:r>
                  <a:rPr lang="en-US" sz="5400" dirty="0" err="1">
                    <a:solidFill>
                      <a:srgbClr val="000000"/>
                    </a:solidFill>
                    <a:latin typeface="UTM Duepuntozero" panose="02040603050506020204" pitchFamily="18" charset="0"/>
                  </a:rPr>
                  <a:t>Phân</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công</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đọc</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theo</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đoạn</a:t>
                </a:r>
                <a:r>
                  <a:rPr lang="en-US" sz="5400" dirty="0">
                    <a:solidFill>
                      <a:srgbClr val="000000"/>
                    </a:solidFill>
                    <a:latin typeface="UTM Duepuntozero" panose="02040603050506020204" pitchFamily="18" charset="0"/>
                  </a:rPr>
                  <a:t>.</a:t>
                </a:r>
              </a:p>
              <a:p>
                <a:pPr marL="852488" algn="just" defTabSz="1371600">
                  <a:lnSpc>
                    <a:spcPct val="120000"/>
                  </a:lnSpc>
                  <a:defRPr/>
                </a:pPr>
                <a:r>
                  <a:rPr lang="en-US" sz="5400" dirty="0" err="1">
                    <a:solidFill>
                      <a:srgbClr val="000000"/>
                    </a:solidFill>
                    <a:latin typeface="UTM Duepuntozero" panose="02040603050506020204" pitchFamily="18" charset="0"/>
                  </a:rPr>
                  <a:t>Tất</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cả</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thành</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viên</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đều</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đọc</a:t>
                </a:r>
                <a:r>
                  <a:rPr lang="en-US" sz="5400" dirty="0">
                    <a:solidFill>
                      <a:srgbClr val="000000"/>
                    </a:solidFill>
                    <a:latin typeface="UTM Duepuntozero" panose="02040603050506020204" pitchFamily="18" charset="0"/>
                  </a:rPr>
                  <a:t>.</a:t>
                </a:r>
              </a:p>
              <a:p>
                <a:pPr marL="852488" algn="just" defTabSz="1371600">
                  <a:lnSpc>
                    <a:spcPct val="120000"/>
                  </a:lnSpc>
                  <a:defRPr/>
                </a:pPr>
                <a:r>
                  <a:rPr lang="en-US" sz="5400" dirty="0" err="1">
                    <a:solidFill>
                      <a:srgbClr val="000000"/>
                    </a:solidFill>
                    <a:latin typeface="UTM Duepuntozero" panose="02040603050506020204" pitchFamily="18" charset="0"/>
                  </a:rPr>
                  <a:t>Giải</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nghĩa</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từ</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cùng</a:t>
                </a:r>
                <a:r>
                  <a:rPr lang="en-US" sz="5400" dirty="0">
                    <a:solidFill>
                      <a:srgbClr val="000000"/>
                    </a:solidFill>
                    <a:latin typeface="UTM Duepuntozero" panose="02040603050506020204" pitchFamily="18" charset="0"/>
                  </a:rPr>
                  <a:t> </a:t>
                </a:r>
                <a:r>
                  <a:rPr lang="en-US" sz="5400" dirty="0" err="1">
                    <a:solidFill>
                      <a:srgbClr val="000000"/>
                    </a:solidFill>
                    <a:latin typeface="UTM Duepuntozero" panose="02040603050506020204" pitchFamily="18" charset="0"/>
                  </a:rPr>
                  <a:t>nhau</a:t>
                </a:r>
                <a:r>
                  <a:rPr lang="en-US" sz="5400" dirty="0">
                    <a:solidFill>
                      <a:srgbClr val="000000"/>
                    </a:solidFill>
                    <a:latin typeface="UTM Duepuntozero" panose="02040603050506020204" pitchFamily="18" charset="0"/>
                  </a:rPr>
                  <a:t>. </a:t>
                </a:r>
                <a:endParaRPr lang="vi-VN" sz="5400" dirty="0">
                  <a:solidFill>
                    <a:srgbClr val="000000"/>
                  </a:solidFill>
                  <a:latin typeface="Arial" panose="020B0604020202020204" pitchFamily="34" charset="0"/>
                </a:endParaRPr>
              </a:p>
            </p:txBody>
          </p:sp>
          <p:sp>
            <p:nvSpPr>
              <p:cNvPr id="26" name="Rectangle: Rounded Corners 57">
                <a:extLst>
                  <a:ext uri="{FF2B5EF4-FFF2-40B4-BE49-F238E27FC236}">
                    <a16:creationId xmlns:a16="http://schemas.microsoft.com/office/drawing/2014/main" id="{0BD557E4-58A1-4BE7-8496-3AC346EA7D93}"/>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Yêu</a:t>
                </a:r>
                <a:r>
                  <a:rPr lang="en-US" sz="7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7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Cầu</a:t>
                </a:r>
                <a:endParaRPr lang="en-US" sz="7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27" name="Picture 58">
                <a:extLst>
                  <a:ext uri="{FF2B5EF4-FFF2-40B4-BE49-F238E27FC236}">
                    <a16:creationId xmlns:a16="http://schemas.microsoft.com/office/drawing/2014/main" id="{DB5702C3-B3F5-4F8D-85DE-B3A3C1623C3C}"/>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28" name="Picture 59">
                <a:extLst>
                  <a:ext uri="{FF2B5EF4-FFF2-40B4-BE49-F238E27FC236}">
                    <a16:creationId xmlns:a16="http://schemas.microsoft.com/office/drawing/2014/main" id="{B11A7646-8011-49CB-90AB-B5DD5D1FE482}"/>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29" name="Picture 60">
                <a:extLst>
                  <a:ext uri="{FF2B5EF4-FFF2-40B4-BE49-F238E27FC236}">
                    <a16:creationId xmlns:a16="http://schemas.microsoft.com/office/drawing/2014/main" id="{53EC90EF-88C2-4F24-A5E7-5B076A635D9C}"/>
                  </a:ext>
                </a:extLst>
              </p:cNvPr>
              <p:cNvPicPr>
                <a:picLocks noChangeAspect="1"/>
              </p:cNvPicPr>
              <p:nvPr/>
            </p:nvPicPr>
            <p:blipFill>
              <a:blip r:embed="rId8"/>
              <a:stretch>
                <a:fillRect/>
              </a:stretch>
            </p:blipFill>
            <p:spPr>
              <a:xfrm flipH="1">
                <a:off x="324528" y="5242918"/>
                <a:ext cx="609091" cy="609091"/>
              </a:xfrm>
              <a:prstGeom prst="rect">
                <a:avLst/>
              </a:prstGeom>
            </p:spPr>
          </p:pic>
        </p:grpSp>
      </p:grpSp>
      <p:pic>
        <p:nvPicPr>
          <p:cNvPr id="33" name="Picture 32">
            <a:extLst>
              <a:ext uri="{FF2B5EF4-FFF2-40B4-BE49-F238E27FC236}">
                <a16:creationId xmlns:a16="http://schemas.microsoft.com/office/drawing/2014/main" id="{84488DF9-1195-446D-8373-B9B1E13E66F0}"/>
              </a:ext>
            </a:extLst>
          </p:cNvPr>
          <p:cNvPicPr>
            <a:picLocks noChangeAspect="1"/>
          </p:cNvPicPr>
          <p:nvPr/>
        </p:nvPicPr>
        <p:blipFill>
          <a:blip r:embed="rId9"/>
          <a:stretch>
            <a:fillRect/>
          </a:stretch>
        </p:blipFill>
        <p:spPr>
          <a:xfrm>
            <a:off x="1" y="-196096"/>
            <a:ext cx="18088400" cy="4901609"/>
          </a:xfrm>
          <a:prstGeom prst="rect">
            <a:avLst/>
          </a:prstGeom>
        </p:spPr>
      </p:pic>
    </p:spTree>
    <p:extLst>
      <p:ext uri="{BB962C8B-B14F-4D97-AF65-F5344CB8AC3E}">
        <p14:creationId xmlns:p14="http://schemas.microsoft.com/office/powerpoint/2010/main" val="1617197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F37774F0-D6BB-485D-8A19-FCD433A0D6C0}"/>
              </a:ext>
            </a:extLst>
          </p:cNvPr>
          <p:cNvGrpSpPr/>
          <p:nvPr/>
        </p:nvGrpSpPr>
        <p:grpSpPr>
          <a:xfrm>
            <a:off x="4215402" y="4042688"/>
            <a:ext cx="10070340" cy="5284193"/>
            <a:chOff x="6096000" y="3244032"/>
            <a:chExt cx="5681359" cy="2640970"/>
          </a:xfrm>
        </p:grpSpPr>
        <p:sp>
          <p:nvSpPr>
            <p:cNvPr id="3" name="Rectangle: Rounded Corners 75">
              <a:extLst>
                <a:ext uri="{FF2B5EF4-FFF2-40B4-BE49-F238E27FC236}">
                  <a16:creationId xmlns:a16="http://schemas.microsoft.com/office/drawing/2014/main" id="{15E45D3B-FF62-4D31-9314-C6A13E6F8E41}"/>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6600">
                  <a:solidFill>
                    <a:srgbClr val="000000"/>
                  </a:solidFill>
                  <a:latin typeface="UTM Duepuntozero" panose="02040603050506020204" pitchFamily="18" charset="0"/>
                </a:rPr>
                <a:t>1. Đọc đúng.</a:t>
              </a:r>
            </a:p>
            <a:p>
              <a:pPr algn="just" defTabSz="1371600">
                <a:lnSpc>
                  <a:spcPct val="110000"/>
                </a:lnSpc>
                <a:defRPr/>
              </a:pPr>
              <a:r>
                <a:rPr lang="en-US" sz="6600">
                  <a:solidFill>
                    <a:srgbClr val="000000"/>
                  </a:solidFill>
                  <a:latin typeface="UTM Duepuntozero" panose="02040603050506020204" pitchFamily="18" charset="0"/>
                </a:rPr>
                <a:t>2. Đọc to, rõ.</a:t>
              </a:r>
            </a:p>
            <a:p>
              <a:pPr algn="just" defTabSz="1371600">
                <a:lnSpc>
                  <a:spcPct val="110000"/>
                </a:lnSpc>
                <a:defRPr/>
              </a:pPr>
              <a:r>
                <a:rPr lang="en-US" sz="6600">
                  <a:solidFill>
                    <a:srgbClr val="000000"/>
                  </a:solidFill>
                  <a:latin typeface="UTM Duepuntozero" panose="02040603050506020204" pitchFamily="18" charset="0"/>
                </a:rPr>
                <a:t>3. Ngắt, nghỉ đúng chỗ.</a:t>
              </a:r>
              <a:endParaRPr lang="vi-VN" sz="6600">
                <a:solidFill>
                  <a:srgbClr val="000000"/>
                </a:solidFill>
                <a:latin typeface="Arial" panose="020B0604020202020204" pitchFamily="34" charset="0"/>
              </a:endParaRPr>
            </a:p>
          </p:txBody>
        </p:sp>
        <p:grpSp>
          <p:nvGrpSpPr>
            <p:cNvPr id="4" name="Group 66">
              <a:extLst>
                <a:ext uri="{FF2B5EF4-FFF2-40B4-BE49-F238E27FC236}">
                  <a16:creationId xmlns:a16="http://schemas.microsoft.com/office/drawing/2014/main" id="{9E5F0EEB-ABC6-45B7-BAB3-B7F78E61E679}"/>
                </a:ext>
              </a:extLst>
            </p:cNvPr>
            <p:cNvGrpSpPr/>
            <p:nvPr/>
          </p:nvGrpSpPr>
          <p:grpSpPr>
            <a:xfrm>
              <a:off x="8317721" y="4072844"/>
              <a:ext cx="1628460" cy="469964"/>
              <a:chOff x="3146685" y="4265331"/>
              <a:chExt cx="1628460" cy="469964"/>
            </a:xfrm>
          </p:grpSpPr>
          <p:pic>
            <p:nvPicPr>
              <p:cNvPr id="14" name="Picture 63">
                <a:extLst>
                  <a:ext uri="{FF2B5EF4-FFF2-40B4-BE49-F238E27FC236}">
                    <a16:creationId xmlns:a16="http://schemas.microsoft.com/office/drawing/2014/main" id="{DF5EF98D-9CFF-4008-853A-9A9ED9DEA651}"/>
                  </a:ext>
                </a:extLst>
              </p:cNvPr>
              <p:cNvPicPr>
                <a:picLocks noChangeAspect="1"/>
              </p:cNvPicPr>
              <p:nvPr/>
            </p:nvPicPr>
            <p:blipFill>
              <a:blip r:embed="rId2"/>
              <a:stretch>
                <a:fillRect/>
              </a:stretch>
            </p:blipFill>
            <p:spPr>
              <a:xfrm>
                <a:off x="3703360" y="4265332"/>
                <a:ext cx="515110" cy="469963"/>
              </a:xfrm>
              <a:prstGeom prst="rect">
                <a:avLst/>
              </a:prstGeom>
            </p:spPr>
          </p:pic>
          <p:pic>
            <p:nvPicPr>
              <p:cNvPr id="15" name="Picture 64">
                <a:extLst>
                  <a:ext uri="{FF2B5EF4-FFF2-40B4-BE49-F238E27FC236}">
                    <a16:creationId xmlns:a16="http://schemas.microsoft.com/office/drawing/2014/main" id="{6EA937B8-8BE7-48F6-8543-1803B48E54D0}"/>
                  </a:ext>
                </a:extLst>
              </p:cNvPr>
              <p:cNvPicPr>
                <a:picLocks noChangeAspect="1"/>
              </p:cNvPicPr>
              <p:nvPr/>
            </p:nvPicPr>
            <p:blipFill>
              <a:blip r:embed="rId3"/>
              <a:stretch>
                <a:fillRect/>
              </a:stretch>
            </p:blipFill>
            <p:spPr>
              <a:xfrm>
                <a:off x="3146685" y="4265331"/>
                <a:ext cx="515110" cy="469963"/>
              </a:xfrm>
              <a:prstGeom prst="rect">
                <a:avLst/>
              </a:prstGeom>
            </p:spPr>
          </p:pic>
          <p:pic>
            <p:nvPicPr>
              <p:cNvPr id="16" name="Picture 65">
                <a:extLst>
                  <a:ext uri="{FF2B5EF4-FFF2-40B4-BE49-F238E27FC236}">
                    <a16:creationId xmlns:a16="http://schemas.microsoft.com/office/drawing/2014/main" id="{591AAADF-CB5B-45E1-A0CE-00F334E1D44C}"/>
                  </a:ext>
                </a:extLst>
              </p:cNvPr>
              <p:cNvPicPr>
                <a:picLocks noChangeAspect="1"/>
              </p:cNvPicPr>
              <p:nvPr/>
            </p:nvPicPr>
            <p:blipFill>
              <a:blip r:embed="rId4"/>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AB828ADF-F6FE-4EB8-983F-40A03A340475}"/>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F582A044-3487-40E0-A61A-5494CC31BB2F}"/>
                  </a:ext>
                </a:extLst>
              </p:cNvPr>
              <p:cNvPicPr>
                <a:picLocks noChangeAspect="1"/>
              </p:cNvPicPr>
              <p:nvPr/>
            </p:nvPicPr>
            <p:blipFill>
              <a:blip r:embed="rId2"/>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973EF64F-9268-4734-B65B-86C56E276789}"/>
                  </a:ext>
                </a:extLst>
              </p:cNvPr>
              <p:cNvPicPr>
                <a:picLocks noChangeAspect="1"/>
              </p:cNvPicPr>
              <p:nvPr/>
            </p:nvPicPr>
            <p:blipFill>
              <a:blip r:embed="rId3"/>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3358864D-AD4A-42FC-B1EF-001C72D62002}"/>
                  </a:ext>
                </a:extLst>
              </p:cNvPr>
              <p:cNvPicPr>
                <a:picLocks noChangeAspect="1"/>
              </p:cNvPicPr>
              <p:nvPr/>
            </p:nvPicPr>
            <p:blipFill>
              <a:blip r:embed="rId4"/>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3345767-F2B7-45D8-93A7-80ADFB3DB487}"/>
                </a:ext>
              </a:extLst>
            </p:cNvPr>
            <p:cNvGrpSpPr/>
            <p:nvPr/>
          </p:nvGrpSpPr>
          <p:grpSpPr>
            <a:xfrm>
              <a:off x="10073799" y="5148211"/>
              <a:ext cx="1583311" cy="469964"/>
              <a:chOff x="3271688" y="4179088"/>
              <a:chExt cx="1583311" cy="469964"/>
            </a:xfrm>
          </p:grpSpPr>
          <p:pic>
            <p:nvPicPr>
              <p:cNvPr id="8" name="Picture 72">
                <a:extLst>
                  <a:ext uri="{FF2B5EF4-FFF2-40B4-BE49-F238E27FC236}">
                    <a16:creationId xmlns:a16="http://schemas.microsoft.com/office/drawing/2014/main" id="{C045CB69-8177-4EBE-BB47-17CDA7B067E7}"/>
                  </a:ext>
                </a:extLst>
              </p:cNvPr>
              <p:cNvPicPr>
                <a:picLocks noChangeAspect="1"/>
              </p:cNvPicPr>
              <p:nvPr/>
            </p:nvPicPr>
            <p:blipFill>
              <a:blip r:embed="rId2"/>
              <a:stretch>
                <a:fillRect/>
              </a:stretch>
            </p:blipFill>
            <p:spPr>
              <a:xfrm>
                <a:off x="3828362" y="4179089"/>
                <a:ext cx="469963" cy="469963"/>
              </a:xfrm>
              <a:prstGeom prst="rect">
                <a:avLst/>
              </a:prstGeom>
            </p:spPr>
          </p:pic>
          <p:pic>
            <p:nvPicPr>
              <p:cNvPr id="9" name="Picture 73">
                <a:extLst>
                  <a:ext uri="{FF2B5EF4-FFF2-40B4-BE49-F238E27FC236}">
                    <a16:creationId xmlns:a16="http://schemas.microsoft.com/office/drawing/2014/main" id="{B1B0A039-D6C7-4DA8-9520-74273A8D5863}"/>
                  </a:ext>
                </a:extLst>
              </p:cNvPr>
              <p:cNvPicPr>
                <a:picLocks noChangeAspect="1"/>
              </p:cNvPicPr>
              <p:nvPr/>
            </p:nvPicPr>
            <p:blipFill>
              <a:blip r:embed="rId3"/>
              <a:stretch>
                <a:fillRect/>
              </a:stretch>
            </p:blipFill>
            <p:spPr>
              <a:xfrm>
                <a:off x="3271688" y="4179088"/>
                <a:ext cx="469963" cy="469963"/>
              </a:xfrm>
              <a:prstGeom prst="rect">
                <a:avLst/>
              </a:prstGeom>
            </p:spPr>
          </p:pic>
          <p:pic>
            <p:nvPicPr>
              <p:cNvPr id="10" name="Picture 74">
                <a:extLst>
                  <a:ext uri="{FF2B5EF4-FFF2-40B4-BE49-F238E27FC236}">
                    <a16:creationId xmlns:a16="http://schemas.microsoft.com/office/drawing/2014/main" id="{EA38D454-2647-41A0-A218-81F781547FF7}"/>
                  </a:ext>
                </a:extLst>
              </p:cNvPr>
              <p:cNvPicPr>
                <a:picLocks noChangeAspect="1"/>
              </p:cNvPicPr>
              <p:nvPr/>
            </p:nvPicPr>
            <p:blipFill>
              <a:blip r:embed="rId4"/>
              <a:stretch>
                <a:fillRect/>
              </a:stretch>
            </p:blipFill>
            <p:spPr>
              <a:xfrm>
                <a:off x="4385036" y="4179089"/>
                <a:ext cx="469963" cy="469963"/>
              </a:xfrm>
              <a:prstGeom prst="rect">
                <a:avLst/>
              </a:prstGeom>
            </p:spPr>
          </p:pic>
        </p:grpSp>
        <p:sp>
          <p:nvSpPr>
            <p:cNvPr id="7" name="Rectangle: Rounded Corners 36">
              <a:extLst>
                <a:ext uri="{FF2B5EF4-FFF2-40B4-BE49-F238E27FC236}">
                  <a16:creationId xmlns:a16="http://schemas.microsoft.com/office/drawing/2014/main" id="{0494750B-A5D6-41E1-A0B1-1DF86628D42C}"/>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100" b="1"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UVN Banh Mi" pitchFamily="2" charset="0"/>
                </a:rPr>
                <a:t>Tiêu</a:t>
              </a:r>
              <a:r>
                <a:rPr lang="en-US" sz="8100" b="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UVN Banh Mi" pitchFamily="2" charset="0"/>
                </a:rPr>
                <a:t> chí đánh giá</a:t>
              </a:r>
              <a:endParaRPr lang="en-US" sz="81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UVN Banh Mi" pitchFamily="2" charset="0"/>
              </a:endParaRPr>
            </a:p>
          </p:txBody>
        </p:sp>
      </p:grpSp>
      <p:pic>
        <p:nvPicPr>
          <p:cNvPr id="23" name="Picture 19">
            <a:extLst>
              <a:ext uri="{FF2B5EF4-FFF2-40B4-BE49-F238E27FC236}">
                <a16:creationId xmlns:a16="http://schemas.microsoft.com/office/drawing/2014/main" id="{410302C0-3878-41A0-A9C0-9C1C9F5FD3D7}"/>
              </a:ext>
            </a:extLst>
          </p:cNvPr>
          <p:cNvPicPr>
            <a:picLocks noChangeAspect="1"/>
          </p:cNvPicPr>
          <p:nvPr/>
        </p:nvPicPr>
        <p:blipFill>
          <a:blip r:embed="rId5"/>
          <a:srcRect/>
          <a:stretch>
            <a:fillRect/>
          </a:stretch>
        </p:blipFill>
        <p:spPr>
          <a:xfrm>
            <a:off x="15108553" y="3824863"/>
            <a:ext cx="2723366" cy="5763737"/>
          </a:xfrm>
          <a:prstGeom prst="rect">
            <a:avLst/>
          </a:prstGeom>
        </p:spPr>
      </p:pic>
      <p:pic>
        <p:nvPicPr>
          <p:cNvPr id="24" name="Picture 20">
            <a:extLst>
              <a:ext uri="{FF2B5EF4-FFF2-40B4-BE49-F238E27FC236}">
                <a16:creationId xmlns:a16="http://schemas.microsoft.com/office/drawing/2014/main" id="{67CA81A6-8227-4EC5-AF9A-90D4412EA972}"/>
              </a:ext>
            </a:extLst>
          </p:cNvPr>
          <p:cNvPicPr>
            <a:picLocks noChangeAspect="1"/>
          </p:cNvPicPr>
          <p:nvPr/>
        </p:nvPicPr>
        <p:blipFill>
          <a:blip r:embed="rId6"/>
          <a:srcRect/>
          <a:stretch>
            <a:fillRect/>
          </a:stretch>
        </p:blipFill>
        <p:spPr>
          <a:xfrm>
            <a:off x="791660" y="3824863"/>
            <a:ext cx="2246054" cy="5722430"/>
          </a:xfrm>
          <a:prstGeom prst="rect">
            <a:avLst/>
          </a:prstGeom>
        </p:spPr>
      </p:pic>
      <p:pic>
        <p:nvPicPr>
          <p:cNvPr id="25" name="Picture 24">
            <a:extLst>
              <a:ext uri="{FF2B5EF4-FFF2-40B4-BE49-F238E27FC236}">
                <a16:creationId xmlns:a16="http://schemas.microsoft.com/office/drawing/2014/main" id="{6184AAEA-3A78-4412-80EB-F3BFA307E1EB}"/>
              </a:ext>
            </a:extLst>
          </p:cNvPr>
          <p:cNvPicPr>
            <a:picLocks noChangeAspect="1"/>
          </p:cNvPicPr>
          <p:nvPr/>
        </p:nvPicPr>
        <p:blipFill>
          <a:blip r:embed="rId7"/>
          <a:stretch>
            <a:fillRect/>
          </a:stretch>
        </p:blipFill>
        <p:spPr>
          <a:xfrm>
            <a:off x="144677" y="-21067"/>
            <a:ext cx="18088400" cy="3694496"/>
          </a:xfrm>
          <a:prstGeom prst="rect">
            <a:avLst/>
          </a:prstGeom>
        </p:spPr>
      </p:pic>
    </p:spTree>
    <p:extLst>
      <p:ext uri="{BB962C8B-B14F-4D97-AF65-F5344CB8AC3E}">
        <p14:creationId xmlns:p14="http://schemas.microsoft.com/office/powerpoint/2010/main" val="407016060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9">
            <a:extLst>
              <a:ext uri="{FF2B5EF4-FFF2-40B4-BE49-F238E27FC236}">
                <a16:creationId xmlns:a16="http://schemas.microsoft.com/office/drawing/2014/main" id="{1D92FD3C-3DF9-4044-8512-8A935EC74F7F}"/>
              </a:ext>
            </a:extLst>
          </p:cNvPr>
          <p:cNvPicPr>
            <a:picLocks noChangeAspect="1"/>
          </p:cNvPicPr>
          <p:nvPr/>
        </p:nvPicPr>
        <p:blipFill>
          <a:blip r:embed="rId3"/>
          <a:stretch>
            <a:fillRect/>
          </a:stretch>
        </p:blipFill>
        <p:spPr>
          <a:xfrm flipV="1">
            <a:off x="11892098" y="1635863"/>
            <a:ext cx="3969738" cy="1530003"/>
          </a:xfrm>
          <a:prstGeom prst="rect">
            <a:avLst/>
          </a:prstGeom>
        </p:spPr>
      </p:pic>
      <p:pic>
        <p:nvPicPr>
          <p:cNvPr id="35" name="Picture 24">
            <a:extLst>
              <a:ext uri="{FF2B5EF4-FFF2-40B4-BE49-F238E27FC236}">
                <a16:creationId xmlns:a16="http://schemas.microsoft.com/office/drawing/2014/main" id="{F1BE30D1-6B8B-4783-AC36-1AD4ADF7511C}"/>
              </a:ext>
            </a:extLst>
          </p:cNvPr>
          <p:cNvPicPr>
            <a:picLocks noChangeAspect="1"/>
          </p:cNvPicPr>
          <p:nvPr/>
        </p:nvPicPr>
        <p:blipFill>
          <a:blip r:embed="rId3"/>
          <a:stretch>
            <a:fillRect/>
          </a:stretch>
        </p:blipFill>
        <p:spPr>
          <a:xfrm flipH="1" flipV="1">
            <a:off x="932277" y="1306752"/>
            <a:ext cx="3969738" cy="1530003"/>
          </a:xfrm>
          <a:prstGeom prst="rect">
            <a:avLst/>
          </a:prstGeom>
        </p:spPr>
      </p:pic>
      <p:pic>
        <p:nvPicPr>
          <p:cNvPr id="39" name="Hình ảnh 22" descr="Ảnh có chứa Phim hoạt hình, hình mẫu, phim hoạt hình&#10;&#10;Mô tả được tạo tự động">
            <a:extLst>
              <a:ext uri="{FF2B5EF4-FFF2-40B4-BE49-F238E27FC236}">
                <a16:creationId xmlns:a16="http://schemas.microsoft.com/office/drawing/2014/main" id="{8E6FEEC6-7A85-4358-8DAA-37CDFC646143}"/>
              </a:ext>
            </a:extLst>
          </p:cNvPr>
          <p:cNvPicPr>
            <a:picLocks noChangeAspect="1"/>
          </p:cNvPicPr>
          <p:nvPr/>
        </p:nvPicPr>
        <p:blipFill>
          <a:blip r:embed="rId4"/>
          <a:stretch>
            <a:fillRect/>
          </a:stretch>
        </p:blipFill>
        <p:spPr>
          <a:xfrm>
            <a:off x="932278" y="1306753"/>
            <a:ext cx="9472388" cy="9453443"/>
          </a:xfrm>
          <a:prstGeom prst="rect">
            <a:avLst/>
          </a:prstGeom>
        </p:spPr>
      </p:pic>
      <p:pic>
        <p:nvPicPr>
          <p:cNvPr id="41" name="Picture 40">
            <a:extLst>
              <a:ext uri="{FF2B5EF4-FFF2-40B4-BE49-F238E27FC236}">
                <a16:creationId xmlns:a16="http://schemas.microsoft.com/office/drawing/2014/main" id="{EC517453-D004-4B0D-8833-636C8469A5AA}"/>
              </a:ext>
            </a:extLst>
          </p:cNvPr>
          <p:cNvPicPr>
            <a:picLocks noChangeAspect="1"/>
          </p:cNvPicPr>
          <p:nvPr/>
        </p:nvPicPr>
        <p:blipFill>
          <a:blip r:embed="rId5"/>
          <a:stretch>
            <a:fillRect/>
          </a:stretch>
        </p:blipFill>
        <p:spPr>
          <a:xfrm>
            <a:off x="0" y="587047"/>
            <a:ext cx="18070110" cy="1947842"/>
          </a:xfrm>
          <a:prstGeom prst="rect">
            <a:avLst/>
          </a:prstGeom>
        </p:spPr>
      </p:pic>
    </p:spTree>
    <p:controls>
      <mc:AlternateContent xmlns:mc="http://schemas.openxmlformats.org/markup-compatibility/2006">
        <mc:Choice xmlns:v="urn:schemas-microsoft-com:vml" Requires="v">
          <p:control name="TextBox1" r:id="rId1" imgW="7277040" imgH="2095560"/>
        </mc:Choice>
        <mc:Fallback>
          <p:control name="TextBox1" r:id="rId1" imgW="7277040" imgH="2095560">
            <p:pic>
              <p:nvPicPr>
                <p:cNvPr id="40" name="TextBox1">
                  <a:extLst>
                    <a:ext uri="{FF2B5EF4-FFF2-40B4-BE49-F238E27FC236}">
                      <a16:creationId xmlns:a16="http://schemas.microsoft.com/office/drawing/2014/main" id="{317A13CA-D621-422C-B418-DBF6558F66CB}"/>
                    </a:ext>
                  </a:extLst>
                </p:cNvPr>
                <p:cNvPicPr>
                  <a:picLocks/>
                </p:cNvPicPr>
                <p:nvPr/>
              </p:nvPicPr>
              <p:blipFill>
                <a:blip r:embed="rId6"/>
                <a:stretch>
                  <a:fillRect/>
                </a:stretch>
              </p:blipFill>
              <p:spPr>
                <a:xfrm>
                  <a:off x="10515613" y="3315658"/>
                  <a:ext cx="7275917" cy="2091212"/>
                </a:xfrm>
                <a:prstGeom prst="rect">
                  <a:avLst/>
                </a:prstGeom>
              </p:spPr>
            </p:pic>
          </p:control>
        </mc:Fallback>
      </mc:AlternateContent>
    </p:controls>
    <p:extLst>
      <p:ext uri="{BB962C8B-B14F-4D97-AF65-F5344CB8AC3E}">
        <p14:creationId xmlns:p14="http://schemas.microsoft.com/office/powerpoint/2010/main" val="65753149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background">
            <a:extLst>
              <a:ext uri="{FF2B5EF4-FFF2-40B4-BE49-F238E27FC236}">
                <a16:creationId xmlns:a16="http://schemas.microsoft.com/office/drawing/2014/main" id="{3EA460F6-9DB0-412A-AEB0-7DB47DA67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8360571" cy="1028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7C91CF-C770-4BAB-BF5D-90ADEF01A122}"/>
              </a:ext>
            </a:extLst>
          </p:cNvPr>
          <p:cNvPicPr>
            <a:picLocks noChangeAspect="1"/>
          </p:cNvPicPr>
          <p:nvPr/>
        </p:nvPicPr>
        <p:blipFill>
          <a:blip r:embed="rId3"/>
          <a:stretch>
            <a:fillRect/>
          </a:stretch>
        </p:blipFill>
        <p:spPr>
          <a:xfrm>
            <a:off x="-1" y="19050"/>
            <a:ext cx="18288000" cy="4059936"/>
          </a:xfrm>
          <a:prstGeom prst="rect">
            <a:avLst/>
          </a:prstGeom>
        </p:spPr>
      </p:pic>
    </p:spTree>
    <p:extLst>
      <p:ext uri="{BB962C8B-B14F-4D97-AF65-F5344CB8AC3E}">
        <p14:creationId xmlns:p14="http://schemas.microsoft.com/office/powerpoint/2010/main" val="5518912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sp>
        <p:nvSpPr>
          <p:cNvPr id="19" name="TextBox 18">
            <a:extLst>
              <a:ext uri="{FF2B5EF4-FFF2-40B4-BE49-F238E27FC236}">
                <a16:creationId xmlns:a16="http://schemas.microsoft.com/office/drawing/2014/main" id="{59705D17-F793-59D3-1880-1A72F7043ECE}"/>
              </a:ext>
            </a:extLst>
          </p:cNvPr>
          <p:cNvSpPr txBox="1"/>
          <p:nvPr/>
        </p:nvSpPr>
        <p:spPr>
          <a:xfrm>
            <a:off x="5968586" y="2009098"/>
            <a:ext cx="9265620" cy="5632311"/>
          </a:xfrm>
          <a:prstGeom prst="rect">
            <a:avLst/>
          </a:prstGeom>
          <a:noFill/>
        </p:spPr>
        <p:txBody>
          <a:bodyPr wrap="square">
            <a:spAutoFit/>
          </a:bodyPr>
          <a:lstStyle/>
          <a:p>
            <a:pPr lvl="0" algn="just"/>
            <a:r>
              <a:rPr lang="vi-VN" sz="6000">
                <a:solidFill>
                  <a:srgbClr val="000000"/>
                </a:solidFill>
                <a:latin typeface="Open Sans" panose="020B0606030504020204" pitchFamily="34" charset="0"/>
                <a:ea typeface="Open Sans" panose="020B0606030504020204" pitchFamily="34" charset="0"/>
                <a:cs typeface="Open Sans" panose="020B0606030504020204" pitchFamily="34" charset="0"/>
              </a:rPr>
              <a:t>1. Thi kể tên bãi biển, hòn đảo,... trên đất nước ta mà em biết.</a:t>
            </a:r>
          </a:p>
          <a:p>
            <a:pPr lvl="0" algn="just"/>
            <a:r>
              <a:rPr lang="vi-VN" sz="6000">
                <a:solidFill>
                  <a:srgbClr val="000000"/>
                </a:solidFill>
                <a:latin typeface="Open Sans" panose="020B0606030504020204" pitchFamily="34" charset="0"/>
                <a:ea typeface="Open Sans" panose="020B0606030504020204" pitchFamily="34" charset="0"/>
                <a:cs typeface="Open Sans" panose="020B0606030504020204" pitchFamily="34" charset="0"/>
              </a:rPr>
              <a:t>2. Nói 1 – 2 câu về một bãi biển, hòn đảo,... vừa kể tên.</a:t>
            </a:r>
            <a:endParaRPr lang="vi-VN" sz="6000" dirty="0" err="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97464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80595868-6146-2D75-1BE1-C22CC0A5EAFD}"/>
              </a:ext>
            </a:extLst>
          </p:cNvPr>
          <p:cNvSpPr/>
          <p:nvPr/>
        </p:nvSpPr>
        <p:spPr>
          <a:xfrm>
            <a:off x="1600200" y="4661824"/>
            <a:ext cx="147828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7200" b="1" i="1">
                <a:solidFill>
                  <a:prstClr val="black"/>
                </a:solidFill>
                <a:latin typeface="Open Sans" panose="020B0606030504020204" pitchFamily="34" charset="0"/>
                <a:ea typeface="Open Sans" panose="020B0606030504020204" pitchFamily="34" charset="0"/>
                <a:cs typeface="Open Sans" panose="020B0606030504020204" pitchFamily="34" charset="0"/>
              </a:rPr>
              <a:t>•	Trường cửu:</a:t>
            </a:r>
            <a:r>
              <a:rPr lang="vi-VN" sz="7200">
                <a:solidFill>
                  <a:prstClr val="black"/>
                </a:solidFill>
                <a:latin typeface="Open Sans" panose="020B0606030504020204" pitchFamily="34" charset="0"/>
                <a:ea typeface="Open Sans" panose="020B0606030504020204" pitchFamily="34" charset="0"/>
                <a:cs typeface="Open Sans" panose="020B0606030504020204" pitchFamily="34" charset="0"/>
              </a:rPr>
              <a:t> tồn tại lâu dài và vững bền.</a:t>
            </a:r>
          </a:p>
          <a:p>
            <a:pPr lvl="0" algn="just"/>
            <a:r>
              <a:rPr lang="vi-VN" sz="7200" b="1" i="1">
                <a:solidFill>
                  <a:prstClr val="black"/>
                </a:solidFill>
                <a:latin typeface="Open Sans" panose="020B0606030504020204" pitchFamily="34" charset="0"/>
                <a:ea typeface="Open Sans" panose="020B0606030504020204" pitchFamily="34" charset="0"/>
                <a:cs typeface="Open Sans" panose="020B0606030504020204" pitchFamily="34" charset="0"/>
              </a:rPr>
              <a:t>•	Gió nồm nam: </a:t>
            </a:r>
            <a:r>
              <a:rPr lang="vi-VN" sz="7200">
                <a:solidFill>
                  <a:prstClr val="black"/>
                </a:solidFill>
                <a:latin typeface="Open Sans" panose="020B0606030504020204" pitchFamily="34" charset="0"/>
                <a:ea typeface="Open Sans" panose="020B0606030504020204" pitchFamily="34" charset="0"/>
                <a:cs typeface="Open Sans" panose="020B0606030504020204" pitchFamily="34" charset="0"/>
              </a:rPr>
              <a:t>gió dịu mát thổi từ phía đông nam tới, thường xuất hiện vào mùa hè.</a:t>
            </a:r>
            <a:endParaRPr kumimoji="0" lang="en-US" sz="7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4724400" y="251203"/>
            <a:ext cx="7462151" cy="1627773"/>
          </a:xfrm>
          <a:prstGeom prst="rect">
            <a:avLst/>
          </a:prstGeom>
        </p:spPr>
      </p:pic>
    </p:spTree>
    <p:extLst>
      <p:ext uri="{BB962C8B-B14F-4D97-AF65-F5344CB8AC3E}">
        <p14:creationId xmlns:p14="http://schemas.microsoft.com/office/powerpoint/2010/main" val="210819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056CC1-4C99-4F27-FEB2-158FBCB0AFFB}"/>
              </a:ext>
            </a:extLst>
          </p:cNvPr>
          <p:cNvSpPr/>
          <p:nvPr/>
        </p:nvSpPr>
        <p:spPr>
          <a:xfrm>
            <a:off x="1053883" y="2475565"/>
            <a:ext cx="3429000" cy="1795201"/>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a:solidFill>
                  <a:schemeClr val="tx1"/>
                </a:solidFill>
                <a:latin typeface="Open Sans" panose="020B0606030504020204" pitchFamily="34" charset="0"/>
                <a:ea typeface="Open Sans" panose="020B0606030504020204" pitchFamily="34" charset="0"/>
                <a:cs typeface="Open Sans" panose="020B0606030504020204" pitchFamily="34" charset="0"/>
              </a:rPr>
              <a:t>sảng khoái:</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13411200" y="7168702"/>
            <a:ext cx="3429000"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a:solidFill>
                  <a:schemeClr val="tx1"/>
                </a:solidFill>
                <a:latin typeface="Open Sans" panose="020B0606030504020204" pitchFamily="34" charset="0"/>
                <a:ea typeface="Open Sans" panose="020B0606030504020204" pitchFamily="34" charset="0"/>
                <a:cs typeface="Open Sans" panose="020B0606030504020204" pitchFamily="34" charset="0"/>
              </a:rPr>
              <a:t>cần trục</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0595868-6146-2D75-1BE1-C22CC0A5EAFD}"/>
              </a:ext>
            </a:extLst>
          </p:cNvPr>
          <p:cNvSpPr/>
          <p:nvPr/>
        </p:nvSpPr>
        <p:spPr>
          <a:xfrm>
            <a:off x="5003365" y="2825302"/>
            <a:ext cx="7462151"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a:solidFill>
                  <a:schemeClr val="tx1"/>
                </a:solidFill>
                <a:latin typeface="Open Sans" panose="020B0606030504020204" pitchFamily="34" charset="0"/>
                <a:ea typeface="Open Sans" panose="020B0606030504020204" pitchFamily="34" charset="0"/>
                <a:cs typeface="Open Sans" panose="020B0606030504020204" pitchFamily="34" charset="0"/>
              </a:rPr>
              <a:t>tinh thần tỉnh táo, phấn chấn hẳn lên. </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11975EFE-7249-6224-D91E-417378616A81}"/>
              </a:ext>
            </a:extLst>
          </p:cNvPr>
          <p:cNvSpPr/>
          <p:nvPr/>
        </p:nvSpPr>
        <p:spPr>
          <a:xfrm>
            <a:off x="7161826" y="7168702"/>
            <a:ext cx="6626877"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a:solidFill>
                  <a:schemeClr val="tx1"/>
                </a:solidFill>
                <a:latin typeface="Open Sans" panose="020B0606030504020204" pitchFamily="34" charset="0"/>
                <a:ea typeface="Open Sans" panose="020B0606030504020204" pitchFamily="34" charset="0"/>
                <a:cs typeface="Open Sans" panose="020B0606030504020204" pitchFamily="34" charset="0"/>
              </a:rPr>
              <a:t>cần cẩu</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5412924" y="295342"/>
            <a:ext cx="7462151" cy="1627773"/>
          </a:xfrm>
          <a:prstGeom prst="rect">
            <a:avLst/>
          </a:prstGeom>
        </p:spPr>
      </p:pic>
      <p:pic>
        <p:nvPicPr>
          <p:cNvPr id="2050" name="Picture 2" descr="Nguyên tắc lựa chọn cần trục cẩu tháp | VINAMAC">
            <a:extLst>
              <a:ext uri="{FF2B5EF4-FFF2-40B4-BE49-F238E27FC236}">
                <a16:creationId xmlns:a16="http://schemas.microsoft.com/office/drawing/2014/main" id="{2D0704CF-C5A0-471C-8FCB-2FA0AEC02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383" y="5829300"/>
            <a:ext cx="4876800" cy="3448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cách giúp tinh thần sảng khoái trong năm mới - Báo VnExpress Sức khỏe">
            <a:extLst>
              <a:ext uri="{FF2B5EF4-FFF2-40B4-BE49-F238E27FC236}">
                <a16:creationId xmlns:a16="http://schemas.microsoft.com/office/drawing/2014/main" id="{034B6A0E-F473-4CA5-86BB-812FDC4FEB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3574" y="2276416"/>
            <a:ext cx="4660279" cy="312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20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95542-6D52-3054-F68F-D79B12A3E6D9}"/>
              </a:ext>
            </a:extLst>
          </p:cNvPr>
          <p:cNvPicPr>
            <a:picLocks noChangeAspect="1"/>
          </p:cNvPicPr>
          <p:nvPr/>
        </p:nvPicPr>
        <p:blipFill>
          <a:blip r:embed="rId2"/>
          <a:stretch>
            <a:fillRect/>
          </a:stretch>
        </p:blipFill>
        <p:spPr>
          <a:xfrm>
            <a:off x="11723" y="2095500"/>
            <a:ext cx="12272312" cy="4852837"/>
          </a:xfrm>
          <a:prstGeom prst="rect">
            <a:avLst/>
          </a:prstGeom>
        </p:spPr>
      </p:pic>
    </p:spTree>
    <p:extLst>
      <p:ext uri="{BB962C8B-B14F-4D97-AF65-F5344CB8AC3E}">
        <p14:creationId xmlns:p14="http://schemas.microsoft.com/office/powerpoint/2010/main" val="87234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604455"/>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7 Cadena" panose="02000503000000020004" pitchFamily="2" charset="0"/>
                </a:rPr>
                <a:t>1</a:t>
              </a:r>
            </a:p>
          </p:txBody>
        </p:sp>
        <p:sp>
          <p:nvSpPr>
            <p:cNvPr id="11" name="TextBox 10">
              <a:extLst>
                <a:ext uri="{FF2B5EF4-FFF2-40B4-BE49-F238E27FC236}">
                  <a16:creationId xmlns:a16="http://schemas.microsoft.com/office/drawing/2014/main" id="{40214647-58D6-85F8-F2CE-8124F02EB9F3}"/>
                </a:ext>
              </a:extLst>
            </p:cNvPr>
            <p:cNvSpPr txBox="1"/>
            <p:nvPr/>
          </p:nvSpPr>
          <p:spPr>
            <a:xfrm>
              <a:off x="189096" y="3895678"/>
              <a:ext cx="16764000" cy="1446550"/>
            </a:xfrm>
            <a:prstGeom prst="rect">
              <a:avLst/>
            </a:prstGeom>
            <a:noFill/>
          </p:spPr>
          <p:txBody>
            <a:bodyPr wrap="square">
              <a:spAutoFit/>
            </a:bodyPr>
            <a:lstStyle/>
            <a:p>
              <a:pPr algn="just"/>
              <a:r>
                <a:rPr lang="vi-VN" sz="4400" i="0">
                  <a:solidFill>
                    <a:srgbClr val="000000"/>
                  </a:solidFill>
                  <a:effectLst/>
                  <a:latin typeface="Open Sans" panose="020B0606030504020204" pitchFamily="34" charset="0"/>
                </a:rPr>
                <a:t>1.	 Vì sao nói “bốn mùa Hạ Long phủ trên mình một màu xanh đằm thắm”?</a:t>
              </a:r>
              <a:endParaRPr lang="vi-VN" sz="4400" i="0" dirty="0">
                <a:solidFill>
                  <a:srgbClr val="000000"/>
                </a:solidFill>
                <a:effectLst/>
                <a:latin typeface="Open Sans" panose="020B0606030504020204" pitchFamily="34" charset="0"/>
              </a:endParaRP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062682" y="5204670"/>
            <a:ext cx="9833917" cy="3785652"/>
          </a:xfrm>
          <a:prstGeom prst="rect">
            <a:avLst/>
          </a:prstGeom>
          <a:noFill/>
        </p:spPr>
        <p:txBody>
          <a:bodyPr wrap="square">
            <a:spAutoFit/>
          </a:bodyPr>
          <a:lstStyle/>
          <a:p>
            <a:pPr algn="just"/>
            <a:r>
              <a:rPr lang="vi-VN" sz="4800">
                <a:solidFill>
                  <a:srgbClr val="C00000"/>
                </a:solidFill>
                <a:latin typeface="Open Sans" panose="020B0606030504020204" pitchFamily="34" charset="0"/>
              </a:rPr>
              <a:t>Vì Hạ Long được bao phủ bởi màu xanh biếc của biển, xanh lam của núi, xanh lục của trời. Những màu xanh này như trường cửu, bát ngát, trẻ trung và phơi phới.</a:t>
            </a:r>
            <a:endParaRPr lang="en-US" sz="4800" b="1" i="1" dirty="0">
              <a:solidFill>
                <a:srgbClr val="C00000"/>
              </a:solidFill>
            </a:endParaRPr>
          </a:p>
        </p:txBody>
      </p:sp>
      <p:pic>
        <p:nvPicPr>
          <p:cNvPr id="2" name="Picture 1">
            <a:extLst>
              <a:ext uri="{FF2B5EF4-FFF2-40B4-BE49-F238E27FC236}">
                <a16:creationId xmlns:a16="http://schemas.microsoft.com/office/drawing/2014/main" id="{7E3881C1-9626-432A-0466-4C25CBADA06B}"/>
              </a:ext>
            </a:extLst>
          </p:cNvPr>
          <p:cNvPicPr>
            <a:picLocks noChangeAspect="1"/>
          </p:cNvPicPr>
          <p:nvPr/>
        </p:nvPicPr>
        <p:blipFill>
          <a:blip r:embed="rId2"/>
          <a:stretch>
            <a:fillRect/>
          </a:stretch>
        </p:blipFill>
        <p:spPr>
          <a:xfrm>
            <a:off x="5791200" y="3531613"/>
            <a:ext cx="5718544" cy="1286367"/>
          </a:xfrm>
          <a:prstGeom prst="rect">
            <a:avLst/>
          </a:prstGeom>
        </p:spPr>
      </p:pic>
      <p:pic>
        <p:nvPicPr>
          <p:cNvPr id="5122" name="Picture 2" descr="Picture background">
            <a:extLst>
              <a:ext uri="{FF2B5EF4-FFF2-40B4-BE49-F238E27FC236}">
                <a16:creationId xmlns:a16="http://schemas.microsoft.com/office/drawing/2014/main" id="{D72265F4-5485-4998-9145-18EC5FC9E7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90694" y="5219700"/>
            <a:ext cx="49276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FCAAF07B-7366-9456-DCF4-416D04EF2850}"/>
              </a:ext>
            </a:extLst>
          </p:cNvPr>
          <p:cNvGrpSpPr/>
          <p:nvPr/>
        </p:nvGrpSpPr>
        <p:grpSpPr>
          <a:xfrm>
            <a:off x="1141772" y="1559009"/>
            <a:ext cx="16968017" cy="2043752"/>
            <a:chOff x="1141772" y="1304493"/>
            <a:chExt cx="16968017" cy="2043752"/>
          </a:xfrm>
        </p:grpSpPr>
        <p:sp>
          <p:nvSpPr>
            <p:cNvPr id="2" name="Rectangle 1">
              <a:extLst>
                <a:ext uri="{FF2B5EF4-FFF2-40B4-BE49-F238E27FC236}">
                  <a16:creationId xmlns:a16="http://schemas.microsoft.com/office/drawing/2014/main" id="{232055A2-DECB-D0E5-01C5-A29AEFE22057}"/>
                </a:ext>
              </a:extLst>
            </p:cNvPr>
            <p:cNvSpPr/>
            <p:nvPr/>
          </p:nvSpPr>
          <p:spPr>
            <a:xfrm>
              <a:off x="1141772" y="1304493"/>
              <a:ext cx="13996219" cy="2043752"/>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F1B28F-8B23-FD3C-7672-474701E626A7}"/>
                </a:ext>
              </a:extLst>
            </p:cNvPr>
            <p:cNvSpPr/>
            <p:nvPr/>
          </p:nvSpPr>
          <p:spPr>
            <a:xfrm>
              <a:off x="14890184" y="1558972"/>
              <a:ext cx="3219605" cy="1427696"/>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latin typeface="#9Slide07 Cadena" panose="02000503000000020004" pitchFamily="2" charset="0"/>
                </a:rPr>
                <a:t>Đoạn</a:t>
              </a:r>
              <a:r>
                <a:rPr lang="en-US" sz="5400" dirty="0">
                  <a:latin typeface="#9Slide07 Cadena" panose="02000503000000020004" pitchFamily="2" charset="0"/>
                </a:rPr>
                <a:t> 1</a:t>
              </a:r>
            </a:p>
          </p:txBody>
        </p:sp>
        <p:sp>
          <p:nvSpPr>
            <p:cNvPr id="5" name="TextBox 4">
              <a:extLst>
                <a:ext uri="{FF2B5EF4-FFF2-40B4-BE49-F238E27FC236}">
                  <a16:creationId xmlns:a16="http://schemas.microsoft.com/office/drawing/2014/main" id="{FD774DE5-F2A9-8691-51E6-AAF9286EFDF0}"/>
                </a:ext>
              </a:extLst>
            </p:cNvPr>
            <p:cNvSpPr txBox="1"/>
            <p:nvPr/>
          </p:nvSpPr>
          <p:spPr>
            <a:xfrm>
              <a:off x="1400372" y="1558971"/>
              <a:ext cx="13158020" cy="1631216"/>
            </a:xfrm>
            <a:prstGeom prst="rect">
              <a:avLst/>
            </a:prstGeom>
            <a:noFill/>
          </p:spPr>
          <p:txBody>
            <a:bodyPr wrap="square">
              <a:spAutoFit/>
            </a:bodyPr>
            <a:lstStyle/>
            <a:p>
              <a:pPr algn="just"/>
              <a:r>
                <a:rPr lang="vi-VN" sz="5000" b="0" i="0">
                  <a:solidFill>
                    <a:srgbClr val="000000"/>
                  </a:solidFill>
                  <a:effectLst/>
                  <a:latin typeface="Open Sans" panose="020B0606030504020204" pitchFamily="34" charset="0"/>
                </a:rPr>
                <a:t>Bốn mùa, Hạ Long được bao phủ bởi một màu xanh đằm thắm.</a:t>
              </a:r>
              <a:endParaRPr lang="vi-VN" sz="5000" b="0" i="0" dirty="0">
                <a:solidFill>
                  <a:srgbClr val="000000"/>
                </a:solidFill>
                <a:effectLst/>
                <a:latin typeface="Open Sans" panose="020B0606030504020204" pitchFamily="34" charset="0"/>
              </a:endParaRPr>
            </a:p>
          </p:txBody>
        </p:sp>
      </p:grpSp>
      <p:pic>
        <p:nvPicPr>
          <p:cNvPr id="6" name="Picture 5">
            <a:extLst>
              <a:ext uri="{FF2B5EF4-FFF2-40B4-BE49-F238E27FC236}">
                <a16:creationId xmlns:a16="http://schemas.microsoft.com/office/drawing/2014/main" id="{680D31C6-0ECC-88FA-AD7A-04B6743CB548}"/>
              </a:ext>
            </a:extLst>
          </p:cNvPr>
          <p:cNvPicPr>
            <a:picLocks noChangeAspect="1"/>
          </p:cNvPicPr>
          <p:nvPr/>
        </p:nvPicPr>
        <p:blipFill>
          <a:blip r:embed="rId3"/>
          <a:stretch>
            <a:fillRect/>
          </a:stretch>
        </p:blipFill>
        <p:spPr>
          <a:xfrm>
            <a:off x="4495800" y="146669"/>
            <a:ext cx="9705673" cy="1353429"/>
          </a:xfrm>
          <a:prstGeom prst="rect">
            <a:avLst/>
          </a:prstGeom>
        </p:spPr>
      </p:pic>
      <p:pic>
        <p:nvPicPr>
          <p:cNvPr id="7" name="Picture 6">
            <a:extLst>
              <a:ext uri="{FF2B5EF4-FFF2-40B4-BE49-F238E27FC236}">
                <a16:creationId xmlns:a16="http://schemas.microsoft.com/office/drawing/2014/main" id="{2AA9E2FC-A24B-4A54-9D4F-1BB9E523C54B}"/>
              </a:ext>
            </a:extLst>
          </p:cNvPr>
          <p:cNvPicPr>
            <a:picLocks noChangeAspect="1"/>
          </p:cNvPicPr>
          <p:nvPr/>
        </p:nvPicPr>
        <p:blipFill>
          <a:blip r:embed="rId4"/>
          <a:stretch>
            <a:fillRect/>
          </a:stretch>
        </p:blipFill>
        <p:spPr>
          <a:xfrm>
            <a:off x="4872037" y="4131540"/>
            <a:ext cx="8543925" cy="5105400"/>
          </a:xfrm>
          <a:prstGeom prst="rect">
            <a:avLst/>
          </a:prstGeom>
        </p:spPr>
      </p:pic>
    </p:spTree>
    <p:extLst>
      <p:ext uri="{BB962C8B-B14F-4D97-AF65-F5344CB8AC3E}">
        <p14:creationId xmlns:p14="http://schemas.microsoft.com/office/powerpoint/2010/main" val="411741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9Slide07 Cadena" panose="02000503000000020004" pitchFamily="2" charset="0"/>
                  <a:ea typeface="+mn-ea"/>
                  <a:cs typeface="+mn-cs"/>
                </a:rPr>
                <a:t>2</a:t>
              </a:r>
              <a:endParaRPr kumimoji="0" lang="en-US" sz="54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306818" y="4185194"/>
              <a:ext cx="16764001"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2. </a:t>
              </a:r>
              <a:r>
                <a:rPr kumimoji="0" lang="vi-VN" sz="4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Mỗi mùa, vịnh Hạ Long hấp dẫn lòng người bởi điều gì?</a:t>
              </a:r>
              <a:endParaRPr kumimoji="0" lang="vi-VN" sz="4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29078" y="5853035"/>
            <a:ext cx="16029844" cy="2308324"/>
          </a:xfrm>
          <a:prstGeom prst="rect">
            <a:avLst/>
          </a:prstGeom>
          <a:noFill/>
        </p:spPr>
        <p:txBody>
          <a:bodyPr wrap="square">
            <a:spAutoFit/>
          </a:bodyPr>
          <a:lstStyle/>
          <a:p>
            <a:pPr lvl="0" algn="just"/>
            <a:r>
              <a:rPr lang="vi-VN" sz="4800">
                <a:solidFill>
                  <a:srgbClr val="7030A0"/>
                </a:solidFill>
                <a:latin typeface="Open Sans" panose="020B0606030504020204" pitchFamily="34" charset="0"/>
              </a:rPr>
              <a:t>Mỗi mùa, Hạ Long hấp dẫn lòng người bởi: </a:t>
            </a:r>
            <a:r>
              <a:rPr lang="vi-VN" sz="4800">
                <a:solidFill>
                  <a:srgbClr val="C00000"/>
                </a:solidFill>
                <a:latin typeface="Open Sans" panose="020B0606030504020204" pitchFamily="34" charset="0"/>
              </a:rPr>
              <a:t>mùa xuân – mùa sương và cá nục; mùa hè – mùa gió nồm nam và cá ngừ, cá vược; mùa thu – mùa trăng biển và tôm he.</a:t>
            </a:r>
            <a:endParaRPr kumimoji="0" lang="en-US" sz="4800" b="1" i="1" u="none" strike="noStrike" kern="1200" cap="none" spc="0" normalizeH="0" baseline="0" noProof="0" dirty="0">
              <a:ln>
                <a:noFill/>
              </a:ln>
              <a:solidFill>
                <a:srgbClr val="C0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CA4FF2F8-E084-4EC4-8C26-DE97F8380473}"/>
              </a:ext>
            </a:extLst>
          </p:cNvPr>
          <p:cNvPicPr>
            <a:picLocks noChangeAspect="1"/>
          </p:cNvPicPr>
          <p:nvPr/>
        </p:nvPicPr>
        <p:blipFill>
          <a:blip r:embed="rId2"/>
          <a:stretch>
            <a:fillRect/>
          </a:stretch>
        </p:blipFill>
        <p:spPr>
          <a:xfrm>
            <a:off x="5791200" y="4439146"/>
            <a:ext cx="5773412" cy="1286367"/>
          </a:xfrm>
          <a:prstGeom prst="rect">
            <a:avLst/>
          </a:prstGeom>
        </p:spPr>
      </p:pic>
    </p:spTree>
    <p:extLst>
      <p:ext uri="{BB962C8B-B14F-4D97-AF65-F5344CB8AC3E}">
        <p14:creationId xmlns:p14="http://schemas.microsoft.com/office/powerpoint/2010/main" val="411310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9Slide07 Cadena" panose="02000503000000020004" pitchFamily="2" charset="0"/>
                  <a:ea typeface="+mn-ea"/>
                  <a:cs typeface="+mn-cs"/>
                </a:rPr>
                <a:t>3</a:t>
              </a:r>
              <a:endParaRPr kumimoji="0" lang="en-US" sz="54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10886" y="4185194"/>
              <a:ext cx="17081705"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Theo tác giả, Hạ Long quyến rũ hơn cả vào mùa nào? Vì sao?</a:t>
              </a:r>
              <a:endParaRPr kumimoji="0" lang="vi-VN" sz="4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22586" y="4956200"/>
            <a:ext cx="16029844" cy="3785652"/>
          </a:xfrm>
          <a:prstGeom prst="rect">
            <a:avLst/>
          </a:prstGeom>
          <a:noFill/>
        </p:spPr>
        <p:txBody>
          <a:bodyPr wrap="square">
            <a:spAutoFit/>
          </a:bodyPr>
          <a:lstStyle/>
          <a:p>
            <a:pPr lvl="0" algn="just"/>
            <a:r>
              <a:rPr lang="vi-VN" sz="4800">
                <a:solidFill>
                  <a:srgbClr val="7030A0"/>
                </a:solidFill>
                <a:latin typeface="Open Sans" panose="020B0606030504020204" pitchFamily="34" charset="0"/>
              </a:rPr>
              <a:t>Theo tác giả, Hạ Long quyến rũ hơn cả vào mùa hè vì lúc này có những cơn gió thổi từ ngoài biển vào, có cảm giác như đi trước cửa gió. Ngọn gió lúc êm ả như ru, lúc phần phật như quạt, mang cái trong lành, cái tươi mát của đại dương vào đất liền, làm sảng khoái tâm hồn</a:t>
            </a:r>
            <a:endParaRPr kumimoji="0" lang="en-US" sz="4800" b="1" i="1" u="none" strike="noStrike" kern="1200" cap="none" spc="0" normalizeH="0" baseline="0" noProof="0" dirty="0">
              <a:ln>
                <a:noFill/>
              </a:ln>
              <a:solidFill>
                <a:srgbClr val="C0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CA4FF2F8-E084-4EC4-8C26-DE97F8380473}"/>
              </a:ext>
            </a:extLst>
          </p:cNvPr>
          <p:cNvPicPr>
            <a:picLocks noChangeAspect="1"/>
          </p:cNvPicPr>
          <p:nvPr/>
        </p:nvPicPr>
        <p:blipFill>
          <a:blip r:embed="rId2"/>
          <a:stretch>
            <a:fillRect/>
          </a:stretch>
        </p:blipFill>
        <p:spPr>
          <a:xfrm>
            <a:off x="5638800" y="3150349"/>
            <a:ext cx="5773412" cy="1286367"/>
          </a:xfrm>
          <a:prstGeom prst="rect">
            <a:avLst/>
          </a:prstGeom>
        </p:spPr>
      </p:pic>
    </p:spTree>
    <p:extLst>
      <p:ext uri="{BB962C8B-B14F-4D97-AF65-F5344CB8AC3E}">
        <p14:creationId xmlns:p14="http://schemas.microsoft.com/office/powerpoint/2010/main" val="219841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FCAAF07B-7366-9456-DCF4-416D04EF2850}"/>
              </a:ext>
            </a:extLst>
          </p:cNvPr>
          <p:cNvGrpSpPr/>
          <p:nvPr/>
        </p:nvGrpSpPr>
        <p:grpSpPr>
          <a:xfrm>
            <a:off x="1141772" y="1559009"/>
            <a:ext cx="16968017" cy="2043752"/>
            <a:chOff x="1141772" y="1304493"/>
            <a:chExt cx="16968017" cy="2043752"/>
          </a:xfrm>
        </p:grpSpPr>
        <p:sp>
          <p:nvSpPr>
            <p:cNvPr id="2" name="Rectangle 1">
              <a:extLst>
                <a:ext uri="{FF2B5EF4-FFF2-40B4-BE49-F238E27FC236}">
                  <a16:creationId xmlns:a16="http://schemas.microsoft.com/office/drawing/2014/main" id="{232055A2-DECB-D0E5-01C5-A29AEFE22057}"/>
                </a:ext>
              </a:extLst>
            </p:cNvPr>
            <p:cNvSpPr/>
            <p:nvPr/>
          </p:nvSpPr>
          <p:spPr>
            <a:xfrm>
              <a:off x="1141772" y="1304493"/>
              <a:ext cx="13996219" cy="2043752"/>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0F1B28F-8B23-FD3C-7672-474701E626A7}"/>
                </a:ext>
              </a:extLst>
            </p:cNvPr>
            <p:cNvSpPr/>
            <p:nvPr/>
          </p:nvSpPr>
          <p:spPr>
            <a:xfrm>
              <a:off x="14890184" y="1558972"/>
              <a:ext cx="3219605" cy="1427696"/>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9Slide07 Cadena" panose="02000503000000020004" pitchFamily="2" charset="0"/>
                  <a:ea typeface="+mn-ea"/>
                  <a:cs typeface="+mn-cs"/>
                </a:rPr>
                <a:t>Đoạn</a:t>
              </a:r>
              <a:r>
                <a:rPr kumimoji="0" lang="en-US" sz="54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 1</a:t>
              </a:r>
            </a:p>
          </p:txBody>
        </p:sp>
        <p:sp>
          <p:nvSpPr>
            <p:cNvPr id="5" name="TextBox 4">
              <a:extLst>
                <a:ext uri="{FF2B5EF4-FFF2-40B4-BE49-F238E27FC236}">
                  <a16:creationId xmlns:a16="http://schemas.microsoft.com/office/drawing/2014/main" id="{FD774DE5-F2A9-8691-51E6-AAF9286EFDF0}"/>
                </a:ext>
              </a:extLst>
            </p:cNvPr>
            <p:cNvSpPr txBox="1"/>
            <p:nvPr/>
          </p:nvSpPr>
          <p:spPr>
            <a:xfrm>
              <a:off x="1400372" y="1558971"/>
              <a:ext cx="13158020"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Bốn mùa, Hạ Long được bao phủ bởi một màu xanh đằm thắm.</a:t>
              </a:r>
              <a:endParaRPr kumimoji="0" lang="vi-VN" sz="5000" b="0" i="0" u="none" strike="noStrike" kern="1200" cap="none" spc="0" normalizeH="0" baseline="0" noProof="0" dirty="0" err="1">
                <a:ln>
                  <a:noFill/>
                </a:ln>
                <a:solidFill>
                  <a:srgbClr val="000000"/>
                </a:solidFill>
                <a:effectLst/>
                <a:uLnTx/>
                <a:uFillTx/>
                <a:latin typeface="Open Sans" panose="020B0606030504020204" pitchFamily="34" charset="0"/>
                <a:ea typeface="+mn-ea"/>
                <a:cs typeface="+mn-cs"/>
              </a:endParaRPr>
            </a:p>
          </p:txBody>
        </p:sp>
      </p:grpSp>
      <p:sp>
        <p:nvSpPr>
          <p:cNvPr id="7" name="TextBox 6">
            <a:extLst>
              <a:ext uri="{FF2B5EF4-FFF2-40B4-BE49-F238E27FC236}">
                <a16:creationId xmlns:a16="http://schemas.microsoft.com/office/drawing/2014/main" id="{E453151F-E5A1-5303-A8F0-DAE5286A74AF}"/>
              </a:ext>
            </a:extLst>
          </p:cNvPr>
          <p:cNvSpPr txBox="1"/>
          <p:nvPr/>
        </p:nvSpPr>
        <p:spPr>
          <a:xfrm>
            <a:off x="4304708" y="103747"/>
            <a:ext cx="9678583" cy="1328023"/>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black"/>
                  </a:solidFill>
                </a:ln>
                <a:gradFill>
                  <a:gsLst>
                    <a:gs pos="48000">
                      <a:srgbClr val="4A85B1"/>
                    </a:gs>
                    <a:gs pos="57000">
                      <a:srgbClr val="486D04"/>
                    </a:gs>
                  </a:gsLst>
                  <a:lin ang="5400000" scaled="1"/>
                </a:gradFill>
                <a:effectLst/>
                <a:uLnTx/>
                <a:uFillTx/>
                <a:latin typeface="#9Slide07 Cadena" panose="02000503000000020004" pitchFamily="2" charset="0"/>
                <a:ea typeface="+mn-ea"/>
                <a:cs typeface="+mn-cs"/>
              </a:rPr>
              <a:t> Ý CHÍNH THEO ĐOẠN</a:t>
            </a:r>
          </a:p>
        </p:txBody>
      </p:sp>
      <p:grpSp>
        <p:nvGrpSpPr>
          <p:cNvPr id="19" name="Group 18">
            <a:extLst>
              <a:ext uri="{FF2B5EF4-FFF2-40B4-BE49-F238E27FC236}">
                <a16:creationId xmlns:a16="http://schemas.microsoft.com/office/drawing/2014/main" id="{CEAEFC81-E5CD-0817-149F-1C0C49FFEA0A}"/>
              </a:ext>
            </a:extLst>
          </p:cNvPr>
          <p:cNvGrpSpPr/>
          <p:nvPr/>
        </p:nvGrpSpPr>
        <p:grpSpPr>
          <a:xfrm>
            <a:off x="1141772" y="3919704"/>
            <a:ext cx="16968017" cy="2043752"/>
            <a:chOff x="1141772" y="3399048"/>
            <a:chExt cx="16968017" cy="2043752"/>
          </a:xfrm>
        </p:grpSpPr>
        <p:sp>
          <p:nvSpPr>
            <p:cNvPr id="8" name="Rectangle 7">
              <a:extLst>
                <a:ext uri="{FF2B5EF4-FFF2-40B4-BE49-F238E27FC236}">
                  <a16:creationId xmlns:a16="http://schemas.microsoft.com/office/drawing/2014/main" id="{232FB812-6E84-ED02-1EF7-904911E9B9DE}"/>
                </a:ext>
              </a:extLst>
            </p:cNvPr>
            <p:cNvSpPr/>
            <p:nvPr/>
          </p:nvSpPr>
          <p:spPr>
            <a:xfrm>
              <a:off x="1141772" y="3399048"/>
              <a:ext cx="13996219" cy="2043752"/>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EDC84BC-FFF9-4A73-5661-717DEDD70896}"/>
                </a:ext>
              </a:extLst>
            </p:cNvPr>
            <p:cNvSpPr/>
            <p:nvPr/>
          </p:nvSpPr>
          <p:spPr>
            <a:xfrm>
              <a:off x="15000904" y="3503382"/>
              <a:ext cx="3108885" cy="1542717"/>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a:noFill/>
                  </a:ln>
                  <a:solidFill>
                    <a:prstClr val="white"/>
                  </a:solidFill>
                  <a:effectLst/>
                  <a:uLnTx/>
                  <a:uFillTx/>
                  <a:latin typeface="#9Slide07 Cadena" panose="02000503000000020004" pitchFamily="2" charset="0"/>
                  <a:ea typeface="+mn-ea"/>
                  <a:cs typeface="+mn-cs"/>
                </a:rPr>
                <a:t>Đoạn</a:t>
              </a:r>
              <a:r>
                <a:rPr kumimoji="0" lang="en-US" sz="5400" b="0" i="0" u="none" strike="noStrike" kern="1200" cap="none" spc="0" normalizeH="0" baseline="0" noProof="0">
                  <a:ln>
                    <a:noFill/>
                  </a:ln>
                  <a:solidFill>
                    <a:prstClr val="white"/>
                  </a:solidFill>
                  <a:effectLst/>
                  <a:uLnTx/>
                  <a:uFillTx/>
                  <a:latin typeface="#9Slide07 Cadena" panose="02000503000000020004" pitchFamily="2" charset="0"/>
                  <a:ea typeface="+mn-ea"/>
                  <a:cs typeface="+mn-cs"/>
                </a:rPr>
                <a:t> 2</a:t>
              </a:r>
              <a:endParaRPr kumimoji="0" lang="en-US" sz="54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sp>
          <p:nvSpPr>
            <p:cNvPr id="14" name="TextBox 13">
              <a:extLst>
                <a:ext uri="{FF2B5EF4-FFF2-40B4-BE49-F238E27FC236}">
                  <a16:creationId xmlns:a16="http://schemas.microsoft.com/office/drawing/2014/main" id="{F2CFDBC6-C6AE-6B27-5CB6-8396411BA2AD}"/>
                </a:ext>
              </a:extLst>
            </p:cNvPr>
            <p:cNvSpPr txBox="1"/>
            <p:nvPr/>
          </p:nvSpPr>
          <p:spPr>
            <a:xfrm>
              <a:off x="1400373" y="3506125"/>
              <a:ext cx="13158019"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Vào mỗi mùa trong năm, Hạ Long có những nét riêng biệt, hấp dẫn mọi người.</a:t>
              </a:r>
              <a:endParaRPr kumimoji="0" lang="vi-VN" sz="5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grpSp>
    </p:spTree>
    <p:extLst>
      <p:ext uri="{BB962C8B-B14F-4D97-AF65-F5344CB8AC3E}">
        <p14:creationId xmlns:p14="http://schemas.microsoft.com/office/powerpoint/2010/main" val="2923686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9Slide07 Cadena" panose="02000503000000020004" pitchFamily="2" charset="0"/>
                  <a:ea typeface="+mn-ea"/>
                  <a:cs typeface="+mn-cs"/>
                </a:rPr>
                <a:t>4</a:t>
              </a:r>
              <a:endParaRPr kumimoji="0" lang="en-US" sz="54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147966" y="3941229"/>
              <a:ext cx="17081705"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Theo em, vì sao nói những âm thanh nghe được là “âm thanh của sự sống trăm ngả tụ về”?</a:t>
              </a:r>
              <a:endParaRPr kumimoji="0" lang="vi-VN" sz="4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57755" y="4311283"/>
            <a:ext cx="16029844" cy="3785652"/>
          </a:xfrm>
          <a:prstGeom prst="rect">
            <a:avLst/>
          </a:prstGeom>
          <a:noFill/>
        </p:spPr>
        <p:txBody>
          <a:bodyPr wrap="square">
            <a:spAutoFit/>
          </a:bodyPr>
          <a:lstStyle/>
          <a:p>
            <a:pPr lvl="0" algn="just"/>
            <a:r>
              <a:rPr lang="vi-VN" sz="4800">
                <a:solidFill>
                  <a:srgbClr val="7030A0"/>
                </a:solidFill>
                <a:latin typeface="Open Sans" panose="020B0606030504020204" pitchFamily="34" charset="0"/>
              </a:rPr>
              <a:t>Những âm thanh nghe được là “âm thanh của sự sống trăm ngả tụ về” vì có âm thanh của biển (sóng vỗ), của núi (thông reo), hoạt động của con người (tiếng máy, tiếng xe, tiếng cần trục),... như tụ về vịnh Hạ Long rồi theo gió ngân lên vang vọng.</a:t>
            </a:r>
            <a:endParaRPr kumimoji="0" lang="en-US" sz="4800" b="1" i="1"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2062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FCAAF07B-7366-9456-DCF4-416D04EF2850}"/>
              </a:ext>
            </a:extLst>
          </p:cNvPr>
          <p:cNvGrpSpPr/>
          <p:nvPr/>
        </p:nvGrpSpPr>
        <p:grpSpPr>
          <a:xfrm>
            <a:off x="1141772" y="1559009"/>
            <a:ext cx="16968017" cy="2043752"/>
            <a:chOff x="1141772" y="1304493"/>
            <a:chExt cx="16968017" cy="2043752"/>
          </a:xfrm>
        </p:grpSpPr>
        <p:sp>
          <p:nvSpPr>
            <p:cNvPr id="2" name="Rectangle 1">
              <a:extLst>
                <a:ext uri="{FF2B5EF4-FFF2-40B4-BE49-F238E27FC236}">
                  <a16:creationId xmlns:a16="http://schemas.microsoft.com/office/drawing/2014/main" id="{232055A2-DECB-D0E5-01C5-A29AEFE22057}"/>
                </a:ext>
              </a:extLst>
            </p:cNvPr>
            <p:cNvSpPr/>
            <p:nvPr/>
          </p:nvSpPr>
          <p:spPr>
            <a:xfrm>
              <a:off x="1141772" y="1304493"/>
              <a:ext cx="13996219" cy="2043752"/>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0F1B28F-8B23-FD3C-7672-474701E626A7}"/>
                </a:ext>
              </a:extLst>
            </p:cNvPr>
            <p:cNvSpPr/>
            <p:nvPr/>
          </p:nvSpPr>
          <p:spPr>
            <a:xfrm>
              <a:off x="14890184" y="1558972"/>
              <a:ext cx="3219605" cy="1427696"/>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9Slide07 Cadena" panose="02000503000000020004" pitchFamily="2" charset="0"/>
                  <a:ea typeface="+mn-ea"/>
                  <a:cs typeface="+mn-cs"/>
                </a:rPr>
                <a:t>Đoạn</a:t>
              </a:r>
              <a:r>
                <a:rPr kumimoji="0" lang="en-US" sz="54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 1</a:t>
              </a:r>
            </a:p>
          </p:txBody>
        </p:sp>
        <p:sp>
          <p:nvSpPr>
            <p:cNvPr id="5" name="TextBox 4">
              <a:extLst>
                <a:ext uri="{FF2B5EF4-FFF2-40B4-BE49-F238E27FC236}">
                  <a16:creationId xmlns:a16="http://schemas.microsoft.com/office/drawing/2014/main" id="{FD774DE5-F2A9-8691-51E6-AAF9286EFDF0}"/>
                </a:ext>
              </a:extLst>
            </p:cNvPr>
            <p:cNvSpPr txBox="1"/>
            <p:nvPr/>
          </p:nvSpPr>
          <p:spPr>
            <a:xfrm>
              <a:off x="1400372" y="1558971"/>
              <a:ext cx="13158020"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Bốn mùa, Hạ Long được bao phủ bởi một màu xanh đằm thắm.</a:t>
              </a:r>
              <a:endParaRPr kumimoji="0" lang="vi-VN" sz="5000" b="0" i="0" u="none" strike="noStrike" kern="1200" cap="none" spc="0" normalizeH="0" baseline="0" noProof="0" dirty="0" err="1">
                <a:ln>
                  <a:noFill/>
                </a:ln>
                <a:solidFill>
                  <a:srgbClr val="000000"/>
                </a:solidFill>
                <a:effectLst/>
                <a:uLnTx/>
                <a:uFillTx/>
                <a:latin typeface="Open Sans" panose="020B0606030504020204" pitchFamily="34" charset="0"/>
                <a:ea typeface="+mn-ea"/>
                <a:cs typeface="+mn-cs"/>
              </a:endParaRPr>
            </a:p>
          </p:txBody>
        </p:sp>
      </p:grpSp>
      <p:sp>
        <p:nvSpPr>
          <p:cNvPr id="7" name="TextBox 6">
            <a:extLst>
              <a:ext uri="{FF2B5EF4-FFF2-40B4-BE49-F238E27FC236}">
                <a16:creationId xmlns:a16="http://schemas.microsoft.com/office/drawing/2014/main" id="{E453151F-E5A1-5303-A8F0-DAE5286A74AF}"/>
              </a:ext>
            </a:extLst>
          </p:cNvPr>
          <p:cNvSpPr txBox="1"/>
          <p:nvPr/>
        </p:nvSpPr>
        <p:spPr>
          <a:xfrm>
            <a:off x="4304708" y="103747"/>
            <a:ext cx="9678583" cy="1328023"/>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black"/>
                  </a:solidFill>
                </a:ln>
                <a:gradFill>
                  <a:gsLst>
                    <a:gs pos="48000">
                      <a:srgbClr val="4A85B1"/>
                    </a:gs>
                    <a:gs pos="57000">
                      <a:srgbClr val="486D04"/>
                    </a:gs>
                  </a:gsLst>
                  <a:lin ang="5400000" scaled="1"/>
                </a:gradFill>
                <a:effectLst/>
                <a:uLnTx/>
                <a:uFillTx/>
                <a:latin typeface="#9Slide07 Cadena" panose="02000503000000020004" pitchFamily="2" charset="0"/>
                <a:ea typeface="+mn-ea"/>
                <a:cs typeface="+mn-cs"/>
              </a:rPr>
              <a:t> Ý CHÍNH THEO ĐOẠN</a:t>
            </a:r>
          </a:p>
        </p:txBody>
      </p:sp>
      <p:grpSp>
        <p:nvGrpSpPr>
          <p:cNvPr id="19" name="Group 18">
            <a:extLst>
              <a:ext uri="{FF2B5EF4-FFF2-40B4-BE49-F238E27FC236}">
                <a16:creationId xmlns:a16="http://schemas.microsoft.com/office/drawing/2014/main" id="{CEAEFC81-E5CD-0817-149F-1C0C49FFEA0A}"/>
              </a:ext>
            </a:extLst>
          </p:cNvPr>
          <p:cNvGrpSpPr/>
          <p:nvPr/>
        </p:nvGrpSpPr>
        <p:grpSpPr>
          <a:xfrm>
            <a:off x="1141772" y="3919704"/>
            <a:ext cx="16968017" cy="2043752"/>
            <a:chOff x="1141772" y="3399048"/>
            <a:chExt cx="16968017" cy="2043752"/>
          </a:xfrm>
        </p:grpSpPr>
        <p:sp>
          <p:nvSpPr>
            <p:cNvPr id="8" name="Rectangle 7">
              <a:extLst>
                <a:ext uri="{FF2B5EF4-FFF2-40B4-BE49-F238E27FC236}">
                  <a16:creationId xmlns:a16="http://schemas.microsoft.com/office/drawing/2014/main" id="{232FB812-6E84-ED02-1EF7-904911E9B9DE}"/>
                </a:ext>
              </a:extLst>
            </p:cNvPr>
            <p:cNvSpPr/>
            <p:nvPr/>
          </p:nvSpPr>
          <p:spPr>
            <a:xfrm>
              <a:off x="1141772" y="3399048"/>
              <a:ext cx="13996219" cy="2043752"/>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EDC84BC-FFF9-4A73-5661-717DEDD70896}"/>
                </a:ext>
              </a:extLst>
            </p:cNvPr>
            <p:cNvSpPr/>
            <p:nvPr/>
          </p:nvSpPr>
          <p:spPr>
            <a:xfrm>
              <a:off x="15000904" y="3503382"/>
              <a:ext cx="3108885" cy="1542717"/>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a:noFill/>
                  </a:ln>
                  <a:solidFill>
                    <a:prstClr val="white"/>
                  </a:solidFill>
                  <a:effectLst/>
                  <a:uLnTx/>
                  <a:uFillTx/>
                  <a:latin typeface="#9Slide07 Cadena" panose="02000503000000020004" pitchFamily="2" charset="0"/>
                  <a:ea typeface="+mn-ea"/>
                  <a:cs typeface="+mn-cs"/>
                </a:rPr>
                <a:t>Đoạn</a:t>
              </a:r>
              <a:r>
                <a:rPr kumimoji="0" lang="en-US" sz="5400" b="0" i="0" u="none" strike="noStrike" kern="1200" cap="none" spc="0" normalizeH="0" baseline="0" noProof="0">
                  <a:ln>
                    <a:noFill/>
                  </a:ln>
                  <a:solidFill>
                    <a:prstClr val="white"/>
                  </a:solidFill>
                  <a:effectLst/>
                  <a:uLnTx/>
                  <a:uFillTx/>
                  <a:latin typeface="#9Slide07 Cadena" panose="02000503000000020004" pitchFamily="2" charset="0"/>
                  <a:ea typeface="+mn-ea"/>
                  <a:cs typeface="+mn-cs"/>
                </a:rPr>
                <a:t> 2</a:t>
              </a:r>
              <a:endParaRPr kumimoji="0" lang="en-US" sz="54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sp>
          <p:nvSpPr>
            <p:cNvPr id="14" name="TextBox 13">
              <a:extLst>
                <a:ext uri="{FF2B5EF4-FFF2-40B4-BE49-F238E27FC236}">
                  <a16:creationId xmlns:a16="http://schemas.microsoft.com/office/drawing/2014/main" id="{F2CFDBC6-C6AE-6B27-5CB6-8396411BA2AD}"/>
                </a:ext>
              </a:extLst>
            </p:cNvPr>
            <p:cNvSpPr txBox="1"/>
            <p:nvPr/>
          </p:nvSpPr>
          <p:spPr>
            <a:xfrm>
              <a:off x="1400373" y="3506125"/>
              <a:ext cx="13158019"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Vào mỗi mùa trong năm, Hạ Long có những nét riêng biệt, hấp dẫn mọi người.</a:t>
              </a:r>
              <a:endParaRPr kumimoji="0" lang="vi-VN" sz="5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grpSp>
      <p:grpSp>
        <p:nvGrpSpPr>
          <p:cNvPr id="17" name="Group 16">
            <a:extLst>
              <a:ext uri="{FF2B5EF4-FFF2-40B4-BE49-F238E27FC236}">
                <a16:creationId xmlns:a16="http://schemas.microsoft.com/office/drawing/2014/main" id="{01D397CC-EF16-436F-91F2-F98FEB272A14}"/>
              </a:ext>
            </a:extLst>
          </p:cNvPr>
          <p:cNvGrpSpPr/>
          <p:nvPr/>
        </p:nvGrpSpPr>
        <p:grpSpPr>
          <a:xfrm>
            <a:off x="1141772" y="6659168"/>
            <a:ext cx="17019545" cy="2370532"/>
            <a:chOff x="1141772" y="6404652"/>
            <a:chExt cx="17019545" cy="2370532"/>
          </a:xfrm>
        </p:grpSpPr>
        <p:sp>
          <p:nvSpPr>
            <p:cNvPr id="20" name="Rectangle 19">
              <a:extLst>
                <a:ext uri="{FF2B5EF4-FFF2-40B4-BE49-F238E27FC236}">
                  <a16:creationId xmlns:a16="http://schemas.microsoft.com/office/drawing/2014/main" id="{0A149EF1-E310-43FB-A937-6DC32E910316}"/>
                </a:ext>
              </a:extLst>
            </p:cNvPr>
            <p:cNvSpPr/>
            <p:nvPr/>
          </p:nvSpPr>
          <p:spPr>
            <a:xfrm>
              <a:off x="1141772" y="6404652"/>
              <a:ext cx="13996219" cy="2370532"/>
            </a:xfrm>
            <a:prstGeom prst="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1F33D16-06F6-4632-ADEC-470FBCBB1961}"/>
                </a:ext>
              </a:extLst>
            </p:cNvPr>
            <p:cNvSpPr/>
            <p:nvPr/>
          </p:nvSpPr>
          <p:spPr>
            <a:xfrm>
              <a:off x="15052432" y="6842109"/>
              <a:ext cx="3108885" cy="1542717"/>
            </a:xfrm>
            <a:prstGeom prst="rect">
              <a:avLst/>
            </a:prstGeom>
            <a:solidFill>
              <a:schemeClr val="accent5">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err="1">
                  <a:latin typeface="#9Slide07 Cadena" panose="02000503000000020004" pitchFamily="2" charset="0"/>
                </a:rPr>
                <a:t>Đoạn</a:t>
              </a:r>
              <a:r>
                <a:rPr lang="en-US" sz="5400">
                  <a:latin typeface="#9Slide07 Cadena" panose="02000503000000020004" pitchFamily="2" charset="0"/>
                </a:rPr>
                <a:t> 3</a:t>
              </a:r>
              <a:endParaRPr lang="en-US" sz="5400" dirty="0">
                <a:latin typeface="#9Slide07 Cadena" panose="02000503000000020004" pitchFamily="2" charset="0"/>
              </a:endParaRPr>
            </a:p>
          </p:txBody>
        </p:sp>
        <p:sp>
          <p:nvSpPr>
            <p:cNvPr id="22" name="TextBox 21">
              <a:extLst>
                <a:ext uri="{FF2B5EF4-FFF2-40B4-BE49-F238E27FC236}">
                  <a16:creationId xmlns:a16="http://schemas.microsoft.com/office/drawing/2014/main" id="{3583E735-4418-43A3-A429-32524AAA27E4}"/>
                </a:ext>
              </a:extLst>
            </p:cNvPr>
            <p:cNvSpPr txBox="1"/>
            <p:nvPr/>
          </p:nvSpPr>
          <p:spPr>
            <a:xfrm>
              <a:off x="1498191" y="6622867"/>
              <a:ext cx="13146296" cy="1631216"/>
            </a:xfrm>
            <a:prstGeom prst="rect">
              <a:avLst/>
            </a:prstGeom>
            <a:noFill/>
          </p:spPr>
          <p:txBody>
            <a:bodyPr wrap="square">
              <a:spAutoFit/>
            </a:bodyPr>
            <a:lstStyle/>
            <a:p>
              <a:pPr algn="just"/>
              <a:r>
                <a:rPr lang="en-US" sz="5000" b="0" i="0">
                  <a:solidFill>
                    <a:srgbClr val="000000"/>
                  </a:solidFill>
                  <a:effectLst/>
                  <a:latin typeface="Open Sans" panose="020B0606030504020204" pitchFamily="34" charset="0"/>
                </a:rPr>
                <a:t>Âm thanh của sự sống từ trăm ngả theo tiếng gió tụ về, ngân lên vang vọng.</a:t>
              </a:r>
              <a:endParaRPr lang="vi-VN" sz="5000" b="0" i="0" dirty="0">
                <a:solidFill>
                  <a:srgbClr val="000000"/>
                </a:solidFill>
                <a:effectLst/>
                <a:latin typeface="Open Sans" panose="020B0606030504020204" pitchFamily="34" charset="0"/>
              </a:endParaRPr>
            </a:p>
          </p:txBody>
        </p:sp>
      </p:grpSp>
    </p:spTree>
    <p:extLst>
      <p:ext uri="{BB962C8B-B14F-4D97-AF65-F5344CB8AC3E}">
        <p14:creationId xmlns:p14="http://schemas.microsoft.com/office/powerpoint/2010/main" val="160206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081454445">
            <a:hlinkClick r:id="" action="ppaction://media"/>
            <a:extLst>
              <a:ext uri="{FF2B5EF4-FFF2-40B4-BE49-F238E27FC236}">
                <a16:creationId xmlns:a16="http://schemas.microsoft.com/office/drawing/2014/main" id="{01A58412-8CCE-424B-A8B0-7BA72B68102E}"/>
              </a:ext>
            </a:extLst>
          </p:cNvPr>
          <p:cNvPicPr>
            <a:picLocks noChangeAspect="1"/>
          </p:cNvPicPr>
          <p:nvPr>
            <a:videoFile r:link="rId1"/>
            <p:extLst>
              <p:ext uri="{DAA4B4D4-6D71-4841-9C94-3DE7FCFB9230}">
                <p14:media xmlns:p14="http://schemas.microsoft.com/office/powerpoint/2010/main" r:embed="rId2">
                  <p14:trim end="15405"/>
                </p14:media>
              </p:ext>
            </p:extLst>
          </p:nvPr>
        </p:nvPicPr>
        <p:blipFill>
          <a:blip r:embed="rId4"/>
          <a:stretch>
            <a:fillRect/>
          </a:stretch>
        </p:blipFill>
        <p:spPr>
          <a:xfrm>
            <a:off x="0" y="22860"/>
            <a:ext cx="18247360" cy="10264140"/>
          </a:xfrm>
          <a:prstGeom prst="rect">
            <a:avLst/>
          </a:prstGeom>
        </p:spPr>
      </p:pic>
    </p:spTree>
    <p:extLst>
      <p:ext uri="{BB962C8B-B14F-4D97-AF65-F5344CB8AC3E}">
        <p14:creationId xmlns:p14="http://schemas.microsoft.com/office/powerpoint/2010/main" val="2915869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9Slide07 Cadena" panose="02000503000000020004" pitchFamily="2" charset="0"/>
                  <a:ea typeface="+mn-ea"/>
                  <a:cs typeface="+mn-cs"/>
                </a:rPr>
                <a:t>5</a:t>
              </a:r>
              <a:endParaRPr kumimoji="0" lang="en-US" sz="54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649280" y="4133000"/>
              <a:ext cx="17081705"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Đối với em, Hạ Long hấp dẫn bởi điều gì? Vì sao?</a:t>
              </a:r>
              <a:endParaRPr kumimoji="0" lang="vi-VN" sz="4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29078" y="4407426"/>
            <a:ext cx="16029844" cy="3785652"/>
          </a:xfrm>
          <a:prstGeom prst="rect">
            <a:avLst/>
          </a:prstGeom>
          <a:noFill/>
        </p:spPr>
        <p:txBody>
          <a:bodyPr wrap="square">
            <a:spAutoFit/>
          </a:bodyPr>
          <a:lstStyle/>
          <a:p>
            <a:pPr lvl="0" algn="just"/>
            <a:r>
              <a:rPr lang="vi-VN" sz="4800">
                <a:solidFill>
                  <a:srgbClr val="7030A0"/>
                </a:solidFill>
                <a:latin typeface="Open Sans" panose="020B0606030504020204" pitchFamily="34" charset="0"/>
              </a:rPr>
              <a:t>Hạ Long hấp dẫn bởi có nhiều nét riêng biệt. Vì mỗi mùa Hạ Long khoác lên mình một chiếc áo khác nhau, mang theo những nét đặc trưng riêng nên có thể chiều lòng tất cả các du khách khi có dịp đặt chân đến nơi đây để tham quan, du lịch,..</a:t>
            </a:r>
            <a:endParaRPr kumimoji="0" lang="en-US" sz="4800" b="1" i="1"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1475501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5632311"/>
          </a:xfrm>
          <a:prstGeom prst="rect">
            <a:avLst/>
          </a:prstGeom>
          <a:noFill/>
        </p:spPr>
        <p:txBody>
          <a:bodyPr wrap="square">
            <a:spAutoFit/>
          </a:bodyPr>
          <a:lstStyle/>
          <a:p>
            <a:pPr lvl="0" algn="ctr"/>
            <a:r>
              <a:rPr lang="vi-VN" sz="6000">
                <a:solidFill>
                  <a:srgbClr val="000000"/>
                </a:solidFill>
                <a:latin typeface="Open Sans" panose="020B0606030504020204" pitchFamily="34" charset="0"/>
                <a:ea typeface="Open Sans" panose="020B0606030504020204" pitchFamily="34" charset="0"/>
                <a:cs typeface="Open Sans" panose="020B0606030504020204" pitchFamily="34" charset="0"/>
              </a:rPr>
              <a:t>Bốn mùa, Hạ Long được bao phủ bởi một màu xanh đằm thắm. Nhưng vào mỗi mùa, Hạ Long vẫn có những nét riêng biệt, hấp dẫn mọi người. </a:t>
            </a:r>
            <a:endParaRPr kumimoji="0" lang="en-US" sz="6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5726608" y="1149074"/>
            <a:ext cx="9265620" cy="1015663"/>
          </a:xfrm>
          <a:prstGeom prst="rect">
            <a:avLst/>
          </a:prstGeom>
          <a:noFill/>
        </p:spPr>
        <p:txBody>
          <a:bodyPr wrap="square">
            <a:spAutoFit/>
          </a:bodyPr>
          <a:lstStyle/>
          <a:p>
            <a:pPr lvl="0" algn="ctr"/>
            <a:r>
              <a:rPr lang="en-US" sz="6000" b="1">
                <a:solidFill>
                  <a:srgbClr val="FF0000"/>
                </a:solidFill>
                <a:latin typeface="Open Sans" panose="020B0606030504020204" pitchFamily="34" charset="0"/>
                <a:ea typeface="Open Sans" panose="020B0606030504020204" pitchFamily="34" charset="0"/>
                <a:cs typeface="Open Sans" panose="020B0606030504020204" pitchFamily="34" charset="0"/>
              </a:rPr>
              <a:t>Nội dung bài đọc</a:t>
            </a:r>
            <a:endPar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6026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3785652"/>
          </a:xfrm>
          <a:prstGeom prst="rect">
            <a:avLst/>
          </a:prstGeom>
          <a:noFill/>
        </p:spPr>
        <p:txBody>
          <a:bodyPr wrap="square">
            <a:spAutoFit/>
          </a:bodyPr>
          <a:lstStyle/>
          <a:p>
            <a:pPr lvl="0" algn="ctr"/>
            <a:r>
              <a:rPr lang="vi-VN" sz="6000">
                <a:solidFill>
                  <a:srgbClr val="000000"/>
                </a:solidFill>
                <a:latin typeface="Open Sans" panose="020B0606030504020204" pitchFamily="34" charset="0"/>
                <a:ea typeface="Open Sans" panose="020B0606030504020204" pitchFamily="34" charset="0"/>
                <a:cs typeface="Open Sans" panose="020B0606030504020204" pitchFamily="34" charset="0"/>
              </a:rPr>
              <a:t>Cảnh vật tươi đẹp và khí hậu mát mẻ đã mang lại cho Hạ Long sức hấp dẫn, nét cuốn hút riêng.</a:t>
            </a:r>
            <a:endParaRPr kumimoji="0" lang="en-US" sz="6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5726608" y="1149074"/>
            <a:ext cx="926562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F0000"/>
                </a:solidFill>
                <a:latin typeface="Open Sans" panose="020B0606030504020204" pitchFamily="34" charset="0"/>
                <a:ea typeface="Open Sans" panose="020B0606030504020204" pitchFamily="34" charset="0"/>
                <a:cs typeface="Open Sans" panose="020B0606030504020204" pitchFamily="34" charset="0"/>
              </a:rPr>
              <a:t>Ý nghĩa</a:t>
            </a:r>
            <a:r>
              <a:rPr kumimoji="0" lang="en-US" sz="6000" b="1"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bài đọc</a:t>
            </a:r>
            <a:endPar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50434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F9931-2292-E640-EB58-0572801101D5}"/>
              </a:ext>
            </a:extLst>
          </p:cNvPr>
          <p:cNvPicPr>
            <a:picLocks noChangeAspect="1"/>
          </p:cNvPicPr>
          <p:nvPr/>
        </p:nvPicPr>
        <p:blipFill>
          <a:blip r:embed="rId2"/>
          <a:stretch>
            <a:fillRect/>
          </a:stretch>
        </p:blipFill>
        <p:spPr>
          <a:xfrm>
            <a:off x="0" y="1866900"/>
            <a:ext cx="12272312" cy="4834547"/>
          </a:xfrm>
          <a:prstGeom prst="rect">
            <a:avLst/>
          </a:prstGeom>
        </p:spPr>
      </p:pic>
    </p:spTree>
    <p:extLst>
      <p:ext uri="{BB962C8B-B14F-4D97-AF65-F5344CB8AC3E}">
        <p14:creationId xmlns:p14="http://schemas.microsoft.com/office/powerpoint/2010/main" val="171767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3" name="Freeform 3"/>
          <p:cNvSpPr/>
          <p:nvPr/>
        </p:nvSpPr>
        <p:spPr>
          <a:xfrm>
            <a:off x="5732734" y="4022498"/>
            <a:ext cx="6822532" cy="6822532"/>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2"/>
            <a:stretch>
              <a:fillRect/>
            </a:stretch>
          </a:blipFill>
        </p:spPr>
        <p:txBody>
          <a:bodyPr/>
          <a:lstStyle/>
          <a:p>
            <a:endParaRPr lang="en-US"/>
          </a:p>
        </p:txBody>
      </p:sp>
      <p:sp>
        <p:nvSpPr>
          <p:cNvPr id="2" name="Freeform 2"/>
          <p:cNvSpPr/>
          <p:nvPr/>
        </p:nvSpPr>
        <p:spPr>
          <a:xfrm>
            <a:off x="12359187" y="4022498"/>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4585" y="6339752"/>
            <a:ext cx="18839537" cy="3082833"/>
          </a:xfrm>
          <a:custGeom>
            <a:avLst/>
            <a:gdLst/>
            <a:ahLst/>
            <a:cxnLst/>
            <a:rect l="l" t="t" r="r" b="b"/>
            <a:pathLst>
              <a:path w="18839537" h="3082833">
                <a:moveTo>
                  <a:pt x="0" y="0"/>
                </a:moveTo>
                <a:lnTo>
                  <a:pt x="18839536" y="0"/>
                </a:lnTo>
                <a:lnTo>
                  <a:pt x="18839536" y="3082834"/>
                </a:lnTo>
                <a:lnTo>
                  <a:pt x="0" y="3082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3684859" y="8999307"/>
            <a:ext cx="1338429" cy="846557"/>
          </a:xfrm>
          <a:custGeom>
            <a:avLst/>
            <a:gdLst/>
            <a:ahLst/>
            <a:cxnLst/>
            <a:rect l="l" t="t" r="r" b="b"/>
            <a:pathLst>
              <a:path w="1338429" h="846557">
                <a:moveTo>
                  <a:pt x="0" y="0"/>
                </a:moveTo>
                <a:lnTo>
                  <a:pt x="1338429" y="0"/>
                </a:lnTo>
                <a:lnTo>
                  <a:pt x="1338429" y="846557"/>
                </a:lnTo>
                <a:lnTo>
                  <a:pt x="0" y="846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2260326" y="8306978"/>
            <a:ext cx="1424533" cy="1525604"/>
          </a:xfrm>
          <a:custGeom>
            <a:avLst/>
            <a:gdLst/>
            <a:ahLst/>
            <a:cxnLst/>
            <a:rect l="l" t="t" r="r" b="b"/>
            <a:pathLst>
              <a:path w="1424533" h="1525604">
                <a:moveTo>
                  <a:pt x="0" y="0"/>
                </a:moveTo>
                <a:lnTo>
                  <a:pt x="1424533" y="0"/>
                </a:lnTo>
                <a:lnTo>
                  <a:pt x="1424533" y="1525604"/>
                </a:lnTo>
                <a:lnTo>
                  <a:pt x="0" y="1525604"/>
                </a:lnTo>
                <a:lnTo>
                  <a:pt x="0" y="0"/>
                </a:lnTo>
                <a:close/>
              </a:path>
            </a:pathLst>
          </a:custGeom>
          <a:blipFill>
            <a:blip r:embed="rId9"/>
            <a:stretch>
              <a:fillRect/>
            </a:stretch>
          </a:blipFill>
        </p:spPr>
        <p:txBody>
          <a:bodyPr/>
          <a:lstStyle/>
          <a:p>
            <a:endParaRPr lang="en-US"/>
          </a:p>
        </p:txBody>
      </p:sp>
      <p:sp>
        <p:nvSpPr>
          <p:cNvPr id="10" name="Freeform 10"/>
          <p:cNvSpPr/>
          <p:nvPr/>
        </p:nvSpPr>
        <p:spPr>
          <a:xfrm flipH="1">
            <a:off x="-1490497" y="5143500"/>
            <a:ext cx="4924333" cy="4795069"/>
          </a:xfrm>
          <a:custGeom>
            <a:avLst/>
            <a:gdLst/>
            <a:ahLst/>
            <a:cxnLst/>
            <a:rect l="l" t="t" r="r" b="b"/>
            <a:pathLst>
              <a:path w="4924333" h="4795069">
                <a:moveTo>
                  <a:pt x="4924333" y="0"/>
                </a:moveTo>
                <a:lnTo>
                  <a:pt x="0" y="0"/>
                </a:lnTo>
                <a:lnTo>
                  <a:pt x="0" y="4795069"/>
                </a:lnTo>
                <a:lnTo>
                  <a:pt x="4924333" y="4795069"/>
                </a:lnTo>
                <a:lnTo>
                  <a:pt x="492433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3898771" y="247072"/>
            <a:ext cx="4278556" cy="1835890"/>
          </a:xfrm>
          <a:custGeom>
            <a:avLst/>
            <a:gdLst/>
            <a:ahLst/>
            <a:cxnLst/>
            <a:rect l="l" t="t" r="r" b="b"/>
            <a:pathLst>
              <a:path w="4278556" h="1835890">
                <a:moveTo>
                  <a:pt x="0" y="0"/>
                </a:moveTo>
                <a:lnTo>
                  <a:pt x="4278556" y="0"/>
                </a:lnTo>
                <a:lnTo>
                  <a:pt x="4278556" y="1835889"/>
                </a:lnTo>
                <a:lnTo>
                  <a:pt x="0" y="1835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flipH="1">
            <a:off x="15317839" y="5535085"/>
            <a:ext cx="3882921" cy="4946397"/>
          </a:xfrm>
          <a:custGeom>
            <a:avLst/>
            <a:gdLst/>
            <a:ahLst/>
            <a:cxnLst/>
            <a:rect l="l" t="t" r="r" b="b"/>
            <a:pathLst>
              <a:path w="3882921" h="4946397">
                <a:moveTo>
                  <a:pt x="3882922" y="0"/>
                </a:moveTo>
                <a:lnTo>
                  <a:pt x="0" y="0"/>
                </a:lnTo>
                <a:lnTo>
                  <a:pt x="0" y="4946397"/>
                </a:lnTo>
                <a:lnTo>
                  <a:pt x="3882922" y="4946397"/>
                </a:lnTo>
                <a:lnTo>
                  <a:pt x="3882922" y="0"/>
                </a:lnTo>
                <a:close/>
              </a:path>
            </a:pathLst>
          </a:custGeom>
          <a:blipFill>
            <a:blip r:embed="rId12"/>
            <a:stretch>
              <a:fillRect/>
            </a:stretch>
          </a:blipFill>
        </p:spPr>
        <p:txBody>
          <a:bodyPr/>
          <a:lstStyle/>
          <a:p>
            <a:endParaRPr lang="en-US"/>
          </a:p>
        </p:txBody>
      </p:sp>
      <p:sp>
        <p:nvSpPr>
          <p:cNvPr id="14" name="Freeform 14"/>
          <p:cNvSpPr/>
          <p:nvPr/>
        </p:nvSpPr>
        <p:spPr>
          <a:xfrm>
            <a:off x="391770" y="2598013"/>
            <a:ext cx="3977925" cy="1706891"/>
          </a:xfrm>
          <a:custGeom>
            <a:avLst/>
            <a:gdLst/>
            <a:ahLst/>
            <a:cxnLst/>
            <a:rect l="l" t="t" r="r" b="b"/>
            <a:pathLst>
              <a:path w="3977925" h="1706891">
                <a:moveTo>
                  <a:pt x="0" y="0"/>
                </a:moveTo>
                <a:lnTo>
                  <a:pt x="3977925" y="0"/>
                </a:lnTo>
                <a:lnTo>
                  <a:pt x="3977925" y="1706891"/>
                </a:lnTo>
                <a:lnTo>
                  <a:pt x="0" y="1706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3250896" y="4507420"/>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8257442" y="4495862"/>
            <a:ext cx="1773115" cy="789036"/>
          </a:xfrm>
          <a:custGeom>
            <a:avLst/>
            <a:gdLst/>
            <a:ahLst/>
            <a:cxnLst/>
            <a:rect l="l" t="t" r="r" b="b"/>
            <a:pathLst>
              <a:path w="1773115" h="789036">
                <a:moveTo>
                  <a:pt x="0" y="0"/>
                </a:moveTo>
                <a:lnTo>
                  <a:pt x="1773116" y="0"/>
                </a:lnTo>
                <a:lnTo>
                  <a:pt x="1773116" y="789036"/>
                </a:lnTo>
                <a:lnTo>
                  <a:pt x="0" y="7890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18" name="Group 18"/>
          <p:cNvGrpSpPr/>
          <p:nvPr/>
        </p:nvGrpSpPr>
        <p:grpSpPr>
          <a:xfrm>
            <a:off x="5230301" y="1707833"/>
            <a:ext cx="662940" cy="538162"/>
            <a:chOff x="0" y="0"/>
            <a:chExt cx="883920" cy="717550"/>
          </a:xfrm>
        </p:grpSpPr>
        <p:sp>
          <p:nvSpPr>
            <p:cNvPr id="19" name="Freeform 19"/>
            <p:cNvSpPr/>
            <p:nvPr/>
          </p:nvSpPr>
          <p:spPr>
            <a:xfrm>
              <a:off x="48260" y="46990"/>
              <a:ext cx="787400" cy="619760"/>
            </a:xfrm>
            <a:custGeom>
              <a:avLst/>
              <a:gdLst/>
              <a:ahLst/>
              <a:cxnLst/>
              <a:rect l="l" t="t" r="r" b="b"/>
              <a:pathLst>
                <a:path w="787400" h="619760">
                  <a:moveTo>
                    <a:pt x="613410" y="598170"/>
                  </a:moveTo>
                  <a:cubicBezTo>
                    <a:pt x="100330" y="215900"/>
                    <a:pt x="63500" y="209550"/>
                    <a:pt x="41910" y="193040"/>
                  </a:cubicBezTo>
                  <a:cubicBezTo>
                    <a:pt x="30480" y="184150"/>
                    <a:pt x="25400" y="179070"/>
                    <a:pt x="19050" y="167640"/>
                  </a:cubicBezTo>
                  <a:cubicBezTo>
                    <a:pt x="10160" y="151130"/>
                    <a:pt x="0" y="123190"/>
                    <a:pt x="2540" y="101600"/>
                  </a:cubicBezTo>
                  <a:cubicBezTo>
                    <a:pt x="3810" y="80010"/>
                    <a:pt x="13970" y="54610"/>
                    <a:pt x="27940" y="38100"/>
                  </a:cubicBezTo>
                  <a:cubicBezTo>
                    <a:pt x="43180" y="22860"/>
                    <a:pt x="66040" y="8890"/>
                    <a:pt x="87630" y="3810"/>
                  </a:cubicBezTo>
                  <a:cubicBezTo>
                    <a:pt x="109220" y="0"/>
                    <a:pt x="138430" y="6350"/>
                    <a:pt x="154940" y="12700"/>
                  </a:cubicBezTo>
                  <a:cubicBezTo>
                    <a:pt x="167640" y="17780"/>
                    <a:pt x="175260" y="22860"/>
                    <a:pt x="184150" y="33020"/>
                  </a:cubicBezTo>
                  <a:cubicBezTo>
                    <a:pt x="195580" y="46990"/>
                    <a:pt x="212090" y="72390"/>
                    <a:pt x="214630" y="93980"/>
                  </a:cubicBezTo>
                  <a:cubicBezTo>
                    <a:pt x="217170" y="115570"/>
                    <a:pt x="209550" y="144780"/>
                    <a:pt x="201930" y="161290"/>
                  </a:cubicBezTo>
                  <a:cubicBezTo>
                    <a:pt x="196850" y="172720"/>
                    <a:pt x="190500" y="180340"/>
                    <a:pt x="180340" y="187960"/>
                  </a:cubicBezTo>
                  <a:cubicBezTo>
                    <a:pt x="166370" y="199390"/>
                    <a:pt x="139700" y="214630"/>
                    <a:pt x="118110" y="215900"/>
                  </a:cubicBezTo>
                  <a:cubicBezTo>
                    <a:pt x="96520" y="218440"/>
                    <a:pt x="69850" y="210820"/>
                    <a:pt x="52070" y="199390"/>
                  </a:cubicBezTo>
                  <a:cubicBezTo>
                    <a:pt x="33020" y="187960"/>
                    <a:pt x="16510" y="167640"/>
                    <a:pt x="8890" y="147320"/>
                  </a:cubicBezTo>
                  <a:cubicBezTo>
                    <a:pt x="1270" y="127000"/>
                    <a:pt x="2540" y="96520"/>
                    <a:pt x="6350" y="78740"/>
                  </a:cubicBezTo>
                  <a:cubicBezTo>
                    <a:pt x="8890" y="66040"/>
                    <a:pt x="12700" y="57150"/>
                    <a:pt x="21590" y="46990"/>
                  </a:cubicBezTo>
                  <a:cubicBezTo>
                    <a:pt x="33020" y="33020"/>
                    <a:pt x="55880" y="13970"/>
                    <a:pt x="76200" y="7620"/>
                  </a:cubicBezTo>
                  <a:cubicBezTo>
                    <a:pt x="96520" y="1270"/>
                    <a:pt x="121920" y="2540"/>
                    <a:pt x="144780" y="8890"/>
                  </a:cubicBezTo>
                  <a:cubicBezTo>
                    <a:pt x="172720" y="16510"/>
                    <a:pt x="198120" y="31750"/>
                    <a:pt x="232410" y="54610"/>
                  </a:cubicBezTo>
                  <a:cubicBezTo>
                    <a:pt x="289560" y="92710"/>
                    <a:pt x="367030" y="167640"/>
                    <a:pt x="444500" y="226060"/>
                  </a:cubicBezTo>
                  <a:cubicBezTo>
                    <a:pt x="534670" y="292100"/>
                    <a:pt x="690880" y="373380"/>
                    <a:pt x="742950" y="426720"/>
                  </a:cubicBezTo>
                  <a:cubicBezTo>
                    <a:pt x="765810" y="450850"/>
                    <a:pt x="778510" y="467360"/>
                    <a:pt x="783590" y="491490"/>
                  </a:cubicBezTo>
                  <a:cubicBezTo>
                    <a:pt x="787400" y="514350"/>
                    <a:pt x="781050" y="546100"/>
                    <a:pt x="770890" y="566420"/>
                  </a:cubicBezTo>
                  <a:cubicBezTo>
                    <a:pt x="763270" y="581660"/>
                    <a:pt x="749300" y="594360"/>
                    <a:pt x="735330" y="603250"/>
                  </a:cubicBezTo>
                  <a:cubicBezTo>
                    <a:pt x="721360" y="612140"/>
                    <a:pt x="704850" y="619760"/>
                    <a:pt x="687070" y="619760"/>
                  </a:cubicBezTo>
                  <a:cubicBezTo>
                    <a:pt x="665480" y="619760"/>
                    <a:pt x="613410" y="598170"/>
                    <a:pt x="613410" y="598170"/>
                  </a:cubicBezTo>
                </a:path>
              </a:pathLst>
            </a:custGeom>
            <a:solidFill>
              <a:srgbClr val="ED4932"/>
            </a:solidFill>
            <a:ln cap="sq">
              <a:noFill/>
              <a:prstDash val="solid"/>
              <a:miter/>
            </a:ln>
          </p:spPr>
          <p:txBody>
            <a:bodyPr/>
            <a:lstStyle/>
            <a:p>
              <a:endParaRPr lang="en-US"/>
            </a:p>
          </p:txBody>
        </p:sp>
      </p:grpSp>
      <p:grpSp>
        <p:nvGrpSpPr>
          <p:cNvPr id="20" name="Group 20"/>
          <p:cNvGrpSpPr/>
          <p:nvPr/>
        </p:nvGrpSpPr>
        <p:grpSpPr>
          <a:xfrm>
            <a:off x="5335076" y="2238375"/>
            <a:ext cx="453390" cy="258128"/>
            <a:chOff x="0" y="0"/>
            <a:chExt cx="604520" cy="344170"/>
          </a:xfrm>
        </p:grpSpPr>
        <p:sp>
          <p:nvSpPr>
            <p:cNvPr id="21" name="Freeform 21"/>
            <p:cNvSpPr/>
            <p:nvPr/>
          </p:nvSpPr>
          <p:spPr>
            <a:xfrm>
              <a:off x="48260" y="45720"/>
              <a:ext cx="506730" cy="246380"/>
            </a:xfrm>
            <a:custGeom>
              <a:avLst/>
              <a:gdLst/>
              <a:ahLst/>
              <a:cxnLst/>
              <a:rect l="l" t="t" r="r" b="b"/>
              <a:pathLst>
                <a:path w="506730" h="246380">
                  <a:moveTo>
                    <a:pt x="383540" y="246380"/>
                  </a:moveTo>
                  <a:cubicBezTo>
                    <a:pt x="43180" y="204470"/>
                    <a:pt x="29210" y="190500"/>
                    <a:pt x="17780" y="171450"/>
                  </a:cubicBezTo>
                  <a:cubicBezTo>
                    <a:pt x="6350" y="152400"/>
                    <a:pt x="1270" y="121920"/>
                    <a:pt x="2540" y="102870"/>
                  </a:cubicBezTo>
                  <a:cubicBezTo>
                    <a:pt x="2540" y="90170"/>
                    <a:pt x="5080" y="81280"/>
                    <a:pt x="11430" y="68580"/>
                  </a:cubicBezTo>
                  <a:cubicBezTo>
                    <a:pt x="21590" y="52070"/>
                    <a:pt x="40640" y="27940"/>
                    <a:pt x="59690" y="17780"/>
                  </a:cubicBezTo>
                  <a:cubicBezTo>
                    <a:pt x="78740" y="7620"/>
                    <a:pt x="106680" y="2540"/>
                    <a:pt x="128270" y="6350"/>
                  </a:cubicBezTo>
                  <a:cubicBezTo>
                    <a:pt x="151130" y="10160"/>
                    <a:pt x="176530" y="26670"/>
                    <a:pt x="190500" y="39370"/>
                  </a:cubicBezTo>
                  <a:cubicBezTo>
                    <a:pt x="200660" y="48260"/>
                    <a:pt x="205740" y="55880"/>
                    <a:pt x="210820" y="68580"/>
                  </a:cubicBezTo>
                  <a:cubicBezTo>
                    <a:pt x="217170" y="86360"/>
                    <a:pt x="223520" y="116840"/>
                    <a:pt x="218440" y="138430"/>
                  </a:cubicBezTo>
                  <a:cubicBezTo>
                    <a:pt x="213360" y="160020"/>
                    <a:pt x="199390" y="184150"/>
                    <a:pt x="182880" y="198120"/>
                  </a:cubicBezTo>
                  <a:cubicBezTo>
                    <a:pt x="165100" y="212090"/>
                    <a:pt x="139700" y="223520"/>
                    <a:pt x="116840" y="224790"/>
                  </a:cubicBezTo>
                  <a:cubicBezTo>
                    <a:pt x="95250" y="226060"/>
                    <a:pt x="68580" y="218440"/>
                    <a:pt x="49530" y="205740"/>
                  </a:cubicBezTo>
                  <a:cubicBezTo>
                    <a:pt x="31750" y="193040"/>
                    <a:pt x="15240" y="171450"/>
                    <a:pt x="7620" y="149860"/>
                  </a:cubicBezTo>
                  <a:cubicBezTo>
                    <a:pt x="0" y="129540"/>
                    <a:pt x="0" y="101600"/>
                    <a:pt x="7620" y="80010"/>
                  </a:cubicBezTo>
                  <a:cubicBezTo>
                    <a:pt x="13970" y="59690"/>
                    <a:pt x="31750" y="36830"/>
                    <a:pt x="49530" y="24130"/>
                  </a:cubicBezTo>
                  <a:cubicBezTo>
                    <a:pt x="67310" y="11430"/>
                    <a:pt x="86360" y="8890"/>
                    <a:pt x="116840" y="5080"/>
                  </a:cubicBezTo>
                  <a:cubicBezTo>
                    <a:pt x="179070" y="0"/>
                    <a:pt x="345440" y="12700"/>
                    <a:pt x="407670" y="30480"/>
                  </a:cubicBezTo>
                  <a:cubicBezTo>
                    <a:pt x="439420" y="39370"/>
                    <a:pt x="461010" y="48260"/>
                    <a:pt x="476250" y="66040"/>
                  </a:cubicBezTo>
                  <a:cubicBezTo>
                    <a:pt x="492760" y="83820"/>
                    <a:pt x="502920" y="115570"/>
                    <a:pt x="504190" y="137160"/>
                  </a:cubicBezTo>
                  <a:cubicBezTo>
                    <a:pt x="506730" y="156210"/>
                    <a:pt x="500380" y="172720"/>
                    <a:pt x="492760" y="187960"/>
                  </a:cubicBezTo>
                  <a:cubicBezTo>
                    <a:pt x="485140" y="203200"/>
                    <a:pt x="473710" y="218440"/>
                    <a:pt x="458470" y="227330"/>
                  </a:cubicBezTo>
                  <a:cubicBezTo>
                    <a:pt x="439420" y="238760"/>
                    <a:pt x="383540" y="246380"/>
                    <a:pt x="383540" y="246380"/>
                  </a:cubicBezTo>
                </a:path>
              </a:pathLst>
            </a:custGeom>
            <a:solidFill>
              <a:srgbClr val="ED4932"/>
            </a:solidFill>
            <a:ln cap="sq">
              <a:noFill/>
              <a:prstDash val="solid"/>
              <a:miter/>
            </a:ln>
          </p:spPr>
          <p:txBody>
            <a:bodyPr/>
            <a:lstStyle/>
            <a:p>
              <a:endParaRPr lang="en-US"/>
            </a:p>
          </p:txBody>
        </p:sp>
      </p:grpSp>
      <p:grpSp>
        <p:nvGrpSpPr>
          <p:cNvPr id="22" name="Group 22"/>
          <p:cNvGrpSpPr/>
          <p:nvPr/>
        </p:nvGrpSpPr>
        <p:grpSpPr>
          <a:xfrm>
            <a:off x="5868476" y="1633538"/>
            <a:ext cx="382905" cy="502920"/>
            <a:chOff x="0" y="0"/>
            <a:chExt cx="510540" cy="670560"/>
          </a:xfrm>
        </p:grpSpPr>
        <p:sp>
          <p:nvSpPr>
            <p:cNvPr id="23" name="Freeform 23"/>
            <p:cNvSpPr/>
            <p:nvPr/>
          </p:nvSpPr>
          <p:spPr>
            <a:xfrm>
              <a:off x="49530" y="50800"/>
              <a:ext cx="412750" cy="575310"/>
            </a:xfrm>
            <a:custGeom>
              <a:avLst/>
              <a:gdLst/>
              <a:ahLst/>
              <a:cxnLst/>
              <a:rect l="l" t="t" r="r" b="b"/>
              <a:pathLst>
                <a:path w="412750" h="575310">
                  <a:moveTo>
                    <a:pt x="12700" y="416560"/>
                  </a:moveTo>
                  <a:cubicBezTo>
                    <a:pt x="104140" y="247650"/>
                    <a:pt x="130810" y="226060"/>
                    <a:pt x="149860" y="191770"/>
                  </a:cubicBezTo>
                  <a:cubicBezTo>
                    <a:pt x="171450" y="152400"/>
                    <a:pt x="181610" y="88900"/>
                    <a:pt x="203200" y="57150"/>
                  </a:cubicBezTo>
                  <a:cubicBezTo>
                    <a:pt x="218440" y="34290"/>
                    <a:pt x="238760" y="17780"/>
                    <a:pt x="255270" y="8890"/>
                  </a:cubicBezTo>
                  <a:cubicBezTo>
                    <a:pt x="267970" y="2540"/>
                    <a:pt x="276860" y="0"/>
                    <a:pt x="289560" y="0"/>
                  </a:cubicBezTo>
                  <a:cubicBezTo>
                    <a:pt x="308610" y="0"/>
                    <a:pt x="339090" y="5080"/>
                    <a:pt x="358140" y="16510"/>
                  </a:cubicBezTo>
                  <a:cubicBezTo>
                    <a:pt x="377190" y="27940"/>
                    <a:pt x="394970" y="53340"/>
                    <a:pt x="402590" y="71120"/>
                  </a:cubicBezTo>
                  <a:cubicBezTo>
                    <a:pt x="408940" y="82550"/>
                    <a:pt x="411480" y="91440"/>
                    <a:pt x="410210" y="105410"/>
                  </a:cubicBezTo>
                  <a:cubicBezTo>
                    <a:pt x="408940" y="124460"/>
                    <a:pt x="402590" y="154940"/>
                    <a:pt x="389890" y="172720"/>
                  </a:cubicBezTo>
                  <a:cubicBezTo>
                    <a:pt x="377190" y="190500"/>
                    <a:pt x="351790" y="207010"/>
                    <a:pt x="334010" y="214630"/>
                  </a:cubicBezTo>
                  <a:cubicBezTo>
                    <a:pt x="321310" y="219710"/>
                    <a:pt x="312420" y="220980"/>
                    <a:pt x="298450" y="219710"/>
                  </a:cubicBezTo>
                  <a:cubicBezTo>
                    <a:pt x="279400" y="218440"/>
                    <a:pt x="247650" y="207010"/>
                    <a:pt x="232410" y="196850"/>
                  </a:cubicBezTo>
                  <a:cubicBezTo>
                    <a:pt x="220980" y="189230"/>
                    <a:pt x="214630" y="180340"/>
                    <a:pt x="208280" y="170180"/>
                  </a:cubicBezTo>
                  <a:cubicBezTo>
                    <a:pt x="201930" y="160020"/>
                    <a:pt x="195580" y="151130"/>
                    <a:pt x="194310" y="137160"/>
                  </a:cubicBezTo>
                  <a:cubicBezTo>
                    <a:pt x="190500" y="119380"/>
                    <a:pt x="190500" y="87630"/>
                    <a:pt x="198120" y="67310"/>
                  </a:cubicBezTo>
                  <a:cubicBezTo>
                    <a:pt x="207010" y="46990"/>
                    <a:pt x="229870" y="25400"/>
                    <a:pt x="245110" y="13970"/>
                  </a:cubicBezTo>
                  <a:cubicBezTo>
                    <a:pt x="256540" y="6350"/>
                    <a:pt x="265430" y="3810"/>
                    <a:pt x="278130" y="1270"/>
                  </a:cubicBezTo>
                  <a:cubicBezTo>
                    <a:pt x="297180" y="0"/>
                    <a:pt x="330200" y="3810"/>
                    <a:pt x="347980" y="10160"/>
                  </a:cubicBezTo>
                  <a:cubicBezTo>
                    <a:pt x="360680" y="15240"/>
                    <a:pt x="368300" y="22860"/>
                    <a:pt x="377190" y="30480"/>
                  </a:cubicBezTo>
                  <a:cubicBezTo>
                    <a:pt x="386080" y="39370"/>
                    <a:pt x="393700" y="46990"/>
                    <a:pt x="398780" y="59690"/>
                  </a:cubicBezTo>
                  <a:cubicBezTo>
                    <a:pt x="405130" y="77470"/>
                    <a:pt x="412750" y="104140"/>
                    <a:pt x="408940" y="129540"/>
                  </a:cubicBezTo>
                  <a:cubicBezTo>
                    <a:pt x="403860" y="163830"/>
                    <a:pt x="379730" y="198120"/>
                    <a:pt x="356870" y="243840"/>
                  </a:cubicBezTo>
                  <a:cubicBezTo>
                    <a:pt x="321310" y="314960"/>
                    <a:pt x="250190" y="461010"/>
                    <a:pt x="208280" y="514350"/>
                  </a:cubicBezTo>
                  <a:cubicBezTo>
                    <a:pt x="186690" y="541020"/>
                    <a:pt x="173990" y="557530"/>
                    <a:pt x="151130" y="566420"/>
                  </a:cubicBezTo>
                  <a:cubicBezTo>
                    <a:pt x="128270" y="575310"/>
                    <a:pt x="95250" y="574040"/>
                    <a:pt x="73660" y="567690"/>
                  </a:cubicBezTo>
                  <a:cubicBezTo>
                    <a:pt x="55880" y="562610"/>
                    <a:pt x="41910" y="553720"/>
                    <a:pt x="30480" y="539750"/>
                  </a:cubicBezTo>
                  <a:cubicBezTo>
                    <a:pt x="16510" y="521970"/>
                    <a:pt x="3810" y="490220"/>
                    <a:pt x="1270" y="467360"/>
                  </a:cubicBezTo>
                  <a:cubicBezTo>
                    <a:pt x="0" y="449580"/>
                    <a:pt x="12700" y="416560"/>
                    <a:pt x="12700" y="416560"/>
                  </a:cubicBezTo>
                </a:path>
              </a:pathLst>
            </a:custGeom>
            <a:solidFill>
              <a:srgbClr val="ED4932"/>
            </a:solidFill>
            <a:ln cap="sq">
              <a:noFill/>
              <a:prstDash val="solid"/>
              <a:miter/>
            </a:ln>
          </p:spPr>
          <p:txBody>
            <a:bodyPr/>
            <a:lstStyle/>
            <a:p>
              <a:endParaRPr lang="en-US"/>
            </a:p>
          </p:txBody>
        </p:sp>
      </p:grpSp>
      <p:grpSp>
        <p:nvGrpSpPr>
          <p:cNvPr id="24" name="Group 24"/>
          <p:cNvGrpSpPr/>
          <p:nvPr/>
        </p:nvGrpSpPr>
        <p:grpSpPr>
          <a:xfrm>
            <a:off x="12143922" y="1654492"/>
            <a:ext cx="661988" cy="680085"/>
            <a:chOff x="0" y="0"/>
            <a:chExt cx="882650" cy="906780"/>
          </a:xfrm>
        </p:grpSpPr>
        <p:sp>
          <p:nvSpPr>
            <p:cNvPr id="25" name="Freeform 25"/>
            <p:cNvSpPr/>
            <p:nvPr/>
          </p:nvSpPr>
          <p:spPr>
            <a:xfrm>
              <a:off x="48260" y="48260"/>
              <a:ext cx="786130" cy="807720"/>
            </a:xfrm>
            <a:custGeom>
              <a:avLst/>
              <a:gdLst/>
              <a:ahLst/>
              <a:cxnLst/>
              <a:rect l="l" t="t" r="r" b="b"/>
              <a:pathLst>
                <a:path w="786130" h="807720">
                  <a:moveTo>
                    <a:pt x="33020" y="624840"/>
                  </a:moveTo>
                  <a:cubicBezTo>
                    <a:pt x="631190" y="12700"/>
                    <a:pt x="645160" y="6350"/>
                    <a:pt x="662940" y="2540"/>
                  </a:cubicBezTo>
                  <a:cubicBezTo>
                    <a:pt x="675640" y="0"/>
                    <a:pt x="684530" y="0"/>
                    <a:pt x="697230" y="3810"/>
                  </a:cubicBezTo>
                  <a:cubicBezTo>
                    <a:pt x="715010" y="8890"/>
                    <a:pt x="741680" y="20320"/>
                    <a:pt x="755650" y="36830"/>
                  </a:cubicBezTo>
                  <a:cubicBezTo>
                    <a:pt x="769620" y="52070"/>
                    <a:pt x="781050" y="77470"/>
                    <a:pt x="782320" y="97790"/>
                  </a:cubicBezTo>
                  <a:cubicBezTo>
                    <a:pt x="784860" y="119380"/>
                    <a:pt x="778510" y="146050"/>
                    <a:pt x="767080" y="163830"/>
                  </a:cubicBezTo>
                  <a:cubicBezTo>
                    <a:pt x="755650" y="181610"/>
                    <a:pt x="730250" y="198120"/>
                    <a:pt x="713740" y="205740"/>
                  </a:cubicBezTo>
                  <a:cubicBezTo>
                    <a:pt x="702310" y="210820"/>
                    <a:pt x="693420" y="213360"/>
                    <a:pt x="680720" y="212090"/>
                  </a:cubicBezTo>
                  <a:cubicBezTo>
                    <a:pt x="662940" y="210820"/>
                    <a:pt x="633730" y="204470"/>
                    <a:pt x="617220" y="193040"/>
                  </a:cubicBezTo>
                  <a:cubicBezTo>
                    <a:pt x="599440" y="180340"/>
                    <a:pt x="582930" y="158750"/>
                    <a:pt x="577850" y="138430"/>
                  </a:cubicBezTo>
                  <a:cubicBezTo>
                    <a:pt x="571500" y="118110"/>
                    <a:pt x="574040" y="88900"/>
                    <a:pt x="579120" y="71120"/>
                  </a:cubicBezTo>
                  <a:cubicBezTo>
                    <a:pt x="582930" y="58420"/>
                    <a:pt x="588010" y="49530"/>
                    <a:pt x="595630" y="41910"/>
                  </a:cubicBezTo>
                  <a:cubicBezTo>
                    <a:pt x="601980" y="33020"/>
                    <a:pt x="609600" y="24130"/>
                    <a:pt x="621030" y="19050"/>
                  </a:cubicBezTo>
                  <a:cubicBezTo>
                    <a:pt x="636270" y="10160"/>
                    <a:pt x="665480" y="0"/>
                    <a:pt x="685800" y="2540"/>
                  </a:cubicBezTo>
                  <a:cubicBezTo>
                    <a:pt x="707390" y="3810"/>
                    <a:pt x="731520" y="13970"/>
                    <a:pt x="748030" y="27940"/>
                  </a:cubicBezTo>
                  <a:cubicBezTo>
                    <a:pt x="763270" y="43180"/>
                    <a:pt x="777240" y="66040"/>
                    <a:pt x="781050" y="86360"/>
                  </a:cubicBezTo>
                  <a:cubicBezTo>
                    <a:pt x="784860" y="107950"/>
                    <a:pt x="786130" y="123190"/>
                    <a:pt x="772160" y="153670"/>
                  </a:cubicBezTo>
                  <a:cubicBezTo>
                    <a:pt x="721360" y="260350"/>
                    <a:pt x="288290" y="701040"/>
                    <a:pt x="184150" y="775970"/>
                  </a:cubicBezTo>
                  <a:cubicBezTo>
                    <a:pt x="152400" y="797560"/>
                    <a:pt x="138430" y="805180"/>
                    <a:pt x="114300" y="806450"/>
                  </a:cubicBezTo>
                  <a:cubicBezTo>
                    <a:pt x="91440" y="807720"/>
                    <a:pt x="60960" y="796290"/>
                    <a:pt x="43180" y="783590"/>
                  </a:cubicBezTo>
                  <a:cubicBezTo>
                    <a:pt x="27940" y="773430"/>
                    <a:pt x="17780" y="758190"/>
                    <a:pt x="11430" y="744220"/>
                  </a:cubicBezTo>
                  <a:cubicBezTo>
                    <a:pt x="5080" y="728980"/>
                    <a:pt x="0" y="711200"/>
                    <a:pt x="2540" y="693420"/>
                  </a:cubicBezTo>
                  <a:cubicBezTo>
                    <a:pt x="5080" y="671830"/>
                    <a:pt x="33020" y="624840"/>
                    <a:pt x="33020" y="624840"/>
                  </a:cubicBezTo>
                </a:path>
              </a:pathLst>
            </a:custGeom>
            <a:solidFill>
              <a:srgbClr val="ED4932"/>
            </a:solidFill>
            <a:ln cap="sq">
              <a:noFill/>
              <a:prstDash val="solid"/>
              <a:miter/>
            </a:ln>
          </p:spPr>
          <p:txBody>
            <a:bodyPr/>
            <a:lstStyle/>
            <a:p>
              <a:endParaRPr lang="en-US"/>
            </a:p>
          </p:txBody>
        </p:sp>
      </p:grpSp>
      <p:grpSp>
        <p:nvGrpSpPr>
          <p:cNvPr id="26" name="Group 26"/>
          <p:cNvGrpSpPr/>
          <p:nvPr/>
        </p:nvGrpSpPr>
        <p:grpSpPr>
          <a:xfrm>
            <a:off x="11912464" y="1633538"/>
            <a:ext cx="309562" cy="595312"/>
            <a:chOff x="0" y="0"/>
            <a:chExt cx="412750" cy="793750"/>
          </a:xfrm>
        </p:grpSpPr>
        <p:sp>
          <p:nvSpPr>
            <p:cNvPr id="27" name="Freeform 27"/>
            <p:cNvSpPr/>
            <p:nvPr/>
          </p:nvSpPr>
          <p:spPr>
            <a:xfrm>
              <a:off x="45720" y="49530"/>
              <a:ext cx="317500" cy="695960"/>
            </a:xfrm>
            <a:custGeom>
              <a:avLst/>
              <a:gdLst/>
              <a:ahLst/>
              <a:cxnLst/>
              <a:rect l="l" t="t" r="r" b="b"/>
              <a:pathLst>
                <a:path w="317500" h="695960">
                  <a:moveTo>
                    <a:pt x="5080" y="562610"/>
                  </a:moveTo>
                  <a:cubicBezTo>
                    <a:pt x="107950" y="63500"/>
                    <a:pt x="116840" y="46990"/>
                    <a:pt x="128270" y="33020"/>
                  </a:cubicBezTo>
                  <a:cubicBezTo>
                    <a:pt x="137160" y="22860"/>
                    <a:pt x="144780" y="16510"/>
                    <a:pt x="157480" y="11430"/>
                  </a:cubicBezTo>
                  <a:cubicBezTo>
                    <a:pt x="175260" y="5080"/>
                    <a:pt x="208280" y="0"/>
                    <a:pt x="227330" y="2540"/>
                  </a:cubicBezTo>
                  <a:cubicBezTo>
                    <a:pt x="240030" y="3810"/>
                    <a:pt x="248920" y="7620"/>
                    <a:pt x="260350" y="15240"/>
                  </a:cubicBezTo>
                  <a:cubicBezTo>
                    <a:pt x="275590" y="25400"/>
                    <a:pt x="298450" y="46990"/>
                    <a:pt x="306070" y="66040"/>
                  </a:cubicBezTo>
                  <a:cubicBezTo>
                    <a:pt x="314960" y="86360"/>
                    <a:pt x="317500" y="114300"/>
                    <a:pt x="312420" y="135890"/>
                  </a:cubicBezTo>
                  <a:cubicBezTo>
                    <a:pt x="307340" y="157480"/>
                    <a:pt x="292100" y="181610"/>
                    <a:pt x="274320" y="195580"/>
                  </a:cubicBezTo>
                  <a:cubicBezTo>
                    <a:pt x="257810" y="209550"/>
                    <a:pt x="227330" y="217170"/>
                    <a:pt x="209550" y="219710"/>
                  </a:cubicBezTo>
                  <a:cubicBezTo>
                    <a:pt x="195580" y="220980"/>
                    <a:pt x="185420" y="218440"/>
                    <a:pt x="173990" y="214630"/>
                  </a:cubicBezTo>
                  <a:cubicBezTo>
                    <a:pt x="162560" y="210820"/>
                    <a:pt x="152400" y="207010"/>
                    <a:pt x="142240" y="199390"/>
                  </a:cubicBezTo>
                  <a:cubicBezTo>
                    <a:pt x="128270" y="186690"/>
                    <a:pt x="107950" y="162560"/>
                    <a:pt x="101600" y="142240"/>
                  </a:cubicBezTo>
                  <a:cubicBezTo>
                    <a:pt x="95250" y="120650"/>
                    <a:pt x="97790" y="90170"/>
                    <a:pt x="102870" y="72390"/>
                  </a:cubicBezTo>
                  <a:cubicBezTo>
                    <a:pt x="106680" y="59690"/>
                    <a:pt x="111760" y="50800"/>
                    <a:pt x="120650" y="41910"/>
                  </a:cubicBezTo>
                  <a:cubicBezTo>
                    <a:pt x="133350" y="27940"/>
                    <a:pt x="161290" y="10160"/>
                    <a:pt x="179070" y="3810"/>
                  </a:cubicBezTo>
                  <a:cubicBezTo>
                    <a:pt x="191770" y="0"/>
                    <a:pt x="203200" y="0"/>
                    <a:pt x="214630" y="1270"/>
                  </a:cubicBezTo>
                  <a:cubicBezTo>
                    <a:pt x="226060" y="1270"/>
                    <a:pt x="237490" y="2540"/>
                    <a:pt x="248920" y="8890"/>
                  </a:cubicBezTo>
                  <a:cubicBezTo>
                    <a:pt x="265430" y="17780"/>
                    <a:pt x="290830" y="36830"/>
                    <a:pt x="300990" y="55880"/>
                  </a:cubicBezTo>
                  <a:cubicBezTo>
                    <a:pt x="312420" y="74930"/>
                    <a:pt x="314960" y="96520"/>
                    <a:pt x="314960" y="124460"/>
                  </a:cubicBezTo>
                  <a:cubicBezTo>
                    <a:pt x="314960" y="167640"/>
                    <a:pt x="297180" y="223520"/>
                    <a:pt x="284480" y="287020"/>
                  </a:cubicBezTo>
                  <a:cubicBezTo>
                    <a:pt x="266700" y="374650"/>
                    <a:pt x="237490" y="547370"/>
                    <a:pt x="218440" y="605790"/>
                  </a:cubicBezTo>
                  <a:cubicBezTo>
                    <a:pt x="209550" y="628650"/>
                    <a:pt x="208280" y="638810"/>
                    <a:pt x="195580" y="652780"/>
                  </a:cubicBezTo>
                  <a:cubicBezTo>
                    <a:pt x="180340" y="669290"/>
                    <a:pt x="152400" y="688340"/>
                    <a:pt x="129540" y="692150"/>
                  </a:cubicBezTo>
                  <a:cubicBezTo>
                    <a:pt x="105410" y="695960"/>
                    <a:pt x="73660" y="689610"/>
                    <a:pt x="53340" y="676910"/>
                  </a:cubicBezTo>
                  <a:cubicBezTo>
                    <a:pt x="33020" y="664210"/>
                    <a:pt x="13970" y="636270"/>
                    <a:pt x="6350" y="614680"/>
                  </a:cubicBezTo>
                  <a:cubicBezTo>
                    <a:pt x="0" y="598170"/>
                    <a:pt x="5080" y="562610"/>
                    <a:pt x="5080" y="562610"/>
                  </a:cubicBezTo>
                </a:path>
              </a:pathLst>
            </a:custGeom>
            <a:solidFill>
              <a:srgbClr val="ED4932"/>
            </a:solidFill>
            <a:ln cap="sq">
              <a:noFill/>
              <a:prstDash val="solid"/>
              <a:miter/>
            </a:ln>
          </p:spPr>
          <p:txBody>
            <a:bodyPr/>
            <a:lstStyle/>
            <a:p>
              <a:endParaRPr lang="en-US"/>
            </a:p>
          </p:txBody>
        </p:sp>
      </p:grpSp>
      <p:grpSp>
        <p:nvGrpSpPr>
          <p:cNvPr id="28" name="Group 28"/>
          <p:cNvGrpSpPr/>
          <p:nvPr/>
        </p:nvGrpSpPr>
        <p:grpSpPr>
          <a:xfrm>
            <a:off x="12338232" y="2326005"/>
            <a:ext cx="383858" cy="242888"/>
            <a:chOff x="0" y="0"/>
            <a:chExt cx="511810" cy="323850"/>
          </a:xfrm>
        </p:grpSpPr>
        <p:sp>
          <p:nvSpPr>
            <p:cNvPr id="29" name="Freeform 29"/>
            <p:cNvSpPr/>
            <p:nvPr/>
          </p:nvSpPr>
          <p:spPr>
            <a:xfrm>
              <a:off x="48260" y="48260"/>
              <a:ext cx="412750" cy="234950"/>
            </a:xfrm>
            <a:custGeom>
              <a:avLst/>
              <a:gdLst/>
              <a:ahLst/>
              <a:cxnLst/>
              <a:rect l="l" t="t" r="r" b="b"/>
              <a:pathLst>
                <a:path w="412750" h="234950">
                  <a:moveTo>
                    <a:pt x="110490" y="3810"/>
                  </a:moveTo>
                  <a:cubicBezTo>
                    <a:pt x="363220" y="16510"/>
                    <a:pt x="379730" y="31750"/>
                    <a:pt x="392430" y="50800"/>
                  </a:cubicBezTo>
                  <a:cubicBezTo>
                    <a:pt x="405130" y="68580"/>
                    <a:pt x="412750" y="96520"/>
                    <a:pt x="411480" y="119380"/>
                  </a:cubicBezTo>
                  <a:cubicBezTo>
                    <a:pt x="410210" y="140970"/>
                    <a:pt x="398780" y="167640"/>
                    <a:pt x="384810" y="185420"/>
                  </a:cubicBezTo>
                  <a:cubicBezTo>
                    <a:pt x="370840" y="201930"/>
                    <a:pt x="341630" y="215900"/>
                    <a:pt x="323850" y="222250"/>
                  </a:cubicBezTo>
                  <a:cubicBezTo>
                    <a:pt x="311150" y="226060"/>
                    <a:pt x="300990" y="226060"/>
                    <a:pt x="288290" y="223520"/>
                  </a:cubicBezTo>
                  <a:cubicBezTo>
                    <a:pt x="269240" y="219710"/>
                    <a:pt x="238760" y="205740"/>
                    <a:pt x="223520" y="194310"/>
                  </a:cubicBezTo>
                  <a:cubicBezTo>
                    <a:pt x="213360" y="185420"/>
                    <a:pt x="207010" y="177800"/>
                    <a:pt x="201930" y="165100"/>
                  </a:cubicBezTo>
                  <a:cubicBezTo>
                    <a:pt x="194310" y="147320"/>
                    <a:pt x="189230" y="114300"/>
                    <a:pt x="190500" y="95250"/>
                  </a:cubicBezTo>
                  <a:cubicBezTo>
                    <a:pt x="191770" y="81280"/>
                    <a:pt x="194310" y="72390"/>
                    <a:pt x="201930" y="60960"/>
                  </a:cubicBezTo>
                  <a:cubicBezTo>
                    <a:pt x="212090" y="44450"/>
                    <a:pt x="236220" y="21590"/>
                    <a:pt x="254000" y="12700"/>
                  </a:cubicBezTo>
                  <a:cubicBezTo>
                    <a:pt x="265430" y="5080"/>
                    <a:pt x="276860" y="3810"/>
                    <a:pt x="288290" y="2540"/>
                  </a:cubicBezTo>
                  <a:cubicBezTo>
                    <a:pt x="299720" y="1270"/>
                    <a:pt x="311150" y="0"/>
                    <a:pt x="323850" y="3810"/>
                  </a:cubicBezTo>
                  <a:cubicBezTo>
                    <a:pt x="342900" y="10160"/>
                    <a:pt x="370840" y="27940"/>
                    <a:pt x="384810" y="40640"/>
                  </a:cubicBezTo>
                  <a:cubicBezTo>
                    <a:pt x="394970" y="50800"/>
                    <a:pt x="400050" y="58420"/>
                    <a:pt x="403860" y="72390"/>
                  </a:cubicBezTo>
                  <a:cubicBezTo>
                    <a:pt x="408940" y="90170"/>
                    <a:pt x="412750" y="120650"/>
                    <a:pt x="407670" y="142240"/>
                  </a:cubicBezTo>
                  <a:cubicBezTo>
                    <a:pt x="401320" y="165100"/>
                    <a:pt x="384810" y="187960"/>
                    <a:pt x="367030" y="201930"/>
                  </a:cubicBezTo>
                  <a:cubicBezTo>
                    <a:pt x="349250" y="214630"/>
                    <a:pt x="328930" y="219710"/>
                    <a:pt x="299720" y="224790"/>
                  </a:cubicBezTo>
                  <a:cubicBezTo>
                    <a:pt x="248920" y="232410"/>
                    <a:pt x="133350" y="234950"/>
                    <a:pt x="83820" y="218440"/>
                  </a:cubicBezTo>
                  <a:cubicBezTo>
                    <a:pt x="54610" y="209550"/>
                    <a:pt x="34290" y="193040"/>
                    <a:pt x="20320" y="175260"/>
                  </a:cubicBezTo>
                  <a:cubicBezTo>
                    <a:pt x="8890" y="161290"/>
                    <a:pt x="2540" y="144780"/>
                    <a:pt x="2540" y="125730"/>
                  </a:cubicBezTo>
                  <a:cubicBezTo>
                    <a:pt x="0" y="104140"/>
                    <a:pt x="8890" y="69850"/>
                    <a:pt x="20320" y="50800"/>
                  </a:cubicBezTo>
                  <a:cubicBezTo>
                    <a:pt x="30480" y="35560"/>
                    <a:pt x="44450" y="24130"/>
                    <a:pt x="59690" y="16510"/>
                  </a:cubicBezTo>
                  <a:cubicBezTo>
                    <a:pt x="74930" y="8890"/>
                    <a:pt x="110490" y="3810"/>
                    <a:pt x="110490" y="3810"/>
                  </a:cubicBezTo>
                </a:path>
              </a:pathLst>
            </a:custGeom>
            <a:solidFill>
              <a:srgbClr val="ED4932"/>
            </a:solidFill>
            <a:ln cap="sq">
              <a:noFill/>
              <a:prstDash val="solid"/>
              <a:miter/>
            </a:ln>
          </p:spPr>
          <p:txBody>
            <a:bodyPr/>
            <a:lstStyle/>
            <a:p>
              <a:endParaRPr lang="en-US"/>
            </a:p>
          </p:txBody>
        </p:sp>
      </p:grpSp>
      <p:grpSp>
        <p:nvGrpSpPr>
          <p:cNvPr id="30" name="Group 30"/>
          <p:cNvGrpSpPr/>
          <p:nvPr/>
        </p:nvGrpSpPr>
        <p:grpSpPr>
          <a:xfrm>
            <a:off x="4471988" y="3112770"/>
            <a:ext cx="879157" cy="236220"/>
            <a:chOff x="0" y="0"/>
            <a:chExt cx="1172210" cy="314960"/>
          </a:xfrm>
        </p:grpSpPr>
        <p:sp>
          <p:nvSpPr>
            <p:cNvPr id="31" name="Freeform 31"/>
            <p:cNvSpPr/>
            <p:nvPr/>
          </p:nvSpPr>
          <p:spPr>
            <a:xfrm>
              <a:off x="49530" y="30480"/>
              <a:ext cx="1074420" cy="234950"/>
            </a:xfrm>
            <a:custGeom>
              <a:avLst/>
              <a:gdLst/>
              <a:ahLst/>
              <a:cxnLst/>
              <a:rect l="l" t="t" r="r" b="b"/>
              <a:pathLst>
                <a:path w="1074420" h="234950">
                  <a:moveTo>
                    <a:pt x="965200" y="233680"/>
                  </a:moveTo>
                  <a:cubicBezTo>
                    <a:pt x="41910" y="215900"/>
                    <a:pt x="31750" y="204470"/>
                    <a:pt x="20320" y="186690"/>
                  </a:cubicBezTo>
                  <a:cubicBezTo>
                    <a:pt x="7620" y="168910"/>
                    <a:pt x="0" y="142240"/>
                    <a:pt x="1270" y="120650"/>
                  </a:cubicBezTo>
                  <a:cubicBezTo>
                    <a:pt x="2540" y="99060"/>
                    <a:pt x="16510" y="72390"/>
                    <a:pt x="26670" y="58420"/>
                  </a:cubicBezTo>
                  <a:cubicBezTo>
                    <a:pt x="34290" y="46990"/>
                    <a:pt x="41910" y="41910"/>
                    <a:pt x="53340" y="35560"/>
                  </a:cubicBezTo>
                  <a:cubicBezTo>
                    <a:pt x="69850" y="27940"/>
                    <a:pt x="97790" y="19050"/>
                    <a:pt x="119380" y="21590"/>
                  </a:cubicBezTo>
                  <a:cubicBezTo>
                    <a:pt x="140970" y="22860"/>
                    <a:pt x="165100" y="34290"/>
                    <a:pt x="180340" y="49530"/>
                  </a:cubicBezTo>
                  <a:cubicBezTo>
                    <a:pt x="196850" y="64770"/>
                    <a:pt x="209550" y="88900"/>
                    <a:pt x="212090" y="109220"/>
                  </a:cubicBezTo>
                  <a:cubicBezTo>
                    <a:pt x="215900" y="130810"/>
                    <a:pt x="208280" y="160020"/>
                    <a:pt x="201930" y="176530"/>
                  </a:cubicBezTo>
                  <a:cubicBezTo>
                    <a:pt x="196850" y="187960"/>
                    <a:pt x="189230" y="195580"/>
                    <a:pt x="180340" y="203200"/>
                  </a:cubicBezTo>
                  <a:cubicBezTo>
                    <a:pt x="172720" y="212090"/>
                    <a:pt x="165100" y="218440"/>
                    <a:pt x="152400" y="223520"/>
                  </a:cubicBezTo>
                  <a:cubicBezTo>
                    <a:pt x="134620" y="229870"/>
                    <a:pt x="105410" y="234950"/>
                    <a:pt x="85090" y="229870"/>
                  </a:cubicBezTo>
                  <a:cubicBezTo>
                    <a:pt x="63500" y="226060"/>
                    <a:pt x="40640" y="212090"/>
                    <a:pt x="26670" y="195580"/>
                  </a:cubicBezTo>
                  <a:cubicBezTo>
                    <a:pt x="12700" y="179070"/>
                    <a:pt x="2540" y="153670"/>
                    <a:pt x="1270" y="132080"/>
                  </a:cubicBezTo>
                  <a:cubicBezTo>
                    <a:pt x="0" y="110490"/>
                    <a:pt x="11430" y="82550"/>
                    <a:pt x="20320" y="67310"/>
                  </a:cubicBezTo>
                  <a:cubicBezTo>
                    <a:pt x="26670" y="55880"/>
                    <a:pt x="33020" y="49530"/>
                    <a:pt x="43180" y="41910"/>
                  </a:cubicBezTo>
                  <a:cubicBezTo>
                    <a:pt x="58420" y="31750"/>
                    <a:pt x="73660" y="25400"/>
                    <a:pt x="107950" y="20320"/>
                  </a:cubicBezTo>
                  <a:cubicBezTo>
                    <a:pt x="229870" y="0"/>
                    <a:pt x="854710" y="6350"/>
                    <a:pt x="965200" y="20320"/>
                  </a:cubicBezTo>
                  <a:cubicBezTo>
                    <a:pt x="991870" y="22860"/>
                    <a:pt x="1000760" y="24130"/>
                    <a:pt x="1014730" y="31750"/>
                  </a:cubicBezTo>
                  <a:cubicBezTo>
                    <a:pt x="1029970" y="40640"/>
                    <a:pt x="1043940" y="50800"/>
                    <a:pt x="1052830" y="66040"/>
                  </a:cubicBezTo>
                  <a:cubicBezTo>
                    <a:pt x="1064260" y="85090"/>
                    <a:pt x="1074420" y="115570"/>
                    <a:pt x="1070610" y="139700"/>
                  </a:cubicBezTo>
                  <a:cubicBezTo>
                    <a:pt x="1068070" y="162560"/>
                    <a:pt x="1054100" y="190500"/>
                    <a:pt x="1036320" y="205740"/>
                  </a:cubicBezTo>
                  <a:cubicBezTo>
                    <a:pt x="1018540" y="222250"/>
                    <a:pt x="965200" y="233680"/>
                    <a:pt x="965200" y="233680"/>
                  </a:cubicBezTo>
                </a:path>
              </a:pathLst>
            </a:custGeom>
            <a:solidFill>
              <a:srgbClr val="ED4932"/>
            </a:solidFill>
            <a:ln cap="sq">
              <a:noFill/>
              <a:prstDash val="solid"/>
              <a:miter/>
            </a:ln>
          </p:spPr>
          <p:txBody>
            <a:bodyPr/>
            <a:lstStyle/>
            <a:p>
              <a:endParaRPr lang="en-US"/>
            </a:p>
          </p:txBody>
        </p:sp>
      </p:grpSp>
      <p:grpSp>
        <p:nvGrpSpPr>
          <p:cNvPr id="32" name="Group 32"/>
          <p:cNvGrpSpPr/>
          <p:nvPr/>
        </p:nvGrpSpPr>
        <p:grpSpPr>
          <a:xfrm>
            <a:off x="12765405" y="3102292"/>
            <a:ext cx="970598" cy="226695"/>
            <a:chOff x="0" y="0"/>
            <a:chExt cx="1294130" cy="302260"/>
          </a:xfrm>
        </p:grpSpPr>
        <p:sp>
          <p:nvSpPr>
            <p:cNvPr id="33" name="Freeform 33"/>
            <p:cNvSpPr/>
            <p:nvPr/>
          </p:nvSpPr>
          <p:spPr>
            <a:xfrm>
              <a:off x="48260" y="50800"/>
              <a:ext cx="1196340" cy="217170"/>
            </a:xfrm>
            <a:custGeom>
              <a:avLst/>
              <a:gdLst/>
              <a:ahLst/>
              <a:cxnLst/>
              <a:rect l="l" t="t" r="r" b="b"/>
              <a:pathLst>
                <a:path w="1196340" h="217170">
                  <a:moveTo>
                    <a:pt x="101600" y="0"/>
                  </a:moveTo>
                  <a:cubicBezTo>
                    <a:pt x="1159510" y="20320"/>
                    <a:pt x="1168400" y="30480"/>
                    <a:pt x="1178560" y="46990"/>
                  </a:cubicBezTo>
                  <a:cubicBezTo>
                    <a:pt x="1189990" y="62230"/>
                    <a:pt x="1196340" y="86360"/>
                    <a:pt x="1195070" y="105410"/>
                  </a:cubicBezTo>
                  <a:cubicBezTo>
                    <a:pt x="1193800" y="124460"/>
                    <a:pt x="1182370" y="148590"/>
                    <a:pt x="1172210" y="162560"/>
                  </a:cubicBezTo>
                  <a:cubicBezTo>
                    <a:pt x="1165860" y="171450"/>
                    <a:pt x="1159510" y="176530"/>
                    <a:pt x="1149350" y="182880"/>
                  </a:cubicBezTo>
                  <a:cubicBezTo>
                    <a:pt x="1134110" y="189230"/>
                    <a:pt x="1108710" y="196850"/>
                    <a:pt x="1089660" y="195580"/>
                  </a:cubicBezTo>
                  <a:cubicBezTo>
                    <a:pt x="1070610" y="193040"/>
                    <a:pt x="1047750" y="182880"/>
                    <a:pt x="1033780" y="170180"/>
                  </a:cubicBezTo>
                  <a:cubicBezTo>
                    <a:pt x="1019810" y="156210"/>
                    <a:pt x="1008380" y="134620"/>
                    <a:pt x="1005840" y="115570"/>
                  </a:cubicBezTo>
                  <a:cubicBezTo>
                    <a:pt x="1002030" y="96520"/>
                    <a:pt x="1008380" y="71120"/>
                    <a:pt x="1014730" y="55880"/>
                  </a:cubicBezTo>
                  <a:cubicBezTo>
                    <a:pt x="1019810" y="44450"/>
                    <a:pt x="1024890" y="38100"/>
                    <a:pt x="1033780" y="30480"/>
                  </a:cubicBezTo>
                  <a:cubicBezTo>
                    <a:pt x="1046480" y="20320"/>
                    <a:pt x="1073150" y="8890"/>
                    <a:pt x="1089660" y="5080"/>
                  </a:cubicBezTo>
                  <a:cubicBezTo>
                    <a:pt x="1101090" y="2540"/>
                    <a:pt x="1108710" y="3810"/>
                    <a:pt x="1120140" y="6350"/>
                  </a:cubicBezTo>
                  <a:cubicBezTo>
                    <a:pt x="1135380" y="11430"/>
                    <a:pt x="1159510" y="24130"/>
                    <a:pt x="1172210" y="38100"/>
                  </a:cubicBezTo>
                  <a:cubicBezTo>
                    <a:pt x="1184910" y="53340"/>
                    <a:pt x="1193800" y="76200"/>
                    <a:pt x="1195070" y="95250"/>
                  </a:cubicBezTo>
                  <a:cubicBezTo>
                    <a:pt x="1196340" y="114300"/>
                    <a:pt x="1186180" y="139700"/>
                    <a:pt x="1178560" y="153670"/>
                  </a:cubicBezTo>
                  <a:cubicBezTo>
                    <a:pt x="1173480" y="163830"/>
                    <a:pt x="1167130" y="170180"/>
                    <a:pt x="1156970" y="176530"/>
                  </a:cubicBezTo>
                  <a:cubicBezTo>
                    <a:pt x="1143000" y="185420"/>
                    <a:pt x="1131570" y="190500"/>
                    <a:pt x="1099820" y="195580"/>
                  </a:cubicBezTo>
                  <a:cubicBezTo>
                    <a:pt x="971550" y="217170"/>
                    <a:pt x="219710" y="214630"/>
                    <a:pt x="101600" y="200660"/>
                  </a:cubicBezTo>
                  <a:cubicBezTo>
                    <a:pt x="76200" y="198120"/>
                    <a:pt x="69850" y="196850"/>
                    <a:pt x="55880" y="189230"/>
                  </a:cubicBezTo>
                  <a:cubicBezTo>
                    <a:pt x="41910" y="181610"/>
                    <a:pt x="27940" y="171450"/>
                    <a:pt x="19050" y="157480"/>
                  </a:cubicBezTo>
                  <a:cubicBezTo>
                    <a:pt x="8890" y="139700"/>
                    <a:pt x="0" y="110490"/>
                    <a:pt x="2540" y="87630"/>
                  </a:cubicBezTo>
                  <a:cubicBezTo>
                    <a:pt x="5080" y="66040"/>
                    <a:pt x="19050" y="39370"/>
                    <a:pt x="35560" y="25400"/>
                  </a:cubicBezTo>
                  <a:cubicBezTo>
                    <a:pt x="52070" y="10160"/>
                    <a:pt x="101600" y="0"/>
                    <a:pt x="101600" y="0"/>
                  </a:cubicBezTo>
                </a:path>
              </a:pathLst>
            </a:custGeom>
            <a:solidFill>
              <a:srgbClr val="ED4932"/>
            </a:solidFill>
            <a:ln cap="sq">
              <a:noFill/>
              <a:prstDash val="solid"/>
              <a:miter/>
            </a:ln>
          </p:spPr>
          <p:txBody>
            <a:bodyPr/>
            <a:lstStyle/>
            <a:p>
              <a:endParaRPr lang="en-US"/>
            </a:p>
          </p:txBody>
        </p:sp>
      </p:grpSp>
      <p:sp>
        <p:nvSpPr>
          <p:cNvPr id="34" name="TextBox 34"/>
          <p:cNvSpPr txBox="1"/>
          <p:nvPr/>
        </p:nvSpPr>
        <p:spPr>
          <a:xfrm>
            <a:off x="5306314" y="2581468"/>
            <a:ext cx="7675373" cy="1852288"/>
          </a:xfrm>
          <a:prstGeom prst="rect">
            <a:avLst/>
          </a:prstGeom>
        </p:spPr>
        <p:txBody>
          <a:bodyPr lIns="0" tIns="0" rIns="0" bIns="0" rtlCol="0" anchor="t">
            <a:spAutoFit/>
          </a:bodyPr>
          <a:lstStyle/>
          <a:p>
            <a:pPr algn="ctr">
              <a:lnSpc>
                <a:spcPts val="13026"/>
              </a:lnSpc>
            </a:pPr>
            <a:r>
              <a:rPr lang="en-US" sz="15886">
                <a:solidFill>
                  <a:srgbClr val="ED4932"/>
                </a:solidFill>
                <a:latin typeface="Checkin"/>
                <a:ea typeface="Checkin"/>
                <a:cs typeface="Checkin"/>
                <a:sym typeface="Checkin"/>
              </a:rPr>
              <a:t>SUMMER</a:t>
            </a:r>
          </a:p>
        </p:txBody>
      </p:sp>
      <p:sp>
        <p:nvSpPr>
          <p:cNvPr id="35" name="TextBox 35"/>
          <p:cNvSpPr txBox="1"/>
          <p:nvPr/>
        </p:nvSpPr>
        <p:spPr>
          <a:xfrm>
            <a:off x="6641906" y="1402964"/>
            <a:ext cx="5004187" cy="1195049"/>
          </a:xfrm>
          <a:prstGeom prst="rect">
            <a:avLst/>
          </a:prstGeom>
        </p:spPr>
        <p:txBody>
          <a:bodyPr lIns="0" tIns="0" rIns="0" bIns="0" rtlCol="0" anchor="t">
            <a:spAutoFit/>
          </a:bodyPr>
          <a:lstStyle/>
          <a:p>
            <a:pPr algn="ctr">
              <a:lnSpc>
                <a:spcPts val="8493"/>
              </a:lnSpc>
            </a:pPr>
            <a:r>
              <a:rPr lang="en-US" sz="10357" dirty="0">
                <a:solidFill>
                  <a:srgbClr val="ED4932"/>
                </a:solidFill>
                <a:latin typeface="Buffalo"/>
                <a:ea typeface="Buffalo"/>
                <a:cs typeface="Buffalo"/>
                <a:sym typeface="Buffalo"/>
              </a:rPr>
              <a:t>Welcome</a:t>
            </a:r>
          </a:p>
        </p:txBody>
      </p:sp>
      <p:sp>
        <p:nvSpPr>
          <p:cNvPr id="36" name="Rectangle: Rounded Corners 35">
            <a:extLst>
              <a:ext uri="{FF2B5EF4-FFF2-40B4-BE49-F238E27FC236}">
                <a16:creationId xmlns:a16="http://schemas.microsoft.com/office/drawing/2014/main" id="{86104A76-2BD5-5B41-74B5-48EDF6B1490D}"/>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2"/>
          <p:cNvSpPr/>
          <p:nvPr/>
        </p:nvSpPr>
        <p:spPr>
          <a:xfrm flipH="1">
            <a:off x="13521472" y="1823121"/>
            <a:ext cx="6460236" cy="8229600"/>
          </a:xfrm>
          <a:custGeom>
            <a:avLst/>
            <a:gdLst/>
            <a:ahLst/>
            <a:cxnLst/>
            <a:rect l="l" t="t" r="r" b="b"/>
            <a:pathLst>
              <a:path w="6460236" h="8229600">
                <a:moveTo>
                  <a:pt x="6460236" y="0"/>
                </a:moveTo>
                <a:lnTo>
                  <a:pt x="0" y="0"/>
                </a:lnTo>
                <a:lnTo>
                  <a:pt x="0" y="8229600"/>
                </a:lnTo>
                <a:lnTo>
                  <a:pt x="6460236" y="8229600"/>
                </a:lnTo>
                <a:lnTo>
                  <a:pt x="6460236" y="0"/>
                </a:lnTo>
                <a:close/>
              </a:path>
            </a:pathLst>
          </a:custGeom>
          <a:blipFill>
            <a:blip r:embed="rId12"/>
            <a:stretch>
              <a:fillRect/>
            </a:stretch>
          </a:blipFill>
        </p:spPr>
        <p:txBody>
          <a:bodyPr/>
          <a:lstStyle/>
          <a:p>
            <a:endParaRPr lang="en-US"/>
          </a:p>
        </p:txBody>
      </p:sp>
      <p:sp>
        <p:nvSpPr>
          <p:cNvPr id="15" name="Freeform 15"/>
          <p:cNvSpPr/>
          <p:nvPr/>
        </p:nvSpPr>
        <p:spPr>
          <a:xfrm rot="282757">
            <a:off x="-2501661" y="55527"/>
            <a:ext cx="5786862" cy="7371799"/>
          </a:xfrm>
          <a:custGeom>
            <a:avLst/>
            <a:gdLst/>
            <a:ahLst/>
            <a:cxnLst/>
            <a:rect l="l" t="t" r="r" b="b"/>
            <a:pathLst>
              <a:path w="5786862" h="7371799">
                <a:moveTo>
                  <a:pt x="0" y="0"/>
                </a:moveTo>
                <a:lnTo>
                  <a:pt x="5786862" y="0"/>
                </a:lnTo>
                <a:lnTo>
                  <a:pt x="5786862" y="7371799"/>
                </a:lnTo>
                <a:lnTo>
                  <a:pt x="0" y="7371799"/>
                </a:lnTo>
                <a:lnTo>
                  <a:pt x="0" y="0"/>
                </a:lnTo>
                <a:close/>
              </a:path>
            </a:pathLst>
          </a:custGeom>
          <a:blipFill>
            <a:blip r:embed="rId12"/>
            <a:stretch>
              <a:fillRect/>
            </a:stretch>
          </a:blipFill>
        </p:spPr>
        <p:txBody>
          <a:bodyPr/>
          <a:lstStyle/>
          <a:p>
            <a:endParaRPr lang="en-US"/>
          </a:p>
        </p:txBody>
      </p:sp>
      <p:sp>
        <p:nvSpPr>
          <p:cNvPr id="5" name="Freeform 5"/>
          <p:cNvSpPr/>
          <p:nvPr/>
        </p:nvSpPr>
        <p:spPr>
          <a:xfrm>
            <a:off x="-374970" y="8379904"/>
            <a:ext cx="19037939" cy="1796835"/>
          </a:xfrm>
          <a:custGeom>
            <a:avLst/>
            <a:gdLst/>
            <a:ahLst/>
            <a:cxnLst/>
            <a:rect l="l" t="t" r="r" b="b"/>
            <a:pathLst>
              <a:path w="19037939" h="6544292">
                <a:moveTo>
                  <a:pt x="0" y="0"/>
                </a:moveTo>
                <a:lnTo>
                  <a:pt x="19037940" y="0"/>
                </a:lnTo>
                <a:lnTo>
                  <a:pt x="19037940" y="6544292"/>
                </a:lnTo>
                <a:lnTo>
                  <a:pt x="0" y="6544292"/>
                </a:lnTo>
                <a:lnTo>
                  <a:pt x="0" y="0"/>
                </a:lnTo>
                <a:close/>
              </a:path>
            </a:pathLst>
          </a:custGeom>
          <a:blipFill>
            <a:blip r:embed="rId15">
              <a:extLst>
                <a:ext uri="{96DAC541-7B7A-43D3-8B79-37D633B846F1}">
                  <asvg:svgBlip xmlns:asvg="http://schemas.microsoft.com/office/drawing/2016/SVG/main" r:embed="rId16"/>
                </a:ext>
              </a:extLst>
            </a:blip>
            <a:stretch>
              <a:fillRect b="-264212"/>
            </a:stretch>
          </a:blipFill>
        </p:spPr>
        <p:txBody>
          <a:bodyPr/>
          <a:lstStyle/>
          <a:p>
            <a:endParaRPr lang="en-US"/>
          </a:p>
        </p:txBody>
      </p:sp>
      <p:sp>
        <p:nvSpPr>
          <p:cNvPr id="38" name="TextBox 37">
            <a:extLst>
              <a:ext uri="{FF2B5EF4-FFF2-40B4-BE49-F238E27FC236}">
                <a16:creationId xmlns:a16="http://schemas.microsoft.com/office/drawing/2014/main" id="{A017458D-F17A-C544-D34B-6FB01D3FDA53}"/>
              </a:ext>
            </a:extLst>
          </p:cNvPr>
          <p:cNvSpPr txBox="1"/>
          <p:nvPr/>
        </p:nvSpPr>
        <p:spPr>
          <a:xfrm>
            <a:off x="6341245" y="2360390"/>
            <a:ext cx="5186035" cy="1107996"/>
          </a:xfrm>
          <a:prstGeom prst="rect">
            <a:avLst/>
          </a:prstGeom>
          <a:noFill/>
        </p:spPr>
        <p:txBody>
          <a:bodyPr wrap="none" rtlCol="0">
            <a:spAutoFit/>
          </a:bodyPr>
          <a:lstStyle/>
          <a:p>
            <a:r>
              <a:rPr lang="en-US" sz="6600"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Tiêu</a:t>
            </a:r>
            <a:r>
              <a:rPr lang="en-US" sz="6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chí</a:t>
            </a:r>
            <a:r>
              <a:rPr lang="en-US" sz="6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6600"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đọc</a:t>
            </a:r>
            <a:endParaRPr lang="en-US" sz="66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D3EE10B7-ECAE-EDFF-35A7-563F6F726E6A}"/>
              </a:ext>
            </a:extLst>
          </p:cNvPr>
          <p:cNvSpPr txBox="1"/>
          <p:nvPr/>
        </p:nvSpPr>
        <p:spPr>
          <a:xfrm>
            <a:off x="3424452" y="3636938"/>
            <a:ext cx="8236550" cy="861774"/>
          </a:xfrm>
          <a:prstGeom prst="rect">
            <a:avLst/>
          </a:prstGeom>
          <a:noFill/>
        </p:spPr>
        <p:txBody>
          <a:bodyPr wrap="none" rtlCol="0">
            <a:spAutoFit/>
          </a:bodyPr>
          <a:lstStyle/>
          <a:p>
            <a:pPr marL="685800" indent="-685800">
              <a:buFont typeface="Wingdings" panose="05000000000000000000" pitchFamily="2" charset="2"/>
              <a:buChar char="§"/>
            </a:pPr>
            <a:r>
              <a:rPr lang="en-US" sz="5000" dirty="0" err="1">
                <a:latin typeface="Open Sans" panose="020B0606030504020204" pitchFamily="34" charset="0"/>
                <a:ea typeface="Open Sans" panose="020B0606030504020204" pitchFamily="34" charset="0"/>
                <a:cs typeface="Open Sans" panose="020B0606030504020204" pitchFamily="34" charset="0"/>
              </a:rPr>
              <a:t>Đọc</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đúng</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tiếng</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đúng</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từ</a:t>
            </a:r>
            <a:r>
              <a:rPr lang="en-US" sz="5000" dirty="0">
                <a:latin typeface="Open Sans" panose="020B0606030504020204" pitchFamily="34" charset="0"/>
                <a:ea typeface="Open Sans" panose="020B0606030504020204" pitchFamily="34" charset="0"/>
                <a:cs typeface="Open Sans" panose="020B0606030504020204" pitchFamily="34" charset="0"/>
              </a:rPr>
              <a:t>.</a:t>
            </a:r>
          </a:p>
        </p:txBody>
      </p:sp>
      <p:sp>
        <p:nvSpPr>
          <p:cNvPr id="40" name="TextBox 39">
            <a:extLst>
              <a:ext uri="{FF2B5EF4-FFF2-40B4-BE49-F238E27FC236}">
                <a16:creationId xmlns:a16="http://schemas.microsoft.com/office/drawing/2014/main" id="{8E313B50-2F02-6797-BC5D-0BCBFE3EA429}"/>
              </a:ext>
            </a:extLst>
          </p:cNvPr>
          <p:cNvSpPr txBox="1"/>
          <p:nvPr/>
        </p:nvSpPr>
        <p:spPr>
          <a:xfrm>
            <a:off x="2339137" y="4776931"/>
            <a:ext cx="10966464" cy="861774"/>
          </a:xfrm>
          <a:prstGeom prst="rect">
            <a:avLst/>
          </a:prstGeom>
          <a:noFill/>
        </p:spPr>
        <p:txBody>
          <a:bodyPr wrap="none" rtlCol="0">
            <a:spAutoFit/>
          </a:bodyPr>
          <a:lstStyle/>
          <a:p>
            <a:pPr marL="685800" indent="-685800">
              <a:buFont typeface="Wingdings" panose="05000000000000000000" pitchFamily="2" charset="2"/>
              <a:buChar char="§"/>
            </a:pPr>
            <a:r>
              <a:rPr lang="en-US" sz="5000" dirty="0" err="1">
                <a:latin typeface="Open Sans" panose="020B0606030504020204" pitchFamily="34" charset="0"/>
                <a:ea typeface="Open Sans" panose="020B0606030504020204" pitchFamily="34" charset="0"/>
                <a:cs typeface="Open Sans" panose="020B0606030504020204" pitchFamily="34" charset="0"/>
              </a:rPr>
              <a:t>Ngắt</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nghỉ</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hơi</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đúng</a:t>
            </a:r>
            <a:r>
              <a:rPr lang="en-US" sz="5000" dirty="0">
                <a:latin typeface="Open Sans" panose="020B0606030504020204" pitchFamily="34" charset="0"/>
                <a:ea typeface="Open Sans" panose="020B0606030504020204" pitchFamily="34" charset="0"/>
                <a:cs typeface="Open Sans" panose="020B0606030504020204" pitchFamily="34" charset="0"/>
              </a:rPr>
              <a:t> ở </a:t>
            </a:r>
            <a:r>
              <a:rPr lang="en-US" sz="5000" dirty="0" err="1">
                <a:latin typeface="Open Sans" panose="020B0606030504020204" pitchFamily="34" charset="0"/>
                <a:ea typeface="Open Sans" panose="020B0606030504020204" pitchFamily="34" charset="0"/>
                <a:cs typeface="Open Sans" panose="020B0606030504020204" pitchFamily="34" charset="0"/>
              </a:rPr>
              <a:t>các</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dấu</a:t>
            </a:r>
            <a:r>
              <a:rPr lang="en-US" sz="5000" dirty="0">
                <a:latin typeface="Open Sans" panose="020B0606030504020204" pitchFamily="34" charset="0"/>
                <a:ea typeface="Open Sans" panose="020B0606030504020204" pitchFamily="34" charset="0"/>
                <a:cs typeface="Open Sans" panose="020B0606030504020204" pitchFamily="34" charset="0"/>
              </a:rPr>
              <a:t> </a:t>
            </a:r>
            <a:r>
              <a:rPr lang="en-US" sz="5000" dirty="0" err="1">
                <a:latin typeface="Open Sans" panose="020B0606030504020204" pitchFamily="34" charset="0"/>
                <a:ea typeface="Open Sans" panose="020B0606030504020204" pitchFamily="34" charset="0"/>
                <a:cs typeface="Open Sans" panose="020B0606030504020204" pitchFamily="34" charset="0"/>
              </a:rPr>
              <a:t>câu</a:t>
            </a:r>
            <a:r>
              <a:rPr lang="en-US" sz="5000" dirty="0">
                <a:latin typeface="Open Sans" panose="020B0606030504020204" pitchFamily="34" charset="0"/>
                <a:ea typeface="Open Sans" panose="020B0606030504020204" pitchFamily="34" charset="0"/>
                <a:cs typeface="Open Sans" panose="020B0606030504020204" pitchFamily="34" charset="0"/>
              </a:rPr>
              <a:t>.</a:t>
            </a:r>
          </a:p>
        </p:txBody>
      </p:sp>
      <p:sp>
        <p:nvSpPr>
          <p:cNvPr id="41" name="TextBox 40">
            <a:extLst>
              <a:ext uri="{FF2B5EF4-FFF2-40B4-BE49-F238E27FC236}">
                <a16:creationId xmlns:a16="http://schemas.microsoft.com/office/drawing/2014/main" id="{79588094-4CF3-4F2B-FF6C-FC3C4D0C6482}"/>
              </a:ext>
            </a:extLst>
          </p:cNvPr>
          <p:cNvSpPr txBox="1"/>
          <p:nvPr/>
        </p:nvSpPr>
        <p:spPr>
          <a:xfrm>
            <a:off x="1023800" y="5753278"/>
            <a:ext cx="12715402" cy="2400657"/>
          </a:xfrm>
          <a:prstGeom prst="rect">
            <a:avLst/>
          </a:prstGeom>
          <a:noFill/>
        </p:spPr>
        <p:txBody>
          <a:bodyPr wrap="square" rtlCol="0">
            <a:spAutoFit/>
          </a:bodyPr>
          <a:lstStyle/>
          <a:p>
            <a:pPr marL="685800" indent="-685800">
              <a:buFont typeface="Wingdings" panose="05000000000000000000" pitchFamily="2" charset="2"/>
              <a:buChar char="§"/>
            </a:pPr>
            <a:r>
              <a:rPr lang="vi-VN" sz="5000">
                <a:latin typeface="Open Sans" panose="020B0606030504020204" pitchFamily="34" charset="0"/>
                <a:ea typeface="Open Sans" panose="020B0606030504020204" pitchFamily="34" charset="0"/>
                <a:cs typeface="Open Sans" panose="020B0606030504020204" pitchFamily="34" charset="0"/>
              </a:rPr>
              <a:t>Toàn bài đọc với giọng nhẹ nhàng, vui tươi. Nhấn giọng ở những từ ngữ chỉ đặc điểm, những nét riêng của Hạ Long</a:t>
            </a:r>
            <a:endParaRPr lang="en-US" sz="5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6"/>
          <p:cNvSpPr/>
          <p:nvPr/>
        </p:nvSpPr>
        <p:spPr>
          <a:xfrm>
            <a:off x="13028052" y="8306978"/>
            <a:ext cx="3074980" cy="1902644"/>
          </a:xfrm>
          <a:custGeom>
            <a:avLst/>
            <a:gdLst/>
            <a:ahLst/>
            <a:cxnLst/>
            <a:rect l="l" t="t" r="r" b="b"/>
            <a:pathLst>
              <a:path w="3074980" h="1902644">
                <a:moveTo>
                  <a:pt x="0" y="0"/>
                </a:moveTo>
                <a:lnTo>
                  <a:pt x="3074980" y="0"/>
                </a:lnTo>
                <a:lnTo>
                  <a:pt x="3074980" y="1902644"/>
                </a:lnTo>
                <a:lnTo>
                  <a:pt x="0" y="1902644"/>
                </a:lnTo>
                <a:lnTo>
                  <a:pt x="0" y="0"/>
                </a:lnTo>
                <a:close/>
              </a:path>
            </a:pathLst>
          </a:custGeom>
          <a:blipFill>
            <a:blip r:embed="rId17"/>
            <a:stretch>
              <a:fillRect/>
            </a:stretch>
          </a:blipFill>
        </p:spPr>
        <p:txBody>
          <a:bodyPr/>
          <a:lstStyle/>
          <a:p>
            <a:endParaRPr lang="en-US"/>
          </a:p>
        </p:txBody>
      </p:sp>
      <p:sp>
        <p:nvSpPr>
          <p:cNvPr id="7" name="Freeform 7"/>
          <p:cNvSpPr/>
          <p:nvPr/>
        </p:nvSpPr>
        <p:spPr>
          <a:xfrm>
            <a:off x="24499" y="7394936"/>
            <a:ext cx="1956963" cy="2892064"/>
          </a:xfrm>
          <a:custGeom>
            <a:avLst/>
            <a:gdLst/>
            <a:ahLst/>
            <a:cxnLst/>
            <a:rect l="l" t="t" r="r" b="b"/>
            <a:pathLst>
              <a:path w="1956963" h="2892064">
                <a:moveTo>
                  <a:pt x="0" y="0"/>
                </a:moveTo>
                <a:lnTo>
                  <a:pt x="1956963" y="0"/>
                </a:lnTo>
                <a:lnTo>
                  <a:pt x="1956963" y="2892064"/>
                </a:lnTo>
                <a:lnTo>
                  <a:pt x="0" y="28920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42" name="Picture 41">
            <a:extLst>
              <a:ext uri="{FF2B5EF4-FFF2-40B4-BE49-F238E27FC236}">
                <a16:creationId xmlns:a16="http://schemas.microsoft.com/office/drawing/2014/main" id="{BA6ABD6E-C105-F44B-5CFE-E8D8E3246C39}"/>
              </a:ext>
            </a:extLst>
          </p:cNvPr>
          <p:cNvPicPr>
            <a:picLocks noChangeAspect="1"/>
          </p:cNvPicPr>
          <p:nvPr/>
        </p:nvPicPr>
        <p:blipFill>
          <a:blip r:embed="rId20"/>
          <a:stretch>
            <a:fillRect/>
          </a:stretch>
        </p:blipFill>
        <p:spPr>
          <a:xfrm>
            <a:off x="4544452" y="90819"/>
            <a:ext cx="9705673" cy="20850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barn(inVertic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randombar(horizontal)">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1143000" y="1304493"/>
            <a:ext cx="15697200" cy="8320226"/>
          </a:xfrm>
          <a:prstGeom prst="rect">
            <a:avLst/>
          </a:prstGeom>
          <a:noFill/>
        </p:spPr>
        <p:txBody>
          <a:bodyPr wrap="square">
            <a:spAutoFit/>
          </a:bodyPr>
          <a:lstStyle/>
          <a:p>
            <a:pPr indent="90170" algn="just">
              <a:lnSpc>
                <a:spcPct val="115000"/>
              </a:lnSpc>
              <a:spcAft>
                <a:spcPts val="800"/>
              </a:spcAft>
            </a:pPr>
            <a:r>
              <a:rPr lang="en-US" sz="4000" i="1" kern="100">
                <a:latin typeface="Times New Roman" panose="02020603050405020304" pitchFamily="18" charset="0"/>
                <a:ea typeface="DengXian" panose="02010600030101010101" pitchFamily="2" charset="-122"/>
                <a:cs typeface="Times New Roman" panose="02020603050405020304" pitchFamily="18" charset="0"/>
              </a:rPr>
              <a:t>	</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Tuy bốn mùa là vậy,/ nhưng mỗi mùa Hạ Long lại có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những nét riêng biệt</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hấp dẫn</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lòng người.// Mùa xuân của Hạ Long là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mùa sương</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và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cá nục</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Mùa hè của Hạ Long là mùa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gió nồm nam</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và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cá ngừ</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cá vược</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Mùa thu của Hạ Long là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mùa trăng biển</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và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tôm he</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Song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quyến rũ hơn cả</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vẫn là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mùa hè</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của Hạ Long.// Những ngày hè đi bên bờ Hạ Long ta có cảm giác như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đi trước cửa gió</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Ngọn gió lúc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êm ả</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như ru,/ lúc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phần phật</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như quạt,/ mang cái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trong lành</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cái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tươi mát</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của đại dương vào đất liền,/ làm </a:t>
            </a:r>
            <a:r>
              <a:rPr lang="vi-VN" sz="4000" i="1" u="sng" kern="100">
                <a:effectLst/>
                <a:latin typeface="Times New Roman" panose="02020603050405020304" pitchFamily="18" charset="0"/>
                <a:ea typeface="DengXian" panose="02010600030101010101" pitchFamily="2" charset="-122"/>
                <a:cs typeface="Times New Roman" panose="02020603050405020304" pitchFamily="18" charset="0"/>
              </a:rPr>
              <a:t>sảng khoái</a:t>
            </a:r>
            <a:r>
              <a:rPr lang="vi-VN" sz="4000" i="1" kern="100">
                <a:effectLst/>
                <a:latin typeface="Times New Roman" panose="02020603050405020304" pitchFamily="18" charset="0"/>
                <a:ea typeface="DengXian" panose="02010600030101010101" pitchFamily="2" charset="-122"/>
                <a:cs typeface="Times New Roman" panose="02020603050405020304" pitchFamily="18" charset="0"/>
              </a:rPr>
              <a:t> tâm hồn ta.// </a:t>
            </a:r>
            <a:endParaRPr lang="en-US" sz="3600" kern="100">
              <a:effectLst/>
              <a:latin typeface="Calibri" panose="020F0502020204030204" pitchFamily="34" charset="0"/>
              <a:ea typeface="DengXian" panose="02010600030101010101" pitchFamily="2" charset="-122"/>
              <a:cs typeface="Times New Roman" panose="02020603050405020304" pitchFamily="18" charset="0"/>
            </a:endParaRPr>
          </a:p>
          <a:p>
            <a:r>
              <a:rPr lang="en-US" sz="4000" i="1">
                <a:latin typeface="Times New Roman" panose="02020603050405020304" pitchFamily="18" charset="0"/>
                <a:ea typeface="DengXian" panose="02010600030101010101" pitchFamily="2" charset="-122"/>
              </a:rPr>
              <a:t>	</a:t>
            </a:r>
            <a:r>
              <a:rPr lang="vi-VN" sz="4000" i="1">
                <a:effectLst/>
                <a:latin typeface="Times New Roman" panose="02020603050405020304" pitchFamily="18" charset="0"/>
                <a:ea typeface="DengXian" panose="02010600030101010101" pitchFamily="2" charset="-122"/>
              </a:rPr>
              <a:t>Trong </a:t>
            </a:r>
            <a:r>
              <a:rPr lang="vi-VN" sz="4000" i="1" u="sng">
                <a:effectLst/>
                <a:latin typeface="Times New Roman" panose="02020603050405020304" pitchFamily="18" charset="0"/>
                <a:ea typeface="DengXian" panose="02010600030101010101" pitchFamily="2" charset="-122"/>
              </a:rPr>
              <a:t>tiếng gió thổi</a:t>
            </a:r>
            <a:r>
              <a:rPr lang="vi-VN" sz="4000" i="1">
                <a:effectLst/>
                <a:latin typeface="Times New Roman" panose="02020603050405020304" pitchFamily="18" charset="0"/>
                <a:ea typeface="DengXian" panose="02010600030101010101" pitchFamily="2" charset="-122"/>
              </a:rPr>
              <a:t>,/ ta nghe </a:t>
            </a:r>
            <a:r>
              <a:rPr lang="vi-VN" sz="4000" i="1" u="sng">
                <a:effectLst/>
                <a:latin typeface="Times New Roman" panose="02020603050405020304" pitchFamily="18" charset="0"/>
                <a:ea typeface="DengXian" panose="02010600030101010101" pitchFamily="2" charset="-122"/>
              </a:rPr>
              <a:t>tiếng thông reo</a:t>
            </a:r>
            <a:r>
              <a:rPr lang="vi-VN" sz="4000" i="1">
                <a:effectLst/>
                <a:latin typeface="Times New Roman" panose="02020603050405020304" pitchFamily="18" charset="0"/>
                <a:ea typeface="DengXian" panose="02010600030101010101" pitchFamily="2" charset="-122"/>
              </a:rPr>
              <a:t>,/ </a:t>
            </a:r>
            <a:r>
              <a:rPr lang="vi-VN" sz="4000" i="1" u="sng">
                <a:effectLst/>
                <a:latin typeface="Times New Roman" panose="02020603050405020304" pitchFamily="18" charset="0"/>
                <a:ea typeface="DengXian" panose="02010600030101010101" pitchFamily="2" charset="-122"/>
              </a:rPr>
              <a:t>tiếng sóng vỗ</a:t>
            </a:r>
            <a:r>
              <a:rPr lang="vi-VN" sz="4000" i="1">
                <a:effectLst/>
                <a:latin typeface="Times New Roman" panose="02020603050405020304" pitchFamily="18" charset="0"/>
                <a:ea typeface="DengXian" panose="02010600030101010101" pitchFamily="2" charset="-122"/>
              </a:rPr>
              <a:t>,/ </a:t>
            </a:r>
            <a:r>
              <a:rPr lang="vi-VN" sz="4000" i="1" u="sng">
                <a:effectLst/>
                <a:latin typeface="Times New Roman" panose="02020603050405020304" pitchFamily="18" charset="0"/>
                <a:ea typeface="DengXian" panose="02010600030101010101" pitchFamily="2" charset="-122"/>
              </a:rPr>
              <a:t>tiếng ve ran</a:t>
            </a:r>
            <a:r>
              <a:rPr lang="vi-VN" sz="4000" i="1">
                <a:effectLst/>
                <a:latin typeface="Times New Roman" panose="02020603050405020304" pitchFamily="18" charset="0"/>
                <a:ea typeface="DengXian" panose="02010600030101010101" pitchFamily="2" charset="-122"/>
              </a:rPr>
              <a:t>/ và cả </a:t>
            </a:r>
            <a:r>
              <a:rPr lang="vi-VN" sz="4000" i="1" u="sng">
                <a:effectLst/>
                <a:latin typeface="Times New Roman" panose="02020603050405020304" pitchFamily="18" charset="0"/>
                <a:ea typeface="DengXian" panose="02010600030101010101" pitchFamily="2" charset="-122"/>
              </a:rPr>
              <a:t>tiếng máy</a:t>
            </a:r>
            <a:r>
              <a:rPr lang="vi-VN" sz="4000" i="1">
                <a:effectLst/>
                <a:latin typeface="Times New Roman" panose="02020603050405020304" pitchFamily="18" charset="0"/>
                <a:ea typeface="DengXian" panose="02010600030101010101" pitchFamily="2" charset="-122"/>
              </a:rPr>
              <a:t>,/ </a:t>
            </a:r>
            <a:r>
              <a:rPr lang="vi-VN" sz="4000" i="1" u="sng">
                <a:effectLst/>
                <a:latin typeface="Times New Roman" panose="02020603050405020304" pitchFamily="18" charset="0"/>
                <a:ea typeface="DengXian" panose="02010600030101010101" pitchFamily="2" charset="-122"/>
              </a:rPr>
              <a:t>tiếng xe</a:t>
            </a:r>
            <a:r>
              <a:rPr lang="vi-VN" sz="4000" i="1">
                <a:effectLst/>
                <a:latin typeface="Times New Roman" panose="02020603050405020304" pitchFamily="18" charset="0"/>
                <a:ea typeface="DengXian" panose="02010600030101010101" pitchFamily="2" charset="-122"/>
              </a:rPr>
              <a:t>,/ </a:t>
            </a:r>
            <a:r>
              <a:rPr lang="vi-VN" sz="4000" i="1" u="sng">
                <a:effectLst/>
                <a:latin typeface="Times New Roman" panose="02020603050405020304" pitchFamily="18" charset="0"/>
                <a:ea typeface="DengXian" panose="02010600030101010101" pitchFamily="2" charset="-122"/>
              </a:rPr>
              <a:t>tiếng cần trục</a:t>
            </a:r>
            <a:r>
              <a:rPr lang="vi-VN" sz="4000" i="1">
                <a:effectLst/>
                <a:latin typeface="Times New Roman" panose="02020603050405020304" pitchFamily="18" charset="0"/>
                <a:ea typeface="DengXian" panose="02010600030101010101" pitchFamily="2" charset="-122"/>
              </a:rPr>
              <a:t> từ trên các </a:t>
            </a:r>
            <a:r>
              <a:rPr lang="vi-VN" sz="4000" i="1" u="sng">
                <a:effectLst/>
                <a:latin typeface="Times New Roman" panose="02020603050405020304" pitchFamily="18" charset="0"/>
                <a:ea typeface="DengXian" panose="02010600030101010101" pitchFamily="2" charset="-122"/>
              </a:rPr>
              <a:t>tầng than</a:t>
            </a:r>
            <a:r>
              <a:rPr lang="vi-VN" sz="4000" i="1">
                <a:effectLst/>
                <a:latin typeface="Times New Roman" panose="02020603050405020304" pitchFamily="18" charset="0"/>
                <a:ea typeface="DengXian" panose="02010600030101010101" pitchFamily="2" charset="-122"/>
              </a:rPr>
              <a:t>,/ </a:t>
            </a:r>
            <a:r>
              <a:rPr lang="vi-VN" sz="4000" i="1" u="sng">
                <a:effectLst/>
                <a:latin typeface="Times New Roman" panose="02020603050405020304" pitchFamily="18" charset="0"/>
                <a:ea typeface="DengXian" panose="02010600030101010101" pitchFamily="2" charset="-122"/>
              </a:rPr>
              <a:t>bến cảng</a:t>
            </a:r>
            <a:r>
              <a:rPr lang="vi-VN" sz="4000" i="1">
                <a:effectLst/>
                <a:latin typeface="Times New Roman" panose="02020603050405020304" pitchFamily="18" charset="0"/>
                <a:ea typeface="DengXian" panose="02010600030101010101" pitchFamily="2" charset="-122"/>
              </a:rPr>
              <a:t> </a:t>
            </a:r>
            <a:r>
              <a:rPr lang="vi-VN" sz="4000" i="1" u="sng">
                <a:effectLst/>
                <a:latin typeface="Times New Roman" panose="02020603050405020304" pitchFamily="18" charset="0"/>
                <a:ea typeface="DengXian" panose="02010600030101010101" pitchFamily="2" charset="-122"/>
              </a:rPr>
              <a:t>vọng lại</a:t>
            </a:r>
            <a:r>
              <a:rPr lang="vi-VN" sz="4000" i="1">
                <a:effectLst/>
                <a:latin typeface="Times New Roman" panose="02020603050405020304" pitchFamily="18" charset="0"/>
                <a:ea typeface="DengXian" panose="02010600030101010101" pitchFamily="2" charset="-122"/>
              </a:rPr>
              <a:t>.// Những </a:t>
            </a:r>
            <a:r>
              <a:rPr lang="vi-VN" sz="4000" i="1" u="sng">
                <a:effectLst/>
                <a:latin typeface="Times New Roman" panose="02020603050405020304" pitchFamily="18" charset="0"/>
                <a:ea typeface="DengXian" panose="02010600030101010101" pitchFamily="2" charset="-122"/>
              </a:rPr>
              <a:t>âm thanh</a:t>
            </a:r>
            <a:r>
              <a:rPr lang="vi-VN" sz="4000" i="1">
                <a:effectLst/>
                <a:latin typeface="Times New Roman" panose="02020603050405020304" pitchFamily="18" charset="0"/>
                <a:ea typeface="DengXian" panose="02010600030101010101" pitchFamily="2" charset="-122"/>
              </a:rPr>
              <a:t> của sự sống </a:t>
            </a:r>
            <a:r>
              <a:rPr lang="vi-VN" sz="4000" i="1" u="sng">
                <a:effectLst/>
                <a:latin typeface="Times New Roman" panose="02020603050405020304" pitchFamily="18" charset="0"/>
                <a:ea typeface="DengXian" panose="02010600030101010101" pitchFamily="2" charset="-122"/>
              </a:rPr>
              <a:t>trăm ngả</a:t>
            </a:r>
            <a:r>
              <a:rPr lang="vi-VN" sz="4000" i="1">
                <a:effectLst/>
                <a:latin typeface="Times New Roman" panose="02020603050405020304" pitchFamily="18" charset="0"/>
                <a:ea typeface="DengXian" panose="02010600030101010101" pitchFamily="2" charset="-122"/>
              </a:rPr>
              <a:t> tụ về,/ </a:t>
            </a:r>
            <a:r>
              <a:rPr lang="vi-VN" sz="4000" i="1" u="sng">
                <a:effectLst/>
                <a:latin typeface="Times New Roman" panose="02020603050405020304" pitchFamily="18" charset="0"/>
                <a:ea typeface="DengXian" panose="02010600030101010101" pitchFamily="2" charset="-122"/>
              </a:rPr>
              <a:t>theo gió</a:t>
            </a:r>
            <a:r>
              <a:rPr lang="vi-VN" sz="4000" i="1">
                <a:effectLst/>
                <a:latin typeface="Times New Roman" panose="02020603050405020304" pitchFamily="18" charset="0"/>
                <a:ea typeface="DengXian" panose="02010600030101010101" pitchFamily="2" charset="-122"/>
              </a:rPr>
              <a:t>/ </a:t>
            </a:r>
            <a:r>
              <a:rPr lang="vi-VN" sz="4000" i="1" u="sng">
                <a:effectLst/>
                <a:latin typeface="Times New Roman" panose="02020603050405020304" pitchFamily="18" charset="0"/>
                <a:ea typeface="DengXian" panose="02010600030101010101" pitchFamily="2" charset="-122"/>
              </a:rPr>
              <a:t>ngân lên</a:t>
            </a:r>
            <a:r>
              <a:rPr lang="vi-VN" sz="4000" i="1">
                <a:effectLst/>
                <a:latin typeface="Times New Roman" panose="02020603050405020304" pitchFamily="18" charset="0"/>
                <a:ea typeface="DengXian" panose="02010600030101010101" pitchFamily="2" charset="-122"/>
              </a:rPr>
              <a:t> </a:t>
            </a:r>
            <a:r>
              <a:rPr lang="vi-VN" sz="4000" i="1" u="sng">
                <a:effectLst/>
                <a:latin typeface="Times New Roman" panose="02020603050405020304" pitchFamily="18" charset="0"/>
                <a:ea typeface="DengXian" panose="02010600030101010101" pitchFamily="2" charset="-122"/>
              </a:rPr>
              <a:t>vang vọng</a:t>
            </a:r>
            <a:r>
              <a:rPr lang="vi-VN" sz="4000" i="1">
                <a:effectLst/>
                <a:latin typeface="Times New Roman" panose="02020603050405020304" pitchFamily="18" charset="0"/>
                <a:ea typeface="DengXian" panose="02010600030101010101" pitchFamily="2" charset="-122"/>
              </a:rPr>
              <a:t>.//</a:t>
            </a:r>
            <a:endParaRPr lang="vi-VN" sz="36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175308092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10F59-CFB2-2526-AA21-E30BCF6FDF7D}"/>
              </a:ext>
            </a:extLst>
          </p:cNvPr>
          <p:cNvPicPr>
            <a:picLocks noChangeAspect="1"/>
          </p:cNvPicPr>
          <p:nvPr/>
        </p:nvPicPr>
        <p:blipFill>
          <a:blip r:embed="rId2"/>
          <a:stretch>
            <a:fillRect/>
          </a:stretch>
        </p:blipFill>
        <p:spPr>
          <a:xfrm>
            <a:off x="-17585" y="2476500"/>
            <a:ext cx="13339204" cy="4834547"/>
          </a:xfrm>
          <a:prstGeom prst="rect">
            <a:avLst/>
          </a:prstGeom>
        </p:spPr>
      </p:pic>
    </p:spTree>
    <p:extLst>
      <p:ext uri="{BB962C8B-B14F-4D97-AF65-F5344CB8AC3E}">
        <p14:creationId xmlns:p14="http://schemas.microsoft.com/office/powerpoint/2010/main" val="3219387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grpSp>
        <p:nvGrpSpPr>
          <p:cNvPr id="12" name="Group 12"/>
          <p:cNvGrpSpPr/>
          <p:nvPr/>
        </p:nvGrpSpPr>
        <p:grpSpPr>
          <a:xfrm>
            <a:off x="13174027" y="1984058"/>
            <a:ext cx="390525" cy="228600"/>
            <a:chOff x="0" y="0"/>
            <a:chExt cx="520700" cy="304800"/>
          </a:xfrm>
        </p:grpSpPr>
        <p:sp>
          <p:nvSpPr>
            <p:cNvPr id="13" name="Freeform 13"/>
            <p:cNvSpPr/>
            <p:nvPr/>
          </p:nvSpPr>
          <p:spPr>
            <a:xfrm>
              <a:off x="45720" y="46990"/>
              <a:ext cx="427990" cy="205740"/>
            </a:xfrm>
            <a:custGeom>
              <a:avLst/>
              <a:gdLst/>
              <a:ahLst/>
              <a:cxnLst/>
              <a:rect l="l" t="t" r="r" b="b"/>
              <a:pathLst>
                <a:path w="427990" h="205740">
                  <a:moveTo>
                    <a:pt x="335280" y="205740"/>
                  </a:moveTo>
                  <a:cubicBezTo>
                    <a:pt x="24130" y="137160"/>
                    <a:pt x="16510" y="125730"/>
                    <a:pt x="10160" y="111760"/>
                  </a:cubicBezTo>
                  <a:cubicBezTo>
                    <a:pt x="3810" y="97790"/>
                    <a:pt x="0" y="78740"/>
                    <a:pt x="5080" y="62230"/>
                  </a:cubicBezTo>
                  <a:cubicBezTo>
                    <a:pt x="11430" y="43180"/>
                    <a:pt x="34290" y="16510"/>
                    <a:pt x="52070" y="7620"/>
                  </a:cubicBezTo>
                  <a:cubicBezTo>
                    <a:pt x="67310" y="0"/>
                    <a:pt x="86360" y="1270"/>
                    <a:pt x="101600" y="5080"/>
                  </a:cubicBezTo>
                  <a:cubicBezTo>
                    <a:pt x="116840" y="8890"/>
                    <a:pt x="133350" y="20320"/>
                    <a:pt x="142240" y="33020"/>
                  </a:cubicBezTo>
                  <a:cubicBezTo>
                    <a:pt x="152400" y="45720"/>
                    <a:pt x="158750" y="64770"/>
                    <a:pt x="157480" y="80010"/>
                  </a:cubicBezTo>
                  <a:cubicBezTo>
                    <a:pt x="157480" y="95250"/>
                    <a:pt x="153670" y="114300"/>
                    <a:pt x="142240" y="127000"/>
                  </a:cubicBezTo>
                  <a:cubicBezTo>
                    <a:pt x="128270" y="142240"/>
                    <a:pt x="96520" y="156210"/>
                    <a:pt x="76200" y="157480"/>
                  </a:cubicBezTo>
                  <a:cubicBezTo>
                    <a:pt x="59690" y="157480"/>
                    <a:pt x="41910" y="148590"/>
                    <a:pt x="30480" y="138430"/>
                  </a:cubicBezTo>
                  <a:cubicBezTo>
                    <a:pt x="17780" y="128270"/>
                    <a:pt x="7620" y="111760"/>
                    <a:pt x="5080" y="96520"/>
                  </a:cubicBezTo>
                  <a:cubicBezTo>
                    <a:pt x="1270" y="81280"/>
                    <a:pt x="3810" y="60960"/>
                    <a:pt x="10160" y="46990"/>
                  </a:cubicBezTo>
                  <a:cubicBezTo>
                    <a:pt x="16510" y="33020"/>
                    <a:pt x="30480" y="17780"/>
                    <a:pt x="44450" y="11430"/>
                  </a:cubicBezTo>
                  <a:cubicBezTo>
                    <a:pt x="58420" y="3810"/>
                    <a:pt x="71120" y="2540"/>
                    <a:pt x="93980" y="3810"/>
                  </a:cubicBezTo>
                  <a:cubicBezTo>
                    <a:pt x="147320" y="3810"/>
                    <a:pt x="309880" y="29210"/>
                    <a:pt x="364490" y="53340"/>
                  </a:cubicBezTo>
                  <a:cubicBezTo>
                    <a:pt x="392430" y="66040"/>
                    <a:pt x="411480" y="80010"/>
                    <a:pt x="420370" y="97790"/>
                  </a:cubicBezTo>
                  <a:cubicBezTo>
                    <a:pt x="427990" y="114300"/>
                    <a:pt x="427990" y="137160"/>
                    <a:pt x="422910" y="152400"/>
                  </a:cubicBezTo>
                  <a:cubicBezTo>
                    <a:pt x="417830" y="168910"/>
                    <a:pt x="403860" y="186690"/>
                    <a:pt x="389890" y="195580"/>
                  </a:cubicBezTo>
                  <a:cubicBezTo>
                    <a:pt x="374650" y="204470"/>
                    <a:pt x="335280" y="205740"/>
                    <a:pt x="335280" y="205740"/>
                  </a:cubicBezTo>
                </a:path>
              </a:pathLst>
            </a:custGeom>
            <a:solidFill>
              <a:srgbClr val="ED4932"/>
            </a:solidFill>
            <a:ln cap="sq">
              <a:noFill/>
              <a:prstDash val="solid"/>
              <a:miter/>
            </a:ln>
          </p:spPr>
          <p:txBody>
            <a:bodyPr/>
            <a:lstStyle/>
            <a:p>
              <a:endParaRPr lang="en-US"/>
            </a:p>
          </p:txBody>
        </p:sp>
      </p:grpSp>
      <p:grpSp>
        <p:nvGrpSpPr>
          <p:cNvPr id="14" name="Group 14"/>
          <p:cNvGrpSpPr/>
          <p:nvPr/>
        </p:nvGrpSpPr>
        <p:grpSpPr>
          <a:xfrm>
            <a:off x="13676948" y="1593532"/>
            <a:ext cx="264795" cy="394335"/>
            <a:chOff x="0" y="0"/>
            <a:chExt cx="353060" cy="525780"/>
          </a:xfrm>
        </p:grpSpPr>
        <p:sp>
          <p:nvSpPr>
            <p:cNvPr id="15" name="Freeform 15"/>
            <p:cNvSpPr/>
            <p:nvPr/>
          </p:nvSpPr>
          <p:spPr>
            <a:xfrm>
              <a:off x="45720" y="49530"/>
              <a:ext cx="264160" cy="429260"/>
            </a:xfrm>
            <a:custGeom>
              <a:avLst/>
              <a:gdLst/>
              <a:ahLst/>
              <a:cxnLst/>
              <a:rect l="l" t="t" r="r" b="b"/>
              <a:pathLst>
                <a:path w="264160" h="429260">
                  <a:moveTo>
                    <a:pt x="5080" y="325120"/>
                  </a:moveTo>
                  <a:cubicBezTo>
                    <a:pt x="91440" y="83820"/>
                    <a:pt x="105410" y="39370"/>
                    <a:pt x="127000" y="20320"/>
                  </a:cubicBezTo>
                  <a:cubicBezTo>
                    <a:pt x="140970" y="7620"/>
                    <a:pt x="157480" y="2540"/>
                    <a:pt x="172720" y="1270"/>
                  </a:cubicBezTo>
                  <a:cubicBezTo>
                    <a:pt x="189230" y="0"/>
                    <a:pt x="208280" y="5080"/>
                    <a:pt x="220980" y="13970"/>
                  </a:cubicBezTo>
                  <a:cubicBezTo>
                    <a:pt x="233680" y="22860"/>
                    <a:pt x="246380" y="38100"/>
                    <a:pt x="251460" y="53340"/>
                  </a:cubicBezTo>
                  <a:cubicBezTo>
                    <a:pt x="256540" y="68580"/>
                    <a:pt x="256540" y="88900"/>
                    <a:pt x="252730" y="102870"/>
                  </a:cubicBezTo>
                  <a:cubicBezTo>
                    <a:pt x="247650" y="118110"/>
                    <a:pt x="237490" y="134620"/>
                    <a:pt x="222250" y="143510"/>
                  </a:cubicBezTo>
                  <a:cubicBezTo>
                    <a:pt x="204470" y="153670"/>
                    <a:pt x="170180" y="160020"/>
                    <a:pt x="149860" y="152400"/>
                  </a:cubicBezTo>
                  <a:cubicBezTo>
                    <a:pt x="129540" y="144780"/>
                    <a:pt x="106680" y="118110"/>
                    <a:pt x="101600" y="96520"/>
                  </a:cubicBezTo>
                  <a:cubicBezTo>
                    <a:pt x="97790" y="76200"/>
                    <a:pt x="107950" y="41910"/>
                    <a:pt x="120650" y="26670"/>
                  </a:cubicBezTo>
                  <a:cubicBezTo>
                    <a:pt x="130810" y="12700"/>
                    <a:pt x="148590" y="5080"/>
                    <a:pt x="165100" y="2540"/>
                  </a:cubicBezTo>
                  <a:cubicBezTo>
                    <a:pt x="180340" y="0"/>
                    <a:pt x="199390" y="1270"/>
                    <a:pt x="213360" y="10160"/>
                  </a:cubicBezTo>
                  <a:cubicBezTo>
                    <a:pt x="231140" y="20320"/>
                    <a:pt x="251460" y="40640"/>
                    <a:pt x="255270" y="69850"/>
                  </a:cubicBezTo>
                  <a:cubicBezTo>
                    <a:pt x="264160" y="130810"/>
                    <a:pt x="181610" y="317500"/>
                    <a:pt x="152400" y="372110"/>
                  </a:cubicBezTo>
                  <a:cubicBezTo>
                    <a:pt x="139700" y="393700"/>
                    <a:pt x="133350" y="406400"/>
                    <a:pt x="118110" y="414020"/>
                  </a:cubicBezTo>
                  <a:cubicBezTo>
                    <a:pt x="104140" y="422910"/>
                    <a:pt x="81280" y="429260"/>
                    <a:pt x="64770" y="424180"/>
                  </a:cubicBezTo>
                  <a:cubicBezTo>
                    <a:pt x="44450" y="419100"/>
                    <a:pt x="17780" y="398780"/>
                    <a:pt x="7620" y="379730"/>
                  </a:cubicBezTo>
                  <a:cubicBezTo>
                    <a:pt x="0" y="364490"/>
                    <a:pt x="5080" y="325120"/>
                    <a:pt x="5080" y="325120"/>
                  </a:cubicBezTo>
                </a:path>
              </a:pathLst>
            </a:custGeom>
            <a:solidFill>
              <a:srgbClr val="ED4932"/>
            </a:solidFill>
            <a:ln cap="sq">
              <a:noFill/>
              <a:prstDash val="solid"/>
              <a:miter/>
            </a:ln>
          </p:spPr>
          <p:txBody>
            <a:bodyPr/>
            <a:lstStyle/>
            <a:p>
              <a:endParaRPr lang="en-US"/>
            </a:p>
          </p:txBody>
        </p:sp>
      </p:gr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3785652"/>
          </a:xfrm>
          <a:prstGeom prst="rect">
            <a:avLst/>
          </a:prstGeom>
          <a:noFill/>
        </p:spPr>
        <p:txBody>
          <a:bodyPr wrap="square">
            <a:spAutoFit/>
          </a:bodyPr>
          <a:lstStyle/>
          <a:p>
            <a:pPr algn="ctr"/>
            <a:r>
              <a:rPr lang="en-US" sz="6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Nêu</a:t>
            </a:r>
            <a:r>
              <a:rPr lang="en-US" sz="60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suy</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nghĩ</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cá</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nhân</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và</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nêu</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cảm</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xúc</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của</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mình</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sau</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khi</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học</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xong</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bài</a:t>
            </a:r>
            <a:r>
              <a:rPr lang="en-US" sz="60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6000"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Vịnh </a:t>
            </a:r>
            <a:r>
              <a:rPr lang="en-US" sz="6000" i="1"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Hạ</a:t>
            </a:r>
            <a:r>
              <a:rPr lang="en-US" sz="600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Long</a:t>
            </a:r>
            <a:r>
              <a:rPr lang="en-US" sz="6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670779"/>
          </a:xfrm>
          <a:custGeom>
            <a:avLst/>
            <a:gdLst/>
            <a:ahLst/>
            <a:cxnLst/>
            <a:rect l="l" t="t" r="r" b="b"/>
            <a:pathLst>
              <a:path w="18288000" h="10670779">
                <a:moveTo>
                  <a:pt x="0" y="0"/>
                </a:moveTo>
                <a:lnTo>
                  <a:pt x="18288000" y="0"/>
                </a:lnTo>
                <a:lnTo>
                  <a:pt x="18288000" y="10670779"/>
                </a:lnTo>
                <a:lnTo>
                  <a:pt x="0" y="10670779"/>
                </a:lnTo>
                <a:lnTo>
                  <a:pt x="0" y="0"/>
                </a:lnTo>
                <a:close/>
              </a:path>
            </a:pathLst>
          </a:custGeom>
          <a:blipFill>
            <a:blip r:embed="rId2"/>
            <a:stretch>
              <a:fillRect t="-14268" b="-14268"/>
            </a:stretch>
          </a:blipFill>
        </p:spPr>
        <p:txBody>
          <a:bodyPr/>
          <a:lstStyle/>
          <a:p>
            <a:endParaRPr lang="en-US"/>
          </a:p>
        </p:txBody>
      </p:sp>
      <p:pic>
        <p:nvPicPr>
          <p:cNvPr id="4" name="Picture 3">
            <a:extLst>
              <a:ext uri="{FF2B5EF4-FFF2-40B4-BE49-F238E27FC236}">
                <a16:creationId xmlns:a16="http://schemas.microsoft.com/office/drawing/2014/main" id="{04F382B7-E2D1-3ACE-D8BD-8B9C3064B3D2}"/>
              </a:ext>
            </a:extLst>
          </p:cNvPr>
          <p:cNvPicPr>
            <a:picLocks noChangeAspect="1"/>
          </p:cNvPicPr>
          <p:nvPr/>
        </p:nvPicPr>
        <p:blipFill>
          <a:blip r:embed="rId3"/>
          <a:stretch>
            <a:fillRect/>
          </a:stretch>
        </p:blipFill>
        <p:spPr>
          <a:xfrm>
            <a:off x="0" y="2324100"/>
            <a:ext cx="13339204" cy="482845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E6549A56-68AF-4ECD-9B5F-8B8E3FE81E8C}"/>
              </a:ext>
            </a:extLst>
          </p:cNvPr>
          <p:cNvSpPr txBox="1"/>
          <p:nvPr/>
        </p:nvSpPr>
        <p:spPr>
          <a:xfrm>
            <a:off x="1181100" y="4686300"/>
            <a:ext cx="9144000" cy="1754326"/>
          </a:xfrm>
          <a:prstGeom prst="rect">
            <a:avLst/>
          </a:prstGeom>
          <a:solidFill>
            <a:schemeClr val="bg1"/>
          </a:solidFill>
        </p:spPr>
        <p:txBody>
          <a:bodyPr wrap="square">
            <a:spAutoFit/>
          </a:bodyPr>
          <a:lstStyle/>
          <a:p>
            <a:pPr algn="ctr"/>
            <a:r>
              <a:rPr lang="en-US" sz="5400">
                <a:solidFill>
                  <a:srgbClr val="FF0000"/>
                </a:solidFill>
              </a:rPr>
              <a:t>https://www.youtube.com/watch?v=wTL81eFC2Wo&amp;t=71s</a:t>
            </a:r>
          </a:p>
        </p:txBody>
      </p:sp>
      <p:sp>
        <p:nvSpPr>
          <p:cNvPr id="4" name="TextBox 3">
            <a:extLst>
              <a:ext uri="{FF2B5EF4-FFF2-40B4-BE49-F238E27FC236}">
                <a16:creationId xmlns:a16="http://schemas.microsoft.com/office/drawing/2014/main" id="{24C0EA18-FDE3-487F-BA75-AF0B2034E08E}"/>
              </a:ext>
            </a:extLst>
          </p:cNvPr>
          <p:cNvSpPr txBox="1"/>
          <p:nvPr/>
        </p:nvSpPr>
        <p:spPr>
          <a:xfrm>
            <a:off x="685800" y="571500"/>
            <a:ext cx="10134600" cy="3416320"/>
          </a:xfrm>
          <a:prstGeom prst="rect">
            <a:avLst/>
          </a:prstGeom>
          <a:solidFill>
            <a:schemeClr val="bg1"/>
          </a:solidFill>
        </p:spPr>
        <p:txBody>
          <a:bodyPr wrap="square">
            <a:spAutoFit/>
          </a:bodyPr>
          <a:lstStyle/>
          <a:p>
            <a:pPr algn="ctr"/>
            <a:r>
              <a:rPr lang="en-US" sz="5400"/>
              <a:t>Ghi chú: Video dài nên e ko chèn vào ppt nặng. Thầy cô giữ nút Ctrl trên bàn phím và bấm chuột trái vào tệp bên dưới sẽ mở đến video</a:t>
            </a:r>
          </a:p>
        </p:txBody>
      </p:sp>
    </p:spTree>
    <p:extLst>
      <p:ext uri="{BB962C8B-B14F-4D97-AF65-F5344CB8AC3E}">
        <p14:creationId xmlns:p14="http://schemas.microsoft.com/office/powerpoint/2010/main" val="361821304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a:extLst>
              <a:ext uri="{FF2B5EF4-FFF2-40B4-BE49-F238E27FC236}">
                <a16:creationId xmlns:a16="http://schemas.microsoft.com/office/drawing/2014/main" id="{564CC029-36B8-6659-CF2F-BBA7D8DA4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id="{E2EA7ADE-0B6C-4B9D-B6FC-E8900DB01C34}"/>
              </a:ext>
            </a:extLst>
          </p:cNvPr>
          <p:cNvSpPr/>
          <p:nvPr/>
        </p:nvSpPr>
        <p:spPr>
          <a:xfrm>
            <a:off x="6362700" y="8724900"/>
            <a:ext cx="5562600" cy="12954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rPr>
              <a:t>VỊNH HẠ LONG</a:t>
            </a:r>
          </a:p>
        </p:txBody>
      </p:sp>
    </p:spTree>
    <p:extLst>
      <p:ext uri="{BB962C8B-B14F-4D97-AF65-F5344CB8AC3E}">
        <p14:creationId xmlns:p14="http://schemas.microsoft.com/office/powerpoint/2010/main" val="2163952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3">
            <a:hlinkClick r:id="" action="ppaction://media"/>
            <a:extLst>
              <a:ext uri="{FF2B5EF4-FFF2-40B4-BE49-F238E27FC236}">
                <a16:creationId xmlns:a16="http://schemas.microsoft.com/office/drawing/2014/main" id="{6F68378A-0477-49BA-858F-A7593B0B136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84" b="384"/>
          <a:stretch>
            <a:fillRect/>
          </a:stretch>
        </p:blipFill>
        <p:spPr>
          <a:xfrm>
            <a:off x="0" y="0"/>
            <a:ext cx="18288000" cy="10241516"/>
          </a:xfrm>
          <a:prstGeom prst="rect">
            <a:avLst/>
          </a:prstGeom>
        </p:spPr>
      </p:pic>
      <p:pic>
        <p:nvPicPr>
          <p:cNvPr id="31" name="Picture 30">
            <a:extLst>
              <a:ext uri="{FF2B5EF4-FFF2-40B4-BE49-F238E27FC236}">
                <a16:creationId xmlns:a16="http://schemas.microsoft.com/office/drawing/2014/main" id="{FDA6D7E3-253C-40A1-8E6E-FAC130E91E30}"/>
              </a:ext>
            </a:extLst>
          </p:cNvPr>
          <p:cNvPicPr>
            <a:picLocks noChangeAspect="1"/>
          </p:cNvPicPr>
          <p:nvPr/>
        </p:nvPicPr>
        <p:blipFill>
          <a:blip r:embed="rId5"/>
          <a:stretch>
            <a:fillRect/>
          </a:stretch>
        </p:blipFill>
        <p:spPr>
          <a:xfrm>
            <a:off x="5562600" y="952500"/>
            <a:ext cx="6401355" cy="3868248"/>
          </a:xfrm>
          <a:prstGeom prst="rect">
            <a:avLst/>
          </a:prstGeom>
        </p:spPr>
      </p:pic>
      <p:pic>
        <p:nvPicPr>
          <p:cNvPr id="34" name="Picture 33">
            <a:extLst>
              <a:ext uri="{FF2B5EF4-FFF2-40B4-BE49-F238E27FC236}">
                <a16:creationId xmlns:a16="http://schemas.microsoft.com/office/drawing/2014/main" id="{36E625BB-0447-436D-BC92-D34CEED5688C}"/>
              </a:ext>
            </a:extLst>
          </p:cNvPr>
          <p:cNvPicPr>
            <a:picLocks noChangeAspect="1"/>
          </p:cNvPicPr>
          <p:nvPr/>
        </p:nvPicPr>
        <p:blipFill>
          <a:blip r:embed="rId6"/>
          <a:stretch>
            <a:fillRect/>
          </a:stretch>
        </p:blipFill>
        <p:spPr>
          <a:xfrm>
            <a:off x="-2209800" y="3968781"/>
            <a:ext cx="18251431" cy="3608934"/>
          </a:xfrm>
          <a:prstGeom prst="rect">
            <a:avLst/>
          </a:prstGeom>
        </p:spPr>
      </p:pic>
    </p:spTree>
    <p:extLst>
      <p:ext uri="{BB962C8B-B14F-4D97-AF65-F5344CB8AC3E}">
        <p14:creationId xmlns:p14="http://schemas.microsoft.com/office/powerpoint/2010/main" val="1893339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34"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794A7974-D63B-460F-A1D5-7ABA71FED408}"/>
              </a:ext>
            </a:extLst>
          </p:cNvPr>
          <p:cNvSpPr/>
          <p:nvPr/>
        </p:nvSpPr>
        <p:spPr>
          <a:xfrm>
            <a:off x="245129" y="949569"/>
            <a:ext cx="17673453" cy="8356209"/>
          </a:xfrm>
          <a:prstGeom prst="roundRect">
            <a:avLst>
              <a:gd name="adj" fmla="val 11589"/>
            </a:avLst>
          </a:prstGeom>
          <a:solidFill>
            <a:sysClr val="window" lastClr="FFFFFF">
              <a:alpha val="91000"/>
            </a:sysClr>
          </a:solidFill>
          <a:ln w="76200" cap="flat" cmpd="sng" algn="ctr">
            <a:solidFill>
              <a:srgbClr val="4472C4">
                <a:lumMod val="50000"/>
              </a:srgbClr>
            </a:solidFill>
            <a:prstDash val="dash"/>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38">
            <a:extLst>
              <a:ext uri="{FF2B5EF4-FFF2-40B4-BE49-F238E27FC236}">
                <a16:creationId xmlns:a16="http://schemas.microsoft.com/office/drawing/2014/main" id="{0F3E3C92-2EF4-4C00-99A9-BD809E013F27}"/>
              </a:ext>
            </a:extLst>
          </p:cNvPr>
          <p:cNvGrpSpPr/>
          <p:nvPr/>
        </p:nvGrpSpPr>
        <p:grpSpPr>
          <a:xfrm>
            <a:off x="-388908" y="2016119"/>
            <a:ext cx="17794632" cy="5880632"/>
            <a:chOff x="-259271" y="738317"/>
            <a:chExt cx="11863088" cy="3920421"/>
          </a:xfrm>
        </p:grpSpPr>
        <p:sp>
          <p:nvSpPr>
            <p:cNvPr id="4" name="TextBox 27">
              <a:extLst>
                <a:ext uri="{FF2B5EF4-FFF2-40B4-BE49-F238E27FC236}">
                  <a16:creationId xmlns:a16="http://schemas.microsoft.com/office/drawing/2014/main" id="{678561FC-E39C-414F-9E2C-DDACAC56BFA9}"/>
                </a:ext>
              </a:extLst>
            </p:cNvPr>
            <p:cNvSpPr txBox="1"/>
            <p:nvPr/>
          </p:nvSpPr>
          <p:spPr>
            <a:xfrm>
              <a:off x="1063786" y="1150085"/>
              <a:ext cx="10540031" cy="3508653"/>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Nêu được phỏng đoán về nội dung bài đọc qua tên bài, hoạt động khởi động và tranh minh hoạ.</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Đọc trôi chảy bài đọc, ngắt nghỉ đúng dấu câu, đúng logic ngữ nghĩa; trả lời được các câu hỏi tìm hiểu bài. Hiểu được nội dung của bài đọc: </a:t>
              </a:r>
              <a:r>
                <a:rPr kumimoji="0" lang="vi-VN" sz="4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Bốn mùa, Hạ Long được bao phủ bởi một màu xanh đằm thắm. Nhưng vào mỗi mùa, Hạ Long vẫn có những nét riêng biệt, hấp dẫn mọi người. </a:t>
              </a:r>
              <a:r>
                <a:rPr kumimoji="0" lang="vi-VN"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Từ đó, rút ra ý nghĩa: </a:t>
              </a:r>
              <a:r>
                <a:rPr kumimoji="0" lang="vi-VN" sz="4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Cảnh vật tươi đẹp và khí hậu mát mẻ đã mang lại cho Hạ Long sức hấp dẫn, nét cuốn hút riêng.</a:t>
              </a:r>
            </a:p>
          </p:txBody>
        </p:sp>
        <p:pic>
          <p:nvPicPr>
            <p:cNvPr id="5" name="Picture 36">
              <a:extLst>
                <a:ext uri="{FF2B5EF4-FFF2-40B4-BE49-F238E27FC236}">
                  <a16:creationId xmlns:a16="http://schemas.microsoft.com/office/drawing/2014/main" id="{0322F4A7-D62A-4E51-A6CA-EBC18C30A8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220"/>
            <a:stretch/>
          </p:blipFill>
          <p:spPr>
            <a:xfrm>
              <a:off x="-259271" y="738317"/>
              <a:ext cx="1476824" cy="1307695"/>
            </a:xfrm>
            <a:prstGeom prst="rect">
              <a:avLst/>
            </a:prstGeom>
          </p:spPr>
        </p:pic>
      </p:grpSp>
      <p:pic>
        <p:nvPicPr>
          <p:cNvPr id="6" name="Picture 37">
            <a:extLst>
              <a:ext uri="{FF2B5EF4-FFF2-40B4-BE49-F238E27FC236}">
                <a16:creationId xmlns:a16="http://schemas.microsoft.com/office/drawing/2014/main" id="{AC0540DD-0529-4864-9DE6-742DB7FD09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290" t="5684" r="-18070" b="-5684"/>
          <a:stretch/>
        </p:blipFill>
        <p:spPr>
          <a:xfrm>
            <a:off x="192978" y="4630738"/>
            <a:ext cx="2215236" cy="1961543"/>
          </a:xfrm>
          <a:prstGeom prst="rect">
            <a:avLst/>
          </a:prstGeom>
        </p:spPr>
      </p:pic>
      <p:pic>
        <p:nvPicPr>
          <p:cNvPr id="7" name="Picture 6">
            <a:extLst>
              <a:ext uri="{FF2B5EF4-FFF2-40B4-BE49-F238E27FC236}">
                <a16:creationId xmlns:a16="http://schemas.microsoft.com/office/drawing/2014/main" id="{E7D38D39-4A99-4A29-B309-3270C7A76E3B}"/>
              </a:ext>
            </a:extLst>
          </p:cNvPr>
          <p:cNvPicPr>
            <a:picLocks noChangeAspect="1"/>
          </p:cNvPicPr>
          <p:nvPr/>
        </p:nvPicPr>
        <p:blipFill>
          <a:blip r:embed="rId3"/>
          <a:stretch>
            <a:fillRect/>
          </a:stretch>
        </p:blipFill>
        <p:spPr>
          <a:xfrm>
            <a:off x="1" y="947695"/>
            <a:ext cx="17731754" cy="1892972"/>
          </a:xfrm>
          <a:prstGeom prst="rect">
            <a:avLst/>
          </a:prstGeom>
        </p:spPr>
      </p:pic>
    </p:spTree>
    <p:extLst>
      <p:ext uri="{BB962C8B-B14F-4D97-AF65-F5344CB8AC3E}">
        <p14:creationId xmlns:p14="http://schemas.microsoft.com/office/powerpoint/2010/main" val="66772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324CF71-B8DF-4B82-AA1D-00EBBFB08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5CB01C-B343-4F4E-8A4C-09F99D23E514}"/>
              </a:ext>
            </a:extLst>
          </p:cNvPr>
          <p:cNvPicPr>
            <a:picLocks noChangeAspect="1"/>
          </p:cNvPicPr>
          <p:nvPr/>
        </p:nvPicPr>
        <p:blipFill>
          <a:blip r:embed="rId3"/>
          <a:stretch>
            <a:fillRect/>
          </a:stretch>
        </p:blipFill>
        <p:spPr>
          <a:xfrm>
            <a:off x="1890144" y="5295900"/>
            <a:ext cx="16359756" cy="3352800"/>
          </a:xfrm>
          <a:prstGeom prst="rect">
            <a:avLst/>
          </a:prstGeom>
        </p:spPr>
      </p:pic>
    </p:spTree>
    <p:extLst>
      <p:ext uri="{BB962C8B-B14F-4D97-AF65-F5344CB8AC3E}">
        <p14:creationId xmlns:p14="http://schemas.microsoft.com/office/powerpoint/2010/main" val="41636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0AE6E23-ED37-4605-96C5-59A9FAB1FA16}"/>
              </a:ext>
            </a:extLst>
          </p:cNvPr>
          <p:cNvGrpSpPr/>
          <p:nvPr/>
        </p:nvGrpSpPr>
        <p:grpSpPr>
          <a:xfrm>
            <a:off x="1374669" y="2684389"/>
            <a:ext cx="4758612" cy="2454143"/>
            <a:chOff x="139959" y="1387023"/>
            <a:chExt cx="3172408" cy="1636095"/>
          </a:xfrm>
        </p:grpSpPr>
        <p:sp>
          <p:nvSpPr>
            <p:cNvPr id="9" name="Rectangle: Rounded Corners 14">
              <a:extLst>
                <a:ext uri="{FF2B5EF4-FFF2-40B4-BE49-F238E27FC236}">
                  <a16:creationId xmlns:a16="http://schemas.microsoft.com/office/drawing/2014/main" id="{6AAA5D7D-3769-4AF9-B363-D69AB5B57AB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err="1">
                  <a:solidFill>
                    <a:srgbClr val="002060"/>
                  </a:solidFill>
                  <a:latin typeface="UTM Duepuntozero" panose="02040603050506020204" pitchFamily="18" charset="0"/>
                </a:rPr>
                <a:t>Mắt</a:t>
              </a:r>
              <a:r>
                <a:rPr lang="en-US" sz="7200" b="1" dirty="0">
                  <a:solidFill>
                    <a:srgbClr val="002060"/>
                  </a:solidFill>
                  <a:latin typeface="UTM Duepuntozero" panose="02040603050506020204" pitchFamily="18" charset="0"/>
                </a:rPr>
                <a:t> </a:t>
              </a:r>
              <a:r>
                <a:rPr lang="en-US" sz="7200" b="1" dirty="0" err="1">
                  <a:solidFill>
                    <a:srgbClr val="002060"/>
                  </a:solidFill>
                  <a:latin typeface="UTM Duepuntozero" panose="02040603050506020204" pitchFamily="18" charset="0"/>
                </a:rPr>
                <a:t>dõi</a:t>
              </a:r>
              <a:endParaRPr lang="en-US" sz="7200" b="1" dirty="0">
                <a:solidFill>
                  <a:srgbClr val="002060"/>
                </a:solidFill>
                <a:latin typeface="UTM Duepuntozero" panose="02040603050506020204" pitchFamily="18" charset="0"/>
              </a:endParaRPr>
            </a:p>
          </p:txBody>
        </p:sp>
        <p:pic>
          <p:nvPicPr>
            <p:cNvPr id="10" name="Picture 10">
              <a:extLst>
                <a:ext uri="{FF2B5EF4-FFF2-40B4-BE49-F238E27FC236}">
                  <a16:creationId xmlns:a16="http://schemas.microsoft.com/office/drawing/2014/main" id="{28E63553-4CD1-42D8-A474-1697F6A6C0FB}"/>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11">
            <a:extLst>
              <a:ext uri="{FF2B5EF4-FFF2-40B4-BE49-F238E27FC236}">
                <a16:creationId xmlns:a16="http://schemas.microsoft.com/office/drawing/2014/main" id="{F64EC38D-0672-47ED-8702-7294B4A58952}"/>
              </a:ext>
            </a:extLst>
          </p:cNvPr>
          <p:cNvGrpSpPr/>
          <p:nvPr/>
        </p:nvGrpSpPr>
        <p:grpSpPr>
          <a:xfrm>
            <a:off x="6347225" y="2799344"/>
            <a:ext cx="5096151" cy="2339187"/>
            <a:chOff x="4424729" y="3902060"/>
            <a:chExt cx="3397434" cy="1559458"/>
          </a:xfrm>
        </p:grpSpPr>
        <p:sp>
          <p:nvSpPr>
            <p:cNvPr id="12" name="Rectangle: Rounded Corners 20">
              <a:extLst>
                <a:ext uri="{FF2B5EF4-FFF2-40B4-BE49-F238E27FC236}">
                  <a16:creationId xmlns:a16="http://schemas.microsoft.com/office/drawing/2014/main" id="{EE5D6096-28EF-4209-A0E6-26800B16FDE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UTM Duepuntozero" panose="02040603050506020204" pitchFamily="18" charset="0"/>
                </a:rPr>
                <a:t>Tai </a:t>
              </a:r>
              <a:r>
                <a:rPr lang="en-US" sz="7200" b="1" dirty="0" err="1">
                  <a:solidFill>
                    <a:srgbClr val="002060"/>
                  </a:solidFill>
                  <a:latin typeface="UTM Duepuntozero" panose="02040603050506020204" pitchFamily="18" charset="0"/>
                </a:rPr>
                <a:t>nghe</a:t>
              </a:r>
              <a:endParaRPr lang="en-US" sz="7200" b="1" dirty="0">
                <a:solidFill>
                  <a:srgbClr val="002060"/>
                </a:solidFill>
                <a:latin typeface="UTM Duepuntozero" panose="02040603050506020204" pitchFamily="18" charset="0"/>
              </a:endParaRPr>
            </a:p>
          </p:txBody>
        </p:sp>
        <p:pic>
          <p:nvPicPr>
            <p:cNvPr id="13" name="Picture 13">
              <a:extLst>
                <a:ext uri="{FF2B5EF4-FFF2-40B4-BE49-F238E27FC236}">
                  <a16:creationId xmlns:a16="http://schemas.microsoft.com/office/drawing/2014/main" id="{E8430F7D-527C-46AF-A609-690B7A2C106F}"/>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4" name="Group 14">
            <a:extLst>
              <a:ext uri="{FF2B5EF4-FFF2-40B4-BE49-F238E27FC236}">
                <a16:creationId xmlns:a16="http://schemas.microsoft.com/office/drawing/2014/main" id="{0BFA5B4A-3FC8-4ACF-ACD4-8908EFFDF806}"/>
              </a:ext>
            </a:extLst>
          </p:cNvPr>
          <p:cNvGrpSpPr/>
          <p:nvPr/>
        </p:nvGrpSpPr>
        <p:grpSpPr>
          <a:xfrm>
            <a:off x="11747817" y="3076214"/>
            <a:ext cx="4993746" cy="2057519"/>
            <a:chOff x="8110962" y="1828720"/>
            <a:chExt cx="3329164" cy="1371679"/>
          </a:xfrm>
        </p:grpSpPr>
        <p:sp>
          <p:nvSpPr>
            <p:cNvPr id="15" name="Rectangle: Rounded Corners 26">
              <a:extLst>
                <a:ext uri="{FF2B5EF4-FFF2-40B4-BE49-F238E27FC236}">
                  <a16:creationId xmlns:a16="http://schemas.microsoft.com/office/drawing/2014/main" id="{CBBD87D8-168C-430B-A616-B284545B714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UTM Duepuntozero" panose="02040603050506020204" pitchFamily="18" charset="0"/>
                </a:rPr>
                <a:t>Tay </a:t>
              </a:r>
              <a:r>
                <a:rPr lang="en-US" sz="7200" b="1" dirty="0" err="1">
                  <a:solidFill>
                    <a:srgbClr val="002060"/>
                  </a:solidFill>
                  <a:latin typeface="UTM Duepuntozero" panose="02040603050506020204" pitchFamily="18" charset="0"/>
                </a:rPr>
                <a:t>dò</a:t>
              </a:r>
              <a:endParaRPr lang="en-US" sz="7200" b="1" dirty="0">
                <a:solidFill>
                  <a:srgbClr val="002060"/>
                </a:solidFill>
                <a:latin typeface="UTM Duepuntozero" panose="02040603050506020204" pitchFamily="18" charset="0"/>
              </a:endParaRPr>
            </a:p>
          </p:txBody>
        </p:sp>
        <p:pic>
          <p:nvPicPr>
            <p:cNvPr id="16" name="Picture 16">
              <a:extLst>
                <a:ext uri="{FF2B5EF4-FFF2-40B4-BE49-F238E27FC236}">
                  <a16:creationId xmlns:a16="http://schemas.microsoft.com/office/drawing/2014/main" id="{F7C9599E-D875-4A76-8EAD-AAA67973E48C}"/>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7" name="Picture 18">
            <a:extLst>
              <a:ext uri="{FF2B5EF4-FFF2-40B4-BE49-F238E27FC236}">
                <a16:creationId xmlns:a16="http://schemas.microsoft.com/office/drawing/2014/main" id="{C27DE95A-DE64-43D4-816C-20E7459F59BB}"/>
              </a:ext>
            </a:extLst>
          </p:cNvPr>
          <p:cNvPicPr>
            <a:picLocks noChangeAspect="1"/>
          </p:cNvPicPr>
          <p:nvPr/>
        </p:nvPicPr>
        <p:blipFill>
          <a:blip r:embed="rId6"/>
          <a:stretch>
            <a:fillRect/>
          </a:stretch>
        </p:blipFill>
        <p:spPr>
          <a:xfrm>
            <a:off x="976064" y="652922"/>
            <a:ext cx="4876800" cy="1879601"/>
          </a:xfrm>
          <a:prstGeom prst="rect">
            <a:avLst/>
          </a:prstGeom>
        </p:spPr>
      </p:pic>
      <p:pic>
        <p:nvPicPr>
          <p:cNvPr id="18" name="Picture 19">
            <a:extLst>
              <a:ext uri="{FF2B5EF4-FFF2-40B4-BE49-F238E27FC236}">
                <a16:creationId xmlns:a16="http://schemas.microsoft.com/office/drawing/2014/main" id="{43B73F27-4CC0-4192-8C88-310DF25D9CC7}"/>
              </a:ext>
            </a:extLst>
          </p:cNvPr>
          <p:cNvPicPr>
            <a:picLocks noChangeAspect="1"/>
          </p:cNvPicPr>
          <p:nvPr/>
        </p:nvPicPr>
        <p:blipFill>
          <a:blip r:embed="rId6"/>
          <a:stretch>
            <a:fillRect/>
          </a:stretch>
        </p:blipFill>
        <p:spPr>
          <a:xfrm flipH="1" flipV="1">
            <a:off x="12484857" y="1122697"/>
            <a:ext cx="4876800" cy="1879601"/>
          </a:xfrm>
          <a:prstGeom prst="rect">
            <a:avLst/>
          </a:prstGeom>
        </p:spPr>
      </p:pic>
      <p:grpSp>
        <p:nvGrpSpPr>
          <p:cNvPr id="19" name="Group 35">
            <a:extLst>
              <a:ext uri="{FF2B5EF4-FFF2-40B4-BE49-F238E27FC236}">
                <a16:creationId xmlns:a16="http://schemas.microsoft.com/office/drawing/2014/main" id="{2EFFB478-1000-4040-98A1-85F80E137FBC}"/>
              </a:ext>
            </a:extLst>
          </p:cNvPr>
          <p:cNvGrpSpPr/>
          <p:nvPr/>
        </p:nvGrpSpPr>
        <p:grpSpPr>
          <a:xfrm>
            <a:off x="5905685" y="5058473"/>
            <a:ext cx="6900321" cy="5193543"/>
            <a:chOff x="3853543" y="4366486"/>
            <a:chExt cx="3728365" cy="2664818"/>
          </a:xfrm>
        </p:grpSpPr>
        <p:pic>
          <p:nvPicPr>
            <p:cNvPr id="20" name="Picture 23">
              <a:extLst>
                <a:ext uri="{FF2B5EF4-FFF2-40B4-BE49-F238E27FC236}">
                  <a16:creationId xmlns:a16="http://schemas.microsoft.com/office/drawing/2014/main" id="{B08170DD-7AB8-4271-AF4D-CDEA3302FD1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A955FA71-D2D8-4725-9ACB-683F4B101D52}"/>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2" name="Picture 21">
            <a:extLst>
              <a:ext uri="{FF2B5EF4-FFF2-40B4-BE49-F238E27FC236}">
                <a16:creationId xmlns:a16="http://schemas.microsoft.com/office/drawing/2014/main" id="{C78051D1-72FB-4D48-B340-27E5896B4555}"/>
              </a:ext>
            </a:extLst>
          </p:cNvPr>
          <p:cNvPicPr>
            <a:picLocks noChangeAspect="1"/>
          </p:cNvPicPr>
          <p:nvPr/>
        </p:nvPicPr>
        <p:blipFill>
          <a:blip r:embed="rId9"/>
          <a:stretch>
            <a:fillRect/>
          </a:stretch>
        </p:blipFill>
        <p:spPr>
          <a:xfrm>
            <a:off x="5808392" y="632486"/>
            <a:ext cx="6383066" cy="3520745"/>
          </a:xfrm>
          <a:prstGeom prst="rect">
            <a:avLst/>
          </a:prstGeom>
        </p:spPr>
      </p:pic>
    </p:spTree>
    <p:extLst>
      <p:ext uri="{BB962C8B-B14F-4D97-AF65-F5344CB8AC3E}">
        <p14:creationId xmlns:p14="http://schemas.microsoft.com/office/powerpoint/2010/main" val="10494161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1615</TotalTime>
  <Words>1883</Words>
  <Application>Microsoft Office PowerPoint</Application>
  <PresentationFormat>Custom</PresentationFormat>
  <Paragraphs>94</Paragraphs>
  <Slides>38</Slides>
  <Notes>0</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38</vt:i4>
      </vt:variant>
    </vt:vector>
  </HeadingPairs>
  <TitlesOfParts>
    <vt:vector size="53" baseType="lpstr">
      <vt:lpstr>#9Slide07 Cadena</vt:lpstr>
      <vt:lpstr>Arial</vt:lpstr>
      <vt:lpstr>Buffalo</vt:lpstr>
      <vt:lpstr>Calibri</vt:lpstr>
      <vt:lpstr>Checkin</vt:lpstr>
      <vt:lpstr>Open Sans</vt:lpstr>
      <vt:lpstr>Times New Roman</vt:lpstr>
      <vt:lpstr>UTM Duepuntozero</vt:lpstr>
      <vt:lpstr>UVN Banh Mi</vt:lpstr>
      <vt:lpstr>Wingdings</vt:lpstr>
      <vt:lpstr>Office Theme</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T6_Doc</dc:title>
  <dc:subject>9Slide.vn</dc:subject>
  <dc:creator>huong</dc:creator>
  <dc:description>9Slide.vn</dc:description>
  <cp:lastModifiedBy>Hương</cp:lastModifiedBy>
  <cp:revision>15</cp:revision>
  <dcterms:created xsi:type="dcterms:W3CDTF">2006-08-16T00:00:00Z</dcterms:created>
  <dcterms:modified xsi:type="dcterms:W3CDTF">2024-12-20T13:22:51Z</dcterms:modified>
  <cp:category>9Slide.vn</cp:category>
  <dc:identifier>DAGPVnf4NPg</dc:identifier>
</cp:coreProperties>
</file>