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5"/>
  </p:notesMasterIdLst>
  <p:sldIdLst>
    <p:sldId id="258" r:id="rId2"/>
    <p:sldId id="260" r:id="rId3"/>
    <p:sldId id="261" r:id="rId4"/>
    <p:sldId id="294" r:id="rId5"/>
    <p:sldId id="295" r:id="rId6"/>
    <p:sldId id="277" r:id="rId7"/>
    <p:sldId id="262" r:id="rId8"/>
    <p:sldId id="263" r:id="rId9"/>
    <p:sldId id="264" r:id="rId10"/>
    <p:sldId id="265" r:id="rId11"/>
    <p:sldId id="266" r:id="rId12"/>
    <p:sldId id="296" r:id="rId13"/>
    <p:sldId id="267" r:id="rId14"/>
    <p:sldId id="268" r:id="rId15"/>
    <p:sldId id="269" r:id="rId16"/>
    <p:sldId id="270" r:id="rId17"/>
    <p:sldId id="297" r:id="rId18"/>
    <p:sldId id="298" r:id="rId19"/>
    <p:sldId id="299" r:id="rId20"/>
    <p:sldId id="300" r:id="rId21"/>
    <p:sldId id="278" r:id="rId22"/>
    <p:sldId id="279" r:id="rId23"/>
    <p:sldId id="280" r:id="rId24"/>
    <p:sldId id="281" r:id="rId25"/>
    <p:sldId id="301" r:id="rId26"/>
    <p:sldId id="282" r:id="rId27"/>
    <p:sldId id="286" r:id="rId28"/>
    <p:sldId id="287" r:id="rId29"/>
    <p:sldId id="288" r:id="rId30"/>
    <p:sldId id="290" r:id="rId31"/>
    <p:sldId id="302" r:id="rId32"/>
    <p:sldId id="292" r:id="rId33"/>
    <p:sldId id="293" r:id="rId34"/>
  </p:sldIdLst>
  <p:sldSz cx="12192000" cy="6858000"/>
  <p:notesSz cx="6858000" cy="9144000"/>
  <p:embeddedFontLst>
    <p:embeddedFont>
      <p:font typeface="#9Slide07 IcielLa Chic Pro Shad" panose="02000506090000020004" pitchFamily="2" charset="0"/>
      <p:regular r:id="rId36"/>
    </p:embeddedFont>
    <p:embeddedFont>
      <p:font typeface="iCiel Pony" panose="02000000000000000000" pitchFamily="2" charset="0"/>
      <p:regular r:id="rId37"/>
    </p:embeddedFont>
    <p:embeddedFont>
      <p:font typeface="LNTH-LuoLuoNotangYuanTi 1" pitchFamily="2" charset="-128"/>
      <p:regular r:id="rId38"/>
    </p:embeddedFont>
    <p:embeddedFont>
      <p:font typeface="SVN-Apple" panose="02040603050506020204" pitchFamily="18"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587CC1-7A1B-41AE-BFDB-71B3D9882645}" v="301" dt="2023-10-08T07:42:17.6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19" autoAdjust="0"/>
    <p:restoredTop sz="94249" autoAdjust="0"/>
  </p:normalViewPr>
  <p:slideViewPr>
    <p:cSldViewPr snapToGrid="0">
      <p:cViewPr>
        <p:scale>
          <a:sx n="25" d="100"/>
          <a:sy n="25" d="100"/>
        </p:scale>
        <p:origin x="2448"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3F522-5E50-4A31-93E6-6EAE18E6C63E}" type="datetimeFigureOut">
              <a:rPr lang="en-US" smtClean="0"/>
              <a:t>22/12/2024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8890C-AEA9-4F02-8B8A-AD76D6934F2B}" type="slidenum">
              <a:rPr lang="en-US" smtClean="0"/>
              <a:t>‹#›</a:t>
            </a:fld>
            <a:endParaRPr lang="en-US"/>
          </a:p>
        </p:txBody>
      </p:sp>
    </p:spTree>
    <p:extLst>
      <p:ext uri="{BB962C8B-B14F-4D97-AF65-F5344CB8AC3E}">
        <p14:creationId xmlns:p14="http://schemas.microsoft.com/office/powerpoint/2010/main" val="64488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có thể yêu cầu các HS có số thứ tự  là số 1 về cùng một nhóm, các HS có số thứ tự  là số 2 về cùng một nhóm. HS vừa di chuyển vừa vỗ tay theo nhạc.</a:t>
            </a:r>
            <a:endParaRPr lang="vi-VN"/>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14</a:t>
            </a:fld>
            <a:endParaRPr lang="en-US"/>
          </a:p>
        </p:txBody>
      </p:sp>
    </p:spTree>
    <p:extLst>
      <p:ext uri="{BB962C8B-B14F-4D97-AF65-F5344CB8AC3E}">
        <p14:creationId xmlns:p14="http://schemas.microsoft.com/office/powerpoint/2010/main" val="1403010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có thể yêu cầu các HS có số thứ tự  là số 1 về cùng một nhóm, các HS có số thứ tự  là số 2 về cùng một nhóm. HS vừa di chuyển vừa vỗ tay theo nhạc.</a:t>
            </a:r>
            <a:endParaRPr lang="vi-VN"/>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15</a:t>
            </a:fld>
            <a:endParaRPr lang="en-US"/>
          </a:p>
        </p:txBody>
      </p:sp>
    </p:spTree>
    <p:extLst>
      <p:ext uri="{BB962C8B-B14F-4D97-AF65-F5344CB8AC3E}">
        <p14:creationId xmlns:p14="http://schemas.microsoft.com/office/powerpoint/2010/main" val="2852028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có thể yêu cầu các HS có số thứ tự  là số 1 về cùng một nhóm, các HS có số thứ tự  là số 2 về cùng một nhóm. HS vừa di chuyển vừa vỗ tay theo nhạc.</a:t>
            </a:r>
            <a:endParaRPr lang="vi-VN"/>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16</a:t>
            </a:fld>
            <a:endParaRPr lang="en-US"/>
          </a:p>
        </p:txBody>
      </p:sp>
    </p:spTree>
    <p:extLst>
      <p:ext uri="{BB962C8B-B14F-4D97-AF65-F5344CB8AC3E}">
        <p14:creationId xmlns:p14="http://schemas.microsoft.com/office/powerpoint/2010/main" val="1041006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3B774-7B20-649B-9BE8-E32B3B4182E9}"/>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7F120C92-332C-D3E1-40D1-8133349DA3FF}"/>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6AF9A8AB-26F3-7CB0-B5ED-355DCF195EA8}"/>
              </a:ext>
            </a:extLst>
          </p:cNvPr>
          <p:cNvSpPr>
            <a:spLocks noGrp="1"/>
          </p:cNvSpPr>
          <p:nvPr>
            <p:ph type="body" idx="1"/>
          </p:nvPr>
        </p:nvSpPr>
        <p:spPr/>
        <p:txBody>
          <a:bodyPr/>
          <a:lstStyle/>
          <a:p>
            <a:endParaRPr lang="en-US"/>
          </a:p>
        </p:txBody>
      </p:sp>
      <p:sp>
        <p:nvSpPr>
          <p:cNvPr id="4" name="Chỗ dành sẵn cho Số hiệu Bản chiếu 3">
            <a:extLst>
              <a:ext uri="{FF2B5EF4-FFF2-40B4-BE49-F238E27FC236}">
                <a16:creationId xmlns:a16="http://schemas.microsoft.com/office/drawing/2014/main" id="{1949DCB7-D397-10AE-2546-308C80040C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8890C-AEA9-4F02-8B8A-AD76D6934F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070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30</a:t>
            </a:fld>
            <a:endParaRPr lang="en-US"/>
          </a:p>
        </p:txBody>
      </p:sp>
    </p:spTree>
    <p:extLst>
      <p:ext uri="{BB962C8B-B14F-4D97-AF65-F5344CB8AC3E}">
        <p14:creationId xmlns:p14="http://schemas.microsoft.com/office/powerpoint/2010/main" val="4268904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818A9-1C3D-E928-352D-3811D1B8BD3A}"/>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F6F9BE79-DA97-B0E6-CEEA-3C73A5D01FC5}"/>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213C5422-0F4A-5BCF-E2B0-EA928AECF270}"/>
              </a:ext>
            </a:extLst>
          </p:cNvPr>
          <p:cNvSpPr>
            <a:spLocks noGrp="1"/>
          </p:cNvSpPr>
          <p:nvPr>
            <p:ph type="body" idx="1"/>
          </p:nvPr>
        </p:nvSpPr>
        <p:spPr/>
        <p:txBody>
          <a:bodyPr/>
          <a:lstStyle/>
          <a:p>
            <a:endParaRPr lang="en-US"/>
          </a:p>
        </p:txBody>
      </p:sp>
      <p:sp>
        <p:nvSpPr>
          <p:cNvPr id="4" name="Chỗ dành sẵn cho Số hiệu Bản chiếu 3">
            <a:extLst>
              <a:ext uri="{FF2B5EF4-FFF2-40B4-BE49-F238E27FC236}">
                <a16:creationId xmlns:a16="http://schemas.microsoft.com/office/drawing/2014/main" id="{84E2B4C3-65BA-4ACC-3F1E-0883B9491E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8890C-AEA9-4F02-8B8A-AD76D6934F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711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32</a:t>
            </a:fld>
            <a:endParaRPr lang="en-US"/>
          </a:p>
        </p:txBody>
      </p:sp>
    </p:spTree>
    <p:extLst>
      <p:ext uri="{BB962C8B-B14F-4D97-AF65-F5344CB8AC3E}">
        <p14:creationId xmlns:p14="http://schemas.microsoft.com/office/powerpoint/2010/main" val="3404369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33</a:t>
            </a:fld>
            <a:endParaRPr lang="en-US"/>
          </a:p>
        </p:txBody>
      </p:sp>
    </p:spTree>
    <p:extLst>
      <p:ext uri="{BB962C8B-B14F-4D97-AF65-F5344CB8AC3E}">
        <p14:creationId xmlns:p14="http://schemas.microsoft.com/office/powerpoint/2010/main" val="287541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790077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98606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1517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213047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2579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13575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26072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594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1373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881693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9521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A48C130-E863-8B8B-8629-4C7DC74EED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424D8E7D-96CE-80E8-6395-791BB61E8D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1887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1.jpg"/><Relationship Id="rId4" Type="http://schemas.openxmlformats.org/officeDocument/2006/relationships/audio" Target="../media/audio3.wav"/><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audio" Target="../media/audio1.wav"/><Relationship Id="rId5" Type="http://schemas.openxmlformats.org/officeDocument/2006/relationships/image" Target="../media/image11.jpg"/><Relationship Id="rId10"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grpSp>
        <p:nvGrpSpPr>
          <p:cNvPr id="4" name="Group 38">
            <a:extLst>
              <a:ext uri="{FF2B5EF4-FFF2-40B4-BE49-F238E27FC236}">
                <a16:creationId xmlns:a16="http://schemas.microsoft.com/office/drawing/2014/main" id="{862587F9-AF57-B392-FC16-AC8C3359DB62}"/>
              </a:ext>
            </a:extLst>
          </p:cNvPr>
          <p:cNvGrpSpPr/>
          <p:nvPr/>
        </p:nvGrpSpPr>
        <p:grpSpPr>
          <a:xfrm>
            <a:off x="4469428" y="2477337"/>
            <a:ext cx="4760772" cy="715719"/>
            <a:chOff x="4306424" y="-773439"/>
            <a:chExt cx="4043347" cy="715719"/>
          </a:xfrm>
        </p:grpSpPr>
        <p:sp>
          <p:nvSpPr>
            <p:cNvPr id="5" name="TextBox 39">
              <a:extLst>
                <a:ext uri="{FF2B5EF4-FFF2-40B4-BE49-F238E27FC236}">
                  <a16:creationId xmlns:a16="http://schemas.microsoft.com/office/drawing/2014/main" id="{0CFFEA71-613B-363F-18AD-D5B88A95D697}"/>
                </a:ext>
              </a:extLst>
            </p:cNvPr>
            <p:cNvSpPr txBox="1"/>
            <p:nvPr/>
          </p:nvSpPr>
          <p:spPr>
            <a:xfrm>
              <a:off x="4306424" y="-773439"/>
              <a:ext cx="4043347" cy="707886"/>
            </a:xfrm>
            <a:prstGeom prst="rect">
              <a:avLst/>
            </a:prstGeom>
            <a:noFill/>
          </p:spPr>
          <p:txBody>
            <a:bodyPr wrap="square">
              <a:spAutoFit/>
            </a:bodyPr>
            <a:lstStyle/>
            <a:p>
              <a:r>
                <a:rPr lang="en-US" sz="4000" b="1">
                  <a:ln w="127000">
                    <a:solidFill>
                      <a:schemeClr val="bg1"/>
                    </a:solid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Bài 3 – Tiết  4</a:t>
              </a:r>
            </a:p>
          </p:txBody>
        </p:sp>
        <p:sp>
          <p:nvSpPr>
            <p:cNvPr id="6" name="TextBox 40">
              <a:extLst>
                <a:ext uri="{FF2B5EF4-FFF2-40B4-BE49-F238E27FC236}">
                  <a16:creationId xmlns:a16="http://schemas.microsoft.com/office/drawing/2014/main" id="{2A4C8435-48D1-EB94-A956-D748B948CB0B}"/>
                </a:ext>
              </a:extLst>
            </p:cNvPr>
            <p:cNvSpPr txBox="1"/>
            <p:nvPr/>
          </p:nvSpPr>
          <p:spPr>
            <a:xfrm>
              <a:off x="4306424" y="-765606"/>
              <a:ext cx="4043347" cy="707886"/>
            </a:xfrm>
            <a:prstGeom prst="rect">
              <a:avLst/>
            </a:prstGeom>
            <a:noFill/>
          </p:spPr>
          <p:txBody>
            <a:bodyPr wrap="square">
              <a:spAutoFit/>
            </a:bodyPr>
            <a:lstStyle/>
            <a:p>
              <a:r>
                <a:rPr lang="en-US" sz="4000" b="1">
                  <a:solidFill>
                    <a:srgbClr val="FF6600"/>
                  </a:solidFill>
                  <a:latin typeface="Arial" panose="020B0604020202020204" pitchFamily="34" charset="0"/>
                  <a:cs typeface="Arial" panose="020B0604020202020204" pitchFamily="34" charset="0"/>
                </a:rPr>
                <a:t>Bài 3 – Tiết  4</a:t>
              </a:r>
            </a:p>
          </p:txBody>
        </p:sp>
      </p:grpSp>
      <p:grpSp>
        <p:nvGrpSpPr>
          <p:cNvPr id="10" name="Group 44">
            <a:extLst>
              <a:ext uri="{FF2B5EF4-FFF2-40B4-BE49-F238E27FC236}">
                <a16:creationId xmlns:a16="http://schemas.microsoft.com/office/drawing/2014/main" id="{6365FF7C-DA09-C0F8-E5F0-55EC914ACE48}"/>
              </a:ext>
            </a:extLst>
          </p:cNvPr>
          <p:cNvGrpSpPr/>
          <p:nvPr/>
        </p:nvGrpSpPr>
        <p:grpSpPr>
          <a:xfrm>
            <a:off x="3946028" y="1378459"/>
            <a:ext cx="3809438" cy="1200437"/>
            <a:chOff x="7896752" y="715455"/>
            <a:chExt cx="3275821" cy="1200437"/>
          </a:xfrm>
        </p:grpSpPr>
        <p:sp>
          <p:nvSpPr>
            <p:cNvPr id="14" name="TextBox 45">
              <a:extLst>
                <a:ext uri="{FF2B5EF4-FFF2-40B4-BE49-F238E27FC236}">
                  <a16:creationId xmlns:a16="http://schemas.microsoft.com/office/drawing/2014/main" id="{3B824A91-9970-BEAA-7FA2-793950313665}"/>
                </a:ext>
              </a:extLst>
            </p:cNvPr>
            <p:cNvSpPr txBox="1"/>
            <p:nvPr/>
          </p:nvSpPr>
          <p:spPr>
            <a:xfrm>
              <a:off x="7896752" y="715563"/>
              <a:ext cx="3275821"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dirty="0">
                  <a:ln w="127000">
                    <a:solidFill>
                      <a:schemeClr val="bg1"/>
                    </a:solidFill>
                  </a:ln>
                  <a:solidFill>
                    <a:srgbClr val="F93B6B"/>
                  </a:solidFill>
                  <a:effectLst>
                    <a:outerShdw blurRad="50800" dist="38100" dir="2700000" algn="tl" rotWithShape="0">
                      <a:prstClr val="black">
                        <a:alpha val="40000"/>
                      </a:prstClr>
                    </a:outerShdw>
                  </a:effectLst>
                  <a:latin typeface="Arial" panose="020B0604020202020204" pitchFamily="34" charset="0"/>
                  <a:ea typeface="LNTH-LuoLuoNotangYuanTi 1" pitchFamily="2" charset="-128"/>
                  <a:cs typeface="Arial" panose="020B0604020202020204" pitchFamily="34" charset="0"/>
                </a:rPr>
                <a:t>Tiếng Việt</a:t>
              </a:r>
            </a:p>
          </p:txBody>
        </p:sp>
        <p:sp>
          <p:nvSpPr>
            <p:cNvPr id="15" name="TextBox 46">
              <a:extLst>
                <a:ext uri="{FF2B5EF4-FFF2-40B4-BE49-F238E27FC236}">
                  <a16:creationId xmlns:a16="http://schemas.microsoft.com/office/drawing/2014/main" id="{B92161DE-0CB8-0DF5-7290-8296F8055A05}"/>
                </a:ext>
              </a:extLst>
            </p:cNvPr>
            <p:cNvSpPr txBox="1"/>
            <p:nvPr/>
          </p:nvSpPr>
          <p:spPr>
            <a:xfrm>
              <a:off x="7896752" y="715455"/>
              <a:ext cx="3275821"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dirty="0">
                  <a:solidFill>
                    <a:srgbClr val="FF0066"/>
                  </a:solidFill>
                  <a:latin typeface="Arial" panose="020B0604020202020204" pitchFamily="34" charset="0"/>
                  <a:cs typeface="Arial" panose="020B0604020202020204" pitchFamily="34" charset="0"/>
                </a:rPr>
                <a:t>Tiếng Việt</a:t>
              </a:r>
            </a:p>
          </p:txBody>
        </p:sp>
      </p:grpSp>
      <p:sp>
        <p:nvSpPr>
          <p:cNvPr id="16" name="TextBox 47">
            <a:extLst>
              <a:ext uri="{FF2B5EF4-FFF2-40B4-BE49-F238E27FC236}">
                <a16:creationId xmlns:a16="http://schemas.microsoft.com/office/drawing/2014/main" id="{9D0497BA-F34C-CFC2-21C0-2C1713258CA0}"/>
              </a:ext>
            </a:extLst>
          </p:cNvPr>
          <p:cNvSpPr txBox="1"/>
          <p:nvPr/>
        </p:nvSpPr>
        <p:spPr>
          <a:xfrm>
            <a:off x="1063266" y="168579"/>
            <a:ext cx="10976334" cy="923330"/>
          </a:xfrm>
          <a:prstGeom prst="rect">
            <a:avLst/>
          </a:prstGeom>
          <a:noFill/>
        </p:spPr>
        <p:txBody>
          <a:bodyPr wrap="square">
            <a:spAutoFit/>
          </a:bodyPr>
          <a:lstStyle/>
          <a:p>
            <a:pPr algn="ctr"/>
            <a:r>
              <a:rPr lang="en-US" sz="5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a:t>
            </a:r>
            <a:r>
              <a:rPr lang="en-US" sz="5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5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ngày</a:t>
            </a:r>
            <a:r>
              <a:rPr lang="en-US" sz="5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5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tháng</a:t>
            </a:r>
            <a:r>
              <a:rPr lang="en-US" sz="5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5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năm</a:t>
            </a:r>
            <a:r>
              <a:rPr lang="en-US" sz="5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vi-VN" sz="5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 name="TextBox 7">
            <a:extLst>
              <a:ext uri="{FF2B5EF4-FFF2-40B4-BE49-F238E27FC236}">
                <a16:creationId xmlns:a16="http://schemas.microsoft.com/office/drawing/2014/main" id="{2A4C8239-F7C9-3792-69D5-60F5F343C60F}"/>
              </a:ext>
            </a:extLst>
          </p:cNvPr>
          <p:cNvSpPr txBox="1"/>
          <p:nvPr/>
        </p:nvSpPr>
        <p:spPr>
          <a:xfrm>
            <a:off x="583184" y="3443515"/>
            <a:ext cx="11356318" cy="2307170"/>
          </a:xfrm>
          <a:prstGeom prst="rect">
            <a:avLst/>
          </a:prstGeom>
          <a:noFill/>
        </p:spPr>
        <p:txBody>
          <a:bodyPr wrap="square" rtlCol="0">
            <a:spAutoFit/>
          </a:bodyPr>
          <a:lstStyle/>
          <a:p>
            <a:pPr lvl="0" algn="ctr">
              <a:lnSpc>
                <a:spcPct val="130000"/>
              </a:lnSpc>
            </a:pPr>
            <a:r>
              <a:rPr lang="vi-VN" sz="5700" b="1">
                <a:ln w="190500">
                  <a:solidFill>
                    <a:schemeClr val="bg1"/>
                  </a:solidFill>
                  <a:prstDash val="solid"/>
                </a:ln>
                <a:solidFill>
                  <a:schemeClr val="bg1"/>
                </a:solidFill>
                <a:effectLst>
                  <a:glow rad="101600">
                    <a:prstClr val="white">
                      <a:alpha val="60000"/>
                    </a:prstClr>
                  </a:glow>
                </a:effectLst>
                <a:cs typeface="Arial" panose="020B0604020202020204" pitchFamily="34" charset="0"/>
              </a:rPr>
              <a:t>LUYỆN TẬP VIẾT ĐOẠN VĂN CHO BÀI VĂN TẢ NGƯỜI</a:t>
            </a:r>
            <a:endParaRPr lang="en-US" sz="5700" b="1">
              <a:ln w="190500">
                <a:solidFill>
                  <a:schemeClr val="bg1"/>
                </a:solidFill>
                <a:prstDash val="solid"/>
              </a:ln>
              <a:solidFill>
                <a:schemeClr val="bg1"/>
              </a:solidFill>
              <a:effectLst>
                <a:glow rad="101600">
                  <a:prstClr val="white">
                    <a:alpha val="60000"/>
                  </a:prstClr>
                </a:glow>
              </a:effectLst>
              <a:latin typeface="Arial" panose="020B0604020202020204" pitchFamily="34" charset="0"/>
              <a:cs typeface="Arial" panose="020B0604020202020204" pitchFamily="34" charset="0"/>
            </a:endParaRPr>
          </a:p>
        </p:txBody>
      </p:sp>
      <p:sp>
        <p:nvSpPr>
          <p:cNvPr id="28" name="TextBox 7">
            <a:extLst>
              <a:ext uri="{FF2B5EF4-FFF2-40B4-BE49-F238E27FC236}">
                <a16:creationId xmlns:a16="http://schemas.microsoft.com/office/drawing/2014/main" id="{F281753C-2F97-D60E-CD4B-61D63D6654CC}"/>
              </a:ext>
            </a:extLst>
          </p:cNvPr>
          <p:cNvSpPr txBox="1"/>
          <p:nvPr/>
        </p:nvSpPr>
        <p:spPr>
          <a:xfrm>
            <a:off x="1063266" y="3443515"/>
            <a:ext cx="10323384" cy="2254271"/>
          </a:xfrm>
          <a:prstGeom prst="rect">
            <a:avLst/>
          </a:prstGeom>
          <a:noFill/>
        </p:spPr>
        <p:txBody>
          <a:bodyPr wrap="square" rtlCol="0">
            <a:spAutoFit/>
          </a:bodyPr>
          <a:lstStyle/>
          <a:p>
            <a:pPr lvl="0" algn="ctr">
              <a:lnSpc>
                <a:spcPct val="130000"/>
              </a:lnSpc>
            </a:pPr>
            <a:r>
              <a:rPr lang="vi-VN" sz="5700" b="1">
                <a:ln w="28575">
                  <a:solidFill>
                    <a:srgbClr val="002060"/>
                  </a:solidFill>
                  <a:prstDash val="solid"/>
                </a:ln>
                <a:gradFill>
                  <a:gsLst>
                    <a:gs pos="18359">
                      <a:srgbClr val="92D050"/>
                    </a:gs>
                    <a:gs pos="56875">
                      <a:srgbClr val="FFC000"/>
                    </a:gs>
                    <a:gs pos="5000">
                      <a:srgbClr val="00B0F0"/>
                    </a:gs>
                    <a:gs pos="79000">
                      <a:srgbClr val="FFC000"/>
                    </a:gs>
                    <a:gs pos="100000">
                      <a:srgbClr val="FF0000"/>
                    </a:gs>
                  </a:gsLst>
                  <a:path path="circle">
                    <a:fillToRect l="50000" t="50000" r="50000" b="50000"/>
                  </a:path>
                </a:gradFill>
                <a:effectLst>
                  <a:glow rad="101600">
                    <a:prstClr val="white">
                      <a:alpha val="60000"/>
                    </a:prstClr>
                  </a:glow>
                  <a:outerShdw blurRad="12700" dist="38100" dir="2700000" algn="tl" rotWithShape="0">
                    <a:srgbClr val="5B9BD5">
                      <a:lumMod val="60000"/>
                      <a:lumOff val="40000"/>
                    </a:srgbClr>
                  </a:outerShdw>
                </a:effectLst>
                <a:cs typeface="Arial" panose="020B0604020202020204" pitchFamily="34" charset="0"/>
              </a:rPr>
              <a:t>LUYỆN TẬP VIẾT ĐOẠN VĂN CHO BÀI VĂN TẢ NGƯỜI</a:t>
            </a:r>
            <a:endParaRPr kumimoji="0" lang="en-US" sz="5700" b="1" i="0" u="none" strike="noStrike" kern="1200" cap="none" spc="0" normalizeH="0" baseline="0" noProof="0" dirty="0">
              <a:ln w="28575">
                <a:solidFill>
                  <a:srgbClr val="002060"/>
                </a:solidFill>
                <a:prstDash val="solid"/>
              </a:ln>
              <a:gradFill>
                <a:gsLst>
                  <a:gs pos="18359">
                    <a:srgbClr val="92D050"/>
                  </a:gs>
                  <a:gs pos="56875">
                    <a:srgbClr val="FFC000"/>
                  </a:gs>
                  <a:gs pos="5000">
                    <a:srgbClr val="00B0F0"/>
                  </a:gs>
                  <a:gs pos="79000">
                    <a:srgbClr val="FFC000"/>
                  </a:gs>
                  <a:gs pos="100000">
                    <a:srgbClr val="FF0000"/>
                  </a:gs>
                </a:gsLst>
                <a:path path="circle">
                  <a:fillToRect l="50000" t="50000" r="50000" b="50000"/>
                </a:path>
              </a:gradFill>
              <a:effectLst>
                <a:glow rad="101600">
                  <a:prstClr val="white">
                    <a:alpha val="60000"/>
                  </a:prstClr>
                </a:glow>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6623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250" autoRev="1" fill="hold">
                                          <p:stCondLst>
                                            <p:cond delay="0"/>
                                          </p:stCondLst>
                                        </p:cTn>
                                        <p:tgtEl>
                                          <p:spTgt spid="16"/>
                                        </p:tgtEl>
                                        <p:attrNameLst>
                                          <p:attrName>ppt_w</p:attrName>
                                        </p:attrNameLst>
                                      </p:cBhvr>
                                    </p:anim>
                                    <p:anim by="(#ppt_w*0.50)" calcmode="lin" valueType="num">
                                      <p:cBhvr>
                                        <p:cTn id="8" dur="250" decel="50000" autoRev="1" fill="hold">
                                          <p:stCondLst>
                                            <p:cond delay="0"/>
                                          </p:stCondLst>
                                        </p:cTn>
                                        <p:tgtEl>
                                          <p:spTgt spid="16"/>
                                        </p:tgtEl>
                                        <p:attrNameLst>
                                          <p:attrName>ppt_x</p:attrName>
                                        </p:attrNameLst>
                                      </p:cBhvr>
                                    </p:anim>
                                    <p:anim from="(-#ppt_h/2)" to="(#ppt_y)" calcmode="lin" valueType="num">
                                      <p:cBhvr>
                                        <p:cTn id="9" dur="500" fill="hold">
                                          <p:stCondLst>
                                            <p:cond delay="0"/>
                                          </p:stCondLst>
                                        </p:cTn>
                                        <p:tgtEl>
                                          <p:spTgt spid="16"/>
                                        </p:tgtEl>
                                        <p:attrNameLst>
                                          <p:attrName>ppt_y</p:attrName>
                                        </p:attrNameLst>
                                      </p:cBhvr>
                                    </p:anim>
                                    <p:animRot by="21600000">
                                      <p:cBhvr>
                                        <p:cTn id="10" dur="500" fill="hold">
                                          <p:stCondLst>
                                            <p:cond delay="0"/>
                                          </p:stCondLst>
                                        </p:cTn>
                                        <p:tgtEl>
                                          <p:spTgt spid="16"/>
                                        </p:tgtEl>
                                        <p:attrNameLst>
                                          <p:attrName>r</p:attrName>
                                        </p:attrNameLst>
                                      </p:cBhvr>
                                    </p:animRot>
                                  </p:childTnLst>
                                </p:cTn>
                              </p:par>
                            </p:childTnLst>
                          </p:cTn>
                        </p:par>
                        <p:par>
                          <p:cTn id="11" fill="hold">
                            <p:stCondLst>
                              <p:cond delay="1400"/>
                            </p:stCondLst>
                            <p:childTnLst>
                              <p:par>
                                <p:cTn id="12" presetID="15"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400"/>
                            </p:stCondLst>
                            <p:childTnLst>
                              <p:par>
                                <p:cTn id="19" presetID="14" presetClass="entr" presetSubtype="1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iterate type="lt">
                                    <p:tmPct val="0"/>
                                  </p:iterate>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par>
                                <p:cTn id="29" presetID="34" presetClass="emph" presetSubtype="0" fill="hold" grpId="1" nodeType="withEffect">
                                  <p:stCondLst>
                                    <p:cond delay="0"/>
                                  </p:stCondLst>
                                  <p:iterate type="lt">
                                    <p:tmPct val="10000"/>
                                  </p:iterate>
                                  <p:childTnLst>
                                    <p:animMotion origin="layout" path="M -1.66667E-6 1.11111E-6 L -1.66667E-6 -0.07222 " pathEditMode="relative" rAng="0" ptsTypes="AA">
                                      <p:cBhvr>
                                        <p:cTn id="30" dur="250" accel="50000" decel="50000" autoRev="1" fill="hold">
                                          <p:stCondLst>
                                            <p:cond delay="0"/>
                                          </p:stCondLst>
                                        </p:cTn>
                                        <p:tgtEl>
                                          <p:spTgt spid="27"/>
                                        </p:tgtEl>
                                        <p:attrNameLst>
                                          <p:attrName>ppt_x</p:attrName>
                                          <p:attrName>ppt_y</p:attrName>
                                        </p:attrNameLst>
                                      </p:cBhvr>
                                      <p:rCtr x="0" y="-3611"/>
                                    </p:animMotion>
                                    <p:animRot by="1500000">
                                      <p:cBhvr>
                                        <p:cTn id="31" dur="125" fill="hold">
                                          <p:stCondLst>
                                            <p:cond delay="0"/>
                                          </p:stCondLst>
                                        </p:cTn>
                                        <p:tgtEl>
                                          <p:spTgt spid="27"/>
                                        </p:tgtEl>
                                        <p:attrNameLst>
                                          <p:attrName>r</p:attrName>
                                        </p:attrNameLst>
                                      </p:cBhvr>
                                    </p:animRot>
                                    <p:animRot by="-1500000">
                                      <p:cBhvr>
                                        <p:cTn id="32" dur="125" fill="hold">
                                          <p:stCondLst>
                                            <p:cond delay="125"/>
                                          </p:stCondLst>
                                        </p:cTn>
                                        <p:tgtEl>
                                          <p:spTgt spid="27"/>
                                        </p:tgtEl>
                                        <p:attrNameLst>
                                          <p:attrName>r</p:attrName>
                                        </p:attrNameLst>
                                      </p:cBhvr>
                                    </p:animRot>
                                    <p:animRot by="-1500000">
                                      <p:cBhvr>
                                        <p:cTn id="33" dur="125" fill="hold">
                                          <p:stCondLst>
                                            <p:cond delay="250"/>
                                          </p:stCondLst>
                                        </p:cTn>
                                        <p:tgtEl>
                                          <p:spTgt spid="27"/>
                                        </p:tgtEl>
                                        <p:attrNameLst>
                                          <p:attrName>r</p:attrName>
                                        </p:attrNameLst>
                                      </p:cBhvr>
                                    </p:animRot>
                                    <p:animRot by="1500000">
                                      <p:cBhvr>
                                        <p:cTn id="34" dur="125" fill="hold">
                                          <p:stCondLst>
                                            <p:cond delay="375"/>
                                          </p:stCondLst>
                                        </p:cTn>
                                        <p:tgtEl>
                                          <p:spTgt spid="27"/>
                                        </p:tgtEl>
                                        <p:attrNameLst>
                                          <p:attrName>r</p:attrName>
                                        </p:attrNameLst>
                                      </p:cBhvr>
                                    </p:animRot>
                                  </p:childTnLst>
                                </p:cTn>
                              </p:par>
                              <p:par>
                                <p:cTn id="35" presetID="53" presetClass="entr" presetSubtype="16" fill="hold" grpId="0" nodeType="withEffect">
                                  <p:stCondLst>
                                    <p:cond delay="0"/>
                                  </p:stCondLst>
                                  <p:iterate type="lt">
                                    <p:tmPct val="0"/>
                                  </p:iterate>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par>
                                <p:cTn id="40" presetID="34" presetClass="emph" presetSubtype="0" fill="hold" grpId="1" nodeType="withEffect">
                                  <p:stCondLst>
                                    <p:cond delay="0"/>
                                  </p:stCondLst>
                                  <p:iterate type="lt">
                                    <p:tmPct val="10000"/>
                                  </p:iterate>
                                  <p:childTnLst>
                                    <p:animMotion origin="layout" path="M 3.125E-6 4.81481E-6 L 3.125E-6 -0.07223 " pathEditMode="relative" rAng="0" ptsTypes="AA">
                                      <p:cBhvr>
                                        <p:cTn id="41" dur="250" accel="50000" decel="50000" autoRev="1" fill="hold">
                                          <p:stCondLst>
                                            <p:cond delay="0"/>
                                          </p:stCondLst>
                                        </p:cTn>
                                        <p:tgtEl>
                                          <p:spTgt spid="28"/>
                                        </p:tgtEl>
                                        <p:attrNameLst>
                                          <p:attrName>ppt_x</p:attrName>
                                          <p:attrName>ppt_y</p:attrName>
                                        </p:attrNameLst>
                                      </p:cBhvr>
                                      <p:rCtr x="0" y="-3611"/>
                                    </p:animMotion>
                                    <p:animRot by="1500000">
                                      <p:cBhvr>
                                        <p:cTn id="42" dur="125" fill="hold">
                                          <p:stCondLst>
                                            <p:cond delay="0"/>
                                          </p:stCondLst>
                                        </p:cTn>
                                        <p:tgtEl>
                                          <p:spTgt spid="28"/>
                                        </p:tgtEl>
                                        <p:attrNameLst>
                                          <p:attrName>r</p:attrName>
                                        </p:attrNameLst>
                                      </p:cBhvr>
                                    </p:animRot>
                                    <p:animRot by="-1500000">
                                      <p:cBhvr>
                                        <p:cTn id="43" dur="125" fill="hold">
                                          <p:stCondLst>
                                            <p:cond delay="125"/>
                                          </p:stCondLst>
                                        </p:cTn>
                                        <p:tgtEl>
                                          <p:spTgt spid="28"/>
                                        </p:tgtEl>
                                        <p:attrNameLst>
                                          <p:attrName>r</p:attrName>
                                        </p:attrNameLst>
                                      </p:cBhvr>
                                    </p:animRot>
                                    <p:animRot by="-1500000">
                                      <p:cBhvr>
                                        <p:cTn id="44" dur="125" fill="hold">
                                          <p:stCondLst>
                                            <p:cond delay="250"/>
                                          </p:stCondLst>
                                        </p:cTn>
                                        <p:tgtEl>
                                          <p:spTgt spid="28"/>
                                        </p:tgtEl>
                                        <p:attrNameLst>
                                          <p:attrName>r</p:attrName>
                                        </p:attrNameLst>
                                      </p:cBhvr>
                                    </p:animRot>
                                    <p:animRot by="1500000">
                                      <p:cBhvr>
                                        <p:cTn id="45" dur="125" fill="hold">
                                          <p:stCondLst>
                                            <p:cond delay="375"/>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P spid="27" grpId="1"/>
      <p:bldP spid="28" grpId="0"/>
      <p:bldP spid="28"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r="-6000" b="-6000"/>
          </a:stretch>
        </a:blipFill>
        <a:effectLst/>
      </p:bgPr>
    </p:bg>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E99D1147-B0F1-88C9-D92E-B33D57987BE2}"/>
              </a:ext>
            </a:extLst>
          </p:cNvPr>
          <p:cNvGrpSpPr/>
          <p:nvPr/>
        </p:nvGrpSpPr>
        <p:grpSpPr>
          <a:xfrm>
            <a:off x="1938835" y="346336"/>
            <a:ext cx="8020770" cy="2926122"/>
            <a:chOff x="2608465" y="1844917"/>
            <a:chExt cx="8020770" cy="2926122"/>
          </a:xfrm>
        </p:grpSpPr>
        <p:sp>
          <p:nvSpPr>
            <p:cNvPr id="3" name="TextBox 67">
              <a:extLst>
                <a:ext uri="{FF2B5EF4-FFF2-40B4-BE49-F238E27FC236}">
                  <a16:creationId xmlns:a16="http://schemas.microsoft.com/office/drawing/2014/main" id="{7B47A0B3-0FC4-67FC-0D17-B7245152D365}"/>
                </a:ext>
              </a:extLst>
            </p:cNvPr>
            <p:cNvSpPr txBox="1"/>
            <p:nvPr/>
          </p:nvSpPr>
          <p:spPr>
            <a:xfrm>
              <a:off x="2608465" y="1844917"/>
              <a:ext cx="8020770" cy="2926122"/>
            </a:xfrm>
            <a:prstGeom prst="rect">
              <a:avLst/>
            </a:prstGeom>
            <a:noFill/>
          </p:spPr>
          <p:txBody>
            <a:bodyPr wrap="square" rtlCol="0">
              <a:spAutoFit/>
            </a:bodyPr>
            <a:lstStyle/>
            <a:p>
              <a:pPr algn="ctr">
                <a:lnSpc>
                  <a:spcPct val="80000"/>
                </a:lnSpc>
              </a:pPr>
              <a:r>
                <a:rPr lang="en-US" sz="115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NHIỆM VỤ </a:t>
              </a:r>
            </a:p>
            <a:p>
              <a:pPr algn="ctr">
                <a:lnSpc>
                  <a:spcPct val="80000"/>
                </a:lnSpc>
              </a:pPr>
              <a:r>
                <a:rPr lang="en-US" sz="115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CÁ NHÂN</a:t>
              </a:r>
              <a:endParaRPr lang="en-US" sz="115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4" name="TextBox 67">
              <a:extLst>
                <a:ext uri="{FF2B5EF4-FFF2-40B4-BE49-F238E27FC236}">
                  <a16:creationId xmlns:a16="http://schemas.microsoft.com/office/drawing/2014/main" id="{939E3149-070F-0FA6-D6C1-0483FF74CCB4}"/>
                </a:ext>
              </a:extLst>
            </p:cNvPr>
            <p:cNvSpPr txBox="1"/>
            <p:nvPr/>
          </p:nvSpPr>
          <p:spPr>
            <a:xfrm>
              <a:off x="2608465" y="1844917"/>
              <a:ext cx="8020770" cy="2926122"/>
            </a:xfrm>
            <a:prstGeom prst="rect">
              <a:avLst/>
            </a:prstGeom>
            <a:noFill/>
          </p:spPr>
          <p:txBody>
            <a:bodyPr wrap="square" rtlCol="0">
              <a:spAutoFit/>
            </a:bodyPr>
            <a:lstStyle/>
            <a:p>
              <a:pPr algn="ctr">
                <a:lnSpc>
                  <a:spcPct val="80000"/>
                </a:lnSpc>
              </a:pPr>
              <a:r>
                <a:rPr lang="en-US" sz="115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115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11500" b="1">
                  <a:ln w="28575">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IỆ</a:t>
              </a:r>
              <a:r>
                <a:rPr lang="en-US" sz="115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115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115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a:t>
              </a:r>
              <a:r>
                <a:rPr lang="en-US" sz="115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Ụ</a:t>
              </a:r>
            </a:p>
            <a:p>
              <a:pPr algn="ctr">
                <a:lnSpc>
                  <a:spcPct val="80000"/>
                </a:lnSpc>
              </a:pPr>
              <a:r>
                <a:rPr lang="en-US" sz="115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11500" b="1">
                  <a:ln w="28575">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Á </a:t>
              </a:r>
              <a:r>
                <a:rPr lang="en-US" sz="115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115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115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Â</a:t>
              </a:r>
              <a:r>
                <a:rPr lang="en-US" sz="115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115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endParaRPr lang="en-US" sz="11500" b="1" dirty="0">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5" name="Picture 3">
            <a:extLst>
              <a:ext uri="{FF2B5EF4-FFF2-40B4-BE49-F238E27FC236}">
                <a16:creationId xmlns:a16="http://schemas.microsoft.com/office/drawing/2014/main" id="{88B1E566-ED17-4BFA-2DBF-1D61BE7CF6D3}"/>
              </a:ext>
            </a:extLst>
          </p:cNvPr>
          <p:cNvPicPr>
            <a:picLocks noChangeAspect="1"/>
          </p:cNvPicPr>
          <p:nvPr/>
        </p:nvPicPr>
        <p:blipFill>
          <a:blip r:embed="rId4"/>
          <a:srcRect/>
          <a:stretch>
            <a:fillRect/>
          </a:stretch>
        </p:blipFill>
        <p:spPr>
          <a:xfrm>
            <a:off x="9892888" y="3429000"/>
            <a:ext cx="2173043" cy="3349585"/>
          </a:xfrm>
          <a:prstGeom prst="rect">
            <a:avLst/>
          </a:prstGeom>
        </p:spPr>
      </p:pic>
      <p:pic>
        <p:nvPicPr>
          <p:cNvPr id="6" name="Picture 4">
            <a:extLst>
              <a:ext uri="{FF2B5EF4-FFF2-40B4-BE49-F238E27FC236}">
                <a16:creationId xmlns:a16="http://schemas.microsoft.com/office/drawing/2014/main" id="{280D582C-4390-5ED1-DE92-BFBB51830310}"/>
              </a:ext>
            </a:extLst>
          </p:cNvPr>
          <p:cNvPicPr>
            <a:picLocks noChangeAspect="1"/>
          </p:cNvPicPr>
          <p:nvPr/>
        </p:nvPicPr>
        <p:blipFill>
          <a:blip r:embed="rId5"/>
          <a:srcRect/>
          <a:stretch>
            <a:fillRect/>
          </a:stretch>
        </p:blipFill>
        <p:spPr>
          <a:xfrm>
            <a:off x="126069" y="3164378"/>
            <a:ext cx="2173043" cy="3586866"/>
          </a:xfrm>
          <a:prstGeom prst="rect">
            <a:avLst/>
          </a:prstGeom>
        </p:spPr>
      </p:pic>
      <p:pic>
        <p:nvPicPr>
          <p:cNvPr id="7" name="Picture 9">
            <a:extLst>
              <a:ext uri="{FF2B5EF4-FFF2-40B4-BE49-F238E27FC236}">
                <a16:creationId xmlns:a16="http://schemas.microsoft.com/office/drawing/2014/main" id="{04D99A8B-A50D-E6FB-711E-20F48F67C924}"/>
              </a:ext>
            </a:extLst>
          </p:cNvPr>
          <p:cNvPicPr>
            <a:picLocks noChangeAspect="1"/>
          </p:cNvPicPr>
          <p:nvPr/>
        </p:nvPicPr>
        <p:blipFill>
          <a:blip r:embed="rId6"/>
          <a:stretch>
            <a:fillRect/>
          </a:stretch>
        </p:blipFill>
        <p:spPr>
          <a:xfrm>
            <a:off x="2340178" y="3272458"/>
            <a:ext cx="7511644" cy="1979195"/>
          </a:xfrm>
          <a:prstGeom prst="rect">
            <a:avLst/>
          </a:prstGeom>
        </p:spPr>
      </p:pic>
    </p:spTree>
    <p:extLst>
      <p:ext uri="{BB962C8B-B14F-4D97-AF65-F5344CB8AC3E}">
        <p14:creationId xmlns:p14="http://schemas.microsoft.com/office/powerpoint/2010/main" val="47118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7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7000">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77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7000">
                                          <p:cBhvr additive="base">
                                            <p:cTn id="11" dur="1000" fill="hold"/>
                                            <p:tgtEl>
                                              <p:spTgt spid="5"/>
                                            </p:tgtEl>
                                            <p:attrNameLst>
                                              <p:attrName>ppt_x</p:attrName>
                                            </p:attrNameLst>
                                          </p:cBhvr>
                                          <p:tavLst>
                                            <p:tav tm="0">
                                              <p:val>
                                                <p:strVal val="1+#ppt_w/2"/>
                                              </p:val>
                                            </p:tav>
                                            <p:tav tm="100000">
                                              <p:val>
                                                <p:strVal val="#ppt_x"/>
                                              </p:val>
                                            </p:tav>
                                          </p:tavLst>
                                        </p:anim>
                                        <p:anim calcmode="lin" valueType="num" p14:bounceEnd="77000">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7" name="whoosh.wav"/>
                                            </p:tgtEl>
                                          </p:cMediaNode>
                                        </p:audio>
                                      </p:sub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r="-6000" b="-6000"/>
          </a:stretch>
        </a:blipFill>
        <a:effectLst/>
      </p:bgPr>
    </p:bg>
    <p:spTree>
      <p:nvGrpSpPr>
        <p:cNvPr id="1" name=""/>
        <p:cNvGrpSpPr/>
        <p:nvPr/>
      </p:nvGrpSpPr>
      <p:grpSpPr>
        <a:xfrm>
          <a:off x="0" y="0"/>
          <a:ext cx="0" cy="0"/>
          <a:chOff x="0" y="0"/>
          <a:chExt cx="0" cy="0"/>
        </a:xfrm>
      </p:grpSpPr>
      <p:grpSp>
        <p:nvGrpSpPr>
          <p:cNvPr id="8" name="Group 8">
            <a:extLst>
              <a:ext uri="{FF2B5EF4-FFF2-40B4-BE49-F238E27FC236}">
                <a16:creationId xmlns:a16="http://schemas.microsoft.com/office/drawing/2014/main" id="{0EA32431-D131-175C-B907-81AE4E2FD0A8}"/>
              </a:ext>
            </a:extLst>
          </p:cNvPr>
          <p:cNvGrpSpPr/>
          <p:nvPr/>
        </p:nvGrpSpPr>
        <p:grpSpPr>
          <a:xfrm>
            <a:off x="2048608" y="311021"/>
            <a:ext cx="8045441" cy="3049361"/>
            <a:chOff x="2583794" y="1844917"/>
            <a:chExt cx="8045441" cy="3049361"/>
          </a:xfrm>
        </p:grpSpPr>
        <p:sp>
          <p:nvSpPr>
            <p:cNvPr id="9" name="TextBox 67">
              <a:extLst>
                <a:ext uri="{FF2B5EF4-FFF2-40B4-BE49-F238E27FC236}">
                  <a16:creationId xmlns:a16="http://schemas.microsoft.com/office/drawing/2014/main" id="{AA722FF4-0B24-DD07-8C94-070A88813B95}"/>
                </a:ext>
              </a:extLst>
            </p:cNvPr>
            <p:cNvSpPr txBox="1"/>
            <p:nvPr/>
          </p:nvSpPr>
          <p:spPr>
            <a:xfrm>
              <a:off x="2608465" y="1844917"/>
              <a:ext cx="8020770" cy="3049361"/>
            </a:xfrm>
            <a:prstGeom prst="rect">
              <a:avLst/>
            </a:prstGeom>
            <a:noFill/>
          </p:spPr>
          <p:txBody>
            <a:bodyPr wrap="square" rtlCol="0">
              <a:spAutoFit/>
            </a:bodyPr>
            <a:lstStyle/>
            <a:p>
              <a:pPr algn="ctr">
                <a:lnSpc>
                  <a:spcPct val="80000"/>
                </a:lnSpc>
              </a:pPr>
              <a:r>
                <a:rPr lang="en-US" sz="120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NHIỆM VỤ </a:t>
              </a:r>
            </a:p>
            <a:p>
              <a:pPr algn="ctr">
                <a:lnSpc>
                  <a:spcPct val="80000"/>
                </a:lnSpc>
              </a:pPr>
              <a:r>
                <a:rPr lang="en-US" sz="120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NHÓM</a:t>
              </a:r>
              <a:endParaRPr lang="en-US" sz="120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10" name="TextBox 67">
              <a:extLst>
                <a:ext uri="{FF2B5EF4-FFF2-40B4-BE49-F238E27FC236}">
                  <a16:creationId xmlns:a16="http://schemas.microsoft.com/office/drawing/2014/main" id="{05BC79E8-265A-CE99-9F42-351564597D17}"/>
                </a:ext>
              </a:extLst>
            </p:cNvPr>
            <p:cNvSpPr txBox="1"/>
            <p:nvPr/>
          </p:nvSpPr>
          <p:spPr>
            <a:xfrm>
              <a:off x="2583794" y="1844917"/>
              <a:ext cx="8020770" cy="3049361"/>
            </a:xfrm>
            <a:prstGeom prst="rect">
              <a:avLst/>
            </a:prstGeom>
            <a:noFill/>
          </p:spPr>
          <p:txBody>
            <a:bodyPr wrap="square" rtlCol="0">
              <a:spAutoFit/>
            </a:bodyPr>
            <a:lstStyle/>
            <a:p>
              <a:pPr algn="ctr">
                <a:lnSpc>
                  <a:spcPct val="80000"/>
                </a:lnSpc>
              </a:pPr>
              <a:r>
                <a:rPr lang="en-US" sz="120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120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12000" b="1">
                  <a:ln w="28575">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IỆ</a:t>
              </a:r>
              <a:r>
                <a:rPr lang="en-US" sz="120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120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120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a:t>
              </a:r>
              <a:r>
                <a:rPr lang="en-US" sz="120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Ụ</a:t>
              </a:r>
            </a:p>
            <a:p>
              <a:pPr algn="ctr">
                <a:lnSpc>
                  <a:spcPct val="80000"/>
                </a:lnSpc>
              </a:pPr>
              <a:r>
                <a:rPr lang="en-US" sz="120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120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120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Ó</a:t>
              </a:r>
              <a:r>
                <a:rPr lang="en-US" sz="120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120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endParaRPr lang="en-US" sz="12000" b="1" dirty="0">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11" name="Picture 3">
            <a:extLst>
              <a:ext uri="{FF2B5EF4-FFF2-40B4-BE49-F238E27FC236}">
                <a16:creationId xmlns:a16="http://schemas.microsoft.com/office/drawing/2014/main" id="{DA54A089-AFCF-D1F9-BC0B-DB74BA64E70D}"/>
              </a:ext>
            </a:extLst>
          </p:cNvPr>
          <p:cNvPicPr>
            <a:picLocks noChangeAspect="1"/>
          </p:cNvPicPr>
          <p:nvPr/>
        </p:nvPicPr>
        <p:blipFill>
          <a:blip r:embed="rId4"/>
          <a:srcRect/>
          <a:stretch>
            <a:fillRect/>
          </a:stretch>
        </p:blipFill>
        <p:spPr>
          <a:xfrm>
            <a:off x="9851125" y="3360382"/>
            <a:ext cx="2173043" cy="3349585"/>
          </a:xfrm>
          <a:prstGeom prst="rect">
            <a:avLst/>
          </a:prstGeom>
        </p:spPr>
      </p:pic>
      <p:pic>
        <p:nvPicPr>
          <p:cNvPr id="12" name="Picture 4">
            <a:extLst>
              <a:ext uri="{FF2B5EF4-FFF2-40B4-BE49-F238E27FC236}">
                <a16:creationId xmlns:a16="http://schemas.microsoft.com/office/drawing/2014/main" id="{649D95D1-8125-C3FC-8960-0A98B921A8F8}"/>
              </a:ext>
            </a:extLst>
          </p:cNvPr>
          <p:cNvPicPr>
            <a:picLocks noChangeAspect="1"/>
          </p:cNvPicPr>
          <p:nvPr/>
        </p:nvPicPr>
        <p:blipFill>
          <a:blip r:embed="rId5"/>
          <a:srcRect/>
          <a:stretch>
            <a:fillRect/>
          </a:stretch>
        </p:blipFill>
        <p:spPr>
          <a:xfrm>
            <a:off x="93818" y="3052193"/>
            <a:ext cx="2173043" cy="3586866"/>
          </a:xfrm>
          <a:prstGeom prst="rect">
            <a:avLst/>
          </a:prstGeom>
        </p:spPr>
      </p:pic>
      <p:grpSp>
        <p:nvGrpSpPr>
          <p:cNvPr id="13" name="Group 17">
            <a:extLst>
              <a:ext uri="{FF2B5EF4-FFF2-40B4-BE49-F238E27FC236}">
                <a16:creationId xmlns:a16="http://schemas.microsoft.com/office/drawing/2014/main" id="{D7FA8DA9-3CF4-5834-D31B-4037BCB77F29}"/>
              </a:ext>
            </a:extLst>
          </p:cNvPr>
          <p:cNvGrpSpPr/>
          <p:nvPr/>
        </p:nvGrpSpPr>
        <p:grpSpPr>
          <a:xfrm>
            <a:off x="2428670" y="3511332"/>
            <a:ext cx="7082115" cy="1557427"/>
            <a:chOff x="2623771" y="2542356"/>
            <a:chExt cx="7082115" cy="1557427"/>
          </a:xfrm>
        </p:grpSpPr>
        <p:sp>
          <p:nvSpPr>
            <p:cNvPr id="14" name="Rectangle: Rounded Corners 13">
              <a:extLst>
                <a:ext uri="{FF2B5EF4-FFF2-40B4-BE49-F238E27FC236}">
                  <a16:creationId xmlns:a16="http://schemas.microsoft.com/office/drawing/2014/main" id="{A5A9262B-9150-3C61-BB18-63ED5585706A}"/>
                </a:ext>
              </a:extLst>
            </p:cNvPr>
            <p:cNvSpPr/>
            <p:nvPr/>
          </p:nvSpPr>
          <p:spPr>
            <a:xfrm>
              <a:off x="3096741" y="2799722"/>
              <a:ext cx="6609145" cy="1300061"/>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66"/>
                  </a:solidFill>
                </a:rPr>
                <a:t>Nhóm 1: Đọc đoạn a và </a:t>
              </a:r>
            </a:p>
            <a:p>
              <a:pPr algn="ctr"/>
              <a:r>
                <a:rPr lang="en-US" sz="4000" b="1">
                  <a:solidFill>
                    <a:srgbClr val="FF0066"/>
                  </a:solidFill>
                </a:rPr>
                <a:t>trả lời câu hỏi </a:t>
              </a:r>
            </a:p>
          </p:txBody>
        </p:sp>
        <p:pic>
          <p:nvPicPr>
            <p:cNvPr id="15" name="Picture 16">
              <a:extLst>
                <a:ext uri="{FF2B5EF4-FFF2-40B4-BE49-F238E27FC236}">
                  <a16:creationId xmlns:a16="http://schemas.microsoft.com/office/drawing/2014/main" id="{71724E7C-C8B1-0981-94BC-6EAC57C8192D}"/>
                </a:ext>
              </a:extLst>
            </p:cNvPr>
            <p:cNvPicPr>
              <a:picLocks noChangeAspect="1"/>
            </p:cNvPicPr>
            <p:nvPr/>
          </p:nvPicPr>
          <p:blipFill>
            <a:blip r:embed="rId6"/>
            <a:stretch>
              <a:fillRect/>
            </a:stretch>
          </p:blipFill>
          <p:spPr>
            <a:xfrm>
              <a:off x="2623771" y="2542356"/>
              <a:ext cx="856527" cy="856527"/>
            </a:xfrm>
            <a:prstGeom prst="rect">
              <a:avLst/>
            </a:prstGeom>
          </p:spPr>
        </p:pic>
      </p:grpSp>
      <p:grpSp>
        <p:nvGrpSpPr>
          <p:cNvPr id="16" name="Group 18">
            <a:extLst>
              <a:ext uri="{FF2B5EF4-FFF2-40B4-BE49-F238E27FC236}">
                <a16:creationId xmlns:a16="http://schemas.microsoft.com/office/drawing/2014/main" id="{9DA3BA80-1591-B9DD-8B7F-FCA70EDCD268}"/>
              </a:ext>
            </a:extLst>
          </p:cNvPr>
          <p:cNvGrpSpPr/>
          <p:nvPr/>
        </p:nvGrpSpPr>
        <p:grpSpPr>
          <a:xfrm>
            <a:off x="2428670" y="5022298"/>
            <a:ext cx="7044022" cy="1687669"/>
            <a:chOff x="2623771" y="2542356"/>
            <a:chExt cx="7044022" cy="1687669"/>
          </a:xfrm>
        </p:grpSpPr>
        <p:sp>
          <p:nvSpPr>
            <p:cNvPr id="17" name="Rectangle: Rounded Corners 19">
              <a:extLst>
                <a:ext uri="{FF2B5EF4-FFF2-40B4-BE49-F238E27FC236}">
                  <a16:creationId xmlns:a16="http://schemas.microsoft.com/office/drawing/2014/main" id="{8D2D60C7-D805-04C1-5964-173D802ACE81}"/>
                </a:ext>
              </a:extLst>
            </p:cNvPr>
            <p:cNvSpPr/>
            <p:nvPr/>
          </p:nvSpPr>
          <p:spPr>
            <a:xfrm>
              <a:off x="3058648" y="2822587"/>
              <a:ext cx="6609145" cy="1407438"/>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66"/>
                  </a:solidFill>
                </a:rPr>
                <a:t>Nhóm 2: Đọc đoạn b và </a:t>
              </a:r>
            </a:p>
            <a:p>
              <a:pPr algn="ctr"/>
              <a:r>
                <a:rPr lang="en-US" sz="4000" b="1">
                  <a:solidFill>
                    <a:srgbClr val="FF0066"/>
                  </a:solidFill>
                </a:rPr>
                <a:t>trả lời câu hỏi </a:t>
              </a:r>
            </a:p>
          </p:txBody>
        </p:sp>
        <p:pic>
          <p:nvPicPr>
            <p:cNvPr id="18" name="Picture 20">
              <a:extLst>
                <a:ext uri="{FF2B5EF4-FFF2-40B4-BE49-F238E27FC236}">
                  <a16:creationId xmlns:a16="http://schemas.microsoft.com/office/drawing/2014/main" id="{2284B402-A04F-2C85-D26E-9638985D24E2}"/>
                </a:ext>
              </a:extLst>
            </p:cNvPr>
            <p:cNvPicPr>
              <a:picLocks noChangeAspect="1"/>
            </p:cNvPicPr>
            <p:nvPr/>
          </p:nvPicPr>
          <p:blipFill>
            <a:blip r:embed="rId6"/>
            <a:stretch>
              <a:fillRect/>
            </a:stretch>
          </p:blipFill>
          <p:spPr>
            <a:xfrm>
              <a:off x="2623771" y="2542356"/>
              <a:ext cx="856527" cy="856527"/>
            </a:xfrm>
            <a:prstGeom prst="rect">
              <a:avLst/>
            </a:prstGeom>
          </p:spPr>
        </p:pic>
      </p:grpSp>
    </p:spTree>
    <p:extLst>
      <p:ext uri="{BB962C8B-B14F-4D97-AF65-F5344CB8AC3E}">
        <p14:creationId xmlns:p14="http://schemas.microsoft.com/office/powerpoint/2010/main" val="135699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900" decel="100000" fill="hold"/>
                                        <p:tgtEl>
                                          <p:spTgt spid="1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900" decel="100000" fill="hold"/>
                                        <p:tgtEl>
                                          <p:spTgt spid="16"/>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r="-6000" b="-6000"/>
          </a:stretch>
        </a:blipFill>
        <a:effectLst/>
      </p:bgPr>
    </p:bg>
    <p:spTree>
      <p:nvGrpSpPr>
        <p:cNvPr id="1" name="">
          <a:extLst>
            <a:ext uri="{FF2B5EF4-FFF2-40B4-BE49-F238E27FC236}">
              <a16:creationId xmlns:a16="http://schemas.microsoft.com/office/drawing/2014/main" id="{305F3530-237F-3658-29CC-5BE0B7F3EE8E}"/>
            </a:ext>
          </a:extLst>
        </p:cNvPr>
        <p:cNvGrpSpPr/>
        <p:nvPr/>
      </p:nvGrpSpPr>
      <p:grpSpPr>
        <a:xfrm>
          <a:off x="0" y="0"/>
          <a:ext cx="0" cy="0"/>
          <a:chOff x="0" y="0"/>
          <a:chExt cx="0" cy="0"/>
        </a:xfrm>
      </p:grpSpPr>
      <p:grpSp>
        <p:nvGrpSpPr>
          <p:cNvPr id="8" name="Group 8">
            <a:extLst>
              <a:ext uri="{FF2B5EF4-FFF2-40B4-BE49-F238E27FC236}">
                <a16:creationId xmlns:a16="http://schemas.microsoft.com/office/drawing/2014/main" id="{A697D2BA-C408-F0CE-0006-EB47C985E487}"/>
              </a:ext>
            </a:extLst>
          </p:cNvPr>
          <p:cNvGrpSpPr/>
          <p:nvPr/>
        </p:nvGrpSpPr>
        <p:grpSpPr>
          <a:xfrm>
            <a:off x="2048608" y="311021"/>
            <a:ext cx="8045441" cy="3049361"/>
            <a:chOff x="2583794" y="1844917"/>
            <a:chExt cx="8045441" cy="3049361"/>
          </a:xfrm>
        </p:grpSpPr>
        <p:sp>
          <p:nvSpPr>
            <p:cNvPr id="9" name="TextBox 67">
              <a:extLst>
                <a:ext uri="{FF2B5EF4-FFF2-40B4-BE49-F238E27FC236}">
                  <a16:creationId xmlns:a16="http://schemas.microsoft.com/office/drawing/2014/main" id="{493305F9-539E-362A-A7C7-28A2E8FA98AD}"/>
                </a:ext>
              </a:extLst>
            </p:cNvPr>
            <p:cNvSpPr txBox="1"/>
            <p:nvPr/>
          </p:nvSpPr>
          <p:spPr>
            <a:xfrm>
              <a:off x="2608465" y="1844917"/>
              <a:ext cx="8020770" cy="304936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0" b="1" i="0" u="none" strike="noStrike" kern="1200" cap="none" spc="0" normalizeH="0" baseline="0" noProof="0">
                  <a:ln w="171450">
                    <a:solidFill>
                      <a:prstClr val="white"/>
                    </a:solidFill>
                    <a:prstDash val="solid"/>
                  </a:ln>
                  <a:solidFill>
                    <a:prstClr val="white"/>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NHIỆM VỤ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0" b="1" i="0" u="none" strike="noStrike" kern="1200" cap="none" spc="0" normalizeH="0" baseline="0" noProof="0">
                  <a:ln w="171450">
                    <a:solidFill>
                      <a:prstClr val="white"/>
                    </a:solidFill>
                    <a:prstDash val="solid"/>
                  </a:ln>
                  <a:solidFill>
                    <a:prstClr val="white"/>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NHÓM</a:t>
              </a:r>
              <a:endParaRPr kumimoji="0" lang="en-US" sz="12000" b="1" i="0" u="none" strike="noStrike" kern="1200" cap="none" spc="0" normalizeH="0" baseline="0" noProof="0" dirty="0">
                <a:ln w="171450">
                  <a:solidFill>
                    <a:prstClr val="white"/>
                  </a:solidFill>
                  <a:prstDash val="solid"/>
                </a:ln>
                <a:solidFill>
                  <a:prstClr val="white"/>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10" name="TextBox 67">
              <a:extLst>
                <a:ext uri="{FF2B5EF4-FFF2-40B4-BE49-F238E27FC236}">
                  <a16:creationId xmlns:a16="http://schemas.microsoft.com/office/drawing/2014/main" id="{CB10836E-A96E-1A2E-CEAE-174ED73E17C9}"/>
                </a:ext>
              </a:extLst>
            </p:cNvPr>
            <p:cNvSpPr txBox="1"/>
            <p:nvPr/>
          </p:nvSpPr>
          <p:spPr>
            <a:xfrm>
              <a:off x="2583794" y="1844917"/>
              <a:ext cx="8020770" cy="304936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0" b="1" i="0" u="none" strike="noStrike" kern="1200" cap="none" spc="0" normalizeH="0" baseline="0" noProof="0">
                  <a:ln w="28575">
                    <a:solidFill>
                      <a:srgbClr val="002060"/>
                    </a:solidFill>
                    <a:prstDash val="solid"/>
                  </a:ln>
                  <a:solidFill>
                    <a:srgbClr val="FF7C80"/>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12000" b="1" i="0" u="none" strike="noStrike" kern="1200" cap="none" spc="0" normalizeH="0" baseline="0" noProof="0">
                  <a:ln w="28575">
                    <a:solidFill>
                      <a:srgbClr val="002060"/>
                    </a:solidFill>
                    <a:prstDash val="solid"/>
                  </a:ln>
                  <a:solidFill>
                    <a:srgbClr val="99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12000" b="1" i="0" u="none" strike="noStrike" kern="1200" cap="none" spc="0" normalizeH="0" baseline="0" noProof="0">
                  <a:ln w="28575">
                    <a:solidFill>
                      <a:srgbClr val="002060"/>
                    </a:solidFill>
                    <a:prstDash val="solid"/>
                  </a:ln>
                  <a:solidFill>
                    <a:srgbClr val="FF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IỆ</a:t>
              </a:r>
              <a:r>
                <a:rPr kumimoji="0" lang="en-US" sz="12000" b="1" i="0" u="none" strike="noStrike" kern="1200" cap="none" spc="0" normalizeH="0" baseline="0" noProof="0">
                  <a:ln w="28575">
                    <a:solidFill>
                      <a:srgbClr val="002060"/>
                    </a:solidFill>
                    <a:prstDash val="solid"/>
                  </a:ln>
                  <a:solidFill>
                    <a:srgbClr val="66FF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M</a:t>
              </a:r>
              <a:r>
                <a:rPr kumimoji="0" lang="en-US" sz="12000" b="1" i="0" u="none" strike="noStrike" kern="1200" cap="none" spc="0" normalizeH="0" baseline="0" noProof="0">
                  <a:ln w="28575">
                    <a:solidFill>
                      <a:srgbClr val="002060"/>
                    </a:solidFill>
                    <a:prstDash val="solid"/>
                  </a:ln>
                  <a:solidFill>
                    <a:srgbClr val="FF8633"/>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12000" b="1" i="0" u="none" strike="noStrike" kern="1200" cap="none" spc="0" normalizeH="0" baseline="0" noProof="0">
                  <a:ln w="28575">
                    <a:solidFill>
                      <a:srgbClr val="002060"/>
                    </a:solidFill>
                    <a:prstDash val="solid"/>
                  </a:ln>
                  <a:solidFill>
                    <a:srgbClr val="CC99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V</a:t>
              </a:r>
              <a:r>
                <a:rPr kumimoji="0" lang="en-US" sz="12000" b="1" i="0" u="none" strike="noStrike" kern="1200" cap="none" spc="0" normalizeH="0" baseline="0" noProof="0">
                  <a:ln w="28575">
                    <a:solidFill>
                      <a:srgbClr val="002060"/>
                    </a:solidFill>
                    <a:prstDash val="solid"/>
                  </a:ln>
                  <a:solidFill>
                    <a:srgbClr val="99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Ụ</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0" b="1" i="0" u="none" strike="noStrike" kern="1200" cap="none" spc="0" normalizeH="0" baseline="0" noProof="0">
                  <a:ln w="28575">
                    <a:solidFill>
                      <a:srgbClr val="002060"/>
                    </a:solidFill>
                    <a:prstDash val="solid"/>
                  </a:ln>
                  <a:solidFill>
                    <a:srgbClr val="99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12000" b="1" i="0" u="none" strike="noStrike" kern="1200" cap="none" spc="0" normalizeH="0" baseline="0" noProof="0">
                  <a:ln w="28575">
                    <a:solidFill>
                      <a:srgbClr val="002060"/>
                    </a:solidFill>
                    <a:prstDash val="solid"/>
                  </a:ln>
                  <a:solidFill>
                    <a:srgbClr val="66FF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12000" b="1" i="0" u="none" strike="noStrike" kern="1200" cap="none" spc="0" normalizeH="0" baseline="0" noProof="0">
                  <a:ln w="28575">
                    <a:solidFill>
                      <a:srgbClr val="002060"/>
                    </a:solidFill>
                    <a:prstDash val="solid"/>
                  </a:ln>
                  <a:solidFill>
                    <a:srgbClr val="FF7C80"/>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12000" b="1" i="0" u="none" strike="noStrike" kern="1200" cap="none" spc="0" normalizeH="0" baseline="0" noProof="0">
                  <a:ln w="28575">
                    <a:solidFill>
                      <a:srgbClr val="002060"/>
                    </a:solidFill>
                    <a:prstDash val="solid"/>
                  </a:ln>
                  <a:solidFill>
                    <a:srgbClr val="CC99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M</a:t>
              </a:r>
              <a:r>
                <a:rPr kumimoji="0" lang="en-US" sz="12000" b="1" i="0" u="none" strike="noStrike" kern="1200" cap="none" spc="0" normalizeH="0" baseline="0" noProof="0">
                  <a:ln w="28575">
                    <a:solidFill>
                      <a:srgbClr val="002060"/>
                    </a:solidFill>
                    <a:prstDash val="solid"/>
                  </a:ln>
                  <a:solidFill>
                    <a:srgbClr val="FF8633"/>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 </a:t>
              </a:r>
              <a:endParaRPr kumimoji="0" lang="en-US" sz="12000" b="1" i="0" u="none" strike="noStrike" kern="1200" cap="none" spc="0" normalizeH="0" baseline="0" noProof="0" dirty="0">
                <a:ln w="28575">
                  <a:solidFill>
                    <a:srgbClr val="002060"/>
                  </a:solidFill>
                  <a:prstDash val="solid"/>
                </a:ln>
                <a:solidFill>
                  <a:srgbClr val="CC99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11" name="Picture 3">
            <a:extLst>
              <a:ext uri="{FF2B5EF4-FFF2-40B4-BE49-F238E27FC236}">
                <a16:creationId xmlns:a16="http://schemas.microsoft.com/office/drawing/2014/main" id="{EA0F7C2F-D3E1-7D63-AB89-52BE0D56C625}"/>
              </a:ext>
            </a:extLst>
          </p:cNvPr>
          <p:cNvPicPr>
            <a:picLocks noChangeAspect="1"/>
          </p:cNvPicPr>
          <p:nvPr/>
        </p:nvPicPr>
        <p:blipFill>
          <a:blip r:embed="rId4"/>
          <a:srcRect/>
          <a:stretch>
            <a:fillRect/>
          </a:stretch>
        </p:blipFill>
        <p:spPr>
          <a:xfrm>
            <a:off x="9851125" y="3360382"/>
            <a:ext cx="2173043" cy="3349585"/>
          </a:xfrm>
          <a:prstGeom prst="rect">
            <a:avLst/>
          </a:prstGeom>
        </p:spPr>
      </p:pic>
      <p:pic>
        <p:nvPicPr>
          <p:cNvPr id="12" name="Picture 4">
            <a:extLst>
              <a:ext uri="{FF2B5EF4-FFF2-40B4-BE49-F238E27FC236}">
                <a16:creationId xmlns:a16="http://schemas.microsoft.com/office/drawing/2014/main" id="{CD4CECB7-70EA-740C-5184-58F727CB9489}"/>
              </a:ext>
            </a:extLst>
          </p:cNvPr>
          <p:cNvPicPr>
            <a:picLocks noChangeAspect="1"/>
          </p:cNvPicPr>
          <p:nvPr/>
        </p:nvPicPr>
        <p:blipFill>
          <a:blip r:embed="rId5"/>
          <a:srcRect/>
          <a:stretch>
            <a:fillRect/>
          </a:stretch>
        </p:blipFill>
        <p:spPr>
          <a:xfrm>
            <a:off x="93818" y="3052193"/>
            <a:ext cx="2173043" cy="3586866"/>
          </a:xfrm>
          <a:prstGeom prst="rect">
            <a:avLst/>
          </a:prstGeom>
        </p:spPr>
      </p:pic>
      <p:grpSp>
        <p:nvGrpSpPr>
          <p:cNvPr id="13" name="Group 17">
            <a:extLst>
              <a:ext uri="{FF2B5EF4-FFF2-40B4-BE49-F238E27FC236}">
                <a16:creationId xmlns:a16="http://schemas.microsoft.com/office/drawing/2014/main" id="{E61D6D80-3700-FE5A-0D65-9083283133E0}"/>
              </a:ext>
            </a:extLst>
          </p:cNvPr>
          <p:cNvGrpSpPr/>
          <p:nvPr/>
        </p:nvGrpSpPr>
        <p:grpSpPr>
          <a:xfrm>
            <a:off x="2428670" y="3511332"/>
            <a:ext cx="7082115" cy="1557427"/>
            <a:chOff x="2623771" y="2542356"/>
            <a:chExt cx="7082115" cy="1557427"/>
          </a:xfrm>
        </p:grpSpPr>
        <p:sp>
          <p:nvSpPr>
            <p:cNvPr id="14" name="Rectangle: Rounded Corners 13">
              <a:extLst>
                <a:ext uri="{FF2B5EF4-FFF2-40B4-BE49-F238E27FC236}">
                  <a16:creationId xmlns:a16="http://schemas.microsoft.com/office/drawing/2014/main" id="{57A50811-9DAA-AC92-69D4-377B2EC14949}"/>
                </a:ext>
              </a:extLst>
            </p:cNvPr>
            <p:cNvSpPr/>
            <p:nvPr/>
          </p:nvSpPr>
          <p:spPr>
            <a:xfrm>
              <a:off x="3096741" y="2799722"/>
              <a:ext cx="6609145" cy="1300061"/>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66"/>
                  </a:solidFill>
                  <a:effectLst/>
                  <a:uLnTx/>
                  <a:uFillTx/>
                  <a:latin typeface="Calibri" panose="020F0502020204030204"/>
                  <a:ea typeface="+mn-ea"/>
                  <a:cs typeface="+mn-cs"/>
                </a:rPr>
                <a:t>Nhóm 3: Đọc đoạn </a:t>
              </a:r>
              <a:r>
                <a:rPr lang="en-US" sz="4000" b="1">
                  <a:solidFill>
                    <a:srgbClr val="FF0066"/>
                  </a:solidFill>
                  <a:latin typeface="Calibri" panose="020F0502020204030204"/>
                </a:rPr>
                <a:t>c</a:t>
              </a:r>
              <a:r>
                <a:rPr kumimoji="0" lang="en-US" sz="4000" b="1" i="0" u="none" strike="noStrike" kern="1200" cap="none" spc="0" normalizeH="0" baseline="0" noProof="0">
                  <a:ln>
                    <a:noFill/>
                  </a:ln>
                  <a:solidFill>
                    <a:srgbClr val="FF0066"/>
                  </a:solidFill>
                  <a:effectLst/>
                  <a:uLnTx/>
                  <a:uFillTx/>
                  <a:latin typeface="Calibri" panose="020F0502020204030204"/>
                  <a:ea typeface="+mn-ea"/>
                  <a:cs typeface="+mn-cs"/>
                </a:rPr>
                <a:t>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66"/>
                  </a:solidFill>
                  <a:effectLst/>
                  <a:uLnTx/>
                  <a:uFillTx/>
                  <a:latin typeface="Calibri" panose="020F0502020204030204"/>
                  <a:ea typeface="+mn-ea"/>
                  <a:cs typeface="+mn-cs"/>
                </a:rPr>
                <a:t>trả lời câu hỏi </a:t>
              </a:r>
            </a:p>
          </p:txBody>
        </p:sp>
        <p:pic>
          <p:nvPicPr>
            <p:cNvPr id="15" name="Picture 16">
              <a:extLst>
                <a:ext uri="{FF2B5EF4-FFF2-40B4-BE49-F238E27FC236}">
                  <a16:creationId xmlns:a16="http://schemas.microsoft.com/office/drawing/2014/main" id="{0AB787F0-B31B-9D87-6080-A48454BD7DE4}"/>
                </a:ext>
              </a:extLst>
            </p:cNvPr>
            <p:cNvPicPr>
              <a:picLocks noChangeAspect="1"/>
            </p:cNvPicPr>
            <p:nvPr/>
          </p:nvPicPr>
          <p:blipFill>
            <a:blip r:embed="rId6"/>
            <a:stretch>
              <a:fillRect/>
            </a:stretch>
          </p:blipFill>
          <p:spPr>
            <a:xfrm>
              <a:off x="2623771" y="2542356"/>
              <a:ext cx="856527" cy="856527"/>
            </a:xfrm>
            <a:prstGeom prst="rect">
              <a:avLst/>
            </a:prstGeom>
          </p:spPr>
        </p:pic>
      </p:grpSp>
      <p:grpSp>
        <p:nvGrpSpPr>
          <p:cNvPr id="16" name="Group 18">
            <a:extLst>
              <a:ext uri="{FF2B5EF4-FFF2-40B4-BE49-F238E27FC236}">
                <a16:creationId xmlns:a16="http://schemas.microsoft.com/office/drawing/2014/main" id="{F23B5628-1BDD-EC2B-1A88-D42C6FE41EBC}"/>
              </a:ext>
            </a:extLst>
          </p:cNvPr>
          <p:cNvGrpSpPr/>
          <p:nvPr/>
        </p:nvGrpSpPr>
        <p:grpSpPr>
          <a:xfrm>
            <a:off x="2428670" y="5022298"/>
            <a:ext cx="7044022" cy="1687669"/>
            <a:chOff x="2623771" y="2542356"/>
            <a:chExt cx="7044022" cy="1687669"/>
          </a:xfrm>
        </p:grpSpPr>
        <p:sp>
          <p:nvSpPr>
            <p:cNvPr id="17" name="Rectangle: Rounded Corners 19">
              <a:extLst>
                <a:ext uri="{FF2B5EF4-FFF2-40B4-BE49-F238E27FC236}">
                  <a16:creationId xmlns:a16="http://schemas.microsoft.com/office/drawing/2014/main" id="{54E5200D-EFF2-D687-A675-EE29A7D2E93D}"/>
                </a:ext>
              </a:extLst>
            </p:cNvPr>
            <p:cNvSpPr/>
            <p:nvPr/>
          </p:nvSpPr>
          <p:spPr>
            <a:xfrm>
              <a:off x="3058648" y="2822587"/>
              <a:ext cx="6609145" cy="1407438"/>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66"/>
                  </a:solidFill>
                  <a:effectLst/>
                  <a:uLnTx/>
                  <a:uFillTx/>
                  <a:latin typeface="Calibri" panose="020F0502020204030204"/>
                  <a:ea typeface="+mn-ea"/>
                  <a:cs typeface="+mn-cs"/>
                </a:rPr>
                <a:t>Nhóm 4: Đọc đoạn </a:t>
              </a:r>
              <a:r>
                <a:rPr lang="en-US" sz="4000" b="1">
                  <a:solidFill>
                    <a:srgbClr val="FF0066"/>
                  </a:solidFill>
                  <a:latin typeface="Calibri" panose="020F0502020204030204"/>
                </a:rPr>
                <a:t>d</a:t>
              </a:r>
              <a:r>
                <a:rPr kumimoji="0" lang="en-US" sz="4000" b="1" i="0" u="none" strike="noStrike" kern="1200" cap="none" spc="0" normalizeH="0" baseline="0" noProof="0">
                  <a:ln>
                    <a:noFill/>
                  </a:ln>
                  <a:solidFill>
                    <a:srgbClr val="FF0066"/>
                  </a:solidFill>
                  <a:effectLst/>
                  <a:uLnTx/>
                  <a:uFillTx/>
                  <a:latin typeface="Calibri" panose="020F0502020204030204"/>
                  <a:ea typeface="+mn-ea"/>
                  <a:cs typeface="+mn-cs"/>
                </a:rPr>
                <a:t>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66"/>
                  </a:solidFill>
                  <a:effectLst/>
                  <a:uLnTx/>
                  <a:uFillTx/>
                  <a:latin typeface="Calibri" panose="020F0502020204030204"/>
                  <a:ea typeface="+mn-ea"/>
                  <a:cs typeface="+mn-cs"/>
                </a:rPr>
                <a:t>trả lời câu hỏi </a:t>
              </a:r>
            </a:p>
          </p:txBody>
        </p:sp>
        <p:pic>
          <p:nvPicPr>
            <p:cNvPr id="18" name="Picture 20">
              <a:extLst>
                <a:ext uri="{FF2B5EF4-FFF2-40B4-BE49-F238E27FC236}">
                  <a16:creationId xmlns:a16="http://schemas.microsoft.com/office/drawing/2014/main" id="{170DD1B9-F6FA-5354-F369-2DBC9BB85CAF}"/>
                </a:ext>
              </a:extLst>
            </p:cNvPr>
            <p:cNvPicPr>
              <a:picLocks noChangeAspect="1"/>
            </p:cNvPicPr>
            <p:nvPr/>
          </p:nvPicPr>
          <p:blipFill>
            <a:blip r:embed="rId6"/>
            <a:stretch>
              <a:fillRect/>
            </a:stretch>
          </p:blipFill>
          <p:spPr>
            <a:xfrm>
              <a:off x="2623771" y="2542356"/>
              <a:ext cx="856527" cy="856527"/>
            </a:xfrm>
            <a:prstGeom prst="rect">
              <a:avLst/>
            </a:prstGeom>
          </p:spPr>
        </p:pic>
      </p:grpSp>
    </p:spTree>
    <p:extLst>
      <p:ext uri="{BB962C8B-B14F-4D97-AF65-F5344CB8AC3E}">
        <p14:creationId xmlns:p14="http://schemas.microsoft.com/office/powerpoint/2010/main" val="2659262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900" decel="100000" fill="hold"/>
                                        <p:tgtEl>
                                          <p:spTgt spid="1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900" decel="100000" fill="hold"/>
                                        <p:tgtEl>
                                          <p:spTgt spid="16"/>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r="-6000" b="-6000"/>
          </a:stretch>
        </a:blipFill>
        <a:effectLst/>
      </p:bgPr>
    </p:bg>
    <p:spTree>
      <p:nvGrpSpPr>
        <p:cNvPr id="1" name=""/>
        <p:cNvGrpSpPr/>
        <p:nvPr/>
      </p:nvGrpSpPr>
      <p:grpSpPr>
        <a:xfrm>
          <a:off x="0" y="0"/>
          <a:ext cx="0" cy="0"/>
          <a:chOff x="0" y="0"/>
          <a:chExt cx="0" cy="0"/>
        </a:xfrm>
      </p:grpSpPr>
      <p:pic>
        <p:nvPicPr>
          <p:cNvPr id="31" name="Picture 7">
            <a:extLst>
              <a:ext uri="{FF2B5EF4-FFF2-40B4-BE49-F238E27FC236}">
                <a16:creationId xmlns:a16="http://schemas.microsoft.com/office/drawing/2014/main" id="{2A059E08-B717-DC45-2503-2639476F148F}"/>
              </a:ext>
            </a:extLst>
          </p:cNvPr>
          <p:cNvPicPr>
            <a:picLocks noChangeAspect="1"/>
          </p:cNvPicPr>
          <p:nvPr/>
        </p:nvPicPr>
        <p:blipFill>
          <a:blip r:embed="rId3"/>
          <a:stretch>
            <a:fillRect/>
          </a:stretch>
        </p:blipFill>
        <p:spPr>
          <a:xfrm>
            <a:off x="693419" y="1832212"/>
            <a:ext cx="10805159" cy="4759495"/>
          </a:xfrm>
          <a:prstGeom prst="rect">
            <a:avLst/>
          </a:prstGeom>
        </p:spPr>
      </p:pic>
      <p:grpSp>
        <p:nvGrpSpPr>
          <p:cNvPr id="32" name="Group 15">
            <a:extLst>
              <a:ext uri="{FF2B5EF4-FFF2-40B4-BE49-F238E27FC236}">
                <a16:creationId xmlns:a16="http://schemas.microsoft.com/office/drawing/2014/main" id="{D567F528-D0E7-CD9A-0AC6-2C2025C4047A}"/>
              </a:ext>
            </a:extLst>
          </p:cNvPr>
          <p:cNvGrpSpPr/>
          <p:nvPr/>
        </p:nvGrpSpPr>
        <p:grpSpPr>
          <a:xfrm>
            <a:off x="150453" y="1128664"/>
            <a:ext cx="11504353" cy="1407096"/>
            <a:chOff x="44985" y="1123881"/>
            <a:chExt cx="11504353" cy="1407096"/>
          </a:xfrm>
        </p:grpSpPr>
        <p:grpSp>
          <p:nvGrpSpPr>
            <p:cNvPr id="33" name="Group 10">
              <a:extLst>
                <a:ext uri="{FF2B5EF4-FFF2-40B4-BE49-F238E27FC236}">
                  <a16:creationId xmlns:a16="http://schemas.microsoft.com/office/drawing/2014/main" id="{789CF8BF-1128-4A98-0679-463A7D4D62DB}"/>
                </a:ext>
              </a:extLst>
            </p:cNvPr>
            <p:cNvGrpSpPr/>
            <p:nvPr/>
          </p:nvGrpSpPr>
          <p:grpSpPr>
            <a:xfrm>
              <a:off x="1959088" y="1123881"/>
              <a:ext cx="8020771" cy="1323439"/>
              <a:chOff x="2598304" y="1916079"/>
              <a:chExt cx="8020771" cy="1323439"/>
            </a:xfrm>
          </p:grpSpPr>
          <p:sp>
            <p:nvSpPr>
              <p:cNvPr id="36" name="TextBox 67">
                <a:extLst>
                  <a:ext uri="{FF2B5EF4-FFF2-40B4-BE49-F238E27FC236}">
                    <a16:creationId xmlns:a16="http://schemas.microsoft.com/office/drawing/2014/main" id="{F5289D86-D71F-A3A9-BD75-7C032DC26CA0}"/>
                  </a:ext>
                </a:extLst>
              </p:cNvPr>
              <p:cNvSpPr txBox="1"/>
              <p:nvPr/>
            </p:nvSpPr>
            <p:spPr>
              <a:xfrm>
                <a:off x="2598305" y="1916079"/>
                <a:ext cx="8020770" cy="1323439"/>
              </a:xfrm>
              <a:prstGeom prst="rect">
                <a:avLst/>
              </a:prstGeom>
              <a:noFill/>
            </p:spPr>
            <p:txBody>
              <a:bodyPr wrap="square" rtlCol="0">
                <a:prstTxWarp prst="textArchUp">
                  <a:avLst/>
                </a:prstTxWarp>
                <a:spAutoFit/>
              </a:bodyPr>
              <a:lstStyle/>
              <a:p>
                <a:pPr algn="ctr"/>
                <a:r>
                  <a:rPr lang="en-US" sz="88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VÒNG MẢNH GHÉP</a:t>
                </a:r>
                <a:endParaRPr lang="en-US" sz="88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37" name="TextBox 67">
                <a:extLst>
                  <a:ext uri="{FF2B5EF4-FFF2-40B4-BE49-F238E27FC236}">
                    <a16:creationId xmlns:a16="http://schemas.microsoft.com/office/drawing/2014/main" id="{75DBA5BD-435B-92E9-BE8B-3AF76AF52964}"/>
                  </a:ext>
                </a:extLst>
              </p:cNvPr>
              <p:cNvSpPr txBox="1"/>
              <p:nvPr/>
            </p:nvSpPr>
            <p:spPr>
              <a:xfrm>
                <a:off x="2598304" y="1916079"/>
                <a:ext cx="8020770" cy="1323439"/>
              </a:xfrm>
              <a:prstGeom prst="rect">
                <a:avLst/>
              </a:prstGeom>
              <a:noFill/>
            </p:spPr>
            <p:txBody>
              <a:bodyPr wrap="square" rtlCol="0">
                <a:prstTxWarp prst="textArchUp">
                  <a:avLst/>
                </a:prstTxWarp>
                <a:spAutoFit/>
              </a:bodyPr>
              <a:lstStyle/>
              <a:p>
                <a:pPr algn="ctr"/>
                <a:r>
                  <a:rPr lang="en-US" sz="8800" b="1">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VÒNG MẢNH GHÉP</a:t>
                </a:r>
                <a:endParaRPr lang="en-US" sz="8800" b="1" dirty="0">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34" name="Picture 11">
              <a:extLst>
                <a:ext uri="{FF2B5EF4-FFF2-40B4-BE49-F238E27FC236}">
                  <a16:creationId xmlns:a16="http://schemas.microsoft.com/office/drawing/2014/main" id="{5FFCD577-A772-5ECA-B517-1F73D72F24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65" b="89963" l="9845" r="91192">
                          <a14:foregroundMark x1="75907" y1="37918" x2="86269" y2="36803"/>
                          <a14:foregroundMark x1="91192" y1="34201" x2="91192" y2="34201"/>
                          <a14:foregroundMark x1="25389" y1="26394" x2="25389" y2="26394"/>
                          <a14:foregroundMark x1="21244" y1="30855" x2="21244" y2="30855"/>
                          <a14:foregroundMark x1="21762" y1="37546" x2="21762" y2="37546"/>
                          <a14:backgroundMark x1="47150" y1="1859" x2="51813" y2="10781"/>
                          <a14:backgroundMark x1="42487" y1="21933" x2="54145" y2="17844"/>
                          <a14:backgroundMark x1="37565" y1="15242" x2="58290" y2="24164"/>
                          <a14:backgroundMark x1="59585" y1="75465" x2="48705" y2="81041"/>
                        </a14:backgroundRemoval>
                      </a14:imgEffect>
                      <a14:imgEffect>
                        <a14:brightnessContrast contrast="20000"/>
                      </a14:imgEffect>
                    </a14:imgLayer>
                  </a14:imgProps>
                </a:ext>
              </a:extLst>
            </a:blip>
            <a:stretch>
              <a:fillRect/>
            </a:stretch>
          </p:blipFill>
          <p:spPr>
            <a:xfrm rot="21367202">
              <a:off x="44985" y="1133447"/>
              <a:ext cx="2005378" cy="1397530"/>
            </a:xfrm>
            <a:prstGeom prst="rect">
              <a:avLst/>
            </a:prstGeom>
          </p:spPr>
        </p:pic>
        <p:pic>
          <p:nvPicPr>
            <p:cNvPr id="35" name="Picture 12">
              <a:extLst>
                <a:ext uri="{FF2B5EF4-FFF2-40B4-BE49-F238E27FC236}">
                  <a16:creationId xmlns:a16="http://schemas.microsoft.com/office/drawing/2014/main" id="{4856BFAA-2471-1255-721B-CE4A9288708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65" b="89963" l="9845" r="91192">
                          <a14:foregroundMark x1="75907" y1="37918" x2="86269" y2="36803"/>
                          <a14:foregroundMark x1="91192" y1="34201" x2="91192" y2="34201"/>
                          <a14:foregroundMark x1="25389" y1="26394" x2="25389" y2="26394"/>
                          <a14:foregroundMark x1="21244" y1="30855" x2="21244" y2="30855"/>
                          <a14:foregroundMark x1="21762" y1="37546" x2="21762" y2="37546"/>
                          <a14:backgroundMark x1="47150" y1="1859" x2="51813" y2="10781"/>
                          <a14:backgroundMark x1="42487" y1="21933" x2="54145" y2="17844"/>
                          <a14:backgroundMark x1="37565" y1="15242" x2="58290" y2="24164"/>
                          <a14:backgroundMark x1="59585" y1="75465" x2="48705" y2="81041"/>
                        </a14:backgroundRemoval>
                      </a14:imgEffect>
                      <a14:imgEffect>
                        <a14:brightnessContrast contrast="20000"/>
                      </a14:imgEffect>
                    </a14:imgLayer>
                  </a14:imgProps>
                </a:ext>
              </a:extLst>
            </a:blip>
            <a:stretch>
              <a:fillRect/>
            </a:stretch>
          </p:blipFill>
          <p:spPr>
            <a:xfrm rot="1152038">
              <a:off x="9543960" y="1128664"/>
              <a:ext cx="2005378" cy="1397530"/>
            </a:xfrm>
            <a:prstGeom prst="rect">
              <a:avLst/>
            </a:prstGeom>
          </p:spPr>
        </p:pic>
      </p:grpSp>
    </p:spTree>
    <p:extLst>
      <p:ext uri="{BB962C8B-B14F-4D97-AF65-F5344CB8AC3E}">
        <p14:creationId xmlns:p14="http://schemas.microsoft.com/office/powerpoint/2010/main" val="3173474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7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77000">
                                          <p:cBhvr additive="base">
                                            <p:cTn id="7" dur="1000" fill="hold"/>
                                            <p:tgtEl>
                                              <p:spTgt spid="32"/>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r="-6000" b="-6000"/>
          </a:stretch>
        </a:blip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310221A4-332C-37FB-A84D-BD3651FA202E}"/>
              </a:ext>
            </a:extLst>
          </p:cNvPr>
          <p:cNvGrpSpPr/>
          <p:nvPr/>
        </p:nvGrpSpPr>
        <p:grpSpPr>
          <a:xfrm>
            <a:off x="265471" y="1173660"/>
            <a:ext cx="11661058" cy="3046988"/>
            <a:chOff x="2608465" y="1844917"/>
            <a:chExt cx="8020770" cy="3046988"/>
          </a:xfrm>
        </p:grpSpPr>
        <p:sp>
          <p:nvSpPr>
            <p:cNvPr id="3" name="TextBox 67">
              <a:extLst>
                <a:ext uri="{FF2B5EF4-FFF2-40B4-BE49-F238E27FC236}">
                  <a16:creationId xmlns:a16="http://schemas.microsoft.com/office/drawing/2014/main" id="{A00354A5-2498-1C4C-9115-4C3520FE2D7B}"/>
                </a:ext>
              </a:extLst>
            </p:cNvPr>
            <p:cNvSpPr txBox="1"/>
            <p:nvPr/>
          </p:nvSpPr>
          <p:spPr>
            <a:xfrm>
              <a:off x="2608465" y="1844917"/>
              <a:ext cx="8020770" cy="3046988"/>
            </a:xfrm>
            <a:prstGeom prst="rect">
              <a:avLst/>
            </a:prstGeom>
            <a:noFill/>
          </p:spPr>
          <p:txBody>
            <a:bodyPr wrap="square" rtlCol="0">
              <a:prstTxWarp prst="textArchUp">
                <a:avLst/>
              </a:prstTxWarp>
              <a:spAutoFit/>
            </a:bodyPr>
            <a:lstStyle/>
            <a:p>
              <a:pPr algn="ctr"/>
              <a:r>
                <a:rPr lang="en-US" sz="80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CÙNG TẠO NHÓM MẢNH GHÉP</a:t>
              </a:r>
              <a:endParaRPr lang="en-US" sz="80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4" name="TextBox 67">
              <a:extLst>
                <a:ext uri="{FF2B5EF4-FFF2-40B4-BE49-F238E27FC236}">
                  <a16:creationId xmlns:a16="http://schemas.microsoft.com/office/drawing/2014/main" id="{B4875BE8-01F3-D2CB-2266-5187C37011EE}"/>
                </a:ext>
              </a:extLst>
            </p:cNvPr>
            <p:cNvSpPr txBox="1"/>
            <p:nvPr/>
          </p:nvSpPr>
          <p:spPr>
            <a:xfrm>
              <a:off x="2608465" y="1844917"/>
              <a:ext cx="8020770" cy="3046988"/>
            </a:xfrm>
            <a:prstGeom prst="rect">
              <a:avLst/>
            </a:prstGeom>
            <a:noFill/>
          </p:spPr>
          <p:txBody>
            <a:bodyPr wrap="square" rtlCol="0">
              <a:prstTxWarp prst="textArchUp">
                <a:avLst/>
              </a:prstTxWarp>
              <a:spAutoFit/>
            </a:bodyPr>
            <a:lstStyle/>
            <a:p>
              <a:pPr algn="ctr"/>
              <a:r>
                <a:rPr lang="en-US" sz="80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80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Ù</a:t>
              </a:r>
              <a:r>
                <a:rPr lang="en-US" sz="80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80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a:t>
              </a:r>
              <a:r>
                <a:rPr lang="en-US" sz="80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80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80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Ạ</a:t>
              </a:r>
              <a:r>
                <a:rPr lang="en-US" sz="80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O</a:t>
              </a:r>
              <a:r>
                <a:rPr lang="en-US" sz="80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80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80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80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Ó</a:t>
              </a:r>
              <a:r>
                <a:rPr lang="en-US" sz="80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 </a:t>
              </a:r>
              <a:r>
                <a:rPr lang="en-US" sz="80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80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Ả</a:t>
              </a:r>
              <a:r>
                <a:rPr lang="en-US" sz="80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80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80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G</a:t>
              </a:r>
              <a:r>
                <a:rPr lang="en-US" sz="80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80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É</a:t>
              </a:r>
              <a:r>
                <a:rPr lang="en-US" sz="80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P</a:t>
              </a:r>
              <a:endParaRPr lang="en-US" sz="8000" b="1" dirty="0">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5" name="Picture 8">
            <a:extLst>
              <a:ext uri="{FF2B5EF4-FFF2-40B4-BE49-F238E27FC236}">
                <a16:creationId xmlns:a16="http://schemas.microsoft.com/office/drawing/2014/main" id="{63C2DA62-D015-A801-D2F8-FE52B884E12C}"/>
              </a:ext>
            </a:extLst>
          </p:cNvPr>
          <p:cNvPicPr>
            <a:picLocks noChangeAspect="1"/>
          </p:cNvPicPr>
          <p:nvPr/>
        </p:nvPicPr>
        <p:blipFill>
          <a:blip r:embed="rId5"/>
          <a:srcRect/>
          <a:stretch>
            <a:fillRect/>
          </a:stretch>
        </p:blipFill>
        <p:spPr>
          <a:xfrm>
            <a:off x="8029776" y="2369748"/>
            <a:ext cx="2898487" cy="4195286"/>
          </a:xfrm>
          <a:prstGeom prst="rect">
            <a:avLst/>
          </a:prstGeom>
        </p:spPr>
      </p:pic>
      <p:pic>
        <p:nvPicPr>
          <p:cNvPr id="6" name="Picture 9">
            <a:extLst>
              <a:ext uri="{FF2B5EF4-FFF2-40B4-BE49-F238E27FC236}">
                <a16:creationId xmlns:a16="http://schemas.microsoft.com/office/drawing/2014/main" id="{113680D0-E634-A2FA-40B0-3D5DA0A6B7EE}"/>
              </a:ext>
            </a:extLst>
          </p:cNvPr>
          <p:cNvPicPr>
            <a:picLocks noChangeAspect="1"/>
          </p:cNvPicPr>
          <p:nvPr/>
        </p:nvPicPr>
        <p:blipFill>
          <a:blip r:embed="rId6"/>
          <a:srcRect/>
          <a:stretch>
            <a:fillRect/>
          </a:stretch>
        </p:blipFill>
        <p:spPr>
          <a:xfrm flipH="1">
            <a:off x="1321861" y="2417779"/>
            <a:ext cx="2543250" cy="4147254"/>
          </a:xfrm>
          <a:prstGeom prst="rect">
            <a:avLst/>
          </a:prstGeom>
        </p:spPr>
      </p:pic>
      <p:pic>
        <p:nvPicPr>
          <p:cNvPr id="7" name="Picture 10">
            <a:extLst>
              <a:ext uri="{FF2B5EF4-FFF2-40B4-BE49-F238E27FC236}">
                <a16:creationId xmlns:a16="http://schemas.microsoft.com/office/drawing/2014/main" id="{9ABA5566-3C98-12B4-4F95-7BEC279CC102}"/>
              </a:ext>
            </a:extLst>
          </p:cNvPr>
          <p:cNvPicPr>
            <a:picLocks noChangeAspect="1"/>
          </p:cNvPicPr>
          <p:nvPr/>
        </p:nvPicPr>
        <p:blipFill>
          <a:blip r:embed="rId7"/>
          <a:srcRect/>
          <a:stretch>
            <a:fillRect/>
          </a:stretch>
        </p:blipFill>
        <p:spPr>
          <a:xfrm>
            <a:off x="4679720" y="2381198"/>
            <a:ext cx="2723536" cy="4183835"/>
          </a:xfrm>
          <a:prstGeom prst="rect">
            <a:avLst/>
          </a:prstGeom>
        </p:spPr>
      </p:pic>
    </p:spTree>
    <p:extLst>
      <p:ext uri="{BB962C8B-B14F-4D97-AF65-F5344CB8AC3E}">
        <p14:creationId xmlns:p14="http://schemas.microsoft.com/office/powerpoint/2010/main" val="3862792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r="-6000" b="-6000"/>
          </a:stretch>
        </a:blipFill>
        <a:effectLst/>
      </p:bgPr>
    </p:bg>
    <p:spTree>
      <p:nvGrpSpPr>
        <p:cNvPr id="1" name=""/>
        <p:cNvGrpSpPr/>
        <p:nvPr/>
      </p:nvGrpSpPr>
      <p:grpSpPr>
        <a:xfrm>
          <a:off x="0" y="0"/>
          <a:ext cx="0" cy="0"/>
          <a:chOff x="0" y="0"/>
          <a:chExt cx="0" cy="0"/>
        </a:xfrm>
      </p:grpSpPr>
      <p:grpSp>
        <p:nvGrpSpPr>
          <p:cNvPr id="8" name="Group 12">
            <a:extLst>
              <a:ext uri="{FF2B5EF4-FFF2-40B4-BE49-F238E27FC236}">
                <a16:creationId xmlns:a16="http://schemas.microsoft.com/office/drawing/2014/main" id="{0F502F41-3236-C7B1-5CC1-F0F8DE20F172}"/>
              </a:ext>
            </a:extLst>
          </p:cNvPr>
          <p:cNvGrpSpPr/>
          <p:nvPr/>
        </p:nvGrpSpPr>
        <p:grpSpPr>
          <a:xfrm>
            <a:off x="814586" y="0"/>
            <a:ext cx="10562828" cy="1569660"/>
            <a:chOff x="2608465" y="1844917"/>
            <a:chExt cx="8020770" cy="1569660"/>
          </a:xfrm>
        </p:grpSpPr>
        <p:sp>
          <p:nvSpPr>
            <p:cNvPr id="9" name="TextBox 67">
              <a:extLst>
                <a:ext uri="{FF2B5EF4-FFF2-40B4-BE49-F238E27FC236}">
                  <a16:creationId xmlns:a16="http://schemas.microsoft.com/office/drawing/2014/main" id="{3F406FDE-E70D-CAF0-E4CB-43A1963ECA91}"/>
                </a:ext>
              </a:extLst>
            </p:cNvPr>
            <p:cNvSpPr txBox="1"/>
            <p:nvPr/>
          </p:nvSpPr>
          <p:spPr>
            <a:xfrm>
              <a:off x="2608465" y="1844917"/>
              <a:ext cx="8020770" cy="1569660"/>
            </a:xfrm>
            <a:prstGeom prst="rect">
              <a:avLst/>
            </a:prstGeom>
            <a:noFill/>
          </p:spPr>
          <p:txBody>
            <a:bodyPr wrap="square" rtlCol="0">
              <a:spAutoFit/>
            </a:bodyPr>
            <a:lstStyle/>
            <a:p>
              <a:pPr algn="ctr"/>
              <a:r>
                <a:rPr lang="en-US" sz="96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CÙNG CHIA SẺ</a:t>
              </a:r>
              <a:endParaRPr lang="en-US" sz="96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10" name="TextBox 67">
              <a:extLst>
                <a:ext uri="{FF2B5EF4-FFF2-40B4-BE49-F238E27FC236}">
                  <a16:creationId xmlns:a16="http://schemas.microsoft.com/office/drawing/2014/main" id="{2306D767-599A-08B1-02D8-9E01B77F2BD1}"/>
                </a:ext>
              </a:extLst>
            </p:cNvPr>
            <p:cNvSpPr txBox="1"/>
            <p:nvPr/>
          </p:nvSpPr>
          <p:spPr>
            <a:xfrm>
              <a:off x="2608465" y="1844917"/>
              <a:ext cx="8020770" cy="1569660"/>
            </a:xfrm>
            <a:prstGeom prst="rect">
              <a:avLst/>
            </a:prstGeom>
            <a:noFill/>
          </p:spPr>
          <p:txBody>
            <a:bodyPr wrap="square" rtlCol="0">
              <a:spAutoFit/>
            </a:bodyPr>
            <a:lstStyle/>
            <a:p>
              <a:pPr algn="ct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Ù</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A </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S</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Ẻ</a:t>
              </a:r>
              <a:endParaRPr lang="en-US" sz="9600" b="1" dirty="0">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11" name="Group 20">
            <a:extLst>
              <a:ext uri="{FF2B5EF4-FFF2-40B4-BE49-F238E27FC236}">
                <a16:creationId xmlns:a16="http://schemas.microsoft.com/office/drawing/2014/main" id="{67851CA8-2F5C-FF6F-3444-CF4A865480FD}"/>
              </a:ext>
            </a:extLst>
          </p:cNvPr>
          <p:cNvGrpSpPr/>
          <p:nvPr/>
        </p:nvGrpSpPr>
        <p:grpSpPr>
          <a:xfrm>
            <a:off x="465606" y="1076517"/>
            <a:ext cx="11337617" cy="2352483"/>
            <a:chOff x="2496239" y="1544387"/>
            <a:chExt cx="9580466" cy="2352483"/>
          </a:xfrm>
        </p:grpSpPr>
        <p:sp>
          <p:nvSpPr>
            <p:cNvPr id="12" name="Rectangle: Rounded Corners 21">
              <a:extLst>
                <a:ext uri="{FF2B5EF4-FFF2-40B4-BE49-F238E27FC236}">
                  <a16:creationId xmlns:a16="http://schemas.microsoft.com/office/drawing/2014/main" id="{6BBDFBBF-4D82-2D83-9FEC-7942953C9B85}"/>
                </a:ext>
              </a:extLst>
            </p:cNvPr>
            <p:cNvSpPr/>
            <p:nvPr/>
          </p:nvSpPr>
          <p:spPr>
            <a:xfrm>
              <a:off x="2799466" y="1986140"/>
              <a:ext cx="9277239" cy="1910730"/>
            </a:xfrm>
            <a:custGeom>
              <a:avLst/>
              <a:gdLst>
                <a:gd name="connsiteX0" fmla="*/ 0 w 10978775"/>
                <a:gd name="connsiteY0" fmla="*/ 318461 h 1910730"/>
                <a:gd name="connsiteX1" fmla="*/ 318461 w 10978775"/>
                <a:gd name="connsiteY1" fmla="*/ 0 h 1910730"/>
                <a:gd name="connsiteX2" fmla="*/ 10660314 w 10978775"/>
                <a:gd name="connsiteY2" fmla="*/ 0 h 1910730"/>
                <a:gd name="connsiteX3" fmla="*/ 10978775 w 10978775"/>
                <a:gd name="connsiteY3" fmla="*/ 318461 h 1910730"/>
                <a:gd name="connsiteX4" fmla="*/ 10978775 w 10978775"/>
                <a:gd name="connsiteY4" fmla="*/ 1592269 h 1910730"/>
                <a:gd name="connsiteX5" fmla="*/ 10660314 w 10978775"/>
                <a:gd name="connsiteY5" fmla="*/ 1910730 h 1910730"/>
                <a:gd name="connsiteX6" fmla="*/ 318461 w 10978775"/>
                <a:gd name="connsiteY6" fmla="*/ 1910730 h 1910730"/>
                <a:gd name="connsiteX7" fmla="*/ 0 w 10978775"/>
                <a:gd name="connsiteY7" fmla="*/ 1592269 h 1910730"/>
                <a:gd name="connsiteX8" fmla="*/ 0 w 10978775"/>
                <a:gd name="connsiteY8" fmla="*/ 318461 h 191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8775" h="1910730" fill="none" extrusionOk="0">
                  <a:moveTo>
                    <a:pt x="0" y="318461"/>
                  </a:moveTo>
                  <a:cubicBezTo>
                    <a:pt x="-7151" y="167639"/>
                    <a:pt x="130911" y="-7841"/>
                    <a:pt x="318461" y="0"/>
                  </a:cubicBezTo>
                  <a:cubicBezTo>
                    <a:pt x="1411164" y="-35273"/>
                    <a:pt x="7789063" y="-144294"/>
                    <a:pt x="10660314" y="0"/>
                  </a:cubicBezTo>
                  <a:cubicBezTo>
                    <a:pt x="10844246" y="2451"/>
                    <a:pt x="10975197" y="139564"/>
                    <a:pt x="10978775" y="318461"/>
                  </a:cubicBezTo>
                  <a:cubicBezTo>
                    <a:pt x="11072014" y="673584"/>
                    <a:pt x="11012196" y="1430413"/>
                    <a:pt x="10978775" y="1592269"/>
                  </a:cubicBezTo>
                  <a:cubicBezTo>
                    <a:pt x="10985934" y="1762736"/>
                    <a:pt x="10850503" y="1895219"/>
                    <a:pt x="10660314" y="1910730"/>
                  </a:cubicBezTo>
                  <a:cubicBezTo>
                    <a:pt x="7706131" y="1988255"/>
                    <a:pt x="4647647" y="1867027"/>
                    <a:pt x="318461" y="1910730"/>
                  </a:cubicBezTo>
                  <a:cubicBezTo>
                    <a:pt x="130949" y="1907507"/>
                    <a:pt x="-13963" y="1767959"/>
                    <a:pt x="0" y="1592269"/>
                  </a:cubicBezTo>
                  <a:cubicBezTo>
                    <a:pt x="-107925" y="1361769"/>
                    <a:pt x="61461" y="577870"/>
                    <a:pt x="0" y="318461"/>
                  </a:cubicBezTo>
                  <a:close/>
                </a:path>
                <a:path w="10978775" h="1910730" stroke="0" extrusionOk="0">
                  <a:moveTo>
                    <a:pt x="0" y="318461"/>
                  </a:moveTo>
                  <a:cubicBezTo>
                    <a:pt x="-5779" y="122611"/>
                    <a:pt x="124511" y="14635"/>
                    <a:pt x="318461" y="0"/>
                  </a:cubicBezTo>
                  <a:cubicBezTo>
                    <a:pt x="4827119" y="-95379"/>
                    <a:pt x="9018345" y="58096"/>
                    <a:pt x="10660314" y="0"/>
                  </a:cubicBezTo>
                  <a:cubicBezTo>
                    <a:pt x="10816773" y="-13672"/>
                    <a:pt x="10972565" y="138117"/>
                    <a:pt x="10978775" y="318461"/>
                  </a:cubicBezTo>
                  <a:cubicBezTo>
                    <a:pt x="10999368" y="499924"/>
                    <a:pt x="10919351" y="1281603"/>
                    <a:pt x="10978775" y="1592269"/>
                  </a:cubicBezTo>
                  <a:cubicBezTo>
                    <a:pt x="11000593" y="1742216"/>
                    <a:pt x="10811725" y="1886355"/>
                    <a:pt x="10660314" y="1910730"/>
                  </a:cubicBezTo>
                  <a:cubicBezTo>
                    <a:pt x="9115274" y="1850824"/>
                    <a:pt x="2676332" y="1993244"/>
                    <a:pt x="318461" y="1910730"/>
                  </a:cubicBezTo>
                  <a:cubicBezTo>
                    <a:pt x="136681" y="1912188"/>
                    <a:pt x="-24430" y="1792945"/>
                    <a:pt x="0" y="1592269"/>
                  </a:cubicBezTo>
                  <a:cubicBezTo>
                    <a:pt x="77084" y="1201613"/>
                    <a:pt x="3780" y="576376"/>
                    <a:pt x="0" y="318461"/>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rgbClr val="002060"/>
                  </a:solidFill>
                </a:rPr>
                <a:t>Các bạn hãy lần lượt chia sẻ kiến thức, thông tin vừa tìm hiểu ở vòng chuyên gia chia sẻ với các thành viên còn lại trong vòng 3 phút</a:t>
              </a:r>
              <a:r>
                <a:rPr lang="en-US" sz="3200" b="1">
                  <a:solidFill>
                    <a:schemeClr val="tx1">
                      <a:lumMod val="85000"/>
                      <a:lumOff val="15000"/>
                    </a:schemeClr>
                  </a:solidFill>
                </a:rPr>
                <a:t>.</a:t>
              </a:r>
              <a:r>
                <a:rPr lang="en-US" sz="3200" b="1">
                  <a:solidFill>
                    <a:srgbClr val="FF0066"/>
                  </a:solidFill>
                </a:rPr>
                <a:t> </a:t>
              </a:r>
            </a:p>
          </p:txBody>
        </p:sp>
        <p:pic>
          <p:nvPicPr>
            <p:cNvPr id="13" name="Picture 22">
              <a:extLst>
                <a:ext uri="{FF2B5EF4-FFF2-40B4-BE49-F238E27FC236}">
                  <a16:creationId xmlns:a16="http://schemas.microsoft.com/office/drawing/2014/main" id="{740FAF84-D3E7-4996-1CB9-7128717802B0}"/>
                </a:ext>
              </a:extLst>
            </p:cNvPr>
            <p:cNvPicPr>
              <a:picLocks noChangeAspect="1"/>
            </p:cNvPicPr>
            <p:nvPr/>
          </p:nvPicPr>
          <p:blipFill>
            <a:blip r:embed="rId6"/>
            <a:stretch>
              <a:fillRect/>
            </a:stretch>
          </p:blipFill>
          <p:spPr>
            <a:xfrm>
              <a:off x="2496239" y="1544387"/>
              <a:ext cx="589786" cy="729453"/>
            </a:xfrm>
            <a:prstGeom prst="rect">
              <a:avLst/>
            </a:prstGeom>
          </p:spPr>
        </p:pic>
      </p:grpSp>
      <p:pic>
        <p:nvPicPr>
          <p:cNvPr id="14" name="Picture 8">
            <a:extLst>
              <a:ext uri="{FF2B5EF4-FFF2-40B4-BE49-F238E27FC236}">
                <a16:creationId xmlns:a16="http://schemas.microsoft.com/office/drawing/2014/main" id="{AF73C4EE-0099-D46A-6B83-76710BE1EAD5}"/>
              </a:ext>
            </a:extLst>
          </p:cNvPr>
          <p:cNvPicPr>
            <a:picLocks noChangeAspect="1"/>
          </p:cNvPicPr>
          <p:nvPr/>
        </p:nvPicPr>
        <p:blipFill>
          <a:blip r:embed="rId7"/>
          <a:srcRect/>
          <a:stretch>
            <a:fillRect/>
          </a:stretch>
        </p:blipFill>
        <p:spPr>
          <a:xfrm>
            <a:off x="7291229" y="3545123"/>
            <a:ext cx="2288838" cy="3312877"/>
          </a:xfrm>
          <a:prstGeom prst="rect">
            <a:avLst/>
          </a:prstGeom>
        </p:spPr>
      </p:pic>
      <p:pic>
        <p:nvPicPr>
          <p:cNvPr id="15" name="Picture 9">
            <a:extLst>
              <a:ext uri="{FF2B5EF4-FFF2-40B4-BE49-F238E27FC236}">
                <a16:creationId xmlns:a16="http://schemas.microsoft.com/office/drawing/2014/main" id="{9CC049EE-DA65-5E07-0CFC-F7DC04B954A2}"/>
              </a:ext>
            </a:extLst>
          </p:cNvPr>
          <p:cNvPicPr>
            <a:picLocks noChangeAspect="1"/>
          </p:cNvPicPr>
          <p:nvPr/>
        </p:nvPicPr>
        <p:blipFill>
          <a:blip r:embed="rId8"/>
          <a:srcRect/>
          <a:stretch>
            <a:fillRect/>
          </a:stretch>
        </p:blipFill>
        <p:spPr>
          <a:xfrm flipH="1">
            <a:off x="2456374" y="3506026"/>
            <a:ext cx="2008319" cy="3274947"/>
          </a:xfrm>
          <a:prstGeom prst="rect">
            <a:avLst/>
          </a:prstGeom>
        </p:spPr>
      </p:pic>
      <p:pic>
        <p:nvPicPr>
          <p:cNvPr id="16" name="Picture 10">
            <a:extLst>
              <a:ext uri="{FF2B5EF4-FFF2-40B4-BE49-F238E27FC236}">
                <a16:creationId xmlns:a16="http://schemas.microsoft.com/office/drawing/2014/main" id="{4CD0696E-88BF-FE50-2086-F89641E75707}"/>
              </a:ext>
            </a:extLst>
          </p:cNvPr>
          <p:cNvPicPr>
            <a:picLocks noChangeAspect="1"/>
          </p:cNvPicPr>
          <p:nvPr/>
        </p:nvPicPr>
        <p:blipFill>
          <a:blip r:embed="rId9"/>
          <a:srcRect/>
          <a:stretch>
            <a:fillRect/>
          </a:stretch>
        </p:blipFill>
        <p:spPr>
          <a:xfrm>
            <a:off x="4833257" y="3513265"/>
            <a:ext cx="2159451" cy="3317301"/>
          </a:xfrm>
          <a:prstGeom prst="rect">
            <a:avLst/>
          </a:prstGeom>
        </p:spPr>
      </p:pic>
    </p:spTree>
    <p:extLst>
      <p:ext uri="{BB962C8B-B14F-4D97-AF65-F5344CB8AC3E}">
        <p14:creationId xmlns:p14="http://schemas.microsoft.com/office/powerpoint/2010/main" val="2042759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500"/>
                            </p:stCondLst>
                            <p:childTnLst>
                              <p:par>
                                <p:cTn id="18" presetID="37"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900" decel="100000" fill="hold"/>
                                        <p:tgtEl>
                                          <p:spTgt spid="11"/>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breeze.wav"/>
                                        </p:tgtEl>
                                      </p:cMediaNode>
                                    </p:audio>
                                  </p:subTnLst>
                                </p:cTn>
                              </p:par>
                              <p:par>
                                <p:cTn id="24" presetID="14" presetClass="entr" presetSubtype="1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par>
                                <p:cTn id="30" presetID="14" presetClass="entr" presetSubtype="1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r="-6000" b="-6000"/>
          </a:stretch>
        </a:blip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DA23B66F-2B6D-616C-14D1-342A9AFCF2DF}"/>
              </a:ext>
            </a:extLst>
          </p:cNvPr>
          <p:cNvPicPr>
            <a:picLocks noChangeAspect="1"/>
          </p:cNvPicPr>
          <p:nvPr/>
        </p:nvPicPr>
        <p:blipFill>
          <a:blip r:embed="rId6"/>
          <a:srcRect/>
          <a:stretch>
            <a:fillRect/>
          </a:stretch>
        </p:blipFill>
        <p:spPr>
          <a:xfrm>
            <a:off x="101448" y="3179233"/>
            <a:ext cx="3282082" cy="3486939"/>
          </a:xfrm>
          <a:prstGeom prst="rect">
            <a:avLst/>
          </a:prstGeom>
        </p:spPr>
      </p:pic>
      <p:pic>
        <p:nvPicPr>
          <p:cNvPr id="3" name="Picture 7">
            <a:extLst>
              <a:ext uri="{FF2B5EF4-FFF2-40B4-BE49-F238E27FC236}">
                <a16:creationId xmlns:a16="http://schemas.microsoft.com/office/drawing/2014/main" id="{634C59ED-7FD5-05C1-A78E-723CA19A4CB8}"/>
              </a:ext>
            </a:extLst>
          </p:cNvPr>
          <p:cNvPicPr>
            <a:picLocks noChangeAspect="1"/>
          </p:cNvPicPr>
          <p:nvPr/>
        </p:nvPicPr>
        <p:blipFill>
          <a:blip r:embed="rId7"/>
          <a:srcRect/>
          <a:stretch>
            <a:fillRect/>
          </a:stretch>
        </p:blipFill>
        <p:spPr>
          <a:xfrm>
            <a:off x="9223530" y="3011088"/>
            <a:ext cx="2800304" cy="3544688"/>
          </a:xfrm>
          <a:prstGeom prst="rect">
            <a:avLst/>
          </a:prstGeom>
        </p:spPr>
      </p:pic>
      <p:grpSp>
        <p:nvGrpSpPr>
          <p:cNvPr id="4" name="Group 12">
            <a:extLst>
              <a:ext uri="{FF2B5EF4-FFF2-40B4-BE49-F238E27FC236}">
                <a16:creationId xmlns:a16="http://schemas.microsoft.com/office/drawing/2014/main" id="{C35C12E6-BE9A-C119-6FAB-5EA60E856169}"/>
              </a:ext>
            </a:extLst>
          </p:cNvPr>
          <p:cNvGrpSpPr/>
          <p:nvPr/>
        </p:nvGrpSpPr>
        <p:grpSpPr>
          <a:xfrm>
            <a:off x="702647" y="945112"/>
            <a:ext cx="11142512" cy="1595297"/>
            <a:chOff x="2608465" y="1819280"/>
            <a:chExt cx="8334808" cy="1595297"/>
          </a:xfrm>
        </p:grpSpPr>
        <p:sp>
          <p:nvSpPr>
            <p:cNvPr id="5" name="TextBox 67">
              <a:extLst>
                <a:ext uri="{FF2B5EF4-FFF2-40B4-BE49-F238E27FC236}">
                  <a16:creationId xmlns:a16="http://schemas.microsoft.com/office/drawing/2014/main" id="{BA3F7CC1-E5F3-E09D-A6B8-233B2D8232D9}"/>
                </a:ext>
              </a:extLst>
            </p:cNvPr>
            <p:cNvSpPr txBox="1"/>
            <p:nvPr/>
          </p:nvSpPr>
          <p:spPr>
            <a:xfrm>
              <a:off x="2608465" y="1844917"/>
              <a:ext cx="8334808" cy="1569660"/>
            </a:xfrm>
            <a:prstGeom prst="rect">
              <a:avLst/>
            </a:prstGeom>
            <a:noFill/>
          </p:spPr>
          <p:txBody>
            <a:bodyPr wrap="square" rtlCol="0">
              <a:prstTxWarp prst="textArchUp">
                <a:avLst/>
              </a:prstTxWarp>
              <a:spAutoFit/>
            </a:bodyPr>
            <a:lstStyle/>
            <a:p>
              <a:pPr algn="ctr"/>
              <a:r>
                <a:rPr lang="en-US" sz="96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TRÌNH BÀY TRƯỚC LỚP</a:t>
              </a:r>
              <a:endParaRPr lang="en-US" sz="96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6" name="TextBox 67">
              <a:extLst>
                <a:ext uri="{FF2B5EF4-FFF2-40B4-BE49-F238E27FC236}">
                  <a16:creationId xmlns:a16="http://schemas.microsoft.com/office/drawing/2014/main" id="{55B8D774-C4B8-E919-3A02-16F0C1D330C5}"/>
                </a:ext>
              </a:extLst>
            </p:cNvPr>
            <p:cNvSpPr txBox="1"/>
            <p:nvPr/>
          </p:nvSpPr>
          <p:spPr>
            <a:xfrm>
              <a:off x="2661242" y="1819280"/>
              <a:ext cx="8225833" cy="1569660"/>
            </a:xfrm>
            <a:prstGeom prst="rect">
              <a:avLst/>
            </a:prstGeom>
            <a:noFill/>
          </p:spPr>
          <p:txBody>
            <a:bodyPr wrap="square" rtlCol="0">
              <a:prstTxWarp prst="textArchUp">
                <a:avLst/>
              </a:prstTxWarp>
              <a:spAutoFit/>
            </a:bodyPr>
            <a:lstStyle/>
            <a:p>
              <a:pPr algn="ct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R</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Ì</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 </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B</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À</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Y</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R</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L</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P</a:t>
              </a:r>
              <a:endParaRPr lang="en-US" sz="9600" b="1" dirty="0">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7" name="Group 5">
            <a:extLst>
              <a:ext uri="{FF2B5EF4-FFF2-40B4-BE49-F238E27FC236}">
                <a16:creationId xmlns:a16="http://schemas.microsoft.com/office/drawing/2014/main" id="{042BAD80-EA20-C029-336C-021CE4C41565}"/>
              </a:ext>
            </a:extLst>
          </p:cNvPr>
          <p:cNvGrpSpPr/>
          <p:nvPr/>
        </p:nvGrpSpPr>
        <p:grpSpPr>
          <a:xfrm>
            <a:off x="2302333" y="1755580"/>
            <a:ext cx="7587334" cy="4157308"/>
            <a:chOff x="2302333" y="1742761"/>
            <a:chExt cx="7587334" cy="4157308"/>
          </a:xfrm>
        </p:grpSpPr>
        <p:pic>
          <p:nvPicPr>
            <p:cNvPr id="17" name="Picture 1">
              <a:extLst>
                <a:ext uri="{FF2B5EF4-FFF2-40B4-BE49-F238E27FC236}">
                  <a16:creationId xmlns:a16="http://schemas.microsoft.com/office/drawing/2014/main" id="{42DCDB89-EB56-3A03-010D-AAD87DACBECB}"/>
                </a:ext>
              </a:extLst>
            </p:cNvPr>
            <p:cNvPicPr>
              <a:picLocks noChangeAspect="1"/>
            </p:cNvPicPr>
            <p:nvPr/>
          </p:nvPicPr>
          <p:blipFill>
            <a:blip r:embed="rId8"/>
            <a:stretch>
              <a:fillRect/>
            </a:stretch>
          </p:blipFill>
          <p:spPr>
            <a:xfrm>
              <a:off x="2302333" y="1742761"/>
              <a:ext cx="7587334" cy="1999138"/>
            </a:xfrm>
            <a:prstGeom prst="rect">
              <a:avLst/>
            </a:prstGeom>
          </p:spPr>
        </p:pic>
        <p:pic>
          <p:nvPicPr>
            <p:cNvPr id="18" name="Picture 4">
              <a:extLst>
                <a:ext uri="{FF2B5EF4-FFF2-40B4-BE49-F238E27FC236}">
                  <a16:creationId xmlns:a16="http://schemas.microsoft.com/office/drawing/2014/main" id="{4098D986-E057-47B1-BF87-84DF846FBD31}"/>
                </a:ext>
              </a:extLst>
            </p:cNvPr>
            <p:cNvPicPr>
              <a:picLocks noChangeAspect="1"/>
            </p:cNvPicPr>
            <p:nvPr/>
          </p:nvPicPr>
          <p:blipFill>
            <a:blip r:embed="rId9"/>
            <a:stretch>
              <a:fillRect/>
            </a:stretch>
          </p:blipFill>
          <p:spPr>
            <a:xfrm>
              <a:off x="4248826" y="3963591"/>
              <a:ext cx="3694347" cy="1936478"/>
            </a:xfrm>
            <a:prstGeom prst="rect">
              <a:avLst/>
            </a:prstGeom>
          </p:spPr>
        </p:pic>
      </p:grpSp>
    </p:spTree>
    <p:extLst>
      <p:ext uri="{BB962C8B-B14F-4D97-AF65-F5344CB8AC3E}">
        <p14:creationId xmlns:p14="http://schemas.microsoft.com/office/powerpoint/2010/main" val="1748428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80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80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80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80000">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14:bounceEnd="80000">
                                          <p:cBhvr additive="base">
                                            <p:cTn id="25" dur="10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26"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Trò-chơi-chíu.wav"/>
                                            </p:tgtEl>
                                          </p:cMediaNode>
                                        </p:audio>
                                      </p:sub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ppt_x"/>
                                              </p:val>
                                            </p:tav>
                                            <p:tav tm="100000">
                                              <p:val>
                                                <p:strVal val="#ppt_x"/>
                                              </p:val>
                                            </p:tav>
                                          </p:tavLst>
                                        </p:anim>
                                        <p:anim calcmode="lin" valueType="num">
                                          <p:cBhvr additive="base">
                                            <p:cTn id="26"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1" name="Trò-chơi-chíu.wav"/>
                                            </p:tgtEl>
                                          </p:cMediaNode>
                                        </p:audio>
                                      </p:sub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a:extLst>
            <a:ext uri="{FF2B5EF4-FFF2-40B4-BE49-F238E27FC236}">
              <a16:creationId xmlns:a16="http://schemas.microsoft.com/office/drawing/2014/main" id="{0FF1644F-9EF8-0BC3-1D25-03D24A498DFE}"/>
            </a:ext>
          </a:extLst>
        </p:cNvPr>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FFA54279-1EC7-8679-6BEE-BB7FE6452D9A}"/>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Rounded Corners 4">
            <a:extLst>
              <a:ext uri="{FF2B5EF4-FFF2-40B4-BE49-F238E27FC236}">
                <a16:creationId xmlns:a16="http://schemas.microsoft.com/office/drawing/2014/main" id="{7F8A202A-96DB-3C76-6983-D9A6139E6755}"/>
              </a:ext>
            </a:extLst>
          </p:cNvPr>
          <p:cNvSpPr/>
          <p:nvPr/>
        </p:nvSpPr>
        <p:spPr>
          <a:xfrm>
            <a:off x="2173661" y="695001"/>
            <a:ext cx="8152754" cy="1426796"/>
          </a:xfrm>
          <a:prstGeom prst="roundRect">
            <a:avLst>
              <a:gd name="adj" fmla="val 6681"/>
            </a:avLst>
          </a:prstGeom>
          <a:solidFill>
            <a:schemeClr val="bg1">
              <a:alpha val="94000"/>
            </a:schemeClr>
          </a:solidFill>
          <a:ln w="571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a:solidFill>
                  <a:srgbClr val="002060"/>
                </a:solidFill>
                <a:latin typeface="Calibri" panose="020F0502020204030204" pitchFamily="34" charset="0"/>
                <a:cs typeface="Calibri" panose="020F0502020204030204" pitchFamily="34" charset="0"/>
              </a:rPr>
              <a:t>a.</a:t>
            </a:r>
            <a:r>
              <a:rPr lang="en-US" sz="3600" b="1">
                <a:solidFill>
                  <a:srgbClr val="002060"/>
                </a:solidFill>
                <a:latin typeface="Calibri" panose="020F0502020204030204" pitchFamily="34" charset="0"/>
                <a:cs typeface="Calibri" panose="020F0502020204030204" pitchFamily="34" charset="0"/>
              </a:rPr>
              <a:t> </a:t>
            </a:r>
            <a:r>
              <a:rPr lang="vi-VN" sz="3600" b="1">
                <a:solidFill>
                  <a:srgbClr val="002060"/>
                </a:solidFill>
                <a:latin typeface="Calibri" panose="020F0502020204030204" pitchFamily="34" charset="0"/>
                <a:cs typeface="Calibri" panose="020F0502020204030204" pitchFamily="34" charset="0"/>
              </a:rPr>
              <a:t>Ngoại hình và trang phục khi làm việc của bác Tâm được miêu tả như thế nào?</a:t>
            </a:r>
            <a:endParaRPr lang="en-US" sz="3600">
              <a:solidFill>
                <a:srgbClr val="002060"/>
              </a:solidFill>
              <a:latin typeface="Calibri" panose="020F0502020204030204" pitchFamily="34" charset="0"/>
              <a:cs typeface="Calibri" panose="020F0502020204030204" pitchFamily="34" charset="0"/>
            </a:endParaRPr>
          </a:p>
        </p:txBody>
      </p:sp>
      <p:sp>
        <p:nvSpPr>
          <p:cNvPr id="3" name="Rectangle: Rounded Corners 4">
            <a:extLst>
              <a:ext uri="{FF2B5EF4-FFF2-40B4-BE49-F238E27FC236}">
                <a16:creationId xmlns:a16="http://schemas.microsoft.com/office/drawing/2014/main" id="{DC4CA2D9-A85B-555E-5F2C-2504C991FF1E}"/>
              </a:ext>
            </a:extLst>
          </p:cNvPr>
          <p:cNvSpPr/>
          <p:nvPr/>
        </p:nvSpPr>
        <p:spPr>
          <a:xfrm>
            <a:off x="1133136" y="2886961"/>
            <a:ext cx="9682008" cy="2473316"/>
          </a:xfrm>
          <a:prstGeom prst="roundRect">
            <a:avLst>
              <a:gd name="adj" fmla="val 6681"/>
            </a:avLst>
          </a:prstGeom>
          <a:solidFill>
            <a:schemeClr val="bg1">
              <a:alpha val="94000"/>
            </a:schemeClr>
          </a:solid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a:solidFill>
                  <a:srgbClr val="FF0000"/>
                </a:solidFill>
                <a:latin typeface="Calibri" panose="020F0502020204030204" pitchFamily="34" charset="0"/>
                <a:cs typeface="Calibri" panose="020F0502020204030204" pitchFamily="34" charset="0"/>
              </a:rPr>
              <a:t>+ Bác đi một đôi găng tay bằng vải rất dày.</a:t>
            </a:r>
          </a:p>
          <a:p>
            <a:pPr lvl="0" algn="just">
              <a:defRPr/>
            </a:pPr>
            <a:r>
              <a:rPr lang="vi-VN" sz="4000" b="1">
                <a:solidFill>
                  <a:srgbClr val="FF0000"/>
                </a:solidFill>
                <a:latin typeface="Calibri" panose="020F0502020204030204" pitchFamily="34" charset="0"/>
                <a:cs typeface="Calibri" panose="020F0502020204030204" pitchFamily="34" charset="0"/>
              </a:rPr>
              <a:t>+ Bác đội nón khăn trùm gần kín mặt, chỉ để hở mỗi cái mũi và đôi mắt.</a:t>
            </a:r>
          </a:p>
        </p:txBody>
      </p:sp>
    </p:spTree>
    <p:extLst>
      <p:ext uri="{BB962C8B-B14F-4D97-AF65-F5344CB8AC3E}">
        <p14:creationId xmlns:p14="http://schemas.microsoft.com/office/powerpoint/2010/main" val="3717607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a:extLst>
            <a:ext uri="{FF2B5EF4-FFF2-40B4-BE49-F238E27FC236}">
              <a16:creationId xmlns:a16="http://schemas.microsoft.com/office/drawing/2014/main" id="{736D0DCA-DDE6-2586-A81E-2D3512AF134E}"/>
            </a:ext>
          </a:extLst>
        </p:cNvPr>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52618C09-2BDB-A64E-5998-A7CD2D19FDAB}"/>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Rounded Corners 4">
            <a:extLst>
              <a:ext uri="{FF2B5EF4-FFF2-40B4-BE49-F238E27FC236}">
                <a16:creationId xmlns:a16="http://schemas.microsoft.com/office/drawing/2014/main" id="{B9ACB636-D6F4-F77C-6A06-6D7CBAFC164B}"/>
              </a:ext>
            </a:extLst>
          </p:cNvPr>
          <p:cNvSpPr/>
          <p:nvPr/>
        </p:nvSpPr>
        <p:spPr>
          <a:xfrm>
            <a:off x="2242473" y="566181"/>
            <a:ext cx="7652521" cy="1389238"/>
          </a:xfrm>
          <a:prstGeom prst="roundRect">
            <a:avLst>
              <a:gd name="adj" fmla="val 6681"/>
            </a:avLst>
          </a:prstGeom>
          <a:solidFill>
            <a:schemeClr val="bg1">
              <a:alpha val="94000"/>
            </a:schemeClr>
          </a:solidFill>
          <a:ln w="571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b. Mỗi hoạt động của bác Tâm được miêu tả bằng những từ ngữ nào?</a:t>
            </a:r>
          </a:p>
        </p:txBody>
      </p:sp>
      <p:sp>
        <p:nvSpPr>
          <p:cNvPr id="3" name="Rectangle: Rounded Corners 4">
            <a:extLst>
              <a:ext uri="{FF2B5EF4-FFF2-40B4-BE49-F238E27FC236}">
                <a16:creationId xmlns:a16="http://schemas.microsoft.com/office/drawing/2014/main" id="{8B72E7C8-050D-2F13-DF66-139788263DE5}"/>
              </a:ext>
            </a:extLst>
          </p:cNvPr>
          <p:cNvSpPr/>
          <p:nvPr/>
        </p:nvSpPr>
        <p:spPr>
          <a:xfrm>
            <a:off x="1117371" y="2342115"/>
            <a:ext cx="9902726" cy="3563007"/>
          </a:xfrm>
          <a:prstGeom prst="roundRect">
            <a:avLst>
              <a:gd name="adj" fmla="val 6681"/>
            </a:avLst>
          </a:prstGeom>
          <a:solidFill>
            <a:schemeClr val="bg1">
              <a:alpha val="94000"/>
            </a:schemeClr>
          </a:solid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a:solidFill>
                  <a:srgbClr val="FF0000"/>
                </a:solidFill>
                <a:latin typeface="Calibri" panose="020F0502020204030204" pitchFamily="34" charset="0"/>
                <a:cs typeface="Calibri" panose="020F0502020204030204" pitchFamily="34" charset="0"/>
              </a:rPr>
              <a:t>- Tay phải bác cầm một chiếc búa.</a:t>
            </a:r>
          </a:p>
          <a:p>
            <a:pPr lvl="0" algn="just">
              <a:defRPr/>
            </a:pPr>
            <a:r>
              <a:rPr lang="vi-VN" sz="3600" b="1">
                <a:solidFill>
                  <a:srgbClr val="FF0000"/>
                </a:solidFill>
                <a:latin typeface="Calibri" panose="020F0502020204030204" pitchFamily="34" charset="0"/>
                <a:cs typeface="Calibri" panose="020F0502020204030204" pitchFamily="34" charset="0"/>
              </a:rPr>
              <a:t>- Tay trái bác xếp rất khéo léo những viên đá bọc nhựa đường đen nhánh vào chỗ trũng.</a:t>
            </a:r>
          </a:p>
          <a:p>
            <a:pPr lvl="0" algn="just">
              <a:defRPr/>
            </a:pPr>
            <a:r>
              <a:rPr lang="vi-VN" sz="3600" b="1">
                <a:solidFill>
                  <a:srgbClr val="FF0000"/>
                </a:solidFill>
                <a:latin typeface="Calibri" panose="020F0502020204030204" pitchFamily="34" charset="0"/>
                <a:cs typeface="Calibri" panose="020F0502020204030204" pitchFamily="34" charset="0"/>
              </a:rPr>
              <a:t>- Bác đập búa đều đều vào những viên đá để chúng ken chắc vào nhau.</a:t>
            </a:r>
          </a:p>
          <a:p>
            <a:pPr lvl="0" algn="just">
              <a:defRPr/>
            </a:pPr>
            <a:r>
              <a:rPr lang="vi-VN" sz="3600" b="1">
                <a:solidFill>
                  <a:srgbClr val="FF0000"/>
                </a:solidFill>
                <a:latin typeface="Calibri" panose="020F0502020204030204" pitchFamily="34" charset="0"/>
                <a:cs typeface="Calibri" panose="020F0502020204030204" pitchFamily="34" charset="0"/>
              </a:rPr>
              <a:t>- Hai tay bác đưa lên, hạ xuống nhịp nhàng.</a:t>
            </a:r>
          </a:p>
        </p:txBody>
      </p:sp>
    </p:spTree>
    <p:extLst>
      <p:ext uri="{BB962C8B-B14F-4D97-AF65-F5344CB8AC3E}">
        <p14:creationId xmlns:p14="http://schemas.microsoft.com/office/powerpoint/2010/main" val="4159379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a:extLst>
            <a:ext uri="{FF2B5EF4-FFF2-40B4-BE49-F238E27FC236}">
              <a16:creationId xmlns:a16="http://schemas.microsoft.com/office/drawing/2014/main" id="{747D17D7-A187-95A8-ABBB-E035020F4B4C}"/>
            </a:ext>
          </a:extLst>
        </p:cNvPr>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EDAA222D-E3BC-014F-0B62-7BF28755B946}"/>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Rounded Corners 4">
            <a:extLst>
              <a:ext uri="{FF2B5EF4-FFF2-40B4-BE49-F238E27FC236}">
                <a16:creationId xmlns:a16="http://schemas.microsoft.com/office/drawing/2014/main" id="{FE50C693-6486-1B08-D2D3-5335EDF1DE06}"/>
              </a:ext>
            </a:extLst>
          </p:cNvPr>
          <p:cNvSpPr/>
          <p:nvPr/>
        </p:nvSpPr>
        <p:spPr>
          <a:xfrm>
            <a:off x="2269739" y="877014"/>
            <a:ext cx="7652521" cy="1389238"/>
          </a:xfrm>
          <a:prstGeom prst="roundRect">
            <a:avLst>
              <a:gd name="adj" fmla="val 6681"/>
            </a:avLst>
          </a:prstGeom>
          <a:solidFill>
            <a:schemeClr val="bg1">
              <a:alpha val="94000"/>
            </a:schemeClr>
          </a:solidFill>
          <a:ln w="571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c. Sự vất vả của bác Tâm được miêu tả thông qua hình ảnh nào?</a:t>
            </a:r>
          </a:p>
        </p:txBody>
      </p:sp>
      <p:sp>
        <p:nvSpPr>
          <p:cNvPr id="3" name="Rectangle: Rounded Corners 4">
            <a:extLst>
              <a:ext uri="{FF2B5EF4-FFF2-40B4-BE49-F238E27FC236}">
                <a16:creationId xmlns:a16="http://schemas.microsoft.com/office/drawing/2014/main" id="{F8909E72-BC36-2E53-776D-76A2487D2B30}"/>
              </a:ext>
            </a:extLst>
          </p:cNvPr>
          <p:cNvSpPr/>
          <p:nvPr/>
        </p:nvSpPr>
        <p:spPr>
          <a:xfrm>
            <a:off x="2098451" y="3072248"/>
            <a:ext cx="7995098" cy="2214119"/>
          </a:xfrm>
          <a:prstGeom prst="roundRect">
            <a:avLst>
              <a:gd name="adj" fmla="val 6681"/>
            </a:avLst>
          </a:prstGeom>
          <a:solidFill>
            <a:schemeClr val="bg1">
              <a:alpha val="94000"/>
            </a:schemeClr>
          </a:solid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a:solidFill>
                  <a:srgbClr val="0070C0"/>
                </a:solidFill>
                <a:latin typeface="Calibri" panose="020F0502020204030204" pitchFamily="34" charset="0"/>
                <a:cs typeface="Calibri" panose="020F0502020204030204" pitchFamily="34" charset="0"/>
              </a:rPr>
              <a:t>Sự vất vả của bác Tâm được miêu tả thông qua hình ảnh:</a:t>
            </a:r>
            <a:r>
              <a:rPr lang="vi-VN" sz="3600" b="1">
                <a:solidFill>
                  <a:srgbClr val="FF0000"/>
                </a:solidFill>
                <a:latin typeface="Calibri" panose="020F0502020204030204" pitchFamily="34" charset="0"/>
                <a:cs typeface="Calibri" panose="020F0502020204030204" pitchFamily="34" charset="0"/>
              </a:rPr>
              <a:t> mảnh áo ướt đẫm mồ hôi ở lưng bác là cứ loang ra mãi.</a:t>
            </a:r>
            <a:endPar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59166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2BED7B6E-0E46-33F7-33C3-05BF8E788948}"/>
              </a:ext>
            </a:extLst>
          </p:cNvPr>
          <p:cNvSpPr/>
          <p:nvPr/>
        </p:nvSpPr>
        <p:spPr>
          <a:xfrm>
            <a:off x="392636" y="1537641"/>
            <a:ext cx="11340000" cy="3525678"/>
          </a:xfrm>
          <a:custGeom>
            <a:avLst/>
            <a:gdLst>
              <a:gd name="connsiteX0" fmla="*/ 0 w 11340000"/>
              <a:gd name="connsiteY0" fmla="*/ 179915 h 3525678"/>
              <a:gd name="connsiteX1" fmla="*/ 179915 w 11340000"/>
              <a:gd name="connsiteY1" fmla="*/ 0 h 3525678"/>
              <a:gd name="connsiteX2" fmla="*/ 11160085 w 11340000"/>
              <a:gd name="connsiteY2" fmla="*/ 0 h 3525678"/>
              <a:gd name="connsiteX3" fmla="*/ 11340000 w 11340000"/>
              <a:gd name="connsiteY3" fmla="*/ 179915 h 3525678"/>
              <a:gd name="connsiteX4" fmla="*/ 11340000 w 11340000"/>
              <a:gd name="connsiteY4" fmla="*/ 3345763 h 3525678"/>
              <a:gd name="connsiteX5" fmla="*/ 11160085 w 11340000"/>
              <a:gd name="connsiteY5" fmla="*/ 3525678 h 3525678"/>
              <a:gd name="connsiteX6" fmla="*/ 179915 w 11340000"/>
              <a:gd name="connsiteY6" fmla="*/ 3525678 h 3525678"/>
              <a:gd name="connsiteX7" fmla="*/ 0 w 11340000"/>
              <a:gd name="connsiteY7" fmla="*/ 3345763 h 3525678"/>
              <a:gd name="connsiteX8" fmla="*/ 0 w 11340000"/>
              <a:gd name="connsiteY8" fmla="*/ 179915 h 352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3525678" fill="none" extrusionOk="0">
                <a:moveTo>
                  <a:pt x="0" y="179915"/>
                </a:moveTo>
                <a:cubicBezTo>
                  <a:pt x="-11452" y="92055"/>
                  <a:pt x="77831" y="-1829"/>
                  <a:pt x="179915" y="0"/>
                </a:cubicBezTo>
                <a:cubicBezTo>
                  <a:pt x="2182896" y="146085"/>
                  <a:pt x="5675716" y="-75064"/>
                  <a:pt x="11160085" y="0"/>
                </a:cubicBezTo>
                <a:cubicBezTo>
                  <a:pt x="11266112" y="2853"/>
                  <a:pt x="11352983" y="73610"/>
                  <a:pt x="11340000" y="179915"/>
                </a:cubicBezTo>
                <a:cubicBezTo>
                  <a:pt x="11460531" y="718664"/>
                  <a:pt x="11397306" y="2974612"/>
                  <a:pt x="11340000" y="3345763"/>
                </a:cubicBezTo>
                <a:cubicBezTo>
                  <a:pt x="11349441" y="3460360"/>
                  <a:pt x="11247890" y="3530195"/>
                  <a:pt x="11160085" y="3525678"/>
                </a:cubicBezTo>
                <a:cubicBezTo>
                  <a:pt x="9687098" y="3486714"/>
                  <a:pt x="3332100" y="3524360"/>
                  <a:pt x="179915" y="3525678"/>
                </a:cubicBezTo>
                <a:cubicBezTo>
                  <a:pt x="84211" y="3542276"/>
                  <a:pt x="-4798" y="3435585"/>
                  <a:pt x="0" y="3345763"/>
                </a:cubicBezTo>
                <a:cubicBezTo>
                  <a:pt x="25752" y="2345753"/>
                  <a:pt x="53058" y="927821"/>
                  <a:pt x="0" y="179915"/>
                </a:cubicBezTo>
                <a:close/>
              </a:path>
              <a:path w="11340000" h="3525678" stroke="0" extrusionOk="0">
                <a:moveTo>
                  <a:pt x="0" y="179915"/>
                </a:moveTo>
                <a:cubicBezTo>
                  <a:pt x="-7084" y="95431"/>
                  <a:pt x="90062" y="2412"/>
                  <a:pt x="179915" y="0"/>
                </a:cubicBezTo>
                <a:cubicBezTo>
                  <a:pt x="5021867" y="70457"/>
                  <a:pt x="5679613" y="147060"/>
                  <a:pt x="11160085" y="0"/>
                </a:cubicBezTo>
                <a:cubicBezTo>
                  <a:pt x="11252548" y="-11721"/>
                  <a:pt x="11336154" y="74284"/>
                  <a:pt x="11340000" y="179915"/>
                </a:cubicBezTo>
                <a:cubicBezTo>
                  <a:pt x="11335418" y="1371086"/>
                  <a:pt x="11327118" y="2712831"/>
                  <a:pt x="11340000" y="3345763"/>
                </a:cubicBezTo>
                <a:cubicBezTo>
                  <a:pt x="11343232" y="3446671"/>
                  <a:pt x="11261906" y="3526603"/>
                  <a:pt x="11160085" y="3525678"/>
                </a:cubicBezTo>
                <a:cubicBezTo>
                  <a:pt x="7974717" y="3663045"/>
                  <a:pt x="2893468" y="3360567"/>
                  <a:pt x="179915" y="3525678"/>
                </a:cubicBezTo>
                <a:cubicBezTo>
                  <a:pt x="72507" y="3518183"/>
                  <a:pt x="3195" y="3435039"/>
                  <a:pt x="0" y="3345763"/>
                </a:cubicBezTo>
                <a:cubicBezTo>
                  <a:pt x="-79110" y="2102391"/>
                  <a:pt x="121341" y="1187248"/>
                  <a:pt x="0" y="179915"/>
                </a:cubicBezTo>
                <a:close/>
              </a:path>
            </a:pathLst>
          </a:custGeom>
          <a:solidFill>
            <a:schemeClr val="bg1">
              <a:alpha val="85000"/>
            </a:schemeClr>
          </a:solidFill>
          <a:ln w="44450" cap="rnd" cmpd="tri">
            <a:solidFill>
              <a:srgbClr val="FF0066"/>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2">
            <a:extLst>
              <a:ext uri="{FF2B5EF4-FFF2-40B4-BE49-F238E27FC236}">
                <a16:creationId xmlns:a16="http://schemas.microsoft.com/office/drawing/2014/main" id="{A81DC497-2884-DA07-5B5B-6E114E638554}"/>
              </a:ext>
            </a:extLst>
          </p:cNvPr>
          <p:cNvPicPr>
            <a:picLocks noChangeAspect="1"/>
          </p:cNvPicPr>
          <p:nvPr/>
        </p:nvPicPr>
        <p:blipFill rotWithShape="1">
          <a:blip r:embed="rId4">
            <a:extLst>
              <a:ext uri="{28A0092B-C50C-407E-A947-70E740481C1C}">
                <a14:useLocalDpi xmlns:a14="http://schemas.microsoft.com/office/drawing/2010/main" val="0"/>
              </a:ext>
            </a:extLst>
          </a:blip>
          <a:srcRect r="53050" b="73867"/>
          <a:stretch/>
        </p:blipFill>
        <p:spPr>
          <a:xfrm>
            <a:off x="191775" y="1010445"/>
            <a:ext cx="3328416" cy="1042124"/>
          </a:xfrm>
          <a:prstGeom prst="rect">
            <a:avLst/>
          </a:prstGeom>
        </p:spPr>
      </p:pic>
      <p:pic>
        <p:nvPicPr>
          <p:cNvPr id="11" name="Picture 33">
            <a:extLst>
              <a:ext uri="{FF2B5EF4-FFF2-40B4-BE49-F238E27FC236}">
                <a16:creationId xmlns:a16="http://schemas.microsoft.com/office/drawing/2014/main" id="{2CF02F01-30EE-6516-82EC-63C2B98879B0}"/>
              </a:ext>
            </a:extLst>
          </p:cNvPr>
          <p:cNvPicPr>
            <a:picLocks noChangeAspect="1"/>
          </p:cNvPicPr>
          <p:nvPr/>
        </p:nvPicPr>
        <p:blipFill rotWithShape="1">
          <a:blip r:embed="rId4">
            <a:extLst>
              <a:ext uri="{28A0092B-C50C-407E-A947-70E740481C1C}">
                <a14:useLocalDpi xmlns:a14="http://schemas.microsoft.com/office/drawing/2010/main" val="0"/>
              </a:ext>
            </a:extLst>
          </a:blip>
          <a:srcRect r="53050" b="73867"/>
          <a:stretch/>
        </p:blipFill>
        <p:spPr>
          <a:xfrm flipH="1">
            <a:off x="8617220" y="1010445"/>
            <a:ext cx="3328416" cy="1042124"/>
          </a:xfrm>
          <a:prstGeom prst="rect">
            <a:avLst/>
          </a:prstGeom>
        </p:spPr>
      </p:pic>
      <p:pic>
        <p:nvPicPr>
          <p:cNvPr id="12" name="Picture 10" descr="A red and white target with a arrow in the center&#10;&#10;Description automatically generated with medium confidence">
            <a:extLst>
              <a:ext uri="{FF2B5EF4-FFF2-40B4-BE49-F238E27FC236}">
                <a16:creationId xmlns:a16="http://schemas.microsoft.com/office/drawing/2014/main" id="{C27C2186-F087-0B12-21EE-261D018E1B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2365" y="1061099"/>
            <a:ext cx="1080000" cy="1080000"/>
          </a:xfrm>
          <a:prstGeom prst="rect">
            <a:avLst/>
          </a:prstGeom>
        </p:spPr>
      </p:pic>
      <p:pic>
        <p:nvPicPr>
          <p:cNvPr id="13" name="Picture 11" descr="A red and white target with a arrow in the center&#10;&#10;Description automatically generated with medium confidence">
            <a:extLst>
              <a:ext uri="{FF2B5EF4-FFF2-40B4-BE49-F238E27FC236}">
                <a16:creationId xmlns:a16="http://schemas.microsoft.com/office/drawing/2014/main" id="{AA33547E-E086-C9BC-3C59-9B7AE74100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15047" y="1061099"/>
            <a:ext cx="1080000" cy="1080000"/>
          </a:xfrm>
          <a:prstGeom prst="rect">
            <a:avLst/>
          </a:prstGeom>
        </p:spPr>
      </p:pic>
      <p:pic>
        <p:nvPicPr>
          <p:cNvPr id="17" name="Picture 13" descr="A light bulb with a heart on it&#10;&#10;Description automatically generated with medium confidence">
            <a:extLst>
              <a:ext uri="{FF2B5EF4-FFF2-40B4-BE49-F238E27FC236}">
                <a16:creationId xmlns:a16="http://schemas.microsoft.com/office/drawing/2014/main" id="{12908DB5-1E7A-D96E-1D1E-62659FBBAE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774" y="2202733"/>
            <a:ext cx="900000" cy="900000"/>
          </a:xfrm>
          <a:prstGeom prst="rect">
            <a:avLst/>
          </a:prstGeom>
          <a:effectLst>
            <a:outerShdw blurRad="50800" dist="38100" dir="18900000" algn="bl" rotWithShape="0">
              <a:prstClr val="black">
                <a:alpha val="40000"/>
              </a:prstClr>
            </a:outerShdw>
          </a:effectLst>
        </p:spPr>
      </p:pic>
      <p:sp>
        <p:nvSpPr>
          <p:cNvPr id="18" name="TextBox 16">
            <a:extLst>
              <a:ext uri="{FF2B5EF4-FFF2-40B4-BE49-F238E27FC236}">
                <a16:creationId xmlns:a16="http://schemas.microsoft.com/office/drawing/2014/main" id="{60C0F1C6-8228-D45C-9E30-F0BBAEA071F4}"/>
              </a:ext>
            </a:extLst>
          </p:cNvPr>
          <p:cNvSpPr txBox="1"/>
          <p:nvPr/>
        </p:nvSpPr>
        <p:spPr>
          <a:xfrm>
            <a:off x="1292042" y="2267934"/>
            <a:ext cx="10444837" cy="2308324"/>
          </a:xfrm>
          <a:prstGeom prst="rect">
            <a:avLst/>
          </a:prstGeom>
          <a:noFill/>
        </p:spPr>
        <p:txBody>
          <a:bodyPr wrap="square" rtlCol="0">
            <a:spAutoFit/>
          </a:bodyPr>
          <a:lstStyle/>
          <a:p>
            <a:pPr algn="just"/>
            <a:r>
              <a:rPr lang="vi-VN" sz="3600">
                <a:solidFill>
                  <a:srgbClr val="003399"/>
                </a:solidFill>
                <a:latin typeface="Calibri" panose="020F0502020204030204" pitchFamily="34" charset="0"/>
                <a:cs typeface="Calibri" panose="020F0502020204030204" pitchFamily="34" charset="0"/>
              </a:rPr>
              <a:t>- Luyện tập viết được đoạn văn cho bài văn tả người.</a:t>
            </a:r>
          </a:p>
          <a:p>
            <a:pPr algn="just"/>
            <a:r>
              <a:rPr lang="vi-VN" sz="3600">
                <a:solidFill>
                  <a:srgbClr val="003399"/>
                </a:solidFill>
                <a:latin typeface="Calibri" panose="020F0502020204030204" pitchFamily="34" charset="0"/>
                <a:cs typeface="Calibri" panose="020F0502020204030204" pitchFamily="34" charset="0"/>
              </a:rPr>
              <a:t>- Tìm hiểu được thêm thông tin và giới thiệu được về một địa danh được nhắc đến trong bài đọc “Ngàn lời sử xanh”.</a:t>
            </a:r>
          </a:p>
        </p:txBody>
      </p:sp>
      <p:pic>
        <p:nvPicPr>
          <p:cNvPr id="19" name="Picture 17" descr="A light bulb with a heart on it&#10;&#10;Description automatically generated with medium confidence">
            <a:extLst>
              <a:ext uri="{FF2B5EF4-FFF2-40B4-BE49-F238E27FC236}">
                <a16:creationId xmlns:a16="http://schemas.microsoft.com/office/drawing/2014/main" id="{BB850DBA-057E-8E36-30F6-0740F0FC3B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121" y="2972096"/>
            <a:ext cx="900000" cy="900000"/>
          </a:xfrm>
          <a:prstGeom prst="rect">
            <a:avLst/>
          </a:prstGeom>
          <a:effectLst>
            <a:outerShdw blurRad="50800" dist="38100" dir="18900000" algn="bl" rotWithShape="0">
              <a:prstClr val="black">
                <a:alpha val="40000"/>
              </a:prstClr>
            </a:outerShdw>
          </a:effectLst>
        </p:spPr>
      </p:pic>
      <p:grpSp>
        <p:nvGrpSpPr>
          <p:cNvPr id="21" name="Group 44">
            <a:extLst>
              <a:ext uri="{FF2B5EF4-FFF2-40B4-BE49-F238E27FC236}">
                <a16:creationId xmlns:a16="http://schemas.microsoft.com/office/drawing/2014/main" id="{14985C17-DB3E-337C-73D0-0C632B855888}"/>
              </a:ext>
            </a:extLst>
          </p:cNvPr>
          <p:cNvGrpSpPr/>
          <p:nvPr/>
        </p:nvGrpSpPr>
        <p:grpSpPr>
          <a:xfrm>
            <a:off x="3933975" y="1444733"/>
            <a:ext cx="4280542" cy="696366"/>
            <a:chOff x="3943590" y="937122"/>
            <a:chExt cx="4280542" cy="696366"/>
          </a:xfrm>
        </p:grpSpPr>
        <p:sp>
          <p:nvSpPr>
            <p:cNvPr id="22" name="TextBox 67">
              <a:extLst>
                <a:ext uri="{FF2B5EF4-FFF2-40B4-BE49-F238E27FC236}">
                  <a16:creationId xmlns:a16="http://schemas.microsoft.com/office/drawing/2014/main" id="{4107A5E0-2717-0E81-F417-D50CEB83CA24}"/>
                </a:ext>
              </a:extLst>
            </p:cNvPr>
            <p:cNvSpPr txBox="1"/>
            <p:nvPr/>
          </p:nvSpPr>
          <p:spPr>
            <a:xfrm>
              <a:off x="3943590" y="937122"/>
              <a:ext cx="4280542" cy="6963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0" cap="rnd" cmpd="sng">
                    <a:solidFill>
                      <a:schemeClr val="bg1"/>
                    </a:solidFill>
                    <a:prstDash val="solid"/>
                  </a:ln>
                  <a:noFill/>
                  <a:effectLst>
                    <a:innerShdw blurRad="114300">
                      <a:schemeClr val="bg1">
                        <a:lumMod val="75000"/>
                      </a:schemeClr>
                    </a:innerShdw>
                  </a:effectLst>
                  <a:uLnTx/>
                  <a:uFillTx/>
                  <a:latin typeface="SVN-Apple" panose="02040603050506020204" pitchFamily="18" charset="0"/>
                  <a:ea typeface="LNTH-LuoLuoNotangYuanTi 1" pitchFamily="2" charset="-128"/>
                  <a:cs typeface="LNTH-LuoLuoNotangYuanTi 1" pitchFamily="2" charset="-128"/>
                </a:rPr>
                <a:t>YÊU CẦU CẦN ĐẠT</a:t>
              </a:r>
              <a:endParaRPr kumimoji="0" lang="en-US" sz="8000" b="1" i="0" u="none" strike="noStrike" kern="1200" cap="none" spc="0" normalizeH="0" baseline="0" noProof="0" dirty="0">
                <a:ln w="190500" cap="rnd" cmpd="sng">
                  <a:solidFill>
                    <a:schemeClr val="bg1"/>
                  </a:solidFill>
                  <a:prstDash val="solid"/>
                </a:ln>
                <a:noFill/>
                <a:effectLst>
                  <a:innerShdw blurRad="114300">
                    <a:schemeClr val="bg1">
                      <a:lumMod val="75000"/>
                    </a:schemeClr>
                  </a:innerShdw>
                </a:effectLst>
                <a:uLnTx/>
                <a:uFillTx/>
                <a:latin typeface="SVN-Apple" panose="02040603050506020204" pitchFamily="18" charset="0"/>
                <a:ea typeface="LNTH-LuoLuoNotangYuanTi 1" pitchFamily="2" charset="-128"/>
                <a:cs typeface="LNTH-LuoLuoNotangYuanTi 1" pitchFamily="2" charset="-128"/>
              </a:endParaRPr>
            </a:p>
          </p:txBody>
        </p:sp>
        <p:sp>
          <p:nvSpPr>
            <p:cNvPr id="23" name="TextBox 67">
              <a:extLst>
                <a:ext uri="{FF2B5EF4-FFF2-40B4-BE49-F238E27FC236}">
                  <a16:creationId xmlns:a16="http://schemas.microsoft.com/office/drawing/2014/main" id="{095ABDDE-C5B6-DB47-69F9-48B013BDB5E7}"/>
                </a:ext>
              </a:extLst>
            </p:cNvPr>
            <p:cNvSpPr txBox="1"/>
            <p:nvPr/>
          </p:nvSpPr>
          <p:spPr>
            <a:xfrm>
              <a:off x="3943590" y="937122"/>
              <a:ext cx="4280542" cy="6963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 cap="rnd" cmpd="sng">
                    <a:solidFill>
                      <a:srgbClr val="FF5050"/>
                    </a:solidFill>
                    <a:prstDash val="solid"/>
                  </a:ln>
                  <a:blipFill>
                    <a:blip r:embed="rId7"/>
                    <a:stretch>
                      <a:fillRect/>
                    </a:stretch>
                  </a:blipFill>
                  <a:effectLst>
                    <a:outerShdw dist="165100" dir="2700000" algn="ctr" rotWithShape="0">
                      <a:schemeClr val="accent4">
                        <a:lumMod val="60000"/>
                        <a:lumOff val="40000"/>
                        <a:alpha val="50000"/>
                      </a:schemeClr>
                    </a:outerShdw>
                  </a:effectLst>
                  <a:uLnTx/>
                  <a:uFillTx/>
                  <a:latin typeface="SVN-Apple" panose="02040603050506020204" pitchFamily="18" charset="0"/>
                  <a:ea typeface="LNTH-LuoLuoNotangYuanTi 1" pitchFamily="2" charset="-128"/>
                  <a:cs typeface="LNTH-LuoLuoNotangYuanTi 1" pitchFamily="2" charset="-128"/>
                </a:rPr>
                <a:t>YÊU CẦU CẦN ĐẠT</a:t>
              </a:r>
              <a:endParaRPr kumimoji="0" lang="en-US" sz="8000" b="1" i="0" u="none" strike="noStrike" kern="1200" cap="none" spc="0" normalizeH="0" baseline="0" noProof="0" dirty="0">
                <a:ln w="19050" cap="rnd" cmpd="sng">
                  <a:solidFill>
                    <a:srgbClr val="FF5050"/>
                  </a:solidFill>
                  <a:prstDash val="solid"/>
                </a:ln>
                <a:blipFill>
                  <a:blip r:embed="rId7"/>
                  <a:stretch>
                    <a:fillRect/>
                  </a:stretch>
                </a:blipFill>
                <a:effectLst>
                  <a:outerShdw dist="165100" dir="2700000" algn="ctr" rotWithShape="0">
                    <a:schemeClr val="accent4">
                      <a:lumMod val="60000"/>
                      <a:lumOff val="40000"/>
                      <a:alpha val="50000"/>
                    </a:schemeClr>
                  </a:outerShdw>
                </a:effectLst>
                <a:uLnTx/>
                <a:uFillTx/>
                <a:latin typeface="SVN-Apple"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4042462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26"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435">
                                          <p:stCondLst>
                                            <p:cond delay="0"/>
                                          </p:stCondLst>
                                        </p:cTn>
                                        <p:tgtEl>
                                          <p:spTgt spid="12"/>
                                        </p:tgtEl>
                                      </p:cBhvr>
                                    </p:animEffect>
                                    <p:anim calcmode="lin" valueType="num">
                                      <p:cBhvr>
                                        <p:cTn id="11"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6" dur="20">
                                          <p:stCondLst>
                                            <p:cond delay="487"/>
                                          </p:stCondLst>
                                        </p:cTn>
                                        <p:tgtEl>
                                          <p:spTgt spid="12"/>
                                        </p:tgtEl>
                                      </p:cBhvr>
                                      <p:to x="100000" y="60000"/>
                                    </p:animScale>
                                    <p:animScale>
                                      <p:cBhvr>
                                        <p:cTn id="17" dur="124" decel="50000">
                                          <p:stCondLst>
                                            <p:cond delay="507"/>
                                          </p:stCondLst>
                                        </p:cTn>
                                        <p:tgtEl>
                                          <p:spTgt spid="12"/>
                                        </p:tgtEl>
                                      </p:cBhvr>
                                      <p:to x="100000" y="100000"/>
                                    </p:animScale>
                                    <p:animScale>
                                      <p:cBhvr>
                                        <p:cTn id="18" dur="20">
                                          <p:stCondLst>
                                            <p:cond delay="984"/>
                                          </p:stCondLst>
                                        </p:cTn>
                                        <p:tgtEl>
                                          <p:spTgt spid="12"/>
                                        </p:tgtEl>
                                      </p:cBhvr>
                                      <p:to x="100000" y="80000"/>
                                    </p:animScale>
                                    <p:animScale>
                                      <p:cBhvr>
                                        <p:cTn id="19" dur="124" decel="50000">
                                          <p:stCondLst>
                                            <p:cond delay="1004"/>
                                          </p:stCondLst>
                                        </p:cTn>
                                        <p:tgtEl>
                                          <p:spTgt spid="12"/>
                                        </p:tgtEl>
                                      </p:cBhvr>
                                      <p:to x="100000" y="100000"/>
                                    </p:animScale>
                                    <p:animScale>
                                      <p:cBhvr>
                                        <p:cTn id="20" dur="20">
                                          <p:stCondLst>
                                            <p:cond delay="1231"/>
                                          </p:stCondLst>
                                        </p:cTn>
                                        <p:tgtEl>
                                          <p:spTgt spid="12"/>
                                        </p:tgtEl>
                                      </p:cBhvr>
                                      <p:to x="100000" y="90000"/>
                                    </p:animScale>
                                    <p:animScale>
                                      <p:cBhvr>
                                        <p:cTn id="21" dur="124" decel="50000">
                                          <p:stCondLst>
                                            <p:cond delay="1251"/>
                                          </p:stCondLst>
                                        </p:cTn>
                                        <p:tgtEl>
                                          <p:spTgt spid="12"/>
                                        </p:tgtEl>
                                      </p:cBhvr>
                                      <p:to x="100000" y="100000"/>
                                    </p:animScale>
                                    <p:animScale>
                                      <p:cBhvr>
                                        <p:cTn id="22" dur="20">
                                          <p:stCondLst>
                                            <p:cond delay="1356"/>
                                          </p:stCondLst>
                                        </p:cTn>
                                        <p:tgtEl>
                                          <p:spTgt spid="12"/>
                                        </p:tgtEl>
                                      </p:cBhvr>
                                      <p:to x="100000" y="95000"/>
                                    </p:animScale>
                                    <p:animScale>
                                      <p:cBhvr>
                                        <p:cTn id="23" dur="124" decel="50000">
                                          <p:stCondLst>
                                            <p:cond delay="1376"/>
                                          </p:stCondLst>
                                        </p:cTn>
                                        <p:tgtEl>
                                          <p:spTgt spid="12"/>
                                        </p:tgtEl>
                                      </p:cBhvr>
                                      <p:to x="100000" y="100000"/>
                                    </p:animScale>
                                  </p:childTnLst>
                                </p:cTn>
                              </p:par>
                              <p:par>
                                <p:cTn id="24" presetID="26"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435">
                                          <p:stCondLst>
                                            <p:cond delay="0"/>
                                          </p:stCondLst>
                                        </p:cTn>
                                        <p:tgtEl>
                                          <p:spTgt spid="13"/>
                                        </p:tgtEl>
                                      </p:cBhvr>
                                    </p:animEffect>
                                    <p:anim calcmode="lin" valueType="num">
                                      <p:cBhvr>
                                        <p:cTn id="27"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8"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9"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30"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31"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32" dur="20">
                                          <p:stCondLst>
                                            <p:cond delay="487"/>
                                          </p:stCondLst>
                                        </p:cTn>
                                        <p:tgtEl>
                                          <p:spTgt spid="13"/>
                                        </p:tgtEl>
                                      </p:cBhvr>
                                      <p:to x="100000" y="60000"/>
                                    </p:animScale>
                                    <p:animScale>
                                      <p:cBhvr>
                                        <p:cTn id="33" dur="124" decel="50000">
                                          <p:stCondLst>
                                            <p:cond delay="507"/>
                                          </p:stCondLst>
                                        </p:cTn>
                                        <p:tgtEl>
                                          <p:spTgt spid="13"/>
                                        </p:tgtEl>
                                      </p:cBhvr>
                                      <p:to x="100000" y="100000"/>
                                    </p:animScale>
                                    <p:animScale>
                                      <p:cBhvr>
                                        <p:cTn id="34" dur="20">
                                          <p:stCondLst>
                                            <p:cond delay="984"/>
                                          </p:stCondLst>
                                        </p:cTn>
                                        <p:tgtEl>
                                          <p:spTgt spid="13"/>
                                        </p:tgtEl>
                                      </p:cBhvr>
                                      <p:to x="100000" y="80000"/>
                                    </p:animScale>
                                    <p:animScale>
                                      <p:cBhvr>
                                        <p:cTn id="35" dur="124" decel="50000">
                                          <p:stCondLst>
                                            <p:cond delay="1004"/>
                                          </p:stCondLst>
                                        </p:cTn>
                                        <p:tgtEl>
                                          <p:spTgt spid="13"/>
                                        </p:tgtEl>
                                      </p:cBhvr>
                                      <p:to x="100000" y="100000"/>
                                    </p:animScale>
                                    <p:animScale>
                                      <p:cBhvr>
                                        <p:cTn id="36" dur="20">
                                          <p:stCondLst>
                                            <p:cond delay="1231"/>
                                          </p:stCondLst>
                                        </p:cTn>
                                        <p:tgtEl>
                                          <p:spTgt spid="13"/>
                                        </p:tgtEl>
                                      </p:cBhvr>
                                      <p:to x="100000" y="90000"/>
                                    </p:animScale>
                                    <p:animScale>
                                      <p:cBhvr>
                                        <p:cTn id="37" dur="124" decel="50000">
                                          <p:stCondLst>
                                            <p:cond delay="1251"/>
                                          </p:stCondLst>
                                        </p:cTn>
                                        <p:tgtEl>
                                          <p:spTgt spid="13"/>
                                        </p:tgtEl>
                                      </p:cBhvr>
                                      <p:to x="100000" y="100000"/>
                                    </p:animScale>
                                    <p:animScale>
                                      <p:cBhvr>
                                        <p:cTn id="38" dur="20">
                                          <p:stCondLst>
                                            <p:cond delay="1356"/>
                                          </p:stCondLst>
                                        </p:cTn>
                                        <p:tgtEl>
                                          <p:spTgt spid="13"/>
                                        </p:tgtEl>
                                      </p:cBhvr>
                                      <p:to x="100000" y="95000"/>
                                    </p:animScale>
                                    <p:animScale>
                                      <p:cBhvr>
                                        <p:cTn id="39" dur="124" decel="50000">
                                          <p:stCondLst>
                                            <p:cond delay="1376"/>
                                          </p:stCondLst>
                                        </p:cTn>
                                        <p:tgtEl>
                                          <p:spTgt spid="13"/>
                                        </p:tgtEl>
                                      </p:cBhvr>
                                      <p:to x="100000" y="100000"/>
                                    </p:animScale>
                                  </p:childTnLst>
                                </p:cTn>
                              </p:par>
                            </p:childTnLst>
                          </p:cTn>
                        </p:par>
                        <p:par>
                          <p:cTn id="40" fill="hold">
                            <p:stCondLst>
                              <p:cond delay="1500"/>
                            </p:stCondLst>
                            <p:childTnLst>
                              <p:par>
                                <p:cTn id="41" presetID="22" presetClass="entr" presetSubtype="2"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right)">
                                      <p:cBhvr>
                                        <p:cTn id="43" dur="500"/>
                                        <p:tgtEl>
                                          <p:spTgt spid="3"/>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52"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Scale>
                                      <p:cBhvr>
                                        <p:cTn id="51" dur="75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750" decel="50000" fill="hold">
                                          <p:stCondLst>
                                            <p:cond delay="0"/>
                                          </p:stCondLst>
                                        </p:cTn>
                                        <p:tgtEl>
                                          <p:spTgt spid="17"/>
                                        </p:tgtEl>
                                        <p:attrNameLst>
                                          <p:attrName>ppt_x</p:attrName>
                                          <p:attrName>ppt_y</p:attrName>
                                        </p:attrNameLst>
                                      </p:cBhvr>
                                    </p:animMotion>
                                    <p:animEffect transition="in" filter="fade">
                                      <p:cBhvr>
                                        <p:cTn id="53" dur="750"/>
                                        <p:tgtEl>
                                          <p:spTgt spid="17"/>
                                        </p:tgtEl>
                                      </p:cBhvr>
                                    </p:animEffect>
                                  </p:childTnLst>
                                  <p:subTnLst>
                                    <p:audio>
                                      <p:cMediaNode>
                                        <p:cTn display="0" masterRel="sameClick">
                                          <p:stCondLst>
                                            <p:cond evt="begin" delay="0">
                                              <p:tn val="49"/>
                                            </p:cond>
                                          </p:stCondLst>
                                          <p:endCondLst>
                                            <p:cond evt="onStopAudio" delay="0">
                                              <p:tgtEl>
                                                <p:sldTgt/>
                                              </p:tgtEl>
                                            </p:cond>
                                          </p:endCondLst>
                                        </p:cTn>
                                        <p:tgtEl>
                                          <p:sndTgt r:embed="rId2" name="Trò-chơi-chíu.wav"/>
                                        </p:tgtEl>
                                      </p:cMediaNode>
                                    </p:audio>
                                  </p:subTnLst>
                                </p:cTn>
                              </p:par>
                            </p:childTnLst>
                          </p:cTn>
                        </p:par>
                        <p:par>
                          <p:cTn id="54" fill="hold">
                            <p:stCondLst>
                              <p:cond delay="750"/>
                            </p:stCondLst>
                            <p:childTnLst>
                              <p:par>
                                <p:cTn id="55" presetID="14" presetClass="entr" presetSubtype="10"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randombar(horizont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52"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Scale>
                                      <p:cBhvr>
                                        <p:cTn id="62" dur="75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750" decel="50000" fill="hold">
                                          <p:stCondLst>
                                            <p:cond delay="0"/>
                                          </p:stCondLst>
                                        </p:cTn>
                                        <p:tgtEl>
                                          <p:spTgt spid="19"/>
                                        </p:tgtEl>
                                        <p:attrNameLst>
                                          <p:attrName>ppt_x</p:attrName>
                                          <p:attrName>ppt_y</p:attrName>
                                        </p:attrNameLst>
                                      </p:cBhvr>
                                    </p:animMotion>
                                    <p:animEffect transition="in" filter="fade">
                                      <p:cBhvr>
                                        <p:cTn id="64" dur="750"/>
                                        <p:tgtEl>
                                          <p:spTgt spid="19"/>
                                        </p:tgtEl>
                                      </p:cBhvr>
                                    </p:animEffect>
                                  </p:childTnLst>
                                  <p:subTnLst>
                                    <p:audio>
                                      <p:cMediaNode>
                                        <p:cTn display="0" masterRel="sameClick">
                                          <p:stCondLst>
                                            <p:cond evt="begin" delay="0">
                                              <p:tn val="60"/>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a:extLst>
            <a:ext uri="{FF2B5EF4-FFF2-40B4-BE49-F238E27FC236}">
              <a16:creationId xmlns:a16="http://schemas.microsoft.com/office/drawing/2014/main" id="{9AE57380-8B58-9CAB-0D17-BEBA9C0F603C}"/>
            </a:ext>
          </a:extLst>
        </p:cNvPr>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6A00D78E-A954-80B2-1DCA-55FDC9C1D0EB}"/>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Rounded Corners 4">
            <a:extLst>
              <a:ext uri="{FF2B5EF4-FFF2-40B4-BE49-F238E27FC236}">
                <a16:creationId xmlns:a16="http://schemas.microsoft.com/office/drawing/2014/main" id="{AA0D79F2-4D3F-9AD1-25C5-08A33363152A}"/>
              </a:ext>
            </a:extLst>
          </p:cNvPr>
          <p:cNvSpPr/>
          <p:nvPr/>
        </p:nvSpPr>
        <p:spPr>
          <a:xfrm>
            <a:off x="940676" y="877014"/>
            <a:ext cx="10310648" cy="1389238"/>
          </a:xfrm>
          <a:prstGeom prst="roundRect">
            <a:avLst>
              <a:gd name="adj" fmla="val 6681"/>
            </a:avLst>
          </a:prstGeom>
          <a:solidFill>
            <a:schemeClr val="bg1">
              <a:alpha val="94000"/>
            </a:schemeClr>
          </a:solidFill>
          <a:ln w="571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d. Qua cách miêu tả, em cảm nhận được tình cảm của người viết dành cho bác Tâm như thế nào?</a:t>
            </a:r>
          </a:p>
        </p:txBody>
      </p:sp>
      <p:sp>
        <p:nvSpPr>
          <p:cNvPr id="3" name="Rectangle: Rounded Corners 4">
            <a:extLst>
              <a:ext uri="{FF2B5EF4-FFF2-40B4-BE49-F238E27FC236}">
                <a16:creationId xmlns:a16="http://schemas.microsoft.com/office/drawing/2014/main" id="{DB6730F9-9ACC-321F-0A9C-B9CD00D7E5ED}"/>
              </a:ext>
            </a:extLst>
          </p:cNvPr>
          <p:cNvSpPr/>
          <p:nvPr/>
        </p:nvSpPr>
        <p:spPr>
          <a:xfrm>
            <a:off x="940675" y="3072248"/>
            <a:ext cx="10189779" cy="2214119"/>
          </a:xfrm>
          <a:prstGeom prst="roundRect">
            <a:avLst>
              <a:gd name="adj" fmla="val 6681"/>
            </a:avLst>
          </a:prstGeom>
          <a:solidFill>
            <a:schemeClr val="bg1">
              <a:alpha val="94000"/>
            </a:schemeClr>
          </a:solid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a:solidFill>
                  <a:srgbClr val="0070C0"/>
                </a:solidFill>
                <a:latin typeface="Calibri" panose="020F0502020204030204" pitchFamily="34" charset="0"/>
                <a:cs typeface="Calibri" panose="020F0502020204030204" pitchFamily="34" charset="0"/>
              </a:rPr>
              <a:t>Qua cách miêu tả, em cảm nhận được tác giả rất yên mến và thương bác.</a:t>
            </a:r>
            <a:endPar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9176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871FA75E-BC6F-E3E6-056F-C40A7267C4C5}"/>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ình chữ nhật: Góc Tròn 46">
            <a:extLst>
              <a:ext uri="{FF2B5EF4-FFF2-40B4-BE49-F238E27FC236}">
                <a16:creationId xmlns:a16="http://schemas.microsoft.com/office/drawing/2014/main" id="{DE3F330A-DA37-A393-0E43-A51DC8E27A34}"/>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12">
            <a:extLst>
              <a:ext uri="{FF2B5EF4-FFF2-40B4-BE49-F238E27FC236}">
                <a16:creationId xmlns:a16="http://schemas.microsoft.com/office/drawing/2014/main" id="{0A853591-DE5B-236F-7685-EA165CFC7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E73BDC49-9078-A5C6-8D6E-0F0B6FFE01A0}"/>
              </a:ext>
            </a:extLst>
          </p:cNvPr>
          <p:cNvPicPr>
            <a:picLocks noChangeAspect="1"/>
          </p:cNvPicPr>
          <p:nvPr/>
        </p:nvPicPr>
        <p:blipFill>
          <a:blip r:embed="rId4"/>
          <a:stretch>
            <a:fillRect/>
          </a:stretch>
        </p:blipFill>
        <p:spPr>
          <a:xfrm>
            <a:off x="6400800" y="3429000"/>
            <a:ext cx="2519817" cy="3188156"/>
          </a:xfrm>
          <a:prstGeom prst="rect">
            <a:avLst/>
          </a:prstGeom>
        </p:spPr>
      </p:pic>
      <p:sp>
        <p:nvSpPr>
          <p:cNvPr id="55" name="Hộp Văn bản 54">
            <a:extLst>
              <a:ext uri="{FF2B5EF4-FFF2-40B4-BE49-F238E27FC236}">
                <a16:creationId xmlns:a16="http://schemas.microsoft.com/office/drawing/2014/main" id="{8952FD52-0DFB-9D2C-0AF1-DEEFC571C9CB}"/>
              </a:ext>
            </a:extLst>
          </p:cNvPr>
          <p:cNvSpPr txBox="1"/>
          <p:nvPr/>
        </p:nvSpPr>
        <p:spPr>
          <a:xfrm>
            <a:off x="1125415" y="891161"/>
            <a:ext cx="9951959" cy="2585323"/>
          </a:xfrm>
          <a:prstGeom prst="rect">
            <a:avLst/>
          </a:prstGeom>
          <a:noFill/>
        </p:spPr>
        <p:txBody>
          <a:bodyPr wrap="square">
            <a:spAutoFit/>
          </a:bodyPr>
          <a:lstStyle/>
          <a:p>
            <a:pPr algn="ctr"/>
            <a:r>
              <a:rPr lang="vi-VN" sz="5300" b="1">
                <a:solidFill>
                  <a:srgbClr val="FF0000"/>
                </a:solidFill>
                <a:latin typeface="#9Slide07 IcielLa Chic Pro Shad" panose="02000506090000020004" pitchFamily="2" charset="0"/>
              </a:rPr>
              <a:t>Viết đoạn văn tả hoạt động quen thuộc của một người lao động khi đang làm việc.</a:t>
            </a:r>
            <a:endParaRPr lang="en-US" sz="5300" b="1">
              <a:solidFill>
                <a:srgbClr val="FF0000"/>
              </a:solidFill>
              <a:latin typeface="#9Slide07 IcielLa Chic Pro Shad" panose="02000506090000020004" pitchFamily="2" charset="0"/>
            </a:endParaRPr>
          </a:p>
        </p:txBody>
      </p:sp>
    </p:spTree>
    <p:extLst>
      <p:ext uri="{BB962C8B-B14F-4D97-AF65-F5344CB8AC3E}">
        <p14:creationId xmlns:p14="http://schemas.microsoft.com/office/powerpoint/2010/main" val="34443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31212" y="634181"/>
            <a:ext cx="11577711" cy="570762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5" name="Nhóm 7">
            <a:extLst>
              <a:ext uri="{FF2B5EF4-FFF2-40B4-BE49-F238E27FC236}">
                <a16:creationId xmlns:a16="http://schemas.microsoft.com/office/drawing/2014/main" id="{D7633224-DFD5-8E18-566F-5665087F8A00}"/>
              </a:ext>
            </a:extLst>
          </p:cNvPr>
          <p:cNvGrpSpPr/>
          <p:nvPr/>
        </p:nvGrpSpPr>
        <p:grpSpPr>
          <a:xfrm>
            <a:off x="881191" y="948447"/>
            <a:ext cx="704966" cy="769441"/>
            <a:chOff x="1169225" y="238709"/>
            <a:chExt cx="704966" cy="769441"/>
          </a:xfrm>
        </p:grpSpPr>
        <p:sp>
          <p:nvSpPr>
            <p:cNvPr id="26" name="Oval 22">
              <a:extLst>
                <a:ext uri="{FF2B5EF4-FFF2-40B4-BE49-F238E27FC236}">
                  <a16:creationId xmlns:a16="http://schemas.microsoft.com/office/drawing/2014/main" id="{F3774FBC-7738-A4FE-09B3-BDF258162CE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7" name="TextBox 23">
              <a:extLst>
                <a:ext uri="{FF2B5EF4-FFF2-40B4-BE49-F238E27FC236}">
                  <a16:creationId xmlns:a16="http://schemas.microsoft.com/office/drawing/2014/main" id="{6B3FB306-0319-7CD6-740F-DE1DE4C85053}"/>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solidFill>
                    <a:prstClr val="white"/>
                  </a:solidFill>
                  <a:latin typeface="iCiel Pony" panose="02000000000000000000" pitchFamily="2" charset="0"/>
                </a:rPr>
                <a:t>2</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8" name="TextBox 1">
            <a:extLst>
              <a:ext uri="{FF2B5EF4-FFF2-40B4-BE49-F238E27FC236}">
                <a16:creationId xmlns:a16="http://schemas.microsoft.com/office/drawing/2014/main" id="{76231B0D-6EE5-5182-4EA1-ED6157A1AB41}"/>
              </a:ext>
            </a:extLst>
          </p:cNvPr>
          <p:cNvSpPr txBox="1"/>
          <p:nvPr/>
        </p:nvSpPr>
        <p:spPr>
          <a:xfrm>
            <a:off x="1700766" y="948447"/>
            <a:ext cx="10078333" cy="1200329"/>
          </a:xfrm>
          <a:prstGeom prst="rect">
            <a:avLst/>
          </a:prstGeom>
          <a:noFill/>
        </p:spPr>
        <p:txBody>
          <a:bodyPr wrap="square" rtlCol="0">
            <a:spAutoFit/>
          </a:bodyPr>
          <a:lstStyle/>
          <a:p>
            <a:pPr lvl="0" algn="just">
              <a:defRPr/>
            </a:pPr>
            <a:r>
              <a:rPr lang="vi-VN" sz="3600" b="1">
                <a:solidFill>
                  <a:srgbClr val="FF0000"/>
                </a:solidFill>
              </a:rPr>
              <a:t>Viết đoạn văn tả hoạt động quen thuộc của một người lao động khi</a:t>
            </a:r>
            <a:r>
              <a:rPr lang="en-US" sz="3600" b="1">
                <a:solidFill>
                  <a:srgbClr val="FF0000"/>
                </a:solidFill>
              </a:rPr>
              <a:t> </a:t>
            </a:r>
            <a:r>
              <a:rPr lang="vi-VN" sz="3600" b="1">
                <a:solidFill>
                  <a:srgbClr val="FF0000"/>
                </a:solidFill>
              </a:rPr>
              <a:t>đang làm việc.</a:t>
            </a:r>
            <a:endParaRPr kumimoji="0" lang="en-US" sz="3600" b="1" i="0" u="none" strike="noStrike" kern="1200" cap="none" spc="0" normalizeH="0" baseline="0" noProof="0">
              <a:ln>
                <a:noFill/>
              </a:ln>
              <a:solidFill>
                <a:srgbClr val="FF0000"/>
              </a:solidFill>
              <a:effectLst/>
              <a:uLnTx/>
              <a:uFillTx/>
              <a:latin typeface="Calibri" panose="020F0502020204030204"/>
            </a:endParaRPr>
          </a:p>
        </p:txBody>
      </p:sp>
      <p:sp>
        <p:nvSpPr>
          <p:cNvPr id="2" name="TextBox 1">
            <a:extLst>
              <a:ext uri="{FF2B5EF4-FFF2-40B4-BE49-F238E27FC236}">
                <a16:creationId xmlns:a16="http://schemas.microsoft.com/office/drawing/2014/main" id="{51A8BCC0-10DF-39E2-F947-96EEA31E1246}"/>
              </a:ext>
            </a:extLst>
          </p:cNvPr>
          <p:cNvSpPr txBox="1"/>
          <p:nvPr/>
        </p:nvSpPr>
        <p:spPr>
          <a:xfrm>
            <a:off x="960933" y="2162845"/>
            <a:ext cx="10078333" cy="4031873"/>
          </a:xfrm>
          <a:prstGeom prst="rect">
            <a:avLst/>
          </a:prstGeom>
          <a:noFill/>
        </p:spPr>
        <p:txBody>
          <a:bodyPr wrap="square" rtlCol="0">
            <a:spAutoFit/>
          </a:bodyPr>
          <a:lstStyle/>
          <a:p>
            <a:pPr lvl="0" algn="just">
              <a:defRPr/>
            </a:pPr>
            <a:r>
              <a:rPr lang="vi-VN" sz="3200" b="1" i="1">
                <a:solidFill>
                  <a:srgbClr val="0070C0"/>
                </a:solidFill>
              </a:rPr>
              <a:t>Lưu ý:</a:t>
            </a:r>
          </a:p>
          <a:p>
            <a:pPr lvl="0" algn="just">
              <a:defRPr/>
            </a:pPr>
            <a:r>
              <a:rPr lang="vi-VN" sz="3200" b="1" i="1">
                <a:solidFill>
                  <a:srgbClr val="0070C0"/>
                </a:solidFill>
              </a:rPr>
              <a:t>–	Chọn tả quá trình người đó thực hiện hoạt động.</a:t>
            </a:r>
          </a:p>
          <a:p>
            <a:pPr lvl="0" algn="just">
              <a:defRPr/>
            </a:pPr>
            <a:r>
              <a:rPr lang="vi-VN" sz="3200" b="1" i="1">
                <a:solidFill>
                  <a:srgbClr val="0070C0"/>
                </a:solidFill>
              </a:rPr>
              <a:t>–	Tập trung vào các động tác và những đặc điểm ngoại hình, thái độ của người đó khi làm việc.</a:t>
            </a:r>
          </a:p>
          <a:p>
            <a:pPr lvl="0" algn="just">
              <a:defRPr/>
            </a:pPr>
            <a:r>
              <a:rPr lang="vi-VN" sz="3200" b="1" i="1">
                <a:solidFill>
                  <a:srgbClr val="0070C0"/>
                </a:solidFill>
              </a:rPr>
              <a:t>–	Sử dụng từ ngữ thể hiện cảm xúc của người đó khi thực hiện hoạt động và suy nghĩ, tình cảm của em khi quan sát hoạt động đó.</a:t>
            </a:r>
          </a:p>
        </p:txBody>
      </p:sp>
    </p:spTree>
    <p:extLst>
      <p:ext uri="{BB962C8B-B14F-4D97-AF65-F5344CB8AC3E}">
        <p14:creationId xmlns:p14="http://schemas.microsoft.com/office/powerpoint/2010/main" val="1962635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barn(inVertical)">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barn(inVertical)">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barn(inVertical)">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barn(inVertical)">
                                      <p:cBhvr>
                                        <p:cTn id="3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FA00B514-9CA3-F14C-C443-01646B3525B2}"/>
              </a:ext>
            </a:extLst>
          </p:cNvPr>
          <p:cNvSpPr/>
          <p:nvPr/>
        </p:nvSpPr>
        <p:spPr>
          <a:xfrm>
            <a:off x="2057079" y="1581575"/>
            <a:ext cx="8708287"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trang phục, Mặt người, phim hoạt hình, người&#10;&#10;Mô tả được tạo tự động">
            <a:extLst>
              <a:ext uri="{FF2B5EF4-FFF2-40B4-BE49-F238E27FC236}">
                <a16:creationId xmlns:a16="http://schemas.microsoft.com/office/drawing/2014/main" id="{9CB025F3-A4EF-9C86-827E-53594DB79094}"/>
              </a:ext>
            </a:extLst>
          </p:cNvPr>
          <p:cNvPicPr>
            <a:picLocks noChangeAspect="1"/>
          </p:cNvPicPr>
          <p:nvPr/>
        </p:nvPicPr>
        <p:blipFill>
          <a:blip r:embed="rId3"/>
          <a:stretch>
            <a:fillRect/>
          </a:stretch>
        </p:blipFill>
        <p:spPr>
          <a:xfrm>
            <a:off x="3343849" y="1638780"/>
            <a:ext cx="6134745" cy="4983098"/>
          </a:xfrm>
          <a:prstGeom prst="rect">
            <a:avLst/>
          </a:prstGeom>
        </p:spPr>
      </p:pic>
      <p:grpSp>
        <p:nvGrpSpPr>
          <p:cNvPr id="4" name="Nhóm 3">
            <a:extLst>
              <a:ext uri="{FF2B5EF4-FFF2-40B4-BE49-F238E27FC236}">
                <a16:creationId xmlns:a16="http://schemas.microsoft.com/office/drawing/2014/main" id="{45CBE271-FC38-30D0-2B2A-4C8D415E5D1B}"/>
              </a:ext>
            </a:extLst>
          </p:cNvPr>
          <p:cNvGrpSpPr/>
          <p:nvPr/>
        </p:nvGrpSpPr>
        <p:grpSpPr>
          <a:xfrm>
            <a:off x="1673838" y="583355"/>
            <a:ext cx="9301685" cy="998220"/>
            <a:chOff x="712469" y="0"/>
            <a:chExt cx="9301685" cy="998220"/>
          </a:xfrm>
        </p:grpSpPr>
        <p:sp>
          <p:nvSpPr>
            <p:cNvPr id="6" name="Hình chữ nhật 5">
              <a:extLst>
                <a:ext uri="{FF2B5EF4-FFF2-40B4-BE49-F238E27FC236}">
                  <a16:creationId xmlns:a16="http://schemas.microsoft.com/office/drawing/2014/main" id="{1C0A7363-9B64-6DAC-A73B-31B38FEBC012}"/>
                </a:ext>
              </a:extLst>
            </p:cNvPr>
            <p:cNvSpPr/>
            <p:nvPr/>
          </p:nvSpPr>
          <p:spPr>
            <a:xfrm>
              <a:off x="712469" y="0"/>
              <a:ext cx="9301685" cy="998220"/>
            </a:xfrm>
            <a:custGeom>
              <a:avLst/>
              <a:gdLst>
                <a:gd name="connsiteX0" fmla="*/ 0 w 9301685"/>
                <a:gd name="connsiteY0" fmla="*/ 0 h 998220"/>
                <a:gd name="connsiteX1" fmla="*/ 9301685 w 9301685"/>
                <a:gd name="connsiteY1" fmla="*/ 0 h 998220"/>
                <a:gd name="connsiteX2" fmla="*/ 9301685 w 9301685"/>
                <a:gd name="connsiteY2" fmla="*/ 998220 h 998220"/>
                <a:gd name="connsiteX3" fmla="*/ 0 w 9301685"/>
                <a:gd name="connsiteY3" fmla="*/ 998220 h 998220"/>
                <a:gd name="connsiteX4" fmla="*/ 0 w 9301685"/>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685" h="998220" fill="none" extrusionOk="0">
                  <a:moveTo>
                    <a:pt x="0" y="0"/>
                  </a:moveTo>
                  <a:cubicBezTo>
                    <a:pt x="1266732" y="-70808"/>
                    <a:pt x="5065698" y="-43998"/>
                    <a:pt x="9301685" y="0"/>
                  </a:cubicBezTo>
                  <a:cubicBezTo>
                    <a:pt x="9258172" y="494433"/>
                    <a:pt x="9269091" y="840081"/>
                    <a:pt x="9301685" y="998220"/>
                  </a:cubicBezTo>
                  <a:cubicBezTo>
                    <a:pt x="7121213" y="1148078"/>
                    <a:pt x="2561867" y="874645"/>
                    <a:pt x="0" y="998220"/>
                  </a:cubicBezTo>
                  <a:cubicBezTo>
                    <a:pt x="27323" y="837355"/>
                    <a:pt x="-79574" y="206393"/>
                    <a:pt x="0" y="0"/>
                  </a:cubicBezTo>
                  <a:close/>
                </a:path>
                <a:path w="9301685" h="998220" stroke="0" extrusionOk="0">
                  <a:moveTo>
                    <a:pt x="0" y="0"/>
                  </a:moveTo>
                  <a:cubicBezTo>
                    <a:pt x="2011597" y="136911"/>
                    <a:pt x="5433210" y="144888"/>
                    <a:pt x="9301685" y="0"/>
                  </a:cubicBezTo>
                  <a:cubicBezTo>
                    <a:pt x="9225128" y="341410"/>
                    <a:pt x="9300270" y="661737"/>
                    <a:pt x="9301685" y="998220"/>
                  </a:cubicBezTo>
                  <a:cubicBezTo>
                    <a:pt x="4702768" y="867285"/>
                    <a:pt x="3392772"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extLst>
                <a:ext uri="{C807C97D-BFC1-408E-A445-0C87EB9F89A2}">
                  <ask:lineSketchStyleProps xmlns:ask="http://schemas.microsoft.com/office/drawing/2018/sketchyshapes" sd="32438266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E2F8C165-9EEE-A228-B7E5-7D27EC40A76E}"/>
                </a:ext>
              </a:extLst>
            </p:cNvPr>
            <p:cNvSpPr txBox="1"/>
            <p:nvPr/>
          </p:nvSpPr>
          <p:spPr>
            <a:xfrm>
              <a:off x="1846041" y="127759"/>
              <a:ext cx="8160058" cy="769441"/>
            </a:xfrm>
            <a:prstGeom prst="rect">
              <a:avLst/>
            </a:prstGeom>
            <a:noFill/>
          </p:spPr>
          <p:txBody>
            <a:bodyPr wrap="square" rtlCol="0">
              <a:spAutoFit/>
            </a:bodyPr>
            <a:lstStyle/>
            <a:p>
              <a:r>
                <a:rPr lang="en-US" sz="4400" b="1">
                  <a:latin typeface="+mn-lt"/>
                </a:rPr>
                <a:t>Thực hiện bài tập 2 vào vở bài tập </a:t>
              </a:r>
            </a:p>
          </p:txBody>
        </p:sp>
      </p:grpSp>
      <p:grpSp>
        <p:nvGrpSpPr>
          <p:cNvPr id="8" name="Nhóm 7">
            <a:extLst>
              <a:ext uri="{FF2B5EF4-FFF2-40B4-BE49-F238E27FC236}">
                <a16:creationId xmlns:a16="http://schemas.microsoft.com/office/drawing/2014/main" id="{2B1249A4-97BF-8EE1-D2DF-2C18DA137900}"/>
              </a:ext>
            </a:extLst>
          </p:cNvPr>
          <p:cNvGrpSpPr/>
          <p:nvPr/>
        </p:nvGrpSpPr>
        <p:grpSpPr>
          <a:xfrm>
            <a:off x="557211" y="524327"/>
            <a:ext cx="2368545" cy="2228905"/>
            <a:chOff x="-88562" y="-57205"/>
            <a:chExt cx="2368545" cy="2228905"/>
          </a:xfrm>
        </p:grpSpPr>
        <p:sp>
          <p:nvSpPr>
            <p:cNvPr id="9" name="Hình Bầu dục 8">
              <a:extLst>
                <a:ext uri="{FF2B5EF4-FFF2-40B4-BE49-F238E27FC236}">
                  <a16:creationId xmlns:a16="http://schemas.microsoft.com/office/drawing/2014/main" id="{E18CF529-70C4-9C7F-35F1-6D9143067A04}"/>
                </a:ext>
              </a:extLst>
            </p:cNvPr>
            <p:cNvSpPr/>
            <p:nvPr/>
          </p:nvSpPr>
          <p:spPr>
            <a:xfrm>
              <a:off x="-88562" y="-57205"/>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A cartoon of a child holding a pencil&#10;&#10;Description automatically generated with medium confidence">
              <a:extLst>
                <a:ext uri="{FF2B5EF4-FFF2-40B4-BE49-F238E27FC236}">
                  <a16:creationId xmlns:a16="http://schemas.microsoft.com/office/drawing/2014/main" id="{E51227A1-21A0-EFDA-E9FE-9720E4CC1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8562" y="144834"/>
              <a:ext cx="2368545" cy="2026866"/>
            </a:xfrm>
            <a:prstGeom prst="rect">
              <a:avLst/>
            </a:prstGeom>
          </p:spPr>
        </p:pic>
      </p:grpSp>
    </p:spTree>
    <p:extLst>
      <p:ext uri="{BB962C8B-B14F-4D97-AF65-F5344CB8AC3E}">
        <p14:creationId xmlns:p14="http://schemas.microsoft.com/office/powerpoint/2010/main" val="275450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31212" y="634181"/>
            <a:ext cx="11577711" cy="570762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5" name="Nhóm 7">
            <a:extLst>
              <a:ext uri="{FF2B5EF4-FFF2-40B4-BE49-F238E27FC236}">
                <a16:creationId xmlns:a16="http://schemas.microsoft.com/office/drawing/2014/main" id="{D7633224-DFD5-8E18-566F-5665087F8A00}"/>
              </a:ext>
            </a:extLst>
          </p:cNvPr>
          <p:cNvGrpSpPr/>
          <p:nvPr/>
        </p:nvGrpSpPr>
        <p:grpSpPr>
          <a:xfrm>
            <a:off x="881191" y="948447"/>
            <a:ext cx="704966" cy="769441"/>
            <a:chOff x="1169225" y="238709"/>
            <a:chExt cx="704966" cy="769441"/>
          </a:xfrm>
        </p:grpSpPr>
        <p:sp>
          <p:nvSpPr>
            <p:cNvPr id="26" name="Oval 22">
              <a:extLst>
                <a:ext uri="{FF2B5EF4-FFF2-40B4-BE49-F238E27FC236}">
                  <a16:creationId xmlns:a16="http://schemas.microsoft.com/office/drawing/2014/main" id="{F3774FBC-7738-A4FE-09B3-BDF258162CE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7" name="TextBox 23">
              <a:extLst>
                <a:ext uri="{FF2B5EF4-FFF2-40B4-BE49-F238E27FC236}">
                  <a16:creationId xmlns:a16="http://schemas.microsoft.com/office/drawing/2014/main" id="{6B3FB306-0319-7CD6-740F-DE1DE4C85053}"/>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solidFill>
                    <a:prstClr val="white"/>
                  </a:solidFill>
                  <a:latin typeface="iCiel Pony" panose="02000000000000000000" pitchFamily="2" charset="0"/>
                </a:rPr>
                <a:t>2</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8" name="TextBox 1">
            <a:extLst>
              <a:ext uri="{FF2B5EF4-FFF2-40B4-BE49-F238E27FC236}">
                <a16:creationId xmlns:a16="http://schemas.microsoft.com/office/drawing/2014/main" id="{76231B0D-6EE5-5182-4EA1-ED6157A1AB41}"/>
              </a:ext>
            </a:extLst>
          </p:cNvPr>
          <p:cNvSpPr txBox="1"/>
          <p:nvPr/>
        </p:nvSpPr>
        <p:spPr>
          <a:xfrm>
            <a:off x="1704140" y="962516"/>
            <a:ext cx="10078333" cy="1200329"/>
          </a:xfrm>
          <a:prstGeom prst="rect">
            <a:avLst/>
          </a:prstGeom>
          <a:noFill/>
        </p:spPr>
        <p:txBody>
          <a:bodyPr wrap="square" rtlCol="0">
            <a:spAutoFit/>
          </a:bodyPr>
          <a:lstStyle/>
          <a:p>
            <a:pPr lvl="0" algn="just">
              <a:defRPr/>
            </a:pPr>
            <a:r>
              <a:rPr lang="vi-VN" sz="3600" b="1">
                <a:solidFill>
                  <a:srgbClr val="FF0000"/>
                </a:solidFill>
              </a:rPr>
              <a:t>Viết đoạn văn tả hoạt động quen thuộc của một người lao động khi đang làm việc.</a:t>
            </a:r>
          </a:p>
        </p:txBody>
      </p:sp>
      <p:sp>
        <p:nvSpPr>
          <p:cNvPr id="2" name="TextBox 8">
            <a:extLst>
              <a:ext uri="{FF2B5EF4-FFF2-40B4-BE49-F238E27FC236}">
                <a16:creationId xmlns:a16="http://schemas.microsoft.com/office/drawing/2014/main" id="{B8909F2E-DC3D-75CE-D7DF-6C55CEFAC750}"/>
              </a:ext>
            </a:extLst>
          </p:cNvPr>
          <p:cNvSpPr txBox="1"/>
          <p:nvPr/>
        </p:nvSpPr>
        <p:spPr>
          <a:xfrm>
            <a:off x="373574" y="2236911"/>
            <a:ext cx="11408899" cy="1015663"/>
          </a:xfrm>
          <a:prstGeom prst="rect">
            <a:avLst/>
          </a:prstGeom>
          <a:noFill/>
        </p:spPr>
        <p:txBody>
          <a:bodyPr wrap="square">
            <a:spAutoFit/>
          </a:bodyPr>
          <a:lstStyle/>
          <a:p>
            <a:pPr lvl="0" algn="ctr">
              <a:defRPr/>
            </a:pPr>
            <a:r>
              <a:rPr lang="vi-VN" sz="6000">
                <a:ln w="28575">
                  <a:solidFill>
                    <a:sysClr val="windowText" lastClr="000000"/>
                  </a:solidFill>
                  <a:prstDash val="solid"/>
                </a:ln>
                <a:solidFill>
                  <a:srgbClr val="FFFF00"/>
                </a:solidFill>
                <a:effectLst>
                  <a:outerShdw blurRad="38100" dist="38100" dir="2700000" algn="tl">
                    <a:srgbClr val="000000">
                      <a:alpha val="43137"/>
                    </a:srgbClr>
                  </a:outerShdw>
                </a:effectLst>
                <a:latin typeface="iCiel Pony" panose="02000000000000000000" pitchFamily="2" charset="0"/>
              </a:rPr>
              <a:t>Chia sẻ kết quả trước lớp</a:t>
            </a:r>
            <a:endParaRPr kumimoji="0" lang="en-US" sz="6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pic>
        <p:nvPicPr>
          <p:cNvPr id="3" name="Picture 3">
            <a:extLst>
              <a:ext uri="{FF2B5EF4-FFF2-40B4-BE49-F238E27FC236}">
                <a16:creationId xmlns:a16="http://schemas.microsoft.com/office/drawing/2014/main" id="{8CD2F8C9-5BCA-5EF5-5866-485B93435723}"/>
              </a:ext>
            </a:extLst>
          </p:cNvPr>
          <p:cNvPicPr>
            <a:picLocks noChangeAspect="1"/>
          </p:cNvPicPr>
          <p:nvPr/>
        </p:nvPicPr>
        <p:blipFill>
          <a:blip r:embed="rId3"/>
          <a:srcRect/>
          <a:stretch>
            <a:fillRect/>
          </a:stretch>
        </p:blipFill>
        <p:spPr>
          <a:xfrm>
            <a:off x="8966131" y="3231653"/>
            <a:ext cx="1765960" cy="2722096"/>
          </a:xfrm>
          <a:prstGeom prst="rect">
            <a:avLst/>
          </a:prstGeom>
        </p:spPr>
      </p:pic>
      <p:pic>
        <p:nvPicPr>
          <p:cNvPr id="4" name="Picture 4">
            <a:extLst>
              <a:ext uri="{FF2B5EF4-FFF2-40B4-BE49-F238E27FC236}">
                <a16:creationId xmlns:a16="http://schemas.microsoft.com/office/drawing/2014/main" id="{E35AE1A4-FDDA-F95F-92F5-6ADEEC5D490B}"/>
              </a:ext>
            </a:extLst>
          </p:cNvPr>
          <p:cNvPicPr>
            <a:picLocks noChangeAspect="1"/>
          </p:cNvPicPr>
          <p:nvPr/>
        </p:nvPicPr>
        <p:blipFill>
          <a:blip r:embed="rId4"/>
          <a:srcRect/>
          <a:stretch>
            <a:fillRect/>
          </a:stretch>
        </p:blipFill>
        <p:spPr>
          <a:xfrm>
            <a:off x="1216558" y="3231653"/>
            <a:ext cx="1649137" cy="2722096"/>
          </a:xfrm>
          <a:prstGeom prst="rect">
            <a:avLst/>
          </a:prstGeom>
        </p:spPr>
      </p:pic>
      <p:grpSp>
        <p:nvGrpSpPr>
          <p:cNvPr id="6" name="Group 44">
            <a:extLst>
              <a:ext uri="{FF2B5EF4-FFF2-40B4-BE49-F238E27FC236}">
                <a16:creationId xmlns:a16="http://schemas.microsoft.com/office/drawing/2014/main" id="{6EA3D496-012E-EC83-FDE6-9F5C9AAC53DD}"/>
              </a:ext>
            </a:extLst>
          </p:cNvPr>
          <p:cNvGrpSpPr/>
          <p:nvPr/>
        </p:nvGrpSpPr>
        <p:grpSpPr>
          <a:xfrm>
            <a:off x="2865695" y="3326640"/>
            <a:ext cx="6041092" cy="1052197"/>
            <a:chOff x="6023776" y="2131844"/>
            <a:chExt cx="6041092" cy="1052197"/>
          </a:xfrm>
        </p:grpSpPr>
        <p:pic>
          <p:nvPicPr>
            <p:cNvPr id="7" name="Picture 32">
              <a:extLst>
                <a:ext uri="{FF2B5EF4-FFF2-40B4-BE49-F238E27FC236}">
                  <a16:creationId xmlns:a16="http://schemas.microsoft.com/office/drawing/2014/main" id="{D257448D-910C-9EE8-BA20-142C7891775F}"/>
                </a:ext>
              </a:extLst>
            </p:cNvPr>
            <p:cNvPicPr>
              <a:picLocks noChangeAspect="1"/>
            </p:cNvPicPr>
            <p:nvPr/>
          </p:nvPicPr>
          <p:blipFill>
            <a:blip r:embed="rId5"/>
            <a:stretch>
              <a:fillRect/>
            </a:stretch>
          </p:blipFill>
          <p:spPr>
            <a:xfrm>
              <a:off x="6023776" y="2131844"/>
              <a:ext cx="3993405" cy="1052197"/>
            </a:xfrm>
            <a:prstGeom prst="rect">
              <a:avLst/>
            </a:prstGeom>
          </p:spPr>
        </p:pic>
        <p:pic>
          <p:nvPicPr>
            <p:cNvPr id="8" name="Picture 43">
              <a:extLst>
                <a:ext uri="{FF2B5EF4-FFF2-40B4-BE49-F238E27FC236}">
                  <a16:creationId xmlns:a16="http://schemas.microsoft.com/office/drawing/2014/main" id="{22654F03-93BA-8D73-A0AB-2F45B069048F}"/>
                </a:ext>
              </a:extLst>
            </p:cNvPr>
            <p:cNvPicPr>
              <a:picLocks noChangeAspect="1"/>
            </p:cNvPicPr>
            <p:nvPr/>
          </p:nvPicPr>
          <p:blipFill>
            <a:blip r:embed="rId6"/>
            <a:stretch>
              <a:fillRect/>
            </a:stretch>
          </p:blipFill>
          <p:spPr>
            <a:xfrm>
              <a:off x="10122470" y="2156991"/>
              <a:ext cx="1942398" cy="1018153"/>
            </a:xfrm>
            <a:prstGeom prst="rect">
              <a:avLst/>
            </a:prstGeom>
          </p:spPr>
        </p:pic>
      </p:grpSp>
    </p:spTree>
    <p:extLst>
      <p:ext uri="{BB962C8B-B14F-4D97-AF65-F5344CB8AC3E}">
        <p14:creationId xmlns:p14="http://schemas.microsoft.com/office/powerpoint/2010/main" val="397867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a:extLst>
            <a:ext uri="{FF2B5EF4-FFF2-40B4-BE49-F238E27FC236}">
              <a16:creationId xmlns:a16="http://schemas.microsoft.com/office/drawing/2014/main" id="{E94A22F5-119F-3856-A355-ABD7351ED930}"/>
            </a:ext>
          </a:extLst>
        </p:cNvPr>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2BB62400-12DA-E7C4-1715-3C595E74F5A4}"/>
              </a:ext>
            </a:extLst>
          </p:cNvPr>
          <p:cNvSpPr/>
          <p:nvPr/>
        </p:nvSpPr>
        <p:spPr>
          <a:xfrm>
            <a:off x="331212" y="368711"/>
            <a:ext cx="11577711" cy="613532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8">
            <a:extLst>
              <a:ext uri="{FF2B5EF4-FFF2-40B4-BE49-F238E27FC236}">
                <a16:creationId xmlns:a16="http://schemas.microsoft.com/office/drawing/2014/main" id="{15FCC9DC-BFBE-EA8D-D1A3-A627F2CECD0A}"/>
              </a:ext>
            </a:extLst>
          </p:cNvPr>
          <p:cNvSpPr txBox="1"/>
          <p:nvPr/>
        </p:nvSpPr>
        <p:spPr>
          <a:xfrm>
            <a:off x="164112" y="480687"/>
            <a:ext cx="186963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Mẫu</a:t>
            </a:r>
            <a:endParaRPr kumimoji="0" lang="en-US" sz="4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8" name="Hộp Văn bản 7">
            <a:extLst>
              <a:ext uri="{FF2B5EF4-FFF2-40B4-BE49-F238E27FC236}">
                <a16:creationId xmlns:a16="http://schemas.microsoft.com/office/drawing/2014/main" id="{1E7062CF-63A1-F19E-A51F-46BA14CAB5DD}"/>
              </a:ext>
            </a:extLst>
          </p:cNvPr>
          <p:cNvSpPr txBox="1"/>
          <p:nvPr/>
        </p:nvSpPr>
        <p:spPr>
          <a:xfrm>
            <a:off x="737648" y="645430"/>
            <a:ext cx="10764837"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Sáng sớm tinh mơ của một ngày chủ nhật, em vừa thức dậy, tuy vẫn còn ngái ngủ nhưng đã thấy bố trồng cây ở khoảnh đất sau nhà. Bố đang hì hục cuốc đất. Với vóc người cao lớn da ngăm ngăm lại thêm trang phục bộ quần áo công nhân xanh đậm nên trông bố thật khỏe. Bố quai những nhát cuốc chắc nịch xuống đất, lớp đất cứng đã được đào lên, cỏ dại rạp mình run rẩy. Bố giũ cỏ rồi bỏ thành đống. Đôi tay rắn chắc ấy lại giữ vững cán cuốc, đưa lên rồi giáng xuống. Phụp! Phụp! Chỉ một lát, khoảnh vườn đã sạch cỏ, lớp đất cứng đã tơi xốp. Bố đào hố và bỏ phân xanh xuống, rải một lớp đất mỏng, rồi bố đặt cây con vào hố lấp đất lại. Trồng xong bố dùng cọc tre rào xung quanh mỗi cây, rồi bố dùng bình tưới phun nước lên cây con, tưới cho gốc ướt. Những chiếc lá xoè ra như dang rộng bàn tay đón lấy những giọt nước mát lành. Nhìn lại hàng cây, đôi mắt bố ánh lên một niềm vui khó tả.</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6534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7144" y="551548"/>
            <a:ext cx="11577711" cy="570762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5" name="Nhóm 7">
            <a:extLst>
              <a:ext uri="{FF2B5EF4-FFF2-40B4-BE49-F238E27FC236}">
                <a16:creationId xmlns:a16="http://schemas.microsoft.com/office/drawing/2014/main" id="{D7633224-DFD5-8E18-566F-5665087F8A00}"/>
              </a:ext>
            </a:extLst>
          </p:cNvPr>
          <p:cNvGrpSpPr/>
          <p:nvPr/>
        </p:nvGrpSpPr>
        <p:grpSpPr>
          <a:xfrm>
            <a:off x="757230" y="684019"/>
            <a:ext cx="704966" cy="769441"/>
            <a:chOff x="1169225" y="238709"/>
            <a:chExt cx="704966" cy="769441"/>
          </a:xfrm>
        </p:grpSpPr>
        <p:sp>
          <p:nvSpPr>
            <p:cNvPr id="26" name="Oval 22">
              <a:extLst>
                <a:ext uri="{FF2B5EF4-FFF2-40B4-BE49-F238E27FC236}">
                  <a16:creationId xmlns:a16="http://schemas.microsoft.com/office/drawing/2014/main" id="{F3774FBC-7738-A4FE-09B3-BDF258162CE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7" name="TextBox 23">
              <a:extLst>
                <a:ext uri="{FF2B5EF4-FFF2-40B4-BE49-F238E27FC236}">
                  <a16:creationId xmlns:a16="http://schemas.microsoft.com/office/drawing/2014/main" id="{6B3FB306-0319-7CD6-740F-DE1DE4C85053}"/>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3</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8" name="TextBox 1">
            <a:extLst>
              <a:ext uri="{FF2B5EF4-FFF2-40B4-BE49-F238E27FC236}">
                <a16:creationId xmlns:a16="http://schemas.microsoft.com/office/drawing/2014/main" id="{76231B0D-6EE5-5182-4EA1-ED6157A1AB41}"/>
              </a:ext>
            </a:extLst>
          </p:cNvPr>
          <p:cNvSpPr txBox="1"/>
          <p:nvPr/>
        </p:nvSpPr>
        <p:spPr>
          <a:xfrm>
            <a:off x="890429" y="1301564"/>
            <a:ext cx="10544341" cy="4401205"/>
          </a:xfrm>
          <a:prstGeom prst="rect">
            <a:avLst/>
          </a:prstGeom>
          <a:noFill/>
        </p:spPr>
        <p:txBody>
          <a:bodyPr wrap="square" rtlCol="0">
            <a:spAutoFit/>
          </a:bodyPr>
          <a:lstStyle/>
          <a:p>
            <a:pPr lvl="0" algn="just">
              <a:defRPr/>
            </a:pPr>
            <a:r>
              <a:rPr lang="vi-VN" sz="2800">
                <a:solidFill>
                  <a:srgbClr val="0070C0"/>
                </a:solidFill>
              </a:rPr>
              <a:t>a.	Những điều em thích ở đoạn văn của bạn:</a:t>
            </a:r>
          </a:p>
          <a:p>
            <a:pPr lvl="0" algn="just">
              <a:defRPr/>
            </a:pPr>
            <a:r>
              <a:rPr lang="vi-VN" sz="2800"/>
              <a:t>–	Chọn được hoạt động tiêu biểu, góp phần thể hiện tính cách của người lao động.</a:t>
            </a:r>
          </a:p>
          <a:p>
            <a:pPr lvl="0" algn="just">
              <a:defRPr/>
            </a:pPr>
            <a:r>
              <a:rPr lang="vi-VN" sz="2800"/>
              <a:t>–	Tả được những đặc điểm ngoại hình nổi bật của người đó khi thực hiện hoạt động.</a:t>
            </a:r>
          </a:p>
          <a:p>
            <a:pPr lvl="0" algn="just">
              <a:defRPr/>
            </a:pPr>
            <a:r>
              <a:rPr lang="vi-VN" sz="2800"/>
              <a:t>–	Câu văn giàu cảm xúc.</a:t>
            </a:r>
          </a:p>
          <a:p>
            <a:pPr lvl="0" algn="just">
              <a:defRPr/>
            </a:pPr>
            <a:r>
              <a:rPr lang="vi-VN" sz="2800"/>
              <a:t>–	?</a:t>
            </a:r>
          </a:p>
          <a:p>
            <a:pPr lvl="0" algn="just">
              <a:defRPr/>
            </a:pPr>
            <a:r>
              <a:rPr lang="vi-VN" sz="2800">
                <a:solidFill>
                  <a:srgbClr val="0070C0"/>
                </a:solidFill>
              </a:rPr>
              <a:t>b.	Những điều em muốn chỉnh sửa ở đoạn văn đã viết:</a:t>
            </a:r>
          </a:p>
          <a:p>
            <a:pPr lvl="0" algn="just">
              <a:defRPr/>
            </a:pPr>
            <a:r>
              <a:rPr lang="vi-VN" sz="2800"/>
              <a:t>–	Thêm vào một vài chi tiết tả ngoại hình.</a:t>
            </a:r>
          </a:p>
          <a:p>
            <a:pPr lvl="0" algn="just">
              <a:defRPr/>
            </a:pPr>
            <a:r>
              <a:rPr lang="vi-VN" sz="2800"/>
              <a:t>–	Thêm vào từ ngữ thể hiện suy nghĩ, cảm xúc.</a:t>
            </a:r>
          </a:p>
        </p:txBody>
      </p:sp>
      <p:grpSp>
        <p:nvGrpSpPr>
          <p:cNvPr id="2" name="Group 35">
            <a:extLst>
              <a:ext uri="{FF2B5EF4-FFF2-40B4-BE49-F238E27FC236}">
                <a16:creationId xmlns:a16="http://schemas.microsoft.com/office/drawing/2014/main" id="{A6D4ED10-EB17-2640-3554-23566077959E}"/>
              </a:ext>
            </a:extLst>
          </p:cNvPr>
          <p:cNvGrpSpPr/>
          <p:nvPr/>
        </p:nvGrpSpPr>
        <p:grpSpPr>
          <a:xfrm>
            <a:off x="9543255" y="4792138"/>
            <a:ext cx="1948199" cy="1431681"/>
            <a:chOff x="3853543" y="4366486"/>
            <a:chExt cx="3728365" cy="2664818"/>
          </a:xfrm>
        </p:grpSpPr>
        <p:pic>
          <p:nvPicPr>
            <p:cNvPr id="3" name="Picture 23">
              <a:extLst>
                <a:ext uri="{FF2B5EF4-FFF2-40B4-BE49-F238E27FC236}">
                  <a16:creationId xmlns:a16="http://schemas.microsoft.com/office/drawing/2014/main" id="{F6167D34-1393-E576-44AF-866D723C5770}"/>
                </a:ext>
              </a:extLst>
            </p:cNvPr>
            <p:cNvPicPr>
              <a:picLocks noChangeAspect="1"/>
            </p:cNvPicPr>
            <p:nvPr/>
          </p:nvPicPr>
          <p:blipFill>
            <a:blip r:embed="rId3"/>
            <a:srcRect/>
            <a:stretch>
              <a:fillRect/>
            </a:stretch>
          </p:blipFill>
          <p:spPr>
            <a:xfrm>
              <a:off x="5564497" y="4453584"/>
              <a:ext cx="2017411" cy="2557225"/>
            </a:xfrm>
            <a:prstGeom prst="rect">
              <a:avLst/>
            </a:prstGeom>
          </p:spPr>
        </p:pic>
        <p:pic>
          <p:nvPicPr>
            <p:cNvPr id="4" name="Picture 2">
              <a:extLst>
                <a:ext uri="{FF2B5EF4-FFF2-40B4-BE49-F238E27FC236}">
                  <a16:creationId xmlns:a16="http://schemas.microsoft.com/office/drawing/2014/main" id="{AA0FA2DC-BD3F-3101-4885-2C32EEE25333}"/>
                </a:ext>
              </a:extLst>
            </p:cNvPr>
            <p:cNvPicPr>
              <a:picLocks noChangeAspect="1"/>
            </p:cNvPicPr>
            <p:nvPr/>
          </p:nvPicPr>
          <p:blipFill>
            <a:blip r:embed="rId4"/>
            <a:srcRect/>
            <a:stretch>
              <a:fillRect/>
            </a:stretch>
          </p:blipFill>
          <p:spPr>
            <a:xfrm>
              <a:off x="3853543" y="4366486"/>
              <a:ext cx="1604865" cy="2664818"/>
            </a:xfrm>
            <a:prstGeom prst="rect">
              <a:avLst/>
            </a:prstGeom>
          </p:spPr>
        </p:pic>
      </p:grpSp>
      <p:sp>
        <p:nvSpPr>
          <p:cNvPr id="5" name="TextBox 1">
            <a:extLst>
              <a:ext uri="{FF2B5EF4-FFF2-40B4-BE49-F238E27FC236}">
                <a16:creationId xmlns:a16="http://schemas.microsoft.com/office/drawing/2014/main" id="{164DC9AF-7BCC-37A3-9230-3F182AE451F6}"/>
              </a:ext>
            </a:extLst>
          </p:cNvPr>
          <p:cNvSpPr txBox="1"/>
          <p:nvPr/>
        </p:nvSpPr>
        <p:spPr>
          <a:xfrm>
            <a:off x="1481762" y="775597"/>
            <a:ext cx="10078333" cy="523220"/>
          </a:xfrm>
          <a:prstGeom prst="rect">
            <a:avLst/>
          </a:prstGeom>
          <a:noFill/>
        </p:spPr>
        <p:txBody>
          <a:bodyPr wrap="square" rtlCol="0">
            <a:spAutoFit/>
          </a:bodyPr>
          <a:lstStyle/>
          <a:p>
            <a:pPr lvl="0" algn="just">
              <a:defRPr/>
            </a:pPr>
            <a:r>
              <a:rPr lang="vi-VN" sz="2800">
                <a:solidFill>
                  <a:srgbClr val="FF0000"/>
                </a:solidFill>
              </a:rPr>
              <a:t>Trao đổi với bạn:</a:t>
            </a:r>
            <a:endParaRPr lang="vi-VN" sz="2800"/>
          </a:p>
        </p:txBody>
      </p:sp>
    </p:spTree>
    <p:extLst>
      <p:ext uri="{BB962C8B-B14F-4D97-AF65-F5344CB8AC3E}">
        <p14:creationId xmlns:p14="http://schemas.microsoft.com/office/powerpoint/2010/main" val="359922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 presetClass="entr" presetSubtype="4" fill="hold" nodeType="afterEffect" p14:presetBounceEnd="7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2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31212" y="368711"/>
            <a:ext cx="11577711" cy="613532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318">
            <a:extLst>
              <a:ext uri="{FF2B5EF4-FFF2-40B4-BE49-F238E27FC236}">
                <a16:creationId xmlns:a16="http://schemas.microsoft.com/office/drawing/2014/main" id="{3EDA8234-B52C-451C-AD85-7EEAEF068D40}"/>
              </a:ext>
            </a:extLst>
          </p:cNvPr>
          <p:cNvPicPr>
            <a:picLocks noChangeAspect="1"/>
          </p:cNvPicPr>
          <p:nvPr/>
        </p:nvPicPr>
        <p:blipFill>
          <a:blip r:embed="rId3"/>
          <a:stretch>
            <a:fillRect/>
          </a:stretch>
        </p:blipFill>
        <p:spPr>
          <a:xfrm flipH="1">
            <a:off x="331212" y="1608083"/>
            <a:ext cx="10083843" cy="4581661"/>
          </a:xfrm>
          <a:prstGeom prst="rect">
            <a:avLst/>
          </a:prstGeom>
        </p:spPr>
      </p:pic>
    </p:spTree>
    <p:extLst>
      <p:ext uri="{BB962C8B-B14F-4D97-AF65-F5344CB8AC3E}">
        <p14:creationId xmlns:p14="http://schemas.microsoft.com/office/powerpoint/2010/main" val="3336774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871FA75E-BC6F-E3E6-056F-C40A7267C4C5}"/>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ình chữ nhật: Góc Tròn 46">
            <a:extLst>
              <a:ext uri="{FF2B5EF4-FFF2-40B4-BE49-F238E27FC236}">
                <a16:creationId xmlns:a16="http://schemas.microsoft.com/office/drawing/2014/main" id="{DE3F330A-DA37-A393-0E43-A51DC8E27A34}"/>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12">
            <a:extLst>
              <a:ext uri="{FF2B5EF4-FFF2-40B4-BE49-F238E27FC236}">
                <a16:creationId xmlns:a16="http://schemas.microsoft.com/office/drawing/2014/main" id="{0A853591-DE5B-236F-7685-EA165CFC7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E73BDC49-9078-A5C6-8D6E-0F0B6FFE01A0}"/>
              </a:ext>
            </a:extLst>
          </p:cNvPr>
          <p:cNvPicPr>
            <a:picLocks noChangeAspect="1"/>
          </p:cNvPicPr>
          <p:nvPr/>
        </p:nvPicPr>
        <p:blipFill>
          <a:blip r:embed="rId4"/>
          <a:stretch>
            <a:fillRect/>
          </a:stretch>
        </p:blipFill>
        <p:spPr>
          <a:xfrm>
            <a:off x="6400800" y="3429000"/>
            <a:ext cx="2519817" cy="3188156"/>
          </a:xfrm>
          <a:prstGeom prst="rect">
            <a:avLst/>
          </a:prstGeom>
        </p:spPr>
      </p:pic>
      <p:sp>
        <p:nvSpPr>
          <p:cNvPr id="55" name="Hộp Văn bản 54">
            <a:extLst>
              <a:ext uri="{FF2B5EF4-FFF2-40B4-BE49-F238E27FC236}">
                <a16:creationId xmlns:a16="http://schemas.microsoft.com/office/drawing/2014/main" id="{8952FD52-0DFB-9D2C-0AF1-DEEFC571C9CB}"/>
              </a:ext>
            </a:extLst>
          </p:cNvPr>
          <p:cNvSpPr txBox="1"/>
          <p:nvPr/>
        </p:nvSpPr>
        <p:spPr>
          <a:xfrm>
            <a:off x="1125415" y="891161"/>
            <a:ext cx="9951959" cy="2646878"/>
          </a:xfrm>
          <a:prstGeom prst="rect">
            <a:avLst/>
          </a:prstGeom>
          <a:noFill/>
        </p:spPr>
        <p:txBody>
          <a:bodyPr wrap="square">
            <a:spAutoFit/>
          </a:bodyPr>
          <a:lstStyle/>
          <a:p>
            <a:pPr algn="ctr"/>
            <a:r>
              <a:rPr lang="en-US" sz="16600" b="1">
                <a:solidFill>
                  <a:srgbClr val="FF0000"/>
                </a:solidFill>
                <a:latin typeface="#9Slide07 IcielLa Chic Pro Shad" panose="02000506090000020004" pitchFamily="2" charset="0"/>
              </a:rPr>
              <a:t>Vận dụng</a:t>
            </a:r>
          </a:p>
        </p:txBody>
      </p:sp>
    </p:spTree>
    <p:extLst>
      <p:ext uri="{BB962C8B-B14F-4D97-AF65-F5344CB8AC3E}">
        <p14:creationId xmlns:p14="http://schemas.microsoft.com/office/powerpoint/2010/main" val="3381519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31212" y="368711"/>
            <a:ext cx="11577711" cy="613532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TextBox 1">
            <a:extLst>
              <a:ext uri="{FF2B5EF4-FFF2-40B4-BE49-F238E27FC236}">
                <a16:creationId xmlns:a16="http://schemas.microsoft.com/office/drawing/2014/main" id="{76231B0D-6EE5-5182-4EA1-ED6157A1AB41}"/>
              </a:ext>
            </a:extLst>
          </p:cNvPr>
          <p:cNvSpPr txBox="1"/>
          <p:nvPr/>
        </p:nvSpPr>
        <p:spPr>
          <a:xfrm>
            <a:off x="1245475" y="614855"/>
            <a:ext cx="9396249" cy="1754326"/>
          </a:xfrm>
          <a:prstGeom prst="rect">
            <a:avLst/>
          </a:prstGeom>
          <a:noFill/>
        </p:spPr>
        <p:txBody>
          <a:bodyPr wrap="square" rtlCol="0">
            <a:spAutoFit/>
          </a:bodyPr>
          <a:lstStyle/>
          <a:p>
            <a:pPr lvl="0" algn="ctr">
              <a:defRPr/>
            </a:pPr>
            <a:r>
              <a:rPr lang="vi-VN" sz="3600" b="1">
                <a:solidFill>
                  <a:srgbClr val="0070C0"/>
                </a:solidFill>
              </a:rPr>
              <a:t>Tìm hiểu thêm thông tin và nói 2 – 3 câu giới thiệu về một địa danh được nhắc đến trong bài đọc “Ngàn lời sử xanh”.</a:t>
            </a:r>
            <a:endParaRPr kumimoji="0" lang="en-US" sz="3600" b="1" i="0" u="none" strike="noStrike" kern="1200" cap="none" spc="0" normalizeH="0" baseline="0" noProof="0">
              <a:ln>
                <a:noFill/>
              </a:ln>
              <a:solidFill>
                <a:srgbClr val="0070C0"/>
              </a:solidFill>
              <a:effectLst/>
              <a:uLnTx/>
              <a:uFillTx/>
              <a:latin typeface="Calibri" panose="020F0502020204030204"/>
            </a:endParaRPr>
          </a:p>
        </p:txBody>
      </p:sp>
      <p:pic>
        <p:nvPicPr>
          <p:cNvPr id="3" name="Picture 2">
            <a:extLst>
              <a:ext uri="{FF2B5EF4-FFF2-40B4-BE49-F238E27FC236}">
                <a16:creationId xmlns:a16="http://schemas.microsoft.com/office/drawing/2014/main" id="{BCFDAE2E-AACD-FE31-FD49-2F7F5499F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744" y="2674214"/>
            <a:ext cx="11054929" cy="3568931"/>
          </a:xfrm>
          <a:prstGeom prst="rect">
            <a:avLst/>
          </a:prstGeom>
        </p:spPr>
      </p:pic>
    </p:spTree>
    <p:extLst>
      <p:ext uri="{BB962C8B-B14F-4D97-AF65-F5344CB8AC3E}">
        <p14:creationId xmlns:p14="http://schemas.microsoft.com/office/powerpoint/2010/main" val="262332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871FA75E-BC6F-E3E6-056F-C40A7267C4C5}"/>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ình chữ nhật: Góc Tròn 46">
            <a:extLst>
              <a:ext uri="{FF2B5EF4-FFF2-40B4-BE49-F238E27FC236}">
                <a16:creationId xmlns:a16="http://schemas.microsoft.com/office/drawing/2014/main" id="{DE3F330A-DA37-A393-0E43-A51DC8E27A34}"/>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12">
            <a:extLst>
              <a:ext uri="{FF2B5EF4-FFF2-40B4-BE49-F238E27FC236}">
                <a16:creationId xmlns:a16="http://schemas.microsoft.com/office/drawing/2014/main" id="{0A853591-DE5B-236F-7685-EA165CFC7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E73BDC49-9078-A5C6-8D6E-0F0B6FFE01A0}"/>
              </a:ext>
            </a:extLst>
          </p:cNvPr>
          <p:cNvPicPr>
            <a:picLocks noChangeAspect="1"/>
          </p:cNvPicPr>
          <p:nvPr/>
        </p:nvPicPr>
        <p:blipFill>
          <a:blip r:embed="rId4"/>
          <a:stretch>
            <a:fillRect/>
          </a:stretch>
        </p:blipFill>
        <p:spPr>
          <a:xfrm>
            <a:off x="6400800" y="3429000"/>
            <a:ext cx="2519817" cy="3188156"/>
          </a:xfrm>
          <a:prstGeom prst="rect">
            <a:avLst/>
          </a:prstGeom>
        </p:spPr>
      </p:pic>
      <p:sp>
        <p:nvSpPr>
          <p:cNvPr id="55" name="Hộp Văn bản 54">
            <a:extLst>
              <a:ext uri="{FF2B5EF4-FFF2-40B4-BE49-F238E27FC236}">
                <a16:creationId xmlns:a16="http://schemas.microsoft.com/office/drawing/2014/main" id="{8952FD52-0DFB-9D2C-0AF1-DEEFC571C9CB}"/>
              </a:ext>
            </a:extLst>
          </p:cNvPr>
          <p:cNvSpPr txBox="1"/>
          <p:nvPr/>
        </p:nvSpPr>
        <p:spPr>
          <a:xfrm>
            <a:off x="1280160" y="1029661"/>
            <a:ext cx="9642470" cy="1862048"/>
          </a:xfrm>
          <a:prstGeom prst="rect">
            <a:avLst/>
          </a:prstGeom>
          <a:noFill/>
        </p:spPr>
        <p:txBody>
          <a:bodyPr wrap="square">
            <a:spAutoFit/>
          </a:bodyPr>
          <a:lstStyle/>
          <a:p>
            <a:pPr algn="ctr"/>
            <a:r>
              <a:rPr lang="en-US" sz="11500" b="1">
                <a:solidFill>
                  <a:srgbClr val="FF0000"/>
                </a:solidFill>
                <a:latin typeface="#9Slide07 IcielLa Chic Pro Shad" panose="02000506090000020004" pitchFamily="2" charset="0"/>
              </a:rPr>
              <a:t>KHỞI ĐỘNG</a:t>
            </a:r>
          </a:p>
        </p:txBody>
      </p:sp>
    </p:spTree>
    <p:extLst>
      <p:ext uri="{BB962C8B-B14F-4D97-AF65-F5344CB8AC3E}">
        <p14:creationId xmlns:p14="http://schemas.microsoft.com/office/powerpoint/2010/main" val="323269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31212" y="368711"/>
            <a:ext cx="11577711" cy="613532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8">
            <a:extLst>
              <a:ext uri="{FF2B5EF4-FFF2-40B4-BE49-F238E27FC236}">
                <a16:creationId xmlns:a16="http://schemas.microsoft.com/office/drawing/2014/main" id="{809A61DB-FACC-4D8D-F468-390E6D5302EE}"/>
              </a:ext>
            </a:extLst>
          </p:cNvPr>
          <p:cNvSpPr txBox="1"/>
          <p:nvPr/>
        </p:nvSpPr>
        <p:spPr>
          <a:xfrm>
            <a:off x="331819" y="2044704"/>
            <a:ext cx="1140889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TRÌN</a:t>
            </a:r>
            <a:r>
              <a:rPr kumimoji="0" lang="en-US" sz="6000" b="0" i="0" u="none" strike="noStrike" kern="1200" cap="none" spc="0" normalizeH="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H BÀY</a:t>
            </a:r>
            <a:endParaRPr kumimoji="0" lang="en-US" sz="6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pic>
        <p:nvPicPr>
          <p:cNvPr id="4" name="Picture 3">
            <a:extLst>
              <a:ext uri="{FF2B5EF4-FFF2-40B4-BE49-F238E27FC236}">
                <a16:creationId xmlns:a16="http://schemas.microsoft.com/office/drawing/2014/main" id="{3401586A-47EF-9B95-FB9C-E42C56435386}"/>
              </a:ext>
            </a:extLst>
          </p:cNvPr>
          <p:cNvPicPr>
            <a:picLocks noChangeAspect="1"/>
          </p:cNvPicPr>
          <p:nvPr/>
        </p:nvPicPr>
        <p:blipFill>
          <a:blip r:embed="rId4"/>
          <a:srcRect/>
          <a:stretch>
            <a:fillRect/>
          </a:stretch>
        </p:blipFill>
        <p:spPr>
          <a:xfrm>
            <a:off x="8924376" y="3113512"/>
            <a:ext cx="1765960" cy="2722096"/>
          </a:xfrm>
          <a:prstGeom prst="rect">
            <a:avLst/>
          </a:prstGeom>
        </p:spPr>
      </p:pic>
      <p:pic>
        <p:nvPicPr>
          <p:cNvPr id="5" name="Picture 4">
            <a:extLst>
              <a:ext uri="{FF2B5EF4-FFF2-40B4-BE49-F238E27FC236}">
                <a16:creationId xmlns:a16="http://schemas.microsoft.com/office/drawing/2014/main" id="{796FEB04-348D-1896-D8E1-FFCF8D81E81D}"/>
              </a:ext>
            </a:extLst>
          </p:cNvPr>
          <p:cNvPicPr>
            <a:picLocks noChangeAspect="1"/>
          </p:cNvPicPr>
          <p:nvPr/>
        </p:nvPicPr>
        <p:blipFill>
          <a:blip r:embed="rId5"/>
          <a:srcRect/>
          <a:stretch>
            <a:fillRect/>
          </a:stretch>
        </p:blipFill>
        <p:spPr>
          <a:xfrm>
            <a:off x="1174803" y="3113512"/>
            <a:ext cx="1649137" cy="2722096"/>
          </a:xfrm>
          <a:prstGeom prst="rect">
            <a:avLst/>
          </a:prstGeom>
        </p:spPr>
      </p:pic>
      <p:grpSp>
        <p:nvGrpSpPr>
          <p:cNvPr id="6" name="Group 44">
            <a:extLst>
              <a:ext uri="{FF2B5EF4-FFF2-40B4-BE49-F238E27FC236}">
                <a16:creationId xmlns:a16="http://schemas.microsoft.com/office/drawing/2014/main" id="{C1FB795A-8A9B-3990-AFBA-06306CF449F4}"/>
              </a:ext>
            </a:extLst>
          </p:cNvPr>
          <p:cNvGrpSpPr/>
          <p:nvPr/>
        </p:nvGrpSpPr>
        <p:grpSpPr>
          <a:xfrm>
            <a:off x="2777995" y="2960225"/>
            <a:ext cx="6041092" cy="1052197"/>
            <a:chOff x="6023776" y="2131844"/>
            <a:chExt cx="6041092" cy="1052197"/>
          </a:xfrm>
        </p:grpSpPr>
        <p:pic>
          <p:nvPicPr>
            <p:cNvPr id="7" name="Picture 32">
              <a:extLst>
                <a:ext uri="{FF2B5EF4-FFF2-40B4-BE49-F238E27FC236}">
                  <a16:creationId xmlns:a16="http://schemas.microsoft.com/office/drawing/2014/main" id="{D72C2695-A1DE-0D19-3C43-D2A8206EF755}"/>
                </a:ext>
              </a:extLst>
            </p:cNvPr>
            <p:cNvPicPr>
              <a:picLocks noChangeAspect="1"/>
            </p:cNvPicPr>
            <p:nvPr/>
          </p:nvPicPr>
          <p:blipFill>
            <a:blip r:embed="rId6"/>
            <a:stretch>
              <a:fillRect/>
            </a:stretch>
          </p:blipFill>
          <p:spPr>
            <a:xfrm>
              <a:off x="6023776" y="2131844"/>
              <a:ext cx="3993405" cy="1052197"/>
            </a:xfrm>
            <a:prstGeom prst="rect">
              <a:avLst/>
            </a:prstGeom>
          </p:spPr>
        </p:pic>
        <p:pic>
          <p:nvPicPr>
            <p:cNvPr id="9" name="Picture 43">
              <a:extLst>
                <a:ext uri="{FF2B5EF4-FFF2-40B4-BE49-F238E27FC236}">
                  <a16:creationId xmlns:a16="http://schemas.microsoft.com/office/drawing/2014/main" id="{E181FDE0-865B-91FB-0C22-BB3B1B3E6A3D}"/>
                </a:ext>
              </a:extLst>
            </p:cNvPr>
            <p:cNvPicPr>
              <a:picLocks noChangeAspect="1"/>
            </p:cNvPicPr>
            <p:nvPr/>
          </p:nvPicPr>
          <p:blipFill>
            <a:blip r:embed="rId7"/>
            <a:stretch>
              <a:fillRect/>
            </a:stretch>
          </p:blipFill>
          <p:spPr>
            <a:xfrm>
              <a:off x="10122470" y="2156991"/>
              <a:ext cx="1942398" cy="1018153"/>
            </a:xfrm>
            <a:prstGeom prst="rect">
              <a:avLst/>
            </a:prstGeom>
          </p:spPr>
        </p:pic>
      </p:grpSp>
    </p:spTree>
    <p:extLst>
      <p:ext uri="{BB962C8B-B14F-4D97-AF65-F5344CB8AC3E}">
        <p14:creationId xmlns:p14="http://schemas.microsoft.com/office/powerpoint/2010/main" val="229041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a:extLst>
            <a:ext uri="{FF2B5EF4-FFF2-40B4-BE49-F238E27FC236}">
              <a16:creationId xmlns:a16="http://schemas.microsoft.com/office/drawing/2014/main" id="{43D5060B-CF50-77F9-DE23-FF65F0DD5EF4}"/>
            </a:ext>
          </a:extLst>
        </p:cNvPr>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90433B98-A5DC-8DD1-A104-01EB03E007F9}"/>
              </a:ext>
            </a:extLst>
          </p:cNvPr>
          <p:cNvSpPr/>
          <p:nvPr/>
        </p:nvSpPr>
        <p:spPr>
          <a:xfrm>
            <a:off x="331212" y="368711"/>
            <a:ext cx="11577711" cy="613532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8">
            <a:extLst>
              <a:ext uri="{FF2B5EF4-FFF2-40B4-BE49-F238E27FC236}">
                <a16:creationId xmlns:a16="http://schemas.microsoft.com/office/drawing/2014/main" id="{72FFBA2E-8431-4589-C53B-1288C340AFCD}"/>
              </a:ext>
            </a:extLst>
          </p:cNvPr>
          <p:cNvSpPr txBox="1"/>
          <p:nvPr/>
        </p:nvSpPr>
        <p:spPr>
          <a:xfrm>
            <a:off x="164112" y="480687"/>
            <a:ext cx="186963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Mẫu</a:t>
            </a:r>
            <a:endParaRPr kumimoji="0" lang="en-US" sz="4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8" name="Hộp Văn bản 7">
            <a:extLst>
              <a:ext uri="{FF2B5EF4-FFF2-40B4-BE49-F238E27FC236}">
                <a16:creationId xmlns:a16="http://schemas.microsoft.com/office/drawing/2014/main" id="{3A7F1EAF-B0ED-22E9-446D-BEE0F54F45AD}"/>
              </a:ext>
            </a:extLst>
          </p:cNvPr>
          <p:cNvSpPr txBox="1"/>
          <p:nvPr/>
        </p:nvSpPr>
        <p:spPr>
          <a:xfrm>
            <a:off x="659381" y="834630"/>
            <a:ext cx="10921371" cy="5078313"/>
          </a:xfrm>
          <a:prstGeom prst="rect">
            <a:avLst/>
          </a:prstGeom>
          <a:noFill/>
        </p:spPr>
        <p:txBody>
          <a:bodyPr wrap="square">
            <a:spAutoFit/>
          </a:bodyPr>
          <a:lstStyle/>
          <a:p>
            <a:pPr lvl="0" algn="just"/>
            <a:r>
              <a:rPr lang="en-US" sz="3600">
                <a:solidFill>
                  <a:prstClr val="black"/>
                </a:solidFill>
                <a:latin typeface="Calibri" panose="020F0502020204030204" pitchFamily="34" charset="0"/>
                <a:cs typeface="Calibri" panose="020F0502020204030204" pitchFamily="34" charset="0"/>
              </a:rPr>
              <a:t>	</a:t>
            </a:r>
            <a:r>
              <a:rPr lang="vi-VN" sz="3600">
                <a:solidFill>
                  <a:prstClr val="black"/>
                </a:solidFill>
                <a:latin typeface="Calibri" panose="020F0502020204030204" pitchFamily="34" charset="0"/>
                <a:cs typeface="Calibri" panose="020F0502020204030204" pitchFamily="34" charset="0"/>
              </a:rPr>
              <a:t>Hồ Gươm không chỉ là một địa điểm du lịch tô điểm cho vẻ đẹp của Thủ đô Hà Nội, mà còn là một dấu ấn tiêu biểu của lịch sử lâu đời và văn hóa của đất nước. Để đến Hồ Gươm, du khách có thể đi từ nhiều con đường khác nhau như Hàng Bài, Tràng Thi, Hàng Khay hay các khu phố cổ. Nằm ở trung tâm quận Hoàn Kiếm, Hồ Gươm là nơi kết nối giữa các phố cổ và khu phố Tây được người Pháp quy hoạch cách đây hơn một thế kỷ. Hồ Gươm chính là một dòng chảy còn sót lại của sông Hồng.</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7385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1000" r="-2000"/>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7D251A04-AC29-B6D4-D441-EB5A6E3BB891}"/>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12">
            <a:extLst>
              <a:ext uri="{FF2B5EF4-FFF2-40B4-BE49-F238E27FC236}">
                <a16:creationId xmlns:a16="http://schemas.microsoft.com/office/drawing/2014/main" id="{5C1DFF36-CFC9-516D-7FFB-B2C0F59251DA}"/>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5" name="TextBox 14">
            <a:extLst>
              <a:ext uri="{FF2B5EF4-FFF2-40B4-BE49-F238E27FC236}">
                <a16:creationId xmlns:a16="http://schemas.microsoft.com/office/drawing/2014/main" id="{B84F6000-0110-EDB4-F1E2-211CAD3B5506}"/>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6" name="TextBox 16">
            <a:extLst>
              <a:ext uri="{FF2B5EF4-FFF2-40B4-BE49-F238E27FC236}">
                <a16:creationId xmlns:a16="http://schemas.microsoft.com/office/drawing/2014/main" id="{6C064BE5-8CF3-9A2B-EAEE-4E966808CA09}"/>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7" name="TextBox 18">
            <a:extLst>
              <a:ext uri="{FF2B5EF4-FFF2-40B4-BE49-F238E27FC236}">
                <a16:creationId xmlns:a16="http://schemas.microsoft.com/office/drawing/2014/main" id="{10801004-BCF8-9170-5F37-0742BA3209F1}"/>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grpSp>
        <p:nvGrpSpPr>
          <p:cNvPr id="9" name="Group 63">
            <a:extLst>
              <a:ext uri="{FF2B5EF4-FFF2-40B4-BE49-F238E27FC236}">
                <a16:creationId xmlns:a16="http://schemas.microsoft.com/office/drawing/2014/main" id="{BB25907A-2D36-006F-3ECE-19E40D17869A}"/>
              </a:ext>
            </a:extLst>
          </p:cNvPr>
          <p:cNvGrpSpPr/>
          <p:nvPr/>
        </p:nvGrpSpPr>
        <p:grpSpPr>
          <a:xfrm>
            <a:off x="3019135" y="126614"/>
            <a:ext cx="6098518" cy="1620000"/>
            <a:chOff x="3019135" y="126614"/>
            <a:chExt cx="6098518" cy="1620000"/>
          </a:xfrm>
        </p:grpSpPr>
        <p:grpSp>
          <p:nvGrpSpPr>
            <p:cNvPr id="10" name="Group 37">
              <a:extLst>
                <a:ext uri="{FF2B5EF4-FFF2-40B4-BE49-F238E27FC236}">
                  <a16:creationId xmlns:a16="http://schemas.microsoft.com/office/drawing/2014/main" id="{9BBE22AB-5FD3-AC4C-CB12-01384A53A142}"/>
                </a:ext>
              </a:extLst>
            </p:cNvPr>
            <p:cNvGrpSpPr/>
            <p:nvPr/>
          </p:nvGrpSpPr>
          <p:grpSpPr>
            <a:xfrm>
              <a:off x="4244153" y="385672"/>
              <a:ext cx="3703693" cy="1107996"/>
              <a:chOff x="7013712" y="1552101"/>
              <a:chExt cx="3703693" cy="1107996"/>
            </a:xfrm>
          </p:grpSpPr>
          <p:sp>
            <p:nvSpPr>
              <p:cNvPr id="13" name="TextBox 33">
                <a:extLst>
                  <a:ext uri="{FF2B5EF4-FFF2-40B4-BE49-F238E27FC236}">
                    <a16:creationId xmlns:a16="http://schemas.microsoft.com/office/drawing/2014/main" id="{A969718D-C4F0-6367-A52B-2ECC7D5AF875}"/>
                  </a:ext>
                </a:extLst>
              </p:cNvPr>
              <p:cNvSpPr txBox="1"/>
              <p:nvPr/>
            </p:nvSpPr>
            <p:spPr>
              <a:xfrm>
                <a:off x="7014405" y="1552101"/>
                <a:ext cx="370230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spc="600">
                    <a:ln w="317500">
                      <a:solidFill>
                        <a:schemeClr val="bg1"/>
                      </a:solidFill>
                    </a:ln>
                    <a:noFill/>
                    <a:effectLst>
                      <a:outerShdw blurRad="38100" dist="38100" dir="2700000" algn="tl">
                        <a:srgbClr val="000000">
                          <a:alpha val="43137"/>
                        </a:srgbClr>
                      </a:outerShdw>
                      <a:reflection blurRad="6350" stA="50000" endA="300" endPos="50000" dist="60007" dir="5400000" sy="-100000" algn="bl" rotWithShape="0"/>
                    </a:effectLst>
                    <a:latin typeface="iCiel Pony" panose="02000000000000000000" pitchFamily="2" charset="0"/>
                    <a:cs typeface="Calibri" panose="020F0502020204030204" pitchFamily="34" charset="0"/>
                  </a:rPr>
                  <a:t>DẶN</a:t>
                </a:r>
                <a:r>
                  <a:rPr kumimoji="0" lang="en-US" sz="6600" b="1" i="0" u="none" strike="noStrike" kern="1200" cap="none" spc="600" normalizeH="0" noProof="0">
                    <a:ln w="317500">
                      <a:solidFill>
                        <a:schemeClr val="bg1"/>
                      </a:solidFill>
                    </a:ln>
                    <a:noFill/>
                    <a:effectLst>
                      <a:outerShdw blurRad="38100" dist="38100" dir="2700000" algn="tl">
                        <a:srgbClr val="000000">
                          <a:alpha val="43137"/>
                        </a:srgbClr>
                      </a:outerShdw>
                      <a:reflection blurRad="6350" stA="50000" endA="300" endPos="50000" dist="60007" dir="5400000" sy="-100000" algn="bl" rotWithShape="0"/>
                    </a:effectLst>
                    <a:uLnTx/>
                    <a:uFillTx/>
                    <a:latin typeface="iCiel Pony" panose="02000000000000000000" pitchFamily="2" charset="0"/>
                    <a:cs typeface="Calibri" panose="020F0502020204030204" pitchFamily="34" charset="0"/>
                  </a:rPr>
                  <a:t> </a:t>
                </a:r>
                <a:r>
                  <a:rPr lang="en-US" sz="6600" b="1" spc="600">
                    <a:ln w="317500">
                      <a:solidFill>
                        <a:schemeClr val="bg1"/>
                      </a:solidFill>
                    </a:ln>
                    <a:noFill/>
                    <a:effectLst>
                      <a:outerShdw blurRad="38100" dist="38100" dir="2700000" algn="tl">
                        <a:srgbClr val="000000">
                          <a:alpha val="43137"/>
                        </a:srgbClr>
                      </a:outerShdw>
                      <a:reflection blurRad="6350" stA="50000" endA="300" endPos="50000" dist="60007" dir="5400000" sy="-100000" algn="bl" rotWithShape="0"/>
                    </a:effectLst>
                    <a:latin typeface="iCiel Pony" panose="02000000000000000000" pitchFamily="2" charset="0"/>
                    <a:cs typeface="Calibri" panose="020F0502020204030204" pitchFamily="34" charset="0"/>
                  </a:rPr>
                  <a:t>DÒ</a:t>
                </a:r>
                <a:r>
                  <a:rPr kumimoji="0" lang="en-US" sz="6600" b="1" i="0" u="none" strike="noStrike" kern="1200" cap="none" spc="600" normalizeH="0" noProof="0">
                    <a:ln w="317500">
                      <a:solidFill>
                        <a:schemeClr val="bg1"/>
                      </a:solidFill>
                    </a:ln>
                    <a:noFill/>
                    <a:effectLst>
                      <a:outerShdw blurRad="38100" dist="38100" dir="2700000" algn="tl">
                        <a:srgbClr val="000000">
                          <a:alpha val="43137"/>
                        </a:srgbClr>
                      </a:outerShdw>
                      <a:reflection blurRad="6350" stA="50000" endA="300" endPos="50000" dist="60007" dir="5400000" sy="-100000" algn="bl" rotWithShape="0"/>
                    </a:effectLst>
                    <a:uLnTx/>
                    <a:uFillTx/>
                    <a:latin typeface="iCiel Pony" panose="02000000000000000000" pitchFamily="2" charset="0"/>
                    <a:cs typeface="Calibri" panose="020F0502020204030204" pitchFamily="34" charset="0"/>
                  </a:rPr>
                  <a:t> </a:t>
                </a:r>
                <a:endParaRPr kumimoji="0" lang="en-US" sz="6600" b="1" i="0" u="none" strike="noStrike" kern="1200" cap="none" spc="600" normalizeH="0" baseline="0" noProof="0" dirty="0">
                  <a:ln w="317500">
                    <a:solidFill>
                      <a:schemeClr val="bg1"/>
                    </a:solidFill>
                  </a:ln>
                  <a:noFill/>
                  <a:effectLst>
                    <a:outerShdw blurRad="38100" dist="38100" dir="2700000" algn="tl">
                      <a:srgbClr val="000000">
                        <a:alpha val="43137"/>
                      </a:srgbClr>
                    </a:outerShdw>
                    <a:reflection blurRad="6350" stA="50000" endA="300" endPos="50000" dist="60007" dir="5400000" sy="-100000" algn="bl" rotWithShape="0"/>
                  </a:effectLst>
                  <a:uLnTx/>
                  <a:uFillTx/>
                  <a:latin typeface="iCiel Pony" panose="02000000000000000000" pitchFamily="2" charset="0"/>
                  <a:cs typeface="Calibri" panose="020F0502020204030204" pitchFamily="34" charset="0"/>
                </a:endParaRPr>
              </a:p>
            </p:txBody>
          </p:sp>
          <p:grpSp>
            <p:nvGrpSpPr>
              <p:cNvPr id="14" name="Group 34">
                <a:extLst>
                  <a:ext uri="{FF2B5EF4-FFF2-40B4-BE49-F238E27FC236}">
                    <a16:creationId xmlns:a16="http://schemas.microsoft.com/office/drawing/2014/main" id="{9F215025-B28D-62F1-25AD-8E13177C3DA5}"/>
                  </a:ext>
                </a:extLst>
              </p:cNvPr>
              <p:cNvGrpSpPr/>
              <p:nvPr/>
            </p:nvGrpSpPr>
            <p:grpSpPr>
              <a:xfrm>
                <a:off x="7013712" y="1552101"/>
                <a:ext cx="3703693" cy="1107996"/>
                <a:chOff x="5415098" y="1740913"/>
                <a:chExt cx="3242236" cy="1107996"/>
              </a:xfrm>
            </p:grpSpPr>
            <p:sp>
              <p:nvSpPr>
                <p:cNvPr id="15" name="TextBox 35">
                  <a:extLst>
                    <a:ext uri="{FF2B5EF4-FFF2-40B4-BE49-F238E27FC236}">
                      <a16:creationId xmlns:a16="http://schemas.microsoft.com/office/drawing/2014/main" id="{E6061A10-E7ED-509C-89C5-CCA5D6549EAF}"/>
                    </a:ext>
                  </a:extLst>
                </p:cNvPr>
                <p:cNvSpPr txBox="1"/>
                <p:nvPr/>
              </p:nvSpPr>
              <p:spPr>
                <a:xfrm>
                  <a:off x="5416311" y="1740913"/>
                  <a:ext cx="324102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600" normalizeH="0" baseline="0" noProof="0">
                      <a:ln w="254000" cmpd="dbl">
                        <a:solidFill>
                          <a:srgbClr val="FEF200"/>
                        </a:solidFill>
                      </a:ln>
                      <a:noFill/>
                      <a:effectLst>
                        <a:glow>
                          <a:schemeClr val="bg1"/>
                        </a:glow>
                        <a:outerShdw algn="ctr" rotWithShape="0">
                          <a:schemeClr val="bg1"/>
                        </a:outerShdw>
                        <a:reflection blurRad="6350" stA="50000" endA="300" endPos="50000" dist="60007" dir="5400000" sy="-100000" algn="bl" rotWithShape="0"/>
                      </a:effectLst>
                      <a:uLnTx/>
                      <a:uFillTx/>
                      <a:latin typeface="iCiel Pony" panose="02000000000000000000" pitchFamily="2" charset="0"/>
                      <a:cs typeface="Calibri" panose="020F0502020204030204" pitchFamily="34" charset="0"/>
                    </a:rPr>
                    <a:t>DẶN DÒ </a:t>
                  </a:r>
                </a:p>
              </p:txBody>
            </p:sp>
            <p:sp>
              <p:nvSpPr>
                <p:cNvPr id="16" name="TextBox 36">
                  <a:extLst>
                    <a:ext uri="{FF2B5EF4-FFF2-40B4-BE49-F238E27FC236}">
                      <a16:creationId xmlns:a16="http://schemas.microsoft.com/office/drawing/2014/main" id="{FB28F7A2-35F9-3BA4-00C1-C88C5DECF98C}"/>
                    </a:ext>
                  </a:extLst>
                </p:cNvPr>
                <p:cNvSpPr txBox="1"/>
                <p:nvPr/>
              </p:nvSpPr>
              <p:spPr>
                <a:xfrm>
                  <a:off x="5415098" y="1740913"/>
                  <a:ext cx="324102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spc="600">
                      <a:ln w="38100">
                        <a:solidFill>
                          <a:schemeClr val="bg1"/>
                        </a:solidFill>
                      </a:ln>
                      <a:solidFill>
                        <a:srgbClr val="D42149"/>
                      </a:solidFill>
                      <a:effectLst>
                        <a:reflection blurRad="6350" stA="50000" endA="300" endPos="50000" dist="60007" dir="5400000" sy="-100000" algn="bl" rotWithShape="0"/>
                      </a:effectLst>
                      <a:latin typeface="iCiel Pony" panose="02000000000000000000" pitchFamily="2" charset="0"/>
                      <a:cs typeface="Calibri" panose="020F0502020204030204" pitchFamily="34" charset="0"/>
                    </a:rPr>
                    <a:t>D</a:t>
                  </a:r>
                  <a:r>
                    <a:rPr lang="en-US" sz="6600" b="1" spc="600">
                      <a:ln w="38100">
                        <a:solidFill>
                          <a:schemeClr val="bg1"/>
                        </a:solidFill>
                      </a:ln>
                      <a:solidFill>
                        <a:srgbClr val="EF7124"/>
                      </a:solidFill>
                      <a:effectLst>
                        <a:reflection blurRad="6350" stA="50000" endA="300" endPos="50000" dist="60007" dir="5400000" sy="-100000" algn="bl" rotWithShape="0"/>
                      </a:effectLst>
                      <a:latin typeface="iCiel Pony" panose="02000000000000000000" pitchFamily="2" charset="0"/>
                      <a:cs typeface="Calibri" panose="020F0502020204030204" pitchFamily="34" charset="0"/>
                    </a:rPr>
                    <a:t>Ặ</a:t>
                  </a:r>
                  <a:r>
                    <a:rPr lang="en-US" sz="6600" b="1" spc="600">
                      <a:ln w="38100">
                        <a:solidFill>
                          <a:schemeClr val="bg1"/>
                        </a:solidFill>
                      </a:ln>
                      <a:solidFill>
                        <a:srgbClr val="0D9C47"/>
                      </a:solidFill>
                      <a:effectLst>
                        <a:reflection blurRad="6350" stA="50000" endA="300" endPos="50000" dist="60007" dir="5400000" sy="-100000" algn="bl" rotWithShape="0"/>
                      </a:effectLst>
                      <a:latin typeface="iCiel Pony" panose="02000000000000000000" pitchFamily="2" charset="0"/>
                      <a:cs typeface="Calibri" panose="020F0502020204030204" pitchFamily="34" charset="0"/>
                    </a:rPr>
                    <a:t>N</a:t>
                  </a:r>
                  <a:r>
                    <a:rPr kumimoji="0" lang="en-US" sz="6600" b="1" i="0" u="none" strike="noStrike" kern="1200" cap="none" spc="600" normalizeH="0" noProof="0">
                      <a:ln w="38100">
                        <a:solidFill>
                          <a:schemeClr val="bg1"/>
                        </a:solidFill>
                      </a:ln>
                      <a:solidFill>
                        <a:srgbClr val="00B050"/>
                      </a:solidFill>
                      <a:effectLst>
                        <a:reflection blurRad="6350" stA="50000" endA="300" endPos="50000" dist="60007" dir="5400000" sy="-100000" algn="bl" rotWithShape="0"/>
                      </a:effectLst>
                      <a:uLnTx/>
                      <a:uFillTx/>
                      <a:latin typeface="iCiel Pony" panose="02000000000000000000" pitchFamily="2" charset="0"/>
                      <a:cs typeface="Calibri" panose="020F0502020204030204" pitchFamily="34" charset="0"/>
                    </a:rPr>
                    <a:t> </a:t>
                  </a:r>
                  <a:r>
                    <a:rPr lang="en-US" sz="6600" b="1" spc="600">
                      <a:ln w="38100">
                        <a:solidFill>
                          <a:schemeClr val="bg1"/>
                        </a:solidFill>
                      </a:ln>
                      <a:solidFill>
                        <a:srgbClr val="0573B6"/>
                      </a:solidFill>
                      <a:effectLst>
                        <a:reflection blurRad="6350" stA="50000" endA="300" endPos="50000" dist="60007" dir="5400000" sy="-100000" algn="bl" rotWithShape="0"/>
                      </a:effectLst>
                      <a:latin typeface="iCiel Pony" panose="02000000000000000000" pitchFamily="2" charset="0"/>
                      <a:cs typeface="Calibri" panose="020F0502020204030204" pitchFamily="34" charset="0"/>
                    </a:rPr>
                    <a:t>D</a:t>
                  </a:r>
                  <a:r>
                    <a:rPr lang="en-US" sz="6600" b="1" spc="600">
                      <a:ln w="38100">
                        <a:solidFill>
                          <a:schemeClr val="bg1"/>
                        </a:solidFill>
                      </a:ln>
                      <a:solidFill>
                        <a:srgbClr val="DB108B"/>
                      </a:solidFill>
                      <a:effectLst>
                        <a:reflection blurRad="6350" stA="50000" endA="300" endPos="50000" dist="60007" dir="5400000" sy="-100000" algn="bl" rotWithShape="0"/>
                      </a:effectLst>
                      <a:latin typeface="iCiel Pony" panose="02000000000000000000" pitchFamily="2" charset="0"/>
                      <a:cs typeface="Calibri" panose="020F0502020204030204" pitchFamily="34" charset="0"/>
                    </a:rPr>
                    <a:t>Ò</a:t>
                  </a:r>
                  <a:r>
                    <a:rPr kumimoji="0" lang="en-US" sz="6600" b="1" i="0" u="none" strike="noStrike" kern="1200" cap="none" spc="600" normalizeH="0" noProof="0">
                      <a:ln w="38100">
                        <a:solidFill>
                          <a:schemeClr val="bg1"/>
                        </a:solidFill>
                      </a:ln>
                      <a:solidFill>
                        <a:srgbClr val="0EB4DE"/>
                      </a:solidFill>
                      <a:effectLst>
                        <a:reflection blurRad="6350" stA="50000" endA="300" endPos="50000" dist="60007" dir="5400000" sy="-100000" algn="bl" rotWithShape="0"/>
                      </a:effectLst>
                      <a:uLnTx/>
                      <a:uFillTx/>
                      <a:latin typeface="iCiel Pony" panose="02000000000000000000" pitchFamily="2" charset="0"/>
                      <a:cs typeface="Calibri" panose="020F0502020204030204" pitchFamily="34" charset="0"/>
                    </a:rPr>
                    <a:t> </a:t>
                  </a:r>
                  <a:endParaRPr kumimoji="0" lang="en-US" sz="6600" b="1" i="0" u="none" strike="noStrike" kern="1200" cap="none" spc="600" normalizeH="0" baseline="0" noProof="0" dirty="0">
                    <a:ln w="38100">
                      <a:solidFill>
                        <a:schemeClr val="bg1"/>
                      </a:solidFill>
                    </a:ln>
                    <a:solidFill>
                      <a:srgbClr val="0EB4DE"/>
                    </a:solidFill>
                    <a:effectLst>
                      <a:reflection blurRad="6350" stA="50000" endA="300" endPos="50000" dist="60007" dir="5400000" sy="-100000" algn="bl" rotWithShape="0"/>
                    </a:effectLst>
                    <a:uLnTx/>
                    <a:uFillTx/>
                    <a:latin typeface="iCiel Pony" panose="02000000000000000000" pitchFamily="2" charset="0"/>
                    <a:cs typeface="Calibri" panose="020F0502020204030204" pitchFamily="34" charset="0"/>
                  </a:endParaRPr>
                </a:p>
              </p:txBody>
            </p:sp>
          </p:grpSp>
        </p:grpSp>
        <p:pic>
          <p:nvPicPr>
            <p:cNvPr id="11" name="Picture 41">
              <a:extLst>
                <a:ext uri="{FF2B5EF4-FFF2-40B4-BE49-F238E27FC236}">
                  <a16:creationId xmlns:a16="http://schemas.microsoft.com/office/drawing/2014/main" id="{25BCE172-B9E5-B5B8-B6C6-DC50131001D6}"/>
                </a:ext>
              </a:extLst>
            </p:cNvPr>
            <p:cNvPicPr>
              <a:picLocks noChangeAspect="1"/>
            </p:cNvPicPr>
            <p:nvPr/>
          </p:nvPicPr>
          <p:blipFill>
            <a:blip r:embed="rId5"/>
            <a:stretch>
              <a:fillRect/>
            </a:stretch>
          </p:blipFill>
          <p:spPr>
            <a:xfrm>
              <a:off x="3019135" y="183670"/>
              <a:ext cx="1224671" cy="1512000"/>
            </a:xfrm>
            <a:prstGeom prst="rect">
              <a:avLst/>
            </a:prstGeom>
            <a:effectLst>
              <a:innerShdw blurRad="63500" dist="50800" dir="5400000">
                <a:schemeClr val="tx1">
                  <a:lumMod val="85000"/>
                  <a:lumOff val="15000"/>
                  <a:alpha val="50000"/>
                </a:schemeClr>
              </a:innerShdw>
            </a:effectLst>
          </p:spPr>
        </p:pic>
        <p:pic>
          <p:nvPicPr>
            <p:cNvPr id="12" name="Picture 47">
              <a:extLst>
                <a:ext uri="{FF2B5EF4-FFF2-40B4-BE49-F238E27FC236}">
                  <a16:creationId xmlns:a16="http://schemas.microsoft.com/office/drawing/2014/main" id="{91874640-BF2D-EAF2-4F13-670F86853394}"/>
                </a:ext>
              </a:extLst>
            </p:cNvPr>
            <p:cNvPicPr>
              <a:picLocks noChangeAspect="1"/>
            </p:cNvPicPr>
            <p:nvPr/>
          </p:nvPicPr>
          <p:blipFill>
            <a:blip r:embed="rId6"/>
            <a:stretch>
              <a:fillRect/>
            </a:stretch>
          </p:blipFill>
          <p:spPr>
            <a:xfrm>
              <a:off x="7946459" y="126614"/>
              <a:ext cx="1171194" cy="1620000"/>
            </a:xfrm>
            <a:prstGeom prst="rect">
              <a:avLst/>
            </a:prstGeom>
            <a:effectLst>
              <a:innerShdw blurRad="63500" dist="50800" dir="5400000">
                <a:schemeClr val="tx1">
                  <a:lumMod val="85000"/>
                  <a:lumOff val="15000"/>
                  <a:alpha val="50000"/>
                </a:schemeClr>
              </a:innerShdw>
            </a:effectLst>
          </p:spPr>
        </p:pic>
      </p:grpSp>
      <p:pic>
        <p:nvPicPr>
          <p:cNvPr id="17" name="Picture 51">
            <a:extLst>
              <a:ext uri="{FF2B5EF4-FFF2-40B4-BE49-F238E27FC236}">
                <a16:creationId xmlns:a16="http://schemas.microsoft.com/office/drawing/2014/main" id="{81A16DBA-063D-81D2-9547-C680E16DD1F1}"/>
              </a:ext>
            </a:extLst>
          </p:cNvPr>
          <p:cNvPicPr>
            <a:picLocks noChangeAspect="1"/>
          </p:cNvPicPr>
          <p:nvPr/>
        </p:nvPicPr>
        <p:blipFill>
          <a:blip r:embed="rId7"/>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18" name="Picture 52">
            <a:extLst>
              <a:ext uri="{FF2B5EF4-FFF2-40B4-BE49-F238E27FC236}">
                <a16:creationId xmlns:a16="http://schemas.microsoft.com/office/drawing/2014/main" id="{9C5D1C4E-7C3E-552E-7579-89EE904355F8}"/>
              </a:ext>
            </a:extLst>
          </p:cNvPr>
          <p:cNvPicPr>
            <a:picLocks noChangeAspect="1"/>
          </p:cNvPicPr>
          <p:nvPr/>
        </p:nvPicPr>
        <p:blipFill>
          <a:blip r:embed="rId7"/>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19" name="Picture 53">
            <a:extLst>
              <a:ext uri="{FF2B5EF4-FFF2-40B4-BE49-F238E27FC236}">
                <a16:creationId xmlns:a16="http://schemas.microsoft.com/office/drawing/2014/main" id="{C64F290E-7FD8-24B4-5DE7-CE4C61DFD9C2}"/>
              </a:ext>
            </a:extLst>
          </p:cNvPr>
          <p:cNvPicPr>
            <a:picLocks noChangeAspect="1"/>
          </p:cNvPicPr>
          <p:nvPr/>
        </p:nvPicPr>
        <p:blipFill>
          <a:blip r:embed="rId7"/>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20" name="Picture 54">
            <a:extLst>
              <a:ext uri="{FF2B5EF4-FFF2-40B4-BE49-F238E27FC236}">
                <a16:creationId xmlns:a16="http://schemas.microsoft.com/office/drawing/2014/main" id="{48637C0C-AF0C-C7E8-12C2-6B7CB7907ADE}"/>
              </a:ext>
            </a:extLst>
          </p:cNvPr>
          <p:cNvPicPr>
            <a:picLocks noChangeAspect="1"/>
          </p:cNvPicPr>
          <p:nvPr/>
        </p:nvPicPr>
        <p:blipFill>
          <a:blip r:embed="rId7"/>
          <a:stretch>
            <a:fillRect/>
          </a:stretch>
        </p:blipFill>
        <p:spPr>
          <a:xfrm>
            <a:off x="876937" y="5181740"/>
            <a:ext cx="513600" cy="900000"/>
          </a:xfrm>
          <a:prstGeom prst="rect">
            <a:avLst/>
          </a:prstGeom>
          <a:effectLst>
            <a:innerShdw blurRad="63500" dist="50800" dir="8100000">
              <a:prstClr val="black">
                <a:alpha val="50000"/>
              </a:prstClr>
            </a:innerShdw>
          </a:effectLst>
        </p:spPr>
      </p:pic>
    </p:spTree>
    <p:extLst>
      <p:ext uri="{BB962C8B-B14F-4D97-AF65-F5344CB8AC3E}">
        <p14:creationId xmlns:p14="http://schemas.microsoft.com/office/powerpoint/2010/main" val="357376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p:tgtEl>
                                          <p:spTgt spid="9"/>
                                        </p:tgtEl>
                                        <p:attrNameLst>
                                          <p:attrName>ppt_x</p:attrName>
                                        </p:attrNameLst>
                                      </p:cBhvr>
                                      <p:tavLst>
                                        <p:tav tm="0">
                                          <p:val>
                                            <p:strVal val="#ppt_x-#ppt_w*1.125000"/>
                                          </p:val>
                                        </p:tav>
                                        <p:tav tm="100000">
                                          <p:val>
                                            <p:strVal val="#ppt_x"/>
                                          </p:val>
                                        </p:tav>
                                      </p:tavLst>
                                    </p:anim>
                                    <p:animEffect transition="in" filter="wipe(right)">
                                      <p:cBhvr>
                                        <p:cTn id="8" dur="7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9" fill="hold">
                            <p:stCondLst>
                              <p:cond delay="75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left)">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left)">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wipe(left)">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7">
                                            <p:txEl>
                                              <p:pRg st="0" end="0"/>
                                            </p:txEl>
                                          </p:spTgt>
                                        </p:tgtEl>
                                        <p:attrNameLst>
                                          <p:attrName>style.visibility</p:attrName>
                                        </p:attrNameLst>
                                      </p:cBhvr>
                                      <p:to>
                                        <p:strVal val="visible"/>
                                      </p:to>
                                    </p:set>
                                    <p:animEffect transition="in" filter="wipe(left)">
                                      <p:cBhvr>
                                        <p:cTn id="5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P spid="6" grpId="0" uiExpand="1" build="p"/>
      <p:bldP spid="7"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1000" r="-2000"/>
          </a:stretch>
        </a:blipFill>
        <a:effectLst/>
      </p:bgPr>
    </p:bg>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id="{942085C2-8CA0-BEB3-9C8C-3D55D1A7FC1E}"/>
              </a:ext>
            </a:extLst>
          </p:cNvPr>
          <p:cNvGrpSpPr/>
          <p:nvPr/>
        </p:nvGrpSpPr>
        <p:grpSpPr>
          <a:xfrm>
            <a:off x="1294928" y="927294"/>
            <a:ext cx="9602144" cy="6839547"/>
            <a:chOff x="4133327" y="8204395"/>
            <a:chExt cx="7210038" cy="6839547"/>
          </a:xfrm>
        </p:grpSpPr>
        <p:sp>
          <p:nvSpPr>
            <p:cNvPr id="8" name="TextBox 24">
              <a:extLst>
                <a:ext uri="{FF2B5EF4-FFF2-40B4-BE49-F238E27FC236}">
                  <a16:creationId xmlns:a16="http://schemas.microsoft.com/office/drawing/2014/main" id="{6244ABCC-85C9-3911-DD33-B1EA041B9A50}"/>
                </a:ext>
              </a:extLst>
            </p:cNvPr>
            <p:cNvSpPr txBox="1"/>
            <p:nvPr/>
          </p:nvSpPr>
          <p:spPr>
            <a:xfrm>
              <a:off x="4149463" y="8204395"/>
              <a:ext cx="7193902" cy="68271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TẠM BIỆT VÀ HẸN GẶP LẠI</a:t>
              </a:r>
            </a:p>
          </p:txBody>
        </p:sp>
        <p:sp>
          <p:nvSpPr>
            <p:cNvPr id="21" name="TextBox 29">
              <a:extLst>
                <a:ext uri="{FF2B5EF4-FFF2-40B4-BE49-F238E27FC236}">
                  <a16:creationId xmlns:a16="http://schemas.microsoft.com/office/drawing/2014/main" id="{AAE10E65-B163-55BB-835F-1D7B47C885D9}"/>
                </a:ext>
              </a:extLst>
            </p:cNvPr>
            <p:cNvSpPr txBox="1"/>
            <p:nvPr/>
          </p:nvSpPr>
          <p:spPr>
            <a:xfrm>
              <a:off x="4133327" y="8216752"/>
              <a:ext cx="7193902" cy="68271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T</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Ạ</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M</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B</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I</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Ệ</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T </a:t>
              </a: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V</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À</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H</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Ẹ</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N </a:t>
              </a: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G</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Ặ</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P</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L</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Ạ</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I </a:t>
              </a:r>
            </a:p>
          </p:txBody>
        </p:sp>
      </p:grpSp>
    </p:spTree>
    <p:extLst>
      <p:ext uri="{BB962C8B-B14F-4D97-AF65-F5344CB8AC3E}">
        <p14:creationId xmlns:p14="http://schemas.microsoft.com/office/powerpoint/2010/main" val="1470875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26" presetClass="emph" presetSubtype="0" repeatCount="indefinite" fill="hold" nodeType="with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áu Yêu Cô Chú Công Nhân  Bài hát thiếu nhi vui nhộn cho trẻ mầm non">
            <a:hlinkClick r:id="" action="ppaction://media"/>
            <a:extLst>
              <a:ext uri="{FF2B5EF4-FFF2-40B4-BE49-F238E27FC236}">
                <a16:creationId xmlns:a16="http://schemas.microsoft.com/office/drawing/2014/main" id="{7BA7F95A-8187-14B7-3C42-E668F02538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24924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a:extLst>
            <a:ext uri="{FF2B5EF4-FFF2-40B4-BE49-F238E27FC236}">
              <a16:creationId xmlns:a16="http://schemas.microsoft.com/office/drawing/2014/main" id="{EA67F5EB-6FF8-F0D5-4E2D-AB61B0E9AAEE}"/>
            </a:ext>
          </a:extLst>
        </p:cNvPr>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9C6C5857-AF60-B7ED-3E2D-30D28A60184B}"/>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ình chữ nhật: Góc Tròn 46">
            <a:extLst>
              <a:ext uri="{FF2B5EF4-FFF2-40B4-BE49-F238E27FC236}">
                <a16:creationId xmlns:a16="http://schemas.microsoft.com/office/drawing/2014/main" id="{71081B45-D640-9C10-9BE5-1095E7B25DC8}"/>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12">
            <a:extLst>
              <a:ext uri="{FF2B5EF4-FFF2-40B4-BE49-F238E27FC236}">
                <a16:creationId xmlns:a16="http://schemas.microsoft.com/office/drawing/2014/main" id="{B4F3BB13-BA43-8783-3A2E-546578685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2F24A199-E0D9-B3BC-5A61-0852C294D619}"/>
              </a:ext>
            </a:extLst>
          </p:cNvPr>
          <p:cNvPicPr>
            <a:picLocks noChangeAspect="1"/>
          </p:cNvPicPr>
          <p:nvPr/>
        </p:nvPicPr>
        <p:blipFill>
          <a:blip r:embed="rId4"/>
          <a:stretch>
            <a:fillRect/>
          </a:stretch>
        </p:blipFill>
        <p:spPr>
          <a:xfrm>
            <a:off x="6400800" y="3429000"/>
            <a:ext cx="2519817" cy="3188156"/>
          </a:xfrm>
          <a:prstGeom prst="rect">
            <a:avLst/>
          </a:prstGeom>
        </p:spPr>
      </p:pic>
      <p:sp>
        <p:nvSpPr>
          <p:cNvPr id="55" name="Hộp Văn bản 54">
            <a:extLst>
              <a:ext uri="{FF2B5EF4-FFF2-40B4-BE49-F238E27FC236}">
                <a16:creationId xmlns:a16="http://schemas.microsoft.com/office/drawing/2014/main" id="{101AFA5C-B7CC-7D36-1321-279EFA6242DE}"/>
              </a:ext>
            </a:extLst>
          </p:cNvPr>
          <p:cNvSpPr txBox="1"/>
          <p:nvPr/>
        </p:nvSpPr>
        <p:spPr>
          <a:xfrm>
            <a:off x="1280160" y="1029661"/>
            <a:ext cx="9642470"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a:noFill/>
                </a:ln>
                <a:solidFill>
                  <a:srgbClr val="FF0000"/>
                </a:solidFill>
                <a:effectLst/>
                <a:uLnTx/>
                <a:uFillTx/>
                <a:latin typeface="#9Slide07 IcielLa Chic Pro Shad" panose="02000506090000020004" pitchFamily="2" charset="0"/>
                <a:ea typeface="+mn-ea"/>
                <a:cs typeface="+mn-cs"/>
              </a:rPr>
              <a:t>LUYỆN TẬP</a:t>
            </a:r>
          </a:p>
        </p:txBody>
      </p:sp>
    </p:spTree>
    <p:extLst>
      <p:ext uri="{BB962C8B-B14F-4D97-AF65-F5344CB8AC3E}">
        <p14:creationId xmlns:p14="http://schemas.microsoft.com/office/powerpoint/2010/main" val="1485620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5" name="Nhóm 7">
            <a:extLst>
              <a:ext uri="{FF2B5EF4-FFF2-40B4-BE49-F238E27FC236}">
                <a16:creationId xmlns:a16="http://schemas.microsoft.com/office/drawing/2014/main" id="{D7633224-DFD5-8E18-566F-5665087F8A00}"/>
              </a:ext>
            </a:extLst>
          </p:cNvPr>
          <p:cNvGrpSpPr/>
          <p:nvPr/>
        </p:nvGrpSpPr>
        <p:grpSpPr>
          <a:xfrm>
            <a:off x="947959" y="514377"/>
            <a:ext cx="704966" cy="769441"/>
            <a:chOff x="1169225" y="238709"/>
            <a:chExt cx="704966" cy="769441"/>
          </a:xfrm>
        </p:grpSpPr>
        <p:sp>
          <p:nvSpPr>
            <p:cNvPr id="26" name="Oval 22">
              <a:extLst>
                <a:ext uri="{FF2B5EF4-FFF2-40B4-BE49-F238E27FC236}">
                  <a16:creationId xmlns:a16="http://schemas.microsoft.com/office/drawing/2014/main" id="{F3774FBC-7738-A4FE-09B3-BDF258162CE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7" name="TextBox 23">
              <a:extLst>
                <a:ext uri="{FF2B5EF4-FFF2-40B4-BE49-F238E27FC236}">
                  <a16:creationId xmlns:a16="http://schemas.microsoft.com/office/drawing/2014/main" id="{6B3FB306-0319-7CD6-740F-DE1DE4C85053}"/>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1</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8" name="TextBox 1">
            <a:extLst>
              <a:ext uri="{FF2B5EF4-FFF2-40B4-BE49-F238E27FC236}">
                <a16:creationId xmlns:a16="http://schemas.microsoft.com/office/drawing/2014/main" id="{76231B0D-6EE5-5182-4EA1-ED6157A1AB41}"/>
              </a:ext>
            </a:extLst>
          </p:cNvPr>
          <p:cNvSpPr txBox="1"/>
          <p:nvPr/>
        </p:nvSpPr>
        <p:spPr>
          <a:xfrm>
            <a:off x="1770909" y="528446"/>
            <a:ext cx="9384770" cy="646331"/>
          </a:xfrm>
          <a:prstGeom prst="rect">
            <a:avLst/>
          </a:prstGeom>
          <a:noFill/>
        </p:spPr>
        <p:txBody>
          <a:bodyPr wrap="square" rtlCol="0">
            <a:spAutoFit/>
          </a:bodyPr>
          <a:lstStyle/>
          <a:p>
            <a:pPr lvl="0">
              <a:defRPr/>
            </a:pPr>
            <a:r>
              <a:rPr lang="en-US" sz="3600" b="1">
                <a:solidFill>
                  <a:srgbClr val="FF0000"/>
                </a:solidFill>
              </a:rPr>
              <a:t>Đọc đoạn văn sau và trả lời câu hỏi:</a:t>
            </a:r>
            <a:endParaRPr kumimoji="0" lang="en-US" sz="3600" b="1" i="0" u="none" strike="noStrike" kern="1200" cap="none" spc="0" normalizeH="0" baseline="0" noProof="0">
              <a:ln>
                <a:noFill/>
              </a:ln>
              <a:solidFill>
                <a:srgbClr val="FF0000"/>
              </a:solidFill>
              <a:effectLst/>
              <a:uLnTx/>
              <a:uFillTx/>
              <a:latin typeface="Calibri" panose="020F0502020204030204"/>
            </a:endParaRPr>
          </a:p>
        </p:txBody>
      </p:sp>
      <p:sp>
        <p:nvSpPr>
          <p:cNvPr id="35" name="Hộp Văn bản 34">
            <a:extLst>
              <a:ext uri="{FF2B5EF4-FFF2-40B4-BE49-F238E27FC236}">
                <a16:creationId xmlns:a16="http://schemas.microsoft.com/office/drawing/2014/main" id="{7BE35686-98CF-3DC5-8240-B9E9FF47D839}"/>
              </a:ext>
            </a:extLst>
          </p:cNvPr>
          <p:cNvSpPr txBox="1"/>
          <p:nvPr/>
        </p:nvSpPr>
        <p:spPr>
          <a:xfrm>
            <a:off x="475956" y="1371724"/>
            <a:ext cx="11240087" cy="4708981"/>
          </a:xfrm>
          <a:prstGeom prst="rect">
            <a:avLst/>
          </a:prstGeom>
          <a:noFill/>
        </p:spPr>
        <p:txBody>
          <a:bodyPr wrap="square">
            <a:spAutoFit/>
          </a:bodyPr>
          <a:lstStyle/>
          <a:p>
            <a:pPr algn="just"/>
            <a:r>
              <a:rPr lang="en-US" sz="3000" b="1">
                <a:latin typeface="Calibri" panose="020F0502020204030204" pitchFamily="34" charset="0"/>
                <a:cs typeface="Calibri" panose="020F0502020204030204" pitchFamily="34" charset="0"/>
              </a:rPr>
              <a:t>	</a:t>
            </a:r>
            <a:r>
              <a:rPr lang="vi-VN" sz="3000" b="1">
                <a:latin typeface="Calibri" panose="020F0502020204030204" pitchFamily="34" charset="0"/>
                <a:cs typeface="Calibri" panose="020F0502020204030204" pitchFamily="34" charset="0"/>
              </a:rPr>
              <a:t>Bác Tâm, mẹ của Thư đang chăm chú làm việc. Bác đi một đôi găng tay</a:t>
            </a:r>
            <a:r>
              <a:rPr lang="en-US" sz="3000" b="1">
                <a:latin typeface="Calibri" panose="020F0502020204030204" pitchFamily="34" charset="0"/>
                <a:cs typeface="Calibri" panose="020F0502020204030204" pitchFamily="34" charset="0"/>
              </a:rPr>
              <a:t> </a:t>
            </a:r>
            <a:r>
              <a:rPr lang="vi-VN" sz="3000" b="1">
                <a:latin typeface="Calibri" panose="020F0502020204030204" pitchFamily="34" charset="0"/>
                <a:cs typeface="Calibri" panose="020F0502020204030204" pitchFamily="34" charset="0"/>
              </a:rPr>
              <a:t>bằng vải rất dày. Vì thế, tay bác y như tay một người khổng lồ. Bác đội nón khăn trùm gần kín mặt, chỉ để hở mỗi cái mũi và đôi mắt. Tay phải bác cầm</a:t>
            </a:r>
            <a:r>
              <a:rPr lang="en-US" sz="3000" b="1">
                <a:latin typeface="Calibri" panose="020F0502020204030204" pitchFamily="34" charset="0"/>
                <a:cs typeface="Calibri" panose="020F0502020204030204" pitchFamily="34" charset="0"/>
              </a:rPr>
              <a:t> </a:t>
            </a:r>
            <a:r>
              <a:rPr lang="vi-VN" sz="3000" b="1">
                <a:latin typeface="Calibri" panose="020F0502020204030204" pitchFamily="34" charset="0"/>
                <a:cs typeface="Calibri" panose="020F0502020204030204" pitchFamily="34" charset="0"/>
              </a:rPr>
              <a:t>một chiếc búa. Tay trái bác xếp rất khéo léo những viên đá bọc nhựa đường đen nhánh vào chỗ trũng. Bác đập búa đều đều vào những viên đá để chúng ken chắc vào nhau. Hai tay bác đưa lên, hạ xuống nhịp nhàng. Dường như bác đang làm một việc gì đấy rất nhẹ nhàn chứ không phải là việc vá đường vất vả kia. Chỉ có mảnh áo ướt đẫm mồ hôi ở lưng bác là cứ loang ra mãi…</a:t>
            </a:r>
            <a:endParaRPr lang="en-US" sz="3000" b="1">
              <a:latin typeface="Calibri" panose="020F0502020204030204" pitchFamily="34" charset="0"/>
              <a:cs typeface="Calibri" panose="020F0502020204030204" pitchFamily="34" charset="0"/>
            </a:endParaRPr>
          </a:p>
          <a:p>
            <a:pPr algn="just"/>
            <a:r>
              <a:rPr lang="en-US" sz="3000">
                <a:latin typeface="Calibri" panose="020F0502020204030204" pitchFamily="34" charset="0"/>
                <a:cs typeface="Calibri" panose="020F0502020204030204" pitchFamily="34" charset="0"/>
              </a:rPr>
              <a:t>						Theo Nguyễn Thị Xuyến</a:t>
            </a:r>
          </a:p>
        </p:txBody>
      </p:sp>
      <p:pic>
        <p:nvPicPr>
          <p:cNvPr id="3" name="Picture 2">
            <a:extLst>
              <a:ext uri="{FF2B5EF4-FFF2-40B4-BE49-F238E27FC236}">
                <a16:creationId xmlns:a16="http://schemas.microsoft.com/office/drawing/2014/main" id="{ED61B17D-4A52-DC9F-43D9-71659D2E98C5}"/>
              </a:ext>
            </a:extLst>
          </p:cNvPr>
          <p:cNvPicPr>
            <a:picLocks noChangeAspect="1"/>
          </p:cNvPicPr>
          <p:nvPr/>
        </p:nvPicPr>
        <p:blipFill>
          <a:blip r:embed="rId3"/>
          <a:stretch>
            <a:fillRect/>
          </a:stretch>
        </p:blipFill>
        <p:spPr>
          <a:xfrm>
            <a:off x="9771403" y="5036275"/>
            <a:ext cx="1579769" cy="1293279"/>
          </a:xfrm>
          <a:prstGeom prst="rect">
            <a:avLst/>
          </a:prstGeom>
        </p:spPr>
      </p:pic>
    </p:spTree>
    <p:extLst>
      <p:ext uri="{BB962C8B-B14F-4D97-AF65-F5344CB8AC3E}">
        <p14:creationId xmlns:p14="http://schemas.microsoft.com/office/powerpoint/2010/main" val="1231618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 name="Hộp Văn bản 34">
            <a:extLst>
              <a:ext uri="{FF2B5EF4-FFF2-40B4-BE49-F238E27FC236}">
                <a16:creationId xmlns:a16="http://schemas.microsoft.com/office/drawing/2014/main" id="{7BE35686-98CF-3DC5-8240-B9E9FF47D839}"/>
              </a:ext>
            </a:extLst>
          </p:cNvPr>
          <p:cNvSpPr txBox="1"/>
          <p:nvPr/>
        </p:nvSpPr>
        <p:spPr>
          <a:xfrm>
            <a:off x="642424" y="429065"/>
            <a:ext cx="11240087" cy="5632311"/>
          </a:xfrm>
          <a:prstGeom prst="rect">
            <a:avLst/>
          </a:prstGeom>
          <a:noFill/>
        </p:spPr>
        <p:txBody>
          <a:bodyPr wrap="square">
            <a:spAutoFit/>
          </a:bodyPr>
          <a:lstStyle/>
          <a:p>
            <a:pPr algn="ctr"/>
            <a:r>
              <a:rPr lang="en-US" sz="3600" b="1">
                <a:solidFill>
                  <a:srgbClr val="FF0000"/>
                </a:solidFill>
                <a:latin typeface="Calibri" panose="020F0502020204030204" pitchFamily="34" charset="0"/>
                <a:cs typeface="Calibri" panose="020F0502020204030204" pitchFamily="34" charset="0"/>
              </a:rPr>
              <a:t>THẢO LUẬN NHÓM VÀ TRẢ LỜI CÁC CÂU HỎI</a:t>
            </a:r>
          </a:p>
          <a:p>
            <a:pPr algn="just"/>
            <a:endParaRPr lang="en-US" sz="3600" b="1">
              <a:latin typeface="Calibri" panose="020F0502020204030204" pitchFamily="34" charset="0"/>
              <a:cs typeface="Calibri" panose="020F0502020204030204" pitchFamily="34" charset="0"/>
            </a:endParaRPr>
          </a:p>
          <a:p>
            <a:pPr algn="just"/>
            <a:r>
              <a:rPr lang="vi-VN" sz="3600" b="1">
                <a:solidFill>
                  <a:srgbClr val="FF0000"/>
                </a:solidFill>
                <a:latin typeface="Calibri" panose="020F0502020204030204" pitchFamily="34" charset="0"/>
                <a:cs typeface="Calibri" panose="020F0502020204030204" pitchFamily="34" charset="0"/>
              </a:rPr>
              <a:t>a.</a:t>
            </a:r>
            <a:r>
              <a:rPr lang="en-US" sz="3600" b="1">
                <a:solidFill>
                  <a:srgbClr val="FF0000"/>
                </a:solidFill>
                <a:latin typeface="Calibri" panose="020F0502020204030204" pitchFamily="34" charset="0"/>
                <a:cs typeface="Calibri" panose="020F0502020204030204" pitchFamily="34" charset="0"/>
              </a:rPr>
              <a:t> </a:t>
            </a:r>
            <a:r>
              <a:rPr lang="vi-VN" sz="3600" b="1">
                <a:latin typeface="Calibri" panose="020F0502020204030204" pitchFamily="34" charset="0"/>
                <a:cs typeface="Calibri" panose="020F0502020204030204" pitchFamily="34" charset="0"/>
              </a:rPr>
              <a:t>Ngoại hình và trang phục khi làm việc của bác Tâm được miêu tả như thế nào?</a:t>
            </a:r>
          </a:p>
          <a:p>
            <a:pPr algn="just"/>
            <a:r>
              <a:rPr lang="vi-VN" sz="3600" b="1">
                <a:solidFill>
                  <a:srgbClr val="FF0000"/>
                </a:solidFill>
                <a:latin typeface="Calibri" panose="020F0502020204030204" pitchFamily="34" charset="0"/>
                <a:cs typeface="Calibri" panose="020F0502020204030204" pitchFamily="34" charset="0"/>
              </a:rPr>
              <a:t>b.</a:t>
            </a:r>
            <a:r>
              <a:rPr lang="en-US" sz="3600" b="1">
                <a:solidFill>
                  <a:srgbClr val="FF0000"/>
                </a:solidFill>
                <a:latin typeface="Calibri" panose="020F0502020204030204" pitchFamily="34" charset="0"/>
                <a:cs typeface="Calibri" panose="020F0502020204030204" pitchFamily="34" charset="0"/>
              </a:rPr>
              <a:t> </a:t>
            </a:r>
            <a:r>
              <a:rPr lang="vi-VN" sz="3600" b="1">
                <a:latin typeface="Calibri" panose="020F0502020204030204" pitchFamily="34" charset="0"/>
                <a:cs typeface="Calibri" panose="020F0502020204030204" pitchFamily="34" charset="0"/>
              </a:rPr>
              <a:t>Mỗi hoạt động của bác Tâm được miêu tả bằng những từ ngữ nào?</a:t>
            </a:r>
          </a:p>
          <a:p>
            <a:pPr algn="just"/>
            <a:r>
              <a:rPr lang="vi-VN" sz="3600" b="1">
                <a:solidFill>
                  <a:srgbClr val="FF0000"/>
                </a:solidFill>
                <a:latin typeface="Calibri" panose="020F0502020204030204" pitchFamily="34" charset="0"/>
                <a:cs typeface="Calibri" panose="020F0502020204030204" pitchFamily="34" charset="0"/>
              </a:rPr>
              <a:t>c.</a:t>
            </a:r>
            <a:r>
              <a:rPr lang="en-US" sz="3600" b="1">
                <a:solidFill>
                  <a:srgbClr val="FF0000"/>
                </a:solidFill>
                <a:latin typeface="Calibri" panose="020F0502020204030204" pitchFamily="34" charset="0"/>
                <a:cs typeface="Calibri" panose="020F0502020204030204" pitchFamily="34" charset="0"/>
              </a:rPr>
              <a:t> </a:t>
            </a:r>
            <a:r>
              <a:rPr lang="vi-VN" sz="3600" b="1">
                <a:latin typeface="Calibri" panose="020F0502020204030204" pitchFamily="34" charset="0"/>
                <a:cs typeface="Calibri" panose="020F0502020204030204" pitchFamily="34" charset="0"/>
              </a:rPr>
              <a:t>Sự vất vả của bác Tâm được miêu tả thông qua hình ảnh nào?</a:t>
            </a:r>
          </a:p>
          <a:p>
            <a:pPr algn="just"/>
            <a:r>
              <a:rPr lang="vi-VN" sz="3600" b="1">
                <a:solidFill>
                  <a:srgbClr val="FF0000"/>
                </a:solidFill>
                <a:latin typeface="Calibri" panose="020F0502020204030204" pitchFamily="34" charset="0"/>
                <a:cs typeface="Calibri" panose="020F0502020204030204" pitchFamily="34" charset="0"/>
              </a:rPr>
              <a:t>d.</a:t>
            </a:r>
            <a:r>
              <a:rPr lang="en-US" sz="3600" b="1">
                <a:solidFill>
                  <a:srgbClr val="FF0000"/>
                </a:solidFill>
                <a:latin typeface="Calibri" panose="020F0502020204030204" pitchFamily="34" charset="0"/>
                <a:cs typeface="Calibri" panose="020F0502020204030204" pitchFamily="34" charset="0"/>
              </a:rPr>
              <a:t> </a:t>
            </a:r>
            <a:r>
              <a:rPr lang="vi-VN" sz="3600" b="1">
                <a:latin typeface="Calibri" panose="020F0502020204030204" pitchFamily="34" charset="0"/>
                <a:cs typeface="Calibri" panose="020F0502020204030204" pitchFamily="34" charset="0"/>
              </a:rPr>
              <a:t>Qua cách miêu tả, em cảm nhận được tình cảm của người viết dành cho bác Tâm như thế nào?</a:t>
            </a:r>
            <a:endParaRPr lang="en-US" sz="3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145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74421327-1193-92CA-4CD4-B361E412952B}"/>
              </a:ext>
            </a:extLst>
          </p:cNvPr>
          <p:cNvPicPr>
            <a:picLocks noChangeAspect="1"/>
          </p:cNvPicPr>
          <p:nvPr/>
        </p:nvPicPr>
        <p:blipFill>
          <a:blip r:embed="rId3"/>
          <a:stretch>
            <a:fillRect/>
          </a:stretch>
        </p:blipFill>
        <p:spPr>
          <a:xfrm>
            <a:off x="693419" y="1832212"/>
            <a:ext cx="10805159" cy="4759495"/>
          </a:xfrm>
          <a:prstGeom prst="rect">
            <a:avLst/>
          </a:prstGeom>
        </p:spPr>
      </p:pic>
      <p:grpSp>
        <p:nvGrpSpPr>
          <p:cNvPr id="3" name="Group 15">
            <a:extLst>
              <a:ext uri="{FF2B5EF4-FFF2-40B4-BE49-F238E27FC236}">
                <a16:creationId xmlns:a16="http://schemas.microsoft.com/office/drawing/2014/main" id="{7277A2EE-74E7-BE91-169C-5F45DC19D9AF}"/>
              </a:ext>
            </a:extLst>
          </p:cNvPr>
          <p:cNvGrpSpPr/>
          <p:nvPr/>
        </p:nvGrpSpPr>
        <p:grpSpPr>
          <a:xfrm>
            <a:off x="282861" y="1093083"/>
            <a:ext cx="11626274" cy="1478258"/>
            <a:chOff x="44985" y="1052719"/>
            <a:chExt cx="11626274" cy="1478258"/>
          </a:xfrm>
        </p:grpSpPr>
        <p:grpSp>
          <p:nvGrpSpPr>
            <p:cNvPr id="4" name="Group 10">
              <a:extLst>
                <a:ext uri="{FF2B5EF4-FFF2-40B4-BE49-F238E27FC236}">
                  <a16:creationId xmlns:a16="http://schemas.microsoft.com/office/drawing/2014/main" id="{774DB96B-9D7F-5B66-6108-AA5A2A71907A}"/>
                </a:ext>
              </a:extLst>
            </p:cNvPr>
            <p:cNvGrpSpPr/>
            <p:nvPr/>
          </p:nvGrpSpPr>
          <p:grpSpPr>
            <a:xfrm>
              <a:off x="1959595" y="1052719"/>
              <a:ext cx="8030424" cy="1324554"/>
              <a:chOff x="2598811" y="1844917"/>
              <a:chExt cx="8030424" cy="1324554"/>
            </a:xfrm>
          </p:grpSpPr>
          <p:sp>
            <p:nvSpPr>
              <p:cNvPr id="7" name="TextBox 67">
                <a:extLst>
                  <a:ext uri="{FF2B5EF4-FFF2-40B4-BE49-F238E27FC236}">
                    <a16:creationId xmlns:a16="http://schemas.microsoft.com/office/drawing/2014/main" id="{C634C94F-A2A3-7187-D8FC-FA77974920C6}"/>
                  </a:ext>
                </a:extLst>
              </p:cNvPr>
              <p:cNvSpPr txBox="1"/>
              <p:nvPr/>
            </p:nvSpPr>
            <p:spPr>
              <a:xfrm>
                <a:off x="2608465" y="1844917"/>
                <a:ext cx="8020770" cy="1323439"/>
              </a:xfrm>
              <a:prstGeom prst="rect">
                <a:avLst/>
              </a:prstGeom>
              <a:noFill/>
            </p:spPr>
            <p:txBody>
              <a:bodyPr wrap="square" rtlCol="0">
                <a:prstTxWarp prst="textArchUp">
                  <a:avLst/>
                </a:prstTxWarp>
                <a:spAutoFit/>
              </a:bodyPr>
              <a:lstStyle/>
              <a:p>
                <a:pPr algn="ctr"/>
                <a:r>
                  <a:rPr lang="en-US" sz="88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VÒNG CHUYÊN GIA</a:t>
                </a:r>
                <a:endParaRPr lang="en-US" sz="88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8" name="TextBox 67">
                <a:extLst>
                  <a:ext uri="{FF2B5EF4-FFF2-40B4-BE49-F238E27FC236}">
                    <a16:creationId xmlns:a16="http://schemas.microsoft.com/office/drawing/2014/main" id="{5C8923AB-2C0F-ACFA-51EC-025C2D869D12}"/>
                  </a:ext>
                </a:extLst>
              </p:cNvPr>
              <p:cNvSpPr txBox="1"/>
              <p:nvPr/>
            </p:nvSpPr>
            <p:spPr>
              <a:xfrm>
                <a:off x="2598811" y="1846032"/>
                <a:ext cx="8020770" cy="1323439"/>
              </a:xfrm>
              <a:prstGeom prst="rect">
                <a:avLst/>
              </a:prstGeom>
              <a:noFill/>
            </p:spPr>
            <p:txBody>
              <a:bodyPr wrap="square" rtlCol="0">
                <a:prstTxWarp prst="textArchUp">
                  <a:avLst/>
                </a:prstTxWarp>
                <a:spAutoFit/>
              </a:bodyPr>
              <a:lstStyle/>
              <a:p>
                <a:pPr algn="ctr"/>
                <a:r>
                  <a:rPr lang="en-US" sz="8800" b="1">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VÒNG CHUYÊN GIA</a:t>
                </a:r>
                <a:endParaRPr lang="en-US" sz="8800" b="1" dirty="0">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5" name="Picture 11">
              <a:extLst>
                <a:ext uri="{FF2B5EF4-FFF2-40B4-BE49-F238E27FC236}">
                  <a16:creationId xmlns:a16="http://schemas.microsoft.com/office/drawing/2014/main" id="{2B333888-8D5E-AE17-1632-A09D8CF6D6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65" b="89963" l="9845" r="91192">
                          <a14:foregroundMark x1="75907" y1="37918" x2="86269" y2="36803"/>
                          <a14:foregroundMark x1="91192" y1="34201" x2="91192" y2="34201"/>
                          <a14:foregroundMark x1="25389" y1="26394" x2="25389" y2="26394"/>
                          <a14:foregroundMark x1="21244" y1="30855" x2="21244" y2="30855"/>
                          <a14:foregroundMark x1="21762" y1="37546" x2="21762" y2="37546"/>
                          <a14:backgroundMark x1="47150" y1="1859" x2="51813" y2="10781"/>
                          <a14:backgroundMark x1="42487" y1="21933" x2="54145" y2="17844"/>
                          <a14:backgroundMark x1="37565" y1="15242" x2="58290" y2="24164"/>
                          <a14:backgroundMark x1="59585" y1="75465" x2="48705" y2="81041"/>
                        </a14:backgroundRemoval>
                      </a14:imgEffect>
                      <a14:imgEffect>
                        <a14:brightnessContrast contrast="20000"/>
                      </a14:imgEffect>
                    </a14:imgLayer>
                  </a14:imgProps>
                </a:ext>
              </a:extLst>
            </a:blip>
            <a:stretch>
              <a:fillRect/>
            </a:stretch>
          </p:blipFill>
          <p:spPr>
            <a:xfrm rot="21367202">
              <a:off x="44985" y="1133447"/>
              <a:ext cx="2005378" cy="1397530"/>
            </a:xfrm>
            <a:prstGeom prst="rect">
              <a:avLst/>
            </a:prstGeom>
          </p:spPr>
        </p:pic>
        <p:pic>
          <p:nvPicPr>
            <p:cNvPr id="6" name="Picture 12">
              <a:extLst>
                <a:ext uri="{FF2B5EF4-FFF2-40B4-BE49-F238E27FC236}">
                  <a16:creationId xmlns:a16="http://schemas.microsoft.com/office/drawing/2014/main" id="{B67C1AD3-CBEA-E23D-57FB-9F1E015D0B2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65" b="89963" l="9845" r="91192">
                          <a14:foregroundMark x1="75907" y1="37918" x2="86269" y2="36803"/>
                          <a14:foregroundMark x1="91192" y1="34201" x2="91192" y2="34201"/>
                          <a14:foregroundMark x1="25389" y1="26394" x2="25389" y2="26394"/>
                          <a14:foregroundMark x1="21244" y1="30855" x2="21244" y2="30855"/>
                          <a14:foregroundMark x1="21762" y1="37546" x2="21762" y2="37546"/>
                          <a14:backgroundMark x1="47150" y1="1859" x2="51813" y2="10781"/>
                          <a14:backgroundMark x1="42487" y1="21933" x2="54145" y2="17844"/>
                          <a14:backgroundMark x1="37565" y1="15242" x2="58290" y2="24164"/>
                          <a14:backgroundMark x1="59585" y1="75465" x2="48705" y2="81041"/>
                        </a14:backgroundRemoval>
                      </a14:imgEffect>
                      <a14:imgEffect>
                        <a14:brightnessContrast contrast="20000"/>
                      </a14:imgEffect>
                    </a14:imgLayer>
                  </a14:imgProps>
                </a:ext>
              </a:extLst>
            </a:blip>
            <a:stretch>
              <a:fillRect/>
            </a:stretch>
          </p:blipFill>
          <p:spPr>
            <a:xfrm rot="1152038">
              <a:off x="9665881" y="1133447"/>
              <a:ext cx="2005378" cy="1397530"/>
            </a:xfrm>
            <a:prstGeom prst="rect">
              <a:avLst/>
            </a:prstGeom>
          </p:spPr>
        </p:pic>
      </p:grpSp>
    </p:spTree>
    <p:extLst>
      <p:ext uri="{BB962C8B-B14F-4D97-AF65-F5344CB8AC3E}">
        <p14:creationId xmlns:p14="http://schemas.microsoft.com/office/powerpoint/2010/main" val="305101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7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7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27FE8D5-6C53-A9A4-7A92-8A0495C8AF07}"/>
              </a:ext>
            </a:extLst>
          </p:cNvPr>
          <p:cNvGrpSpPr/>
          <p:nvPr/>
        </p:nvGrpSpPr>
        <p:grpSpPr>
          <a:xfrm>
            <a:off x="317126" y="1209687"/>
            <a:ext cx="11557748" cy="3046988"/>
            <a:chOff x="2700628" y="1895287"/>
            <a:chExt cx="8020771" cy="3046988"/>
          </a:xfrm>
        </p:grpSpPr>
        <p:sp>
          <p:nvSpPr>
            <p:cNvPr id="10" name="TextBox 67">
              <a:extLst>
                <a:ext uri="{FF2B5EF4-FFF2-40B4-BE49-F238E27FC236}">
                  <a16:creationId xmlns:a16="http://schemas.microsoft.com/office/drawing/2014/main" id="{A21D619B-FDA7-0749-64D5-3B29ED4EEE67}"/>
                </a:ext>
              </a:extLst>
            </p:cNvPr>
            <p:cNvSpPr txBox="1"/>
            <p:nvPr/>
          </p:nvSpPr>
          <p:spPr>
            <a:xfrm>
              <a:off x="2700628" y="1895287"/>
              <a:ext cx="8020770" cy="3046988"/>
            </a:xfrm>
            <a:prstGeom prst="rect">
              <a:avLst/>
            </a:prstGeom>
            <a:noFill/>
          </p:spPr>
          <p:txBody>
            <a:bodyPr wrap="square" rtlCol="0">
              <a:prstTxWarp prst="textArchUp">
                <a:avLst/>
              </a:prstTxWarp>
              <a:spAutoFit/>
            </a:bodyPr>
            <a:lstStyle/>
            <a:p>
              <a:pPr algn="ctr"/>
              <a:r>
                <a:rPr lang="en-US" sz="96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CÙNG TẠO NHÓM NÀO !</a:t>
              </a:r>
              <a:endParaRPr lang="en-US" sz="96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11" name="TextBox 67">
              <a:extLst>
                <a:ext uri="{FF2B5EF4-FFF2-40B4-BE49-F238E27FC236}">
                  <a16:creationId xmlns:a16="http://schemas.microsoft.com/office/drawing/2014/main" id="{8ABC6424-FA5C-5676-47BD-40474224CC5E}"/>
                </a:ext>
              </a:extLst>
            </p:cNvPr>
            <p:cNvSpPr txBox="1"/>
            <p:nvPr/>
          </p:nvSpPr>
          <p:spPr>
            <a:xfrm>
              <a:off x="2700629" y="1895287"/>
              <a:ext cx="8020770" cy="3046988"/>
            </a:xfrm>
            <a:prstGeom prst="rect">
              <a:avLst/>
            </a:prstGeom>
            <a:noFill/>
          </p:spPr>
          <p:txBody>
            <a:bodyPr wrap="square" rtlCol="0">
              <a:prstTxWarp prst="textArchUp">
                <a:avLst/>
              </a:prstTxWarp>
              <a:spAutoFit/>
            </a:bodyPr>
            <a:lstStyle/>
            <a:p>
              <a:pPr algn="ct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Ù</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Ạ</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O</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Ó</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À</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O</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a:t>
              </a:r>
              <a:endParaRPr lang="en-US" sz="9600" b="1" dirty="0">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12" name="Picture 8">
            <a:extLst>
              <a:ext uri="{FF2B5EF4-FFF2-40B4-BE49-F238E27FC236}">
                <a16:creationId xmlns:a16="http://schemas.microsoft.com/office/drawing/2014/main" id="{D58DB941-0907-119E-6C63-9FE96D7E4768}"/>
              </a:ext>
            </a:extLst>
          </p:cNvPr>
          <p:cNvPicPr>
            <a:picLocks noChangeAspect="1"/>
          </p:cNvPicPr>
          <p:nvPr/>
        </p:nvPicPr>
        <p:blipFill>
          <a:blip r:embed="rId4"/>
          <a:srcRect/>
          <a:stretch>
            <a:fillRect/>
          </a:stretch>
        </p:blipFill>
        <p:spPr>
          <a:xfrm>
            <a:off x="7971218" y="2396274"/>
            <a:ext cx="2898487" cy="4195286"/>
          </a:xfrm>
          <a:prstGeom prst="rect">
            <a:avLst/>
          </a:prstGeom>
        </p:spPr>
      </p:pic>
      <p:pic>
        <p:nvPicPr>
          <p:cNvPr id="13" name="Picture 9">
            <a:extLst>
              <a:ext uri="{FF2B5EF4-FFF2-40B4-BE49-F238E27FC236}">
                <a16:creationId xmlns:a16="http://schemas.microsoft.com/office/drawing/2014/main" id="{6271C607-541E-2384-7640-CF644346E889}"/>
              </a:ext>
            </a:extLst>
          </p:cNvPr>
          <p:cNvPicPr>
            <a:picLocks noChangeAspect="1"/>
          </p:cNvPicPr>
          <p:nvPr/>
        </p:nvPicPr>
        <p:blipFill>
          <a:blip r:embed="rId5"/>
          <a:srcRect/>
          <a:stretch>
            <a:fillRect/>
          </a:stretch>
        </p:blipFill>
        <p:spPr>
          <a:xfrm flipH="1">
            <a:off x="1263303" y="2444305"/>
            <a:ext cx="2543250" cy="4147254"/>
          </a:xfrm>
          <a:prstGeom prst="rect">
            <a:avLst/>
          </a:prstGeom>
        </p:spPr>
      </p:pic>
      <p:pic>
        <p:nvPicPr>
          <p:cNvPr id="14" name="Picture 10">
            <a:extLst>
              <a:ext uri="{FF2B5EF4-FFF2-40B4-BE49-F238E27FC236}">
                <a16:creationId xmlns:a16="http://schemas.microsoft.com/office/drawing/2014/main" id="{4B65E5FF-93EE-23F0-DC28-D0BC08C7716E}"/>
              </a:ext>
            </a:extLst>
          </p:cNvPr>
          <p:cNvPicPr>
            <a:picLocks noChangeAspect="1"/>
          </p:cNvPicPr>
          <p:nvPr/>
        </p:nvPicPr>
        <p:blipFill>
          <a:blip r:embed="rId6"/>
          <a:srcRect/>
          <a:stretch>
            <a:fillRect/>
          </a:stretch>
        </p:blipFill>
        <p:spPr>
          <a:xfrm>
            <a:off x="4621162" y="2407724"/>
            <a:ext cx="2723536" cy="4183835"/>
          </a:xfrm>
          <a:prstGeom prst="rect">
            <a:avLst/>
          </a:prstGeom>
        </p:spPr>
      </p:pic>
    </p:spTree>
    <p:extLst>
      <p:ext uri="{BB962C8B-B14F-4D97-AF65-F5344CB8AC3E}">
        <p14:creationId xmlns:p14="http://schemas.microsoft.com/office/powerpoint/2010/main" val="3030872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282</TotalTime>
  <Words>1515</Words>
  <Application>Microsoft Office PowerPoint</Application>
  <PresentationFormat>Widescreen</PresentationFormat>
  <Paragraphs>116</Paragraphs>
  <Slides>33</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LNTH-LuoLuoNotangYuanTi 1</vt:lpstr>
      <vt:lpstr>Arial</vt:lpstr>
      <vt:lpstr>Calibri</vt:lpstr>
      <vt:lpstr>iCiel Pony</vt:lpstr>
      <vt:lpstr>SVN-Apple</vt:lpstr>
      <vt:lpstr>#9Slide07 IcielLa Chic Pro Shad</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Hương</cp:lastModifiedBy>
  <cp:revision>11</cp:revision>
  <dcterms:created xsi:type="dcterms:W3CDTF">2023-10-08T03:34:24Z</dcterms:created>
  <dcterms:modified xsi:type="dcterms:W3CDTF">2024-12-22T07:50:06Z</dcterms:modified>
  <cp:category>9Slide.vn</cp:category>
</cp:coreProperties>
</file>