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3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256" r:id="rId2"/>
    <p:sldId id="263" r:id="rId3"/>
    <p:sldId id="258" r:id="rId4"/>
    <p:sldId id="302" r:id="rId5"/>
    <p:sldId id="266" r:id="rId6"/>
    <p:sldId id="259" r:id="rId7"/>
    <p:sldId id="278" r:id="rId8"/>
    <p:sldId id="303" r:id="rId9"/>
    <p:sldId id="277" r:id="rId10"/>
    <p:sldId id="288" r:id="rId11"/>
    <p:sldId id="289" r:id="rId12"/>
    <p:sldId id="284" r:id="rId13"/>
    <p:sldId id="292" r:id="rId14"/>
    <p:sldId id="280" r:id="rId15"/>
    <p:sldId id="279" r:id="rId16"/>
    <p:sldId id="296" r:id="rId17"/>
    <p:sldId id="297" r:id="rId18"/>
    <p:sldId id="298" r:id="rId19"/>
    <p:sldId id="299" r:id="rId20"/>
    <p:sldId id="300" r:id="rId21"/>
    <p:sldId id="301" r:id="rId22"/>
    <p:sldId id="295" r:id="rId23"/>
    <p:sldId id="262" r:id="rId24"/>
  </p:sldIdLst>
  <p:sldSz cx="18288000" cy="10287000"/>
  <p:notesSz cx="6858000" cy="9144000"/>
  <p:embeddedFontLst>
    <p:embeddedFont>
      <p:font typeface=".VnVogue" panose="020B7200000000000000"/>
      <p:regular r:id="rId26"/>
    </p:embeddedFont>
    <p:embeddedFont>
      <p:font typeface="Bradley Hand ITC" panose="03070402050302030203" pitchFamily="66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ooper Black" panose="0208090404030B020404" pitchFamily="18" charset="0"/>
      <p:regular r:id="rId32"/>
    </p:embeddedFont>
    <p:embeddedFont>
      <p:font typeface="Harrington" panose="04040505050A02020702" pitchFamily="82" charset="0"/>
      <p:regular r:id="rId33"/>
    </p:embeddedFont>
    <p:embeddedFont>
      <p:font typeface="Modern Love" panose="04090805081005020601" pitchFamily="82" charset="0"/>
      <p:regular r:id="rId34"/>
    </p:embeddedFont>
    <p:embeddedFont>
      <p:font typeface="Now Bold Bold" panose="020B0604020202020204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99"/>
    <a:srgbClr val="3333CC"/>
    <a:srgbClr val="9933FF"/>
    <a:srgbClr val="FF66CC"/>
    <a:srgbClr val="9999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9592" autoAdjust="0"/>
  </p:normalViewPr>
  <p:slideViewPr>
    <p:cSldViewPr>
      <p:cViewPr varScale="1">
        <p:scale>
          <a:sx n="40" d="100"/>
          <a:sy n="40" d="100"/>
        </p:scale>
        <p:origin x="58" y="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71040C-AF3A-48F0-A5FE-0B320E763F4D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05D1B6-F424-4B98-BD74-93A1473E7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962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Choose a number to mind the word</a:t>
            </a:r>
            <a:r>
              <a:rPr lang="en-US" b="0" baseline="0" dirty="0"/>
              <a:t>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05D1B6-F424-4B98-BD74-93A1473E712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5664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Choose a photo of your Tet holiday and say what you’re doing.  </a:t>
            </a:r>
          </a:p>
          <a:p>
            <a:r>
              <a:rPr lang="en-US" dirty="0"/>
              <a:t>I’m eating and drinking.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05D1B6-F424-4B98-BD74-93A1473E712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7837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Choose a photo of your Tet holiday and say what you’re doing.  </a:t>
            </a:r>
          </a:p>
          <a:p>
            <a:r>
              <a:rPr lang="en-US" dirty="0"/>
              <a:t>I’m eating and drinking.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05D1B6-F424-4B98-BD74-93A1473E712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3525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71397-E6EF-4027-93CA-C042CAA1EC5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583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spcBef>
                <a:spcPts val="0"/>
              </a:spcBef>
              <a:buFont typeface="Arial" pitchFamily="34" charset="0"/>
              <a:buNone/>
            </a:pPr>
            <a:r>
              <a:rPr lang="en-US" sz="1200" b="0" dirty="0"/>
              <a:t>Students work in pairs to peer-check their answers. </a:t>
            </a:r>
            <a:endParaRPr lang="en-US" b="0" dirty="0"/>
          </a:p>
          <a:p>
            <a:pPr marL="0" indent="0" algn="l">
              <a:spcBef>
                <a:spcPts val="0"/>
              </a:spcBef>
              <a:buFont typeface="Arial" pitchFamily="34" charset="0"/>
              <a:buNone/>
            </a:pPr>
            <a:endParaRPr lang="en-US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05D1B6-F424-4B98-BD74-93A1473E712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70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9398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Answers: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453390" marR="9398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1. b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    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2. 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    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3. 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    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4. d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05D1B6-F424-4B98-BD74-93A1473E712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499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spcBef>
                <a:spcPts val="0"/>
              </a:spcBef>
              <a:buFont typeface="Arial" pitchFamily="34" charset="0"/>
              <a:buNone/>
            </a:pPr>
            <a:r>
              <a:rPr lang="en-US" sz="1200" b="1" dirty="0"/>
              <a:t>Ask and answer</a:t>
            </a:r>
          </a:p>
          <a:p>
            <a:pPr marL="0" indent="0" algn="l">
              <a:spcBef>
                <a:spcPts val="0"/>
              </a:spcBef>
              <a:buFont typeface="Arial" pitchFamily="34" charset="0"/>
              <a:buNone/>
            </a:pPr>
            <a:r>
              <a:rPr lang="en-US" sz="1200" b="0" dirty="0"/>
              <a:t>What’s he doing?</a:t>
            </a:r>
          </a:p>
          <a:p>
            <a:pPr marL="0" indent="0" algn="l">
              <a:spcBef>
                <a:spcPts val="0"/>
              </a:spcBef>
              <a:buFont typeface="Arial" pitchFamily="34" charset="0"/>
              <a:buNone/>
            </a:pPr>
            <a:r>
              <a:rPr lang="en-US" sz="1200" b="0" dirty="0"/>
              <a:t>He’s dancing.</a:t>
            </a:r>
            <a:endParaRPr lang="en-US" b="0" dirty="0"/>
          </a:p>
          <a:p>
            <a:pPr marL="0" indent="0" algn="l">
              <a:spcBef>
                <a:spcPts val="0"/>
              </a:spcBef>
              <a:buFont typeface="Arial" pitchFamily="34" charset="0"/>
              <a:buNone/>
            </a:pPr>
            <a:endParaRPr lang="en-US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05D1B6-F424-4B98-BD74-93A1473E712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608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Read their writing texts to each other.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05D1B6-F424-4B98-BD74-93A1473E712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0370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Choose a photo of your Tet holiday and say what you’re doing.  </a:t>
            </a:r>
          </a:p>
          <a:p>
            <a:r>
              <a:rPr lang="en-US" dirty="0"/>
              <a:t>I’m eating and drinking.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05D1B6-F424-4B98-BD74-93A1473E712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2318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Choose a photo of your Tet holiday and say what you’re doing.  </a:t>
            </a:r>
          </a:p>
          <a:p>
            <a:r>
              <a:rPr lang="en-US" dirty="0"/>
              <a:t>I’m eating and drinking.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05D1B6-F424-4B98-BD74-93A1473E712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5115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Choose a photo of your Tet holiday and say what you’re doing.  </a:t>
            </a:r>
          </a:p>
          <a:p>
            <a:r>
              <a:rPr lang="en-US" dirty="0"/>
              <a:t>I’m eating and drinking.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05D1B6-F424-4B98-BD74-93A1473E712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3256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Choose a photo of your Tet holiday and say what you’re doing.  </a:t>
            </a:r>
          </a:p>
          <a:p>
            <a:r>
              <a:rPr lang="en-US" dirty="0"/>
              <a:t>I’m eating and drinking.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05D1B6-F424-4B98-BD74-93A1473E712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83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hyperlink" Target="https://www.youtube.com/watch?v=p3XPRgf4qG4" TargetMode="External"/><Relationship Id="rId7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jpe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E7BRrNU25lE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3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1.png"/><Relationship Id="rId10" Type="http://schemas.openxmlformats.org/officeDocument/2006/relationships/image" Target="../media/image23.png"/><Relationship Id="rId4" Type="http://schemas.openxmlformats.org/officeDocument/2006/relationships/image" Target="../media/image18.sv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.jpe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5" Type="http://schemas.openxmlformats.org/officeDocument/2006/relationships/image" Target="../media/image11.pn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jpe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634375" y="708754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AE8AF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97195" y="3215093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845084">
            <a:off x="6221549" y="3221795"/>
            <a:ext cx="4902795" cy="6156478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 rot="-10800000">
            <a:off x="-366324" y="657640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351912">
            <a:off x="1944219" y="3071844"/>
            <a:ext cx="4261686" cy="6267185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3644832" y="455697"/>
            <a:ext cx="12737131" cy="16467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dirty="0">
                <a:solidFill>
                  <a:srgbClr val="FFFF00"/>
                </a:solidFill>
                <a:latin typeface="iCiel Cucho Bold" pitchFamily="50" charset="0"/>
                <a:cs typeface="iCiel Cucho Bold" pitchFamily="50" charset="0"/>
              </a:rPr>
              <a:t>I’m dancing with dad</a:t>
            </a:r>
            <a:r>
              <a:rPr lang="en-US" sz="8000" dirty="0">
                <a:solidFill>
                  <a:srgbClr val="FFFF00"/>
                </a:solidFill>
                <a:latin typeface="Halimum Bold"/>
              </a:rPr>
              <a:t>. 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145711">
            <a:off x="11876169" y="3417079"/>
            <a:ext cx="5355736" cy="642367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5CD0258-76BD-2850-A367-1591E3E06715}"/>
              </a:ext>
            </a:extLst>
          </p:cNvPr>
          <p:cNvSpPr/>
          <p:nvPr/>
        </p:nvSpPr>
        <p:spPr>
          <a:xfrm rot="20649839">
            <a:off x="331192" y="885764"/>
            <a:ext cx="3926076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rrington" panose="04040505050A02020702" pitchFamily="82" charset="0"/>
                <a:cs typeface="iCiel Cucho Bold" pitchFamily="50" charset="0"/>
              </a:rPr>
              <a:t>Unit 8</a:t>
            </a:r>
            <a:endParaRPr lang="en-US" sz="115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arrington" panose="04040505050A02020702" pitchFamily="8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07C3168-35E4-3879-A2FC-822CB548F4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173338">
            <a:off x="13243953" y="4468429"/>
            <a:ext cx="3321202" cy="391827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253481">
            <a:off x="14693092" y="2166395"/>
            <a:ext cx="2314554" cy="349726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8F8069F-2BE8-78F5-224F-F722AF92E20E}"/>
              </a:ext>
            </a:extLst>
          </p:cNvPr>
          <p:cNvSpPr/>
          <p:nvPr/>
        </p:nvSpPr>
        <p:spPr>
          <a:xfrm>
            <a:off x="7052919" y="2025973"/>
            <a:ext cx="60019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6: Skills Time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2B066E9-6D98-0CAF-A79F-5DB3FD5E321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885467" y="140388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l="2544" t="7511" r="1948" b="12004"/>
          <a:stretch>
            <a:fillRect/>
          </a:stretch>
        </p:blipFill>
        <p:spPr>
          <a:xfrm>
            <a:off x="-10431" y="-7576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03504" y="634678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80D4C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97195" y="3144506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66324" y="587053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2777976" y="1352236"/>
            <a:ext cx="12838560" cy="11772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8800" dirty="0">
                <a:solidFill>
                  <a:srgbClr val="000000"/>
                </a:solidFill>
                <a:latin typeface="Now Bold Bold"/>
              </a:rPr>
              <a:t>Rock-Scissors-Paper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62861B-7DC8-0507-3195-700EBE8EE7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noisesoul-smile-music-by-sound-gallery-by-dmitry-taras-9629">
            <a:hlinkClick r:id="" action="ppaction://media"/>
            <a:extLst>
              <a:ext uri="{FF2B5EF4-FFF2-40B4-BE49-F238E27FC236}">
                <a16:creationId xmlns:a16="http://schemas.microsoft.com/office/drawing/2014/main" id="{E06D26AD-D031-72CA-5CB1-972230FC15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616536" y="1018304"/>
            <a:ext cx="1455293" cy="14552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3ABA74-FE23-A9E1-79E4-97613CCE43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969" y="5621013"/>
            <a:ext cx="16738062" cy="390311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74D8CDF-362C-B63B-B77A-F2FA36F11E1C}"/>
              </a:ext>
            </a:extLst>
          </p:cNvPr>
          <p:cNvGrpSpPr/>
          <p:nvPr/>
        </p:nvGrpSpPr>
        <p:grpSpPr>
          <a:xfrm>
            <a:off x="990600" y="2714224"/>
            <a:ext cx="4092060" cy="3010715"/>
            <a:chOff x="813247" y="2062145"/>
            <a:chExt cx="4092060" cy="3010715"/>
          </a:xfrm>
        </p:grpSpPr>
        <p:sp>
          <p:nvSpPr>
            <p:cNvPr id="9" name="Google Shape;7545;p47">
              <a:extLst>
                <a:ext uri="{FF2B5EF4-FFF2-40B4-BE49-F238E27FC236}">
                  <a16:creationId xmlns:a16="http://schemas.microsoft.com/office/drawing/2014/main" id="{34820F8D-FF2F-0F07-9EE8-5893AD9F8121}"/>
                </a:ext>
              </a:extLst>
            </p:cNvPr>
            <p:cNvSpPr/>
            <p:nvPr/>
          </p:nvSpPr>
          <p:spPr>
            <a:xfrm rot="17227256">
              <a:off x="1353919" y="1521473"/>
              <a:ext cx="3010715" cy="4092060"/>
            </a:xfrm>
            <a:custGeom>
              <a:avLst/>
              <a:gdLst/>
              <a:ahLst/>
              <a:cxnLst/>
              <a:rect l="l" t="t" r="r" b="b"/>
              <a:pathLst>
                <a:path w="174168" h="114693" extrusionOk="0">
                  <a:moveTo>
                    <a:pt x="103200" y="1578"/>
                  </a:moveTo>
                  <a:cubicBezTo>
                    <a:pt x="79310" y="297"/>
                    <a:pt x="41705" y="-1888"/>
                    <a:pt x="24522" y="3387"/>
                  </a:cubicBezTo>
                  <a:cubicBezTo>
                    <a:pt x="7339" y="8663"/>
                    <a:pt x="933" y="17405"/>
                    <a:pt x="104" y="33231"/>
                  </a:cubicBezTo>
                  <a:cubicBezTo>
                    <a:pt x="-725" y="49057"/>
                    <a:pt x="9525" y="84854"/>
                    <a:pt x="19548" y="98344"/>
                  </a:cubicBezTo>
                  <a:cubicBezTo>
                    <a:pt x="29571" y="111834"/>
                    <a:pt x="41026" y="112663"/>
                    <a:pt x="60243" y="114170"/>
                  </a:cubicBezTo>
                  <a:cubicBezTo>
                    <a:pt x="79460" y="115677"/>
                    <a:pt x="116916" y="113492"/>
                    <a:pt x="134852" y="107388"/>
                  </a:cubicBezTo>
                  <a:cubicBezTo>
                    <a:pt x="152788" y="101284"/>
                    <a:pt x="162360" y="93596"/>
                    <a:pt x="167861" y="77544"/>
                  </a:cubicBezTo>
                  <a:cubicBezTo>
                    <a:pt x="173363" y="61492"/>
                    <a:pt x="178638" y="23735"/>
                    <a:pt x="167861" y="11074"/>
                  </a:cubicBezTo>
                  <a:cubicBezTo>
                    <a:pt x="157084" y="-1587"/>
                    <a:pt x="127090" y="2859"/>
                    <a:pt x="103200" y="15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  <p:pic>
          <p:nvPicPr>
            <p:cNvPr id="11" name="Picture 10" descr="A picture containing toy, doll, vector graphics&#10;&#10;Description automatically generated">
              <a:extLst>
                <a:ext uri="{FF2B5EF4-FFF2-40B4-BE49-F238E27FC236}">
                  <a16:creationId xmlns:a16="http://schemas.microsoft.com/office/drawing/2014/main" id="{E00F531C-D192-D968-605E-B68E604441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16594" y="2445022"/>
              <a:ext cx="3109739" cy="22077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4929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03504" y="634678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80D4C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97195" y="3144506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66324" y="587053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881791" y="1409074"/>
            <a:ext cx="16503556" cy="1250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11500" dirty="0">
                <a:solidFill>
                  <a:srgbClr val="000000"/>
                </a:solidFill>
                <a:latin typeface="Now Bold Bold"/>
              </a:rPr>
              <a:t>Good job!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62861B-7DC8-0507-3195-700EBE8EE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BCF9AFC9-63E7-D922-3E4B-003847E451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8262" y="2594578"/>
            <a:ext cx="8165174" cy="816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759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03504" y="753780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F79CC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97195" y="3263608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66324" y="706155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018269" y="1366224"/>
            <a:ext cx="16230600" cy="1201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29"/>
              </a:lnSpc>
            </a:pPr>
            <a:r>
              <a:rPr lang="en-US" sz="7021" dirty="0">
                <a:solidFill>
                  <a:srgbClr val="000000"/>
                </a:solidFill>
                <a:latin typeface="Now Bold Bold"/>
              </a:rPr>
              <a:t>Read and Write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91A74D7-CAD2-ED6B-3FDF-95473029A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8BFBB97-0234-8385-17F9-7A974B3548FB}"/>
              </a:ext>
            </a:extLst>
          </p:cNvPr>
          <p:cNvSpPr/>
          <p:nvPr/>
        </p:nvSpPr>
        <p:spPr>
          <a:xfrm>
            <a:off x="16329" y="3311233"/>
            <a:ext cx="5791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Write </a:t>
            </a:r>
            <a:r>
              <a:rPr lang="en-US" sz="8000" b="1" i="1" cap="none" spc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ing</a:t>
            </a:r>
            <a:endParaRPr lang="en-US" sz="8000" b="1" i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9DFBE8-F069-2531-CAEB-F63B888F60DD}"/>
              </a:ext>
            </a:extLst>
          </p:cNvPr>
          <p:cNvSpPr/>
          <p:nvPr/>
        </p:nvSpPr>
        <p:spPr>
          <a:xfrm>
            <a:off x="1791011" y="5086886"/>
            <a:ext cx="15645179" cy="11079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66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adley Hand ITC" panose="03070402050302030203" pitchFamily="66" charset="0"/>
              </a:rPr>
              <a:t>I’m eat__________ some cake.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9304B6-4304-476A-FDD8-95B906236CE8}"/>
              </a:ext>
            </a:extLst>
          </p:cNvPr>
          <p:cNvSpPr/>
          <p:nvPr/>
        </p:nvSpPr>
        <p:spPr>
          <a:xfrm>
            <a:off x="1752598" y="6667500"/>
            <a:ext cx="15697199" cy="11079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66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adley Hand ITC" panose="03070402050302030203" pitchFamily="66" charset="0"/>
              </a:rPr>
              <a:t>She’s drink__________ water.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E6DD92-A7CD-8351-5E8F-D33598E968E3}"/>
              </a:ext>
            </a:extLst>
          </p:cNvPr>
          <p:cNvSpPr/>
          <p:nvPr/>
        </p:nvSpPr>
        <p:spPr>
          <a:xfrm>
            <a:off x="1752599" y="8327016"/>
            <a:ext cx="15729857" cy="110799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66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adley Hand ITC" panose="03070402050302030203" pitchFamily="66" charset="0"/>
              </a:rPr>
              <a:t>He’s talk______ with his family at the party.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D50B535-A02E-AF33-DEE9-F0E82A621933}"/>
              </a:ext>
            </a:extLst>
          </p:cNvPr>
          <p:cNvSpPr/>
          <p:nvPr/>
        </p:nvSpPr>
        <p:spPr>
          <a:xfrm>
            <a:off x="3505200" y="5027658"/>
            <a:ext cx="28194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adley Hand ITC" panose="03070402050302030203" pitchFamily="66" charset="0"/>
              </a:rPr>
              <a:t>ing</a:t>
            </a:r>
            <a:endParaRPr lang="en-US" sz="72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radley Hand ITC" panose="03070402050302030203" pitchFamily="66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02BC5DC-1571-2C1F-C656-745832F910E8}"/>
              </a:ext>
            </a:extLst>
          </p:cNvPr>
          <p:cNvSpPr/>
          <p:nvPr/>
        </p:nvSpPr>
        <p:spPr>
          <a:xfrm>
            <a:off x="5334000" y="6620973"/>
            <a:ext cx="28194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adley Hand ITC" panose="03070402050302030203" pitchFamily="66" charset="0"/>
              </a:rPr>
              <a:t>ing</a:t>
            </a:r>
            <a:endParaRPr lang="en-US" sz="72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radley Hand ITC" panose="03070402050302030203" pitchFamily="66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A35976A-53CC-A714-9391-C25EED79AC5B}"/>
              </a:ext>
            </a:extLst>
          </p:cNvPr>
          <p:cNvSpPr/>
          <p:nvPr/>
        </p:nvSpPr>
        <p:spPr>
          <a:xfrm>
            <a:off x="4267200" y="8309970"/>
            <a:ext cx="28194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adley Hand ITC" panose="03070402050302030203" pitchFamily="66" charset="0"/>
              </a:rPr>
              <a:t>ing</a:t>
            </a:r>
            <a:endParaRPr lang="en-US" sz="72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824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03504" y="753780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F79CC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97195" y="3263608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66324" y="706155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018269" y="1366224"/>
            <a:ext cx="16230600" cy="1201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29"/>
              </a:lnSpc>
            </a:pPr>
            <a:r>
              <a:rPr lang="en-US" sz="7021" dirty="0">
                <a:solidFill>
                  <a:srgbClr val="000000"/>
                </a:solidFill>
                <a:latin typeface="Now Bold Bold"/>
              </a:rPr>
              <a:t>Read and Write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91A74D7-CAD2-ED6B-3FDF-95473029A5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8BFBB97-0234-8385-17F9-7A974B3548FB}"/>
              </a:ext>
            </a:extLst>
          </p:cNvPr>
          <p:cNvSpPr/>
          <p:nvPr/>
        </p:nvSpPr>
        <p:spPr>
          <a:xfrm>
            <a:off x="16328" y="3311233"/>
            <a:ext cx="14080672" cy="1323439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Write about </a:t>
            </a:r>
            <a:r>
              <a:rPr lang="en-US" sz="80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your family at Tet</a:t>
            </a:r>
            <a:r>
              <a:rPr lang="en-US" sz="8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8000" b="1" i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E6DD92-A7CD-8351-5E8F-D33598E968E3}"/>
              </a:ext>
            </a:extLst>
          </p:cNvPr>
          <p:cNvSpPr/>
          <p:nvPr/>
        </p:nvSpPr>
        <p:spPr>
          <a:xfrm>
            <a:off x="381000" y="5071050"/>
            <a:ext cx="17602200" cy="468974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66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adley Hand ITC" panose="03070402050302030203" pitchFamily="66" charset="0"/>
              </a:rPr>
              <a:t>It’s Tet holiday. My dad is ______________________. My mom is _______________. 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66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adley Hand ITC" panose="03070402050302030203" pitchFamily="66" charset="0"/>
              </a:rPr>
              <a:t>I’m ___________________. We’re happy.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00D623-F7F0-A733-2A36-B12BB15B8D01}"/>
              </a:ext>
            </a:extLst>
          </p:cNvPr>
          <p:cNvSpPr/>
          <p:nvPr/>
        </p:nvSpPr>
        <p:spPr>
          <a:xfrm>
            <a:off x="9829800" y="5448300"/>
            <a:ext cx="726666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adley Hand ITC" panose="03070402050302030203" pitchFamily="66" charset="0"/>
              </a:rPr>
              <a:t>cleaning our house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762E762-A844-40B2-41B7-ECE4E9A53859}"/>
              </a:ext>
            </a:extLst>
          </p:cNvPr>
          <p:cNvSpPr/>
          <p:nvPr/>
        </p:nvSpPr>
        <p:spPr>
          <a:xfrm>
            <a:off x="4724400" y="6906838"/>
            <a:ext cx="304800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adley Hand ITC" panose="03070402050302030203" pitchFamily="66" charset="0"/>
              </a:rPr>
              <a:t>cooking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D212484-ED69-87E2-E0F7-0B3E51436D37}"/>
              </a:ext>
            </a:extLst>
          </p:cNvPr>
          <p:cNvSpPr/>
          <p:nvPr/>
        </p:nvSpPr>
        <p:spPr>
          <a:xfrm>
            <a:off x="1752600" y="8681356"/>
            <a:ext cx="64008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adley Hand ITC" panose="03070402050302030203" pitchFamily="66" charset="0"/>
              </a:rPr>
              <a:t>helping my mom</a:t>
            </a:r>
          </a:p>
        </p:txBody>
      </p:sp>
    </p:spTree>
    <p:extLst>
      <p:ext uri="{BB962C8B-B14F-4D97-AF65-F5344CB8AC3E}">
        <p14:creationId xmlns:p14="http://schemas.microsoft.com/office/powerpoint/2010/main" val="3934673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l="2544" t="7511" r="1948" b="12004"/>
          <a:stretch>
            <a:fillRect/>
          </a:stretch>
        </p:blipFill>
        <p:spPr>
          <a:xfrm>
            <a:off x="-1066800" y="34290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03504" y="634678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80D4C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97195" y="3144506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66324" y="587053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881791" y="1409074"/>
            <a:ext cx="16503556" cy="1250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11500" dirty="0">
                <a:solidFill>
                  <a:srgbClr val="000000"/>
                </a:solidFill>
                <a:latin typeface="Now Bold Bold"/>
              </a:rPr>
              <a:t>Work in Pairs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62861B-7DC8-0507-3195-700EBE8EE7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Google Shape;7545;p47">
            <a:extLst>
              <a:ext uri="{FF2B5EF4-FFF2-40B4-BE49-F238E27FC236}">
                <a16:creationId xmlns:a16="http://schemas.microsoft.com/office/drawing/2014/main" id="{34820F8D-FF2F-0F07-9EE8-5893AD9F8121}"/>
              </a:ext>
            </a:extLst>
          </p:cNvPr>
          <p:cNvSpPr/>
          <p:nvPr/>
        </p:nvSpPr>
        <p:spPr>
          <a:xfrm rot="-4372744">
            <a:off x="4781790" y="2311034"/>
            <a:ext cx="7505220" cy="9329158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pic>
        <p:nvPicPr>
          <p:cNvPr id="11" name="Picture 10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E00F531C-D192-D968-605E-B68E604441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4400" y="4229100"/>
            <a:ext cx="6950211" cy="4934296"/>
          </a:xfrm>
          <a:prstGeom prst="rect">
            <a:avLst/>
          </a:prstGeom>
        </p:spPr>
      </p:pic>
      <p:pic>
        <p:nvPicPr>
          <p:cNvPr id="12" name="noisesoul-smile-music-by-sound-gallery-by-dmitry-taras-9629">
            <a:hlinkClick r:id="" action="ppaction://media"/>
            <a:extLst>
              <a:ext uri="{FF2B5EF4-FFF2-40B4-BE49-F238E27FC236}">
                <a16:creationId xmlns:a16="http://schemas.microsoft.com/office/drawing/2014/main" id="{E06D26AD-D031-72CA-5CB1-972230FC15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588553" y="1072143"/>
            <a:ext cx="1455293" cy="145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244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03504" y="634678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80D4C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97195" y="3144506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66324" y="587053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881791" y="1409074"/>
            <a:ext cx="16503556" cy="1250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11500" dirty="0">
                <a:solidFill>
                  <a:srgbClr val="000000"/>
                </a:solidFill>
                <a:latin typeface="Now Bold Bold"/>
              </a:rPr>
              <a:t>Good job!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62861B-7DC8-0507-3195-700EBE8EE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BCF9AFC9-63E7-D922-3E4B-003847E451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8262" y="2594578"/>
            <a:ext cx="8165174" cy="816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93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493073" y="0"/>
            <a:ext cx="19295008" cy="2605078"/>
            <a:chOff x="-493073" y="981075"/>
            <a:chExt cx="19295008" cy="2605078"/>
          </a:xfrm>
        </p:grpSpPr>
        <p:grpSp>
          <p:nvGrpSpPr>
            <p:cNvPr id="3" name="Group 3"/>
            <p:cNvGrpSpPr/>
            <p:nvPr/>
          </p:nvGrpSpPr>
          <p:grpSpPr>
            <a:xfrm>
              <a:off x="-493073" y="1028700"/>
              <a:ext cx="19295008" cy="2557453"/>
              <a:chOff x="0" y="0"/>
              <a:chExt cx="9230977" cy="122351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9230977" cy="1223518"/>
              </a:xfrm>
              <a:custGeom>
                <a:avLst/>
                <a:gdLst/>
                <a:ahLst/>
                <a:cxnLst/>
                <a:rect l="l" t="t" r="r" b="b"/>
                <a:pathLst>
                  <a:path w="9230977" h="1223518">
                    <a:moveTo>
                      <a:pt x="0" y="0"/>
                    </a:moveTo>
                    <a:lnTo>
                      <a:pt x="9230977" y="0"/>
                    </a:lnTo>
                    <a:lnTo>
                      <a:pt x="9230977" y="1223518"/>
                    </a:lnTo>
                    <a:lnTo>
                      <a:pt x="0" y="1223518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AutoShape 5"/>
            <p:cNvSpPr/>
            <p:nvPr/>
          </p:nvSpPr>
          <p:spPr>
            <a:xfrm rot="-10800000">
              <a:off x="-486764" y="3538528"/>
              <a:ext cx="19157828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AutoShape 6"/>
            <p:cNvSpPr/>
            <p:nvPr/>
          </p:nvSpPr>
          <p:spPr>
            <a:xfrm rot="-10800000">
              <a:off x="-355893" y="981075"/>
              <a:ext cx="19157828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028700" y="1038489"/>
              <a:ext cx="16230600" cy="25378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829"/>
                </a:lnSpc>
              </a:pPr>
              <a:r>
                <a:rPr lang="en-US" sz="7200" dirty="0">
                  <a:latin typeface="Now Bold Bold"/>
                </a:rPr>
                <a:t>Game</a:t>
              </a:r>
            </a:p>
            <a:p>
              <a:pPr algn="ctr">
                <a:lnSpc>
                  <a:spcPts val="9829"/>
                </a:lnSpc>
              </a:pPr>
              <a:r>
                <a:rPr lang="en-US" sz="7200" dirty="0">
                  <a:ln>
                    <a:solidFill>
                      <a:schemeClr val="tx1"/>
                    </a:solidFill>
                  </a:ln>
                  <a:solidFill>
                    <a:srgbClr val="FFFF00"/>
                  </a:solidFill>
                  <a:latin typeface="Now Bold Bold"/>
                </a:rPr>
                <a:t>PASSING BALL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ACD50AA2-733F-3026-55E2-3FE81FBD44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OldMacdonaldHadAFarm-Twins-482044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106400" y="766753"/>
            <a:ext cx="1431131" cy="14311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19500" y="2833678"/>
            <a:ext cx="11049000" cy="703422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</p:pic>
      <p:pic>
        <p:nvPicPr>
          <p:cNvPr id="13" name="Picture 12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5486400" y="4381500"/>
            <a:ext cx="7315200" cy="5486400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sp>
        <p:nvSpPr>
          <p:cNvPr id="18" name="Rounded Rectangular Callout 17"/>
          <p:cNvSpPr/>
          <p:nvPr/>
        </p:nvSpPr>
        <p:spPr>
          <a:xfrm>
            <a:off x="548225" y="2786054"/>
            <a:ext cx="8534400" cy="990600"/>
          </a:xfrm>
          <a:prstGeom prst="wedgeRoundRectCallout">
            <a:avLst>
              <a:gd name="adj1" fmla="val -39260"/>
              <a:gd name="adj2" fmla="val 264423"/>
              <a:gd name="adj3" fmla="val 16667"/>
            </a:avLst>
          </a:prstGeom>
          <a:solidFill>
            <a:srgbClr val="99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.VnVogue" panose="020B0604020202020204"/>
              </a:rPr>
              <a:t>She’s eating </a:t>
            </a:r>
            <a:r>
              <a:rPr lang="en-US" sz="5400" b="1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.VnVogue" panose="020B0604020202020204"/>
              </a:rPr>
              <a:t>banh chung</a:t>
            </a:r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.VnVogue" panose="020B0604020202020204"/>
              </a:rPr>
              <a:t>.</a:t>
            </a:r>
          </a:p>
        </p:txBody>
      </p:sp>
      <p:sp>
        <p:nvSpPr>
          <p:cNvPr id="21" name="Rounded Rectangular Callout 20"/>
          <p:cNvSpPr/>
          <p:nvPr/>
        </p:nvSpPr>
        <p:spPr>
          <a:xfrm>
            <a:off x="10591800" y="2800350"/>
            <a:ext cx="7010400" cy="990600"/>
          </a:xfrm>
          <a:prstGeom prst="wedgeRoundRectCallout">
            <a:avLst>
              <a:gd name="adj1" fmla="val 50677"/>
              <a:gd name="adj2" fmla="val 251925"/>
              <a:gd name="adj3" fmla="val 16667"/>
            </a:avLst>
          </a:prstGeom>
          <a:solidFill>
            <a:srgbClr val="FF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.VnVogue" panose="020B0604020202020204"/>
              </a:rPr>
              <a:t>What’s she doing?</a:t>
            </a:r>
          </a:p>
        </p:txBody>
      </p:sp>
    </p:spTree>
    <p:extLst>
      <p:ext uri="{BB962C8B-B14F-4D97-AF65-F5344CB8AC3E}">
        <p14:creationId xmlns:p14="http://schemas.microsoft.com/office/powerpoint/2010/main" val="3436286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2607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8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493073" y="0"/>
            <a:ext cx="19295008" cy="2605078"/>
            <a:chOff x="-493073" y="981075"/>
            <a:chExt cx="19295008" cy="2605078"/>
          </a:xfrm>
        </p:grpSpPr>
        <p:grpSp>
          <p:nvGrpSpPr>
            <p:cNvPr id="3" name="Group 3"/>
            <p:cNvGrpSpPr/>
            <p:nvPr/>
          </p:nvGrpSpPr>
          <p:grpSpPr>
            <a:xfrm>
              <a:off x="-493073" y="1028700"/>
              <a:ext cx="19295008" cy="2557453"/>
              <a:chOff x="0" y="0"/>
              <a:chExt cx="9230977" cy="122351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9230977" cy="1223518"/>
              </a:xfrm>
              <a:custGeom>
                <a:avLst/>
                <a:gdLst/>
                <a:ahLst/>
                <a:cxnLst/>
                <a:rect l="l" t="t" r="r" b="b"/>
                <a:pathLst>
                  <a:path w="9230977" h="1223518">
                    <a:moveTo>
                      <a:pt x="0" y="0"/>
                    </a:moveTo>
                    <a:lnTo>
                      <a:pt x="9230977" y="0"/>
                    </a:lnTo>
                    <a:lnTo>
                      <a:pt x="9230977" y="1223518"/>
                    </a:lnTo>
                    <a:lnTo>
                      <a:pt x="0" y="1223518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AutoShape 5"/>
            <p:cNvSpPr/>
            <p:nvPr/>
          </p:nvSpPr>
          <p:spPr>
            <a:xfrm rot="-10800000">
              <a:off x="-486764" y="3538528"/>
              <a:ext cx="19157828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AutoShape 6"/>
            <p:cNvSpPr/>
            <p:nvPr/>
          </p:nvSpPr>
          <p:spPr>
            <a:xfrm rot="-10800000">
              <a:off x="-355893" y="981075"/>
              <a:ext cx="19157828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028700" y="1038489"/>
              <a:ext cx="16230600" cy="25378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829"/>
                </a:lnSpc>
              </a:pPr>
              <a:r>
                <a:rPr lang="en-US" sz="7200" dirty="0">
                  <a:latin typeface="Now Bold Bold"/>
                </a:rPr>
                <a:t>Game</a:t>
              </a:r>
            </a:p>
            <a:p>
              <a:pPr algn="ctr">
                <a:lnSpc>
                  <a:spcPts val="9829"/>
                </a:lnSpc>
              </a:pPr>
              <a:r>
                <a:rPr lang="en-US" sz="7200" dirty="0">
                  <a:ln>
                    <a:solidFill>
                      <a:schemeClr val="tx1"/>
                    </a:solidFill>
                  </a:ln>
                  <a:solidFill>
                    <a:srgbClr val="FFFF00"/>
                  </a:solidFill>
                  <a:latin typeface="Now Bold Bold"/>
                </a:rPr>
                <a:t>PASSING BALL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ACD50AA2-733F-3026-55E2-3FE81FBD44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OldMacdonaldHadAFarm-Twins-482044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792200" y="897721"/>
            <a:ext cx="1431131" cy="14311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19500" y="2833678"/>
            <a:ext cx="11049000" cy="703422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</p:pic>
      <p:pic>
        <p:nvPicPr>
          <p:cNvPr id="10" name="Picture 9"/>
          <p:cNvPicPr>
            <a:picLocks/>
          </p:cNvPicPr>
          <p:nvPr/>
        </p:nvPicPr>
        <p:blipFill rotWithShape="1">
          <a:blip r:embed="rId9"/>
          <a:srcRect b="10569"/>
          <a:stretch/>
        </p:blipFill>
        <p:spPr>
          <a:xfrm>
            <a:off x="5257800" y="4102888"/>
            <a:ext cx="7315200" cy="5486400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sp>
        <p:nvSpPr>
          <p:cNvPr id="16" name="Rounded Rectangular Callout 15"/>
          <p:cNvSpPr/>
          <p:nvPr/>
        </p:nvSpPr>
        <p:spPr>
          <a:xfrm>
            <a:off x="1981200" y="2833678"/>
            <a:ext cx="5943600" cy="990600"/>
          </a:xfrm>
          <a:prstGeom prst="wedgeRoundRectCallout">
            <a:avLst>
              <a:gd name="adj1" fmla="val -56710"/>
              <a:gd name="adj2" fmla="val 175001"/>
              <a:gd name="adj3" fmla="val 16667"/>
            </a:avLst>
          </a:prstGeom>
          <a:solidFill>
            <a:srgbClr val="99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.VnVogue" panose="020B0604020202020204"/>
              </a:rPr>
              <a:t>He’s singing.</a:t>
            </a:r>
          </a:p>
        </p:txBody>
      </p:sp>
      <p:sp>
        <p:nvSpPr>
          <p:cNvPr id="18" name="Rounded Rectangular Callout 17"/>
          <p:cNvSpPr/>
          <p:nvPr/>
        </p:nvSpPr>
        <p:spPr>
          <a:xfrm>
            <a:off x="11125200" y="2825334"/>
            <a:ext cx="6629400" cy="990600"/>
          </a:xfrm>
          <a:prstGeom prst="wedgeRoundRectCallout">
            <a:avLst>
              <a:gd name="adj1" fmla="val 50554"/>
              <a:gd name="adj2" fmla="val 157693"/>
              <a:gd name="adj3" fmla="val 16667"/>
            </a:avLst>
          </a:prstGeom>
          <a:solidFill>
            <a:srgbClr val="FF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.VnVogue" panose="020B0604020202020204"/>
              </a:rPr>
              <a:t>What’s he doing?</a:t>
            </a:r>
          </a:p>
        </p:txBody>
      </p:sp>
    </p:spTree>
    <p:extLst>
      <p:ext uri="{BB962C8B-B14F-4D97-AF65-F5344CB8AC3E}">
        <p14:creationId xmlns:p14="http://schemas.microsoft.com/office/powerpoint/2010/main" val="84263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2607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6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493073" y="0"/>
            <a:ext cx="19295008" cy="2605078"/>
            <a:chOff x="-493073" y="981075"/>
            <a:chExt cx="19295008" cy="2605078"/>
          </a:xfrm>
        </p:grpSpPr>
        <p:grpSp>
          <p:nvGrpSpPr>
            <p:cNvPr id="3" name="Group 3"/>
            <p:cNvGrpSpPr/>
            <p:nvPr/>
          </p:nvGrpSpPr>
          <p:grpSpPr>
            <a:xfrm>
              <a:off x="-493073" y="1028700"/>
              <a:ext cx="19295008" cy="2557453"/>
              <a:chOff x="0" y="0"/>
              <a:chExt cx="9230977" cy="122351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9230977" cy="1223518"/>
              </a:xfrm>
              <a:custGeom>
                <a:avLst/>
                <a:gdLst/>
                <a:ahLst/>
                <a:cxnLst/>
                <a:rect l="l" t="t" r="r" b="b"/>
                <a:pathLst>
                  <a:path w="9230977" h="1223518">
                    <a:moveTo>
                      <a:pt x="0" y="0"/>
                    </a:moveTo>
                    <a:lnTo>
                      <a:pt x="9230977" y="0"/>
                    </a:lnTo>
                    <a:lnTo>
                      <a:pt x="9230977" y="1223518"/>
                    </a:lnTo>
                    <a:lnTo>
                      <a:pt x="0" y="1223518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AutoShape 5"/>
            <p:cNvSpPr/>
            <p:nvPr/>
          </p:nvSpPr>
          <p:spPr>
            <a:xfrm rot="-10800000">
              <a:off x="-486764" y="3538528"/>
              <a:ext cx="19157828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AutoShape 6"/>
            <p:cNvSpPr/>
            <p:nvPr/>
          </p:nvSpPr>
          <p:spPr>
            <a:xfrm rot="-10800000">
              <a:off x="-355893" y="981075"/>
              <a:ext cx="19157828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028700" y="1038489"/>
              <a:ext cx="16230600" cy="25378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829"/>
                </a:lnSpc>
              </a:pPr>
              <a:r>
                <a:rPr lang="en-US" sz="7200" dirty="0">
                  <a:latin typeface="Now Bold Bold"/>
                </a:rPr>
                <a:t>Game</a:t>
              </a:r>
            </a:p>
            <a:p>
              <a:pPr algn="ctr">
                <a:lnSpc>
                  <a:spcPts val="9829"/>
                </a:lnSpc>
              </a:pPr>
              <a:r>
                <a:rPr lang="en-US" sz="7200" dirty="0">
                  <a:ln>
                    <a:solidFill>
                      <a:schemeClr val="tx1"/>
                    </a:solidFill>
                  </a:ln>
                  <a:solidFill>
                    <a:srgbClr val="FFFF00"/>
                  </a:solidFill>
                  <a:latin typeface="Now Bold Bold"/>
                </a:rPr>
                <a:t>PASSING BALL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ACD50AA2-733F-3026-55E2-3FE81FBD44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OldMacdonaldHadAFarm-Twins-482044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792200" y="897721"/>
            <a:ext cx="1431131" cy="14311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19500" y="2833678"/>
            <a:ext cx="11049000" cy="703422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</p:pic>
      <p:pic>
        <p:nvPicPr>
          <p:cNvPr id="10" name="Picture 9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5486400" y="4381500"/>
            <a:ext cx="7315200" cy="5486400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</p:pic>
      <p:sp>
        <p:nvSpPr>
          <p:cNvPr id="16" name="Rounded Rectangular Callout 15"/>
          <p:cNvSpPr/>
          <p:nvPr/>
        </p:nvSpPr>
        <p:spPr>
          <a:xfrm>
            <a:off x="990600" y="2843222"/>
            <a:ext cx="8839200" cy="990600"/>
          </a:xfrm>
          <a:prstGeom prst="wedgeRoundRectCallout">
            <a:avLst>
              <a:gd name="adj1" fmla="val -45533"/>
              <a:gd name="adj2" fmla="val 151924"/>
              <a:gd name="adj3" fmla="val 16667"/>
            </a:avLst>
          </a:prstGeom>
          <a:solidFill>
            <a:srgbClr val="99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.VnVogue" panose="020B0604020202020204"/>
              </a:rPr>
              <a:t>She’s wearing new </a:t>
            </a:r>
            <a:r>
              <a:rPr lang="en-US" sz="5400" b="1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.VnVogue" panose="020B0604020202020204"/>
              </a:rPr>
              <a:t>Ao dai</a:t>
            </a:r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.VnVogue" panose="020B0604020202020204"/>
              </a:rPr>
              <a:t>.</a:t>
            </a:r>
          </a:p>
        </p:txBody>
      </p:sp>
      <p:sp>
        <p:nvSpPr>
          <p:cNvPr id="18" name="Rounded Rectangular Callout 17"/>
          <p:cNvSpPr/>
          <p:nvPr/>
        </p:nvSpPr>
        <p:spPr>
          <a:xfrm>
            <a:off x="10401300" y="2833677"/>
            <a:ext cx="6781800" cy="990600"/>
          </a:xfrm>
          <a:prstGeom prst="wedgeRoundRectCallout">
            <a:avLst>
              <a:gd name="adj1" fmla="val 52299"/>
              <a:gd name="adj2" fmla="val 162501"/>
              <a:gd name="adj3" fmla="val 16667"/>
            </a:avLst>
          </a:prstGeom>
          <a:solidFill>
            <a:srgbClr val="FF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.VnVogue" panose="020B0604020202020204"/>
              </a:rPr>
              <a:t>What’s she doing?</a:t>
            </a:r>
          </a:p>
        </p:txBody>
      </p:sp>
    </p:spTree>
    <p:extLst>
      <p:ext uri="{BB962C8B-B14F-4D97-AF65-F5344CB8AC3E}">
        <p14:creationId xmlns:p14="http://schemas.microsoft.com/office/powerpoint/2010/main" val="3621741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2607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6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493073" y="0"/>
            <a:ext cx="19295008" cy="2605078"/>
            <a:chOff x="-493073" y="981075"/>
            <a:chExt cx="19295008" cy="2605078"/>
          </a:xfrm>
        </p:grpSpPr>
        <p:grpSp>
          <p:nvGrpSpPr>
            <p:cNvPr id="3" name="Group 3"/>
            <p:cNvGrpSpPr/>
            <p:nvPr/>
          </p:nvGrpSpPr>
          <p:grpSpPr>
            <a:xfrm>
              <a:off x="-493073" y="1028700"/>
              <a:ext cx="19295008" cy="2557453"/>
              <a:chOff x="0" y="0"/>
              <a:chExt cx="9230977" cy="122351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9230977" cy="1223518"/>
              </a:xfrm>
              <a:custGeom>
                <a:avLst/>
                <a:gdLst/>
                <a:ahLst/>
                <a:cxnLst/>
                <a:rect l="l" t="t" r="r" b="b"/>
                <a:pathLst>
                  <a:path w="9230977" h="1223518">
                    <a:moveTo>
                      <a:pt x="0" y="0"/>
                    </a:moveTo>
                    <a:lnTo>
                      <a:pt x="9230977" y="0"/>
                    </a:lnTo>
                    <a:lnTo>
                      <a:pt x="9230977" y="1223518"/>
                    </a:lnTo>
                    <a:lnTo>
                      <a:pt x="0" y="1223518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AutoShape 5"/>
            <p:cNvSpPr/>
            <p:nvPr/>
          </p:nvSpPr>
          <p:spPr>
            <a:xfrm rot="-10800000">
              <a:off x="-486764" y="3538528"/>
              <a:ext cx="19157828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AutoShape 6"/>
            <p:cNvSpPr/>
            <p:nvPr/>
          </p:nvSpPr>
          <p:spPr>
            <a:xfrm rot="-10800000">
              <a:off x="-355893" y="981075"/>
              <a:ext cx="19157828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028700" y="1038489"/>
              <a:ext cx="16230600" cy="25378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829"/>
                </a:lnSpc>
              </a:pPr>
              <a:r>
                <a:rPr lang="en-US" sz="7200" dirty="0">
                  <a:latin typeface="Now Bold Bold"/>
                </a:rPr>
                <a:t>Game</a:t>
              </a:r>
            </a:p>
            <a:p>
              <a:pPr algn="ctr">
                <a:lnSpc>
                  <a:spcPts val="9829"/>
                </a:lnSpc>
              </a:pPr>
              <a:r>
                <a:rPr lang="en-US" sz="7200" dirty="0">
                  <a:ln>
                    <a:solidFill>
                      <a:schemeClr val="tx1"/>
                    </a:solidFill>
                  </a:ln>
                  <a:solidFill>
                    <a:srgbClr val="FFFF00"/>
                  </a:solidFill>
                  <a:latin typeface="Now Bold Bold"/>
                </a:rPr>
                <a:t>PASSING BALL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ACD50AA2-733F-3026-55E2-3FE81FBD44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OldMacdonaldHadAFarm-Twins-482044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792200" y="897721"/>
            <a:ext cx="1431131" cy="14311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19500" y="2833678"/>
            <a:ext cx="11049000" cy="703422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</p:pic>
      <p:pic>
        <p:nvPicPr>
          <p:cNvPr id="10" name="Picture 9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5486400" y="4381500"/>
            <a:ext cx="7315200" cy="5486400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sp>
        <p:nvSpPr>
          <p:cNvPr id="17" name="Rounded Rectangular Callout 16"/>
          <p:cNvSpPr/>
          <p:nvPr/>
        </p:nvSpPr>
        <p:spPr>
          <a:xfrm>
            <a:off x="739884" y="2786054"/>
            <a:ext cx="7677150" cy="990600"/>
          </a:xfrm>
          <a:prstGeom prst="wedgeRoundRectCallout">
            <a:avLst>
              <a:gd name="adj1" fmla="val -48390"/>
              <a:gd name="adj2" fmla="val 150001"/>
              <a:gd name="adj3" fmla="val 16667"/>
            </a:avLst>
          </a:prstGeom>
          <a:solidFill>
            <a:srgbClr val="99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.VnVogue" panose="020B0604020202020204"/>
              </a:rPr>
              <a:t>He’s eating </a:t>
            </a:r>
            <a:r>
              <a:rPr lang="en-US" sz="5400" b="1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.VnVogue" panose="020B0604020202020204"/>
              </a:rPr>
              <a:t>mango</a:t>
            </a:r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.VnVogue" panose="020B0604020202020204"/>
              </a:rPr>
              <a:t>.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9944100" y="2819380"/>
            <a:ext cx="7315200" cy="990600"/>
          </a:xfrm>
          <a:prstGeom prst="wedgeRoundRectCallout">
            <a:avLst>
              <a:gd name="adj1" fmla="val 57398"/>
              <a:gd name="adj2" fmla="val 165386"/>
              <a:gd name="adj3" fmla="val 16667"/>
            </a:avLst>
          </a:prstGeom>
          <a:solidFill>
            <a:srgbClr val="FF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.VnVogue" panose="020B0604020202020204"/>
              </a:rPr>
              <a:t>What’s he doing?</a:t>
            </a:r>
          </a:p>
        </p:txBody>
      </p:sp>
    </p:spTree>
    <p:extLst>
      <p:ext uri="{BB962C8B-B14F-4D97-AF65-F5344CB8AC3E}">
        <p14:creationId xmlns:p14="http://schemas.microsoft.com/office/powerpoint/2010/main" val="2079219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2607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7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03504" y="689093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FFE889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217738" y="1301537"/>
            <a:ext cx="9727962" cy="1212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29"/>
              </a:lnSpc>
            </a:pPr>
            <a:r>
              <a:rPr lang="en-US" sz="7021" dirty="0">
                <a:solidFill>
                  <a:srgbClr val="000000"/>
                </a:solidFill>
                <a:latin typeface="Now Bold Bold"/>
              </a:rPr>
              <a:t>HELLO SONG</a:t>
            </a:r>
          </a:p>
        </p:txBody>
      </p:sp>
      <p:sp>
        <p:nvSpPr>
          <p:cNvPr id="6" name="AutoShape 6"/>
          <p:cNvSpPr/>
          <p:nvPr/>
        </p:nvSpPr>
        <p:spPr>
          <a:xfrm rot="-10800000">
            <a:off x="-497195" y="3198921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 rot="-10800000">
            <a:off x="-366324" y="641468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hlinkClick r:id="rId3"/>
            <a:extLst>
              <a:ext uri="{FF2B5EF4-FFF2-40B4-BE49-F238E27FC236}">
                <a16:creationId xmlns:a16="http://schemas.microsoft.com/office/drawing/2014/main" id="{2D83BC14-9611-12AC-2F00-B368FD258B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5418" y="3399408"/>
            <a:ext cx="13300772" cy="6526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519044" y="671404"/>
            <a:ext cx="3328179" cy="524498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811077">
            <a:off x="239687" y="2393602"/>
            <a:ext cx="3508973" cy="35089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516155-D494-372A-87C8-254C694277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3789" y="72958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6548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493073" y="0"/>
            <a:ext cx="19295008" cy="2605078"/>
            <a:chOff x="-493073" y="981075"/>
            <a:chExt cx="19295008" cy="2605078"/>
          </a:xfrm>
        </p:grpSpPr>
        <p:grpSp>
          <p:nvGrpSpPr>
            <p:cNvPr id="3" name="Group 3"/>
            <p:cNvGrpSpPr/>
            <p:nvPr/>
          </p:nvGrpSpPr>
          <p:grpSpPr>
            <a:xfrm>
              <a:off x="-493073" y="1028700"/>
              <a:ext cx="19295008" cy="2557453"/>
              <a:chOff x="0" y="0"/>
              <a:chExt cx="9230977" cy="122351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9230977" cy="1223518"/>
              </a:xfrm>
              <a:custGeom>
                <a:avLst/>
                <a:gdLst/>
                <a:ahLst/>
                <a:cxnLst/>
                <a:rect l="l" t="t" r="r" b="b"/>
                <a:pathLst>
                  <a:path w="9230977" h="1223518">
                    <a:moveTo>
                      <a:pt x="0" y="0"/>
                    </a:moveTo>
                    <a:lnTo>
                      <a:pt x="9230977" y="0"/>
                    </a:lnTo>
                    <a:lnTo>
                      <a:pt x="9230977" y="1223518"/>
                    </a:lnTo>
                    <a:lnTo>
                      <a:pt x="0" y="1223518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AutoShape 5"/>
            <p:cNvSpPr/>
            <p:nvPr/>
          </p:nvSpPr>
          <p:spPr>
            <a:xfrm rot="-10800000">
              <a:off x="-486764" y="3538528"/>
              <a:ext cx="19157828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AutoShape 6"/>
            <p:cNvSpPr/>
            <p:nvPr/>
          </p:nvSpPr>
          <p:spPr>
            <a:xfrm rot="-10800000">
              <a:off x="-355893" y="981075"/>
              <a:ext cx="19157828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028700" y="1038489"/>
              <a:ext cx="16230600" cy="25378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829"/>
                </a:lnSpc>
              </a:pPr>
              <a:r>
                <a:rPr lang="en-US" sz="7200" dirty="0">
                  <a:latin typeface="Now Bold Bold"/>
                </a:rPr>
                <a:t>Game</a:t>
              </a:r>
            </a:p>
            <a:p>
              <a:pPr algn="ctr">
                <a:lnSpc>
                  <a:spcPts val="9829"/>
                </a:lnSpc>
              </a:pPr>
              <a:r>
                <a:rPr lang="en-US" sz="7200" dirty="0">
                  <a:ln>
                    <a:solidFill>
                      <a:schemeClr val="tx1"/>
                    </a:solidFill>
                  </a:ln>
                  <a:solidFill>
                    <a:srgbClr val="FFFF00"/>
                  </a:solidFill>
                  <a:latin typeface="Now Bold Bold"/>
                </a:rPr>
                <a:t>PASSING BALL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ACD50AA2-733F-3026-55E2-3FE81FBD44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OldMacdonaldHadAFarm-Twins-482044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792200" y="897721"/>
            <a:ext cx="1431131" cy="14311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19500" y="2833678"/>
            <a:ext cx="11049000" cy="703422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</p:pic>
      <p:pic>
        <p:nvPicPr>
          <p:cNvPr id="16" name="Picture 15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5486400" y="4381500"/>
            <a:ext cx="7315200" cy="5486400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sp>
        <p:nvSpPr>
          <p:cNvPr id="17" name="Rounded Rectangular Callout 16"/>
          <p:cNvSpPr/>
          <p:nvPr/>
        </p:nvSpPr>
        <p:spPr>
          <a:xfrm>
            <a:off x="739884" y="2876530"/>
            <a:ext cx="7718316" cy="990600"/>
          </a:xfrm>
          <a:prstGeom prst="wedgeRoundRectCallout">
            <a:avLst>
              <a:gd name="adj1" fmla="val -48815"/>
              <a:gd name="adj2" fmla="val 145193"/>
              <a:gd name="adj3" fmla="val 16667"/>
            </a:avLst>
          </a:prstGeom>
          <a:solidFill>
            <a:srgbClr val="99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.VnVogue" panose="020B0604020202020204"/>
              </a:rPr>
              <a:t>She’s taking photos.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10613916" y="2866740"/>
            <a:ext cx="6934200" cy="990600"/>
          </a:xfrm>
          <a:prstGeom prst="wedgeRoundRectCallout">
            <a:avLst>
              <a:gd name="adj1" fmla="val 50932"/>
              <a:gd name="adj2" fmla="val 178848"/>
              <a:gd name="adj3" fmla="val 16667"/>
            </a:avLst>
          </a:prstGeom>
          <a:solidFill>
            <a:srgbClr val="FF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.VnVogue" panose="020B0604020202020204"/>
              </a:rPr>
              <a:t>What’s she doing?</a:t>
            </a:r>
          </a:p>
        </p:txBody>
      </p:sp>
    </p:spTree>
    <p:extLst>
      <p:ext uri="{BB962C8B-B14F-4D97-AF65-F5344CB8AC3E}">
        <p14:creationId xmlns:p14="http://schemas.microsoft.com/office/powerpoint/2010/main" val="5380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2607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7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493073" y="0"/>
            <a:ext cx="19295008" cy="2605078"/>
            <a:chOff x="-493073" y="981075"/>
            <a:chExt cx="19295008" cy="2605078"/>
          </a:xfrm>
        </p:grpSpPr>
        <p:grpSp>
          <p:nvGrpSpPr>
            <p:cNvPr id="3" name="Group 3"/>
            <p:cNvGrpSpPr/>
            <p:nvPr/>
          </p:nvGrpSpPr>
          <p:grpSpPr>
            <a:xfrm>
              <a:off x="-493073" y="1028700"/>
              <a:ext cx="19295008" cy="2557453"/>
              <a:chOff x="0" y="0"/>
              <a:chExt cx="9230977" cy="122351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9230977" cy="1223518"/>
              </a:xfrm>
              <a:custGeom>
                <a:avLst/>
                <a:gdLst/>
                <a:ahLst/>
                <a:cxnLst/>
                <a:rect l="l" t="t" r="r" b="b"/>
                <a:pathLst>
                  <a:path w="9230977" h="1223518">
                    <a:moveTo>
                      <a:pt x="0" y="0"/>
                    </a:moveTo>
                    <a:lnTo>
                      <a:pt x="9230977" y="0"/>
                    </a:lnTo>
                    <a:lnTo>
                      <a:pt x="9230977" y="1223518"/>
                    </a:lnTo>
                    <a:lnTo>
                      <a:pt x="0" y="1223518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AutoShape 5"/>
            <p:cNvSpPr/>
            <p:nvPr/>
          </p:nvSpPr>
          <p:spPr>
            <a:xfrm rot="-10800000">
              <a:off x="-486764" y="3538528"/>
              <a:ext cx="19157828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AutoShape 6"/>
            <p:cNvSpPr/>
            <p:nvPr/>
          </p:nvSpPr>
          <p:spPr>
            <a:xfrm rot="-10800000">
              <a:off x="-355893" y="981075"/>
              <a:ext cx="19157828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028700" y="1038489"/>
              <a:ext cx="16230600" cy="25378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829"/>
                </a:lnSpc>
              </a:pPr>
              <a:r>
                <a:rPr lang="en-US" sz="7200" dirty="0">
                  <a:latin typeface="Now Bold Bold"/>
                </a:rPr>
                <a:t>Game</a:t>
              </a:r>
            </a:p>
            <a:p>
              <a:pPr algn="ctr">
                <a:lnSpc>
                  <a:spcPts val="9829"/>
                </a:lnSpc>
              </a:pPr>
              <a:r>
                <a:rPr lang="en-US" sz="7200" dirty="0">
                  <a:ln>
                    <a:solidFill>
                      <a:schemeClr val="tx1"/>
                    </a:solidFill>
                  </a:ln>
                  <a:solidFill>
                    <a:srgbClr val="FFFF00"/>
                  </a:solidFill>
                  <a:latin typeface="Now Bold Bold"/>
                </a:rPr>
                <a:t>PASSING BALL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ACD50AA2-733F-3026-55E2-3FE81FBD44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OldMacdonaldHadAFarm-Twins-482044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792200" y="897721"/>
            <a:ext cx="1431131" cy="14311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19500" y="2833678"/>
            <a:ext cx="11049000" cy="703422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</p:pic>
      <p:pic>
        <p:nvPicPr>
          <p:cNvPr id="7" name="Picture 6"/>
          <p:cNvPicPr>
            <a:picLocks/>
          </p:cNvPicPr>
          <p:nvPr/>
        </p:nvPicPr>
        <p:blipFill rotWithShape="1">
          <a:blip r:embed="rId9"/>
          <a:srcRect b="10569"/>
          <a:stretch/>
        </p:blipFill>
        <p:spPr>
          <a:xfrm>
            <a:off x="5486400" y="4381500"/>
            <a:ext cx="7315200" cy="5486400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sp>
        <p:nvSpPr>
          <p:cNvPr id="17" name="Rounded Rectangular Callout 16"/>
          <p:cNvSpPr/>
          <p:nvPr/>
        </p:nvSpPr>
        <p:spPr>
          <a:xfrm>
            <a:off x="825207" y="2823888"/>
            <a:ext cx="5905500" cy="990600"/>
          </a:xfrm>
          <a:prstGeom prst="wedgeRoundRectCallout">
            <a:avLst>
              <a:gd name="adj1" fmla="val -51926"/>
              <a:gd name="adj2" fmla="val 179808"/>
              <a:gd name="adj3" fmla="val 16667"/>
            </a:avLst>
          </a:prstGeom>
          <a:solidFill>
            <a:srgbClr val="99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.VnVogue" panose="020B0604020202020204"/>
              </a:rPr>
              <a:t>He’s dancing.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9829800" y="2876530"/>
            <a:ext cx="7632993" cy="990600"/>
          </a:xfrm>
          <a:prstGeom prst="wedgeRoundRectCallout">
            <a:avLst>
              <a:gd name="adj1" fmla="val 44466"/>
              <a:gd name="adj2" fmla="val 200963"/>
              <a:gd name="adj3" fmla="val 16667"/>
            </a:avLst>
          </a:prstGeom>
          <a:solidFill>
            <a:srgbClr val="FF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.VnVogue" panose="020B0604020202020204"/>
              </a:rPr>
              <a:t>What’s he doing?</a:t>
            </a:r>
          </a:p>
        </p:txBody>
      </p:sp>
    </p:spTree>
    <p:extLst>
      <p:ext uri="{BB962C8B-B14F-4D97-AF65-F5344CB8AC3E}">
        <p14:creationId xmlns:p14="http://schemas.microsoft.com/office/powerpoint/2010/main" val="2146406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2607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7" grpId="0" animBg="1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-503504" y="3840961"/>
            <a:ext cx="19295008" cy="2604158"/>
            <a:chOff x="-503504" y="641468"/>
            <a:chExt cx="19295008" cy="2604158"/>
          </a:xfrm>
        </p:grpSpPr>
        <p:grpSp>
          <p:nvGrpSpPr>
            <p:cNvPr id="3" name="Group 3"/>
            <p:cNvGrpSpPr/>
            <p:nvPr/>
          </p:nvGrpSpPr>
          <p:grpSpPr>
            <a:xfrm>
              <a:off x="-503504" y="688173"/>
              <a:ext cx="19295008" cy="2557453"/>
              <a:chOff x="0" y="-440"/>
              <a:chExt cx="9230977" cy="122351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-440"/>
                <a:ext cx="9230977" cy="1223518"/>
              </a:xfrm>
              <a:custGeom>
                <a:avLst/>
                <a:gdLst/>
                <a:ahLst/>
                <a:cxnLst/>
                <a:rect l="l" t="t" r="r" b="b"/>
                <a:pathLst>
                  <a:path w="9230977" h="1223518">
                    <a:moveTo>
                      <a:pt x="0" y="0"/>
                    </a:moveTo>
                    <a:lnTo>
                      <a:pt x="9230977" y="0"/>
                    </a:lnTo>
                    <a:lnTo>
                      <a:pt x="9230977" y="1223518"/>
                    </a:lnTo>
                    <a:lnTo>
                      <a:pt x="0" y="1223518"/>
                    </a:lnTo>
                    <a:close/>
                  </a:path>
                </a:pathLst>
              </a:custGeom>
              <a:solidFill>
                <a:srgbClr val="FFE88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TextBox 5"/>
            <p:cNvSpPr txBox="1"/>
            <p:nvPr/>
          </p:nvSpPr>
          <p:spPr>
            <a:xfrm>
              <a:off x="3258583" y="1360547"/>
              <a:ext cx="11770834" cy="12567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829"/>
                </a:lnSpc>
              </a:pPr>
              <a:r>
                <a:rPr lang="en-US" sz="8000" dirty="0">
                  <a:solidFill>
                    <a:srgbClr val="FF0000"/>
                  </a:solidFill>
                  <a:latin typeface="Modern Love" panose="04090805081005020601" pitchFamily="82" charset="0"/>
                  <a:cs typeface="MV Boli" panose="02000500030200090000" pitchFamily="2" charset="0"/>
                </a:rPr>
                <a:t>Thank you for playing!</a:t>
              </a:r>
            </a:p>
          </p:txBody>
        </p:sp>
        <p:sp>
          <p:nvSpPr>
            <p:cNvPr id="6" name="AutoShape 6"/>
            <p:cNvSpPr/>
            <p:nvPr/>
          </p:nvSpPr>
          <p:spPr>
            <a:xfrm rot="-10800000">
              <a:off x="-497195" y="3198921"/>
              <a:ext cx="19157828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AutoShape 7"/>
            <p:cNvSpPr/>
            <p:nvPr/>
          </p:nvSpPr>
          <p:spPr>
            <a:xfrm rot="-10800000">
              <a:off x="-366324" y="641468"/>
              <a:ext cx="19157828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519044" y="2849485"/>
            <a:ext cx="3328179" cy="524498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811077">
            <a:off x="239687" y="4571683"/>
            <a:ext cx="3508973" cy="35089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516155-D494-372A-87C8-254C694277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789" y="72958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8585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6618739">
            <a:off x="1756310" y="1671076"/>
            <a:ext cx="7578116" cy="6583488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 rot="21186578">
            <a:off x="2538554" y="3969715"/>
            <a:ext cx="6013628" cy="2911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25"/>
              </a:lnSpc>
            </a:pPr>
            <a:r>
              <a:rPr lang="en-US" sz="11500" dirty="0">
                <a:solidFill>
                  <a:srgbClr val="000000"/>
                </a:solidFill>
                <a:latin typeface="Now Bold Bold"/>
              </a:rPr>
              <a:t>See you later!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1C44C8-A970-49A7-2CA1-2A9B7CFF11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hlinkClick r:id="rId6"/>
            <a:extLst>
              <a:ext uri="{FF2B5EF4-FFF2-40B4-BE49-F238E27FC236}">
                <a16:creationId xmlns:a16="http://schemas.microsoft.com/office/drawing/2014/main" id="{0573AC7A-E7D0-3F0B-F991-4981A4BBEF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564" y="1192954"/>
            <a:ext cx="8371179" cy="79010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68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03504" y="634678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80D4C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97195" y="3144506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66324" y="587053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881791" y="1409074"/>
            <a:ext cx="16503556" cy="103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dirty="0">
                <a:solidFill>
                  <a:srgbClr val="000000"/>
                </a:solidFill>
                <a:latin typeface="Now Bold Bold"/>
              </a:rPr>
              <a:t>Give me Five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3627004">
            <a:off x="4416541" y="297747"/>
            <a:ext cx="2126272" cy="21076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062861B-7DC8-0507-3195-700EBE8EE7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384F120-88B7-49A3-D30A-0B3A296952DF}"/>
              </a:ext>
            </a:extLst>
          </p:cNvPr>
          <p:cNvGrpSpPr/>
          <p:nvPr/>
        </p:nvGrpSpPr>
        <p:grpSpPr>
          <a:xfrm>
            <a:off x="4548387" y="3449305"/>
            <a:ext cx="9170364" cy="6814835"/>
            <a:chOff x="1901426" y="726665"/>
            <a:chExt cx="5776453" cy="4416835"/>
          </a:xfrm>
        </p:grpSpPr>
        <p:pic>
          <p:nvPicPr>
            <p:cNvPr id="12" name="Picture 6" descr="We Buy And Sell Used Heavy Duty Truck Parts, Trucks, - Cartoon Eyes With  Glasses - (1298x500) Png Clipart Download">
              <a:extLst>
                <a:ext uri="{FF2B5EF4-FFF2-40B4-BE49-F238E27FC236}">
                  <a16:creationId xmlns:a16="http://schemas.microsoft.com/office/drawing/2014/main" id="{3A5AF366-3C42-4FFC-87C1-4EF4F2393F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33134">
              <a:off x="2807810" y="1343608"/>
              <a:ext cx="1219002" cy="469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A picture containing orange, handwear, colorful&#10;&#10;Description automatically generated">
              <a:extLst>
                <a:ext uri="{FF2B5EF4-FFF2-40B4-BE49-F238E27FC236}">
                  <a16:creationId xmlns:a16="http://schemas.microsoft.com/office/drawing/2014/main" id="{2793A6A1-EAAF-4388-1610-D3C9E60F3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5384" y="1334796"/>
              <a:ext cx="2943699" cy="3808704"/>
            </a:xfrm>
            <a:prstGeom prst="rect">
              <a:avLst/>
            </a:prstGeom>
          </p:spPr>
        </p:pic>
        <p:pic>
          <p:nvPicPr>
            <p:cNvPr id="14" name="Picture 13" descr="A red sign with white text&#10;&#10;Description automatically generated with low confidence">
              <a:extLst>
                <a:ext uri="{FF2B5EF4-FFF2-40B4-BE49-F238E27FC236}">
                  <a16:creationId xmlns:a16="http://schemas.microsoft.com/office/drawing/2014/main" id="{6B91C1E2-6067-2DDD-6B38-41852571ACF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7483" y="1949665"/>
              <a:ext cx="2210396" cy="2157515"/>
            </a:xfrm>
            <a:prstGeom prst="rect">
              <a:avLst/>
            </a:prstGeom>
          </p:spPr>
        </p:pic>
        <p:pic>
          <p:nvPicPr>
            <p:cNvPr id="15" name="Picture 14" descr="A cookie with a face on it&#10;&#10;Description automatically generated with low confidence">
              <a:extLst>
                <a:ext uri="{FF2B5EF4-FFF2-40B4-BE49-F238E27FC236}">
                  <a16:creationId xmlns:a16="http://schemas.microsoft.com/office/drawing/2014/main" id="{DE3D00D5-4A4A-6117-002D-95975AC30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7742" y="1086916"/>
              <a:ext cx="1470921" cy="1388108"/>
            </a:xfrm>
            <a:prstGeom prst="rect">
              <a:avLst/>
            </a:prstGeom>
          </p:spPr>
        </p:pic>
        <p:pic>
          <p:nvPicPr>
            <p:cNvPr id="16" name="Picture 15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42AD7257-F893-3A0E-C2C0-F6B98B359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149" y="726665"/>
              <a:ext cx="1000265" cy="885949"/>
            </a:xfrm>
            <a:prstGeom prst="rect">
              <a:avLst/>
            </a:prstGeom>
          </p:spPr>
        </p:pic>
        <p:pic>
          <p:nvPicPr>
            <p:cNvPr id="17" name="Picture 16" descr="A picture containing toy, doll, vector graphics&#10;&#10;Description automatically generated">
              <a:extLst>
                <a:ext uri="{FF2B5EF4-FFF2-40B4-BE49-F238E27FC236}">
                  <a16:creationId xmlns:a16="http://schemas.microsoft.com/office/drawing/2014/main" id="{D0682E46-FDF3-96A0-6DEE-2557F5C03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1426" y="2292258"/>
              <a:ext cx="1466121" cy="156418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690563" y="3670694"/>
            <a:ext cx="3771900" cy="2438400"/>
          </a:xfrm>
          <a:prstGeom prst="ellipse">
            <a:avLst/>
          </a:prstGeom>
          <a:solidFill>
            <a:srgbClr val="00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oper Black" panose="0208090404030B020404" pitchFamily="18" charset="0"/>
              </a:rPr>
              <a:t>sing</a:t>
            </a:r>
          </a:p>
        </p:txBody>
      </p:sp>
      <p:sp>
        <p:nvSpPr>
          <p:cNvPr id="19" name="Oval 18"/>
          <p:cNvSpPr/>
          <p:nvPr/>
        </p:nvSpPr>
        <p:spPr>
          <a:xfrm>
            <a:off x="690563" y="6680595"/>
            <a:ext cx="3771900" cy="2438400"/>
          </a:xfrm>
          <a:prstGeom prst="ellipse">
            <a:avLst/>
          </a:prstGeom>
          <a:solidFill>
            <a:srgbClr val="00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oper Black" panose="0208090404030B020404" pitchFamily="18" charset="0"/>
              </a:rPr>
              <a:t>dance</a:t>
            </a:r>
          </a:p>
        </p:txBody>
      </p:sp>
      <p:sp>
        <p:nvSpPr>
          <p:cNvPr id="22" name="Oval 21"/>
          <p:cNvSpPr/>
          <p:nvPr/>
        </p:nvSpPr>
        <p:spPr>
          <a:xfrm>
            <a:off x="5068888" y="3670694"/>
            <a:ext cx="3771900" cy="2438400"/>
          </a:xfrm>
          <a:prstGeom prst="ellipse">
            <a:avLst/>
          </a:prstGeom>
          <a:solidFill>
            <a:srgbClr val="00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oper Black" panose="0208090404030B020404" pitchFamily="18" charset="0"/>
              </a:rPr>
              <a:t>eat</a:t>
            </a:r>
          </a:p>
        </p:txBody>
      </p:sp>
      <p:sp>
        <p:nvSpPr>
          <p:cNvPr id="23" name="Oval 22"/>
          <p:cNvSpPr/>
          <p:nvPr/>
        </p:nvSpPr>
        <p:spPr>
          <a:xfrm>
            <a:off x="5068888" y="6680595"/>
            <a:ext cx="3771900" cy="2438400"/>
          </a:xfrm>
          <a:prstGeom prst="ellipse">
            <a:avLst/>
          </a:prstGeom>
          <a:solidFill>
            <a:srgbClr val="00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oper Black" panose="0208090404030B020404" pitchFamily="18" charset="0"/>
              </a:rPr>
              <a:t>watch </a:t>
            </a:r>
          </a:p>
        </p:txBody>
      </p:sp>
      <p:sp>
        <p:nvSpPr>
          <p:cNvPr id="24" name="Oval 23"/>
          <p:cNvSpPr/>
          <p:nvPr/>
        </p:nvSpPr>
        <p:spPr>
          <a:xfrm>
            <a:off x="9447213" y="3670694"/>
            <a:ext cx="3771900" cy="2438400"/>
          </a:xfrm>
          <a:prstGeom prst="ellipse">
            <a:avLst/>
          </a:prstGeom>
          <a:solidFill>
            <a:srgbClr val="00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oper Black" panose="0208090404030B020404" pitchFamily="18" charset="0"/>
              </a:rPr>
              <a:t>brush</a:t>
            </a:r>
          </a:p>
        </p:txBody>
      </p:sp>
      <p:sp>
        <p:nvSpPr>
          <p:cNvPr id="25" name="Oval 24"/>
          <p:cNvSpPr/>
          <p:nvPr/>
        </p:nvSpPr>
        <p:spPr>
          <a:xfrm>
            <a:off x="9447213" y="6680595"/>
            <a:ext cx="3771900" cy="2438400"/>
          </a:xfrm>
          <a:prstGeom prst="ellipse">
            <a:avLst/>
          </a:prstGeom>
          <a:solidFill>
            <a:srgbClr val="00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oper Black" panose="0208090404030B020404" pitchFamily="18" charset="0"/>
              </a:rPr>
              <a:t>wash </a:t>
            </a:r>
          </a:p>
        </p:txBody>
      </p:sp>
      <p:sp>
        <p:nvSpPr>
          <p:cNvPr id="26" name="Oval 25"/>
          <p:cNvSpPr/>
          <p:nvPr/>
        </p:nvSpPr>
        <p:spPr>
          <a:xfrm>
            <a:off x="13825538" y="3670694"/>
            <a:ext cx="3771900" cy="2438400"/>
          </a:xfrm>
          <a:prstGeom prst="ellipse">
            <a:avLst/>
          </a:prstGeom>
          <a:solidFill>
            <a:srgbClr val="00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oper Black" panose="0208090404030B020404" pitchFamily="18" charset="0"/>
              </a:rPr>
              <a:t>talk</a:t>
            </a:r>
          </a:p>
        </p:txBody>
      </p:sp>
      <p:sp>
        <p:nvSpPr>
          <p:cNvPr id="27" name="Oval 26"/>
          <p:cNvSpPr/>
          <p:nvPr/>
        </p:nvSpPr>
        <p:spPr>
          <a:xfrm>
            <a:off x="13825538" y="6680595"/>
            <a:ext cx="3771900" cy="2438400"/>
          </a:xfrm>
          <a:prstGeom prst="ellipse">
            <a:avLst/>
          </a:prstGeom>
          <a:solidFill>
            <a:srgbClr val="00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oper Black" panose="0208090404030B020404" pitchFamily="18" charset="0"/>
              </a:rPr>
              <a:t>take photo</a:t>
            </a:r>
          </a:p>
        </p:txBody>
      </p:sp>
      <p:sp>
        <p:nvSpPr>
          <p:cNvPr id="28" name="Oval 27"/>
          <p:cNvSpPr/>
          <p:nvPr/>
        </p:nvSpPr>
        <p:spPr>
          <a:xfrm>
            <a:off x="690563" y="3670694"/>
            <a:ext cx="3771900" cy="24384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chemeClr val="tx1"/>
                </a:solidFill>
                <a:latin typeface="Cooper Black" panose="0208090404030B020404" pitchFamily="18" charset="0"/>
              </a:rPr>
              <a:t>1</a:t>
            </a:r>
          </a:p>
        </p:txBody>
      </p:sp>
      <p:sp>
        <p:nvSpPr>
          <p:cNvPr id="32" name="Oval 31"/>
          <p:cNvSpPr/>
          <p:nvPr/>
        </p:nvSpPr>
        <p:spPr>
          <a:xfrm>
            <a:off x="5068888" y="3670694"/>
            <a:ext cx="3771900" cy="24384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chemeClr val="tx1"/>
                </a:solidFill>
                <a:latin typeface="Cooper Black" panose="0208090404030B020404" pitchFamily="18" charset="0"/>
              </a:rPr>
              <a:t>2</a:t>
            </a:r>
          </a:p>
        </p:txBody>
      </p:sp>
      <p:sp>
        <p:nvSpPr>
          <p:cNvPr id="33" name="Oval 32"/>
          <p:cNvSpPr/>
          <p:nvPr/>
        </p:nvSpPr>
        <p:spPr>
          <a:xfrm>
            <a:off x="9447213" y="3670694"/>
            <a:ext cx="3771900" cy="24384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chemeClr val="tx1"/>
                </a:solidFill>
                <a:latin typeface="Cooper Black" panose="0208090404030B020404" pitchFamily="18" charset="0"/>
              </a:rPr>
              <a:t>3</a:t>
            </a:r>
          </a:p>
        </p:txBody>
      </p:sp>
      <p:sp>
        <p:nvSpPr>
          <p:cNvPr id="34" name="Oval 33"/>
          <p:cNvSpPr/>
          <p:nvPr/>
        </p:nvSpPr>
        <p:spPr>
          <a:xfrm>
            <a:off x="13825538" y="3670694"/>
            <a:ext cx="3771900" cy="2438400"/>
          </a:xfrm>
          <a:prstGeom prst="ellipse">
            <a:avLst/>
          </a:prstGeom>
          <a:solidFill>
            <a:srgbClr val="33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chemeClr val="tx1"/>
                </a:solidFill>
                <a:latin typeface="Cooper Black" panose="0208090404030B020404" pitchFamily="18" charset="0"/>
              </a:rPr>
              <a:t>4</a:t>
            </a:r>
          </a:p>
        </p:txBody>
      </p:sp>
      <p:sp>
        <p:nvSpPr>
          <p:cNvPr id="35" name="Oval 34"/>
          <p:cNvSpPr/>
          <p:nvPr/>
        </p:nvSpPr>
        <p:spPr>
          <a:xfrm>
            <a:off x="690563" y="6680595"/>
            <a:ext cx="3771900" cy="2438400"/>
          </a:xfrm>
          <a:prstGeom prst="ellipse">
            <a:avLst/>
          </a:prstGeom>
          <a:solidFill>
            <a:srgbClr val="993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chemeClr val="tx1"/>
                </a:solidFill>
                <a:latin typeface="Cooper Black" panose="0208090404030B020404" pitchFamily="18" charset="0"/>
              </a:rPr>
              <a:t>5</a:t>
            </a:r>
          </a:p>
        </p:txBody>
      </p:sp>
      <p:sp>
        <p:nvSpPr>
          <p:cNvPr id="36" name="Oval 35"/>
          <p:cNvSpPr/>
          <p:nvPr/>
        </p:nvSpPr>
        <p:spPr>
          <a:xfrm>
            <a:off x="5068888" y="6680595"/>
            <a:ext cx="3771900" cy="2438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chemeClr val="tx1"/>
                </a:solidFill>
                <a:latin typeface="Cooper Black" panose="0208090404030B020404" pitchFamily="18" charset="0"/>
              </a:rPr>
              <a:t>6</a:t>
            </a:r>
          </a:p>
        </p:txBody>
      </p:sp>
      <p:sp>
        <p:nvSpPr>
          <p:cNvPr id="37" name="Oval 36"/>
          <p:cNvSpPr/>
          <p:nvPr/>
        </p:nvSpPr>
        <p:spPr>
          <a:xfrm>
            <a:off x="9447213" y="6680595"/>
            <a:ext cx="3771900" cy="2438400"/>
          </a:xfrm>
          <a:prstGeom prst="ellipse">
            <a:avLst/>
          </a:prstGeom>
          <a:solidFill>
            <a:srgbClr val="FF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chemeClr val="tx1"/>
                </a:solidFill>
                <a:latin typeface="Cooper Black" panose="0208090404030B020404" pitchFamily="18" charset="0"/>
              </a:rPr>
              <a:t>7</a:t>
            </a:r>
          </a:p>
        </p:txBody>
      </p:sp>
      <p:sp>
        <p:nvSpPr>
          <p:cNvPr id="38" name="Oval 37"/>
          <p:cNvSpPr/>
          <p:nvPr/>
        </p:nvSpPr>
        <p:spPr>
          <a:xfrm>
            <a:off x="13825538" y="6680595"/>
            <a:ext cx="3771900" cy="24384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chemeClr val="tx1"/>
                </a:solidFill>
                <a:latin typeface="Cooper Black" panose="0208090404030B020404" pitchFamily="18" charset="0"/>
              </a:rPr>
              <a:t>8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493073" y="0"/>
            <a:ext cx="19295008" cy="2605078"/>
            <a:chOff x="-493073" y="981075"/>
            <a:chExt cx="19295008" cy="2605078"/>
          </a:xfrm>
        </p:grpSpPr>
        <p:grpSp>
          <p:nvGrpSpPr>
            <p:cNvPr id="3" name="Group 3"/>
            <p:cNvGrpSpPr/>
            <p:nvPr/>
          </p:nvGrpSpPr>
          <p:grpSpPr>
            <a:xfrm>
              <a:off x="-493073" y="1028700"/>
              <a:ext cx="19295008" cy="2557453"/>
              <a:chOff x="0" y="0"/>
              <a:chExt cx="9230977" cy="122351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9230977" cy="1223518"/>
              </a:xfrm>
              <a:custGeom>
                <a:avLst/>
                <a:gdLst/>
                <a:ahLst/>
                <a:cxnLst/>
                <a:rect l="l" t="t" r="r" b="b"/>
                <a:pathLst>
                  <a:path w="9230977" h="1223518">
                    <a:moveTo>
                      <a:pt x="0" y="0"/>
                    </a:moveTo>
                    <a:lnTo>
                      <a:pt x="9230977" y="0"/>
                    </a:lnTo>
                    <a:lnTo>
                      <a:pt x="9230977" y="1223518"/>
                    </a:lnTo>
                    <a:lnTo>
                      <a:pt x="0" y="1223518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AutoShape 5"/>
            <p:cNvSpPr/>
            <p:nvPr/>
          </p:nvSpPr>
          <p:spPr>
            <a:xfrm rot="-10800000">
              <a:off x="-486764" y="3538528"/>
              <a:ext cx="19157828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AutoShape 6"/>
            <p:cNvSpPr/>
            <p:nvPr/>
          </p:nvSpPr>
          <p:spPr>
            <a:xfrm rot="-10800000">
              <a:off x="-355893" y="981075"/>
              <a:ext cx="19157828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028700" y="1038489"/>
              <a:ext cx="16230600" cy="25378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829"/>
                </a:lnSpc>
              </a:pPr>
              <a:r>
                <a:rPr lang="en-US" sz="7200" dirty="0">
                  <a:latin typeface="Now Bold Bold"/>
                </a:rPr>
                <a:t>Game</a:t>
              </a:r>
            </a:p>
            <a:p>
              <a:pPr algn="ctr">
                <a:lnSpc>
                  <a:spcPts val="9829"/>
                </a:lnSpc>
              </a:pPr>
              <a:r>
                <a:rPr lang="en-US" sz="7200" dirty="0">
                  <a:ln>
                    <a:solidFill>
                      <a:schemeClr val="tx1"/>
                    </a:solidFill>
                  </a:ln>
                  <a:solidFill>
                    <a:srgbClr val="FFFF00"/>
                  </a:solidFill>
                  <a:latin typeface="Now Bold Bold"/>
                </a:rPr>
                <a:t>MIND THE WORD 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ACD50AA2-733F-3026-55E2-3FE81FBD44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9068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3" name="happy-logoversion-3-13398.wav"/>
          </p:stSnd>
        </p:sndAc>
      </p:transition>
    </mc:Choice>
    <mc:Fallback>
      <p:transition spd="slow">
        <p:random/>
        <p:sndAc>
          <p:stSnd>
            <p:snd r:embed="rId3" name="happy-logoversion-3-13398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" fill="hold">
                                          <p:stCondLst>
                                            <p:cond delay="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" fill="hold">
                                          <p:stCondLst>
                                            <p:cond delay="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" fill="hold">
                                          <p:stCondLst>
                                            <p:cond delay="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" fill="hold">
                                          <p:stCondLst>
                                            <p:cond delay="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" fill="hold">
                                          <p:stCondLst>
                                            <p:cond delay="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" fill="hold">
                                          <p:stCondLst>
                                            <p:cond delay="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" fill="hold">
                                          <p:stCondLst>
                                            <p:cond delay="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" fill="hold">
                                          <p:stCondLst>
                                            <p:cond delay="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" fill="hold">
                                          <p:stCondLst>
                                            <p:cond delay="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" fill="hold">
                                          <p:stCondLst>
                                            <p:cond delay="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" fill="hold">
                                          <p:stCondLst>
                                            <p:cond delay="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" fill="hold">
                                          <p:stCondLst>
                                            <p:cond delay="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" fill="hold">
                                          <p:stCondLst>
                                            <p:cond delay="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" fill="hold">
                                          <p:stCondLst>
                                            <p:cond delay="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" fill="hold">
                                          <p:stCondLst>
                                            <p:cond delay="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" fill="hold">
                                          <p:stCondLst>
                                            <p:cond delay="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03504" y="634678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80D4C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97195" y="3144506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66324" y="587053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881791" y="1409074"/>
            <a:ext cx="16503556" cy="1250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11500" dirty="0">
                <a:solidFill>
                  <a:srgbClr val="000000"/>
                </a:solidFill>
                <a:latin typeface="Now Bold Bold"/>
              </a:rPr>
              <a:t>Good job!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62861B-7DC8-0507-3195-700EBE8EE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BCF9AFC9-63E7-D922-3E4B-003847E451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8262" y="2594578"/>
            <a:ext cx="8165174" cy="816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258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03504" y="753780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F79CC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97195" y="3263608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66324" y="706155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018269" y="1366224"/>
            <a:ext cx="16230600" cy="1201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29"/>
              </a:lnSpc>
            </a:pPr>
            <a:r>
              <a:rPr lang="en-US" sz="7021" dirty="0">
                <a:solidFill>
                  <a:srgbClr val="000000"/>
                </a:solidFill>
                <a:latin typeface="Now Bold Bold"/>
              </a:rPr>
              <a:t>Listen and Number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91A74D7-CAD2-ED6B-3FDF-95473029A5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297ECF-8477-B019-279A-C4A99CEA18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843" y="4041053"/>
            <a:ext cx="17648314" cy="397861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FAFSE National 3 SB Track 103 02">
            <a:hlinkClick r:id="" action="ppaction://media"/>
            <a:extLst>
              <a:ext uri="{FF2B5EF4-FFF2-40B4-BE49-F238E27FC236}">
                <a16:creationId xmlns:a16="http://schemas.microsoft.com/office/drawing/2014/main" id="{D9924A14-56EA-2F69-13AF-10CB549249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868400" y="1284794"/>
            <a:ext cx="1447800" cy="1447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l="2544" t="7511" r="1948" b="12004"/>
          <a:stretch>
            <a:fillRect/>
          </a:stretch>
        </p:blipFill>
        <p:spPr>
          <a:xfrm>
            <a:off x="-1066800" y="34290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03504" y="634678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80D4C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97195" y="3144506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66324" y="587053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881791" y="1409074"/>
            <a:ext cx="16503556" cy="1250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11500" dirty="0">
                <a:solidFill>
                  <a:srgbClr val="000000"/>
                </a:solidFill>
                <a:latin typeface="Now Bold Bold"/>
              </a:rPr>
              <a:t>Work in Pairs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62861B-7DC8-0507-3195-700EBE8EE7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Google Shape;7545;p47">
            <a:extLst>
              <a:ext uri="{FF2B5EF4-FFF2-40B4-BE49-F238E27FC236}">
                <a16:creationId xmlns:a16="http://schemas.microsoft.com/office/drawing/2014/main" id="{34820F8D-FF2F-0F07-9EE8-5893AD9F8121}"/>
              </a:ext>
            </a:extLst>
          </p:cNvPr>
          <p:cNvSpPr/>
          <p:nvPr/>
        </p:nvSpPr>
        <p:spPr>
          <a:xfrm rot="-4372744">
            <a:off x="4781790" y="2311034"/>
            <a:ext cx="7505220" cy="9329158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pic>
        <p:nvPicPr>
          <p:cNvPr id="11" name="Picture 10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E00F531C-D192-D968-605E-B68E604441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4400" y="4254429"/>
            <a:ext cx="6950211" cy="4934296"/>
          </a:xfrm>
          <a:prstGeom prst="rect">
            <a:avLst/>
          </a:prstGeom>
        </p:spPr>
      </p:pic>
      <p:pic>
        <p:nvPicPr>
          <p:cNvPr id="12" name="noisesoul-smile-music-by-sound-gallery-by-dmitry-taras-9629">
            <a:hlinkClick r:id="" action="ppaction://media"/>
            <a:extLst>
              <a:ext uri="{FF2B5EF4-FFF2-40B4-BE49-F238E27FC236}">
                <a16:creationId xmlns:a16="http://schemas.microsoft.com/office/drawing/2014/main" id="{E06D26AD-D031-72CA-5CB1-972230FC15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475732" y="1134724"/>
            <a:ext cx="1407886" cy="140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36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03504" y="753780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F79CC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97195" y="3263608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66324" y="706155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018269" y="1366224"/>
            <a:ext cx="16230600" cy="1201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29"/>
              </a:lnSpc>
            </a:pPr>
            <a:r>
              <a:rPr lang="en-US" sz="7021" dirty="0">
                <a:solidFill>
                  <a:srgbClr val="000000"/>
                </a:solidFill>
                <a:latin typeface="Now Bold Bold"/>
              </a:rPr>
              <a:t>Listen and Number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91A74D7-CAD2-ED6B-3FDF-95473029A5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297ECF-8477-B019-279A-C4A99CEA18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9843" y="4041053"/>
            <a:ext cx="17648314" cy="397861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FAFSE National 3 SB Track 103 02">
            <a:hlinkClick r:id="" action="ppaction://media"/>
            <a:extLst>
              <a:ext uri="{FF2B5EF4-FFF2-40B4-BE49-F238E27FC236}">
                <a16:creationId xmlns:a16="http://schemas.microsoft.com/office/drawing/2014/main" id="{D9924A14-56EA-2F69-13AF-10CB549249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16" end="28508.218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868400" y="1284794"/>
            <a:ext cx="1447800" cy="1447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5F5C7B6-ADFF-D78A-4B8C-81BC1580C2F8}"/>
              </a:ext>
            </a:extLst>
          </p:cNvPr>
          <p:cNvSpPr/>
          <p:nvPr/>
        </p:nvSpPr>
        <p:spPr>
          <a:xfrm>
            <a:off x="10668000" y="4041053"/>
            <a:ext cx="5741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latin typeface=".VnVogue" panose="020B7200000000000000"/>
              </a:rPr>
              <a:t>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B6B8A3-703B-6B1F-7067-04B9F040315F}"/>
              </a:ext>
            </a:extLst>
          </p:cNvPr>
          <p:cNvSpPr/>
          <p:nvPr/>
        </p:nvSpPr>
        <p:spPr>
          <a:xfrm>
            <a:off x="1295400" y="4041053"/>
            <a:ext cx="5741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latin typeface=".VnVogue" panose="020B7200000000000000"/>
              </a:rPr>
              <a:t>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D95E15-9B27-87C0-01DC-0CEF10DD182B}"/>
              </a:ext>
            </a:extLst>
          </p:cNvPr>
          <p:cNvSpPr/>
          <p:nvPr/>
        </p:nvSpPr>
        <p:spPr>
          <a:xfrm>
            <a:off x="15319266" y="4062137"/>
            <a:ext cx="5741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latin typeface=".VnVogue" panose="020B720000000000000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837875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03504" y="634678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80D4C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97195" y="3144506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66324" y="587053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881791" y="1409074"/>
            <a:ext cx="16503556" cy="1250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11500" dirty="0">
                <a:solidFill>
                  <a:srgbClr val="000000"/>
                </a:solidFill>
                <a:latin typeface="Now Bold Bold"/>
              </a:rPr>
              <a:t>Good job!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62861B-7DC8-0507-3195-700EBE8EE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BCF9AFC9-63E7-D922-3E4B-003847E451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8262" y="2594578"/>
            <a:ext cx="8165174" cy="816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924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</TotalTime>
  <Words>374</Words>
  <Application>Microsoft Office PowerPoint</Application>
  <PresentationFormat>Custom</PresentationFormat>
  <Paragraphs>108</Paragraphs>
  <Slides>23</Slides>
  <Notes>12</Notes>
  <HiddenSlides>0</HiddenSlides>
  <MMClips>11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Halimum Bold</vt:lpstr>
      <vt:lpstr>Calibri</vt:lpstr>
      <vt:lpstr>Arial</vt:lpstr>
      <vt:lpstr>.VnVogue</vt:lpstr>
      <vt:lpstr>Harrington</vt:lpstr>
      <vt:lpstr>iCiel Cucho Bold</vt:lpstr>
      <vt:lpstr>Cooper Black</vt:lpstr>
      <vt:lpstr>Now Bold Bold</vt:lpstr>
      <vt:lpstr>Bradley Hand ITC</vt:lpstr>
      <vt:lpstr>Times New Roman</vt:lpstr>
      <vt:lpstr>Modern Love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Happy Birthday Presentation</dc:title>
  <dc:creator>Trang Nguyen</dc:creator>
  <cp:lastModifiedBy>Huu.ngph</cp:lastModifiedBy>
  <cp:revision>29</cp:revision>
  <dcterms:created xsi:type="dcterms:W3CDTF">2006-08-16T00:00:00Z</dcterms:created>
  <dcterms:modified xsi:type="dcterms:W3CDTF">2023-12-12T02:33:01Z</dcterms:modified>
  <dc:identifier>DAFKaVlG5MA</dc:identifier>
</cp:coreProperties>
</file>