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7" r:id="rId3"/>
    <p:sldId id="325" r:id="rId4"/>
    <p:sldId id="326" r:id="rId5"/>
    <p:sldId id="327" r:id="rId6"/>
    <p:sldId id="262" r:id="rId7"/>
    <p:sldId id="261" r:id="rId8"/>
    <p:sldId id="328" r:id="rId9"/>
    <p:sldId id="287" r:id="rId10"/>
    <p:sldId id="329" r:id="rId11"/>
    <p:sldId id="330" r:id="rId12"/>
    <p:sldId id="331" r:id="rId13"/>
    <p:sldId id="312" r:id="rId14"/>
    <p:sldId id="265" r:id="rId15"/>
    <p:sldId id="300" r:id="rId16"/>
    <p:sldId id="301" r:id="rId17"/>
    <p:sldId id="271" r:id="rId18"/>
    <p:sldId id="297" r:id="rId19"/>
    <p:sldId id="314" r:id="rId20"/>
    <p:sldId id="302" r:id="rId21"/>
    <p:sldId id="274" r:id="rId22"/>
    <p:sldId id="299" r:id="rId23"/>
    <p:sldId id="332" r:id="rId24"/>
    <p:sldId id="320" r:id="rId25"/>
    <p:sldId id="278"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F4B"/>
    <a:srgbClr val="FF6965"/>
    <a:srgbClr val="FEAF00"/>
    <a:srgbClr val="FF1711"/>
    <a:srgbClr val="FFE6AF"/>
    <a:srgbClr val="B3E4FF"/>
    <a:srgbClr val="FFFF66"/>
    <a:srgbClr val="0D97FF"/>
    <a:srgbClr val="FFB91D"/>
    <a:srgbClr val="009C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280" autoAdjust="0"/>
  </p:normalViewPr>
  <p:slideViewPr>
    <p:cSldViewPr snapToGrid="0">
      <p:cViewPr varScale="1">
        <p:scale>
          <a:sx n="61" d="100"/>
          <a:sy n="61" d="100"/>
        </p:scale>
        <p:origin x="118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074A-93A9-4CD0-8ABC-A7231CB8451A}" type="datetimeFigureOut">
              <a:rPr lang="en-US" smtClean="0"/>
              <a:t>23/11/2024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F18D-0CAF-4EEC-BDA6-2A2A4B9F31B9}" type="slidenum">
              <a:rPr lang="en-US" smtClean="0"/>
              <a:t>‹#›</a:t>
            </a:fld>
            <a:endParaRPr lang="en-US"/>
          </a:p>
        </p:txBody>
      </p:sp>
    </p:spTree>
    <p:extLst>
      <p:ext uri="{BB962C8B-B14F-4D97-AF65-F5344CB8AC3E}">
        <p14:creationId xmlns:p14="http://schemas.microsoft.com/office/powerpoint/2010/main" val="1852333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3351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5474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54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0056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6962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897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8760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73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00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305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5367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B3F72DC-B6F9-376A-2E18-A171372638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23/11/2024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6703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8.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endParaRPr lang="en-US"/>
          </a:p>
        </p:txBody>
      </p:sp>
      <p:grpSp>
        <p:nvGrpSpPr>
          <p:cNvPr id="3" name="Group 3"/>
          <p:cNvGrpSpPr/>
          <p:nvPr/>
        </p:nvGrpSpPr>
        <p:grpSpPr>
          <a:xfrm>
            <a:off x="741287" y="698131"/>
            <a:ext cx="10709426" cy="3576986"/>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025738"/>
            </a:solidFill>
          </p:spPr>
          <p:txBody>
            <a:bodyPr/>
            <a:lstStyle/>
            <a:p>
              <a:endParaRPr lang="en-US"/>
            </a:p>
          </p:txBody>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926752" y="910408"/>
            <a:ext cx="10338496" cy="3342715"/>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US"/>
            </a:p>
          </p:txBody>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10" name="Freeform 10"/>
          <p:cNvSpPr/>
          <p:nvPr/>
        </p:nvSpPr>
        <p:spPr>
          <a:xfrm>
            <a:off x="23152" y="2857048"/>
            <a:ext cx="2785027" cy="5474255"/>
          </a:xfrm>
          <a:custGeom>
            <a:avLst/>
            <a:gdLst/>
            <a:ahLst/>
            <a:cxnLst/>
            <a:rect l="l" t="t" r="r" b="b"/>
            <a:pathLst>
              <a:path w="4177541" h="8211382">
                <a:moveTo>
                  <a:pt x="0" y="0"/>
                </a:moveTo>
                <a:lnTo>
                  <a:pt x="4177540" y="0"/>
                </a:lnTo>
                <a:lnTo>
                  <a:pt x="4177540" y="8211381"/>
                </a:lnTo>
                <a:lnTo>
                  <a:pt x="0" y="8211381"/>
                </a:lnTo>
                <a:lnTo>
                  <a:pt x="0" y="0"/>
                </a:lnTo>
                <a:close/>
              </a:path>
            </a:pathLst>
          </a:custGeom>
          <a:blipFill>
            <a:blip r:embed="rId3"/>
            <a:stretch>
              <a:fillRect/>
            </a:stretch>
          </a:blipFill>
        </p:spPr>
        <p:txBody>
          <a:bodyPr/>
          <a:lstStyle/>
          <a:p>
            <a:endParaRPr lang="en-US"/>
          </a:p>
        </p:txBody>
      </p:sp>
      <p:sp>
        <p:nvSpPr>
          <p:cNvPr id="11" name="Freeform 11"/>
          <p:cNvSpPr/>
          <p:nvPr/>
        </p:nvSpPr>
        <p:spPr>
          <a:xfrm>
            <a:off x="8905458" y="2928329"/>
            <a:ext cx="4004677" cy="5029421"/>
          </a:xfrm>
          <a:custGeom>
            <a:avLst/>
            <a:gdLst/>
            <a:ahLst/>
            <a:cxnLst/>
            <a:rect l="l" t="t" r="r" b="b"/>
            <a:pathLst>
              <a:path w="6007015" h="7544132">
                <a:moveTo>
                  <a:pt x="0" y="0"/>
                </a:moveTo>
                <a:lnTo>
                  <a:pt x="6007015" y="0"/>
                </a:lnTo>
                <a:lnTo>
                  <a:pt x="6007015" y="7544132"/>
                </a:lnTo>
                <a:lnTo>
                  <a:pt x="0" y="7544132"/>
                </a:lnTo>
                <a:lnTo>
                  <a:pt x="0" y="0"/>
                </a:lnTo>
                <a:close/>
              </a:path>
            </a:pathLst>
          </a:custGeom>
          <a:blipFill>
            <a:blip r:embed="rId4"/>
            <a:stretch>
              <a:fillRect/>
            </a:stretch>
          </a:blipFill>
        </p:spPr>
        <p:txBody>
          <a:bodyPr/>
          <a:lstStyle/>
          <a:p>
            <a:endParaRPr lang="en-US"/>
          </a:p>
        </p:txBody>
      </p:sp>
      <p:sp>
        <p:nvSpPr>
          <p:cNvPr id="14" name="Title 1">
            <a:extLst>
              <a:ext uri="{FF2B5EF4-FFF2-40B4-BE49-F238E27FC236}">
                <a16:creationId xmlns:a16="http://schemas.microsoft.com/office/drawing/2014/main" id="{FD884BD7-D59C-45C4-AB73-9186E910AEA4}"/>
              </a:ext>
            </a:extLst>
          </p:cNvPr>
          <p:cNvSpPr txBox="1">
            <a:spLocks/>
          </p:cNvSpPr>
          <p:nvPr/>
        </p:nvSpPr>
        <p:spPr>
          <a:xfrm>
            <a:off x="3130098" y="1135674"/>
            <a:ext cx="6572250" cy="1185261"/>
          </a:xfrm>
          <a:prstGeom prst="rect">
            <a:avLst/>
          </a:prstGeom>
        </p:spPr>
        <p:txBody>
          <a:bodyPr spcFirstLastPara="1" vert="horz" lIns="91440" tIns="45720" rIns="91440" bIns="45720" numCol="1" rtlCol="0" anchor="ctr">
            <a:prstTxWarp prst="textArchUp">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atin typeface="UTM Edwardian" panose="02040603050506020204" pitchFamily="18" charset="0"/>
              </a:rPr>
              <a:t>Thứ …..ngày ….tháng….năm ….</a:t>
            </a:r>
          </a:p>
        </p:txBody>
      </p:sp>
      <p:sp>
        <p:nvSpPr>
          <p:cNvPr id="16" name="Subtitle 2">
            <a:extLst>
              <a:ext uri="{FF2B5EF4-FFF2-40B4-BE49-F238E27FC236}">
                <a16:creationId xmlns:a16="http://schemas.microsoft.com/office/drawing/2014/main" id="{4564BFE9-98EF-415D-A929-E7B40C1CDF30}"/>
              </a:ext>
            </a:extLst>
          </p:cNvPr>
          <p:cNvSpPr txBox="1">
            <a:spLocks/>
          </p:cNvSpPr>
          <p:nvPr/>
        </p:nvSpPr>
        <p:spPr>
          <a:xfrm>
            <a:off x="4240561" y="1271753"/>
            <a:ext cx="3448050" cy="624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a:ln>
                  <a:solidFill>
                    <a:sysClr val="windowText" lastClr="000000"/>
                  </a:solidFill>
                </a:ln>
                <a:solidFill>
                  <a:srgbClr val="FFB84C"/>
                </a:solidFill>
                <a:latin typeface="MTD Summer Show" pitchFamily="50" charset="0"/>
              </a:rPr>
              <a:t>Tiếng Việt</a:t>
            </a:r>
          </a:p>
        </p:txBody>
      </p:sp>
      <p:sp>
        <p:nvSpPr>
          <p:cNvPr id="17" name="TextBox 16">
            <a:extLst>
              <a:ext uri="{FF2B5EF4-FFF2-40B4-BE49-F238E27FC236}">
                <a16:creationId xmlns:a16="http://schemas.microsoft.com/office/drawing/2014/main" id="{5E5F1186-65A2-4902-8557-5D2381F66CEE}"/>
              </a:ext>
            </a:extLst>
          </p:cNvPr>
          <p:cNvSpPr txBox="1"/>
          <p:nvPr/>
        </p:nvSpPr>
        <p:spPr>
          <a:xfrm>
            <a:off x="2983669" y="1719579"/>
            <a:ext cx="1088571" cy="584775"/>
          </a:xfrm>
          <a:prstGeom prst="rect">
            <a:avLst/>
          </a:prstGeom>
          <a:noFill/>
        </p:spPr>
        <p:txBody>
          <a:bodyPr wrap="square" rtlCol="0">
            <a:spAutoFit/>
          </a:bodyPr>
          <a:lstStyle/>
          <a:p>
            <a:r>
              <a:rPr lang="en-US" sz="3200">
                <a:solidFill>
                  <a:srgbClr val="F94A29"/>
                </a:solidFill>
                <a:latin typeface="SVN-Apple" panose="02040603050506020204" pitchFamily="18" charset="0"/>
              </a:rPr>
              <a:t>Chủ đề</a:t>
            </a:r>
          </a:p>
        </p:txBody>
      </p:sp>
      <p:sp>
        <p:nvSpPr>
          <p:cNvPr id="18" name="TextBox 17">
            <a:extLst>
              <a:ext uri="{FF2B5EF4-FFF2-40B4-BE49-F238E27FC236}">
                <a16:creationId xmlns:a16="http://schemas.microsoft.com/office/drawing/2014/main" id="{97867783-440A-469E-99B5-907EBC0AF8CE}"/>
              </a:ext>
            </a:extLst>
          </p:cNvPr>
          <p:cNvSpPr txBox="1"/>
          <p:nvPr/>
        </p:nvSpPr>
        <p:spPr>
          <a:xfrm>
            <a:off x="2996221" y="2314304"/>
            <a:ext cx="2075544" cy="584775"/>
          </a:xfrm>
          <a:prstGeom prst="rect">
            <a:avLst/>
          </a:prstGeom>
          <a:noFill/>
        </p:spPr>
        <p:txBody>
          <a:bodyPr wrap="square" rtlCol="0">
            <a:spAutoFit/>
          </a:bodyPr>
          <a:lstStyle/>
          <a:p>
            <a:r>
              <a:rPr lang="en-US" sz="3200">
                <a:solidFill>
                  <a:srgbClr val="FF0060"/>
                </a:solidFill>
                <a:latin typeface="SVN-Apple" panose="02040603050506020204" pitchFamily="18" charset="0"/>
              </a:rPr>
              <a:t>Bài 1  - Tiết 4</a:t>
            </a:r>
          </a:p>
        </p:txBody>
      </p:sp>
      <p:grpSp>
        <p:nvGrpSpPr>
          <p:cNvPr id="19" name="Group 18">
            <a:extLst>
              <a:ext uri="{FF2B5EF4-FFF2-40B4-BE49-F238E27FC236}">
                <a16:creationId xmlns:a16="http://schemas.microsoft.com/office/drawing/2014/main" id="{202972B6-6C1C-415A-9B06-5866D6218805}"/>
              </a:ext>
            </a:extLst>
          </p:cNvPr>
          <p:cNvGrpSpPr/>
          <p:nvPr/>
        </p:nvGrpSpPr>
        <p:grpSpPr>
          <a:xfrm>
            <a:off x="2188898" y="2928331"/>
            <a:ext cx="8098783" cy="1116751"/>
            <a:chOff x="2783465" y="4392151"/>
            <a:chExt cx="7148596" cy="655115"/>
          </a:xfrm>
        </p:grpSpPr>
        <p:sp>
          <p:nvSpPr>
            <p:cNvPr id="20" name="TextBox 19">
              <a:extLst>
                <a:ext uri="{FF2B5EF4-FFF2-40B4-BE49-F238E27FC236}">
                  <a16:creationId xmlns:a16="http://schemas.microsoft.com/office/drawing/2014/main" id="{1500AC19-95E4-4F0C-8A3B-BE9627710C98}"/>
                </a:ext>
              </a:extLst>
            </p:cNvPr>
            <p:cNvSpPr txBox="1"/>
            <p:nvPr/>
          </p:nvSpPr>
          <p:spPr>
            <a:xfrm>
              <a:off x="2783465" y="4392151"/>
              <a:ext cx="7041068" cy="631924"/>
            </a:xfrm>
            <a:prstGeom prst="rect">
              <a:avLst/>
            </a:prstGeom>
            <a:noFill/>
          </p:spPr>
          <p:txBody>
            <a:bodyPr wrap="square" rtlCol="0">
              <a:spAutoFit/>
            </a:bodyPr>
            <a:lstStyle/>
            <a:p>
              <a:pPr algn="ctr"/>
              <a:r>
                <a:rPr lang="vi-VN" sz="3200" b="1">
                  <a:ln w="92075">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rPr>
                <a:t>LUYỆN TẬP LẬP DÀN Ý CHO BÀI VĂN TẢ NGƯỜI</a:t>
              </a:r>
              <a:endParaRPr lang="en-US" sz="3200" b="1">
                <a:ln w="92075">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endParaRPr>
            </a:p>
          </p:txBody>
        </p:sp>
        <p:sp>
          <p:nvSpPr>
            <p:cNvPr id="21" name="TextBox 20">
              <a:extLst>
                <a:ext uri="{FF2B5EF4-FFF2-40B4-BE49-F238E27FC236}">
                  <a16:creationId xmlns:a16="http://schemas.microsoft.com/office/drawing/2014/main" id="{569C1A29-EC4B-4982-86E1-4C43D86ABE31}"/>
                </a:ext>
              </a:extLst>
            </p:cNvPr>
            <p:cNvSpPr txBox="1"/>
            <p:nvPr/>
          </p:nvSpPr>
          <p:spPr>
            <a:xfrm>
              <a:off x="2890993" y="4415342"/>
              <a:ext cx="7041068" cy="631924"/>
            </a:xfrm>
            <a:prstGeom prst="rect">
              <a:avLst/>
            </a:prstGeom>
            <a:noFill/>
          </p:spPr>
          <p:txBody>
            <a:bodyPr wrap="square" rtlCol="0">
              <a:spAutoFit/>
            </a:bodyPr>
            <a:lstStyle/>
            <a:p>
              <a:pPr algn="ctr"/>
              <a:r>
                <a:rPr lang="vi-VN" sz="3200" b="1">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rPr>
                <a:t>LUYỆN TẬP LẬP DÀN Ý CHO BÀI VĂN TẢ NGƯỜI</a:t>
              </a:r>
              <a:endParaRPr lang="en-US" sz="3200" b="1">
                <a:ln>
                  <a:solidFill>
                    <a:schemeClr val="tx1"/>
                  </a:solidFill>
                </a:ln>
                <a:gradFill>
                  <a:gsLst>
                    <a:gs pos="0">
                      <a:srgbClr val="F94A29"/>
                    </a:gs>
                    <a:gs pos="15000">
                      <a:srgbClr val="FFB84C"/>
                    </a:gs>
                    <a:gs pos="29000">
                      <a:srgbClr val="F6FA70"/>
                    </a:gs>
                    <a:gs pos="65000">
                      <a:srgbClr val="2CD3E1"/>
                    </a:gs>
                    <a:gs pos="82000">
                      <a:srgbClr val="D61355"/>
                    </a:gs>
                    <a:gs pos="46000">
                      <a:srgbClr val="00DFA2"/>
                    </a:gs>
                    <a:gs pos="97000">
                      <a:srgbClr val="F266AB"/>
                    </a:gs>
                  </a:gsLst>
                  <a:lin ang="21594000" scaled="0"/>
                </a:gradFill>
                <a:latin typeface="SVN-Gretoon" panose="02040603050506020204" pitchFamily="18" charset="0"/>
              </a:endParaRPr>
            </a:p>
          </p:txBody>
        </p:sp>
      </p:grpSp>
      <p:sp>
        <p:nvSpPr>
          <p:cNvPr id="24" name="TextBox 23">
            <a:extLst>
              <a:ext uri="{FF2B5EF4-FFF2-40B4-BE49-F238E27FC236}">
                <a16:creationId xmlns:a16="http://schemas.microsoft.com/office/drawing/2014/main" id="{57DFAF5C-E5A5-4A9E-A108-FE8F073A05D6}"/>
              </a:ext>
            </a:extLst>
          </p:cNvPr>
          <p:cNvSpPr txBox="1"/>
          <p:nvPr/>
        </p:nvSpPr>
        <p:spPr>
          <a:xfrm>
            <a:off x="-297669" y="1794728"/>
            <a:ext cx="12524509" cy="523220"/>
          </a:xfrm>
          <a:prstGeom prst="rect">
            <a:avLst/>
          </a:prstGeom>
          <a:noFill/>
        </p:spPr>
        <p:txBody>
          <a:bodyPr wrap="square" rtlCol="0">
            <a:spAutoFit/>
          </a:bodyPr>
          <a:lstStyle/>
          <a:p>
            <a:pPr algn="ctr"/>
            <a:r>
              <a:rPr lang="en-US" sz="2800">
                <a:ln>
                  <a:solidFill>
                    <a:sysClr val="windowText" lastClr="000000"/>
                  </a:solidFill>
                </a:ln>
                <a:gradFill flip="none" rotWithShape="1">
                  <a:gsLst>
                    <a:gs pos="0">
                      <a:srgbClr val="F94A29"/>
                    </a:gs>
                    <a:gs pos="15000">
                      <a:srgbClr val="FFB84C"/>
                    </a:gs>
                    <a:gs pos="46000">
                      <a:srgbClr val="00DFA2"/>
                    </a:gs>
                    <a:gs pos="30000">
                      <a:srgbClr val="FCE22A"/>
                    </a:gs>
                    <a:gs pos="62000">
                      <a:srgbClr val="2CD3E1"/>
                    </a:gs>
                    <a:gs pos="77000">
                      <a:srgbClr val="D61355"/>
                    </a:gs>
                    <a:gs pos="92000">
                      <a:srgbClr val="F266AB"/>
                    </a:gs>
                  </a:gsLst>
                  <a:path path="circle">
                    <a:fillToRect l="100000" t="100000"/>
                  </a:path>
                  <a:tileRect r="-100000" b="-100000"/>
                </a:gradFill>
                <a:effectLst>
                  <a:outerShdw blurRad="38100" dist="38100" dir="2700000" algn="tl">
                    <a:srgbClr val="000000">
                      <a:alpha val="43137"/>
                    </a:srgbClr>
                  </a:outerShdw>
                </a:effectLst>
                <a:latin typeface="SVN-ARCO Typography" panose="020B0603050302020204" pitchFamily="34" charset="2"/>
              </a:rPr>
              <a:t>Đất nước ngàn năm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 calcmode="lin" valueType="num">
                                      <p:cBhvr>
                                        <p:cTn id="24" dur="500" fill="hold"/>
                                        <p:tgtEl>
                                          <p:spTgt spid="19"/>
                                        </p:tgtEl>
                                        <p:attrNameLst>
                                          <p:attrName>style.rotation</p:attrName>
                                        </p:attrNameLst>
                                      </p:cBhvr>
                                      <p:tavLst>
                                        <p:tav tm="0">
                                          <p:val>
                                            <p:fltVal val="360"/>
                                          </p:val>
                                        </p:tav>
                                        <p:tav tm="100000">
                                          <p:val>
                                            <p:fltVal val="0"/>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82022E6-9E7C-4B9B-8ECD-A71369C17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02" y="531544"/>
            <a:ext cx="11458658" cy="5477369"/>
          </a:xfrm>
          <a:prstGeom prst="rect">
            <a:avLst/>
          </a:prstGeom>
        </p:spPr>
      </p:pic>
    </p:spTree>
    <p:extLst>
      <p:ext uri="{BB962C8B-B14F-4D97-AF65-F5344CB8AC3E}">
        <p14:creationId xmlns:p14="http://schemas.microsoft.com/office/powerpoint/2010/main" val="3113837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4922D308-EEBD-4396-BE43-8163A7581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84" y="480871"/>
            <a:ext cx="10764158" cy="5872427"/>
          </a:xfrm>
          <a:prstGeom prst="rect">
            <a:avLst/>
          </a:prstGeom>
        </p:spPr>
      </p:pic>
    </p:spTree>
    <p:extLst>
      <p:ext uri="{BB962C8B-B14F-4D97-AF65-F5344CB8AC3E}">
        <p14:creationId xmlns:p14="http://schemas.microsoft.com/office/powerpoint/2010/main" val="31750945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65B6353-7E42-4A07-83C0-888DCAC95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331" y="1767177"/>
            <a:ext cx="11174803" cy="1771670"/>
          </a:xfrm>
          <a:prstGeom prst="rect">
            <a:avLst/>
          </a:prstGeom>
        </p:spPr>
      </p:pic>
      <p:pic>
        <p:nvPicPr>
          <p:cNvPr id="7" name="Picture 6">
            <a:extLst>
              <a:ext uri="{FF2B5EF4-FFF2-40B4-BE49-F238E27FC236}">
                <a16:creationId xmlns:a16="http://schemas.microsoft.com/office/drawing/2014/main" id="{5DEFF9B5-A541-4FFC-BECC-571681E50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11" b="96927" l="9994" r="89942"/>
                    </a14:imgEffect>
                  </a14:imgLayer>
                </a14:imgProps>
              </a:ext>
              <a:ext uri="{28A0092B-C50C-407E-A947-70E740481C1C}">
                <a14:useLocalDpi xmlns:a14="http://schemas.microsoft.com/office/drawing/2010/main" val="0"/>
              </a:ext>
            </a:extLst>
          </a:blip>
          <a:stretch>
            <a:fillRect/>
          </a:stretch>
        </p:blipFill>
        <p:spPr>
          <a:xfrm>
            <a:off x="6605319" y="819463"/>
            <a:ext cx="7682848" cy="6145984"/>
          </a:xfrm>
          <a:prstGeom prst="rect">
            <a:avLst/>
          </a:prstGeom>
        </p:spPr>
      </p:pic>
    </p:spTree>
    <p:extLst>
      <p:ext uri="{BB962C8B-B14F-4D97-AF65-F5344CB8AC3E}">
        <p14:creationId xmlns:p14="http://schemas.microsoft.com/office/powerpoint/2010/main" val="149140472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p:cNvSpPr txBox="1"/>
          <p:nvPr/>
        </p:nvSpPr>
        <p:spPr>
          <a:xfrm>
            <a:off x="395377" y="444140"/>
            <a:ext cx="11436687" cy="1077218"/>
          </a:xfrm>
          <a:prstGeom prst="rect">
            <a:avLst/>
          </a:prstGeom>
          <a:noFill/>
        </p:spPr>
        <p:txBody>
          <a:bodyPr wrap="square" rtlCol="0">
            <a:spAutoFit/>
          </a:bodyPr>
          <a:lstStyle/>
          <a:p>
            <a:pPr algn="ctr"/>
            <a:r>
              <a:rPr lang="en-US" sz="3200" b="1">
                <a:solidFill>
                  <a:srgbClr val="FF4F4B"/>
                </a:solidFill>
              </a:rPr>
              <a:t>Em dựa vào kết quả bài tập 2 trang 40, 41 và các gợi ý, lập dàn ý cho bài văn tả </a:t>
            </a:r>
            <a:r>
              <a:rPr lang="vi-VN" sz="3200" b="1">
                <a:solidFill>
                  <a:srgbClr val="FF4F4B"/>
                </a:solidFill>
              </a:rPr>
              <a:t>một người lao động đang làm việc.</a:t>
            </a:r>
            <a:endParaRPr lang="en-US" sz="3200" b="1">
              <a:solidFill>
                <a:srgbClr val="FF4F4B"/>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9475" l="1683" r="97876">
                        <a14:foregroundMark x1="15551" y1="22415" x2="25651" y2="23061"/>
                        <a14:foregroundMark x1="61563" y1="19911" x2="76874" y2="19911"/>
                        <a14:foregroundMark x1="67655" y1="12076" x2="66573" y2="27706"/>
                        <a14:foregroundMark x1="19760" y1="17124" x2="14709" y2="28554"/>
                      </a14:backgroundRemoval>
                    </a14:imgEffect>
                  </a14:imgLayer>
                </a14:imgProps>
              </a:ext>
              <a:ext uri="{28A0092B-C50C-407E-A947-70E740481C1C}">
                <a14:useLocalDpi xmlns:a14="http://schemas.microsoft.com/office/drawing/2010/main" val="0"/>
              </a:ext>
            </a:extLst>
          </a:blip>
          <a:stretch>
            <a:fillRect/>
          </a:stretch>
        </p:blipFill>
        <p:spPr>
          <a:xfrm>
            <a:off x="3333177" y="1367331"/>
            <a:ext cx="5376870" cy="5335858"/>
          </a:xfrm>
          <a:prstGeom prst="rect">
            <a:avLst/>
          </a:prstGeom>
        </p:spPr>
      </p:pic>
    </p:spTree>
    <p:extLst>
      <p:ext uri="{BB962C8B-B14F-4D97-AF65-F5344CB8AC3E}">
        <p14:creationId xmlns:p14="http://schemas.microsoft.com/office/powerpoint/2010/main" val="3964568020"/>
      </p:ext>
    </p:extLst>
  </p:cSld>
  <p:clrMapOvr>
    <a:masterClrMapping/>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endParaRPr lang="en-US"/>
          </a:p>
        </p:txBody>
      </p:sp>
      <p:grpSp>
        <p:nvGrpSpPr>
          <p:cNvPr id="3" name="Group 3"/>
          <p:cNvGrpSpPr/>
          <p:nvPr/>
        </p:nvGrpSpPr>
        <p:grpSpPr>
          <a:xfrm>
            <a:off x="-794554" y="1013171"/>
            <a:ext cx="13781107" cy="3402192"/>
            <a:chOff x="0" y="0"/>
            <a:chExt cx="58189900" cy="14365551"/>
          </a:xfrm>
        </p:grpSpPr>
        <p:sp>
          <p:nvSpPr>
            <p:cNvPr id="4" name="Freeform 4"/>
            <p:cNvSpPr/>
            <p:nvPr/>
          </p:nvSpPr>
          <p:spPr>
            <a:xfrm>
              <a:off x="72390" y="72390"/>
              <a:ext cx="58045123" cy="14220772"/>
            </a:xfrm>
            <a:custGeom>
              <a:avLst/>
              <a:gdLst/>
              <a:ahLst/>
              <a:cxnLst/>
              <a:rect l="l" t="t" r="r" b="b"/>
              <a:pathLst>
                <a:path w="58045123" h="14220772">
                  <a:moveTo>
                    <a:pt x="0" y="0"/>
                  </a:moveTo>
                  <a:lnTo>
                    <a:pt x="58045123" y="0"/>
                  </a:lnTo>
                  <a:lnTo>
                    <a:pt x="58045123" y="14220772"/>
                  </a:lnTo>
                  <a:lnTo>
                    <a:pt x="0" y="14220772"/>
                  </a:lnTo>
                  <a:lnTo>
                    <a:pt x="0" y="0"/>
                  </a:lnTo>
                  <a:close/>
                </a:path>
              </a:pathLst>
            </a:custGeom>
            <a:solidFill>
              <a:srgbClr val="025738"/>
            </a:solidFill>
          </p:spPr>
          <p:txBody>
            <a:bodyPr/>
            <a:lstStyle/>
            <a:p>
              <a:endParaRPr lang="en-US"/>
            </a:p>
          </p:txBody>
        </p:sp>
        <p:sp>
          <p:nvSpPr>
            <p:cNvPr id="5" name="Freeform 5"/>
            <p:cNvSpPr/>
            <p:nvPr/>
          </p:nvSpPr>
          <p:spPr>
            <a:xfrm>
              <a:off x="0" y="0"/>
              <a:ext cx="58189899" cy="14365551"/>
            </a:xfrm>
            <a:custGeom>
              <a:avLst/>
              <a:gdLst/>
              <a:ahLst/>
              <a:cxnLst/>
              <a:rect l="l" t="t" r="r" b="b"/>
              <a:pathLst>
                <a:path w="58189899" h="14365551">
                  <a:moveTo>
                    <a:pt x="58045121" y="14220772"/>
                  </a:moveTo>
                  <a:lnTo>
                    <a:pt x="58189899" y="14220772"/>
                  </a:lnTo>
                  <a:lnTo>
                    <a:pt x="58189899" y="14365551"/>
                  </a:lnTo>
                  <a:lnTo>
                    <a:pt x="58045121" y="14365551"/>
                  </a:lnTo>
                  <a:lnTo>
                    <a:pt x="58045121" y="14220772"/>
                  </a:lnTo>
                  <a:close/>
                  <a:moveTo>
                    <a:pt x="0" y="144780"/>
                  </a:moveTo>
                  <a:lnTo>
                    <a:pt x="144780" y="144780"/>
                  </a:lnTo>
                  <a:lnTo>
                    <a:pt x="144780" y="14220772"/>
                  </a:lnTo>
                  <a:lnTo>
                    <a:pt x="0" y="14220772"/>
                  </a:lnTo>
                  <a:lnTo>
                    <a:pt x="0" y="144780"/>
                  </a:lnTo>
                  <a:close/>
                  <a:moveTo>
                    <a:pt x="0" y="14220772"/>
                  </a:moveTo>
                  <a:lnTo>
                    <a:pt x="144780" y="14220772"/>
                  </a:lnTo>
                  <a:lnTo>
                    <a:pt x="144780" y="14365551"/>
                  </a:lnTo>
                  <a:lnTo>
                    <a:pt x="0" y="14365551"/>
                  </a:lnTo>
                  <a:lnTo>
                    <a:pt x="0" y="14220772"/>
                  </a:lnTo>
                  <a:close/>
                  <a:moveTo>
                    <a:pt x="58045121" y="144780"/>
                  </a:moveTo>
                  <a:lnTo>
                    <a:pt x="58189899" y="144780"/>
                  </a:lnTo>
                  <a:lnTo>
                    <a:pt x="58189899" y="14220772"/>
                  </a:lnTo>
                  <a:lnTo>
                    <a:pt x="58045121" y="14220772"/>
                  </a:lnTo>
                  <a:lnTo>
                    <a:pt x="58045121" y="144780"/>
                  </a:lnTo>
                  <a:close/>
                  <a:moveTo>
                    <a:pt x="144780" y="14220772"/>
                  </a:moveTo>
                  <a:lnTo>
                    <a:pt x="58045121" y="14220772"/>
                  </a:lnTo>
                  <a:lnTo>
                    <a:pt x="58045121" y="14365551"/>
                  </a:lnTo>
                  <a:lnTo>
                    <a:pt x="144780" y="14365551"/>
                  </a:lnTo>
                  <a:lnTo>
                    <a:pt x="144780" y="14220772"/>
                  </a:lnTo>
                  <a:close/>
                  <a:moveTo>
                    <a:pt x="58045121" y="0"/>
                  </a:moveTo>
                  <a:lnTo>
                    <a:pt x="58189899" y="0"/>
                  </a:lnTo>
                  <a:lnTo>
                    <a:pt x="58189899" y="144780"/>
                  </a:lnTo>
                  <a:lnTo>
                    <a:pt x="58045121" y="144780"/>
                  </a:lnTo>
                  <a:lnTo>
                    <a:pt x="58045121" y="0"/>
                  </a:lnTo>
                  <a:close/>
                  <a:moveTo>
                    <a:pt x="0" y="0"/>
                  </a:moveTo>
                  <a:lnTo>
                    <a:pt x="144780" y="0"/>
                  </a:lnTo>
                  <a:lnTo>
                    <a:pt x="144780" y="144780"/>
                  </a:lnTo>
                  <a:lnTo>
                    <a:pt x="0" y="144780"/>
                  </a:lnTo>
                  <a:lnTo>
                    <a:pt x="0" y="0"/>
                  </a:lnTo>
                  <a:close/>
                  <a:moveTo>
                    <a:pt x="144780" y="0"/>
                  </a:moveTo>
                  <a:lnTo>
                    <a:pt x="58045121" y="0"/>
                  </a:lnTo>
                  <a:lnTo>
                    <a:pt x="58045121"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901412" y="1247363"/>
            <a:ext cx="13994825" cy="2925666"/>
            <a:chOff x="0" y="0"/>
            <a:chExt cx="55711059" cy="11646586"/>
          </a:xfrm>
        </p:grpSpPr>
        <p:sp>
          <p:nvSpPr>
            <p:cNvPr id="7" name="Freeform 7"/>
            <p:cNvSpPr/>
            <p:nvPr/>
          </p:nvSpPr>
          <p:spPr>
            <a:xfrm>
              <a:off x="72390" y="72390"/>
              <a:ext cx="55566279" cy="11501807"/>
            </a:xfrm>
            <a:custGeom>
              <a:avLst/>
              <a:gdLst/>
              <a:ahLst/>
              <a:cxnLst/>
              <a:rect l="l" t="t" r="r" b="b"/>
              <a:pathLst>
                <a:path w="55566279" h="11501807">
                  <a:moveTo>
                    <a:pt x="0" y="0"/>
                  </a:moveTo>
                  <a:lnTo>
                    <a:pt x="55566279" y="0"/>
                  </a:lnTo>
                  <a:lnTo>
                    <a:pt x="55566279" y="11501807"/>
                  </a:lnTo>
                  <a:lnTo>
                    <a:pt x="0" y="11501807"/>
                  </a:lnTo>
                  <a:lnTo>
                    <a:pt x="0" y="0"/>
                  </a:lnTo>
                  <a:close/>
                </a:path>
              </a:pathLst>
            </a:custGeom>
            <a:solidFill>
              <a:srgbClr val="FFFFFF"/>
            </a:solidFill>
          </p:spPr>
          <p:txBody>
            <a:bodyPr/>
            <a:lstStyle/>
            <a:p>
              <a:endParaRPr lang="en-US"/>
            </a:p>
          </p:txBody>
        </p:sp>
        <p:sp>
          <p:nvSpPr>
            <p:cNvPr id="8" name="Freeform 8"/>
            <p:cNvSpPr/>
            <p:nvPr/>
          </p:nvSpPr>
          <p:spPr>
            <a:xfrm>
              <a:off x="0" y="0"/>
              <a:ext cx="55711061" cy="11646587"/>
            </a:xfrm>
            <a:custGeom>
              <a:avLst/>
              <a:gdLst/>
              <a:ahLst/>
              <a:cxnLst/>
              <a:rect l="l" t="t" r="r" b="b"/>
              <a:pathLst>
                <a:path w="55711061" h="11646587">
                  <a:moveTo>
                    <a:pt x="55566277" y="11501806"/>
                  </a:moveTo>
                  <a:lnTo>
                    <a:pt x="55711061" y="11501806"/>
                  </a:lnTo>
                  <a:lnTo>
                    <a:pt x="55711061" y="11646587"/>
                  </a:lnTo>
                  <a:lnTo>
                    <a:pt x="55566277" y="11646587"/>
                  </a:lnTo>
                  <a:lnTo>
                    <a:pt x="55566277" y="11501806"/>
                  </a:lnTo>
                  <a:close/>
                  <a:moveTo>
                    <a:pt x="0" y="144780"/>
                  </a:moveTo>
                  <a:lnTo>
                    <a:pt x="144780" y="144780"/>
                  </a:lnTo>
                  <a:lnTo>
                    <a:pt x="144780" y="11501806"/>
                  </a:lnTo>
                  <a:lnTo>
                    <a:pt x="0" y="11501806"/>
                  </a:lnTo>
                  <a:lnTo>
                    <a:pt x="0" y="144780"/>
                  </a:lnTo>
                  <a:close/>
                  <a:moveTo>
                    <a:pt x="0" y="11501806"/>
                  </a:moveTo>
                  <a:lnTo>
                    <a:pt x="144780" y="11501806"/>
                  </a:lnTo>
                  <a:lnTo>
                    <a:pt x="144780" y="11646587"/>
                  </a:lnTo>
                  <a:lnTo>
                    <a:pt x="0" y="11646587"/>
                  </a:lnTo>
                  <a:lnTo>
                    <a:pt x="0" y="11501806"/>
                  </a:lnTo>
                  <a:close/>
                  <a:moveTo>
                    <a:pt x="55566277" y="144780"/>
                  </a:moveTo>
                  <a:lnTo>
                    <a:pt x="55711061" y="144780"/>
                  </a:lnTo>
                  <a:lnTo>
                    <a:pt x="55711061" y="11501806"/>
                  </a:lnTo>
                  <a:lnTo>
                    <a:pt x="55566277" y="11501806"/>
                  </a:lnTo>
                  <a:lnTo>
                    <a:pt x="55566277" y="144780"/>
                  </a:lnTo>
                  <a:close/>
                  <a:moveTo>
                    <a:pt x="144780" y="11501806"/>
                  </a:moveTo>
                  <a:lnTo>
                    <a:pt x="55566277" y="11501806"/>
                  </a:lnTo>
                  <a:lnTo>
                    <a:pt x="55566277" y="11646587"/>
                  </a:lnTo>
                  <a:lnTo>
                    <a:pt x="144780" y="11646587"/>
                  </a:lnTo>
                  <a:lnTo>
                    <a:pt x="144780" y="11501806"/>
                  </a:lnTo>
                  <a:close/>
                  <a:moveTo>
                    <a:pt x="55566277" y="0"/>
                  </a:moveTo>
                  <a:lnTo>
                    <a:pt x="55711061" y="0"/>
                  </a:lnTo>
                  <a:lnTo>
                    <a:pt x="55711061" y="144780"/>
                  </a:lnTo>
                  <a:lnTo>
                    <a:pt x="55566277" y="144780"/>
                  </a:lnTo>
                  <a:lnTo>
                    <a:pt x="55566277" y="0"/>
                  </a:lnTo>
                  <a:close/>
                  <a:moveTo>
                    <a:pt x="0" y="0"/>
                  </a:moveTo>
                  <a:lnTo>
                    <a:pt x="144780" y="0"/>
                  </a:lnTo>
                  <a:lnTo>
                    <a:pt x="144780" y="144780"/>
                  </a:lnTo>
                  <a:lnTo>
                    <a:pt x="0" y="144780"/>
                  </a:lnTo>
                  <a:lnTo>
                    <a:pt x="0" y="0"/>
                  </a:lnTo>
                  <a:close/>
                  <a:moveTo>
                    <a:pt x="144780" y="0"/>
                  </a:moveTo>
                  <a:lnTo>
                    <a:pt x="55566277" y="0"/>
                  </a:lnTo>
                  <a:lnTo>
                    <a:pt x="5556627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95385" y="1477465"/>
            <a:ext cx="4564851" cy="6036166"/>
          </a:xfrm>
          <a:custGeom>
            <a:avLst/>
            <a:gdLst/>
            <a:ahLst/>
            <a:cxnLst/>
            <a:rect l="l" t="t" r="r" b="b"/>
            <a:pathLst>
              <a:path w="6847276" h="9054249">
                <a:moveTo>
                  <a:pt x="6847276" y="0"/>
                </a:moveTo>
                <a:lnTo>
                  <a:pt x="0" y="0"/>
                </a:lnTo>
                <a:lnTo>
                  <a:pt x="0" y="9054249"/>
                </a:lnTo>
                <a:lnTo>
                  <a:pt x="6847276" y="9054249"/>
                </a:lnTo>
                <a:lnTo>
                  <a:pt x="6847276" y="0"/>
                </a:lnTo>
                <a:close/>
              </a:path>
            </a:pathLst>
          </a:custGeom>
          <a:blipFill>
            <a:blip r:embed="rId3"/>
            <a:stretch>
              <a:fillRect/>
            </a:stretch>
          </a:blipFill>
        </p:spPr>
        <p:txBody>
          <a:bodyPr/>
          <a:lstStyle/>
          <a:p>
            <a:endParaRPr lang="en-US"/>
          </a:p>
        </p:txBody>
      </p:sp>
      <p:pic>
        <p:nvPicPr>
          <p:cNvPr id="12" name="Picture 11">
            <a:extLst>
              <a:ext uri="{FF2B5EF4-FFF2-40B4-BE49-F238E27FC236}">
                <a16:creationId xmlns:a16="http://schemas.microsoft.com/office/drawing/2014/main" id="{C799C11C-1BFB-4EAA-A25D-103BFC848CAF}"/>
              </a:ext>
            </a:extLst>
          </p:cNvPr>
          <p:cNvPicPr>
            <a:picLocks noChangeAspect="1"/>
          </p:cNvPicPr>
          <p:nvPr/>
        </p:nvPicPr>
        <p:blipFill>
          <a:blip r:embed="rId4"/>
          <a:stretch>
            <a:fillRect/>
          </a:stretch>
        </p:blipFill>
        <p:spPr>
          <a:xfrm>
            <a:off x="3300454" y="2109688"/>
            <a:ext cx="9486198" cy="1201016"/>
          </a:xfrm>
          <a:prstGeom prst="rect">
            <a:avLst/>
          </a:prstGeom>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9593"/>
          <a:stretch/>
        </p:blipFill>
        <p:spPr>
          <a:xfrm>
            <a:off x="1479092" y="0"/>
            <a:ext cx="9233817" cy="6858000"/>
          </a:xfrm>
          <a:prstGeom prst="rect">
            <a:avLst/>
          </a:prstGeom>
        </p:spPr>
      </p:pic>
      <p:sp>
        <p:nvSpPr>
          <p:cNvPr id="19" name="Title 1"/>
          <p:cNvSpPr txBox="1">
            <a:spLocks/>
          </p:cNvSpPr>
          <p:nvPr/>
        </p:nvSpPr>
        <p:spPr>
          <a:xfrm>
            <a:off x="2974289" y="3118986"/>
            <a:ext cx="6214394"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n w="111125">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t>Phòng tranh</a:t>
            </a:r>
            <a:br>
              <a:rPr lang="en-US" sz="4800" b="1">
                <a:ln w="111125">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br>
            <a:r>
              <a:rPr lang="en-US" sz="4800" b="1">
                <a:ln w="111125">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t> của em</a:t>
            </a:r>
          </a:p>
        </p:txBody>
      </p:sp>
      <p:sp>
        <p:nvSpPr>
          <p:cNvPr id="20" name="Title 1"/>
          <p:cNvSpPr txBox="1">
            <a:spLocks/>
          </p:cNvSpPr>
          <p:nvPr/>
        </p:nvSpPr>
        <p:spPr>
          <a:xfrm>
            <a:off x="2974289" y="3451863"/>
            <a:ext cx="6214394"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b="1">
              <a:latin typeface="UTM Mother" panose="02040603050506020204" pitchFamily="18" charset="0"/>
            </a:endParaRPr>
          </a:p>
        </p:txBody>
      </p:sp>
      <p:pic>
        <p:nvPicPr>
          <p:cNvPr id="6" name="Picture 5"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1416" y="5185862"/>
            <a:ext cx="12125852" cy="1925401"/>
          </a:xfrm>
          <a:prstGeom prst="rect">
            <a:avLst/>
          </a:prstGeom>
        </p:spPr>
      </p:pic>
      <p:sp>
        <p:nvSpPr>
          <p:cNvPr id="8" name="Title 1"/>
          <p:cNvSpPr txBox="1">
            <a:spLocks/>
          </p:cNvSpPr>
          <p:nvPr/>
        </p:nvSpPr>
        <p:spPr>
          <a:xfrm>
            <a:off x="3017831" y="3109685"/>
            <a:ext cx="6214394"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gradFill>
                  <a:gsLst>
                    <a:gs pos="0">
                      <a:srgbClr val="F94A29"/>
                    </a:gs>
                    <a:gs pos="38000">
                      <a:srgbClr val="FFB84C"/>
                    </a:gs>
                    <a:gs pos="54000">
                      <a:srgbClr val="F6FA70"/>
                    </a:gs>
                    <a:gs pos="72000">
                      <a:srgbClr val="00DFA2"/>
                    </a:gs>
                    <a:gs pos="97000">
                      <a:srgbClr val="F266AB"/>
                    </a:gs>
                  </a:gsLst>
                  <a:lin ang="21594000" scaled="0"/>
                </a:gradFill>
                <a:latin typeface="UTM Mother" panose="02040603050506020204" pitchFamily="18" charset="0"/>
              </a:rPr>
              <a:t>Phòng tranh </a:t>
            </a:r>
            <a:br>
              <a:rPr lang="en-US" sz="4800" b="1">
                <a:gradFill>
                  <a:gsLst>
                    <a:gs pos="0">
                      <a:srgbClr val="F94A29"/>
                    </a:gs>
                    <a:gs pos="38000">
                      <a:srgbClr val="FFB84C"/>
                    </a:gs>
                    <a:gs pos="54000">
                      <a:srgbClr val="F6FA70"/>
                    </a:gs>
                    <a:gs pos="72000">
                      <a:srgbClr val="00DFA2"/>
                    </a:gs>
                    <a:gs pos="97000">
                      <a:srgbClr val="F266AB"/>
                    </a:gs>
                  </a:gsLst>
                  <a:lin ang="21594000" scaled="0"/>
                </a:gradFill>
                <a:latin typeface="UTM Mother" panose="02040603050506020204" pitchFamily="18" charset="0"/>
              </a:rPr>
            </a:br>
            <a:r>
              <a:rPr lang="en-US" sz="4800" b="1">
                <a:gradFill>
                  <a:gsLst>
                    <a:gs pos="0">
                      <a:srgbClr val="F94A29"/>
                    </a:gs>
                    <a:gs pos="38000">
                      <a:srgbClr val="FFB84C"/>
                    </a:gs>
                    <a:gs pos="54000">
                      <a:srgbClr val="F6FA70"/>
                    </a:gs>
                    <a:gs pos="72000">
                      <a:srgbClr val="00DFA2"/>
                    </a:gs>
                    <a:gs pos="97000">
                      <a:srgbClr val="F266AB"/>
                    </a:gs>
                  </a:gsLst>
                  <a:lin ang="21594000" scaled="0"/>
                </a:gradFill>
                <a:latin typeface="UTM Mother" panose="02040603050506020204" pitchFamily="18" charset="0"/>
              </a:rPr>
              <a:t>của em</a:t>
            </a:r>
          </a:p>
        </p:txBody>
      </p:sp>
      <p:sp>
        <p:nvSpPr>
          <p:cNvPr id="2" name="TextBox 1"/>
          <p:cNvSpPr txBox="1"/>
          <p:nvPr/>
        </p:nvSpPr>
        <p:spPr>
          <a:xfrm>
            <a:off x="3541486" y="4105838"/>
            <a:ext cx="5007427" cy="1077218"/>
          </a:xfrm>
          <a:prstGeom prst="rect">
            <a:avLst/>
          </a:prstGeom>
          <a:noFill/>
        </p:spPr>
        <p:txBody>
          <a:bodyPr wrap="square" rtlCol="0">
            <a:spAutoFit/>
          </a:bodyPr>
          <a:lstStyle/>
          <a:p>
            <a:pPr algn="ctr"/>
            <a:r>
              <a:rPr lang="en-US" sz="3200" b="1" dirty="0" err="1"/>
              <a:t>Trưng</a:t>
            </a:r>
            <a:r>
              <a:rPr lang="en-US" sz="3200" b="1" dirty="0"/>
              <a:t> </a:t>
            </a:r>
            <a:r>
              <a:rPr lang="en-US" sz="3200" b="1" dirty="0" err="1"/>
              <a:t>bày</a:t>
            </a:r>
            <a:r>
              <a:rPr lang="en-US" sz="3200" b="1" dirty="0"/>
              <a:t> </a:t>
            </a:r>
            <a:r>
              <a:rPr lang="en-US" sz="3200" b="1" dirty="0" err="1"/>
              <a:t>sản</a:t>
            </a:r>
            <a:r>
              <a:rPr lang="en-US" sz="3200" b="1" dirty="0"/>
              <a:t> </a:t>
            </a:r>
            <a:r>
              <a:rPr lang="en-US" sz="3200" b="1" dirty="0" err="1"/>
              <a:t>phẩm</a:t>
            </a:r>
            <a:r>
              <a:rPr lang="en-US" sz="3200" b="1" dirty="0"/>
              <a:t> </a:t>
            </a:r>
            <a:r>
              <a:rPr lang="en-US" sz="3200" b="1" dirty="0" err="1"/>
              <a:t>theo</a:t>
            </a:r>
            <a:r>
              <a:rPr lang="en-US" sz="3200" b="1" dirty="0"/>
              <a:t> </a:t>
            </a:r>
            <a:r>
              <a:rPr lang="en-US" sz="3200" b="1" dirty="0" err="1"/>
              <a:t>kỹ</a:t>
            </a:r>
            <a:r>
              <a:rPr lang="en-US" sz="3200" b="1" dirty="0"/>
              <a:t> </a:t>
            </a:r>
            <a:r>
              <a:rPr lang="en-US" sz="3200" b="1" dirty="0" err="1"/>
              <a:t>thuật</a:t>
            </a:r>
            <a:r>
              <a:rPr lang="en-US" sz="3200" b="1" dirty="0"/>
              <a:t> </a:t>
            </a:r>
            <a:r>
              <a:rPr lang="en-US" sz="3200" b="1" dirty="0" err="1"/>
              <a:t>phòng</a:t>
            </a:r>
            <a:r>
              <a:rPr lang="en-US" sz="3200" b="1" dirty="0"/>
              <a:t> </a:t>
            </a:r>
            <a:r>
              <a:rPr lang="en-US" sz="3200" b="1" dirty="0" err="1"/>
              <a:t>tranh</a:t>
            </a:r>
            <a:endParaRPr lang="en-US" sz="3200" b="1" dirty="0"/>
          </a:p>
        </p:txBody>
      </p:sp>
    </p:spTree>
    <p:extLst>
      <p:ext uri="{BB962C8B-B14F-4D97-AF65-F5344CB8AC3E}">
        <p14:creationId xmlns:p14="http://schemas.microsoft.com/office/powerpoint/2010/main" val="78351163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8)">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a:xfrm>
            <a:off x="765627" y="205466"/>
            <a:ext cx="10515600" cy="650875"/>
          </a:xfrm>
        </p:spPr>
        <p:txBody>
          <a:bodyPr>
            <a:normAutofit/>
          </a:bodyPr>
          <a:lstStyle/>
          <a:p>
            <a:pPr algn="ctr"/>
            <a:r>
              <a:rPr lang="en-US" sz="3200" b="1">
                <a:ln w="10160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rPr>
              <a:t>Phòng tranh của em</a:t>
            </a:r>
          </a:p>
        </p:txBody>
      </p:sp>
      <p:sp>
        <p:nvSpPr>
          <p:cNvPr id="7" name="Title 2"/>
          <p:cNvSpPr txBox="1">
            <a:spLocks/>
          </p:cNvSpPr>
          <p:nvPr/>
        </p:nvSpPr>
        <p:spPr>
          <a:xfrm>
            <a:off x="765629" y="205467"/>
            <a:ext cx="10515600" cy="650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n>
                  <a:solidFill>
                    <a:schemeClr val="tx1"/>
                  </a:solidFill>
                </a:ln>
                <a:solidFill>
                  <a:srgbClr val="F6FA70"/>
                </a:solidFill>
                <a:latin typeface="SVN-Gretoon" panose="02040603050506020204" pitchFamily="18" charset="0"/>
              </a:rPr>
              <a:t>Phòng tranh của em</a:t>
            </a:r>
          </a:p>
        </p:txBody>
      </p:sp>
      <p:grpSp>
        <p:nvGrpSpPr>
          <p:cNvPr id="11" name="Group 10"/>
          <p:cNvGrpSpPr/>
          <p:nvPr/>
        </p:nvGrpSpPr>
        <p:grpSpPr>
          <a:xfrm>
            <a:off x="47157" y="856342"/>
            <a:ext cx="3062520" cy="3062520"/>
            <a:chOff x="348337" y="856342"/>
            <a:chExt cx="3062520" cy="3062520"/>
          </a:xfrm>
        </p:grpSpPr>
        <p:sp>
          <p:nvSpPr>
            <p:cNvPr id="10" name="Rectangle 9"/>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12" name="Group 11"/>
          <p:cNvGrpSpPr/>
          <p:nvPr/>
        </p:nvGrpSpPr>
        <p:grpSpPr>
          <a:xfrm>
            <a:off x="3109677" y="856342"/>
            <a:ext cx="3062520" cy="3062520"/>
            <a:chOff x="348337" y="856342"/>
            <a:chExt cx="3062520" cy="3062520"/>
          </a:xfrm>
        </p:grpSpPr>
        <p:sp>
          <p:nvSpPr>
            <p:cNvPr id="13" name="Rectangle 12"/>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15" name="Group 14"/>
          <p:cNvGrpSpPr/>
          <p:nvPr/>
        </p:nvGrpSpPr>
        <p:grpSpPr>
          <a:xfrm>
            <a:off x="6119578" y="856342"/>
            <a:ext cx="3062520" cy="3062520"/>
            <a:chOff x="348337" y="856342"/>
            <a:chExt cx="3062520" cy="3062520"/>
          </a:xfrm>
        </p:grpSpPr>
        <p:sp>
          <p:nvSpPr>
            <p:cNvPr id="16" name="Rectangle 15"/>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18" name="Group 17"/>
          <p:cNvGrpSpPr/>
          <p:nvPr/>
        </p:nvGrpSpPr>
        <p:grpSpPr>
          <a:xfrm>
            <a:off x="9129480" y="856342"/>
            <a:ext cx="3062520" cy="3062520"/>
            <a:chOff x="348337" y="856342"/>
            <a:chExt cx="3062520" cy="3062520"/>
          </a:xfrm>
        </p:grpSpPr>
        <p:sp>
          <p:nvSpPr>
            <p:cNvPr id="19" name="Rectangle 18"/>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21" name="Group 20"/>
          <p:cNvGrpSpPr/>
          <p:nvPr/>
        </p:nvGrpSpPr>
        <p:grpSpPr>
          <a:xfrm>
            <a:off x="0" y="4005941"/>
            <a:ext cx="3062520" cy="3062520"/>
            <a:chOff x="348337" y="856342"/>
            <a:chExt cx="3062520" cy="3062520"/>
          </a:xfrm>
        </p:grpSpPr>
        <p:sp>
          <p:nvSpPr>
            <p:cNvPr id="22" name="Rectangle 21"/>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24" name="Group 23"/>
          <p:cNvGrpSpPr/>
          <p:nvPr/>
        </p:nvGrpSpPr>
        <p:grpSpPr>
          <a:xfrm>
            <a:off x="3062520" y="4005941"/>
            <a:ext cx="3062520" cy="3062520"/>
            <a:chOff x="348337" y="856342"/>
            <a:chExt cx="3062520" cy="3062520"/>
          </a:xfrm>
        </p:grpSpPr>
        <p:sp>
          <p:nvSpPr>
            <p:cNvPr id="25" name="Rectangle 24"/>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27" name="Group 26"/>
          <p:cNvGrpSpPr/>
          <p:nvPr/>
        </p:nvGrpSpPr>
        <p:grpSpPr>
          <a:xfrm>
            <a:off x="6072421" y="4005941"/>
            <a:ext cx="3062520" cy="3062520"/>
            <a:chOff x="348337" y="856342"/>
            <a:chExt cx="3062520" cy="3062520"/>
          </a:xfrm>
        </p:grpSpPr>
        <p:sp>
          <p:nvSpPr>
            <p:cNvPr id="28" name="Rectangle 27"/>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30" name="Group 29"/>
          <p:cNvGrpSpPr/>
          <p:nvPr/>
        </p:nvGrpSpPr>
        <p:grpSpPr>
          <a:xfrm>
            <a:off x="9082323" y="4005941"/>
            <a:ext cx="3062520" cy="3062520"/>
            <a:chOff x="348337" y="856342"/>
            <a:chExt cx="3062520" cy="3062520"/>
          </a:xfrm>
        </p:grpSpPr>
        <p:sp>
          <p:nvSpPr>
            <p:cNvPr id="31" name="Rectangle 30"/>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spTree>
    <p:extLst>
      <p:ext uri="{BB962C8B-B14F-4D97-AF65-F5344CB8AC3E}">
        <p14:creationId xmlns:p14="http://schemas.microsoft.com/office/powerpoint/2010/main" val="34145201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500"/>
                                        <p:tgtEl>
                                          <p:spTgt spid="11"/>
                                        </p:tgtEl>
                                      </p:cBhvr>
                                    </p:animEffect>
                                  </p:childTnLst>
                                </p:cTn>
                              </p:par>
                            </p:childTnLst>
                          </p:cTn>
                        </p:par>
                        <p:par>
                          <p:cTn id="17" fill="hold">
                            <p:stCondLst>
                              <p:cond delay="1000"/>
                            </p:stCondLst>
                            <p:childTnLst>
                              <p:par>
                                <p:cTn id="18" presetID="6" presetClass="entr" presetSubtype="32"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out)">
                                      <p:cBhvr>
                                        <p:cTn id="20" dur="500"/>
                                        <p:tgtEl>
                                          <p:spTgt spid="12"/>
                                        </p:tgtEl>
                                      </p:cBhvr>
                                    </p:animEffec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500"/>
                                        <p:tgtEl>
                                          <p:spTgt spid="15"/>
                                        </p:tgtEl>
                                      </p:cBhvr>
                                    </p:animEffect>
                                  </p:childTnLst>
                                </p:cTn>
                              </p:par>
                            </p:childTnLst>
                          </p:cTn>
                        </p:par>
                        <p:par>
                          <p:cTn id="25" fill="hold">
                            <p:stCondLst>
                              <p:cond delay="2000"/>
                            </p:stCondLst>
                            <p:childTnLst>
                              <p:par>
                                <p:cTn id="26" presetID="6" presetClass="entr" presetSubtype="32"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out)">
                                      <p:cBhvr>
                                        <p:cTn id="28" dur="500"/>
                                        <p:tgtEl>
                                          <p:spTgt spid="18"/>
                                        </p:tgtEl>
                                      </p:cBhvr>
                                    </p:animEffec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out)">
                                      <p:cBhvr>
                                        <p:cTn id="32" dur="500"/>
                                        <p:tgtEl>
                                          <p:spTgt spid="21"/>
                                        </p:tgtEl>
                                      </p:cBhvr>
                                    </p:animEffect>
                                  </p:childTnLst>
                                </p:cTn>
                              </p:par>
                            </p:childTnLst>
                          </p:cTn>
                        </p:par>
                        <p:par>
                          <p:cTn id="33" fill="hold">
                            <p:stCondLst>
                              <p:cond delay="3000"/>
                            </p:stCondLst>
                            <p:childTnLst>
                              <p:par>
                                <p:cTn id="34" presetID="6" presetClass="entr" presetSubtype="32"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ircle(out)">
                                      <p:cBhvr>
                                        <p:cTn id="36" dur="500"/>
                                        <p:tgtEl>
                                          <p:spTgt spid="24"/>
                                        </p:tgtEl>
                                      </p:cBhvr>
                                    </p:animEffec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ircle(out)">
                                      <p:cBhvr>
                                        <p:cTn id="40" dur="500"/>
                                        <p:tgtEl>
                                          <p:spTgt spid="27"/>
                                        </p:tgtEl>
                                      </p:cBhvr>
                                    </p:animEffect>
                                  </p:childTnLst>
                                </p:cTn>
                              </p:par>
                            </p:childTnLst>
                          </p:cTn>
                        </p:par>
                        <p:par>
                          <p:cTn id="41" fill="hold">
                            <p:stCondLst>
                              <p:cond delay="4000"/>
                            </p:stCondLst>
                            <p:childTnLst>
                              <p:par>
                                <p:cTn id="42" presetID="6" presetClass="entr" presetSubtype="32"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ircle(out)">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1001486" y="2490538"/>
            <a:ext cx="10189028" cy="1255728"/>
            <a:chOff x="3962029" y="1223945"/>
            <a:chExt cx="3713018" cy="1255728"/>
          </a:xfrm>
        </p:grpSpPr>
        <p:sp>
          <p:nvSpPr>
            <p:cNvPr id="6" name="TextBox 5"/>
            <p:cNvSpPr txBox="1"/>
            <p:nvPr/>
          </p:nvSpPr>
          <p:spPr>
            <a:xfrm>
              <a:off x="3962029" y="1223945"/>
              <a:ext cx="3713018" cy="1255728"/>
            </a:xfrm>
            <a:prstGeom prst="rect">
              <a:avLst/>
            </a:prstGeom>
            <a:noFill/>
          </p:spPr>
          <p:txBody>
            <a:bodyPr wrap="square" rtlCol="0">
              <a:spAutoFit/>
            </a:bodyPr>
            <a:lstStyle/>
            <a:p>
              <a:pPr algn="ctr">
                <a:lnSpc>
                  <a:spcPct val="120000"/>
                </a:lnSpc>
              </a:pPr>
              <a:r>
                <a:rPr lang="en-US" sz="66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Chỉnh sửa dàn ý</a:t>
              </a:r>
            </a:p>
          </p:txBody>
        </p:sp>
        <p:sp>
          <p:nvSpPr>
            <p:cNvPr id="7" name="TextBox 6"/>
            <p:cNvSpPr txBox="1"/>
            <p:nvPr/>
          </p:nvSpPr>
          <p:spPr>
            <a:xfrm>
              <a:off x="3962029" y="1223945"/>
              <a:ext cx="3713018" cy="1255728"/>
            </a:xfrm>
            <a:prstGeom prst="rect">
              <a:avLst/>
            </a:prstGeom>
            <a:noFill/>
          </p:spPr>
          <p:txBody>
            <a:bodyPr wrap="square" rtlCol="0">
              <a:spAutoFit/>
            </a:bodyPr>
            <a:lstStyle/>
            <a:p>
              <a:pPr algn="ctr">
                <a:lnSpc>
                  <a:spcPct val="120000"/>
                </a:lnSpc>
              </a:pPr>
              <a:r>
                <a:rPr lang="en-US" sz="6600" b="1" dirty="0" err="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Chỉnh</a:t>
              </a:r>
              <a:r>
                <a:rPr lang="en-US" sz="6600" b="1" dirty="0">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 </a:t>
              </a:r>
              <a:r>
                <a:rPr lang="en-US" sz="6600" b="1" dirty="0" err="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sửa</a:t>
              </a:r>
              <a:r>
                <a:rPr lang="en-US" sz="6600" b="1" dirty="0">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 </a:t>
              </a:r>
              <a:r>
                <a:rPr lang="en-US" sz="6600" b="1" dirty="0" err="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dàn</a:t>
              </a:r>
              <a:r>
                <a:rPr lang="en-US" sz="6600" b="1" dirty="0">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 ý</a:t>
              </a:r>
            </a:p>
          </p:txBody>
        </p:sp>
      </p:grpSp>
    </p:spTree>
    <p:extLst>
      <p:ext uri="{BB962C8B-B14F-4D97-AF65-F5344CB8AC3E}">
        <p14:creationId xmlns:p14="http://schemas.microsoft.com/office/powerpoint/2010/main" val="117194560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0676" y="877173"/>
            <a:ext cx="11620995" cy="770948"/>
          </a:xfrm>
        </p:spPr>
        <p:txBody>
          <a:bodyPr vert="horz" lIns="91440" tIns="45720" rIns="91440" bIns="45720" rtlCol="0" anchor="ctr">
            <a:noAutofit/>
          </a:bodyPr>
          <a:lstStyle/>
          <a:p>
            <a:r>
              <a:rPr lang="en-US" sz="4000" b="1">
                <a:solidFill>
                  <a:srgbClr val="FF0000"/>
                </a:solidFill>
                <a:latin typeface="+mn-lt"/>
              </a:rPr>
              <a:t>2. Chia sẻ trong nhóm, thêm vào dàn ý đã lập:</a:t>
            </a:r>
          </a:p>
        </p:txBody>
      </p:sp>
      <p:pic>
        <p:nvPicPr>
          <p:cNvPr id="11" name="Picture 10">
            <a:extLst>
              <a:ext uri="{FF2B5EF4-FFF2-40B4-BE49-F238E27FC236}">
                <a16:creationId xmlns:a16="http://schemas.microsoft.com/office/drawing/2014/main" id="{BB0FA9B4-77AC-4C12-B4C3-36E071915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21" y="1900369"/>
            <a:ext cx="11723699" cy="2826009"/>
          </a:xfrm>
          <a:prstGeom prst="rect">
            <a:avLst/>
          </a:prstGeom>
        </p:spPr>
      </p:pic>
    </p:spTree>
    <p:extLst>
      <p:ext uri="{BB962C8B-B14F-4D97-AF65-F5344CB8AC3E}">
        <p14:creationId xmlns:p14="http://schemas.microsoft.com/office/powerpoint/2010/main" val="270192262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1353705" y="432376"/>
            <a:ext cx="9484591" cy="1200330"/>
            <a:chOff x="2247900" y="774699"/>
            <a:chExt cx="8356600" cy="1200330"/>
          </a:xfrm>
        </p:grpSpPr>
        <p:sp>
          <p:nvSpPr>
            <p:cNvPr id="5" name="TextBox 4"/>
            <p:cNvSpPr txBox="1"/>
            <p:nvPr/>
          </p:nvSpPr>
          <p:spPr>
            <a:xfrm>
              <a:off x="2247900" y="774700"/>
              <a:ext cx="8356600" cy="1200329"/>
            </a:xfrm>
            <a:prstGeom prst="rect">
              <a:avLst/>
            </a:prstGeom>
            <a:noFill/>
          </p:spPr>
          <p:txBody>
            <a:bodyPr wrap="square" rtlCol="0">
              <a:spAutoFit/>
            </a:bodyPr>
            <a:lstStyle/>
            <a:p>
              <a:pPr algn="ctr"/>
              <a:r>
                <a:rPr lang="en-US" sz="7200" b="1">
                  <a:ln w="1270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Chia sẻ nhóm đôi</a:t>
              </a:r>
            </a:p>
          </p:txBody>
        </p:sp>
        <p:sp>
          <p:nvSpPr>
            <p:cNvPr id="12" name="TextBox 11"/>
            <p:cNvSpPr txBox="1"/>
            <p:nvPr/>
          </p:nvSpPr>
          <p:spPr>
            <a:xfrm>
              <a:off x="2247900" y="774699"/>
              <a:ext cx="8356600" cy="1200329"/>
            </a:xfrm>
            <a:prstGeom prst="rect">
              <a:avLst/>
            </a:prstGeom>
            <a:noFill/>
          </p:spPr>
          <p:txBody>
            <a:bodyPr wrap="square" rtlCol="0">
              <a:spAutoFit/>
            </a:bodyPr>
            <a:lstStyle/>
            <a:p>
              <a:pPr algn="ctr"/>
              <a:r>
                <a:rPr lang="en-US" sz="7200" b="1">
                  <a:ln>
                    <a:solidFill>
                      <a:sysClr val="windowText" lastClr="000000"/>
                    </a:solidFill>
                  </a:ln>
                  <a:solidFill>
                    <a:srgbClr val="FBDA02"/>
                  </a:solidFill>
                  <a:latin typeface="iCiel Pony" panose="02000000000000000000" pitchFamily="2" charset="0"/>
                </a:rPr>
                <a:t>Chia sẻ nhóm đôi</a:t>
              </a:r>
            </a:p>
          </p:txBody>
        </p:sp>
      </p:gr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2390124" y="1972748"/>
            <a:ext cx="7411751" cy="4885252"/>
          </a:xfrm>
          <a:prstGeom prst="rect">
            <a:avLst/>
          </a:prstGeom>
          <a:effectLst>
            <a:innerShdw blurRad="114300">
              <a:prstClr val="black"/>
            </a:innerShdw>
          </a:effectLst>
        </p:spPr>
      </p:pic>
    </p:spTree>
    <p:extLst>
      <p:ext uri="{BB962C8B-B14F-4D97-AF65-F5344CB8AC3E}">
        <p14:creationId xmlns:p14="http://schemas.microsoft.com/office/powerpoint/2010/main" val="7830709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22" b="-222"/>
            </a:stretch>
          </a:blipFill>
        </p:spPr>
        <p:txBody>
          <a:bodyPr/>
          <a:lstStyle/>
          <a:p>
            <a:endParaRPr lang="en-US"/>
          </a:p>
        </p:txBody>
      </p:sp>
      <p:grpSp>
        <p:nvGrpSpPr>
          <p:cNvPr id="3" name="Group 3"/>
          <p:cNvGrpSpPr/>
          <p:nvPr/>
        </p:nvGrpSpPr>
        <p:grpSpPr>
          <a:xfrm>
            <a:off x="477421" y="498969"/>
            <a:ext cx="11237159" cy="5860063"/>
            <a:chOff x="0" y="0"/>
            <a:chExt cx="47448236" cy="24743767"/>
          </a:xfrm>
        </p:grpSpPr>
        <p:sp>
          <p:nvSpPr>
            <p:cNvPr id="4" name="Freeform 4"/>
            <p:cNvSpPr/>
            <p:nvPr/>
          </p:nvSpPr>
          <p:spPr>
            <a:xfrm>
              <a:off x="72390" y="72390"/>
              <a:ext cx="47303456" cy="24598988"/>
            </a:xfrm>
            <a:custGeom>
              <a:avLst/>
              <a:gdLst/>
              <a:ahLst/>
              <a:cxnLst/>
              <a:rect l="l" t="t" r="r" b="b"/>
              <a:pathLst>
                <a:path w="47303456" h="24598988">
                  <a:moveTo>
                    <a:pt x="0" y="0"/>
                  </a:moveTo>
                  <a:lnTo>
                    <a:pt x="47303456" y="0"/>
                  </a:lnTo>
                  <a:lnTo>
                    <a:pt x="47303456" y="24598988"/>
                  </a:lnTo>
                  <a:lnTo>
                    <a:pt x="0" y="24598988"/>
                  </a:lnTo>
                  <a:lnTo>
                    <a:pt x="0" y="0"/>
                  </a:lnTo>
                  <a:close/>
                </a:path>
              </a:pathLst>
            </a:custGeom>
            <a:solidFill>
              <a:srgbClr val="025738"/>
            </a:solidFill>
          </p:spPr>
          <p:txBody>
            <a:bodyPr/>
            <a:lstStyle/>
            <a:p>
              <a:endParaRPr lang="en-US"/>
            </a:p>
          </p:txBody>
        </p:sp>
        <p:sp>
          <p:nvSpPr>
            <p:cNvPr id="5" name="Freeform 5"/>
            <p:cNvSpPr/>
            <p:nvPr/>
          </p:nvSpPr>
          <p:spPr>
            <a:xfrm>
              <a:off x="0" y="0"/>
              <a:ext cx="47448236" cy="24743767"/>
            </a:xfrm>
            <a:custGeom>
              <a:avLst/>
              <a:gdLst/>
              <a:ahLst/>
              <a:cxnLst/>
              <a:rect l="l" t="t" r="r" b="b"/>
              <a:pathLst>
                <a:path w="47448236" h="24743767">
                  <a:moveTo>
                    <a:pt x="47303457" y="24598987"/>
                  </a:moveTo>
                  <a:lnTo>
                    <a:pt x="47448236" y="24598987"/>
                  </a:lnTo>
                  <a:lnTo>
                    <a:pt x="47448236" y="24743767"/>
                  </a:lnTo>
                  <a:lnTo>
                    <a:pt x="47303457" y="24743767"/>
                  </a:lnTo>
                  <a:lnTo>
                    <a:pt x="47303457" y="24598987"/>
                  </a:lnTo>
                  <a:close/>
                  <a:moveTo>
                    <a:pt x="0" y="144780"/>
                  </a:moveTo>
                  <a:lnTo>
                    <a:pt x="144780" y="144780"/>
                  </a:lnTo>
                  <a:lnTo>
                    <a:pt x="144780" y="24598987"/>
                  </a:lnTo>
                  <a:lnTo>
                    <a:pt x="0" y="24598987"/>
                  </a:lnTo>
                  <a:lnTo>
                    <a:pt x="0" y="144780"/>
                  </a:lnTo>
                  <a:close/>
                  <a:moveTo>
                    <a:pt x="0" y="24598987"/>
                  </a:moveTo>
                  <a:lnTo>
                    <a:pt x="144780" y="24598987"/>
                  </a:lnTo>
                  <a:lnTo>
                    <a:pt x="144780" y="24743767"/>
                  </a:lnTo>
                  <a:lnTo>
                    <a:pt x="0" y="24743767"/>
                  </a:lnTo>
                  <a:lnTo>
                    <a:pt x="0" y="24598987"/>
                  </a:lnTo>
                  <a:close/>
                  <a:moveTo>
                    <a:pt x="47303457" y="144780"/>
                  </a:moveTo>
                  <a:lnTo>
                    <a:pt x="47448236" y="144780"/>
                  </a:lnTo>
                  <a:lnTo>
                    <a:pt x="47448236" y="24598987"/>
                  </a:lnTo>
                  <a:lnTo>
                    <a:pt x="47303457" y="24598987"/>
                  </a:lnTo>
                  <a:lnTo>
                    <a:pt x="47303457" y="144780"/>
                  </a:lnTo>
                  <a:close/>
                  <a:moveTo>
                    <a:pt x="144780" y="24598987"/>
                  </a:moveTo>
                  <a:lnTo>
                    <a:pt x="47303457" y="24598987"/>
                  </a:lnTo>
                  <a:lnTo>
                    <a:pt x="47303457" y="24743767"/>
                  </a:lnTo>
                  <a:lnTo>
                    <a:pt x="144780" y="24743767"/>
                  </a:lnTo>
                  <a:lnTo>
                    <a:pt x="144780" y="24598987"/>
                  </a:lnTo>
                  <a:close/>
                  <a:moveTo>
                    <a:pt x="47303457" y="0"/>
                  </a:moveTo>
                  <a:lnTo>
                    <a:pt x="47448236" y="0"/>
                  </a:lnTo>
                  <a:lnTo>
                    <a:pt x="47448236" y="144780"/>
                  </a:lnTo>
                  <a:lnTo>
                    <a:pt x="47303457" y="144780"/>
                  </a:lnTo>
                  <a:lnTo>
                    <a:pt x="47303457" y="0"/>
                  </a:lnTo>
                  <a:close/>
                  <a:moveTo>
                    <a:pt x="0" y="0"/>
                  </a:moveTo>
                  <a:lnTo>
                    <a:pt x="144780" y="0"/>
                  </a:lnTo>
                  <a:lnTo>
                    <a:pt x="144780" y="144780"/>
                  </a:lnTo>
                  <a:lnTo>
                    <a:pt x="0" y="144780"/>
                  </a:lnTo>
                  <a:lnTo>
                    <a:pt x="0" y="0"/>
                  </a:lnTo>
                  <a:close/>
                  <a:moveTo>
                    <a:pt x="144780" y="0"/>
                  </a:moveTo>
                  <a:lnTo>
                    <a:pt x="47303457" y="0"/>
                  </a:lnTo>
                  <a:lnTo>
                    <a:pt x="47303457"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685800" y="685800"/>
            <a:ext cx="10820400" cy="54864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txBody>
            <a:bodyPr/>
            <a:lstStyle/>
            <a:p>
              <a:endParaRPr lang="en-US"/>
            </a:p>
          </p:txBody>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a:off x="7576489" y="969613"/>
            <a:ext cx="3624491" cy="7915177"/>
          </a:xfrm>
          <a:custGeom>
            <a:avLst/>
            <a:gdLst/>
            <a:ahLst/>
            <a:cxnLst/>
            <a:rect l="l" t="t" r="r" b="b"/>
            <a:pathLst>
              <a:path w="5436737" h="11872765">
                <a:moveTo>
                  <a:pt x="0" y="0"/>
                </a:moveTo>
                <a:lnTo>
                  <a:pt x="5436737" y="0"/>
                </a:lnTo>
                <a:lnTo>
                  <a:pt x="5436737" y="11872764"/>
                </a:lnTo>
                <a:lnTo>
                  <a:pt x="0" y="11872764"/>
                </a:lnTo>
                <a:lnTo>
                  <a:pt x="0" y="0"/>
                </a:lnTo>
                <a:close/>
              </a:path>
            </a:pathLst>
          </a:custGeom>
          <a:blipFill>
            <a:blip r:embed="rId4"/>
            <a:stretch>
              <a:fillRect/>
            </a:stretch>
          </a:blipFill>
        </p:spPr>
        <p:txBody>
          <a:bodyPr/>
          <a:lstStyle/>
          <a:p>
            <a:endParaRPr lang="en-US"/>
          </a:p>
        </p:txBody>
      </p:sp>
      <p:grpSp>
        <p:nvGrpSpPr>
          <p:cNvPr id="12" name="Group 11">
            <a:extLst>
              <a:ext uri="{FF2B5EF4-FFF2-40B4-BE49-F238E27FC236}">
                <a16:creationId xmlns:a16="http://schemas.microsoft.com/office/drawing/2014/main" id="{383D4ABB-B397-49E6-A537-7DB408B7BAFE}"/>
              </a:ext>
            </a:extLst>
          </p:cNvPr>
          <p:cNvGrpSpPr/>
          <p:nvPr/>
        </p:nvGrpSpPr>
        <p:grpSpPr>
          <a:xfrm>
            <a:off x="-564738" y="928914"/>
            <a:ext cx="12524509" cy="1015664"/>
            <a:chOff x="3865419" y="969817"/>
            <a:chExt cx="3713018" cy="1015664"/>
          </a:xfrm>
        </p:grpSpPr>
        <p:sp>
          <p:nvSpPr>
            <p:cNvPr id="13" name="TextBox 12">
              <a:extLst>
                <a:ext uri="{FF2B5EF4-FFF2-40B4-BE49-F238E27FC236}">
                  <a16:creationId xmlns:a16="http://schemas.microsoft.com/office/drawing/2014/main" id="{D052ED64-3683-4705-A2B3-2AC2D8C5C828}"/>
                </a:ext>
              </a:extLst>
            </p:cNvPr>
            <p:cNvSpPr txBox="1"/>
            <p:nvPr/>
          </p:nvSpPr>
          <p:spPr>
            <a:xfrm>
              <a:off x="3865419" y="969818"/>
              <a:ext cx="3713018" cy="1015663"/>
            </a:xfrm>
            <a:prstGeom prst="rect">
              <a:avLst/>
            </a:prstGeom>
            <a:noFill/>
          </p:spPr>
          <p:txBody>
            <a:bodyPr wrap="square" rtlCol="0">
              <a:spAutoFit/>
            </a:bodyPr>
            <a:lstStyle/>
            <a:p>
              <a:pPr algn="ctr"/>
              <a:r>
                <a:rPr lang="en-US" sz="6000">
                  <a:ln w="127000">
                    <a:solidFill>
                      <a:schemeClr val="bg1"/>
                    </a:solidFill>
                  </a:ln>
                  <a:solidFill>
                    <a:schemeClr val="bg1"/>
                  </a:solidFill>
                  <a:effectLst>
                    <a:outerShdw blurRad="38100" dist="38100" dir="2700000" algn="tl">
                      <a:srgbClr val="000000">
                        <a:alpha val="43137"/>
                      </a:srgbClr>
                    </a:outerShdw>
                  </a:effectLst>
                  <a:latin typeface="MTD Summer Show" pitchFamily="50" charset="0"/>
                </a:rPr>
                <a:t>Yêu cầu cần đạt</a:t>
              </a:r>
            </a:p>
          </p:txBody>
        </p:sp>
        <p:sp>
          <p:nvSpPr>
            <p:cNvPr id="14" name="TextBox 13">
              <a:extLst>
                <a:ext uri="{FF2B5EF4-FFF2-40B4-BE49-F238E27FC236}">
                  <a16:creationId xmlns:a16="http://schemas.microsoft.com/office/drawing/2014/main" id="{81E0926D-48E2-4659-864A-36DA420BCC78}"/>
                </a:ext>
              </a:extLst>
            </p:cNvPr>
            <p:cNvSpPr txBox="1"/>
            <p:nvPr/>
          </p:nvSpPr>
          <p:spPr>
            <a:xfrm>
              <a:off x="3865419" y="969817"/>
              <a:ext cx="3713018" cy="1015663"/>
            </a:xfrm>
            <a:prstGeom prst="rect">
              <a:avLst/>
            </a:prstGeom>
            <a:noFill/>
          </p:spPr>
          <p:txBody>
            <a:bodyPr wrap="square" rtlCol="0">
              <a:spAutoFit/>
            </a:bodyPr>
            <a:lstStyle/>
            <a:p>
              <a:pPr algn="ctr"/>
              <a:r>
                <a:rPr lang="en-US" sz="6000">
                  <a:ln>
                    <a:solidFill>
                      <a:sysClr val="windowText" lastClr="000000"/>
                    </a:solidFill>
                  </a:ln>
                  <a:solidFill>
                    <a:srgbClr val="FBDA02"/>
                  </a:solidFill>
                  <a:latin typeface="MTD Summer Show" pitchFamily="50" charset="0"/>
                </a:rPr>
                <a:t>Yêu cầu cần đạt</a:t>
              </a:r>
            </a:p>
          </p:txBody>
        </p:sp>
      </p:grpSp>
      <p:sp>
        <p:nvSpPr>
          <p:cNvPr id="15" name="Content Placeholder 2">
            <a:extLst>
              <a:ext uri="{FF2B5EF4-FFF2-40B4-BE49-F238E27FC236}">
                <a16:creationId xmlns:a16="http://schemas.microsoft.com/office/drawing/2014/main" id="{7312DB72-7C32-446A-A3EE-150151DBC8B0}"/>
              </a:ext>
            </a:extLst>
          </p:cNvPr>
          <p:cNvSpPr txBox="1">
            <a:spLocks/>
          </p:cNvSpPr>
          <p:nvPr/>
        </p:nvSpPr>
        <p:spPr>
          <a:xfrm>
            <a:off x="1516627" y="2105624"/>
            <a:ext cx="5976704" cy="2646752"/>
          </a:xfrm>
          <a:prstGeom prst="rect">
            <a:avLst/>
          </a:prstGeom>
        </p:spPr>
        <p:txBody>
          <a:bodyPr>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just">
              <a:lnSpc>
                <a:spcPct val="130000"/>
              </a:lnSpc>
              <a:buNone/>
            </a:pPr>
            <a:r>
              <a:rPr lang="vi-VN" sz="3200" b="1"/>
              <a:t>Nhận diện và lập được dàn ý cho bài văn tả người.</a:t>
            </a:r>
            <a:endParaRPr lang="en-US" sz="3200" b="1"/>
          </a:p>
          <a:p>
            <a:pPr marL="0" indent="0" algn="just">
              <a:lnSpc>
                <a:spcPct val="130000"/>
              </a:lnSpc>
              <a:buNone/>
            </a:pPr>
            <a:r>
              <a:rPr lang="en-US" sz="3200" b="1"/>
              <a:t>...............</a:t>
            </a:r>
          </a:p>
        </p:txBody>
      </p:sp>
      <p:pic>
        <p:nvPicPr>
          <p:cNvPr id="16" name="Picture 15">
            <a:extLst>
              <a:ext uri="{FF2B5EF4-FFF2-40B4-BE49-F238E27FC236}">
                <a16:creationId xmlns:a16="http://schemas.microsoft.com/office/drawing/2014/main" id="{5C8208A5-2F15-4493-ACEF-F78B089A7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3" y="2127417"/>
            <a:ext cx="703058" cy="703058"/>
          </a:xfrm>
          <a:prstGeom prst="rect">
            <a:avLst/>
          </a:prstGeom>
        </p:spPr>
      </p:pic>
      <p:pic>
        <p:nvPicPr>
          <p:cNvPr id="17" name="Picture 16">
            <a:extLst>
              <a:ext uri="{FF2B5EF4-FFF2-40B4-BE49-F238E27FC236}">
                <a16:creationId xmlns:a16="http://schemas.microsoft.com/office/drawing/2014/main" id="{DF02B592-401A-42EB-BED7-B003945A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254" y="3548749"/>
            <a:ext cx="703058" cy="70305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360"/>
                                          </p:val>
                                        </p:tav>
                                        <p:tav tm="100000">
                                          <p:val>
                                            <p:fltVal val="0"/>
                                          </p:val>
                                        </p:tav>
                                      </p:tavLst>
                                    </p:anim>
                                    <p:animEffect transition="in" filter="fade">
                                      <p:cBhvr>
                                        <p:cTn id="14" dur="50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2" name="Tiếng ting ting.wav"/>
                                        </p:tgtEl>
                                      </p:cMediaNode>
                                    </p:audio>
                                  </p:subTnLst>
                                </p:cTn>
                              </p:par>
                            </p:childTnLst>
                          </p:cTn>
                        </p:par>
                        <p:par>
                          <p:cTn id="15" fill="hold">
                            <p:stCondLst>
                              <p:cond delay="1000"/>
                            </p:stCondLst>
                            <p:childTnLst>
                              <p:par>
                                <p:cTn id="16" presetID="37" presetClass="entr" presetSubtype="0" fill="hold" grpId="0" nodeType="after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anim calcmode="lin" valueType="num">
                                      <p:cBhvr>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0" dur="450" decel="100000" fill="hold"/>
                                        <p:tgtEl>
                                          <p:spTgt spid="15">
                                            <p:txEl>
                                              <p:pRg st="0" end="0"/>
                                            </p:txEl>
                                          </p:spTgt>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500"/>
                                        <p:tgtEl>
                                          <p:spTgt spid="15">
                                            <p:txEl>
                                              <p:pRg st="1" end="1"/>
                                            </p:txEl>
                                          </p:spTgt>
                                        </p:tgtEl>
                                      </p:cBhvr>
                                    </p:animEffect>
                                    <p:anim calcmode="lin" valueType="num">
                                      <p:cBhvr>
                                        <p:cTn id="27"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8" dur="450" decel="100000" fill="hold"/>
                                        <p:tgtEl>
                                          <p:spTgt spid="15">
                                            <p:txEl>
                                              <p:pRg st="1" end="1"/>
                                            </p:txEl>
                                          </p:spTgt>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15">
                                            <p:txEl>
                                              <p:pRg st="1" end="1"/>
                                            </p:txEl>
                                          </p:spTgt>
                                        </p:tgtEl>
                                        <p:attrNameLst>
                                          <p:attrName>ppt_y</p:attrName>
                                        </p:attrNameLst>
                                      </p:cBhvr>
                                      <p:tavLst>
                                        <p:tav tm="0">
                                          <p:val>
                                            <p:strVal val="#ppt_y-.03"/>
                                          </p:val>
                                        </p:tav>
                                        <p:tav tm="100000">
                                          <p:val>
                                            <p:strVal val="#ppt_y"/>
                                          </p:val>
                                        </p:tav>
                                      </p:tavLst>
                                    </p:anim>
                                  </p:child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360"/>
                                          </p:val>
                                        </p:tav>
                                        <p:tav tm="100000">
                                          <p:val>
                                            <p:fltVal val="0"/>
                                          </p:val>
                                        </p:tav>
                                      </p:tavLst>
                                    </p:anim>
                                    <p:animEffect transition="in" filter="fade">
                                      <p:cBhvr>
                                        <p:cTn id="36"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p:spPr>
      </p:pic>
      <p:grpSp>
        <p:nvGrpSpPr>
          <p:cNvPr id="6" name="Group 5"/>
          <p:cNvGrpSpPr/>
          <p:nvPr/>
        </p:nvGrpSpPr>
        <p:grpSpPr>
          <a:xfrm>
            <a:off x="1917700" y="2130732"/>
            <a:ext cx="8356600" cy="1015663"/>
            <a:chOff x="2247900" y="774700"/>
            <a:chExt cx="8356600" cy="1015663"/>
          </a:xfrm>
        </p:grpSpPr>
        <p:sp>
          <p:nvSpPr>
            <p:cNvPr id="5" name="TextBox 4"/>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6000">
                  <a:ln w="127000">
                    <a:solidFill>
                      <a:schemeClr val="bg1"/>
                    </a:solidFill>
                  </a:ln>
                  <a:solidFill>
                    <a:schemeClr val="bg1"/>
                  </a:solidFill>
                  <a:effectLst>
                    <a:outerShdw blurRad="38100" dist="38100" dir="2700000" algn="tl">
                      <a:srgbClr val="000000">
                        <a:alpha val="43137"/>
                      </a:srgbClr>
                    </a:outerShdw>
                  </a:effectLst>
                </a:rPr>
                <a:t>Chia sẻ trước lớp</a:t>
              </a:r>
            </a:p>
          </p:txBody>
        </p:sp>
        <p:sp>
          <p:nvSpPr>
            <p:cNvPr id="12" name="TextBox 11"/>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6000">
                  <a:ln>
                    <a:solidFill>
                      <a:sysClr val="windowText" lastClr="000000"/>
                    </a:solidFill>
                  </a:ln>
                  <a:solidFill>
                    <a:schemeClr val="accent4"/>
                  </a:solidFill>
                </a:rPr>
                <a:t>Chia sẻ trước lớp</a:t>
              </a:r>
            </a:p>
          </p:txBody>
        </p:sp>
      </p:grpSp>
    </p:spTree>
    <p:extLst>
      <p:ext uri="{BB962C8B-B14F-4D97-AF65-F5344CB8AC3E}">
        <p14:creationId xmlns:p14="http://schemas.microsoft.com/office/powerpoint/2010/main" val="347602335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1001486" y="2343527"/>
            <a:ext cx="10189028" cy="938462"/>
            <a:chOff x="3962029" y="1223945"/>
            <a:chExt cx="3713018" cy="938462"/>
          </a:xfrm>
        </p:grpSpPr>
        <p:sp>
          <p:nvSpPr>
            <p:cNvPr id="6" name="TextBox 5"/>
            <p:cNvSpPr txBox="1"/>
            <p:nvPr/>
          </p:nvSpPr>
          <p:spPr>
            <a:xfrm>
              <a:off x="3962029" y="1223945"/>
              <a:ext cx="3713018" cy="938462"/>
            </a:xfrm>
            <a:prstGeom prst="rect">
              <a:avLst/>
            </a:prstGeom>
            <a:noFill/>
          </p:spPr>
          <p:txBody>
            <a:bodyPr wrap="square" rtlCol="0">
              <a:spAutoFit/>
            </a:bodyPr>
            <a:lstStyle/>
            <a:p>
              <a:pPr algn="ctr">
                <a:lnSpc>
                  <a:spcPct val="120000"/>
                </a:lnSpc>
              </a:pPr>
              <a:r>
                <a:rPr lang="en-US" sz="48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Vận dụng</a:t>
              </a:r>
            </a:p>
          </p:txBody>
        </p:sp>
        <p:sp>
          <p:nvSpPr>
            <p:cNvPr id="7" name="TextBox 6"/>
            <p:cNvSpPr txBox="1"/>
            <p:nvPr/>
          </p:nvSpPr>
          <p:spPr>
            <a:xfrm>
              <a:off x="3962029" y="1223945"/>
              <a:ext cx="3713018" cy="938462"/>
            </a:xfrm>
            <a:prstGeom prst="rect">
              <a:avLst/>
            </a:prstGeom>
            <a:noFill/>
          </p:spPr>
          <p:txBody>
            <a:bodyPr wrap="square" rtlCol="0">
              <a:spAutoFit/>
            </a:bodyPr>
            <a:lstStyle/>
            <a:p>
              <a:pPr algn="ctr">
                <a:lnSpc>
                  <a:spcPct val="120000"/>
                </a:lnSpc>
              </a:pPr>
              <a: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Vận dụng</a:t>
              </a:r>
            </a:p>
          </p:txBody>
        </p:sp>
      </p:grpSp>
    </p:spTree>
    <p:extLst>
      <p:ext uri="{BB962C8B-B14F-4D97-AF65-F5344CB8AC3E}">
        <p14:creationId xmlns:p14="http://schemas.microsoft.com/office/powerpoint/2010/main" val="42419239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315365" y="564447"/>
            <a:ext cx="11680721" cy="5404757"/>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4496" y="749401"/>
            <a:ext cx="10962235" cy="770948"/>
          </a:xfrm>
        </p:spPr>
        <p:txBody>
          <a:bodyPr vert="horz" lIns="91440" tIns="45720" rIns="91440" bIns="45720" rtlCol="0" anchor="ctr">
            <a:noAutofit/>
          </a:bodyPr>
          <a:lstStyle/>
          <a:p>
            <a:br>
              <a:rPr lang="vi-VN" sz="4000" b="1">
                <a:solidFill>
                  <a:srgbClr val="FF1711"/>
                </a:solidFill>
                <a:latin typeface="+mn-lt"/>
              </a:rPr>
            </a:br>
            <a:r>
              <a:rPr lang="vi-VN" sz="4000" b="1">
                <a:solidFill>
                  <a:srgbClr val="FF1711"/>
                </a:solidFill>
                <a:latin typeface="+mn-lt"/>
              </a:rPr>
              <a:t>Kể về một việc làm thể hiện tinh thần đoàn kết, tương thân tương ái mà em biết.</a:t>
            </a:r>
            <a:endParaRPr lang="en-US" sz="4000" b="1">
              <a:solidFill>
                <a:srgbClr val="FF1711"/>
              </a:solidFill>
              <a:latin typeface="+mn-lt"/>
            </a:endParaRPr>
          </a:p>
        </p:txBody>
      </p:sp>
      <p:pic>
        <p:nvPicPr>
          <p:cNvPr id="1026" name="Picture 2" descr="Luyện tập lập dàn ý cho bài văn tả người trang 45, 46 lớp 5 | Chân trời sáng tạo Giải Tiếng Việt lớp 5">
            <a:extLst>
              <a:ext uri="{FF2B5EF4-FFF2-40B4-BE49-F238E27FC236}">
                <a16:creationId xmlns:a16="http://schemas.microsoft.com/office/drawing/2014/main" id="{30351F54-0785-EA47-C6A7-19CA5A95C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2476250"/>
            <a:ext cx="8758448" cy="3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6650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67215-62EF-5644-5663-2F7A474DCA0E}"/>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917F85A-5EC8-0C06-7340-773D3F87C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a:extLst>
              <a:ext uri="{FF2B5EF4-FFF2-40B4-BE49-F238E27FC236}">
                <a16:creationId xmlns:a16="http://schemas.microsoft.com/office/drawing/2014/main" id="{0BF2DCB6-2C5F-DBEF-6CD1-3A7E69646EB5}"/>
              </a:ext>
            </a:extLst>
          </p:cNvPr>
          <p:cNvSpPr/>
          <p:nvPr/>
        </p:nvSpPr>
        <p:spPr>
          <a:xfrm>
            <a:off x="315365" y="564447"/>
            <a:ext cx="11680721" cy="6088601"/>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D20B638-DB2E-9875-355A-46E04BB5B1C4}"/>
              </a:ext>
            </a:extLst>
          </p:cNvPr>
          <p:cNvSpPr>
            <a:spLocks noGrp="1"/>
          </p:cNvSpPr>
          <p:nvPr>
            <p:ph type="title" idx="4294967295"/>
          </p:nvPr>
        </p:nvSpPr>
        <p:spPr>
          <a:xfrm>
            <a:off x="662178" y="756745"/>
            <a:ext cx="10987093" cy="5691351"/>
          </a:xfrm>
          <a:prstGeom prst="rect">
            <a:avLst/>
          </a:prstGeom>
        </p:spPr>
        <p:txBody>
          <a:bodyPr vert="horz" lIns="91440" tIns="45720" rIns="91440" bIns="45720" rtlCol="0" anchor="ctr">
            <a:noAutofit/>
          </a:bodyPr>
          <a:lstStyle/>
          <a:p>
            <a:pPr algn="l"/>
            <a:r>
              <a:rPr lang="en-US" sz="2400" b="1">
                <a:latin typeface="+mn-lt"/>
              </a:rPr>
              <a:t>	</a:t>
            </a:r>
            <a:r>
              <a:rPr lang="en-US" sz="2400" b="1" u="sng">
                <a:solidFill>
                  <a:srgbClr val="FF0000"/>
                </a:solidFill>
                <a:latin typeface="+mn-lt"/>
              </a:rPr>
              <a:t>MẪU:</a:t>
            </a:r>
            <a:r>
              <a:rPr lang="en-US" sz="2400" b="1">
                <a:latin typeface="+mn-lt"/>
              </a:rPr>
              <a:t> </a:t>
            </a:r>
            <a:r>
              <a:rPr lang="vi-VN" sz="2400" b="1">
                <a:latin typeface="+mn-lt"/>
              </a:rPr>
              <a:t>Mỗi người đều đã từng làm được một việc tốt. Vừa qua, người dân miền Trung đã phải trải qua một trận lũ lụt khủng khiếp. Tài sản của họ đều bị thiệt hại nặng nề. Bởi vậy, trường của em đã phát động chương trình “Vì miền Trung thân yêu”. Tất cả các thầy cô, học sinh đều hưởng ứng rất nhiệt tình. Chúng em có thể ủng hộ sách vở, quần áo, đồ dùng học tập hoặc một số tiền nho nhỏ. Các lớp sẽ thống kê và sắp xếp để nộp lại cho nhà trường.</a:t>
            </a:r>
            <a:br>
              <a:rPr lang="vi-VN" sz="2400" b="1">
                <a:latin typeface="+mn-lt"/>
              </a:rPr>
            </a:br>
            <a:r>
              <a:rPr lang="en-US" sz="2400" b="1">
                <a:latin typeface="+mn-lt"/>
              </a:rPr>
              <a:t>	</a:t>
            </a:r>
            <a:r>
              <a:rPr lang="vi-VN" sz="2400" b="1">
                <a:latin typeface="+mn-lt"/>
              </a:rPr>
              <a:t>Khi nghe bạn lớp trưởng phổ biến, các thành viên trong lớp đều rất hào hứng. Bản thân em cũng như vậy. Trở về nhà, em kể cho bố mẹ nghe, rồi xin phép được ủng hộ một số sách vở, quần áo mà mình không còn dùng đến. Bố mẹ của em đồng ý ngay. Sau đó, em chọn ra những bộ quần áo mình không còn mặc vừa nhưng vẫn còn rất mới, gấp cẩn thận rồi cho vào túi buộc gọn. Xong xuôi, em vào tủ sách, lấy ra những cuốn sách của các năm học trước đóng vào hộp để gửi cùng. Mẹ cũng giúp em gấp quần áo, còn bố đã cho em một trăm nghìn đồng để đem đi ủng hộ.</a:t>
            </a:r>
            <a:endParaRPr lang="en-US" sz="2400" b="1">
              <a:latin typeface="+mn-lt"/>
            </a:endParaRPr>
          </a:p>
        </p:txBody>
      </p:sp>
    </p:spTree>
    <p:extLst>
      <p:ext uri="{BB962C8B-B14F-4D97-AF65-F5344CB8AC3E}">
        <p14:creationId xmlns:p14="http://schemas.microsoft.com/office/powerpoint/2010/main" val="84448997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6" name="Group 5"/>
          <p:cNvGrpSpPr/>
          <p:nvPr/>
        </p:nvGrpSpPr>
        <p:grpSpPr>
          <a:xfrm>
            <a:off x="1917700" y="2130732"/>
            <a:ext cx="8356600" cy="1015663"/>
            <a:chOff x="2247900" y="774700"/>
            <a:chExt cx="8356600" cy="1015663"/>
          </a:xfrm>
        </p:grpSpPr>
        <p:sp>
          <p:nvSpPr>
            <p:cNvPr id="5" name="TextBox 4"/>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Chia sẻ trước lớp</a:t>
              </a:r>
            </a:p>
          </p:txBody>
        </p:sp>
        <p:sp>
          <p:nvSpPr>
            <p:cNvPr id="12" name="TextBox 11"/>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solidFill>
                      <a:sysClr val="windowText" lastClr="000000"/>
                    </a:solidFill>
                  </a:ln>
                  <a:solidFill>
                    <a:srgbClr val="8064A2"/>
                  </a:solidFill>
                  <a:effectLst/>
                  <a:uLnTx/>
                  <a:uFillTx/>
                  <a:latin typeface="iCiel Pony" panose="02000000000000000000" pitchFamily="2" charset="0"/>
                  <a:ea typeface="+mn-ea"/>
                  <a:cs typeface="+mn-cs"/>
                </a:rPr>
                <a:t>Chia sẻ trước lớp</a:t>
              </a:r>
            </a:p>
          </p:txBody>
        </p:sp>
      </p:grpSp>
    </p:spTree>
    <p:extLst>
      <p:ext uri="{BB962C8B-B14F-4D97-AF65-F5344CB8AC3E}">
        <p14:creationId xmlns:p14="http://schemas.microsoft.com/office/powerpoint/2010/main" val="46493851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68543205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54FF7E6-323E-E764-9F3B-E702E4321BDE}"/>
              </a:ext>
            </a:extLst>
          </p:cNvPr>
          <p:cNvGrpSpPr/>
          <p:nvPr/>
        </p:nvGrpSpPr>
        <p:grpSpPr>
          <a:xfrm>
            <a:off x="2775832" y="1657088"/>
            <a:ext cx="8630919" cy="923331"/>
            <a:chOff x="-716245" y="1869857"/>
            <a:chExt cx="7265378" cy="5773418"/>
          </a:xfrm>
        </p:grpSpPr>
        <p:sp>
          <p:nvSpPr>
            <p:cNvPr id="12" name="TextBox 11">
              <a:extLst>
                <a:ext uri="{FF2B5EF4-FFF2-40B4-BE49-F238E27FC236}">
                  <a16:creationId xmlns:a16="http://schemas.microsoft.com/office/drawing/2014/main" id="{63B49BFD-51BC-AB73-2A28-7F0444ECF426}"/>
                </a:ext>
              </a:extLst>
            </p:cNvPr>
            <p:cNvSpPr txBox="1"/>
            <p:nvPr/>
          </p:nvSpPr>
          <p:spPr>
            <a:xfrm>
              <a:off x="-716245" y="1869863"/>
              <a:ext cx="7265378" cy="5773412"/>
            </a:xfrm>
            <a:prstGeom prst="rect">
              <a:avLst/>
            </a:prstGeom>
            <a:noFill/>
          </p:spPr>
          <p:txBody>
            <a:bodyPr wrap="square">
              <a:spAutoFit/>
            </a:bodyPr>
            <a:lstStyle/>
            <a:p>
              <a:pPr algn="ctr"/>
              <a:r>
                <a:rPr lang="en-US" sz="54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id="{BED9A64D-AD0D-6373-CF8F-A051D0E8D219}"/>
                </a:ext>
              </a:extLst>
            </p:cNvPr>
            <p:cNvSpPr txBox="1"/>
            <p:nvPr/>
          </p:nvSpPr>
          <p:spPr>
            <a:xfrm>
              <a:off x="-716245" y="1869857"/>
              <a:ext cx="7265376" cy="5773413"/>
            </a:xfrm>
            <a:prstGeom prst="rect">
              <a:avLst/>
            </a:prstGeom>
            <a:noFill/>
          </p:spPr>
          <p:txBody>
            <a:bodyPr wrap="square">
              <a:spAutoFit/>
            </a:bodyPr>
            <a:lstStyle/>
            <a:p>
              <a:pPr algn="ctr"/>
              <a:r>
                <a:rPr lang="en-US" sz="54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352198221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endParaRPr lang="en-US"/>
          </a:p>
        </p:txBody>
      </p:sp>
      <p:grpSp>
        <p:nvGrpSpPr>
          <p:cNvPr id="3" name="Group 3"/>
          <p:cNvGrpSpPr/>
          <p:nvPr/>
        </p:nvGrpSpPr>
        <p:grpSpPr>
          <a:xfrm>
            <a:off x="-794554" y="1040234"/>
            <a:ext cx="13781107" cy="4777533"/>
            <a:chOff x="0" y="0"/>
            <a:chExt cx="58189900" cy="20172846"/>
          </a:xfrm>
        </p:grpSpPr>
        <p:sp>
          <p:nvSpPr>
            <p:cNvPr id="4" name="Freeform 4"/>
            <p:cNvSpPr/>
            <p:nvPr/>
          </p:nvSpPr>
          <p:spPr>
            <a:xfrm>
              <a:off x="72390" y="72390"/>
              <a:ext cx="58045123" cy="20028067"/>
            </a:xfrm>
            <a:custGeom>
              <a:avLst/>
              <a:gdLst/>
              <a:ahLst/>
              <a:cxnLst/>
              <a:rect l="l" t="t" r="r" b="b"/>
              <a:pathLst>
                <a:path w="58045123" h="20028067">
                  <a:moveTo>
                    <a:pt x="0" y="0"/>
                  </a:moveTo>
                  <a:lnTo>
                    <a:pt x="58045123" y="0"/>
                  </a:lnTo>
                  <a:lnTo>
                    <a:pt x="58045123" y="20028067"/>
                  </a:lnTo>
                  <a:lnTo>
                    <a:pt x="0" y="20028067"/>
                  </a:lnTo>
                  <a:lnTo>
                    <a:pt x="0" y="0"/>
                  </a:lnTo>
                  <a:close/>
                </a:path>
              </a:pathLst>
            </a:custGeom>
            <a:solidFill>
              <a:srgbClr val="025738"/>
            </a:solidFill>
          </p:spPr>
          <p:txBody>
            <a:bodyPr/>
            <a:lstStyle/>
            <a:p>
              <a:endParaRPr lang="en-US"/>
            </a:p>
          </p:txBody>
        </p:sp>
        <p:sp>
          <p:nvSpPr>
            <p:cNvPr id="5" name="Freeform 5"/>
            <p:cNvSpPr/>
            <p:nvPr/>
          </p:nvSpPr>
          <p:spPr>
            <a:xfrm>
              <a:off x="0" y="0"/>
              <a:ext cx="58189899" cy="20172846"/>
            </a:xfrm>
            <a:custGeom>
              <a:avLst/>
              <a:gdLst/>
              <a:ahLst/>
              <a:cxnLst/>
              <a:rect l="l" t="t" r="r" b="b"/>
              <a:pathLst>
                <a:path w="58189899" h="20172846">
                  <a:moveTo>
                    <a:pt x="58045121" y="20028066"/>
                  </a:moveTo>
                  <a:lnTo>
                    <a:pt x="58189899" y="20028066"/>
                  </a:lnTo>
                  <a:lnTo>
                    <a:pt x="58189899" y="20172846"/>
                  </a:lnTo>
                  <a:lnTo>
                    <a:pt x="58045121" y="20172846"/>
                  </a:lnTo>
                  <a:lnTo>
                    <a:pt x="58045121" y="20028066"/>
                  </a:lnTo>
                  <a:close/>
                  <a:moveTo>
                    <a:pt x="0" y="144780"/>
                  </a:moveTo>
                  <a:lnTo>
                    <a:pt x="144780" y="144780"/>
                  </a:lnTo>
                  <a:lnTo>
                    <a:pt x="144780" y="20028066"/>
                  </a:lnTo>
                  <a:lnTo>
                    <a:pt x="0" y="20028066"/>
                  </a:lnTo>
                  <a:lnTo>
                    <a:pt x="0" y="144780"/>
                  </a:lnTo>
                  <a:close/>
                  <a:moveTo>
                    <a:pt x="0" y="20028066"/>
                  </a:moveTo>
                  <a:lnTo>
                    <a:pt x="144780" y="20028066"/>
                  </a:lnTo>
                  <a:lnTo>
                    <a:pt x="144780" y="20172846"/>
                  </a:lnTo>
                  <a:lnTo>
                    <a:pt x="0" y="20172846"/>
                  </a:lnTo>
                  <a:lnTo>
                    <a:pt x="0" y="20028066"/>
                  </a:lnTo>
                  <a:close/>
                  <a:moveTo>
                    <a:pt x="58045121" y="144780"/>
                  </a:moveTo>
                  <a:lnTo>
                    <a:pt x="58189899" y="144780"/>
                  </a:lnTo>
                  <a:lnTo>
                    <a:pt x="58189899" y="20028066"/>
                  </a:lnTo>
                  <a:lnTo>
                    <a:pt x="58045121" y="20028066"/>
                  </a:lnTo>
                  <a:lnTo>
                    <a:pt x="58045121" y="144780"/>
                  </a:lnTo>
                  <a:close/>
                  <a:moveTo>
                    <a:pt x="144780" y="20028066"/>
                  </a:moveTo>
                  <a:lnTo>
                    <a:pt x="58045121" y="20028066"/>
                  </a:lnTo>
                  <a:lnTo>
                    <a:pt x="58045121" y="20172846"/>
                  </a:lnTo>
                  <a:lnTo>
                    <a:pt x="144780" y="20172846"/>
                  </a:lnTo>
                  <a:lnTo>
                    <a:pt x="144780" y="20028066"/>
                  </a:lnTo>
                  <a:close/>
                  <a:moveTo>
                    <a:pt x="58045121" y="0"/>
                  </a:moveTo>
                  <a:lnTo>
                    <a:pt x="58189899" y="0"/>
                  </a:lnTo>
                  <a:lnTo>
                    <a:pt x="58189899" y="144780"/>
                  </a:lnTo>
                  <a:lnTo>
                    <a:pt x="58045121" y="144780"/>
                  </a:lnTo>
                  <a:lnTo>
                    <a:pt x="58045121" y="0"/>
                  </a:lnTo>
                  <a:close/>
                  <a:moveTo>
                    <a:pt x="0" y="0"/>
                  </a:moveTo>
                  <a:lnTo>
                    <a:pt x="144780" y="0"/>
                  </a:lnTo>
                  <a:lnTo>
                    <a:pt x="144780" y="144780"/>
                  </a:lnTo>
                  <a:lnTo>
                    <a:pt x="0" y="144780"/>
                  </a:lnTo>
                  <a:lnTo>
                    <a:pt x="0" y="0"/>
                  </a:lnTo>
                  <a:close/>
                  <a:moveTo>
                    <a:pt x="144780" y="0"/>
                  </a:moveTo>
                  <a:lnTo>
                    <a:pt x="58045121" y="0"/>
                  </a:lnTo>
                  <a:lnTo>
                    <a:pt x="58045121"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901412" y="1287958"/>
            <a:ext cx="13994825" cy="4282085"/>
            <a:chOff x="0" y="0"/>
            <a:chExt cx="55711059" cy="17046264"/>
          </a:xfrm>
        </p:grpSpPr>
        <p:sp>
          <p:nvSpPr>
            <p:cNvPr id="7" name="Freeform 7"/>
            <p:cNvSpPr/>
            <p:nvPr/>
          </p:nvSpPr>
          <p:spPr>
            <a:xfrm>
              <a:off x="72390" y="72390"/>
              <a:ext cx="55566279" cy="16901484"/>
            </a:xfrm>
            <a:custGeom>
              <a:avLst/>
              <a:gdLst/>
              <a:ahLst/>
              <a:cxnLst/>
              <a:rect l="l" t="t" r="r" b="b"/>
              <a:pathLst>
                <a:path w="55566279" h="16901484">
                  <a:moveTo>
                    <a:pt x="0" y="0"/>
                  </a:moveTo>
                  <a:lnTo>
                    <a:pt x="55566279" y="0"/>
                  </a:lnTo>
                  <a:lnTo>
                    <a:pt x="55566279" y="16901484"/>
                  </a:lnTo>
                  <a:lnTo>
                    <a:pt x="0" y="16901484"/>
                  </a:lnTo>
                  <a:lnTo>
                    <a:pt x="0" y="0"/>
                  </a:lnTo>
                  <a:close/>
                </a:path>
              </a:pathLst>
            </a:custGeom>
            <a:solidFill>
              <a:srgbClr val="FFFFFF"/>
            </a:solidFill>
          </p:spPr>
          <p:txBody>
            <a:bodyPr/>
            <a:lstStyle/>
            <a:p>
              <a:endParaRPr lang="en-US"/>
            </a:p>
          </p:txBody>
        </p:sp>
        <p:sp>
          <p:nvSpPr>
            <p:cNvPr id="8" name="Freeform 8"/>
            <p:cNvSpPr/>
            <p:nvPr/>
          </p:nvSpPr>
          <p:spPr>
            <a:xfrm>
              <a:off x="0" y="0"/>
              <a:ext cx="55711061" cy="17046265"/>
            </a:xfrm>
            <a:custGeom>
              <a:avLst/>
              <a:gdLst/>
              <a:ahLst/>
              <a:cxnLst/>
              <a:rect l="l" t="t" r="r" b="b"/>
              <a:pathLst>
                <a:path w="55711061" h="17046265">
                  <a:moveTo>
                    <a:pt x="55566277" y="16901485"/>
                  </a:moveTo>
                  <a:lnTo>
                    <a:pt x="55711061" y="16901485"/>
                  </a:lnTo>
                  <a:lnTo>
                    <a:pt x="55711061" y="17046265"/>
                  </a:lnTo>
                  <a:lnTo>
                    <a:pt x="55566277" y="17046265"/>
                  </a:lnTo>
                  <a:lnTo>
                    <a:pt x="55566277" y="16901485"/>
                  </a:lnTo>
                  <a:close/>
                  <a:moveTo>
                    <a:pt x="0" y="144780"/>
                  </a:moveTo>
                  <a:lnTo>
                    <a:pt x="144780" y="144780"/>
                  </a:lnTo>
                  <a:lnTo>
                    <a:pt x="144780" y="16901485"/>
                  </a:lnTo>
                  <a:lnTo>
                    <a:pt x="0" y="16901485"/>
                  </a:lnTo>
                  <a:lnTo>
                    <a:pt x="0" y="144780"/>
                  </a:lnTo>
                  <a:close/>
                  <a:moveTo>
                    <a:pt x="0" y="16901485"/>
                  </a:moveTo>
                  <a:lnTo>
                    <a:pt x="144780" y="16901485"/>
                  </a:lnTo>
                  <a:lnTo>
                    <a:pt x="144780" y="17046265"/>
                  </a:lnTo>
                  <a:lnTo>
                    <a:pt x="0" y="17046265"/>
                  </a:lnTo>
                  <a:lnTo>
                    <a:pt x="0" y="16901485"/>
                  </a:lnTo>
                  <a:close/>
                  <a:moveTo>
                    <a:pt x="55566277" y="144780"/>
                  </a:moveTo>
                  <a:lnTo>
                    <a:pt x="55711061" y="144780"/>
                  </a:lnTo>
                  <a:lnTo>
                    <a:pt x="55711061" y="16901485"/>
                  </a:lnTo>
                  <a:lnTo>
                    <a:pt x="55566277" y="16901485"/>
                  </a:lnTo>
                  <a:lnTo>
                    <a:pt x="55566277" y="144780"/>
                  </a:lnTo>
                  <a:close/>
                  <a:moveTo>
                    <a:pt x="144780" y="16901485"/>
                  </a:moveTo>
                  <a:lnTo>
                    <a:pt x="55566277" y="16901485"/>
                  </a:lnTo>
                  <a:lnTo>
                    <a:pt x="55566277" y="17046265"/>
                  </a:lnTo>
                  <a:lnTo>
                    <a:pt x="144780" y="17046265"/>
                  </a:lnTo>
                  <a:lnTo>
                    <a:pt x="144780" y="16901485"/>
                  </a:lnTo>
                  <a:close/>
                  <a:moveTo>
                    <a:pt x="55566277" y="0"/>
                  </a:moveTo>
                  <a:lnTo>
                    <a:pt x="55711061" y="0"/>
                  </a:lnTo>
                  <a:lnTo>
                    <a:pt x="55711061" y="144780"/>
                  </a:lnTo>
                  <a:lnTo>
                    <a:pt x="55566277" y="144780"/>
                  </a:lnTo>
                  <a:lnTo>
                    <a:pt x="55566277" y="0"/>
                  </a:lnTo>
                  <a:close/>
                  <a:moveTo>
                    <a:pt x="0" y="0"/>
                  </a:moveTo>
                  <a:lnTo>
                    <a:pt x="144780" y="0"/>
                  </a:lnTo>
                  <a:lnTo>
                    <a:pt x="144780" y="144780"/>
                  </a:lnTo>
                  <a:lnTo>
                    <a:pt x="0" y="144780"/>
                  </a:lnTo>
                  <a:lnTo>
                    <a:pt x="0" y="0"/>
                  </a:lnTo>
                  <a:close/>
                  <a:moveTo>
                    <a:pt x="144780" y="0"/>
                  </a:moveTo>
                  <a:lnTo>
                    <a:pt x="55566277" y="0"/>
                  </a:lnTo>
                  <a:lnTo>
                    <a:pt x="5556627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a:off x="1011306" y="685800"/>
            <a:ext cx="4843821" cy="7189345"/>
          </a:xfrm>
          <a:custGeom>
            <a:avLst/>
            <a:gdLst/>
            <a:ahLst/>
            <a:cxnLst/>
            <a:rect l="l" t="t" r="r" b="b"/>
            <a:pathLst>
              <a:path w="7265732" h="10784018">
                <a:moveTo>
                  <a:pt x="0" y="0"/>
                </a:moveTo>
                <a:lnTo>
                  <a:pt x="7265732" y="0"/>
                </a:lnTo>
                <a:lnTo>
                  <a:pt x="7265732" y="10784018"/>
                </a:lnTo>
                <a:lnTo>
                  <a:pt x="0" y="10784018"/>
                </a:lnTo>
                <a:lnTo>
                  <a:pt x="0" y="0"/>
                </a:lnTo>
                <a:close/>
              </a:path>
            </a:pathLst>
          </a:custGeom>
          <a:blipFill>
            <a:blip r:embed="rId3"/>
            <a:stretch>
              <a:fillRect/>
            </a:stretch>
          </a:blipFill>
        </p:spPr>
        <p:txBody>
          <a:bodyPr/>
          <a:lstStyle/>
          <a:p>
            <a:endParaRPr lang="en-US"/>
          </a:p>
        </p:txBody>
      </p:sp>
      <p:grpSp>
        <p:nvGrpSpPr>
          <p:cNvPr id="12" name="Group 11">
            <a:extLst>
              <a:ext uri="{FF2B5EF4-FFF2-40B4-BE49-F238E27FC236}">
                <a16:creationId xmlns:a16="http://schemas.microsoft.com/office/drawing/2014/main" id="{B4747E2F-F464-4C34-86E3-EC324D35F06D}"/>
              </a:ext>
            </a:extLst>
          </p:cNvPr>
          <p:cNvGrpSpPr/>
          <p:nvPr/>
        </p:nvGrpSpPr>
        <p:grpSpPr>
          <a:xfrm>
            <a:off x="2885843" y="2373680"/>
            <a:ext cx="10261001" cy="1149996"/>
            <a:chOff x="3962029" y="1223944"/>
            <a:chExt cx="3739246" cy="1149996"/>
          </a:xfrm>
        </p:grpSpPr>
        <p:sp>
          <p:nvSpPr>
            <p:cNvPr id="13" name="TextBox 12">
              <a:extLst>
                <a:ext uri="{FF2B5EF4-FFF2-40B4-BE49-F238E27FC236}">
                  <a16:creationId xmlns:a16="http://schemas.microsoft.com/office/drawing/2014/main" id="{BA5C20F8-8CB0-4C07-BB13-E04BBB6E3A60}"/>
                </a:ext>
              </a:extLst>
            </p:cNvPr>
            <p:cNvSpPr txBox="1"/>
            <p:nvPr/>
          </p:nvSpPr>
          <p:spPr>
            <a:xfrm>
              <a:off x="3962029" y="1223945"/>
              <a:ext cx="3713018" cy="1149995"/>
            </a:xfrm>
            <a:prstGeom prst="rect">
              <a:avLst/>
            </a:prstGeom>
            <a:noFill/>
          </p:spPr>
          <p:txBody>
            <a:bodyPr wrap="square" rtlCol="0">
              <a:spAutoFit/>
            </a:bodyPr>
            <a:lstStyle/>
            <a:p>
              <a:pPr algn="ctr">
                <a:lnSpc>
                  <a:spcPct val="120000"/>
                </a:lnSpc>
              </a:pPr>
              <a:r>
                <a:rPr lang="en-US" sz="60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Khởi động</a:t>
              </a:r>
            </a:p>
          </p:txBody>
        </p:sp>
        <p:sp>
          <p:nvSpPr>
            <p:cNvPr id="14" name="TextBox 13">
              <a:extLst>
                <a:ext uri="{FF2B5EF4-FFF2-40B4-BE49-F238E27FC236}">
                  <a16:creationId xmlns:a16="http://schemas.microsoft.com/office/drawing/2014/main" id="{DF345577-6737-4B85-BB31-A013C91F5227}"/>
                </a:ext>
              </a:extLst>
            </p:cNvPr>
            <p:cNvSpPr txBox="1"/>
            <p:nvPr/>
          </p:nvSpPr>
          <p:spPr>
            <a:xfrm>
              <a:off x="3988257" y="1223944"/>
              <a:ext cx="3713018" cy="1149995"/>
            </a:xfrm>
            <a:prstGeom prst="rect">
              <a:avLst/>
            </a:prstGeom>
            <a:noFill/>
          </p:spPr>
          <p:txBody>
            <a:bodyPr wrap="square" rtlCol="0">
              <a:spAutoFit/>
            </a:bodyPr>
            <a:lstStyle/>
            <a:p>
              <a:pPr algn="ctr">
                <a:lnSpc>
                  <a:spcPct val="120000"/>
                </a:lnSpc>
              </a:pPr>
              <a:r>
                <a:rPr lang="en-US" sz="60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Khởi động</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450" decel="100000" fill="hold"/>
                                        <p:tgtEl>
                                          <p:spTgt spid="1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Đ-TIẾNG ĐÀN TA LƯ">
            <a:hlinkClick r:id="" action="ppaction://media"/>
            <a:extLst>
              <a:ext uri="{FF2B5EF4-FFF2-40B4-BE49-F238E27FC236}">
                <a16:creationId xmlns:a16="http://schemas.microsoft.com/office/drawing/2014/main" id="{3FEA8A8D-BBBF-4D6B-985F-992BCC2E31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8974"/>
            <a:ext cx="11946759" cy="6720052"/>
          </a:xfrm>
          <a:prstGeom prst="rect">
            <a:avLst/>
          </a:prstGeom>
        </p:spPr>
      </p:pic>
    </p:spTree>
    <p:extLst>
      <p:ext uri="{BB962C8B-B14F-4D97-AF65-F5344CB8AC3E}">
        <p14:creationId xmlns:p14="http://schemas.microsoft.com/office/powerpoint/2010/main" val="4009011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endParaRPr lang="en-US"/>
          </a:p>
        </p:txBody>
      </p:sp>
      <p:grpSp>
        <p:nvGrpSpPr>
          <p:cNvPr id="3" name="Group 3"/>
          <p:cNvGrpSpPr/>
          <p:nvPr/>
        </p:nvGrpSpPr>
        <p:grpSpPr>
          <a:xfrm>
            <a:off x="-794554" y="1040234"/>
            <a:ext cx="13781107" cy="4777533"/>
            <a:chOff x="0" y="0"/>
            <a:chExt cx="58189900" cy="20172846"/>
          </a:xfrm>
        </p:grpSpPr>
        <p:sp>
          <p:nvSpPr>
            <p:cNvPr id="4" name="Freeform 4"/>
            <p:cNvSpPr/>
            <p:nvPr/>
          </p:nvSpPr>
          <p:spPr>
            <a:xfrm>
              <a:off x="72390" y="72390"/>
              <a:ext cx="58045123" cy="20028067"/>
            </a:xfrm>
            <a:custGeom>
              <a:avLst/>
              <a:gdLst/>
              <a:ahLst/>
              <a:cxnLst/>
              <a:rect l="l" t="t" r="r" b="b"/>
              <a:pathLst>
                <a:path w="58045123" h="20028067">
                  <a:moveTo>
                    <a:pt x="0" y="0"/>
                  </a:moveTo>
                  <a:lnTo>
                    <a:pt x="58045123" y="0"/>
                  </a:lnTo>
                  <a:lnTo>
                    <a:pt x="58045123" y="20028067"/>
                  </a:lnTo>
                  <a:lnTo>
                    <a:pt x="0" y="20028067"/>
                  </a:lnTo>
                  <a:lnTo>
                    <a:pt x="0" y="0"/>
                  </a:lnTo>
                  <a:close/>
                </a:path>
              </a:pathLst>
            </a:custGeom>
            <a:solidFill>
              <a:srgbClr val="025738"/>
            </a:solidFill>
          </p:spPr>
          <p:txBody>
            <a:bodyPr/>
            <a:lstStyle/>
            <a:p>
              <a:endParaRPr lang="en-US"/>
            </a:p>
          </p:txBody>
        </p:sp>
        <p:sp>
          <p:nvSpPr>
            <p:cNvPr id="5" name="Freeform 5"/>
            <p:cNvSpPr/>
            <p:nvPr/>
          </p:nvSpPr>
          <p:spPr>
            <a:xfrm>
              <a:off x="0" y="0"/>
              <a:ext cx="58189899" cy="20172846"/>
            </a:xfrm>
            <a:custGeom>
              <a:avLst/>
              <a:gdLst/>
              <a:ahLst/>
              <a:cxnLst/>
              <a:rect l="l" t="t" r="r" b="b"/>
              <a:pathLst>
                <a:path w="58189899" h="20172846">
                  <a:moveTo>
                    <a:pt x="58045121" y="20028066"/>
                  </a:moveTo>
                  <a:lnTo>
                    <a:pt x="58189899" y="20028066"/>
                  </a:lnTo>
                  <a:lnTo>
                    <a:pt x="58189899" y="20172846"/>
                  </a:lnTo>
                  <a:lnTo>
                    <a:pt x="58045121" y="20172846"/>
                  </a:lnTo>
                  <a:lnTo>
                    <a:pt x="58045121" y="20028066"/>
                  </a:lnTo>
                  <a:close/>
                  <a:moveTo>
                    <a:pt x="0" y="144780"/>
                  </a:moveTo>
                  <a:lnTo>
                    <a:pt x="144780" y="144780"/>
                  </a:lnTo>
                  <a:lnTo>
                    <a:pt x="144780" y="20028066"/>
                  </a:lnTo>
                  <a:lnTo>
                    <a:pt x="0" y="20028066"/>
                  </a:lnTo>
                  <a:lnTo>
                    <a:pt x="0" y="144780"/>
                  </a:lnTo>
                  <a:close/>
                  <a:moveTo>
                    <a:pt x="0" y="20028066"/>
                  </a:moveTo>
                  <a:lnTo>
                    <a:pt x="144780" y="20028066"/>
                  </a:lnTo>
                  <a:lnTo>
                    <a:pt x="144780" y="20172846"/>
                  </a:lnTo>
                  <a:lnTo>
                    <a:pt x="0" y="20172846"/>
                  </a:lnTo>
                  <a:lnTo>
                    <a:pt x="0" y="20028066"/>
                  </a:lnTo>
                  <a:close/>
                  <a:moveTo>
                    <a:pt x="58045121" y="144780"/>
                  </a:moveTo>
                  <a:lnTo>
                    <a:pt x="58189899" y="144780"/>
                  </a:lnTo>
                  <a:lnTo>
                    <a:pt x="58189899" y="20028066"/>
                  </a:lnTo>
                  <a:lnTo>
                    <a:pt x="58045121" y="20028066"/>
                  </a:lnTo>
                  <a:lnTo>
                    <a:pt x="58045121" y="144780"/>
                  </a:lnTo>
                  <a:close/>
                  <a:moveTo>
                    <a:pt x="144780" y="20028066"/>
                  </a:moveTo>
                  <a:lnTo>
                    <a:pt x="58045121" y="20028066"/>
                  </a:lnTo>
                  <a:lnTo>
                    <a:pt x="58045121" y="20172846"/>
                  </a:lnTo>
                  <a:lnTo>
                    <a:pt x="144780" y="20172846"/>
                  </a:lnTo>
                  <a:lnTo>
                    <a:pt x="144780" y="20028066"/>
                  </a:lnTo>
                  <a:close/>
                  <a:moveTo>
                    <a:pt x="58045121" y="0"/>
                  </a:moveTo>
                  <a:lnTo>
                    <a:pt x="58189899" y="0"/>
                  </a:lnTo>
                  <a:lnTo>
                    <a:pt x="58189899" y="144780"/>
                  </a:lnTo>
                  <a:lnTo>
                    <a:pt x="58045121" y="144780"/>
                  </a:lnTo>
                  <a:lnTo>
                    <a:pt x="58045121" y="0"/>
                  </a:lnTo>
                  <a:close/>
                  <a:moveTo>
                    <a:pt x="0" y="0"/>
                  </a:moveTo>
                  <a:lnTo>
                    <a:pt x="144780" y="0"/>
                  </a:lnTo>
                  <a:lnTo>
                    <a:pt x="144780" y="144780"/>
                  </a:lnTo>
                  <a:lnTo>
                    <a:pt x="0" y="144780"/>
                  </a:lnTo>
                  <a:lnTo>
                    <a:pt x="0" y="0"/>
                  </a:lnTo>
                  <a:close/>
                  <a:moveTo>
                    <a:pt x="144780" y="0"/>
                  </a:moveTo>
                  <a:lnTo>
                    <a:pt x="58045121" y="0"/>
                  </a:lnTo>
                  <a:lnTo>
                    <a:pt x="58045121"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901412" y="1287958"/>
            <a:ext cx="13994825" cy="4282085"/>
            <a:chOff x="0" y="0"/>
            <a:chExt cx="55711059" cy="17046264"/>
          </a:xfrm>
        </p:grpSpPr>
        <p:sp>
          <p:nvSpPr>
            <p:cNvPr id="7" name="Freeform 7"/>
            <p:cNvSpPr/>
            <p:nvPr/>
          </p:nvSpPr>
          <p:spPr>
            <a:xfrm>
              <a:off x="72390" y="72390"/>
              <a:ext cx="55566279" cy="16901484"/>
            </a:xfrm>
            <a:custGeom>
              <a:avLst/>
              <a:gdLst/>
              <a:ahLst/>
              <a:cxnLst/>
              <a:rect l="l" t="t" r="r" b="b"/>
              <a:pathLst>
                <a:path w="55566279" h="16901484">
                  <a:moveTo>
                    <a:pt x="0" y="0"/>
                  </a:moveTo>
                  <a:lnTo>
                    <a:pt x="55566279" y="0"/>
                  </a:lnTo>
                  <a:lnTo>
                    <a:pt x="55566279" y="16901484"/>
                  </a:lnTo>
                  <a:lnTo>
                    <a:pt x="0" y="16901484"/>
                  </a:lnTo>
                  <a:lnTo>
                    <a:pt x="0" y="0"/>
                  </a:lnTo>
                  <a:close/>
                </a:path>
              </a:pathLst>
            </a:custGeom>
            <a:solidFill>
              <a:srgbClr val="FFFFFF"/>
            </a:solidFill>
          </p:spPr>
          <p:txBody>
            <a:bodyPr/>
            <a:lstStyle/>
            <a:p>
              <a:endParaRPr lang="en-US"/>
            </a:p>
          </p:txBody>
        </p:sp>
        <p:sp>
          <p:nvSpPr>
            <p:cNvPr id="8" name="Freeform 8"/>
            <p:cNvSpPr/>
            <p:nvPr/>
          </p:nvSpPr>
          <p:spPr>
            <a:xfrm>
              <a:off x="0" y="0"/>
              <a:ext cx="55711061" cy="17046265"/>
            </a:xfrm>
            <a:custGeom>
              <a:avLst/>
              <a:gdLst/>
              <a:ahLst/>
              <a:cxnLst/>
              <a:rect l="l" t="t" r="r" b="b"/>
              <a:pathLst>
                <a:path w="55711061" h="17046265">
                  <a:moveTo>
                    <a:pt x="55566277" y="16901485"/>
                  </a:moveTo>
                  <a:lnTo>
                    <a:pt x="55711061" y="16901485"/>
                  </a:lnTo>
                  <a:lnTo>
                    <a:pt x="55711061" y="17046265"/>
                  </a:lnTo>
                  <a:lnTo>
                    <a:pt x="55566277" y="17046265"/>
                  </a:lnTo>
                  <a:lnTo>
                    <a:pt x="55566277" y="16901485"/>
                  </a:lnTo>
                  <a:close/>
                  <a:moveTo>
                    <a:pt x="0" y="144780"/>
                  </a:moveTo>
                  <a:lnTo>
                    <a:pt x="144780" y="144780"/>
                  </a:lnTo>
                  <a:lnTo>
                    <a:pt x="144780" y="16901485"/>
                  </a:lnTo>
                  <a:lnTo>
                    <a:pt x="0" y="16901485"/>
                  </a:lnTo>
                  <a:lnTo>
                    <a:pt x="0" y="144780"/>
                  </a:lnTo>
                  <a:close/>
                  <a:moveTo>
                    <a:pt x="0" y="16901485"/>
                  </a:moveTo>
                  <a:lnTo>
                    <a:pt x="144780" y="16901485"/>
                  </a:lnTo>
                  <a:lnTo>
                    <a:pt x="144780" y="17046265"/>
                  </a:lnTo>
                  <a:lnTo>
                    <a:pt x="0" y="17046265"/>
                  </a:lnTo>
                  <a:lnTo>
                    <a:pt x="0" y="16901485"/>
                  </a:lnTo>
                  <a:close/>
                  <a:moveTo>
                    <a:pt x="55566277" y="144780"/>
                  </a:moveTo>
                  <a:lnTo>
                    <a:pt x="55711061" y="144780"/>
                  </a:lnTo>
                  <a:lnTo>
                    <a:pt x="55711061" y="16901485"/>
                  </a:lnTo>
                  <a:lnTo>
                    <a:pt x="55566277" y="16901485"/>
                  </a:lnTo>
                  <a:lnTo>
                    <a:pt x="55566277" y="144780"/>
                  </a:lnTo>
                  <a:close/>
                  <a:moveTo>
                    <a:pt x="144780" y="16901485"/>
                  </a:moveTo>
                  <a:lnTo>
                    <a:pt x="55566277" y="16901485"/>
                  </a:lnTo>
                  <a:lnTo>
                    <a:pt x="55566277" y="17046265"/>
                  </a:lnTo>
                  <a:lnTo>
                    <a:pt x="144780" y="17046265"/>
                  </a:lnTo>
                  <a:lnTo>
                    <a:pt x="144780" y="16901485"/>
                  </a:lnTo>
                  <a:close/>
                  <a:moveTo>
                    <a:pt x="55566277" y="0"/>
                  </a:moveTo>
                  <a:lnTo>
                    <a:pt x="55711061" y="0"/>
                  </a:lnTo>
                  <a:lnTo>
                    <a:pt x="55711061" y="144780"/>
                  </a:lnTo>
                  <a:lnTo>
                    <a:pt x="55566277" y="144780"/>
                  </a:lnTo>
                  <a:lnTo>
                    <a:pt x="55566277" y="0"/>
                  </a:lnTo>
                  <a:close/>
                  <a:moveTo>
                    <a:pt x="0" y="0"/>
                  </a:moveTo>
                  <a:lnTo>
                    <a:pt x="144780" y="0"/>
                  </a:lnTo>
                  <a:lnTo>
                    <a:pt x="144780" y="144780"/>
                  </a:lnTo>
                  <a:lnTo>
                    <a:pt x="0" y="144780"/>
                  </a:lnTo>
                  <a:lnTo>
                    <a:pt x="0" y="0"/>
                  </a:lnTo>
                  <a:close/>
                  <a:moveTo>
                    <a:pt x="144780" y="0"/>
                  </a:moveTo>
                  <a:lnTo>
                    <a:pt x="55566277" y="0"/>
                  </a:lnTo>
                  <a:lnTo>
                    <a:pt x="5556627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a:off x="1011306" y="685800"/>
            <a:ext cx="4843821" cy="7189345"/>
          </a:xfrm>
          <a:custGeom>
            <a:avLst/>
            <a:gdLst/>
            <a:ahLst/>
            <a:cxnLst/>
            <a:rect l="l" t="t" r="r" b="b"/>
            <a:pathLst>
              <a:path w="7265732" h="10784018">
                <a:moveTo>
                  <a:pt x="0" y="0"/>
                </a:moveTo>
                <a:lnTo>
                  <a:pt x="7265732" y="0"/>
                </a:lnTo>
                <a:lnTo>
                  <a:pt x="7265732" y="10784018"/>
                </a:lnTo>
                <a:lnTo>
                  <a:pt x="0" y="10784018"/>
                </a:lnTo>
                <a:lnTo>
                  <a:pt x="0" y="0"/>
                </a:lnTo>
                <a:close/>
              </a:path>
            </a:pathLst>
          </a:custGeom>
          <a:blipFill>
            <a:blip r:embed="rId3"/>
            <a:stretch>
              <a:fillRect/>
            </a:stretch>
          </a:blipFill>
        </p:spPr>
        <p:txBody>
          <a:bodyPr/>
          <a:lstStyle/>
          <a:p>
            <a:endParaRPr lang="en-US"/>
          </a:p>
        </p:txBody>
      </p:sp>
      <p:sp>
        <p:nvSpPr>
          <p:cNvPr id="14" name="TextBox 13">
            <a:extLst>
              <a:ext uri="{FF2B5EF4-FFF2-40B4-BE49-F238E27FC236}">
                <a16:creationId xmlns:a16="http://schemas.microsoft.com/office/drawing/2014/main" id="{DF345577-6737-4B85-BB31-A013C91F5227}"/>
              </a:ext>
            </a:extLst>
          </p:cNvPr>
          <p:cNvSpPr txBox="1"/>
          <p:nvPr/>
        </p:nvSpPr>
        <p:spPr>
          <a:xfrm>
            <a:off x="3351522" y="2400588"/>
            <a:ext cx="10189028" cy="114999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uLnTx/>
                <a:uFillTx/>
                <a:latin typeface="SVN-Gretoon" panose="02040603050506020204" pitchFamily="18" charset="0"/>
                <a:ea typeface="+mn-ea"/>
                <a:cs typeface="Arial" panose="020B0604020202020204" pitchFamily="34" charset="0"/>
              </a:rPr>
              <a:t>Khám phá</a:t>
            </a:r>
          </a:p>
        </p:txBody>
      </p:sp>
    </p:spTree>
    <p:extLst>
      <p:ext uri="{BB962C8B-B14F-4D97-AF65-F5344CB8AC3E}">
        <p14:creationId xmlns:p14="http://schemas.microsoft.com/office/powerpoint/2010/main" val="340601603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endParaRPr lang="en-US"/>
          </a:p>
        </p:txBody>
      </p:sp>
      <p:sp>
        <p:nvSpPr>
          <p:cNvPr id="3" name="Freeform 3"/>
          <p:cNvSpPr/>
          <p:nvPr/>
        </p:nvSpPr>
        <p:spPr>
          <a:xfrm>
            <a:off x="7007028" y="1024091"/>
            <a:ext cx="4201477" cy="8151612"/>
          </a:xfrm>
          <a:custGeom>
            <a:avLst/>
            <a:gdLst/>
            <a:ahLst/>
            <a:cxnLst/>
            <a:rect l="l" t="t" r="r" b="b"/>
            <a:pathLst>
              <a:path w="6302215" h="12227418">
                <a:moveTo>
                  <a:pt x="0" y="0"/>
                </a:moveTo>
                <a:lnTo>
                  <a:pt x="6302215" y="0"/>
                </a:lnTo>
                <a:lnTo>
                  <a:pt x="6302215" y="12227418"/>
                </a:lnTo>
                <a:lnTo>
                  <a:pt x="0" y="1222741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rot="5400000">
            <a:off x="1095390" y="454414"/>
            <a:ext cx="5486400" cy="5949173"/>
            <a:chOff x="0" y="0"/>
            <a:chExt cx="23165997" cy="25120028"/>
          </a:xfrm>
        </p:grpSpPr>
        <p:sp>
          <p:nvSpPr>
            <p:cNvPr id="5"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solidFill>
              <a:srgbClr val="025738"/>
            </a:solidFill>
          </p:spPr>
          <p:txBody>
            <a:bodyPr/>
            <a:lstStyle/>
            <a:p>
              <a:endParaRPr lang="en-US"/>
            </a:p>
          </p:txBody>
        </p:sp>
        <p:sp>
          <p:nvSpPr>
            <p:cNvPr id="6"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solidFill>
              <a:srgbClr val="000000"/>
            </a:solidFill>
          </p:spPr>
          <p:txBody>
            <a:bodyPr/>
            <a:lstStyle/>
            <a:p>
              <a:endParaRPr lang="en-US"/>
            </a:p>
          </p:txBody>
        </p:sp>
      </p:grpSp>
      <p:grpSp>
        <p:nvGrpSpPr>
          <p:cNvPr id="7" name="Group 7"/>
          <p:cNvGrpSpPr/>
          <p:nvPr/>
        </p:nvGrpSpPr>
        <p:grpSpPr>
          <a:xfrm rot="5400000">
            <a:off x="1277236" y="640806"/>
            <a:ext cx="5107514" cy="5576389"/>
            <a:chOff x="0" y="0"/>
            <a:chExt cx="20332161" cy="22198673"/>
          </a:xfrm>
        </p:grpSpPr>
        <p:sp>
          <p:nvSpPr>
            <p:cNvPr id="8" name="Freeform 8"/>
            <p:cNvSpPr/>
            <p:nvPr/>
          </p:nvSpPr>
          <p:spPr>
            <a:xfrm>
              <a:off x="72390" y="72390"/>
              <a:ext cx="20187381" cy="22053894"/>
            </a:xfrm>
            <a:custGeom>
              <a:avLst/>
              <a:gdLst/>
              <a:ahLst/>
              <a:cxnLst/>
              <a:rect l="l" t="t" r="r" b="b"/>
              <a:pathLst>
                <a:path w="20187381" h="22053894">
                  <a:moveTo>
                    <a:pt x="0" y="0"/>
                  </a:moveTo>
                  <a:lnTo>
                    <a:pt x="20187381" y="0"/>
                  </a:lnTo>
                  <a:lnTo>
                    <a:pt x="20187381" y="22053894"/>
                  </a:lnTo>
                  <a:lnTo>
                    <a:pt x="0" y="22053894"/>
                  </a:lnTo>
                  <a:lnTo>
                    <a:pt x="0" y="0"/>
                  </a:lnTo>
                  <a:close/>
                </a:path>
              </a:pathLst>
            </a:custGeom>
            <a:solidFill>
              <a:srgbClr val="FFFFFF"/>
            </a:solidFill>
          </p:spPr>
          <p:txBody>
            <a:bodyPr/>
            <a:lstStyle/>
            <a:p>
              <a:endParaRPr lang="en-US"/>
            </a:p>
          </p:txBody>
        </p:sp>
        <p:sp>
          <p:nvSpPr>
            <p:cNvPr id="9" name="Freeform 9"/>
            <p:cNvSpPr/>
            <p:nvPr/>
          </p:nvSpPr>
          <p:spPr>
            <a:xfrm>
              <a:off x="0" y="0"/>
              <a:ext cx="20332162" cy="22198673"/>
            </a:xfrm>
            <a:custGeom>
              <a:avLst/>
              <a:gdLst/>
              <a:ahLst/>
              <a:cxnLst/>
              <a:rect l="l" t="t" r="r" b="b"/>
              <a:pathLst>
                <a:path w="20332162" h="22198673">
                  <a:moveTo>
                    <a:pt x="20187382" y="22053894"/>
                  </a:moveTo>
                  <a:lnTo>
                    <a:pt x="20332162" y="22053894"/>
                  </a:lnTo>
                  <a:lnTo>
                    <a:pt x="20332162" y="22198673"/>
                  </a:lnTo>
                  <a:lnTo>
                    <a:pt x="20187382" y="22198673"/>
                  </a:lnTo>
                  <a:lnTo>
                    <a:pt x="20187382" y="22053894"/>
                  </a:lnTo>
                  <a:close/>
                  <a:moveTo>
                    <a:pt x="0" y="144780"/>
                  </a:moveTo>
                  <a:lnTo>
                    <a:pt x="144780" y="144780"/>
                  </a:lnTo>
                  <a:lnTo>
                    <a:pt x="144780" y="22053894"/>
                  </a:lnTo>
                  <a:lnTo>
                    <a:pt x="0" y="22053894"/>
                  </a:lnTo>
                  <a:lnTo>
                    <a:pt x="0" y="144780"/>
                  </a:lnTo>
                  <a:close/>
                  <a:moveTo>
                    <a:pt x="0" y="22053894"/>
                  </a:moveTo>
                  <a:lnTo>
                    <a:pt x="144780" y="22053894"/>
                  </a:lnTo>
                  <a:lnTo>
                    <a:pt x="144780" y="22198673"/>
                  </a:lnTo>
                  <a:lnTo>
                    <a:pt x="0" y="22198673"/>
                  </a:lnTo>
                  <a:lnTo>
                    <a:pt x="0" y="22053894"/>
                  </a:lnTo>
                  <a:close/>
                  <a:moveTo>
                    <a:pt x="20187382" y="144780"/>
                  </a:moveTo>
                  <a:lnTo>
                    <a:pt x="20332162" y="144780"/>
                  </a:lnTo>
                  <a:lnTo>
                    <a:pt x="20332162" y="22053894"/>
                  </a:lnTo>
                  <a:lnTo>
                    <a:pt x="20187382" y="22053894"/>
                  </a:lnTo>
                  <a:lnTo>
                    <a:pt x="20187382" y="144780"/>
                  </a:lnTo>
                  <a:close/>
                  <a:moveTo>
                    <a:pt x="144780" y="22053894"/>
                  </a:moveTo>
                  <a:lnTo>
                    <a:pt x="20187382" y="22053894"/>
                  </a:lnTo>
                  <a:lnTo>
                    <a:pt x="20187382" y="22198673"/>
                  </a:lnTo>
                  <a:lnTo>
                    <a:pt x="144780" y="22198673"/>
                  </a:lnTo>
                  <a:lnTo>
                    <a:pt x="144780" y="22053894"/>
                  </a:lnTo>
                  <a:close/>
                  <a:moveTo>
                    <a:pt x="20187382" y="0"/>
                  </a:moveTo>
                  <a:lnTo>
                    <a:pt x="20332162" y="0"/>
                  </a:lnTo>
                  <a:lnTo>
                    <a:pt x="20332162" y="144780"/>
                  </a:lnTo>
                  <a:lnTo>
                    <a:pt x="20187382" y="144780"/>
                  </a:lnTo>
                  <a:lnTo>
                    <a:pt x="20187382" y="0"/>
                  </a:lnTo>
                  <a:close/>
                  <a:moveTo>
                    <a:pt x="0" y="0"/>
                  </a:moveTo>
                  <a:lnTo>
                    <a:pt x="144780" y="0"/>
                  </a:lnTo>
                  <a:lnTo>
                    <a:pt x="144780" y="144780"/>
                  </a:lnTo>
                  <a:lnTo>
                    <a:pt x="0" y="144780"/>
                  </a:lnTo>
                  <a:lnTo>
                    <a:pt x="0" y="0"/>
                  </a:lnTo>
                  <a:close/>
                  <a:moveTo>
                    <a:pt x="144780" y="0"/>
                  </a:moveTo>
                  <a:lnTo>
                    <a:pt x="20187382" y="0"/>
                  </a:lnTo>
                  <a:lnTo>
                    <a:pt x="20187382" y="144780"/>
                  </a:lnTo>
                  <a:lnTo>
                    <a:pt x="144780" y="144780"/>
                  </a:lnTo>
                  <a:lnTo>
                    <a:pt x="144780" y="0"/>
                  </a:lnTo>
                  <a:close/>
                </a:path>
              </a:pathLst>
            </a:custGeom>
            <a:solidFill>
              <a:srgbClr val="000000"/>
            </a:solidFill>
          </p:spPr>
          <p:txBody>
            <a:bodyPr/>
            <a:lstStyle/>
            <a:p>
              <a:endParaRPr lang="en-US"/>
            </a:p>
          </p:txBody>
        </p:sp>
      </p:grpSp>
      <p:grpSp>
        <p:nvGrpSpPr>
          <p:cNvPr id="12" name="Group 11">
            <a:extLst>
              <a:ext uri="{FF2B5EF4-FFF2-40B4-BE49-F238E27FC236}">
                <a16:creationId xmlns:a16="http://schemas.microsoft.com/office/drawing/2014/main" id="{660C860E-C412-4D2F-B4D9-309725D799ED}"/>
              </a:ext>
            </a:extLst>
          </p:cNvPr>
          <p:cNvGrpSpPr/>
          <p:nvPr/>
        </p:nvGrpSpPr>
        <p:grpSpPr>
          <a:xfrm>
            <a:off x="1042798" y="2385557"/>
            <a:ext cx="5272770" cy="1200329"/>
            <a:chOff x="3962029" y="1223945"/>
            <a:chExt cx="3713018" cy="1200329"/>
          </a:xfrm>
        </p:grpSpPr>
        <p:sp>
          <p:nvSpPr>
            <p:cNvPr id="13" name="TextBox 12">
              <a:extLst>
                <a:ext uri="{FF2B5EF4-FFF2-40B4-BE49-F238E27FC236}">
                  <a16:creationId xmlns:a16="http://schemas.microsoft.com/office/drawing/2014/main" id="{B9F02275-6117-4AA2-8EF9-2E97575B54FA}"/>
                </a:ext>
              </a:extLst>
            </p:cNvPr>
            <p:cNvSpPr txBox="1"/>
            <p:nvPr/>
          </p:nvSpPr>
          <p:spPr>
            <a:xfrm>
              <a:off x="3962029" y="1223945"/>
              <a:ext cx="3713018" cy="1200329"/>
            </a:xfrm>
            <a:prstGeom prst="rect">
              <a:avLst/>
            </a:prstGeom>
            <a:noFill/>
          </p:spPr>
          <p:txBody>
            <a:bodyPr wrap="square" rtlCol="0">
              <a:spAutoFit/>
            </a:bodyPr>
            <a:lstStyle/>
            <a:p>
              <a:pPr algn="ctr">
                <a:lnSpc>
                  <a:spcPct val="120000"/>
                </a:lnSpc>
              </a:pPr>
              <a:r>
                <a:rPr lang="en-US" sz="60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Tìm hiểu đề bài</a:t>
              </a:r>
            </a:p>
          </p:txBody>
        </p:sp>
        <p:sp>
          <p:nvSpPr>
            <p:cNvPr id="14" name="TextBox 13">
              <a:extLst>
                <a:ext uri="{FF2B5EF4-FFF2-40B4-BE49-F238E27FC236}">
                  <a16:creationId xmlns:a16="http://schemas.microsoft.com/office/drawing/2014/main" id="{90612374-A5C2-46F4-8F10-EE3E00C672A8}"/>
                </a:ext>
              </a:extLst>
            </p:cNvPr>
            <p:cNvSpPr txBox="1"/>
            <p:nvPr/>
          </p:nvSpPr>
          <p:spPr>
            <a:xfrm>
              <a:off x="3962029" y="1223945"/>
              <a:ext cx="3713018" cy="1200329"/>
            </a:xfrm>
            <a:prstGeom prst="rect">
              <a:avLst/>
            </a:prstGeom>
            <a:noFill/>
          </p:spPr>
          <p:txBody>
            <a:bodyPr wrap="square" rtlCol="0">
              <a:spAutoFit/>
            </a:bodyPr>
            <a:lstStyle/>
            <a:p>
              <a:pPr algn="ctr">
                <a:lnSpc>
                  <a:spcPct val="120000"/>
                </a:lnSpc>
              </a:pPr>
              <a:r>
                <a:rPr lang="en-US" sz="60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Tìm hiểu đề bài</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450" decel="100000" fill="hold"/>
                                        <p:tgtEl>
                                          <p:spTgt spid="1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
            <a:extLst>
              <a:ext uri="{FF2B5EF4-FFF2-40B4-BE49-F238E27FC236}">
                <a16:creationId xmlns:a16="http://schemas.microsoft.com/office/drawing/2014/main" id="{6E02FA6D-6A8E-4CEE-82CD-6762244D5ECE}"/>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22" b="-222"/>
            </a:stretch>
          </a:blipFill>
        </p:spPr>
        <p:txBody>
          <a:bodyPr/>
          <a:lstStyle/>
          <a:p>
            <a:endParaRPr lang="en-US"/>
          </a:p>
        </p:txBody>
      </p:sp>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68683" y="342503"/>
            <a:ext cx="10515600" cy="770948"/>
          </a:xfrm>
        </p:spPr>
        <p:txBody>
          <a:bodyPr vert="horz" lIns="91440" tIns="45720" rIns="91440" bIns="45720" rtlCol="0" anchor="ctr">
            <a:normAutofit/>
          </a:bodyPr>
          <a:lstStyle/>
          <a:p>
            <a:r>
              <a:rPr lang="en-US" sz="4000">
                <a:ln>
                  <a:solidFill>
                    <a:sysClr val="windowText" lastClr="000000"/>
                  </a:solidFill>
                </a:ln>
                <a:solidFill>
                  <a:srgbClr val="FFDB8B"/>
                </a:solidFill>
                <a:latin typeface="iCiel Pony" panose="02000000000000000000" pitchFamily="2" charset="0"/>
              </a:rPr>
              <a:t>Đề bài:</a:t>
            </a:r>
          </a:p>
        </p:txBody>
      </p:sp>
      <p:sp>
        <p:nvSpPr>
          <p:cNvPr id="17" name="TextBox 16"/>
          <p:cNvSpPr txBox="1"/>
          <p:nvPr/>
        </p:nvSpPr>
        <p:spPr>
          <a:xfrm>
            <a:off x="1360794" y="871294"/>
            <a:ext cx="9470412" cy="1671933"/>
          </a:xfrm>
          <a:prstGeom prst="rect">
            <a:avLst/>
          </a:prstGeom>
          <a:noFill/>
        </p:spPr>
        <p:txBody>
          <a:bodyPr wrap="square" rtlCol="0">
            <a:spAutoFit/>
          </a:bodyPr>
          <a:lstStyle/>
          <a:p>
            <a:pPr indent="457200" algn="ctr">
              <a:lnSpc>
                <a:spcPct val="110000"/>
              </a:lnSpc>
              <a:spcAft>
                <a:spcPts val="600"/>
              </a:spcAft>
            </a:pPr>
            <a:r>
              <a:rPr lang="vi-VN" sz="4800" b="1"/>
              <a:t>Viết bài văn tả một người lao động đang làm việc.</a:t>
            </a:r>
            <a:endParaRPr lang="en-US" sz="4800" b="1"/>
          </a:p>
        </p:txBody>
      </p:sp>
      <p:grpSp>
        <p:nvGrpSpPr>
          <p:cNvPr id="9" name="Group 8"/>
          <p:cNvGrpSpPr/>
          <p:nvPr/>
        </p:nvGrpSpPr>
        <p:grpSpPr>
          <a:xfrm>
            <a:off x="460169" y="3161544"/>
            <a:ext cx="8066314" cy="902523"/>
            <a:chOff x="449942" y="2061029"/>
            <a:chExt cx="8648421" cy="902523"/>
          </a:xfrm>
        </p:grpSpPr>
        <p:sp>
          <p:nvSpPr>
            <p:cNvPr id="11" name="Rounded Rectangle 10"/>
            <p:cNvSpPr/>
            <p:nvPr/>
          </p:nvSpPr>
          <p:spPr>
            <a:xfrm>
              <a:off x="449942" y="2061029"/>
              <a:ext cx="8468586" cy="902523"/>
            </a:xfrm>
            <a:prstGeom prst="roundRect">
              <a:avLst/>
            </a:prstGeom>
            <a:solidFill>
              <a:srgbClr val="CB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9942" y="2219902"/>
              <a:ext cx="8648421" cy="584775"/>
            </a:xfrm>
            <a:prstGeom prst="rect">
              <a:avLst/>
            </a:prstGeom>
            <a:noFill/>
          </p:spPr>
          <p:txBody>
            <a:bodyPr wrap="square" rtlCol="0">
              <a:spAutoFit/>
            </a:bodyPr>
            <a:lstStyle/>
            <a:p>
              <a:r>
                <a:rPr lang="en-US" sz="3200" b="1">
                  <a:latin typeface="+mj-lt"/>
                </a:rPr>
                <a:t>Đề bài yêu cầu viết bài văn thuộc thể loại nào?</a:t>
              </a:r>
            </a:p>
          </p:txBody>
        </p:sp>
      </p:grpSp>
      <p:grpSp>
        <p:nvGrpSpPr>
          <p:cNvPr id="14" name="Group 13"/>
          <p:cNvGrpSpPr/>
          <p:nvPr/>
        </p:nvGrpSpPr>
        <p:grpSpPr>
          <a:xfrm>
            <a:off x="460169" y="4485726"/>
            <a:ext cx="7898583" cy="902523"/>
            <a:chOff x="449942" y="2061029"/>
            <a:chExt cx="8468586" cy="902523"/>
          </a:xfrm>
        </p:grpSpPr>
        <p:sp>
          <p:nvSpPr>
            <p:cNvPr id="15" name="Rounded Rectangle 14"/>
            <p:cNvSpPr/>
            <p:nvPr/>
          </p:nvSpPr>
          <p:spPr>
            <a:xfrm>
              <a:off x="449942" y="2061029"/>
              <a:ext cx="8468586" cy="902523"/>
            </a:xfrm>
            <a:prstGeom prst="roundRect">
              <a:avLst/>
            </a:prstGeom>
            <a:solidFill>
              <a:srgbClr val="FFD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49942" y="2219902"/>
              <a:ext cx="8468586" cy="584775"/>
            </a:xfrm>
            <a:prstGeom prst="rect">
              <a:avLst/>
            </a:prstGeom>
            <a:noFill/>
          </p:spPr>
          <p:txBody>
            <a:bodyPr wrap="square" rtlCol="0">
              <a:spAutoFit/>
            </a:bodyPr>
            <a:lstStyle/>
            <a:p>
              <a:r>
                <a:rPr lang="en-US" sz="3200"/>
                <a:t>Đề bài yêu cầu tả ai?</a:t>
              </a:r>
            </a:p>
          </p:txBody>
        </p:sp>
      </p:grpSp>
      <p:grpSp>
        <p:nvGrpSpPr>
          <p:cNvPr id="20" name="Group 19"/>
          <p:cNvGrpSpPr/>
          <p:nvPr/>
        </p:nvGrpSpPr>
        <p:grpSpPr>
          <a:xfrm>
            <a:off x="9343987" y="3166751"/>
            <a:ext cx="2580009" cy="902523"/>
            <a:chOff x="9561901" y="2061027"/>
            <a:chExt cx="2580009" cy="902523"/>
          </a:xfrm>
        </p:grpSpPr>
        <p:sp>
          <p:nvSpPr>
            <p:cNvPr id="21" name="Rounded Rectangle 20"/>
            <p:cNvSpPr/>
            <p:nvPr/>
          </p:nvSpPr>
          <p:spPr>
            <a:xfrm>
              <a:off x="9727049" y="2061027"/>
              <a:ext cx="2249715" cy="902523"/>
            </a:xfrm>
            <a:prstGeom prst="roundRect">
              <a:avLst/>
            </a:prstGeom>
            <a:solidFill>
              <a:srgbClr val="CB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561901" y="2209581"/>
              <a:ext cx="2580009" cy="584775"/>
            </a:xfrm>
            <a:prstGeom prst="rect">
              <a:avLst/>
            </a:prstGeom>
            <a:noFill/>
          </p:spPr>
          <p:txBody>
            <a:bodyPr wrap="square" rtlCol="0">
              <a:spAutoFit/>
            </a:bodyPr>
            <a:lstStyle>
              <a:defPPr>
                <a:defRPr lang="en-US"/>
              </a:defPPr>
              <a:lvl1pPr>
                <a:defRPr sz="3200" b="1">
                  <a:latin typeface="+mj-lt"/>
                </a:defRPr>
              </a:lvl1pPr>
            </a:lstStyle>
            <a:p>
              <a:pPr algn="ctr"/>
              <a:r>
                <a:rPr lang="en-US"/>
                <a:t>Tả người</a:t>
              </a:r>
            </a:p>
          </p:txBody>
        </p:sp>
      </p:gr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25300" t="4357" r="49100" b="74512"/>
          <a:stretch/>
        </p:blipFill>
        <p:spPr>
          <a:xfrm>
            <a:off x="8358752" y="3124321"/>
            <a:ext cx="1012788" cy="835972"/>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25300" t="4357" r="49100" b="74512"/>
          <a:stretch/>
        </p:blipFill>
        <p:spPr>
          <a:xfrm>
            <a:off x="8358752" y="4424642"/>
            <a:ext cx="1012788" cy="835972"/>
          </a:xfrm>
          <a:prstGeom prst="rect">
            <a:avLst/>
          </a:prstGeom>
        </p:spPr>
      </p:pic>
      <p:grpSp>
        <p:nvGrpSpPr>
          <p:cNvPr id="25" name="Group 24"/>
          <p:cNvGrpSpPr/>
          <p:nvPr/>
        </p:nvGrpSpPr>
        <p:grpSpPr>
          <a:xfrm>
            <a:off x="9343986" y="4485726"/>
            <a:ext cx="2592375" cy="1879448"/>
            <a:chOff x="9696963" y="3385209"/>
            <a:chExt cx="2555047" cy="1879448"/>
          </a:xfrm>
        </p:grpSpPr>
        <p:sp>
          <p:nvSpPr>
            <p:cNvPr id="26" name="Rounded Rectangle 25"/>
            <p:cNvSpPr/>
            <p:nvPr/>
          </p:nvSpPr>
          <p:spPr>
            <a:xfrm>
              <a:off x="9696963" y="3385209"/>
              <a:ext cx="2249715" cy="1879448"/>
            </a:xfrm>
            <a:prstGeom prst="roundRect">
              <a:avLst/>
            </a:prstGeom>
            <a:solidFill>
              <a:srgbClr val="FFD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696964" y="3565068"/>
              <a:ext cx="2555046" cy="1569660"/>
            </a:xfrm>
            <a:prstGeom prst="rect">
              <a:avLst/>
            </a:prstGeom>
            <a:noFill/>
          </p:spPr>
          <p:txBody>
            <a:bodyPr wrap="square" rtlCol="0">
              <a:spAutoFit/>
            </a:bodyPr>
            <a:lstStyle>
              <a:defPPr>
                <a:defRPr lang="en-US"/>
              </a:defPPr>
              <a:lvl1pPr>
                <a:defRPr sz="3200" b="1">
                  <a:latin typeface="+mj-lt"/>
                </a:defRPr>
              </a:lvl1pPr>
            </a:lstStyle>
            <a:p>
              <a:pPr algn="ctr"/>
              <a:r>
                <a:rPr lang="en-US"/>
                <a:t>Một người lao động đang làm việc</a:t>
              </a:r>
            </a:p>
          </p:txBody>
        </p:sp>
      </p:grpSp>
    </p:spTree>
    <p:extLst>
      <p:ext uri="{BB962C8B-B14F-4D97-AF65-F5344CB8AC3E}">
        <p14:creationId xmlns:p14="http://schemas.microsoft.com/office/powerpoint/2010/main" val="213807999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1+#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iếng ting ting.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1+#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007028" y="1024091"/>
            <a:ext cx="4201477" cy="8151612"/>
          </a:xfrm>
          <a:custGeom>
            <a:avLst/>
            <a:gdLst/>
            <a:ahLst/>
            <a:cxnLst/>
            <a:rect l="l" t="t" r="r" b="b"/>
            <a:pathLst>
              <a:path w="6302215" h="12227418">
                <a:moveTo>
                  <a:pt x="0" y="0"/>
                </a:moveTo>
                <a:lnTo>
                  <a:pt x="6302215" y="0"/>
                </a:lnTo>
                <a:lnTo>
                  <a:pt x="6302215" y="12227418"/>
                </a:lnTo>
                <a:lnTo>
                  <a:pt x="0" y="1222741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rot="5400000">
            <a:off x="1095390" y="454414"/>
            <a:ext cx="5486400" cy="5949173"/>
            <a:chOff x="0" y="0"/>
            <a:chExt cx="23165997" cy="25120028"/>
          </a:xfrm>
        </p:grpSpPr>
        <p:sp>
          <p:nvSpPr>
            <p:cNvPr id="5"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solidFill>
              <a:srgbClr val="025738"/>
            </a:solidFill>
          </p:spPr>
          <p:txBody>
            <a:bodyPr/>
            <a:lstStyle/>
            <a:p>
              <a:endParaRPr lang="en-US"/>
            </a:p>
          </p:txBody>
        </p:sp>
        <p:sp>
          <p:nvSpPr>
            <p:cNvPr id="6"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solidFill>
              <a:srgbClr val="000000"/>
            </a:solidFill>
          </p:spPr>
          <p:txBody>
            <a:bodyPr/>
            <a:lstStyle/>
            <a:p>
              <a:endParaRPr lang="en-US"/>
            </a:p>
          </p:txBody>
        </p:sp>
      </p:grpSp>
      <p:grpSp>
        <p:nvGrpSpPr>
          <p:cNvPr id="7" name="Group 7"/>
          <p:cNvGrpSpPr/>
          <p:nvPr/>
        </p:nvGrpSpPr>
        <p:grpSpPr>
          <a:xfrm rot="5400000">
            <a:off x="1277236" y="640806"/>
            <a:ext cx="5107514" cy="5576389"/>
            <a:chOff x="0" y="0"/>
            <a:chExt cx="20332161" cy="22198673"/>
          </a:xfrm>
        </p:grpSpPr>
        <p:sp>
          <p:nvSpPr>
            <p:cNvPr id="8" name="Freeform 8"/>
            <p:cNvSpPr/>
            <p:nvPr/>
          </p:nvSpPr>
          <p:spPr>
            <a:xfrm>
              <a:off x="72390" y="72390"/>
              <a:ext cx="20187381" cy="22053894"/>
            </a:xfrm>
            <a:custGeom>
              <a:avLst/>
              <a:gdLst/>
              <a:ahLst/>
              <a:cxnLst/>
              <a:rect l="l" t="t" r="r" b="b"/>
              <a:pathLst>
                <a:path w="20187381" h="22053894">
                  <a:moveTo>
                    <a:pt x="0" y="0"/>
                  </a:moveTo>
                  <a:lnTo>
                    <a:pt x="20187381" y="0"/>
                  </a:lnTo>
                  <a:lnTo>
                    <a:pt x="20187381" y="22053894"/>
                  </a:lnTo>
                  <a:lnTo>
                    <a:pt x="0" y="22053894"/>
                  </a:lnTo>
                  <a:lnTo>
                    <a:pt x="0" y="0"/>
                  </a:lnTo>
                  <a:close/>
                </a:path>
              </a:pathLst>
            </a:custGeom>
            <a:solidFill>
              <a:srgbClr val="FFFFFF"/>
            </a:solidFill>
          </p:spPr>
          <p:txBody>
            <a:bodyPr/>
            <a:lstStyle/>
            <a:p>
              <a:endParaRPr lang="en-US"/>
            </a:p>
          </p:txBody>
        </p:sp>
        <p:sp>
          <p:nvSpPr>
            <p:cNvPr id="9" name="Freeform 9"/>
            <p:cNvSpPr/>
            <p:nvPr/>
          </p:nvSpPr>
          <p:spPr>
            <a:xfrm>
              <a:off x="0" y="0"/>
              <a:ext cx="20332162" cy="22198673"/>
            </a:xfrm>
            <a:custGeom>
              <a:avLst/>
              <a:gdLst/>
              <a:ahLst/>
              <a:cxnLst/>
              <a:rect l="l" t="t" r="r" b="b"/>
              <a:pathLst>
                <a:path w="20332162" h="22198673">
                  <a:moveTo>
                    <a:pt x="20187382" y="22053894"/>
                  </a:moveTo>
                  <a:lnTo>
                    <a:pt x="20332162" y="22053894"/>
                  </a:lnTo>
                  <a:lnTo>
                    <a:pt x="20332162" y="22198673"/>
                  </a:lnTo>
                  <a:lnTo>
                    <a:pt x="20187382" y="22198673"/>
                  </a:lnTo>
                  <a:lnTo>
                    <a:pt x="20187382" y="22053894"/>
                  </a:lnTo>
                  <a:close/>
                  <a:moveTo>
                    <a:pt x="0" y="144780"/>
                  </a:moveTo>
                  <a:lnTo>
                    <a:pt x="144780" y="144780"/>
                  </a:lnTo>
                  <a:lnTo>
                    <a:pt x="144780" y="22053894"/>
                  </a:lnTo>
                  <a:lnTo>
                    <a:pt x="0" y="22053894"/>
                  </a:lnTo>
                  <a:lnTo>
                    <a:pt x="0" y="144780"/>
                  </a:lnTo>
                  <a:close/>
                  <a:moveTo>
                    <a:pt x="0" y="22053894"/>
                  </a:moveTo>
                  <a:lnTo>
                    <a:pt x="144780" y="22053894"/>
                  </a:lnTo>
                  <a:lnTo>
                    <a:pt x="144780" y="22198673"/>
                  </a:lnTo>
                  <a:lnTo>
                    <a:pt x="0" y="22198673"/>
                  </a:lnTo>
                  <a:lnTo>
                    <a:pt x="0" y="22053894"/>
                  </a:lnTo>
                  <a:close/>
                  <a:moveTo>
                    <a:pt x="20187382" y="144780"/>
                  </a:moveTo>
                  <a:lnTo>
                    <a:pt x="20332162" y="144780"/>
                  </a:lnTo>
                  <a:lnTo>
                    <a:pt x="20332162" y="22053894"/>
                  </a:lnTo>
                  <a:lnTo>
                    <a:pt x="20187382" y="22053894"/>
                  </a:lnTo>
                  <a:lnTo>
                    <a:pt x="20187382" y="144780"/>
                  </a:lnTo>
                  <a:close/>
                  <a:moveTo>
                    <a:pt x="144780" y="22053894"/>
                  </a:moveTo>
                  <a:lnTo>
                    <a:pt x="20187382" y="22053894"/>
                  </a:lnTo>
                  <a:lnTo>
                    <a:pt x="20187382" y="22198673"/>
                  </a:lnTo>
                  <a:lnTo>
                    <a:pt x="144780" y="22198673"/>
                  </a:lnTo>
                  <a:lnTo>
                    <a:pt x="144780" y="22053894"/>
                  </a:lnTo>
                  <a:close/>
                  <a:moveTo>
                    <a:pt x="20187382" y="0"/>
                  </a:moveTo>
                  <a:lnTo>
                    <a:pt x="20332162" y="0"/>
                  </a:lnTo>
                  <a:lnTo>
                    <a:pt x="20332162" y="144780"/>
                  </a:lnTo>
                  <a:lnTo>
                    <a:pt x="20187382" y="144780"/>
                  </a:lnTo>
                  <a:lnTo>
                    <a:pt x="20187382" y="0"/>
                  </a:lnTo>
                  <a:close/>
                  <a:moveTo>
                    <a:pt x="0" y="0"/>
                  </a:moveTo>
                  <a:lnTo>
                    <a:pt x="144780" y="0"/>
                  </a:lnTo>
                  <a:lnTo>
                    <a:pt x="144780" y="144780"/>
                  </a:lnTo>
                  <a:lnTo>
                    <a:pt x="0" y="144780"/>
                  </a:lnTo>
                  <a:lnTo>
                    <a:pt x="0" y="0"/>
                  </a:lnTo>
                  <a:close/>
                  <a:moveTo>
                    <a:pt x="144780" y="0"/>
                  </a:moveTo>
                  <a:lnTo>
                    <a:pt x="20187382" y="0"/>
                  </a:lnTo>
                  <a:lnTo>
                    <a:pt x="20187382" y="144780"/>
                  </a:lnTo>
                  <a:lnTo>
                    <a:pt x="144780" y="144780"/>
                  </a:lnTo>
                  <a:lnTo>
                    <a:pt x="144780" y="0"/>
                  </a:lnTo>
                  <a:close/>
                </a:path>
              </a:pathLst>
            </a:custGeom>
            <a:solidFill>
              <a:srgbClr val="000000"/>
            </a:solidFill>
          </p:spPr>
          <p:txBody>
            <a:bodyPr/>
            <a:lstStyle/>
            <a:p>
              <a:endParaRPr lang="en-US"/>
            </a:p>
          </p:txBody>
        </p:sp>
      </p:grpSp>
      <p:sp>
        <p:nvSpPr>
          <p:cNvPr id="14" name="TextBox 13">
            <a:extLst>
              <a:ext uri="{FF2B5EF4-FFF2-40B4-BE49-F238E27FC236}">
                <a16:creationId xmlns:a16="http://schemas.microsoft.com/office/drawing/2014/main" id="{90612374-A5C2-46F4-8F10-EE3E00C672A8}"/>
              </a:ext>
            </a:extLst>
          </p:cNvPr>
          <p:cNvSpPr txBox="1"/>
          <p:nvPr/>
        </p:nvSpPr>
        <p:spPr>
          <a:xfrm>
            <a:off x="1328234" y="1192009"/>
            <a:ext cx="5272770" cy="447398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uLnTx/>
                <a:uFillTx/>
                <a:latin typeface="SVN-Gretoon" panose="02040603050506020204" pitchFamily="18" charset="0"/>
                <a:ea typeface="+mn-ea"/>
                <a:cs typeface="Arial" panose="020B0604020202020204" pitchFamily="34" charset="0"/>
              </a:rPr>
              <a:t>L</a:t>
            </a:r>
            <a:r>
              <a:rPr kumimoji="0" lang="vi-VN" sz="6000" b="1" i="0" u="none" strike="noStrike" kern="1200" cap="none" spc="0" normalizeH="0" baseline="0" noProof="0">
                <a:ln>
                  <a:noFill/>
                </a:ln>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uLnTx/>
                <a:uFillTx/>
                <a:latin typeface="SVN-Gretoon" panose="02040603050506020204" pitchFamily="18" charset="0"/>
                <a:ea typeface="+mn-ea"/>
                <a:cs typeface="Arial" panose="020B0604020202020204" pitchFamily="34" charset="0"/>
              </a:rPr>
              <a:t>ập dàn ý cho bài văn tả người</a:t>
            </a:r>
            <a:endParaRPr kumimoji="0" lang="en-US" sz="6000" b="1" i="0" u="none" strike="noStrike" kern="1200" cap="none" spc="0" normalizeH="0" baseline="0" noProof="0">
              <a:ln>
                <a:noFill/>
              </a:ln>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uLnTx/>
              <a:uFillTx/>
              <a:latin typeface="SVN-Gretoon"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330544158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9308" y="647103"/>
            <a:ext cx="10909975" cy="770948"/>
          </a:xfrm>
        </p:spPr>
        <p:txBody>
          <a:bodyPr vert="horz" lIns="91440" tIns="45720" rIns="91440" bIns="45720" rtlCol="0" anchor="ctr">
            <a:normAutofit fontScale="90000"/>
          </a:bodyPr>
          <a:lstStyle/>
          <a:p>
            <a:pPr algn="l"/>
            <a:r>
              <a:rPr lang="en-US" sz="3600" b="1">
                <a:solidFill>
                  <a:srgbClr val="FF00FF"/>
                </a:solidFill>
                <a:latin typeface="Arial-Rounded-Bold"/>
              </a:rPr>
              <a:t>1. </a:t>
            </a:r>
            <a:r>
              <a:rPr lang="en-US" sz="3200" b="1">
                <a:solidFill>
                  <a:srgbClr val="000000"/>
                </a:solidFill>
                <a:latin typeface="Arial-BoldMT"/>
              </a:rPr>
              <a:t>Lập dàn ý cho bài văn dựa vào kết quả bài tập 2 trang 40, 41 và các gợi ý:</a:t>
            </a:r>
            <a:endParaRPr lang="en-US" sz="3200" b="1">
              <a:solidFill>
                <a:srgbClr val="FF7F7D"/>
              </a:solidFill>
              <a:latin typeface="+mn-lt"/>
            </a:endParaRPr>
          </a:p>
        </p:txBody>
      </p:sp>
      <p:pic>
        <p:nvPicPr>
          <p:cNvPr id="9" name="Picture 8">
            <a:extLst>
              <a:ext uri="{FF2B5EF4-FFF2-40B4-BE49-F238E27FC236}">
                <a16:creationId xmlns:a16="http://schemas.microsoft.com/office/drawing/2014/main" id="{50694C31-1D19-4BB5-991C-B572F371B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08" y="1850259"/>
            <a:ext cx="11089515" cy="2816743"/>
          </a:xfrm>
          <a:prstGeom prst="rect">
            <a:avLst/>
          </a:prstGeom>
        </p:spPr>
      </p:pic>
    </p:spTree>
    <p:extLst>
      <p:ext uri="{BB962C8B-B14F-4D97-AF65-F5344CB8AC3E}">
        <p14:creationId xmlns:p14="http://schemas.microsoft.com/office/powerpoint/2010/main" val="213213221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749</TotalTime>
  <Words>573</Words>
  <Application>Microsoft Office PowerPoint</Application>
  <PresentationFormat>Widescreen</PresentationFormat>
  <Paragraphs>50</Paragraphs>
  <Slides>26</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#9Slide05 Phobia</vt:lpstr>
      <vt:lpstr>Arial</vt:lpstr>
      <vt:lpstr>Arial-BoldMT</vt:lpstr>
      <vt:lpstr>Arial-Rounded-Bold</vt:lpstr>
      <vt:lpstr>Calibri</vt:lpstr>
      <vt:lpstr>iCiel Pony</vt:lpstr>
      <vt:lpstr>MTD Summer Show</vt:lpstr>
      <vt:lpstr>SVN-Apple</vt:lpstr>
      <vt:lpstr>SVN-ARCO Typography</vt:lpstr>
      <vt:lpstr>SVN-Gretoon</vt:lpstr>
      <vt:lpstr>UTM Edwardian</vt:lpstr>
      <vt:lpstr>UTM Mother</vt:lpstr>
      <vt:lpstr>UVN Banh Mi</vt:lpstr>
      <vt:lpstr>1_Office Theme</vt:lpstr>
      <vt:lpstr>PowerPoint Presentation</vt:lpstr>
      <vt:lpstr>PowerPoint Presentation</vt:lpstr>
      <vt:lpstr>PowerPoint Presentation</vt:lpstr>
      <vt:lpstr>PowerPoint Presentation</vt:lpstr>
      <vt:lpstr>PowerPoint Presentation</vt:lpstr>
      <vt:lpstr>PowerPoint Presentation</vt:lpstr>
      <vt:lpstr>Đề bài:</vt:lpstr>
      <vt:lpstr>PowerPoint Presentation</vt:lpstr>
      <vt:lpstr>1. Lập dàn ý cho bài văn dựa vào kết quả bài tập 2 trang 40, 41 và các gợi ý:</vt:lpstr>
      <vt:lpstr>PowerPoint Presentation</vt:lpstr>
      <vt:lpstr>PowerPoint Presentation</vt:lpstr>
      <vt:lpstr>PowerPoint Presentation</vt:lpstr>
      <vt:lpstr>PowerPoint Presentation</vt:lpstr>
      <vt:lpstr>PowerPoint Presentation</vt:lpstr>
      <vt:lpstr>PowerPoint Presentation</vt:lpstr>
      <vt:lpstr>Phòng tranh của em</vt:lpstr>
      <vt:lpstr>PowerPoint Presentation</vt:lpstr>
      <vt:lpstr>2. Chia sẻ trong nhóm, thêm vào dàn ý đã lập:</vt:lpstr>
      <vt:lpstr>PowerPoint Presentation</vt:lpstr>
      <vt:lpstr>PowerPoint Presentation</vt:lpstr>
      <vt:lpstr>PowerPoint Presentation</vt:lpstr>
      <vt:lpstr> Kể về một việc làm thể hiện tinh thần đoàn kết, tương thân tương ái mà em biết.</vt:lpstr>
      <vt:lpstr> MẪU: Mỗi người đều đã từng làm được một việc tốt. Vừa qua, người dân miền Trung đã phải trải qua một trận lũ lụt khủng khiếp. Tài sản của họ đều bị thiệt hại nặng nề. Bởi vậy, trường của em đã phát động chương trình “Vì miền Trung thân yêu”. Tất cả các thầy cô, học sinh đều hưởng ứng rất nhiệt tình. Chúng em có thể ủng hộ sách vở, quần áo, đồ dùng học tập hoặc một số tiền nho nhỏ. Các lớp sẽ thống kê và sắp xếp để nộp lại cho nhà trường.  Khi nghe bạn lớp trưởng phổ biến, các thành viên trong lớp đều rất hào hứng. Bản thân em cũng như vậy. Trở về nhà, em kể cho bố mẹ nghe, rồi xin phép được ủng hộ một số sách vở, quần áo mà mình không còn dùng đến. Bố mẹ của em đồng ý ngay. Sau đó, em chọn ra những bộ quần áo mình không còn mặc vừa nhưng vẫn còn rất mới, gấp cẩn thận rồi cho vào túi buộc gọn. Xong xuôi, em vào tủ sách, lấy ra những cuốn sách của các năm học trước đóng vào hộp để gửi cùng. Mẹ cũng giúp em gấp quần áo, còn bố đã cho em một trăm nghìn đồng để đem đi ủng hộ.</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60</cp:revision>
  <dcterms:created xsi:type="dcterms:W3CDTF">2023-09-08T12:48:23Z</dcterms:created>
  <dcterms:modified xsi:type="dcterms:W3CDTF">2024-11-23T13:25:55Z</dcterms:modified>
  <cp:category>9Slide.vn</cp:category>
</cp:coreProperties>
</file>