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75" r:id="rId2"/>
  </p:sldMasterIdLst>
  <p:notesMasterIdLst>
    <p:notesMasterId r:id="rId22"/>
  </p:notesMasterIdLst>
  <p:sldIdLst>
    <p:sldId id="261" r:id="rId3"/>
    <p:sldId id="260" r:id="rId4"/>
    <p:sldId id="262" r:id="rId5"/>
    <p:sldId id="318" r:id="rId6"/>
    <p:sldId id="336" r:id="rId7"/>
    <p:sldId id="337" r:id="rId8"/>
    <p:sldId id="339" r:id="rId9"/>
    <p:sldId id="340" r:id="rId10"/>
    <p:sldId id="341" r:id="rId11"/>
    <p:sldId id="342" r:id="rId12"/>
    <p:sldId id="343" r:id="rId13"/>
    <p:sldId id="338" r:id="rId14"/>
    <p:sldId id="344" r:id="rId15"/>
    <p:sldId id="345" r:id="rId16"/>
    <p:sldId id="346" r:id="rId17"/>
    <p:sldId id="347" r:id="rId18"/>
    <p:sldId id="348" r:id="rId19"/>
    <p:sldId id="349" r:id="rId20"/>
    <p:sldId id="306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7FB7"/>
    <a:srgbClr val="FEC751"/>
    <a:srgbClr val="9BE5FF"/>
    <a:srgbClr val="71DAFF"/>
    <a:srgbClr val="F2F6EA"/>
    <a:srgbClr val="2FB054"/>
    <a:srgbClr val="FF9409"/>
    <a:srgbClr val="48B7E7"/>
    <a:srgbClr val="ECFAFF"/>
    <a:srgbClr val="9A5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170" autoAdjust="0"/>
  </p:normalViewPr>
  <p:slideViewPr>
    <p:cSldViewPr snapToGrid="0">
      <p:cViewPr varScale="1">
        <p:scale>
          <a:sx n="57" d="100"/>
          <a:sy n="57" d="100"/>
        </p:scale>
        <p:origin x="124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6010A-1C62-4E25-88FD-A2C1D027BB27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46C0D-B94D-4146-924C-145FB4C8C0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192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401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424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321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472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770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46C0D-B94D-4146-924C-145FB4C8C09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612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46C0D-B94D-4146-924C-145FB4C8C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053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352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715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780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805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853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384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4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62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29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77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78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26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95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68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96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64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85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23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04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41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07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08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38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749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68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81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60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93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959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01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31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27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66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995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695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616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417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338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45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387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872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999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9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683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948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340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18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300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730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31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04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89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80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24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27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C491990-BA35-AB8F-C536-1D14EF1B71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701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43B7754-732B-E938-F887-175212F9303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2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Content Placeholder 38"/>
          <p:cNvPicPr>
            <a:picLocks noGrp="1" noChangeAspect="1"/>
          </p:cNvPicPr>
          <p:nvPr>
            <p:ph idx="4294967295"/>
          </p:nvPr>
        </p:nvPicPr>
        <p:blipFill>
          <a:blip r:embed="rId3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5900000" flipH="1">
            <a:off x="-312120" y="3710163"/>
            <a:ext cx="1765300" cy="1244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4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19" name="Wave 18"/>
          <p:cNvSpPr/>
          <p:nvPr/>
        </p:nvSpPr>
        <p:spPr>
          <a:xfrm>
            <a:off x="-40974" y="3057509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5" name="Picture 174"/>
          <p:cNvPicPr/>
          <p:nvPr/>
        </p:nvPicPr>
        <p:blipFill>
          <a:blip r:embed="rId3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5700000">
            <a:off x="1116010" y="3528907"/>
            <a:ext cx="1827530" cy="11188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Rounded Rectangle 40"/>
          <p:cNvSpPr/>
          <p:nvPr/>
        </p:nvSpPr>
        <p:spPr>
          <a:xfrm rot="19260000">
            <a:off x="2258375" y="3389207"/>
            <a:ext cx="349885" cy="199390"/>
          </a:xfrm>
          <a:prstGeom prst="roundRect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文本框 33">
            <a:extLst>
              <a:ext uri="{FF2B5EF4-FFF2-40B4-BE49-F238E27FC236}">
                <a16:creationId xmlns:a16="http://schemas.microsoft.com/office/drawing/2014/main" id="{63572DD8-8E0F-DA9F-DA1A-718C32771506}"/>
              </a:ext>
            </a:extLst>
          </p:cNvPr>
          <p:cNvSpPr txBox="1"/>
          <p:nvPr/>
        </p:nvSpPr>
        <p:spPr>
          <a:xfrm>
            <a:off x="4969274" y="6011473"/>
            <a:ext cx="2541495" cy="443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>
                <a:solidFill>
                  <a:srgbClr val="FF9409"/>
                </a:solidFill>
                <a:latin typeface="UTM Loko" pitchFamily="18" charset="0"/>
                <a:ea typeface="字魂37号-波纹乖乖体" panose="02000000000000000000" pitchFamily="2" charset="-122"/>
              </a:rPr>
              <a:t>(</a:t>
            </a:r>
            <a:r>
              <a:rPr lang="en-US" altLang="zh-CN" sz="2000" err="1">
                <a:solidFill>
                  <a:srgbClr val="FF9409"/>
                </a:solidFill>
                <a:latin typeface="UTM Loko" pitchFamily="18" charset="0"/>
                <a:ea typeface="字魂37号-波纹乖乖体" panose="02000000000000000000" pitchFamily="2" charset="-122"/>
              </a:rPr>
              <a:t>Trang</a:t>
            </a:r>
            <a:r>
              <a:rPr lang="en-US" altLang="zh-CN" sz="2000">
                <a:solidFill>
                  <a:srgbClr val="FF9409"/>
                </a:solidFill>
                <a:latin typeface="UTM Loko" pitchFamily="18" charset="0"/>
                <a:ea typeface="字魂37号-波纹乖乖体" panose="02000000000000000000" pitchFamily="2" charset="-122"/>
              </a:rPr>
              <a:t> 34-35)</a:t>
            </a:r>
            <a:endParaRPr lang="en-US" altLang="zh-CN" sz="2000" dirty="0">
              <a:solidFill>
                <a:srgbClr val="FF9409"/>
              </a:solidFill>
              <a:latin typeface="UTM Loko" pitchFamily="18" charset="0"/>
              <a:ea typeface="字魂37号-波纹乖乖体" panose="020000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D261CC-38DE-0261-68A8-1D5C61F4FB5C}"/>
              </a:ext>
            </a:extLst>
          </p:cNvPr>
          <p:cNvSpPr txBox="1"/>
          <p:nvPr/>
        </p:nvSpPr>
        <p:spPr>
          <a:xfrm>
            <a:off x="4904439" y="1964082"/>
            <a:ext cx="3903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pc="300">
                <a:solidFill>
                  <a:srgbClr val="0070C0"/>
                </a:solidFill>
                <a:latin typeface="UTM Fleur" pitchFamily="18" charset="0"/>
              </a:rPr>
              <a:t>Bài 69- Tiết 2</a:t>
            </a:r>
            <a:endParaRPr lang="en-US" sz="4800" spc="300" dirty="0">
              <a:solidFill>
                <a:srgbClr val="0070C0"/>
              </a:solidFill>
              <a:latin typeface="UTM Fleur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F81A8C-E6C7-D440-FBDF-3B2823182B8D}"/>
              </a:ext>
            </a:extLst>
          </p:cNvPr>
          <p:cNvSpPr txBox="1"/>
          <p:nvPr/>
        </p:nvSpPr>
        <p:spPr>
          <a:xfrm>
            <a:off x="2190334" y="2864197"/>
            <a:ext cx="76080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UTM Gradoo" pitchFamily="18" charset="0"/>
              </a:rPr>
              <a:t>THỂ  TÍCH </a:t>
            </a:r>
          </a:p>
          <a:p>
            <a:pPr algn="ctr"/>
            <a:r>
              <a:rPr lang="en-US" sz="8000" b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UTM Gradoo" pitchFamily="18" charset="0"/>
              </a:rPr>
              <a:t>CỦA   MỘT  HÌNH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7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A91F90-56D0-4968-3DC6-2223B64609D1}"/>
              </a:ext>
            </a:extLst>
          </p:cNvPr>
          <p:cNvSpPr/>
          <p:nvPr/>
        </p:nvSpPr>
        <p:spPr>
          <a:xfrm>
            <a:off x="133351" y="574135"/>
            <a:ext cx="11333720" cy="58452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A1D81A-E327-1F38-0245-36A447F6EAC2}"/>
              </a:ext>
            </a:extLst>
          </p:cNvPr>
          <p:cNvSpPr txBox="1"/>
          <p:nvPr/>
        </p:nvSpPr>
        <p:spPr>
          <a:xfrm>
            <a:off x="1469779" y="933224"/>
            <a:ext cx="9748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các hình dưới đây, thể tích của hình nào bằng tổng thể tích của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trong ba hình còn lại?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EEB14B-3270-C656-73CB-2C8FE862F7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6" y="977640"/>
            <a:ext cx="751802" cy="751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77AE56-7A4B-9281-1DF5-3F571D3027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54" b="17033"/>
          <a:stretch/>
        </p:blipFill>
        <p:spPr>
          <a:xfrm>
            <a:off x="382113" y="2666526"/>
            <a:ext cx="10836196" cy="2198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63A76B-5482-5A7F-6966-3CBC38E1441C}"/>
              </a:ext>
            </a:extLst>
          </p:cNvPr>
          <p:cNvSpPr txBox="1"/>
          <p:nvPr/>
        </p:nvSpPr>
        <p:spPr>
          <a:xfrm>
            <a:off x="977447" y="4894402"/>
            <a:ext cx="10292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S 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   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T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Hình U 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V</a:t>
            </a:r>
          </a:p>
        </p:txBody>
      </p:sp>
    </p:spTree>
    <p:extLst>
      <p:ext uri="{BB962C8B-B14F-4D97-AF65-F5344CB8AC3E}">
        <p14:creationId xmlns:p14="http://schemas.microsoft.com/office/powerpoint/2010/main" val="185365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A91F90-56D0-4968-3DC6-2223B64609D1}"/>
              </a:ext>
            </a:extLst>
          </p:cNvPr>
          <p:cNvSpPr/>
          <p:nvPr/>
        </p:nvSpPr>
        <p:spPr>
          <a:xfrm>
            <a:off x="133350" y="109221"/>
            <a:ext cx="11730877" cy="66395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A1D81A-E327-1F38-0245-36A447F6EAC2}"/>
              </a:ext>
            </a:extLst>
          </p:cNvPr>
          <p:cNvSpPr txBox="1"/>
          <p:nvPr/>
        </p:nvSpPr>
        <p:spPr>
          <a:xfrm>
            <a:off x="678520" y="1732022"/>
            <a:ext cx="1134959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S có 28 hình lập phương nhỏ (7 cột, mỗi cột 4 hình lập phương nhỏ: 7 × 4 = 28); 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T có 40 hình lập phương nhỏ (10 cột, mỗi cột 4 hình lập phương nhỏ: 10 × 4 = 40); 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U có 16 hình lập phương nhỏ (4 cột, mỗi cột 4 hình lập phương nhỏ 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× 4 = 16); 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V có 12 hình lập phương nhỏ (3 cột, mỗi cột 4 hình lập phương nhỏ: 3 × 4 = 12)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Hình S bằng tổng thể tích hai hình U và V. Hình T bằng tổng thể tích hai hình S và V.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853114-10D3-2802-2D9D-166E6804B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433" y="-34966"/>
            <a:ext cx="6798709" cy="18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A91F90-56D0-4968-3DC6-2223B64609D1}"/>
              </a:ext>
            </a:extLst>
          </p:cNvPr>
          <p:cNvSpPr/>
          <p:nvPr/>
        </p:nvSpPr>
        <p:spPr>
          <a:xfrm>
            <a:off x="469557" y="574135"/>
            <a:ext cx="10997513" cy="55571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A1D81A-E327-1F38-0245-36A447F6EAC2}"/>
              </a:ext>
            </a:extLst>
          </p:cNvPr>
          <p:cNvSpPr txBox="1"/>
          <p:nvPr/>
        </p:nvSpPr>
        <p:spPr>
          <a:xfrm>
            <a:off x="1326608" y="726758"/>
            <a:ext cx="94237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Dưới đây là hình ảnh các hình hộp chữ nhật (A, B, C).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Để xếp đầy, mỗi hình A, B, C cần thêm bao nhiêu hình lập phương?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Hình nào có thể tích lớn nhất?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85EFE9-950C-8468-D4F8-BE8CB8546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14" y="659836"/>
            <a:ext cx="751802" cy="7518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4ABDD8-66E0-E9E3-1B08-D6FAFDAB42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65"/>
          <a:stretch/>
        </p:blipFill>
        <p:spPr>
          <a:xfrm>
            <a:off x="885215" y="3705764"/>
            <a:ext cx="14944228" cy="14098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EA70A4-74C0-1DFB-8D18-9B05F4710081}"/>
              </a:ext>
            </a:extLst>
          </p:cNvPr>
          <p:cNvSpPr txBox="1"/>
          <p:nvPr/>
        </p:nvSpPr>
        <p:spPr>
          <a:xfrm>
            <a:off x="1261116" y="5329336"/>
            <a:ext cx="983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 A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 B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 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7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A91F90-56D0-4968-3DC6-2223B64609D1}"/>
              </a:ext>
            </a:extLst>
          </p:cNvPr>
          <p:cNvSpPr/>
          <p:nvPr/>
        </p:nvSpPr>
        <p:spPr>
          <a:xfrm>
            <a:off x="469557" y="574135"/>
            <a:ext cx="10997513" cy="55571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A1D81A-E327-1F38-0245-36A447F6EAC2}"/>
              </a:ext>
            </a:extLst>
          </p:cNvPr>
          <p:cNvSpPr txBox="1"/>
          <p:nvPr/>
        </p:nvSpPr>
        <p:spPr>
          <a:xfrm>
            <a:off x="799070" y="2828835"/>
            <a:ext cx="1066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>
                <a:solidFill>
                  <a:srgbClr val="C00000"/>
                </a:solidFill>
              </a:rPr>
              <a:t>a) </a:t>
            </a:r>
            <a:r>
              <a:rPr lang="vi-VN" sz="3600">
                <a:solidFill>
                  <a:prstClr val="black"/>
                </a:solidFill>
              </a:rPr>
              <a:t>Hình A có 2 hàng, mỗi hàng có 6 hình lập phương. Hình A Thêm 5 hình lập phương.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1D763F-9DFB-30C2-7D53-9068B9114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350" y="690092"/>
            <a:ext cx="12192000" cy="2023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5C8952-53F0-22A0-5AB5-F4D6445A08AE}"/>
              </a:ext>
            </a:extLst>
          </p:cNvPr>
          <p:cNvSpPr txBox="1"/>
          <p:nvPr/>
        </p:nvSpPr>
        <p:spPr>
          <a:xfrm>
            <a:off x="898182" y="4188177"/>
            <a:ext cx="1066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>
                <a:solidFill>
                  <a:prstClr val="black"/>
                </a:solidFill>
              </a:rPr>
              <a:t>Hình B thêm 7 hình lập phương. 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C2178-AF5C-5924-56AA-FB31FA9DBA11}"/>
              </a:ext>
            </a:extLst>
          </p:cNvPr>
          <p:cNvSpPr txBox="1"/>
          <p:nvPr/>
        </p:nvSpPr>
        <p:spPr>
          <a:xfrm>
            <a:off x="898182" y="5038492"/>
            <a:ext cx="1066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>
                <a:solidFill>
                  <a:prstClr val="black"/>
                </a:solidFill>
              </a:rPr>
              <a:t>Hình C thêm 5 hình lập phương.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03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A91F90-56D0-4968-3DC6-2223B64609D1}"/>
              </a:ext>
            </a:extLst>
          </p:cNvPr>
          <p:cNvSpPr/>
          <p:nvPr/>
        </p:nvSpPr>
        <p:spPr>
          <a:xfrm>
            <a:off x="469557" y="574135"/>
            <a:ext cx="10997513" cy="55571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A1D81A-E327-1F38-0245-36A447F6EAC2}"/>
              </a:ext>
            </a:extLst>
          </p:cNvPr>
          <p:cNvSpPr txBox="1"/>
          <p:nvPr/>
        </p:nvSpPr>
        <p:spPr>
          <a:xfrm>
            <a:off x="1657350" y="2931410"/>
            <a:ext cx="1066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>
                <a:solidFill>
                  <a:srgbClr val="C00000"/>
                </a:solidFill>
                <a:latin typeface="Calibri"/>
              </a:rPr>
              <a:t>b) </a:t>
            </a:r>
            <a:r>
              <a:rPr lang="vi-VN" sz="4000">
                <a:solidFill>
                  <a:srgbClr val="C00000"/>
                </a:solidFill>
                <a:latin typeface="Calibri"/>
              </a:rPr>
              <a:t>Hình A gồm 7 hình lập phương</a:t>
            </a:r>
          </a:p>
          <a:p>
            <a:pPr lvl="0"/>
            <a:r>
              <a:rPr lang="vi-VN" sz="4000">
                <a:solidFill>
                  <a:srgbClr val="C00000"/>
                </a:solidFill>
                <a:latin typeface="Calibri"/>
              </a:rPr>
              <a:t>Hình B gồm 5 hình lập phương</a:t>
            </a:r>
          </a:p>
          <a:p>
            <a:pPr lvl="0"/>
            <a:r>
              <a:rPr lang="vi-VN" sz="4000">
                <a:solidFill>
                  <a:srgbClr val="C00000"/>
                </a:solidFill>
                <a:latin typeface="Calibri"/>
              </a:rPr>
              <a:t>Hình C gồm 11 hình lập phương</a:t>
            </a:r>
          </a:p>
          <a:p>
            <a:pPr lvl="0"/>
            <a:r>
              <a:rPr lang="vi-VN" sz="4000" b="1">
                <a:solidFill>
                  <a:srgbClr val="0070C0"/>
                </a:solidFill>
                <a:latin typeface="Calibri"/>
              </a:rPr>
              <a:t>Vậy hình có thể tích lớn nhất là hình C.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1D763F-9DFB-30C2-7D53-9068B9114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350" y="690092"/>
            <a:ext cx="12192000" cy="2023713"/>
          </a:xfrm>
          <a:prstGeom prst="rect">
            <a:avLst/>
          </a:prstGeom>
        </p:spPr>
      </p:pic>
      <p:sp>
        <p:nvSpPr>
          <p:cNvPr id="3" name="Cube 2">
            <a:extLst>
              <a:ext uri="{FF2B5EF4-FFF2-40B4-BE49-F238E27FC236}">
                <a16:creationId xmlns:a16="http://schemas.microsoft.com/office/drawing/2014/main" id="{9E31FB8C-BCD7-09FE-50EB-93DE69A9F7A3}"/>
              </a:ext>
            </a:extLst>
          </p:cNvPr>
          <p:cNvSpPr/>
          <p:nvPr/>
        </p:nvSpPr>
        <p:spPr>
          <a:xfrm>
            <a:off x="2076450" y="1166717"/>
            <a:ext cx="514350" cy="514350"/>
          </a:xfrm>
          <a:prstGeom prst="cube">
            <a:avLst/>
          </a:prstGeom>
          <a:solidFill>
            <a:srgbClr val="BC7F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2EA441F8-E8FE-1D2F-95D7-EB2962EBE279}"/>
              </a:ext>
            </a:extLst>
          </p:cNvPr>
          <p:cNvSpPr/>
          <p:nvPr/>
        </p:nvSpPr>
        <p:spPr>
          <a:xfrm>
            <a:off x="2438915" y="1166717"/>
            <a:ext cx="514350" cy="514350"/>
          </a:xfrm>
          <a:prstGeom prst="cube">
            <a:avLst/>
          </a:prstGeom>
          <a:solidFill>
            <a:srgbClr val="BC7F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A14AC85D-13BE-D9FC-6B25-E57A813B32D2}"/>
              </a:ext>
            </a:extLst>
          </p:cNvPr>
          <p:cNvSpPr/>
          <p:nvPr/>
        </p:nvSpPr>
        <p:spPr>
          <a:xfrm>
            <a:off x="2834974" y="1166717"/>
            <a:ext cx="514350" cy="514350"/>
          </a:xfrm>
          <a:prstGeom prst="cube">
            <a:avLst/>
          </a:prstGeom>
          <a:solidFill>
            <a:srgbClr val="BC7F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BF84798E-62C5-307F-40A5-3620E54792CC}"/>
              </a:ext>
            </a:extLst>
          </p:cNvPr>
          <p:cNvSpPr/>
          <p:nvPr/>
        </p:nvSpPr>
        <p:spPr>
          <a:xfrm>
            <a:off x="3230519" y="1166717"/>
            <a:ext cx="514350" cy="514350"/>
          </a:xfrm>
          <a:prstGeom prst="cube">
            <a:avLst/>
          </a:prstGeom>
          <a:solidFill>
            <a:srgbClr val="BC7F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89533FF4-8E75-C5BF-8CBE-C3DD01E4FFC1}"/>
              </a:ext>
            </a:extLst>
          </p:cNvPr>
          <p:cNvSpPr/>
          <p:nvPr/>
        </p:nvSpPr>
        <p:spPr>
          <a:xfrm>
            <a:off x="3658887" y="1187598"/>
            <a:ext cx="514350" cy="514350"/>
          </a:xfrm>
          <a:prstGeom prst="cube">
            <a:avLst/>
          </a:prstGeom>
          <a:solidFill>
            <a:srgbClr val="BC7F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5B4BFBD9-5881-5EF7-3649-C4CCF0AA3BEB}"/>
              </a:ext>
            </a:extLst>
          </p:cNvPr>
          <p:cNvSpPr/>
          <p:nvPr/>
        </p:nvSpPr>
        <p:spPr>
          <a:xfrm>
            <a:off x="5422069" y="787226"/>
            <a:ext cx="514350" cy="514350"/>
          </a:xfrm>
          <a:prstGeom prst="cube">
            <a:avLst/>
          </a:prstGeom>
          <a:solidFill>
            <a:srgbClr val="BC7F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4BC0893D-9853-192B-C9A4-B9D6C24D89F9}"/>
              </a:ext>
            </a:extLst>
          </p:cNvPr>
          <p:cNvSpPr/>
          <p:nvPr/>
        </p:nvSpPr>
        <p:spPr>
          <a:xfrm>
            <a:off x="5936419" y="673385"/>
            <a:ext cx="514350" cy="514350"/>
          </a:xfrm>
          <a:prstGeom prst="cube">
            <a:avLst/>
          </a:prstGeom>
          <a:solidFill>
            <a:srgbClr val="BC7F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230862CE-229F-51B7-94C3-1BB965E6A6A5}"/>
              </a:ext>
            </a:extLst>
          </p:cNvPr>
          <p:cNvSpPr/>
          <p:nvPr/>
        </p:nvSpPr>
        <p:spPr>
          <a:xfrm>
            <a:off x="6355519" y="673385"/>
            <a:ext cx="514350" cy="514350"/>
          </a:xfrm>
          <a:prstGeom prst="cube">
            <a:avLst/>
          </a:prstGeom>
          <a:solidFill>
            <a:srgbClr val="BC7F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78206E59-3E7D-CB81-E0FB-FA380B3068E4}"/>
              </a:ext>
            </a:extLst>
          </p:cNvPr>
          <p:cNvSpPr/>
          <p:nvPr/>
        </p:nvSpPr>
        <p:spPr>
          <a:xfrm>
            <a:off x="5823434" y="1187598"/>
            <a:ext cx="514350" cy="514350"/>
          </a:xfrm>
          <a:prstGeom prst="cube">
            <a:avLst/>
          </a:prstGeom>
          <a:solidFill>
            <a:srgbClr val="BC7F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6BD34867-1B65-1DC0-5235-6ED32C398363}"/>
              </a:ext>
            </a:extLst>
          </p:cNvPr>
          <p:cNvSpPr/>
          <p:nvPr/>
        </p:nvSpPr>
        <p:spPr>
          <a:xfrm>
            <a:off x="6242534" y="1187598"/>
            <a:ext cx="514350" cy="514350"/>
          </a:xfrm>
          <a:prstGeom prst="cube">
            <a:avLst/>
          </a:prstGeom>
          <a:solidFill>
            <a:srgbClr val="BC7F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0DF2D175-6859-86F5-E8EC-01496BD9D4E7}"/>
              </a:ext>
            </a:extLst>
          </p:cNvPr>
          <p:cNvSpPr/>
          <p:nvPr/>
        </p:nvSpPr>
        <p:spPr>
          <a:xfrm>
            <a:off x="5841169" y="787226"/>
            <a:ext cx="514350" cy="514350"/>
          </a:xfrm>
          <a:prstGeom prst="cube">
            <a:avLst/>
          </a:prstGeom>
          <a:solidFill>
            <a:srgbClr val="BC7F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1CD54051-D0C8-E776-84CE-08D6C382E390}"/>
              </a:ext>
            </a:extLst>
          </p:cNvPr>
          <p:cNvSpPr/>
          <p:nvPr/>
        </p:nvSpPr>
        <p:spPr>
          <a:xfrm>
            <a:off x="6281292" y="787226"/>
            <a:ext cx="514350" cy="514350"/>
          </a:xfrm>
          <a:prstGeom prst="cube">
            <a:avLst/>
          </a:prstGeom>
          <a:solidFill>
            <a:srgbClr val="BC7F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B0C08814-E819-2073-9DB4-B52B5B2FDAAF}"/>
              </a:ext>
            </a:extLst>
          </p:cNvPr>
          <p:cNvSpPr/>
          <p:nvPr/>
        </p:nvSpPr>
        <p:spPr>
          <a:xfrm>
            <a:off x="8396944" y="803196"/>
            <a:ext cx="514350" cy="514350"/>
          </a:xfrm>
          <a:prstGeom prst="cube">
            <a:avLst/>
          </a:prstGeom>
          <a:solidFill>
            <a:srgbClr val="BC7F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DD289C88-A64F-E747-0C78-BE8847C663E6}"/>
              </a:ext>
            </a:extLst>
          </p:cNvPr>
          <p:cNvSpPr/>
          <p:nvPr/>
        </p:nvSpPr>
        <p:spPr>
          <a:xfrm>
            <a:off x="8773323" y="783964"/>
            <a:ext cx="514350" cy="514350"/>
          </a:xfrm>
          <a:prstGeom prst="cube">
            <a:avLst/>
          </a:prstGeom>
          <a:solidFill>
            <a:srgbClr val="BC7F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A4581660-992F-C229-6C8A-ED933397C989}"/>
              </a:ext>
            </a:extLst>
          </p:cNvPr>
          <p:cNvSpPr/>
          <p:nvPr/>
        </p:nvSpPr>
        <p:spPr>
          <a:xfrm>
            <a:off x="9299029" y="651055"/>
            <a:ext cx="514350" cy="514350"/>
          </a:xfrm>
          <a:prstGeom prst="cube">
            <a:avLst/>
          </a:prstGeom>
          <a:solidFill>
            <a:srgbClr val="BC7F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51CC6A51-B14F-2964-28B0-06A58893E8FE}"/>
              </a:ext>
            </a:extLst>
          </p:cNvPr>
          <p:cNvSpPr/>
          <p:nvPr/>
        </p:nvSpPr>
        <p:spPr>
          <a:xfrm>
            <a:off x="9153178" y="1204442"/>
            <a:ext cx="514350" cy="514350"/>
          </a:xfrm>
          <a:prstGeom prst="cube">
            <a:avLst/>
          </a:prstGeom>
          <a:solidFill>
            <a:srgbClr val="BC7F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904BCAE5-F601-3F89-15D0-53CC8CF9D441}"/>
              </a:ext>
            </a:extLst>
          </p:cNvPr>
          <p:cNvSpPr/>
          <p:nvPr/>
        </p:nvSpPr>
        <p:spPr>
          <a:xfrm>
            <a:off x="9180108" y="783964"/>
            <a:ext cx="514350" cy="514350"/>
          </a:xfrm>
          <a:prstGeom prst="cube">
            <a:avLst/>
          </a:prstGeom>
          <a:solidFill>
            <a:srgbClr val="BC7F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5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1"/>
          <p:cNvPicPr>
            <a:picLocks noGrp="1" noChangeAspect="1"/>
          </p:cNvPicPr>
          <p:nvPr>
            <p:ph idx="4294967295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8000" y="809625"/>
            <a:ext cx="7874000" cy="4491038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7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62687" y="2705746"/>
            <a:ext cx="53238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Khám</a:t>
            </a:r>
            <a:r>
              <a:rPr kumimoji="0" lang="en-US" sz="8000" b="0" i="0" u="none" strike="noStrike" kern="1200" cap="none" spc="0" normalizeH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phá</a:t>
            </a:r>
            <a:endParaRPr kumimoji="0" lang="en-US" sz="80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54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A91F90-56D0-4968-3DC6-2223B64609D1}"/>
              </a:ext>
            </a:extLst>
          </p:cNvPr>
          <p:cNvSpPr/>
          <p:nvPr/>
        </p:nvSpPr>
        <p:spPr>
          <a:xfrm>
            <a:off x="469557" y="574135"/>
            <a:ext cx="10997513" cy="55571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A1D81A-E327-1F38-0245-36A447F6EAC2}"/>
              </a:ext>
            </a:extLst>
          </p:cNvPr>
          <p:cNvSpPr txBox="1"/>
          <p:nvPr/>
        </p:nvSpPr>
        <p:spPr>
          <a:xfrm>
            <a:off x="901559" y="816358"/>
            <a:ext cx="80101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>
                <a:solidFill>
                  <a:srgbClr val="0070C0"/>
                </a:solidFill>
                <a:latin typeface="Calibri"/>
              </a:rPr>
              <a:t>Tại sao khi thả đá lạnh vào cốc nước, nước có thể bị tràn ra ngoài?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42FBC3-A977-1CDF-6EEE-5A2CED8988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98" y="2013929"/>
            <a:ext cx="5098743" cy="36174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EC7E9A-AB87-47FD-ADAE-75FF04879BEF}"/>
              </a:ext>
            </a:extLst>
          </p:cNvPr>
          <p:cNvSpPr txBox="1"/>
          <p:nvPr/>
        </p:nvSpPr>
        <p:spPr>
          <a:xfrm>
            <a:off x="6463542" y="3329117"/>
            <a:ext cx="4775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>
                <a:solidFill>
                  <a:srgbClr val="FF0000"/>
                </a:solidFill>
                <a:latin typeface="Calibri"/>
              </a:rPr>
              <a:t>Vì thể tích nước và đá lớn hơn thể tích cốc.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405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1"/>
          <p:cNvPicPr>
            <a:picLocks noGrp="1" noChangeAspect="1"/>
          </p:cNvPicPr>
          <p:nvPr>
            <p:ph idx="4294967295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8000" y="809625"/>
            <a:ext cx="7874000" cy="4491038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7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grpSp>
        <p:nvGrpSpPr>
          <p:cNvPr id="10" name="Group 9"/>
          <p:cNvGrpSpPr/>
          <p:nvPr/>
        </p:nvGrpSpPr>
        <p:grpSpPr>
          <a:xfrm>
            <a:off x="3083053" y="791305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828626" y="1791380"/>
            <a:ext cx="60277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800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Hoạt động</a:t>
            </a:r>
          </a:p>
          <a:p>
            <a:pPr lvl="0" defTabSz="914400"/>
            <a:r>
              <a:rPr lang="en-US" sz="800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thực tế</a:t>
            </a:r>
            <a:endParaRPr kumimoji="0" lang="en-US" sz="80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5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035803" y="-113378"/>
            <a:ext cx="14570703" cy="1409891"/>
          </a:xfrm>
          <a:prstGeom prst="rect">
            <a:avLst/>
          </a:prstGeom>
          <a:effectLst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A91F90-56D0-4968-3DC6-2223B64609D1}"/>
              </a:ext>
            </a:extLst>
          </p:cNvPr>
          <p:cNvSpPr/>
          <p:nvPr/>
        </p:nvSpPr>
        <p:spPr>
          <a:xfrm>
            <a:off x="469557" y="574135"/>
            <a:ext cx="10997513" cy="55571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A1D81A-E327-1F38-0245-36A447F6EAC2}"/>
              </a:ext>
            </a:extLst>
          </p:cNvPr>
          <p:cNvSpPr txBox="1"/>
          <p:nvPr/>
        </p:nvSpPr>
        <p:spPr>
          <a:xfrm>
            <a:off x="1963224" y="840806"/>
            <a:ext cx="80101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>
                <a:solidFill>
                  <a:srgbClr val="0070C0"/>
                </a:solidFill>
                <a:latin typeface="Calibri"/>
              </a:rPr>
              <a:t>Sử dụng 12 khối nhựa có dạng hình lập phương, xếp một toà nhà có dạng hình hộp chữ nhật.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7AF23C4-FF16-6175-274E-3713782B5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4" y="3333956"/>
            <a:ext cx="3669167" cy="249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02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BC17F03-B618-423F-860E-1B2ADC32B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ABF7D7-87B5-4265-A7A5-7910D2A0F8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68"/>
          <a:stretch/>
        </p:blipFill>
        <p:spPr>
          <a:xfrm>
            <a:off x="6096000" y="2904464"/>
            <a:ext cx="6096000" cy="39535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7D1B8B-65B8-4C83-BB72-E25D1FAD7C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35" b="77216"/>
          <a:stretch/>
        </p:blipFill>
        <p:spPr>
          <a:xfrm>
            <a:off x="0" y="0"/>
            <a:ext cx="3948545" cy="290446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75D4728-6F94-44D3-8CA7-3AC4C4590B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8" b="54747"/>
          <a:stretch/>
        </p:blipFill>
        <p:spPr>
          <a:xfrm>
            <a:off x="9619878" y="0"/>
            <a:ext cx="2572121" cy="331123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E82D4-1F1D-429A-A995-94E0EB151B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96" r="75623" b="48929"/>
          <a:stretch/>
        </p:blipFill>
        <p:spPr>
          <a:xfrm>
            <a:off x="0" y="3241453"/>
            <a:ext cx="1114425" cy="78693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3096AEC-6E5C-4FF7-ABD6-82D072A6C8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t="65859" r="29690" b="5253"/>
          <a:stretch/>
        </p:blipFill>
        <p:spPr>
          <a:xfrm flipH="1">
            <a:off x="-603539" y="4964234"/>
            <a:ext cx="3435927" cy="2408517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981C0792-1965-4455-AAC8-7A48E9847DB8}"/>
              </a:ext>
            </a:extLst>
          </p:cNvPr>
          <p:cNvSpPr/>
          <p:nvPr/>
        </p:nvSpPr>
        <p:spPr>
          <a:xfrm>
            <a:off x="1114425" y="847725"/>
            <a:ext cx="9963150" cy="5162550"/>
          </a:xfrm>
          <a:prstGeom prst="roundRect">
            <a:avLst>
              <a:gd name="adj" fmla="val 12642"/>
            </a:avLst>
          </a:prstGeom>
          <a:solidFill>
            <a:schemeClr val="bg1"/>
          </a:solidFill>
          <a:ln>
            <a:noFill/>
          </a:ln>
          <a:effectLst>
            <a:outerShdw blurRad="190500" dist="1270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5D8DDB7-626D-402A-A4B2-F6A947695C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8834" y="821453"/>
            <a:ext cx="5215094" cy="5215094"/>
          </a:xfrm>
          <a:prstGeom prst="rect">
            <a:avLst/>
          </a:prstGeom>
        </p:spPr>
      </p:pic>
      <p:sp>
        <p:nvSpPr>
          <p:cNvPr id="21" name="TextBox 29">
            <a:extLst>
              <a:ext uri="{FF2B5EF4-FFF2-40B4-BE49-F238E27FC236}">
                <a16:creationId xmlns:a16="http://schemas.microsoft.com/office/drawing/2014/main" id="{E8197EF4-C2F5-4DE9-9973-A8E2EC69B1C9}"/>
              </a:ext>
            </a:extLst>
          </p:cNvPr>
          <p:cNvSpPr txBox="1"/>
          <p:nvPr/>
        </p:nvSpPr>
        <p:spPr>
          <a:xfrm>
            <a:off x="4947124" y="2396632"/>
            <a:ext cx="58752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spc="300" dirty="0" err="1">
                <a:latin typeface="UTM Gradoo" pitchFamily="18" charset="0"/>
                <a:ea typeface="思源黑体 CN Normal" panose="020B0400000000000000" pitchFamily="34" charset="-122"/>
                <a:cs typeface="Montserrat Light" charset="0"/>
                <a:sym typeface="Arial" panose="020B0604020202020204" pitchFamily="34" charset="0"/>
              </a:rPr>
              <a:t>Chúc</a:t>
            </a:r>
            <a:r>
              <a:rPr lang="en-US" sz="4000" spc="300" dirty="0">
                <a:latin typeface="UTM Gradoo" pitchFamily="18" charset="0"/>
                <a:ea typeface="思源黑体 CN Normal" panose="020B0400000000000000" pitchFamily="34" charset="-122"/>
                <a:cs typeface="Montserrat Light" charset="0"/>
                <a:sym typeface="Arial" panose="020B0604020202020204" pitchFamily="34" charset="0"/>
              </a:rPr>
              <a:t> </a:t>
            </a:r>
            <a:r>
              <a:rPr lang="en-US" sz="4000" spc="300" dirty="0" err="1">
                <a:latin typeface="UTM Gradoo" pitchFamily="18" charset="0"/>
                <a:ea typeface="思源黑体 CN Normal" panose="020B0400000000000000" pitchFamily="34" charset="-122"/>
                <a:cs typeface="Montserrat Light" charset="0"/>
                <a:sym typeface="Arial" panose="020B0604020202020204" pitchFamily="34" charset="0"/>
              </a:rPr>
              <a:t>các</a:t>
            </a:r>
            <a:r>
              <a:rPr lang="en-US" sz="4000" spc="300" dirty="0">
                <a:latin typeface="UTM Gradoo" pitchFamily="18" charset="0"/>
                <a:ea typeface="思源黑体 CN Normal" panose="020B0400000000000000" pitchFamily="34" charset="-122"/>
                <a:cs typeface="Montserrat Light" charset="0"/>
                <a:sym typeface="Arial" panose="020B0604020202020204" pitchFamily="34" charset="0"/>
              </a:rPr>
              <a:t> </a:t>
            </a:r>
            <a:r>
              <a:rPr lang="en-US" sz="4000" spc="300" dirty="0" err="1">
                <a:latin typeface="UTM Gradoo" pitchFamily="18" charset="0"/>
                <a:ea typeface="思源黑体 CN Normal" panose="020B0400000000000000" pitchFamily="34" charset="-122"/>
                <a:cs typeface="Montserrat Light" charset="0"/>
                <a:sym typeface="Arial" panose="020B0604020202020204" pitchFamily="34" charset="0"/>
              </a:rPr>
              <a:t>em</a:t>
            </a:r>
            <a:r>
              <a:rPr lang="en-US" sz="4000" spc="300" dirty="0">
                <a:latin typeface="UTM Gradoo" pitchFamily="18" charset="0"/>
                <a:ea typeface="思源黑体 CN Normal" panose="020B0400000000000000" pitchFamily="34" charset="-122"/>
                <a:cs typeface="Montserrat Light" charset="0"/>
                <a:sym typeface="Arial" panose="020B0604020202020204" pitchFamily="34" charset="0"/>
              </a:rPr>
              <a:t> </a:t>
            </a:r>
            <a:r>
              <a:rPr lang="en-US" sz="4000" spc="300" dirty="0" err="1">
                <a:latin typeface="UTM Gradoo" pitchFamily="18" charset="0"/>
                <a:ea typeface="思源黑体 CN Normal" panose="020B0400000000000000" pitchFamily="34" charset="-122"/>
                <a:cs typeface="Montserrat Light" charset="0"/>
                <a:sym typeface="Arial" panose="020B0604020202020204" pitchFamily="34" charset="0"/>
              </a:rPr>
              <a:t>học</a:t>
            </a:r>
            <a:r>
              <a:rPr lang="en-US" sz="4000" spc="300" dirty="0">
                <a:latin typeface="UTM Gradoo" pitchFamily="18" charset="0"/>
                <a:ea typeface="思源黑体 CN Normal" panose="020B0400000000000000" pitchFamily="34" charset="-122"/>
                <a:cs typeface="Montserrat Light" charset="0"/>
                <a:sym typeface="Arial" panose="020B0604020202020204" pitchFamily="34" charset="0"/>
              </a:rPr>
              <a:t> </a:t>
            </a:r>
            <a:r>
              <a:rPr lang="en-US" sz="4000" spc="300" dirty="0" err="1">
                <a:latin typeface="UTM Gradoo" pitchFamily="18" charset="0"/>
                <a:ea typeface="思源黑体 CN Normal" panose="020B0400000000000000" pitchFamily="34" charset="-122"/>
                <a:cs typeface="Montserrat Light" charset="0"/>
                <a:sym typeface="Arial" panose="020B0604020202020204" pitchFamily="34" charset="0"/>
              </a:rPr>
              <a:t>tốt</a:t>
            </a:r>
            <a:r>
              <a:rPr lang="en-US" sz="4000" spc="300" dirty="0">
                <a:latin typeface="UTM Gradoo" pitchFamily="18" charset="0"/>
                <a:ea typeface="思源黑体 CN Normal" panose="020B0400000000000000" pitchFamily="34" charset="-122"/>
                <a:cs typeface="Montserrat Light" charset="0"/>
                <a:sym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3393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09;p6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2583180" y="4412615"/>
            <a:ext cx="14775180" cy="125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Picture 174"/>
          <p:cNvPicPr/>
          <p:nvPr/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240000" flipH="1">
            <a:off x="515620" y="3717290"/>
            <a:ext cx="3192145" cy="243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2052" name="组合 2051"/>
          <p:cNvGrpSpPr/>
          <p:nvPr/>
        </p:nvGrpSpPr>
        <p:grpSpPr>
          <a:xfrm>
            <a:off x="180141" y="1685055"/>
            <a:ext cx="3543074" cy="1451316"/>
            <a:chOff x="1025525" y="1941513"/>
            <a:chExt cx="2552428" cy="1045527"/>
          </a:xfrm>
        </p:grpSpPr>
        <p:sp>
          <p:nvSpPr>
            <p:cNvPr id="2049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025525" y="1941513"/>
              <a:ext cx="2552428" cy="104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50" name="Freeform 25"/>
            <p:cNvSpPr/>
            <p:nvPr/>
          </p:nvSpPr>
          <p:spPr bwMode="auto">
            <a:xfrm>
              <a:off x="1029246" y="1945234"/>
              <a:ext cx="2544987" cy="1038086"/>
            </a:xfrm>
            <a:custGeom>
              <a:avLst/>
              <a:gdLst>
                <a:gd name="T0" fmla="*/ 0 w 499"/>
                <a:gd name="T1" fmla="*/ 202 h 202"/>
                <a:gd name="T2" fmla="*/ 7 w 499"/>
                <a:gd name="T3" fmla="*/ 202 h 202"/>
                <a:gd name="T4" fmla="*/ 492 w 499"/>
                <a:gd name="T5" fmla="*/ 200 h 202"/>
                <a:gd name="T6" fmla="*/ 499 w 499"/>
                <a:gd name="T7" fmla="*/ 200 h 202"/>
                <a:gd name="T8" fmla="*/ 498 w 499"/>
                <a:gd name="T9" fmla="*/ 192 h 202"/>
                <a:gd name="T10" fmla="*/ 421 w 499"/>
                <a:gd name="T11" fmla="*/ 127 h 202"/>
                <a:gd name="T12" fmla="*/ 421 w 499"/>
                <a:gd name="T13" fmla="*/ 127 h 202"/>
                <a:gd name="T14" fmla="*/ 420 w 499"/>
                <a:gd name="T15" fmla="*/ 127 h 202"/>
                <a:gd name="T16" fmla="*/ 385 w 499"/>
                <a:gd name="T17" fmla="*/ 135 h 202"/>
                <a:gd name="T18" fmla="*/ 300 w 499"/>
                <a:gd name="T19" fmla="*/ 84 h 202"/>
                <a:gd name="T20" fmla="*/ 299 w 499"/>
                <a:gd name="T21" fmla="*/ 84 h 202"/>
                <a:gd name="T22" fmla="*/ 294 w 499"/>
                <a:gd name="T23" fmla="*/ 84 h 202"/>
                <a:gd name="T24" fmla="*/ 185 w 499"/>
                <a:gd name="T25" fmla="*/ 0 h 202"/>
                <a:gd name="T26" fmla="*/ 184 w 499"/>
                <a:gd name="T27" fmla="*/ 0 h 202"/>
                <a:gd name="T28" fmla="*/ 105 w 499"/>
                <a:gd name="T29" fmla="*/ 33 h 202"/>
                <a:gd name="T30" fmla="*/ 72 w 499"/>
                <a:gd name="T31" fmla="*/ 113 h 202"/>
                <a:gd name="T32" fmla="*/ 73 w 499"/>
                <a:gd name="T33" fmla="*/ 130 h 202"/>
                <a:gd name="T34" fmla="*/ 69 w 499"/>
                <a:gd name="T35" fmla="*/ 130 h 202"/>
                <a:gd name="T36" fmla="*/ 0 w 499"/>
                <a:gd name="T37" fmla="*/ 195 h 202"/>
                <a:gd name="T38" fmla="*/ 0 w 499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9" h="202">
                  <a:moveTo>
                    <a:pt x="0" y="202"/>
                  </a:moveTo>
                  <a:cubicBezTo>
                    <a:pt x="7" y="202"/>
                    <a:pt x="7" y="202"/>
                    <a:pt x="7" y="202"/>
                  </a:cubicBezTo>
                  <a:cubicBezTo>
                    <a:pt x="492" y="200"/>
                    <a:pt x="492" y="200"/>
                    <a:pt x="492" y="200"/>
                  </a:cubicBezTo>
                  <a:cubicBezTo>
                    <a:pt x="499" y="200"/>
                    <a:pt x="499" y="200"/>
                    <a:pt x="499" y="20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492" y="154"/>
                    <a:pt x="459" y="127"/>
                    <a:pt x="421" y="127"/>
                  </a:cubicBezTo>
                  <a:cubicBezTo>
                    <a:pt x="421" y="127"/>
                    <a:pt x="421" y="127"/>
                    <a:pt x="421" y="127"/>
                  </a:cubicBezTo>
                  <a:cubicBezTo>
                    <a:pt x="420" y="127"/>
                    <a:pt x="420" y="127"/>
                    <a:pt x="420" y="127"/>
                  </a:cubicBezTo>
                  <a:cubicBezTo>
                    <a:pt x="408" y="127"/>
                    <a:pt x="396" y="130"/>
                    <a:pt x="385" y="135"/>
                  </a:cubicBezTo>
                  <a:cubicBezTo>
                    <a:pt x="368" y="104"/>
                    <a:pt x="336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4"/>
                    <a:pt x="296" y="84"/>
                    <a:pt x="294" y="84"/>
                  </a:cubicBezTo>
                  <a:cubicBezTo>
                    <a:pt x="281" y="35"/>
                    <a:pt x="236" y="0"/>
                    <a:pt x="18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4" y="0"/>
                    <a:pt x="126" y="12"/>
                    <a:pt x="105" y="33"/>
                  </a:cubicBezTo>
                  <a:cubicBezTo>
                    <a:pt x="83" y="54"/>
                    <a:pt x="72" y="83"/>
                    <a:pt x="72" y="113"/>
                  </a:cubicBezTo>
                  <a:cubicBezTo>
                    <a:pt x="72" y="119"/>
                    <a:pt x="72" y="124"/>
                    <a:pt x="73" y="130"/>
                  </a:cubicBezTo>
                  <a:cubicBezTo>
                    <a:pt x="72" y="130"/>
                    <a:pt x="70" y="130"/>
                    <a:pt x="69" y="130"/>
                  </a:cubicBezTo>
                  <a:cubicBezTo>
                    <a:pt x="32" y="130"/>
                    <a:pt x="2" y="159"/>
                    <a:pt x="0" y="195"/>
                  </a:cubicBezTo>
                  <a:cubicBezTo>
                    <a:pt x="0" y="202"/>
                    <a:pt x="0" y="202"/>
                    <a:pt x="0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7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83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4" name="Freeform 37"/>
          <p:cNvSpPr>
            <a:spLocks noEditPoints="1"/>
          </p:cNvSpPr>
          <p:nvPr/>
        </p:nvSpPr>
        <p:spPr bwMode="auto">
          <a:xfrm>
            <a:off x="312353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6" name="Freeform 39"/>
          <p:cNvSpPr/>
          <p:nvPr/>
        </p:nvSpPr>
        <p:spPr bwMode="auto">
          <a:xfrm>
            <a:off x="639159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2790" y="1768475"/>
            <a:ext cx="2790190" cy="332867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rcRect b="6455"/>
          <a:stretch>
            <a:fillRect/>
          </a:stretch>
        </p:blipFill>
        <p:spPr>
          <a:xfrm>
            <a:off x="10086975" y="-660400"/>
            <a:ext cx="2792730" cy="2471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6" name="Picture 175"/>
          <p:cNvPicPr/>
          <p:nvPr/>
        </p:nvPicPr>
        <p:blipFill>
          <a:blip r:embed="rId10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440000">
            <a:off x="6974205" y="5033645"/>
            <a:ext cx="1736725" cy="1313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/>
          <p:nvPr/>
        </p:nvPicPr>
        <p:blipFill>
          <a:blip r:embed="rId10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8420000">
            <a:off x="6539230" y="5015865"/>
            <a:ext cx="2983230" cy="151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y2mate.com - Tiếng thác nước chảy cực đã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893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998325" y="1787525"/>
            <a:ext cx="1581150" cy="14662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ABF7D7-87B5-4265-A7A5-7910D2A0F86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68"/>
          <a:stretch/>
        </p:blipFill>
        <p:spPr>
          <a:xfrm>
            <a:off x="6096000" y="2904464"/>
            <a:ext cx="6096000" cy="395353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3096AEC-6E5C-4FF7-ABD6-82D072A6C8B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t="65859" r="29690" b="5253"/>
          <a:stretch/>
        </p:blipFill>
        <p:spPr>
          <a:xfrm flipH="1">
            <a:off x="-603539" y="4964234"/>
            <a:ext cx="3435927" cy="2408517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981C0792-1965-4455-AAC8-7A48E9847DB8}"/>
              </a:ext>
            </a:extLst>
          </p:cNvPr>
          <p:cNvSpPr/>
          <p:nvPr/>
        </p:nvSpPr>
        <p:spPr>
          <a:xfrm>
            <a:off x="1114425" y="847725"/>
            <a:ext cx="9963150" cy="5162550"/>
          </a:xfrm>
          <a:prstGeom prst="roundRect">
            <a:avLst>
              <a:gd name="adj" fmla="val 12642"/>
            </a:avLst>
          </a:prstGeom>
          <a:solidFill>
            <a:schemeClr val="bg1"/>
          </a:solidFill>
          <a:ln>
            <a:noFill/>
          </a:ln>
          <a:effectLst>
            <a:outerShdw blurRad="190500" dist="1270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9359DB9-571C-474B-82B2-4B25A36F725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460" y="2101331"/>
            <a:ext cx="2256236" cy="3495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53409" y="773190"/>
            <a:ext cx="33265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spc="3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itchFamily="18" charset="0"/>
              </a:rPr>
              <a:t>Mục</a:t>
            </a:r>
            <a:r>
              <a:rPr lang="en-US" sz="7200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itchFamily="18" charset="0"/>
              </a:rPr>
              <a:t> </a:t>
            </a:r>
            <a:r>
              <a:rPr lang="en-US" sz="7200" spc="3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itchFamily="18" charset="0"/>
              </a:rPr>
              <a:t>tiêu</a:t>
            </a:r>
            <a:endParaRPr lang="en-US" sz="7200" spc="3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eur" pitchFamily="18" charset="0"/>
            </a:endParaRPr>
          </a:p>
        </p:txBody>
      </p:sp>
      <p:sp>
        <p:nvSpPr>
          <p:cNvPr id="29" name="文本框 33">
            <a:extLst>
              <a:ext uri="{FF2B5EF4-FFF2-40B4-BE49-F238E27FC236}">
                <a16:creationId xmlns:a16="http://schemas.microsoft.com/office/drawing/2014/main" id="{5CD8A52B-33D1-483A-9EE7-BFE5738FDC33}"/>
              </a:ext>
            </a:extLst>
          </p:cNvPr>
          <p:cNvSpPr txBox="1"/>
          <p:nvPr/>
        </p:nvSpPr>
        <p:spPr>
          <a:xfrm>
            <a:off x="4285915" y="2180693"/>
            <a:ext cx="6261539" cy="3608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altLang="zh-CN" sz="3200">
                <a:solidFill>
                  <a:schemeClr val="accent6">
                    <a:lumMod val="75000"/>
                  </a:schemeClr>
                </a:solidFill>
                <a:latin typeface="UTM Loko" pitchFamily="18" charset="0"/>
                <a:ea typeface="字魂37号-波纹乖乖体" panose="02000000000000000000" pitchFamily="2" charset="-122"/>
              </a:rPr>
              <a:t>- HS nhận biết được thể tích thông qua một số biểu tượng cụ thể.</a:t>
            </a:r>
          </a:p>
          <a:p>
            <a:pPr algn="just">
              <a:lnSpc>
                <a:spcPct val="120000"/>
              </a:lnSpc>
            </a:pPr>
            <a:r>
              <a:rPr lang="vi-VN" altLang="zh-CN" sz="3200">
                <a:solidFill>
                  <a:schemeClr val="accent6">
                    <a:lumMod val="75000"/>
                  </a:schemeClr>
                </a:solidFill>
                <a:latin typeface="UTM Loko" pitchFamily="18" charset="0"/>
                <a:ea typeface="字魂37号-波纹乖乖体" panose="02000000000000000000" pitchFamily="2" charset="-122"/>
              </a:rPr>
              <a:t>- HS vận dụng để giải quyết được vấn đề đơn giản liên quan đến thể tích.</a:t>
            </a:r>
            <a:endParaRPr lang="vi-VN" altLang="zh-CN" sz="3200" dirty="0">
              <a:solidFill>
                <a:schemeClr val="accent6">
                  <a:lumMod val="75000"/>
                </a:schemeClr>
              </a:solidFill>
              <a:latin typeface="UTM Loko" pitchFamily="18" charset="0"/>
              <a:ea typeface="字魂37号-波纹乖乖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11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7448 0.00240741 " pathEditMode="relative" rAng="0" ptsTypes="">
                                      <p:cBhvr>
                                        <p:cTn id="32" dur="3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3" grpId="0" bldLvl="0" animBg="1"/>
      <p:bldP spid="84" grpId="0" bldLvl="0" animBg="1"/>
      <p:bldP spid="86" grpId="0" bldLvl="0" animBg="1"/>
      <p:bldP spid="4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1"/>
          <p:cNvPicPr>
            <a:picLocks noGrp="1" noChangeAspect="1"/>
          </p:cNvPicPr>
          <p:nvPr>
            <p:ph idx="4294967295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8000" y="809625"/>
            <a:ext cx="7874000" cy="4491038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7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64858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图片 8">
            <a:extLst>
              <a:ext uri="{FF2B5EF4-FFF2-40B4-BE49-F238E27FC236}">
                <a16:creationId xmlns:a16="http://schemas.microsoft.com/office/drawing/2014/main" id="{0B23A7DD-3C2A-47E7-BD28-7E80C27140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7328" y="-580912"/>
            <a:ext cx="3726152" cy="3726152"/>
          </a:xfrm>
          <a:prstGeom prst="rect">
            <a:avLst/>
          </a:prstGeom>
        </p:spPr>
      </p:pic>
      <p:pic>
        <p:nvPicPr>
          <p:cNvPr id="3078" name="Picture 6" descr="Cái Bàn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667" b="90556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74" y="2671246"/>
            <a:ext cx="5008666" cy="45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637622" y="2351644"/>
            <a:ext cx="2956119" cy="1947672"/>
          </a:xfrm>
          <a:prstGeom prst="rect">
            <a:avLst/>
          </a:prstGeom>
          <a:solidFill>
            <a:schemeClr val="accent1">
              <a:alpha val="1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arallelogram 18"/>
          <p:cNvSpPr/>
          <p:nvPr/>
        </p:nvSpPr>
        <p:spPr>
          <a:xfrm flipH="1">
            <a:off x="1644350" y="4309949"/>
            <a:ext cx="3804870" cy="486304"/>
          </a:xfrm>
          <a:prstGeom prst="parallelogram">
            <a:avLst>
              <a:gd name="adj" fmla="val 173907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Parallelogram 19"/>
          <p:cNvSpPr/>
          <p:nvPr/>
        </p:nvSpPr>
        <p:spPr>
          <a:xfrm rot="5400000" flipH="1" flipV="1">
            <a:off x="3798728" y="3143710"/>
            <a:ext cx="2441448" cy="859536"/>
          </a:xfrm>
          <a:prstGeom prst="parallelogram">
            <a:avLst>
              <a:gd name="adj" fmla="val 57437"/>
            </a:avLst>
          </a:prstGeom>
          <a:solidFill>
            <a:schemeClr val="accent1">
              <a:alpha val="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33508" y="3853349"/>
            <a:ext cx="3827286" cy="925974"/>
            <a:chOff x="7350668" y="3856217"/>
            <a:chExt cx="3827286" cy="925974"/>
          </a:xfrm>
          <a:solidFill>
            <a:srgbClr val="9BE5FF"/>
          </a:solidFill>
        </p:grpSpPr>
        <p:sp>
          <p:nvSpPr>
            <p:cNvPr id="22" name="Parallelogram 21"/>
            <p:cNvSpPr/>
            <p:nvPr/>
          </p:nvSpPr>
          <p:spPr>
            <a:xfrm flipH="1">
              <a:off x="7356455" y="3859953"/>
              <a:ext cx="379476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Parallelogram 22"/>
            <p:cNvSpPr/>
            <p:nvPr/>
          </p:nvSpPr>
          <p:spPr>
            <a:xfrm flipH="1">
              <a:off x="7373084" y="4284313"/>
              <a:ext cx="380487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Parallelogram 23"/>
            <p:cNvSpPr/>
            <p:nvPr/>
          </p:nvSpPr>
          <p:spPr>
            <a:xfrm rot="5400000" flipH="1" flipV="1">
              <a:off x="7323236" y="3887385"/>
              <a:ext cx="914400" cy="859536"/>
            </a:xfrm>
            <a:prstGeom prst="parallelogram">
              <a:avLst>
                <a:gd name="adj" fmla="val 5743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Parallelogram 24"/>
            <p:cNvSpPr/>
            <p:nvPr/>
          </p:nvSpPr>
          <p:spPr>
            <a:xfrm rot="5400000" flipH="1" flipV="1">
              <a:off x="10285931" y="3883649"/>
              <a:ext cx="914400" cy="859536"/>
            </a:xfrm>
            <a:prstGeom prst="parallelogram">
              <a:avLst>
                <a:gd name="adj" fmla="val 5743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Parallelogram 25"/>
            <p:cNvSpPr/>
            <p:nvPr/>
          </p:nvSpPr>
          <p:spPr>
            <a:xfrm flipH="1">
              <a:off x="7378139" y="3883700"/>
              <a:ext cx="379476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206147" y="4324991"/>
              <a:ext cx="2956119" cy="457200"/>
            </a:xfrm>
            <a:prstGeom prst="rect">
              <a:avLst/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636286" y="3444298"/>
            <a:ext cx="3827286" cy="925974"/>
            <a:chOff x="7350668" y="3856217"/>
            <a:chExt cx="3827286" cy="925974"/>
          </a:xfrm>
          <a:solidFill>
            <a:srgbClr val="9BE5FF"/>
          </a:solidFill>
        </p:grpSpPr>
        <p:sp>
          <p:nvSpPr>
            <p:cNvPr id="29" name="Parallelogram 28"/>
            <p:cNvSpPr/>
            <p:nvPr/>
          </p:nvSpPr>
          <p:spPr>
            <a:xfrm flipH="1">
              <a:off x="7356455" y="3859953"/>
              <a:ext cx="379476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Parallelogram 36"/>
            <p:cNvSpPr/>
            <p:nvPr/>
          </p:nvSpPr>
          <p:spPr>
            <a:xfrm flipH="1">
              <a:off x="7373084" y="4284313"/>
              <a:ext cx="380487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Parallelogram 40"/>
            <p:cNvSpPr/>
            <p:nvPr/>
          </p:nvSpPr>
          <p:spPr>
            <a:xfrm rot="5400000" flipH="1" flipV="1">
              <a:off x="7323236" y="3887385"/>
              <a:ext cx="914400" cy="859536"/>
            </a:xfrm>
            <a:prstGeom prst="parallelogram">
              <a:avLst>
                <a:gd name="adj" fmla="val 5743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Parallelogram 41"/>
            <p:cNvSpPr/>
            <p:nvPr/>
          </p:nvSpPr>
          <p:spPr>
            <a:xfrm rot="5400000" flipH="1" flipV="1">
              <a:off x="10285931" y="3883649"/>
              <a:ext cx="914400" cy="859536"/>
            </a:xfrm>
            <a:prstGeom prst="parallelogram">
              <a:avLst>
                <a:gd name="adj" fmla="val 5743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Parallelogram 43"/>
            <p:cNvSpPr/>
            <p:nvPr/>
          </p:nvSpPr>
          <p:spPr>
            <a:xfrm flipH="1">
              <a:off x="7378139" y="3883700"/>
              <a:ext cx="379476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206147" y="4324991"/>
              <a:ext cx="2956119" cy="457200"/>
            </a:xfrm>
            <a:prstGeom prst="rect">
              <a:avLst/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628662" y="3021792"/>
            <a:ext cx="3827286" cy="925974"/>
            <a:chOff x="7350668" y="3856217"/>
            <a:chExt cx="3827286" cy="925974"/>
          </a:xfrm>
          <a:solidFill>
            <a:srgbClr val="9BE5FF"/>
          </a:solidFill>
        </p:grpSpPr>
        <p:sp>
          <p:nvSpPr>
            <p:cNvPr id="47" name="Parallelogram 46"/>
            <p:cNvSpPr/>
            <p:nvPr/>
          </p:nvSpPr>
          <p:spPr>
            <a:xfrm flipH="1">
              <a:off x="7356455" y="3859953"/>
              <a:ext cx="379476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Parallelogram 47"/>
            <p:cNvSpPr/>
            <p:nvPr/>
          </p:nvSpPr>
          <p:spPr>
            <a:xfrm flipH="1">
              <a:off x="7373084" y="4284313"/>
              <a:ext cx="380487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Parallelogram 48"/>
            <p:cNvSpPr/>
            <p:nvPr/>
          </p:nvSpPr>
          <p:spPr>
            <a:xfrm rot="5400000" flipH="1" flipV="1">
              <a:off x="7323236" y="3887385"/>
              <a:ext cx="914400" cy="859536"/>
            </a:xfrm>
            <a:prstGeom prst="parallelogram">
              <a:avLst>
                <a:gd name="adj" fmla="val 5743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Parallelogram 49"/>
            <p:cNvSpPr/>
            <p:nvPr/>
          </p:nvSpPr>
          <p:spPr>
            <a:xfrm rot="5400000" flipH="1" flipV="1">
              <a:off x="10285931" y="3883649"/>
              <a:ext cx="914400" cy="859536"/>
            </a:xfrm>
            <a:prstGeom prst="parallelogram">
              <a:avLst>
                <a:gd name="adj" fmla="val 5743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Parallelogram 50"/>
            <p:cNvSpPr/>
            <p:nvPr/>
          </p:nvSpPr>
          <p:spPr>
            <a:xfrm flipH="1">
              <a:off x="7378139" y="3883700"/>
              <a:ext cx="379476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206147" y="4324991"/>
              <a:ext cx="2956119" cy="457200"/>
            </a:xfrm>
            <a:prstGeom prst="rect">
              <a:avLst/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622300" y="2655199"/>
            <a:ext cx="3827286" cy="925974"/>
            <a:chOff x="7350668" y="3856217"/>
            <a:chExt cx="3827286" cy="925974"/>
          </a:xfrm>
          <a:solidFill>
            <a:srgbClr val="9BE5FF"/>
          </a:solidFill>
        </p:grpSpPr>
        <p:sp>
          <p:nvSpPr>
            <p:cNvPr id="54" name="Parallelogram 53"/>
            <p:cNvSpPr/>
            <p:nvPr/>
          </p:nvSpPr>
          <p:spPr>
            <a:xfrm flipH="1">
              <a:off x="7356455" y="3859953"/>
              <a:ext cx="379476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Parallelogram 54"/>
            <p:cNvSpPr/>
            <p:nvPr/>
          </p:nvSpPr>
          <p:spPr>
            <a:xfrm flipH="1">
              <a:off x="7373084" y="4284313"/>
              <a:ext cx="380487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Parallelogram 55"/>
            <p:cNvSpPr/>
            <p:nvPr/>
          </p:nvSpPr>
          <p:spPr>
            <a:xfrm rot="5400000" flipH="1" flipV="1">
              <a:off x="7323236" y="3887385"/>
              <a:ext cx="914400" cy="859536"/>
            </a:xfrm>
            <a:prstGeom prst="parallelogram">
              <a:avLst>
                <a:gd name="adj" fmla="val 5743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Parallelogram 56"/>
            <p:cNvSpPr/>
            <p:nvPr/>
          </p:nvSpPr>
          <p:spPr>
            <a:xfrm rot="5400000" flipH="1" flipV="1">
              <a:off x="10285931" y="3883649"/>
              <a:ext cx="914400" cy="859536"/>
            </a:xfrm>
            <a:prstGeom prst="parallelogram">
              <a:avLst>
                <a:gd name="adj" fmla="val 5743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Parallelogram 57"/>
            <p:cNvSpPr/>
            <p:nvPr/>
          </p:nvSpPr>
          <p:spPr>
            <a:xfrm flipH="1">
              <a:off x="7378139" y="3883700"/>
              <a:ext cx="379476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06147" y="4324991"/>
              <a:ext cx="2956119" cy="457200"/>
            </a:xfrm>
            <a:prstGeom prst="rect">
              <a:avLst/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615596" y="2379207"/>
            <a:ext cx="3827286" cy="925974"/>
            <a:chOff x="7350668" y="3856217"/>
            <a:chExt cx="3827286" cy="925974"/>
          </a:xfrm>
          <a:solidFill>
            <a:srgbClr val="9BE5FF"/>
          </a:solidFill>
        </p:grpSpPr>
        <p:sp>
          <p:nvSpPr>
            <p:cNvPr id="61" name="Parallelogram 60"/>
            <p:cNvSpPr/>
            <p:nvPr/>
          </p:nvSpPr>
          <p:spPr>
            <a:xfrm flipH="1">
              <a:off x="7356455" y="3859953"/>
              <a:ext cx="379476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Parallelogram 61"/>
            <p:cNvSpPr/>
            <p:nvPr/>
          </p:nvSpPr>
          <p:spPr>
            <a:xfrm flipH="1">
              <a:off x="7373084" y="4284313"/>
              <a:ext cx="380487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Parallelogram 62"/>
            <p:cNvSpPr/>
            <p:nvPr/>
          </p:nvSpPr>
          <p:spPr>
            <a:xfrm rot="5400000" flipH="1" flipV="1">
              <a:off x="7323236" y="3887385"/>
              <a:ext cx="914400" cy="859536"/>
            </a:xfrm>
            <a:prstGeom prst="parallelogram">
              <a:avLst>
                <a:gd name="adj" fmla="val 5743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Parallelogram 63"/>
            <p:cNvSpPr/>
            <p:nvPr/>
          </p:nvSpPr>
          <p:spPr>
            <a:xfrm rot="5400000" flipH="1" flipV="1">
              <a:off x="10285931" y="3883649"/>
              <a:ext cx="914400" cy="859536"/>
            </a:xfrm>
            <a:prstGeom prst="parallelogram">
              <a:avLst>
                <a:gd name="adj" fmla="val 5743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Parallelogram 64"/>
            <p:cNvSpPr/>
            <p:nvPr/>
          </p:nvSpPr>
          <p:spPr>
            <a:xfrm flipH="1">
              <a:off x="7378139" y="3883700"/>
              <a:ext cx="379476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206147" y="4324991"/>
              <a:ext cx="2956119" cy="457200"/>
            </a:xfrm>
            <a:prstGeom prst="rect">
              <a:avLst/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7" name="Parallelogram 66"/>
          <p:cNvSpPr/>
          <p:nvPr/>
        </p:nvSpPr>
        <p:spPr>
          <a:xfrm rot="5400000" flipH="1" flipV="1">
            <a:off x="836033" y="3147446"/>
            <a:ext cx="2441448" cy="859536"/>
          </a:xfrm>
          <a:prstGeom prst="parallelogram">
            <a:avLst>
              <a:gd name="adj" fmla="val 57437"/>
            </a:avLst>
          </a:prstGeom>
          <a:solidFill>
            <a:schemeClr val="accent1">
              <a:alpha val="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491765" y="2849382"/>
            <a:ext cx="2956119" cy="1947672"/>
          </a:xfrm>
          <a:prstGeom prst="rect">
            <a:avLst/>
          </a:prstGeom>
          <a:solidFill>
            <a:schemeClr val="accent1">
              <a:alpha val="1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Parallelogram 68"/>
          <p:cNvSpPr/>
          <p:nvPr/>
        </p:nvSpPr>
        <p:spPr>
          <a:xfrm flipH="1">
            <a:off x="1632776" y="2356490"/>
            <a:ext cx="3794760" cy="486304"/>
          </a:xfrm>
          <a:prstGeom prst="parallelogram">
            <a:avLst>
              <a:gd name="adj" fmla="val 173907"/>
            </a:avLst>
          </a:prstGeom>
          <a:solidFill>
            <a:schemeClr val="accent1">
              <a:alpha val="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7" name="Picture 6" descr="Cái Bàn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667" b="90556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518" y="2710758"/>
            <a:ext cx="5234865" cy="444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Rectangle 117"/>
          <p:cNvSpPr/>
          <p:nvPr/>
        </p:nvSpPr>
        <p:spPr>
          <a:xfrm>
            <a:off x="7383989" y="2845945"/>
            <a:ext cx="2306516" cy="1519674"/>
          </a:xfrm>
          <a:prstGeom prst="rect">
            <a:avLst/>
          </a:prstGeom>
          <a:solidFill>
            <a:schemeClr val="accent1">
              <a:alpha val="1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Parallelogram 118"/>
          <p:cNvSpPr/>
          <p:nvPr/>
        </p:nvSpPr>
        <p:spPr>
          <a:xfrm flipH="1">
            <a:off x="7401374" y="4384640"/>
            <a:ext cx="2968760" cy="379440"/>
          </a:xfrm>
          <a:prstGeom prst="parallelogram">
            <a:avLst>
              <a:gd name="adj" fmla="val 173907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Parallelogram 119"/>
          <p:cNvSpPr/>
          <p:nvPr/>
        </p:nvSpPr>
        <p:spPr>
          <a:xfrm rot="5400000" flipH="1" flipV="1">
            <a:off x="9082335" y="3474230"/>
            <a:ext cx="1904944" cy="670654"/>
          </a:xfrm>
          <a:prstGeom prst="parallelogram">
            <a:avLst>
              <a:gd name="adj" fmla="val 57437"/>
            </a:avLst>
          </a:prstGeom>
          <a:solidFill>
            <a:schemeClr val="accent1">
              <a:alpha val="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7395460" y="4024656"/>
            <a:ext cx="2986247" cy="722493"/>
            <a:chOff x="7350668" y="3856217"/>
            <a:chExt cx="3827286" cy="925974"/>
          </a:xfrm>
          <a:solidFill>
            <a:srgbClr val="9BE5FF"/>
          </a:solidFill>
        </p:grpSpPr>
        <p:sp>
          <p:nvSpPr>
            <p:cNvPr id="122" name="Parallelogram 121"/>
            <p:cNvSpPr/>
            <p:nvPr/>
          </p:nvSpPr>
          <p:spPr>
            <a:xfrm flipH="1">
              <a:off x="7356455" y="3859953"/>
              <a:ext cx="379476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Parallelogram 122"/>
            <p:cNvSpPr/>
            <p:nvPr/>
          </p:nvSpPr>
          <p:spPr>
            <a:xfrm flipH="1">
              <a:off x="7373084" y="4284313"/>
              <a:ext cx="380487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Parallelogram 123"/>
            <p:cNvSpPr/>
            <p:nvPr/>
          </p:nvSpPr>
          <p:spPr>
            <a:xfrm rot="5400000" flipH="1" flipV="1">
              <a:off x="7323236" y="3887385"/>
              <a:ext cx="914400" cy="859536"/>
            </a:xfrm>
            <a:prstGeom prst="parallelogram">
              <a:avLst>
                <a:gd name="adj" fmla="val 5743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Parallelogram 124"/>
            <p:cNvSpPr/>
            <p:nvPr/>
          </p:nvSpPr>
          <p:spPr>
            <a:xfrm rot="5400000" flipH="1" flipV="1">
              <a:off x="10285931" y="3883649"/>
              <a:ext cx="914400" cy="859536"/>
            </a:xfrm>
            <a:prstGeom prst="parallelogram">
              <a:avLst>
                <a:gd name="adj" fmla="val 5743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Parallelogram 125"/>
            <p:cNvSpPr/>
            <p:nvPr/>
          </p:nvSpPr>
          <p:spPr>
            <a:xfrm flipH="1">
              <a:off x="7378139" y="3883700"/>
              <a:ext cx="379476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8206147" y="4324991"/>
              <a:ext cx="2956119" cy="457200"/>
            </a:xfrm>
            <a:prstGeom prst="rect">
              <a:avLst/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7398538" y="3722454"/>
            <a:ext cx="2986247" cy="722493"/>
            <a:chOff x="7350668" y="3856217"/>
            <a:chExt cx="3827286" cy="925974"/>
          </a:xfrm>
          <a:solidFill>
            <a:srgbClr val="9BE5FF"/>
          </a:solidFill>
        </p:grpSpPr>
        <p:sp>
          <p:nvSpPr>
            <p:cNvPr id="129" name="Parallelogram 128"/>
            <p:cNvSpPr/>
            <p:nvPr/>
          </p:nvSpPr>
          <p:spPr>
            <a:xfrm flipH="1">
              <a:off x="7356455" y="3859953"/>
              <a:ext cx="379476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Parallelogram 129"/>
            <p:cNvSpPr/>
            <p:nvPr/>
          </p:nvSpPr>
          <p:spPr>
            <a:xfrm flipH="1">
              <a:off x="7373084" y="4284313"/>
              <a:ext cx="380487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Parallelogram 130"/>
            <p:cNvSpPr/>
            <p:nvPr/>
          </p:nvSpPr>
          <p:spPr>
            <a:xfrm rot="5400000" flipH="1" flipV="1">
              <a:off x="7323236" y="3887385"/>
              <a:ext cx="914400" cy="859536"/>
            </a:xfrm>
            <a:prstGeom prst="parallelogram">
              <a:avLst>
                <a:gd name="adj" fmla="val 5743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Parallelogram 131"/>
            <p:cNvSpPr/>
            <p:nvPr/>
          </p:nvSpPr>
          <p:spPr>
            <a:xfrm rot="5400000" flipH="1" flipV="1">
              <a:off x="10285931" y="3883649"/>
              <a:ext cx="914400" cy="859536"/>
            </a:xfrm>
            <a:prstGeom prst="parallelogram">
              <a:avLst>
                <a:gd name="adj" fmla="val 5743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Parallelogram 132"/>
            <p:cNvSpPr/>
            <p:nvPr/>
          </p:nvSpPr>
          <p:spPr>
            <a:xfrm flipH="1">
              <a:off x="7378139" y="3883700"/>
              <a:ext cx="379476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8206147" y="4324991"/>
              <a:ext cx="2956119" cy="457200"/>
            </a:xfrm>
            <a:prstGeom prst="rect">
              <a:avLst/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7397373" y="3405489"/>
            <a:ext cx="2986247" cy="722493"/>
            <a:chOff x="7350668" y="3856217"/>
            <a:chExt cx="3827286" cy="925974"/>
          </a:xfrm>
          <a:solidFill>
            <a:srgbClr val="9BE5FF"/>
          </a:solidFill>
        </p:grpSpPr>
        <p:sp>
          <p:nvSpPr>
            <p:cNvPr id="136" name="Parallelogram 135"/>
            <p:cNvSpPr/>
            <p:nvPr/>
          </p:nvSpPr>
          <p:spPr>
            <a:xfrm flipH="1">
              <a:off x="7356455" y="3859953"/>
              <a:ext cx="379476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Parallelogram 136"/>
            <p:cNvSpPr/>
            <p:nvPr/>
          </p:nvSpPr>
          <p:spPr>
            <a:xfrm flipH="1">
              <a:off x="7373084" y="4284313"/>
              <a:ext cx="380487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Parallelogram 137"/>
            <p:cNvSpPr/>
            <p:nvPr/>
          </p:nvSpPr>
          <p:spPr>
            <a:xfrm rot="5400000" flipH="1" flipV="1">
              <a:off x="7323236" y="3887385"/>
              <a:ext cx="914400" cy="859536"/>
            </a:xfrm>
            <a:prstGeom prst="parallelogram">
              <a:avLst>
                <a:gd name="adj" fmla="val 5743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Parallelogram 138"/>
            <p:cNvSpPr/>
            <p:nvPr/>
          </p:nvSpPr>
          <p:spPr>
            <a:xfrm rot="5400000" flipH="1" flipV="1">
              <a:off x="10285931" y="3883649"/>
              <a:ext cx="914400" cy="859536"/>
            </a:xfrm>
            <a:prstGeom prst="parallelogram">
              <a:avLst>
                <a:gd name="adj" fmla="val 5743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Parallelogram 139"/>
            <p:cNvSpPr/>
            <p:nvPr/>
          </p:nvSpPr>
          <p:spPr>
            <a:xfrm flipH="1">
              <a:off x="7378139" y="3883700"/>
              <a:ext cx="379476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8206147" y="4324991"/>
              <a:ext cx="2956119" cy="457200"/>
            </a:xfrm>
            <a:prstGeom prst="rect">
              <a:avLst/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7398320" y="3072696"/>
            <a:ext cx="2986247" cy="722493"/>
            <a:chOff x="7350668" y="3856217"/>
            <a:chExt cx="3827286" cy="925974"/>
          </a:xfrm>
          <a:solidFill>
            <a:srgbClr val="9BE5FF"/>
          </a:solidFill>
        </p:grpSpPr>
        <p:sp>
          <p:nvSpPr>
            <p:cNvPr id="143" name="Parallelogram 142"/>
            <p:cNvSpPr/>
            <p:nvPr/>
          </p:nvSpPr>
          <p:spPr>
            <a:xfrm flipH="1">
              <a:off x="7356455" y="3859953"/>
              <a:ext cx="3794761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Parallelogram 143"/>
            <p:cNvSpPr/>
            <p:nvPr/>
          </p:nvSpPr>
          <p:spPr>
            <a:xfrm flipH="1">
              <a:off x="7373084" y="4284313"/>
              <a:ext cx="380487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Parallelogram 144"/>
            <p:cNvSpPr/>
            <p:nvPr/>
          </p:nvSpPr>
          <p:spPr>
            <a:xfrm rot="5400000" flipH="1" flipV="1">
              <a:off x="7323236" y="3887385"/>
              <a:ext cx="914400" cy="859536"/>
            </a:xfrm>
            <a:prstGeom prst="parallelogram">
              <a:avLst>
                <a:gd name="adj" fmla="val 5743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Parallelogram 145"/>
            <p:cNvSpPr/>
            <p:nvPr/>
          </p:nvSpPr>
          <p:spPr>
            <a:xfrm rot="5400000" flipH="1" flipV="1">
              <a:off x="10285931" y="3883649"/>
              <a:ext cx="914400" cy="859536"/>
            </a:xfrm>
            <a:prstGeom prst="parallelogram">
              <a:avLst>
                <a:gd name="adj" fmla="val 5743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Parallelogram 146"/>
            <p:cNvSpPr/>
            <p:nvPr/>
          </p:nvSpPr>
          <p:spPr>
            <a:xfrm flipH="1">
              <a:off x="7378139" y="3883700"/>
              <a:ext cx="379476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8206147" y="4324991"/>
              <a:ext cx="2956119" cy="457200"/>
            </a:xfrm>
            <a:prstGeom prst="rect">
              <a:avLst/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7390339" y="2873039"/>
            <a:ext cx="2986247" cy="722493"/>
            <a:chOff x="7350668" y="3856217"/>
            <a:chExt cx="3827286" cy="925974"/>
          </a:xfrm>
          <a:solidFill>
            <a:srgbClr val="9BE5FF"/>
          </a:solidFill>
        </p:grpSpPr>
        <p:sp>
          <p:nvSpPr>
            <p:cNvPr id="160" name="Parallelogram 159"/>
            <p:cNvSpPr/>
            <p:nvPr/>
          </p:nvSpPr>
          <p:spPr>
            <a:xfrm flipH="1">
              <a:off x="7356455" y="3859953"/>
              <a:ext cx="3794761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Parallelogram 160"/>
            <p:cNvSpPr/>
            <p:nvPr/>
          </p:nvSpPr>
          <p:spPr>
            <a:xfrm flipH="1">
              <a:off x="7373084" y="4284313"/>
              <a:ext cx="380487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Parallelogram 161"/>
            <p:cNvSpPr/>
            <p:nvPr/>
          </p:nvSpPr>
          <p:spPr>
            <a:xfrm rot="5400000" flipH="1" flipV="1">
              <a:off x="7323236" y="3887385"/>
              <a:ext cx="914400" cy="859536"/>
            </a:xfrm>
            <a:prstGeom prst="parallelogram">
              <a:avLst>
                <a:gd name="adj" fmla="val 5743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Parallelogram 162"/>
            <p:cNvSpPr/>
            <p:nvPr/>
          </p:nvSpPr>
          <p:spPr>
            <a:xfrm rot="5400000" flipH="1" flipV="1">
              <a:off x="10285931" y="3883649"/>
              <a:ext cx="914400" cy="859536"/>
            </a:xfrm>
            <a:prstGeom prst="parallelogram">
              <a:avLst>
                <a:gd name="adj" fmla="val 5743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Parallelogram 163"/>
            <p:cNvSpPr/>
            <p:nvPr/>
          </p:nvSpPr>
          <p:spPr>
            <a:xfrm flipH="1">
              <a:off x="7378139" y="3883700"/>
              <a:ext cx="3794760" cy="486304"/>
            </a:xfrm>
            <a:prstGeom prst="parallelogram">
              <a:avLst>
                <a:gd name="adj" fmla="val 173907"/>
              </a:avLst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8206147" y="4324991"/>
              <a:ext cx="2956119" cy="457200"/>
            </a:xfrm>
            <a:prstGeom prst="rect">
              <a:avLst/>
            </a:prstGeom>
            <a:grpFill/>
            <a:ln w="28575">
              <a:solidFill>
                <a:srgbClr val="9BE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7" name="Rectangle 156"/>
          <p:cNvSpPr/>
          <p:nvPr/>
        </p:nvSpPr>
        <p:spPr>
          <a:xfrm>
            <a:off x="8062282" y="3245207"/>
            <a:ext cx="2306516" cy="1519674"/>
          </a:xfrm>
          <a:prstGeom prst="rect">
            <a:avLst/>
          </a:prstGeom>
          <a:solidFill>
            <a:schemeClr val="accent1">
              <a:alpha val="1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Parallelogram 155"/>
          <p:cNvSpPr/>
          <p:nvPr/>
        </p:nvSpPr>
        <p:spPr>
          <a:xfrm rot="5400000" flipH="1" flipV="1">
            <a:off x="6766844" y="3475640"/>
            <a:ext cx="1904944" cy="670654"/>
          </a:xfrm>
          <a:prstGeom prst="parallelogram">
            <a:avLst>
              <a:gd name="adj" fmla="val 57437"/>
            </a:avLst>
          </a:prstGeom>
          <a:solidFill>
            <a:schemeClr val="accent1">
              <a:alpha val="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Parallelogram 157"/>
          <p:cNvSpPr/>
          <p:nvPr/>
        </p:nvSpPr>
        <p:spPr>
          <a:xfrm flipH="1">
            <a:off x="7402811" y="2861637"/>
            <a:ext cx="2960872" cy="379440"/>
          </a:xfrm>
          <a:prstGeom prst="parallelogram">
            <a:avLst>
              <a:gd name="adj" fmla="val 173907"/>
            </a:avLst>
          </a:prstGeom>
          <a:solidFill>
            <a:schemeClr val="accent1">
              <a:alpha val="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8" name="Group 167"/>
          <p:cNvGrpSpPr/>
          <p:nvPr/>
        </p:nvGrpSpPr>
        <p:grpSpPr>
          <a:xfrm>
            <a:off x="2359129" y="656325"/>
            <a:ext cx="7064822" cy="960422"/>
            <a:chOff x="5192889" y="3398363"/>
            <a:chExt cx="3954444" cy="248014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69" name="Rounded Rectangle 168"/>
            <p:cNvSpPr/>
            <p:nvPr/>
          </p:nvSpPr>
          <p:spPr>
            <a:xfrm>
              <a:off x="5192889" y="3398363"/>
              <a:ext cx="3954444" cy="2480143"/>
            </a:xfrm>
            <a:prstGeom prst="roundRect">
              <a:avLst/>
            </a:prstGeom>
            <a:grpFill/>
            <a:ln w="57150">
              <a:solidFill>
                <a:srgbClr val="FE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5192889" y="3904790"/>
              <a:ext cx="3954444" cy="14306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+mn-ea"/>
                  <a:cs typeface="Times New Roman" pitchFamily="18" charset="0"/>
                </a:rPr>
                <a:t>Đố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+mn-ea"/>
                  <a:cs typeface="Times New Roman" pitchFamily="18" charset="0"/>
                </a:rPr>
                <a:t>chiếc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+mn-ea"/>
                  <a:cs typeface="Times New Roman" pitchFamily="18" charset="0"/>
                </a:rPr>
                <a:t>bể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+mn-ea"/>
                  <a:cs typeface="Times New Roman" pitchFamily="18" charset="0"/>
                </a:rPr>
                <a:t>nào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+mn-ea"/>
                  <a:cs typeface="Times New Roman" pitchFamily="18" charset="0"/>
                </a:rPr>
                <a:t>thể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+mn-ea"/>
                  <a:cs typeface="Times New Roman" pitchFamily="18" charset="0"/>
                </a:rPr>
                <a:t>tích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+mn-ea"/>
                  <a:cs typeface="Times New Roman" pitchFamily="18" charset="0"/>
                </a:rPr>
                <a:t>lớn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+mn-ea"/>
                  <a:cs typeface="Times New Roman" pitchFamily="18" charset="0"/>
                </a:rPr>
                <a:t>hơn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+mn-ea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54" y="1554851"/>
            <a:ext cx="3595443" cy="3595443"/>
          </a:xfrm>
          <a:prstGeom prst="rect">
            <a:avLst/>
          </a:prstGeom>
        </p:spPr>
      </p:pic>
      <p:pic>
        <p:nvPicPr>
          <p:cNvPr id="174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B68A75BB-B769-4ADB-B09C-0E64C3B15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-1556309" y="2930546"/>
            <a:ext cx="603393" cy="53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274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67" grpId="0" animBg="1"/>
      <p:bldP spid="68" grpId="0" animBg="1"/>
      <p:bldP spid="69" grpId="0" animBg="1"/>
      <p:bldP spid="118" grpId="0" animBg="1"/>
      <p:bldP spid="119" grpId="0" animBg="1"/>
      <p:bldP spid="120" grpId="0" animBg="1"/>
      <p:bldP spid="157" grpId="0" animBg="1"/>
      <p:bldP spid="156" grpId="0" animBg="1"/>
      <p:bldP spid="1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1"/>
          <p:cNvPicPr>
            <a:picLocks noGrp="1" noChangeAspect="1"/>
          </p:cNvPicPr>
          <p:nvPr>
            <p:ph idx="4294967295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8000" y="809625"/>
            <a:ext cx="7874000" cy="4491038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7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62687" y="2705746"/>
            <a:ext cx="53719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Luyện</a:t>
            </a:r>
            <a:r>
              <a:rPr kumimoji="0" lang="en-US" sz="8000" b="0" i="0" u="none" strike="noStrike" kern="1200" cap="none" spc="0" normalizeH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tập</a:t>
            </a:r>
            <a:endParaRPr kumimoji="0" lang="en-US" sz="80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94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A91F90-56D0-4968-3DC6-2223B64609D1}"/>
              </a:ext>
            </a:extLst>
          </p:cNvPr>
          <p:cNvSpPr/>
          <p:nvPr/>
        </p:nvSpPr>
        <p:spPr>
          <a:xfrm>
            <a:off x="133351" y="574135"/>
            <a:ext cx="11333720" cy="58452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A1D81A-E327-1F38-0245-36A447F6EAC2}"/>
              </a:ext>
            </a:extLst>
          </p:cNvPr>
          <p:cNvSpPr txBox="1"/>
          <p:nvPr/>
        </p:nvSpPr>
        <p:spPr>
          <a:xfrm>
            <a:off x="1054134" y="602909"/>
            <a:ext cx="8079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0" i="1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hay lớn hơn?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D9B83-3DE0-0775-F405-84E187C117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0" y="438576"/>
            <a:ext cx="751802" cy="751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823260-9335-A2D1-6CCC-EC88F5919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52" y="944622"/>
            <a:ext cx="1529438" cy="50310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8AB8C6-64D0-765B-B922-024587329D8A}"/>
              </a:ext>
            </a:extLst>
          </p:cNvPr>
          <p:cNvSpPr txBox="1"/>
          <p:nvPr/>
        </p:nvSpPr>
        <p:spPr>
          <a:xfrm>
            <a:off x="455981" y="1495618"/>
            <a:ext cx="8937971" cy="3866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 M và hình N, mỗi hình gồm 4 hình lập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phương. Thể tích hình M</a:t>
            </a:r>
            <a:r>
              <a:rPr lang="en-US" sz="3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32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thể tích hình N.</a:t>
            </a:r>
          </a:p>
          <a:p>
            <a:pPr algn="l">
              <a:lnSpc>
                <a:spcPct val="130000"/>
              </a:lnSpc>
            </a:pPr>
            <a:r>
              <a:rPr lang="vi-VN" sz="32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 L gồm nhiều hình lập phương hơn</a:t>
            </a:r>
            <a:r>
              <a:rPr lang="en-US" sz="3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 M. Thể tích hình L </a:t>
            </a:r>
            <a:r>
              <a:rPr lang="en-US" sz="3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32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  <a:r>
              <a:rPr lang="en-US" sz="32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32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thể tích hình M.</a:t>
            </a:r>
          </a:p>
          <a:p>
            <a:pPr algn="l">
              <a:lnSpc>
                <a:spcPct val="130000"/>
              </a:lnSpc>
            </a:pPr>
            <a:r>
              <a:rPr lang="vi-VN" sz="32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 L gồm 8 hình lập phương nên thể tích</a:t>
            </a:r>
            <a:r>
              <a:rPr lang="en-US" sz="3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 L</a:t>
            </a:r>
            <a:r>
              <a:rPr lang="en-US" sz="3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  <a:r>
              <a:rPr lang="en-US" sz="32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32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tổng thể tích hai hình M và 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B5420C-7BDE-AE8C-B960-450854AF3383}"/>
              </a:ext>
            </a:extLst>
          </p:cNvPr>
          <p:cNvSpPr txBox="1"/>
          <p:nvPr/>
        </p:nvSpPr>
        <p:spPr>
          <a:xfrm>
            <a:off x="5164400" y="2209639"/>
            <a:ext cx="12335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6DD6C3-5767-2919-97B2-F6F0798EB766}"/>
              </a:ext>
            </a:extLst>
          </p:cNvPr>
          <p:cNvSpPr txBox="1"/>
          <p:nvPr/>
        </p:nvSpPr>
        <p:spPr>
          <a:xfrm>
            <a:off x="3867717" y="3460145"/>
            <a:ext cx="173713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0" i="0" u="none" strike="noStrike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hơn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233C9B-CE75-9B99-EAD3-2C1DA8E708BE}"/>
              </a:ext>
            </a:extLst>
          </p:cNvPr>
          <p:cNvSpPr txBox="1"/>
          <p:nvPr/>
        </p:nvSpPr>
        <p:spPr>
          <a:xfrm>
            <a:off x="1663931" y="4742682"/>
            <a:ext cx="12335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66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A91F90-56D0-4968-3DC6-2223B64609D1}"/>
              </a:ext>
            </a:extLst>
          </p:cNvPr>
          <p:cNvSpPr/>
          <p:nvPr/>
        </p:nvSpPr>
        <p:spPr>
          <a:xfrm>
            <a:off x="133351" y="574135"/>
            <a:ext cx="11333720" cy="58452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A1D81A-E327-1F38-0245-36A447F6EAC2}"/>
              </a:ext>
            </a:extLst>
          </p:cNvPr>
          <p:cNvSpPr txBox="1"/>
          <p:nvPr/>
        </p:nvSpPr>
        <p:spPr>
          <a:xfrm>
            <a:off x="1353348" y="1077553"/>
            <a:ext cx="8079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sánh thể tích hai hình.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DBBE46-CC35-B18B-C9B9-B63435104E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77" y="956164"/>
            <a:ext cx="751802" cy="7518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5523DD-9988-0141-D207-E561BB7D9F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77" y="2179803"/>
            <a:ext cx="10651901" cy="249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7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A91F90-56D0-4968-3DC6-2223B64609D1}"/>
              </a:ext>
            </a:extLst>
          </p:cNvPr>
          <p:cNvSpPr/>
          <p:nvPr/>
        </p:nvSpPr>
        <p:spPr>
          <a:xfrm>
            <a:off x="133351" y="574135"/>
            <a:ext cx="11333720" cy="58452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A1D81A-E327-1F38-0245-36A447F6EAC2}"/>
              </a:ext>
            </a:extLst>
          </p:cNvPr>
          <p:cNvSpPr txBox="1"/>
          <p:nvPr/>
        </p:nvSpPr>
        <p:spPr>
          <a:xfrm>
            <a:off x="905389" y="3429000"/>
            <a:ext cx="103812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D gồm 3 hàng, mỗi hàng có 4 hình lập phương nhỏ. Hình D gồm 12 hình lập phương nhỏ.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E gồm 3 cột, mỗi cột có 4 hình lập phương nhỏ. Hình E gồm 12 hình lập phương nhỏ.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 thể tích hình D bằng thể tích hình E (hoặc: Hai hình D và E có thể tích bằng nhau).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523DD-9988-0141-D207-E561BB7D9F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95"/>
          <a:stretch/>
        </p:blipFill>
        <p:spPr>
          <a:xfrm>
            <a:off x="2759141" y="691584"/>
            <a:ext cx="5646023" cy="249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3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A91F90-56D0-4968-3DC6-2223B64609D1}"/>
              </a:ext>
            </a:extLst>
          </p:cNvPr>
          <p:cNvSpPr/>
          <p:nvPr/>
        </p:nvSpPr>
        <p:spPr>
          <a:xfrm>
            <a:off x="133351" y="574135"/>
            <a:ext cx="11333720" cy="58452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A1D81A-E327-1F38-0245-36A447F6EAC2}"/>
              </a:ext>
            </a:extLst>
          </p:cNvPr>
          <p:cNvSpPr txBox="1"/>
          <p:nvPr/>
        </p:nvSpPr>
        <p:spPr>
          <a:xfrm>
            <a:off x="905389" y="3429000"/>
            <a:ext cx="103812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i="1">
                <a:solidFill>
                  <a:srgbClr val="000000"/>
                </a:solidFill>
                <a:cs typeface="Arial" panose="020B0604020202020204" pitchFamily="34" charset="0"/>
              </a:rPr>
              <a:t>Hình H gồm 2 lớp, mỗi lớp có 8 hình lập phương nhỏ. Hình H gồm 16 hình lập phương nhỏ.</a:t>
            </a:r>
          </a:p>
          <a:p>
            <a:pPr lvl="0"/>
            <a:r>
              <a:rPr lang="vi-VN" sz="3200" i="1">
                <a:solidFill>
                  <a:srgbClr val="000000"/>
                </a:solidFill>
                <a:cs typeface="Arial" panose="020B0604020202020204" pitchFamily="34" charset="0"/>
              </a:rPr>
              <a:t>Hình K gồm 2 lớp, mỗi lớp có 9 hình lập phương nhỏ. Hình K gồm 18 hình lập phương nhỏ.</a:t>
            </a:r>
          </a:p>
          <a:p>
            <a:pPr lvl="0"/>
            <a:r>
              <a:rPr lang="vi-VN" sz="3200" i="1">
                <a:solidFill>
                  <a:srgbClr val="C00000"/>
                </a:solidFill>
                <a:cs typeface="Arial" panose="020B0604020202020204" pitchFamily="34" charset="0"/>
              </a:rPr>
              <a:t>–	Vậy thể tích hình H bé hơn thể tích hình K (hoặc: Thể tích hình K lớn hơn thể tích hình H).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523DD-9988-0141-D207-E561BB7D9F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1" t="-6597" r="-4473" b="-2970"/>
          <a:stretch/>
        </p:blipFill>
        <p:spPr>
          <a:xfrm>
            <a:off x="2606741" y="555060"/>
            <a:ext cx="5546659" cy="2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8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66DBBB9F-87CD-4AF8-A673-C9572A11157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878</TotalTime>
  <Words>671</Words>
  <Application>Microsoft Office PowerPoint</Application>
  <PresentationFormat>Widescreen</PresentationFormat>
  <Paragraphs>64</Paragraphs>
  <Slides>19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Arial</vt:lpstr>
      <vt:lpstr>Calibri</vt:lpstr>
      <vt:lpstr>Calibri Light</vt:lpstr>
      <vt:lpstr>Coiny</vt:lpstr>
      <vt:lpstr>UTM Fleur</vt:lpstr>
      <vt:lpstr>UTM Gradoo</vt:lpstr>
      <vt:lpstr>UTM Loko</vt:lpstr>
      <vt:lpstr>UTM Neo Sans Intel</vt:lpstr>
      <vt:lpstr>印品黑体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04</dc:title>
  <dc:subject>9Slide.vn</dc:subject>
  <dc:creator>huong</dc:creator>
  <dc:description>9Slide.vn</dc:description>
  <cp:lastModifiedBy>Hương</cp:lastModifiedBy>
  <cp:revision>272</cp:revision>
  <dcterms:created xsi:type="dcterms:W3CDTF">2017-08-18T03:02:00Z</dcterms:created>
  <dcterms:modified xsi:type="dcterms:W3CDTF">2024-09-19T14:19:32Z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