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  <p:sldMasterId id="2147483966" r:id="rId2"/>
    <p:sldMasterId id="2147483978" r:id="rId3"/>
  </p:sldMasterIdLst>
  <p:notesMasterIdLst>
    <p:notesMasterId r:id="rId19"/>
  </p:notesMasterIdLst>
  <p:handoutMasterIdLst>
    <p:handoutMasterId r:id="rId20"/>
  </p:handoutMasterIdLst>
  <p:sldIdLst>
    <p:sldId id="380" r:id="rId4"/>
    <p:sldId id="303" r:id="rId5"/>
    <p:sldId id="304" r:id="rId6"/>
    <p:sldId id="385" r:id="rId7"/>
    <p:sldId id="386" r:id="rId8"/>
    <p:sldId id="382" r:id="rId9"/>
    <p:sldId id="312" r:id="rId10"/>
    <p:sldId id="374" r:id="rId11"/>
    <p:sldId id="375" r:id="rId12"/>
    <p:sldId id="376" r:id="rId13"/>
    <p:sldId id="384" r:id="rId14"/>
    <p:sldId id="383" r:id="rId15"/>
    <p:sldId id="362" r:id="rId16"/>
    <p:sldId id="377" r:id="rId17"/>
    <p:sldId id="378" r:id="rId18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670"/>
    <a:srgbClr val="5CD0F5"/>
    <a:srgbClr val="CA85BC"/>
    <a:srgbClr val="BC5369"/>
    <a:srgbClr val="FFFEA0"/>
    <a:srgbClr val="CB4F6F"/>
    <a:srgbClr val="FFCCCC"/>
    <a:srgbClr val="FF9999"/>
    <a:srgbClr val="6D1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567599-CE24-444A-BF53-3A31870108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7FA7CA-02F4-4E7B-8170-B58BF65709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7411F-F108-4A4A-8752-1BD068DED8E5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F1F881-6AD2-4BD8-8B0C-2533818824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7265A4-ED37-473C-95EF-E42C9D1CD6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E20D2-A2DB-42A2-92F3-C26E23DE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48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61958-BC78-43E2-A926-C7D744D4263D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E0C76-EDF6-4307-A2F0-7DD77B985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40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F96-5C9A-479A-BCF6-7F5CE8033E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2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F96-5C9A-479A-BCF6-7F5CE8033E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22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F96-5C9A-479A-BCF6-7F5CE8033E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21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F96-5C9A-479A-BCF6-7F5CE8033E9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2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E0C76-EDF6-4307-A2F0-7DD77B9854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73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F96-5C9A-479A-BCF6-7F5CE8033E9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2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F96-5C9A-479A-BCF6-7F5CE8033E9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2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6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78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29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275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94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71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684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126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055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582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108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26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895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900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46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035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675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705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6085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1008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1626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484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389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4215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340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686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587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7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02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0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65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5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9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3B5F3-BE92-4EF9-91A2-CD4E3ACA60A0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8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86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7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4078705"/>
            <a:ext cx="1640979" cy="291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338286" y="1137004"/>
            <a:ext cx="5638800" cy="51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637" tIns="40319" rIns="80637" bIns="403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815152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</a:rPr>
              <a:t>Thứ ba, ngày 11 tháng 02 năm 2025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000108" y="1661139"/>
            <a:ext cx="7833892" cy="600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637" tIns="40319" rIns="80637" bIns="403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815152" eaLnBrk="1" hangingPunct="1">
              <a:spcBef>
                <a:spcPts val="1012"/>
              </a:spcBef>
              <a:defRPr/>
            </a:pPr>
            <a:r>
              <a:rPr lang="en-US" sz="3375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 </a:t>
            </a:r>
            <a:endParaRPr lang="en-US" sz="3375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79227" y="714690"/>
            <a:ext cx="2165680" cy="92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69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7695" y="771143"/>
            <a:ext cx="96252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solidFill>
                  <a:srgbClr val="008000"/>
                </a:solidFill>
                <a:latin typeface="+mj-lt"/>
              </a:rPr>
              <a:t>Bài </a:t>
            </a:r>
            <a:r>
              <a:rPr lang="vi-VN" sz="3200" b="1" dirty="0">
                <a:solidFill>
                  <a:srgbClr val="008000"/>
                </a:solidFill>
                <a:latin typeface="+mj-lt"/>
              </a:rPr>
              <a:t>4: </a:t>
            </a:r>
            <a:r>
              <a:rPr lang="vi-VN" sz="3200" dirty="0">
                <a:solidFill>
                  <a:srgbClr val="000000"/>
                </a:solidFill>
                <a:latin typeface="+mj-lt"/>
              </a:rPr>
              <a:t>Lượng sữa trong hộp cân nặng 380 g. Vỏ hộp sữa cân nặng 52 g. Hỏi cả hộp sữa cân nặng bao nhiêu gam?</a:t>
            </a:r>
            <a:endParaRPr lang="en-US" sz="32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20326" y="2387316"/>
            <a:ext cx="49352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pPr algn="ctr"/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hộp sữa cân 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 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gam là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380 + 52 = 432 (g) </a:t>
            </a:r>
          </a:p>
          <a:p>
            <a:pPr algn="ctr"/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Đáp số: 432 g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658979" y="1251284"/>
            <a:ext cx="1756610" cy="12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658100" y="1305742"/>
            <a:ext cx="860258" cy="40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60031" y="1751747"/>
            <a:ext cx="8502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831179" y="1251284"/>
            <a:ext cx="1167063" cy="12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629867" y="1739715"/>
            <a:ext cx="1756610" cy="12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721515" y="1790999"/>
            <a:ext cx="8502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017527" y="2339096"/>
            <a:ext cx="49352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27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 sữa: 380 g</a:t>
            </a:r>
          </a:p>
          <a:p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 hộp: 52 g</a:t>
            </a:r>
          </a:p>
          <a:p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hộp sữa: …..gam?</a:t>
            </a:r>
            <a:endParaRPr lang="en-US" sz="2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70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2296" y="2091690"/>
            <a:ext cx="51532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750"/>
            <a:ext cx="121920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750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C3A0C0-BEB0-434E-839C-CCDF93A7B765}"/>
              </a:ext>
            </a:extLst>
          </p:cNvPr>
          <p:cNvSpPr/>
          <p:nvPr/>
        </p:nvSpPr>
        <p:spPr>
          <a:xfrm>
            <a:off x="1964873" y="1841140"/>
            <a:ext cx="8356963" cy="2631257"/>
          </a:xfrm>
          <a:prstGeom prst="roundRect">
            <a:avLst/>
          </a:prstGeom>
          <a:solidFill>
            <a:srgbClr val="F3F670"/>
          </a:solidFill>
          <a:ln>
            <a:solidFill>
              <a:srgbClr val="F3F6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AD47">
                    <a:lumMod val="50000"/>
                  </a:srgbClr>
                </a:solidFill>
                <a:latin typeface="Times New Roman"/>
              </a:rPr>
              <a:t>VẬN DỤNG – VẬN DỤNG SÁNG TẠO</a:t>
            </a:r>
            <a:endParaRPr lang="en-US" sz="3600" b="1" dirty="0">
              <a:solidFill>
                <a:srgbClr val="70AD47">
                  <a:lumMod val="50000"/>
                </a:srgbClr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2502021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1D2BAD-6890-4E7C-AD6F-984DB3737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19472" r="17039" b="12597"/>
          <a:stretch/>
        </p:blipFill>
        <p:spPr>
          <a:xfrm>
            <a:off x="1524000" y="857250"/>
            <a:ext cx="9144000" cy="513864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18E7CF5-DA8F-4842-9117-4F854AFAB568}"/>
              </a:ext>
            </a:extLst>
          </p:cNvPr>
          <p:cNvSpPr/>
          <p:nvPr/>
        </p:nvSpPr>
        <p:spPr>
          <a:xfrm>
            <a:off x="1384636" y="862103"/>
            <a:ext cx="1931051" cy="1688124"/>
          </a:xfrm>
          <a:prstGeom prst="ellipse">
            <a:avLst/>
          </a:prstGeom>
          <a:solidFill>
            <a:srgbClr val="BC5369"/>
          </a:solidFill>
          <a:ln>
            <a:solidFill>
              <a:srgbClr val="BC5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1256A77-F04A-43A5-B662-D90AC0A00685}"/>
              </a:ext>
            </a:extLst>
          </p:cNvPr>
          <p:cNvSpPr/>
          <p:nvPr/>
        </p:nvSpPr>
        <p:spPr>
          <a:xfrm>
            <a:off x="2392366" y="812213"/>
            <a:ext cx="1931051" cy="1688124"/>
          </a:xfrm>
          <a:prstGeom prst="ellipse">
            <a:avLst/>
          </a:prstGeom>
          <a:solidFill>
            <a:srgbClr val="BC5369"/>
          </a:solidFill>
          <a:ln>
            <a:solidFill>
              <a:srgbClr val="BC5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37C9DB-0E22-4935-AE6D-6C287A88B017}"/>
              </a:ext>
            </a:extLst>
          </p:cNvPr>
          <p:cNvSpPr txBox="1"/>
          <p:nvPr/>
        </p:nvSpPr>
        <p:spPr>
          <a:xfrm rot="20575962">
            <a:off x="1784977" y="1700380"/>
            <a:ext cx="2663636" cy="90024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500" b="1" dirty="0" err="1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Củng</a:t>
            </a:r>
            <a:r>
              <a:rPr lang="en-US" sz="45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cố</a:t>
            </a:r>
            <a:endParaRPr lang="en-US" sz="4500" b="1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LNTH-LuoLuoNotangYuanTi 1" pitchFamily="2" charset="-128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38D0FE0-40E4-49D5-BE22-6449600C176B}"/>
              </a:ext>
            </a:extLst>
          </p:cNvPr>
          <p:cNvGrpSpPr/>
          <p:nvPr/>
        </p:nvGrpSpPr>
        <p:grpSpPr>
          <a:xfrm>
            <a:off x="5879357" y="2550227"/>
            <a:ext cx="4309673" cy="2862322"/>
            <a:chOff x="1491343" y="1807029"/>
            <a:chExt cx="5746230" cy="381642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10C66C6-AC46-4880-A7B8-BA8AC34679D6}"/>
                </a:ext>
              </a:extLst>
            </p:cNvPr>
            <p:cNvSpPr txBox="1"/>
            <p:nvPr/>
          </p:nvSpPr>
          <p:spPr>
            <a:xfrm>
              <a:off x="1491343" y="1807029"/>
              <a:ext cx="5746230" cy="3816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000" b="1" dirty="0">
                  <a:ln w="1651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THỬ TÀI ƯỚC LƯỢNG</a:t>
              </a:r>
              <a:endParaRPr lang="en-US" sz="6000" b="1" dirty="0">
                <a:ln w="165100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113E555-FFC9-40F3-9B02-54A497405F8D}"/>
                </a:ext>
              </a:extLst>
            </p:cNvPr>
            <p:cNvSpPr txBox="1"/>
            <p:nvPr/>
          </p:nvSpPr>
          <p:spPr>
            <a:xfrm>
              <a:off x="1723691" y="1807029"/>
              <a:ext cx="5281534" cy="3816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THỬ TÀI ƯỚC LƯỢNG</a:t>
              </a:r>
              <a:endParaRPr lang="en-US" sz="6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946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tech12h.com/sites/default/files/styles/inbody400/public/98_3.png?itok=gn0qsk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" y="1443083"/>
            <a:ext cx="10006149" cy="327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24318" y="1004503"/>
            <a:ext cx="5609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333333"/>
                </a:solidFill>
                <a:latin typeface="Roboto"/>
              </a:rPr>
              <a:t>a. Mỗi túi sau cân nặng bao nhiêu gam?</a:t>
            </a:r>
            <a:endParaRPr lang="en-US" sz="2400"/>
          </a:p>
        </p:txBody>
      </p:sp>
      <p:sp>
        <p:nvSpPr>
          <p:cNvPr id="4" name="Rectangle 3"/>
          <p:cNvSpPr/>
          <p:nvPr/>
        </p:nvSpPr>
        <p:spPr>
          <a:xfrm>
            <a:off x="5225143" y="3785509"/>
            <a:ext cx="620486" cy="3494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5715000" y="4458780"/>
            <a:ext cx="620486" cy="3494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6008914" y="5132051"/>
            <a:ext cx="566058" cy="438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1005840" y="4534292"/>
            <a:ext cx="3126177" cy="7848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tỏi</a:t>
            </a:r>
            <a:r>
              <a:rPr lang="en-US" sz="3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130  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71852" y="4577750"/>
            <a:ext cx="3727268" cy="7848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r>
              <a:rPr lang="en-US" sz="3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450 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38606" y="4564386"/>
            <a:ext cx="4148596" cy="7848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3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820 g</a:t>
            </a:r>
          </a:p>
        </p:txBody>
      </p:sp>
    </p:spTree>
    <p:extLst>
      <p:ext uri="{BB962C8B-B14F-4D97-AF65-F5344CB8AC3E}">
        <p14:creationId xmlns:p14="http://schemas.microsoft.com/office/powerpoint/2010/main" val="269869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2" y="1303399"/>
            <a:ext cx="84799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>
                <a:solidFill>
                  <a:srgbClr val="333333"/>
                </a:solidFill>
                <a:latin typeface="+mj-lt"/>
              </a:rPr>
              <a:t>Chọn đơn vị đo khối lượng (g, kg) điền vào chỗ trống thích hợp:</a:t>
            </a:r>
            <a:endParaRPr lang="en-US" sz="2400" b="1">
              <a:latin typeface="+mj-lt"/>
            </a:endParaRPr>
          </a:p>
        </p:txBody>
      </p:sp>
      <p:pic>
        <p:nvPicPr>
          <p:cNvPr id="6146" name="Picture 2" descr="https://tech12h.com/sites/default/files/styles/inbody400/public/105_2.png?itok=8rnmOnv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137" y="2095161"/>
            <a:ext cx="7801701" cy="253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786743" y="3970565"/>
            <a:ext cx="478972" cy="6640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ounded Rectangle 4"/>
          <p:cNvSpPr/>
          <p:nvPr/>
        </p:nvSpPr>
        <p:spPr>
          <a:xfrm>
            <a:off x="4953000" y="3970565"/>
            <a:ext cx="478972" cy="6640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ounded Rectangle 5"/>
          <p:cNvSpPr/>
          <p:nvPr/>
        </p:nvSpPr>
        <p:spPr>
          <a:xfrm>
            <a:off x="7391400" y="3970564"/>
            <a:ext cx="478972" cy="6640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ounded Rectangle 6"/>
          <p:cNvSpPr/>
          <p:nvPr/>
        </p:nvSpPr>
        <p:spPr>
          <a:xfrm>
            <a:off x="9557658" y="3970564"/>
            <a:ext cx="478972" cy="6640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067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C3A0C0-BEB0-434E-839C-CCDF93A7B765}"/>
              </a:ext>
            </a:extLst>
          </p:cNvPr>
          <p:cNvSpPr/>
          <p:nvPr/>
        </p:nvSpPr>
        <p:spPr>
          <a:xfrm>
            <a:off x="2964180" y="1841141"/>
            <a:ext cx="6086536" cy="883481"/>
          </a:xfrm>
          <a:prstGeom prst="roundRect">
            <a:avLst/>
          </a:prstGeom>
          <a:solidFill>
            <a:srgbClr val="F3F670"/>
          </a:solidFill>
          <a:ln>
            <a:solidFill>
              <a:srgbClr val="F3F6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Khởi động</a:t>
            </a:r>
            <a:endParaRPr lang="en-US" sz="66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3927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8230" y="683442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7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đáp án đúng nhất</a:t>
            </a:r>
            <a:endParaRPr lang="vi-VN" sz="27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1656" y="1120442"/>
            <a:ext cx="1110514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100" b="1" dirty="0">
                <a:solidFill>
                  <a:srgbClr val="222222"/>
                </a:solidFill>
                <a:latin typeface="+mj-lt"/>
              </a:rPr>
              <a:t>	</a:t>
            </a:r>
            <a:r>
              <a:rPr lang="vi-VN" sz="3200" b="1" dirty="0">
                <a:solidFill>
                  <a:srgbClr val="222222"/>
                </a:solidFill>
                <a:latin typeface="+mj-lt"/>
              </a:rPr>
              <a:t>Câu 1:</a:t>
            </a:r>
            <a:r>
              <a:rPr lang="vi-VN" sz="3200" dirty="0">
                <a:solidFill>
                  <a:srgbClr val="222222"/>
                </a:solidFill>
                <a:latin typeface="+mj-lt"/>
              </a:rPr>
              <a:t> </a:t>
            </a:r>
            <a:r>
              <a:rPr lang="vi-VN" sz="3200" dirty="0" smtClean="0">
                <a:solidFill>
                  <a:srgbClr val="222222"/>
                </a:solidFill>
                <a:latin typeface="+mj-lt"/>
              </a:rPr>
              <a:t>1 kg = ....g?</a:t>
            </a:r>
            <a:endParaRPr lang="vi-VN" sz="3200" dirty="0">
              <a:solidFill>
                <a:srgbClr val="222222"/>
              </a:solidFill>
              <a:latin typeface="+mj-lt"/>
            </a:endParaRPr>
          </a:p>
          <a:p>
            <a:pPr algn="just">
              <a:lnSpc>
                <a:spcPct val="200000"/>
              </a:lnSpc>
            </a:pPr>
            <a:r>
              <a:rPr lang="en-US" sz="3200" dirty="0">
                <a:solidFill>
                  <a:srgbClr val="222222"/>
                </a:solidFill>
                <a:latin typeface="+mj-lt"/>
              </a:rPr>
              <a:t>	</a:t>
            </a:r>
            <a:r>
              <a:rPr lang="vi-VN" sz="3200" dirty="0">
                <a:solidFill>
                  <a:srgbClr val="222222"/>
                </a:solidFill>
                <a:latin typeface="+mj-lt"/>
              </a:rPr>
              <a:t>A. </a:t>
            </a:r>
            <a:r>
              <a:rPr lang="vi-VN" sz="3200" dirty="0" smtClean="0">
                <a:solidFill>
                  <a:srgbClr val="222222"/>
                </a:solidFill>
                <a:latin typeface="+mj-lt"/>
              </a:rPr>
              <a:t>10 </a:t>
            </a:r>
            <a:r>
              <a:rPr lang="vi-VN" sz="3200" dirty="0">
                <a:solidFill>
                  <a:srgbClr val="222222"/>
                </a:solidFill>
                <a:latin typeface="+mj-lt"/>
              </a:rPr>
              <a:t>g</a:t>
            </a:r>
            <a:r>
              <a:rPr lang="en-US" sz="3200" dirty="0">
                <a:solidFill>
                  <a:srgbClr val="222222"/>
                </a:solidFill>
                <a:latin typeface="+mj-lt"/>
              </a:rPr>
              <a:t>		</a:t>
            </a:r>
            <a:r>
              <a:rPr lang="vi-VN" sz="3200" dirty="0">
                <a:solidFill>
                  <a:srgbClr val="222222"/>
                </a:solidFill>
                <a:latin typeface="+mj-lt"/>
              </a:rPr>
              <a:t>B. </a:t>
            </a:r>
            <a:r>
              <a:rPr lang="vi-VN" sz="3200" dirty="0" smtClean="0">
                <a:solidFill>
                  <a:srgbClr val="222222"/>
                </a:solidFill>
                <a:latin typeface="+mj-lt"/>
              </a:rPr>
              <a:t>100 </a:t>
            </a:r>
            <a:r>
              <a:rPr lang="vi-VN" sz="3200" dirty="0">
                <a:solidFill>
                  <a:srgbClr val="222222"/>
                </a:solidFill>
                <a:latin typeface="+mj-lt"/>
              </a:rPr>
              <a:t>g</a:t>
            </a:r>
            <a:r>
              <a:rPr lang="en-US" sz="3200" dirty="0">
                <a:solidFill>
                  <a:srgbClr val="222222"/>
                </a:solidFill>
                <a:latin typeface="+mj-lt"/>
              </a:rPr>
              <a:t>		</a:t>
            </a:r>
            <a:r>
              <a:rPr lang="vi-VN" sz="3200" dirty="0">
                <a:solidFill>
                  <a:srgbClr val="222222"/>
                </a:solidFill>
                <a:latin typeface="+mj-lt"/>
              </a:rPr>
              <a:t>C. </a:t>
            </a:r>
            <a:r>
              <a:rPr lang="vi-VN" sz="3200" dirty="0" smtClean="0">
                <a:solidFill>
                  <a:srgbClr val="222222"/>
                </a:solidFill>
                <a:latin typeface="+mj-lt"/>
              </a:rPr>
              <a:t>1000 </a:t>
            </a:r>
            <a:r>
              <a:rPr lang="vi-VN" sz="3200" dirty="0">
                <a:solidFill>
                  <a:srgbClr val="222222"/>
                </a:solidFill>
                <a:latin typeface="+mj-lt"/>
              </a:rPr>
              <a:t>g</a:t>
            </a:r>
            <a:r>
              <a:rPr lang="en-US" sz="3200" dirty="0">
                <a:solidFill>
                  <a:srgbClr val="222222"/>
                </a:solidFill>
                <a:latin typeface="+mj-lt"/>
              </a:rPr>
              <a:t>		</a:t>
            </a:r>
            <a:r>
              <a:rPr lang="vi-VN" sz="3200" dirty="0">
                <a:solidFill>
                  <a:srgbClr val="222222"/>
                </a:solidFill>
                <a:latin typeface="+mj-lt"/>
              </a:rPr>
              <a:t>D. </a:t>
            </a:r>
            <a:r>
              <a:rPr lang="vi-VN" sz="3200" dirty="0" smtClean="0">
                <a:solidFill>
                  <a:srgbClr val="222222"/>
                </a:solidFill>
                <a:latin typeface="+mj-lt"/>
              </a:rPr>
              <a:t>1100 </a:t>
            </a:r>
            <a:r>
              <a:rPr lang="vi-VN" sz="3200" dirty="0">
                <a:solidFill>
                  <a:srgbClr val="222222"/>
                </a:solidFill>
                <a:latin typeface="+mj-lt"/>
              </a:rPr>
              <a:t>g</a:t>
            </a:r>
            <a:endParaRPr lang="en-US" sz="3200" dirty="0">
              <a:solidFill>
                <a:srgbClr val="222222"/>
              </a:solidFill>
              <a:latin typeface="+mj-lt"/>
            </a:endParaRPr>
          </a:p>
          <a:p>
            <a:pPr algn="just">
              <a:lnSpc>
                <a:spcPct val="200000"/>
              </a:lnSpc>
            </a:pPr>
            <a:r>
              <a:rPr lang="en-US" altLang="en-US" sz="3200" b="1" dirty="0">
                <a:solidFill>
                  <a:srgbClr val="222222"/>
                </a:solidFill>
                <a:latin typeface="+mj-lt"/>
              </a:rPr>
              <a:t>	</a:t>
            </a:r>
            <a:r>
              <a:rPr lang="en-US" sz="21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100" dirty="0">
              <a:solidFill>
                <a:srgbClr val="222222"/>
              </a:solidFill>
              <a:latin typeface="+mj-lt"/>
            </a:endParaRPr>
          </a:p>
          <a:p>
            <a:pPr algn="just"/>
            <a:endParaRPr lang="en-US" sz="2100" dirty="0">
              <a:solidFill>
                <a:srgbClr val="222222"/>
              </a:solidFill>
              <a:latin typeface="+mj-lt"/>
            </a:endParaRPr>
          </a:p>
          <a:p>
            <a:pPr algn="just"/>
            <a:endParaRPr lang="en-US" sz="2100" dirty="0">
              <a:solidFill>
                <a:srgbClr val="222222"/>
              </a:solidFill>
              <a:latin typeface="+mj-lt"/>
            </a:endParaRPr>
          </a:p>
          <a:p>
            <a:pPr algn="just"/>
            <a:endParaRPr lang="en-US" sz="2100" dirty="0">
              <a:solidFill>
                <a:srgbClr val="222222"/>
              </a:solidFill>
              <a:latin typeface="+mj-lt"/>
            </a:endParaRPr>
          </a:p>
          <a:p>
            <a:pPr algn="just"/>
            <a:endParaRPr lang="vi-VN" sz="2100" dirty="0">
              <a:solidFill>
                <a:srgbClr val="222222"/>
              </a:solidFill>
              <a:latin typeface="+mj-lt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515092" y="3967376"/>
            <a:ext cx="138564" cy="3924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85800"/>
            <a:endParaRPr lang="en-US" altLang="en-US" sz="21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942221" y="2466474"/>
            <a:ext cx="541421" cy="62564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4750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8230" y="683442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7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đáp án đúng nhất</a:t>
            </a:r>
            <a:endParaRPr lang="vi-VN" sz="27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1656" y="1120442"/>
            <a:ext cx="1110514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100" b="1" dirty="0">
                <a:solidFill>
                  <a:srgbClr val="222222"/>
                </a:solidFill>
                <a:latin typeface="+mj-lt"/>
              </a:rPr>
              <a:t>	</a:t>
            </a:r>
            <a:r>
              <a:rPr lang="en-US" altLang="en-US" sz="3200" b="1" dirty="0">
                <a:solidFill>
                  <a:srgbClr val="222222"/>
                </a:solidFill>
                <a:latin typeface="+mj-lt"/>
              </a:rPr>
              <a:t>	</a:t>
            </a:r>
            <a:r>
              <a:rPr lang="vi-VN" sz="3200" b="1" dirty="0">
                <a:solidFill>
                  <a:srgbClr val="222222"/>
                </a:solidFill>
                <a:latin typeface="+mj-lt"/>
              </a:rPr>
              <a:t>Câu </a:t>
            </a:r>
            <a:r>
              <a:rPr lang="vi-VN" sz="3200" b="1" dirty="0" smtClean="0">
                <a:solidFill>
                  <a:srgbClr val="222222"/>
                </a:solidFill>
                <a:latin typeface="+mj-lt"/>
              </a:rPr>
              <a:t>2:</a:t>
            </a:r>
            <a:r>
              <a:rPr lang="vi-VN" sz="3200" dirty="0">
                <a:solidFill>
                  <a:srgbClr val="222222"/>
                </a:solidFill>
                <a:latin typeface="+mj-lt"/>
              </a:rPr>
              <a:t> </a:t>
            </a:r>
            <a:r>
              <a:rPr lang="vi-VN" sz="3200" dirty="0" smtClean="0">
                <a:solidFill>
                  <a:srgbClr val="222222"/>
                </a:solidFill>
                <a:latin typeface="+mj-lt"/>
              </a:rPr>
              <a:t>1000 kg 500 g </a:t>
            </a:r>
            <a:r>
              <a:rPr lang="vi-VN" sz="3200" dirty="0">
                <a:solidFill>
                  <a:srgbClr val="222222"/>
                </a:solidFill>
                <a:latin typeface="+mj-lt"/>
              </a:rPr>
              <a:t>= ....g?</a:t>
            </a:r>
          </a:p>
          <a:p>
            <a:pPr algn="just">
              <a:lnSpc>
                <a:spcPct val="200000"/>
              </a:lnSpc>
            </a:pPr>
            <a:r>
              <a:rPr lang="en-US" sz="3200" dirty="0">
                <a:solidFill>
                  <a:srgbClr val="222222"/>
                </a:solidFill>
                <a:latin typeface="+mj-lt"/>
              </a:rPr>
              <a:t>	</a:t>
            </a:r>
            <a:r>
              <a:rPr lang="vi-VN" sz="3200" dirty="0">
                <a:solidFill>
                  <a:srgbClr val="222222"/>
                </a:solidFill>
                <a:latin typeface="+mj-lt"/>
              </a:rPr>
              <a:t>A. </a:t>
            </a:r>
            <a:r>
              <a:rPr lang="vi-VN" sz="3200" dirty="0" smtClean="0">
                <a:solidFill>
                  <a:srgbClr val="222222"/>
                </a:solidFill>
                <a:latin typeface="+mj-lt"/>
              </a:rPr>
              <a:t>1500 </a:t>
            </a:r>
            <a:r>
              <a:rPr lang="vi-VN" sz="3200" dirty="0">
                <a:solidFill>
                  <a:srgbClr val="222222"/>
                </a:solidFill>
                <a:latin typeface="+mj-lt"/>
              </a:rPr>
              <a:t>g</a:t>
            </a:r>
            <a:r>
              <a:rPr lang="en-US" sz="3200" dirty="0">
                <a:solidFill>
                  <a:srgbClr val="222222"/>
                </a:solidFill>
                <a:latin typeface="+mj-lt"/>
              </a:rPr>
              <a:t>		</a:t>
            </a:r>
            <a:r>
              <a:rPr lang="vi-VN" sz="3200" dirty="0">
                <a:solidFill>
                  <a:srgbClr val="222222"/>
                </a:solidFill>
                <a:latin typeface="+mj-lt"/>
              </a:rPr>
              <a:t>B. </a:t>
            </a:r>
            <a:r>
              <a:rPr lang="vi-VN" sz="3200" dirty="0" smtClean="0">
                <a:solidFill>
                  <a:srgbClr val="222222"/>
                </a:solidFill>
                <a:latin typeface="+mj-lt"/>
              </a:rPr>
              <a:t>150 </a:t>
            </a:r>
            <a:r>
              <a:rPr lang="vi-VN" sz="3200" dirty="0">
                <a:solidFill>
                  <a:srgbClr val="222222"/>
                </a:solidFill>
                <a:latin typeface="+mj-lt"/>
              </a:rPr>
              <a:t>g</a:t>
            </a:r>
            <a:r>
              <a:rPr lang="en-US" sz="3200" dirty="0">
                <a:solidFill>
                  <a:srgbClr val="222222"/>
                </a:solidFill>
                <a:latin typeface="+mj-lt"/>
              </a:rPr>
              <a:t>		</a:t>
            </a:r>
            <a:r>
              <a:rPr lang="vi-VN" sz="3200" dirty="0">
                <a:solidFill>
                  <a:srgbClr val="222222"/>
                </a:solidFill>
                <a:latin typeface="+mj-lt"/>
              </a:rPr>
              <a:t>C. </a:t>
            </a:r>
            <a:r>
              <a:rPr lang="vi-VN" sz="3200" dirty="0" smtClean="0">
                <a:solidFill>
                  <a:srgbClr val="222222"/>
                </a:solidFill>
                <a:latin typeface="+mj-lt"/>
              </a:rPr>
              <a:t>1050 </a:t>
            </a:r>
            <a:r>
              <a:rPr lang="vi-VN" sz="3200" dirty="0">
                <a:solidFill>
                  <a:srgbClr val="222222"/>
                </a:solidFill>
                <a:latin typeface="+mj-lt"/>
              </a:rPr>
              <a:t>g</a:t>
            </a:r>
            <a:r>
              <a:rPr lang="en-US" sz="3200" dirty="0">
                <a:solidFill>
                  <a:srgbClr val="222222"/>
                </a:solidFill>
                <a:latin typeface="+mj-lt"/>
              </a:rPr>
              <a:t>		</a:t>
            </a:r>
            <a:r>
              <a:rPr lang="vi-VN" sz="3200" dirty="0">
                <a:solidFill>
                  <a:srgbClr val="222222"/>
                </a:solidFill>
                <a:latin typeface="+mj-lt"/>
              </a:rPr>
              <a:t>D. </a:t>
            </a:r>
            <a:r>
              <a:rPr lang="vi-VN" sz="3200" dirty="0" smtClean="0">
                <a:solidFill>
                  <a:srgbClr val="222222"/>
                </a:solidFill>
                <a:latin typeface="+mj-lt"/>
              </a:rPr>
              <a:t>1550 </a:t>
            </a:r>
            <a:r>
              <a:rPr lang="vi-VN" sz="3200" dirty="0">
                <a:solidFill>
                  <a:srgbClr val="222222"/>
                </a:solidFill>
                <a:latin typeface="+mj-lt"/>
              </a:rPr>
              <a:t>g</a:t>
            </a:r>
            <a:endParaRPr lang="en-US" sz="3200" dirty="0">
              <a:solidFill>
                <a:srgbClr val="222222"/>
              </a:solidFill>
              <a:latin typeface="+mj-lt"/>
            </a:endParaRPr>
          </a:p>
          <a:p>
            <a:pPr lvl="0" algn="just">
              <a:lnSpc>
                <a:spcPct val="200000"/>
              </a:lnSpc>
            </a:pPr>
            <a:endParaRPr lang="en-US" sz="2100" b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1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100" dirty="0">
              <a:solidFill>
                <a:srgbClr val="222222"/>
              </a:solidFill>
              <a:latin typeface="+mj-lt"/>
            </a:endParaRPr>
          </a:p>
          <a:p>
            <a:pPr algn="just"/>
            <a:endParaRPr lang="en-US" sz="2100" dirty="0">
              <a:solidFill>
                <a:srgbClr val="222222"/>
              </a:solidFill>
              <a:latin typeface="+mj-lt"/>
            </a:endParaRPr>
          </a:p>
          <a:p>
            <a:pPr algn="just"/>
            <a:endParaRPr lang="en-US" sz="2100" dirty="0">
              <a:solidFill>
                <a:srgbClr val="222222"/>
              </a:solidFill>
              <a:latin typeface="+mj-lt"/>
            </a:endParaRPr>
          </a:p>
          <a:p>
            <a:pPr algn="just"/>
            <a:endParaRPr lang="en-US" sz="2100" dirty="0">
              <a:solidFill>
                <a:srgbClr val="222222"/>
              </a:solidFill>
              <a:latin typeface="+mj-lt"/>
            </a:endParaRPr>
          </a:p>
          <a:p>
            <a:pPr algn="just"/>
            <a:endParaRPr lang="vi-VN" sz="2100" dirty="0">
              <a:solidFill>
                <a:srgbClr val="222222"/>
              </a:solidFill>
              <a:latin typeface="+mj-lt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515092" y="3967376"/>
            <a:ext cx="138564" cy="3924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85800"/>
            <a:endParaRPr lang="en-US" altLang="en-US" sz="21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438633" y="2458802"/>
            <a:ext cx="541421" cy="62564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01517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4078705"/>
            <a:ext cx="1640979" cy="291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338286" y="1137004"/>
            <a:ext cx="5638800" cy="51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637" tIns="40319" rIns="80637" bIns="403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815152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</a:rPr>
              <a:t>Thứ ba, ngày 11 tháng 02 năm 2025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000108" y="1661139"/>
            <a:ext cx="7833892" cy="600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637" tIns="40319" rIns="80637" bIns="403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815152" eaLnBrk="1" hangingPunct="1">
              <a:spcBef>
                <a:spcPts val="1012"/>
              </a:spcBef>
              <a:defRPr/>
            </a:pPr>
            <a:r>
              <a:rPr lang="en-US" sz="3375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 </a:t>
            </a:r>
            <a:endParaRPr lang="en-US" sz="3375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79227" y="714690"/>
            <a:ext cx="2165680" cy="92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96814" y="2273759"/>
            <a:ext cx="38404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Bài: </a:t>
            </a:r>
            <a:r>
              <a:rPr lang="en-US" sz="3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Gam  ( tiết 2)</a:t>
            </a:r>
          </a:p>
        </p:txBody>
      </p:sp>
    </p:spTree>
    <p:extLst>
      <p:ext uri="{BB962C8B-B14F-4D97-AF65-F5344CB8AC3E}">
        <p14:creationId xmlns:p14="http://schemas.microsoft.com/office/powerpoint/2010/main" val="40877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C3A0C0-BEB0-434E-839C-CCDF93A7B765}"/>
              </a:ext>
            </a:extLst>
          </p:cNvPr>
          <p:cNvSpPr/>
          <p:nvPr/>
        </p:nvSpPr>
        <p:spPr>
          <a:xfrm>
            <a:off x="1827713" y="1841141"/>
            <a:ext cx="8102237" cy="883481"/>
          </a:xfrm>
          <a:prstGeom prst="roundRect">
            <a:avLst/>
          </a:prstGeom>
          <a:solidFill>
            <a:srgbClr val="F3F670"/>
          </a:solidFill>
          <a:ln>
            <a:solidFill>
              <a:srgbClr val="F3F6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 dirty="0">
                <a:solidFill>
                  <a:srgbClr val="70AD47">
                    <a:lumMod val="50000"/>
                  </a:srgbClr>
                </a:solidFill>
                <a:latin typeface="Times New Roman"/>
              </a:rPr>
              <a:t>KHÁM PHÁ – LUYỆN TẬP</a:t>
            </a:r>
            <a:endParaRPr lang="en-US" sz="4950" b="1" dirty="0">
              <a:solidFill>
                <a:srgbClr val="70AD47">
                  <a:lumMod val="50000"/>
                </a:srgbClr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2502021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61662" y="857252"/>
            <a:ext cx="166584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 </a:t>
            </a:r>
            <a:r>
              <a:rPr lang="en-US" sz="2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  <a:endParaRPr 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123734"/>
              </p:ext>
            </p:extLst>
          </p:nvPr>
        </p:nvGraphicFramePr>
        <p:xfrm>
          <a:off x="2471498" y="1099624"/>
          <a:ext cx="7099562" cy="1897380"/>
        </p:xfrm>
        <a:graphic>
          <a:graphicData uri="http://schemas.openxmlformats.org/drawingml/2006/table">
            <a:tbl>
              <a:tblPr/>
              <a:tblGrid>
                <a:gridCol w="3549781">
                  <a:extLst>
                    <a:ext uri="{9D8B030D-6E8A-4147-A177-3AD203B41FA5}">
                      <a16:colId xmlns:a16="http://schemas.microsoft.com/office/drawing/2014/main" val="513678587"/>
                    </a:ext>
                  </a:extLst>
                </a:gridCol>
                <a:gridCol w="3549781">
                  <a:extLst>
                    <a:ext uri="{9D8B030D-6E8A-4147-A177-3AD203B41FA5}">
                      <a16:colId xmlns:a16="http://schemas.microsoft.com/office/drawing/2014/main" val="767242613"/>
                    </a:ext>
                  </a:extLst>
                </a:gridCol>
              </a:tblGrid>
              <a:tr h="189738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3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 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3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g</a:t>
                      </a:r>
                    </a:p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  5 kg = </a:t>
                      </a:r>
                      <a:r>
                        <a:rPr lang="en-US" sz="3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g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nn-NO" sz="3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nn-NO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 g = </a:t>
                      </a:r>
                      <a:r>
                        <a:rPr lang="nn-NO" sz="3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 </a:t>
                      </a:r>
                      <a:r>
                        <a:rPr lang="nn-NO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</a:t>
                      </a:r>
                    </a:p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nn-NO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  7 000 g = </a:t>
                      </a:r>
                      <a:r>
                        <a:rPr lang="nn-NO" sz="3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7 </a:t>
                      </a:r>
                      <a:r>
                        <a:rPr lang="nn-NO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2432439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735279" y="3100075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kg 400 g =   1 400 g</a:t>
            </a:r>
          </a:p>
          <a:p>
            <a:pPr algn="just">
              <a:lnSpc>
                <a:spcPct val="200000"/>
              </a:lnSpc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2 500 g      =   2 kg 500 g</a:t>
            </a:r>
          </a:p>
        </p:txBody>
      </p:sp>
      <p:sp>
        <p:nvSpPr>
          <p:cNvPr id="8" name="Rectangle 7"/>
          <p:cNvSpPr/>
          <p:nvPr/>
        </p:nvSpPr>
        <p:spPr>
          <a:xfrm>
            <a:off x="4027715" y="1472811"/>
            <a:ext cx="947057" cy="446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rgbClr val="FF0000"/>
                </a:solidFill>
              </a:rPr>
              <a:t>………………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27715" y="2411387"/>
            <a:ext cx="947057" cy="446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>
                <a:solidFill>
                  <a:srgbClr val="FF0000"/>
                </a:solidFill>
              </a:rPr>
              <a:t>………………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070515" y="1469923"/>
            <a:ext cx="473528" cy="446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>
                <a:solidFill>
                  <a:srgbClr val="FF0000"/>
                </a:solidFill>
              </a:rPr>
              <a:t>……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005202" y="2331188"/>
            <a:ext cx="473529" cy="446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>
                <a:solidFill>
                  <a:srgbClr val="FF0000"/>
                </a:solidFill>
              </a:rPr>
              <a:t>……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379031" y="3523175"/>
            <a:ext cx="947057" cy="446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>
                <a:solidFill>
                  <a:srgbClr val="FF0000"/>
                </a:solidFill>
              </a:rPr>
              <a:t>………………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42266" y="4444496"/>
            <a:ext cx="473529" cy="446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>
                <a:solidFill>
                  <a:srgbClr val="FF0000"/>
                </a:solidFill>
              </a:rPr>
              <a:t>……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111093" y="4444496"/>
            <a:ext cx="606878" cy="446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>
                <a:solidFill>
                  <a:srgbClr val="FF0000"/>
                </a:solidFill>
              </a:rPr>
              <a:t>……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9277084" y="197578"/>
            <a:ext cx="2207623" cy="13193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Đố bạn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37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2" grpId="0" animBg="1"/>
      <p:bldP spid="25" grpId="0" animBg="1"/>
      <p:bldP spid="26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1953" y="924582"/>
            <a:ext cx="6301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 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.?.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bằng kg hay g?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931" y="1865626"/>
            <a:ext cx="11064240" cy="44853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23868" y="5221681"/>
            <a:ext cx="366126" cy="5616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</a:p>
        </p:txBody>
      </p:sp>
      <p:sp>
        <p:nvSpPr>
          <p:cNvPr id="7" name="Rectangle 6"/>
          <p:cNvSpPr/>
          <p:nvPr/>
        </p:nvSpPr>
        <p:spPr>
          <a:xfrm>
            <a:off x="6915616" y="5313121"/>
            <a:ext cx="571311" cy="5616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kg</a:t>
            </a:r>
            <a:endParaRPr lang="en-US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83800" y="5224745"/>
            <a:ext cx="366126" cy="5616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201271" y="374854"/>
            <a:ext cx="3771529" cy="109945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2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82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1142" y="47497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3074" name="Picture 2" descr="Toán lớp 3 trang 23 Luyện tập | Chân trời sáng tạ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43" y="911887"/>
            <a:ext cx="5708467" cy="299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008226" y="1298641"/>
            <a:ext cx="4774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400" dirty="0">
                <a:solidFill>
                  <a:srgbClr val="FF0000"/>
                </a:solidFill>
                <a:latin typeface="Open Sans"/>
              </a:rPr>
              <a:t>a) 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5 hộp sữa cân nặng </a:t>
            </a:r>
            <a:r>
              <a:rPr lang="en-US" sz="2400" dirty="0">
                <a:solidFill>
                  <a:srgbClr val="00B0F0"/>
                </a:solidFill>
                <a:latin typeface="Open Sans"/>
              </a:rPr>
              <a:t>.?.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 g.</a:t>
            </a:r>
          </a:p>
          <a:p>
            <a:pPr algn="just">
              <a:lnSpc>
                <a:spcPct val="200000"/>
              </a:lnSpc>
            </a:pPr>
            <a:r>
              <a:rPr lang="en-US" sz="2400" dirty="0">
                <a:solidFill>
                  <a:srgbClr val="FF0000"/>
                </a:solidFill>
                <a:latin typeface="Open Sans"/>
              </a:rPr>
              <a:t>b) 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1 hộp sữa cân nặng </a:t>
            </a:r>
            <a:r>
              <a:rPr lang="en-US" sz="2400" dirty="0">
                <a:solidFill>
                  <a:srgbClr val="00B0F0"/>
                </a:solidFill>
                <a:latin typeface="Open Sans"/>
              </a:rPr>
              <a:t>.?.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 g.</a:t>
            </a:r>
          </a:p>
        </p:txBody>
      </p:sp>
      <p:sp>
        <p:nvSpPr>
          <p:cNvPr id="8" name="Rectangle 7"/>
          <p:cNvSpPr/>
          <p:nvPr/>
        </p:nvSpPr>
        <p:spPr>
          <a:xfrm>
            <a:off x="862148" y="4022040"/>
            <a:ext cx="49638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kg = 1000 g 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– 100 = 900 (g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18810" y="3800076"/>
            <a:ext cx="49790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 : 5 = 180 (g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162082" y="186857"/>
            <a:ext cx="3771529" cy="109945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4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13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02711439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232</Words>
  <Application>Microsoft Office PowerPoint</Application>
  <PresentationFormat>Widescreen</PresentationFormat>
  <Paragraphs>74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LNTH-LuoLuoNotangYuanTi 1</vt:lpstr>
      <vt:lpstr>Open Sans</vt:lpstr>
      <vt:lpstr>Roboto</vt:lpstr>
      <vt:lpstr>Tahoma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phgiang.k21dgdth@gmail.com</dc:creator>
  <cp:lastModifiedBy>MyPC</cp:lastModifiedBy>
  <cp:revision>255</cp:revision>
  <dcterms:created xsi:type="dcterms:W3CDTF">2022-06-25T03:27:47Z</dcterms:created>
  <dcterms:modified xsi:type="dcterms:W3CDTF">2025-02-10T15:05:30Z</dcterms:modified>
</cp:coreProperties>
</file>