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86" r:id="rId8"/>
    <p:sldId id="261" r:id="rId9"/>
    <p:sldId id="267" r:id="rId10"/>
    <p:sldId id="280" r:id="rId11"/>
    <p:sldId id="281" r:id="rId12"/>
    <p:sldId id="268" r:id="rId13"/>
    <p:sldId id="271" r:id="rId14"/>
    <p:sldId id="262" r:id="rId15"/>
    <p:sldId id="285" r:id="rId16"/>
    <p:sldId id="263" r:id="rId17"/>
    <p:sldId id="277" r:id="rId18"/>
    <p:sldId id="278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CCEA"/>
    <a:srgbClr val="FBBAAC"/>
    <a:srgbClr val="FCD98A"/>
    <a:srgbClr val="EC6C53"/>
    <a:srgbClr val="FDF7A8"/>
    <a:srgbClr val="F07458"/>
    <a:srgbClr val="67CBEB"/>
    <a:srgbClr val="EAEBED"/>
    <a:srgbClr val="00B3CD"/>
    <a:srgbClr val="CBDC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96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giới thiệu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835488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8548" y="4088198"/>
            <a:ext cx="9139451" cy="1169601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3A975-4B44-4E59-9E89-39FB2B6D4246}" type="datetimeFigureOut">
              <a:rPr lang="en-US" smtClean="0"/>
              <a:t>27/08/2024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39" y="206828"/>
            <a:ext cx="1305161" cy="103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hi nhớ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FDF7A8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23A975-4B44-4E59-9E89-39FB2B6D4246}" type="datetimeFigureOut">
              <a:rPr lang="en-US" smtClean="0"/>
              <a:pPr/>
              <a:t>27/08/2024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7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uyện tậ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EC6C53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23A975-4B44-4E59-9E89-39FB2B6D4246}" type="datetimeFigureOut">
              <a:rPr lang="en-US" smtClean="0"/>
              <a:pPr/>
              <a:t>27/08/2024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9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ực hàn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67CCEA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23A975-4B44-4E59-9E89-39FB2B6D4246}" type="datetimeFigureOut">
              <a:rPr lang="en-US" smtClean="0"/>
              <a:pPr/>
              <a:t>27/08/2024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3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ận dụ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FBBAAC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23A975-4B44-4E59-9E89-39FB2B6D4246}" type="datetimeFigureOut">
              <a:rPr lang="en-US" smtClean="0"/>
              <a:pPr/>
              <a:t>27/08/2024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2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3A975-4B44-4E59-9E89-39FB2B6D4246}" type="datetimeFigureOut">
              <a:rPr lang="en-US" smtClean="0"/>
              <a:t>27/08/2024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4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3A975-4B44-4E59-9E89-39FB2B6D4246}" type="datetimeFigureOut">
              <a:rPr lang="en-US" smtClean="0"/>
              <a:t>27/08/2024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0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3A975-4B44-4E59-9E89-39FB2B6D4246}" type="datetimeFigureOut">
              <a:rPr lang="en-US" smtClean="0"/>
              <a:t>27/08/2024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1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3A975-4B44-4E59-9E89-39FB2B6D4246}" type="datetimeFigureOut">
              <a:rPr lang="en-US" smtClean="0"/>
              <a:t>27/08/2024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6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3A975-4B44-4E59-9E89-39FB2B6D4246}" type="datetimeFigureOut">
              <a:rPr lang="en-US" smtClean="0"/>
              <a:t>27/08/2024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01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3A975-4B44-4E59-9E89-39FB2B6D4246}" type="datetimeFigureOut">
              <a:rPr lang="en-US" smtClean="0"/>
              <a:t>27/08/2024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8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hởi độ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CBDC50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23A975-4B44-4E59-9E89-39FB2B6D4246}" type="datetimeFigureOut">
              <a:rPr lang="en-US" smtClean="0"/>
              <a:pPr/>
              <a:t>27/08/2024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6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3A975-4B44-4E59-9E89-39FB2B6D4246}" type="datetimeFigureOut">
              <a:rPr lang="en-US" smtClean="0"/>
              <a:t>27/08/2024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4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3A975-4B44-4E59-9E89-39FB2B6D4246}" type="datetimeFigureOut">
              <a:rPr lang="en-US" smtClean="0"/>
              <a:t>27/08/2024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2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3A975-4B44-4E59-9E89-39FB2B6D4246}" type="datetimeFigureOut">
              <a:rPr lang="en-US" smtClean="0"/>
              <a:t>27/08/2024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0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3A975-4B44-4E59-9E89-39FB2B6D4246}" type="datetimeFigureOut">
              <a:rPr lang="en-US" smtClean="0"/>
              <a:t>27/08/2024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6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hám phá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00B3CD">
              <a:alpha val="75000"/>
            </a:srgbClr>
          </a:solidFill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23A975-4B44-4E59-9E89-39FB2B6D4246}" type="datetimeFigureOut">
              <a:rPr lang="en-US" smtClean="0"/>
              <a:pPr/>
              <a:t>27/08/2024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70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Đọ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EAEBED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23A975-4B44-4E59-9E89-39FB2B6D4246}" type="datetimeFigureOut">
              <a:rPr lang="en-US" smtClean="0"/>
              <a:pPr/>
              <a:t>27/08/2024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7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à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gradFill flip="none" rotWithShape="1">
            <a:gsLst>
              <a:gs pos="0">
                <a:srgbClr val="67CBEB">
                  <a:alpha val="75000"/>
                  <a:lumMod val="75000"/>
                  <a:lumOff val="25000"/>
                </a:srgbClr>
              </a:gs>
              <a:gs pos="100000">
                <a:srgbClr val="F07458">
                  <a:lumMod val="50000"/>
                  <a:lumOff val="50000"/>
                  <a:alpha val="75000"/>
                </a:srgbClr>
              </a:gs>
            </a:gsLst>
            <a:lin ang="10800000" scaled="1"/>
            <a:tileRect/>
          </a:gra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23A975-4B44-4E59-9E89-39FB2B6D4246}" type="datetimeFigureOut">
              <a:rPr lang="en-US" smtClean="0"/>
              <a:pPr/>
              <a:t>27/08/2024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25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Là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gradFill flip="none" rotWithShape="1">
            <a:gsLst>
              <a:gs pos="0">
                <a:srgbClr val="67CBEB">
                  <a:alpha val="75000"/>
                  <a:lumMod val="75000"/>
                  <a:lumOff val="25000"/>
                </a:srgbClr>
              </a:gs>
              <a:gs pos="100000">
                <a:srgbClr val="F07458">
                  <a:lumMod val="50000"/>
                  <a:lumOff val="50000"/>
                  <a:alpha val="75000"/>
                </a:srgbClr>
              </a:gs>
            </a:gsLst>
            <a:lin ang="10800000" scaled="1"/>
            <a:tileRect/>
          </a:gra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23A975-4B44-4E59-9E89-39FB2B6D4246}" type="datetimeFigureOut">
              <a:rPr lang="en-US" smtClean="0"/>
              <a:pPr/>
              <a:t>27/08/2024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9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Là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gradFill flip="none" rotWithShape="1">
            <a:gsLst>
              <a:gs pos="0">
                <a:srgbClr val="67CBEB">
                  <a:alpha val="75000"/>
                  <a:lumMod val="75000"/>
                  <a:lumOff val="25000"/>
                </a:srgbClr>
              </a:gs>
              <a:gs pos="100000">
                <a:srgbClr val="F07458">
                  <a:lumMod val="50000"/>
                  <a:lumOff val="50000"/>
                  <a:alpha val="75000"/>
                </a:srgbClr>
              </a:gs>
            </a:gsLst>
            <a:lin ang="10800000" scaled="1"/>
            <a:tileRect/>
          </a:gra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23A975-4B44-4E59-9E89-39FB2B6D4246}" type="datetimeFigureOut">
              <a:rPr lang="en-US" smtClean="0"/>
              <a:pPr/>
              <a:t>27/08/2024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3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Là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gradFill flip="none" rotWithShape="1">
            <a:gsLst>
              <a:gs pos="0">
                <a:srgbClr val="67CBEB">
                  <a:alpha val="75000"/>
                  <a:lumMod val="75000"/>
                  <a:lumOff val="25000"/>
                </a:srgbClr>
              </a:gs>
              <a:gs pos="100000">
                <a:srgbClr val="F07458">
                  <a:lumMod val="50000"/>
                  <a:lumOff val="50000"/>
                  <a:alpha val="75000"/>
                </a:srgbClr>
              </a:gs>
            </a:gsLst>
            <a:lin ang="10800000" scaled="1"/>
            <a:tileRect/>
          </a:gra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23A975-4B44-4E59-9E89-39FB2B6D4246}" type="datetimeFigureOut">
              <a:rPr lang="en-US" smtClean="0"/>
              <a:pPr/>
              <a:t>27/08/2024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8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Là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gradFill flip="none" rotWithShape="1">
            <a:gsLst>
              <a:gs pos="0">
                <a:srgbClr val="67CBEB">
                  <a:alpha val="75000"/>
                  <a:lumMod val="75000"/>
                  <a:lumOff val="25000"/>
                </a:srgbClr>
              </a:gs>
              <a:gs pos="100000">
                <a:srgbClr val="F07458">
                  <a:lumMod val="50000"/>
                  <a:lumOff val="50000"/>
                  <a:alpha val="75000"/>
                </a:srgbClr>
              </a:gs>
            </a:gsLst>
            <a:lin ang="10800000" scaled="1"/>
            <a:tileRect/>
          </a:gra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23A975-4B44-4E59-9E89-39FB2B6D4246}" type="datetimeFigureOut">
              <a:rPr lang="en-US" smtClean="0"/>
              <a:pPr/>
              <a:t>27/08/2024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59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23A975-4B44-4E59-9E89-39FB2B6D4246}" type="datetimeFigureOut">
              <a:rPr lang="en-US" smtClean="0"/>
              <a:pPr/>
              <a:t>27/08/2024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56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  <p:sldLayoutId id="2147483663" r:id="rId5"/>
    <p:sldLayoutId id="2147483671" r:id="rId6"/>
    <p:sldLayoutId id="2147483670" r:id="rId7"/>
    <p:sldLayoutId id="2147483669" r:id="rId8"/>
    <p:sldLayoutId id="2147483668" r:id="rId9"/>
    <p:sldLayoutId id="2147483664" r:id="rId10"/>
    <p:sldLayoutId id="2147483665" r:id="rId11"/>
    <p:sldLayoutId id="2147483667" r:id="rId12"/>
    <p:sldLayoutId id="2147483666" r:id="rId13"/>
    <p:sldLayoutId id="2147483660" r:id="rId14"/>
    <p:sldLayoutId id="2147483651" r:id="rId15"/>
    <p:sldLayoutId id="2147483652" r:id="rId16"/>
    <p:sldLayoutId id="2147483653" r:id="rId17"/>
    <p:sldLayoutId id="2147483654" r:id="rId18"/>
    <p:sldLayoutId id="2147483655" r:id="rId19"/>
    <p:sldLayoutId id="2147483656" r:id="rId20"/>
    <p:sldLayoutId id="2147483657" r:id="rId21"/>
    <p:sldLayoutId id="2147483658" r:id="rId22"/>
    <p:sldLayoutId id="2147483659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F0000"/>
        </a:buClr>
        <a:buFont typeface="Wingdings" panose="05000000000000000000" pitchFamily="2" charset="2"/>
        <a:buChar char="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0000"/>
        </a:buClr>
        <a:buFont typeface="Wingdings" panose="05000000000000000000" pitchFamily="2" charset="2"/>
        <a:buChar char="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0000"/>
        </a:buClr>
        <a:buFont typeface="Wingdings" panose="05000000000000000000" pitchFamily="2" charset="2"/>
        <a:buChar char="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0000"/>
        </a:buClr>
        <a:buFont typeface="Wingdings" panose="05000000000000000000" pitchFamily="2" charset="2"/>
        <a:buChar char="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0000"/>
        </a:buClr>
        <a:buFont typeface="Wingdings" panose="05000000000000000000" pitchFamily="2" charset="2"/>
        <a:buChar char="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5" Type="http://schemas.openxmlformats.org/officeDocument/2006/relationships/image" Target="../media/image20.png"/><Relationship Id="rId4" Type="http://schemas.openxmlformats.org/officeDocument/2006/relationships/image" Target="file:///C:\Program%20Files\Inknoe%20ClassPoint%202\Images\mc_blue.pn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quizizz.com/admin/quiz/66cdc7e61d1d90e78ce21e3b" TargetMode="Externa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vectors/smiley-emoticon-smiles-emotion-150838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pixabay.com/fr/smiley-%C3%A9motic%C3%B4ne-heureux-visage-1635448/" TargetMode="Externa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vectors/smiley-emoticon-smiles-emotion-150838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pixabay.com/fr/smiley-%C3%A9motic%C3%B4ne-heureux-visage-1635448/" TargetMode="Externa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ziel-gesch%C3%A4ft-icon-logo-clipart-1151287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4" Type="http://schemas.openxmlformats.org/officeDocument/2006/relationships/image" Target="file:///C:\Program%20Files\Inknoe%20ClassPoint%202\Images\mc_blue.p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4" Type="http://schemas.openxmlformats.org/officeDocument/2006/relationships/image" Target="file:///C:\Program%20Files\Inknoe%20ClassPoint%202\Images\mc_blue.pn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75935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400" b="1" u="sng">
                <a:solidFill>
                  <a:srgbClr val="FF0000"/>
                </a:solidFill>
              </a:rPr>
              <a:t>TIN HỌC 5</a:t>
            </a:r>
            <a:br>
              <a:rPr lang="en-US" sz="4400" b="1">
                <a:solidFill>
                  <a:srgbClr val="FF0000"/>
                </a:solidFill>
              </a:rPr>
            </a:br>
            <a:r>
              <a:rPr lang="en-US" sz="4000" b="1">
                <a:solidFill>
                  <a:srgbClr val="FF0000"/>
                </a:solidFill>
              </a:rPr>
              <a:t>CHỦ ĐỀ F. GIẢI QUYẾT VẤN ĐỀ V</a:t>
            </a:r>
            <a:r>
              <a:rPr lang="en-US" sz="4000">
                <a:solidFill>
                  <a:srgbClr val="FF0000"/>
                </a:solidFill>
              </a:rPr>
              <a:t>ỚI SỰ TRỢ GIÚP CỦA MÁY TÍNH</a:t>
            </a:r>
            <a:br>
              <a:rPr lang="en-US" sz="4000"/>
            </a:br>
            <a:r>
              <a:rPr lang="en-US" sz="4800">
                <a:solidFill>
                  <a:srgbClr val="0070C0"/>
                </a:solidFill>
              </a:rPr>
              <a:t>BÀI 11. CẤU TRÚC LẶP</a:t>
            </a:r>
            <a:endParaRPr lang="en-US" sz="540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8549" y="5150836"/>
            <a:ext cx="9139451" cy="1169601"/>
          </a:xfrm>
        </p:spPr>
        <p:txBody>
          <a:bodyPr/>
          <a:lstStyle/>
          <a:p>
            <a:r>
              <a:rPr lang="en-US"/>
              <a:t>Giáo viên: Đinh Văn Quyên</a:t>
            </a:r>
          </a:p>
        </p:txBody>
      </p:sp>
    </p:spTree>
    <p:extLst>
      <p:ext uri="{BB962C8B-B14F-4D97-AF65-F5344CB8AC3E}">
        <p14:creationId xmlns:p14="http://schemas.microsoft.com/office/powerpoint/2010/main" val="56167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AC7B8B-276E-40F8-9FAA-ED7F3571D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2. Cấu trúc lặp trong Scratch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B87EA3-37DB-4003-A295-CEFF08D17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LƯU Ý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9D3706-81B1-42BE-8985-5C5B0F397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642" y="2655246"/>
            <a:ext cx="9731124" cy="272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83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AC7B8B-276E-40F8-9FAA-ED7F3571D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2. Cấu trúc lặp trong Scratch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B87EA3-37DB-4003-A295-CEFF08D17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VÍ DỤ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9D3706-81B1-42BE-8985-5C5B0F397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630" y="2366275"/>
            <a:ext cx="9394213" cy="381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11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2. Cấu trúc lặp trong Scratch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65F6377-5AB4-4E79-9A56-C1FBBAB573F0}"/>
              </a:ext>
            </a:extLst>
          </p:cNvPr>
          <p:cNvSpPr/>
          <p:nvPr/>
        </p:nvSpPr>
        <p:spPr>
          <a:xfrm>
            <a:off x="6781799" y="2953556"/>
            <a:ext cx="4572000" cy="611574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800">
                <a:solidFill>
                  <a:schemeClr val="bg1"/>
                </a:solidFill>
                <a:cs typeface="Arial" panose="020B0604020202020204" pitchFamily="34" charset="0"/>
              </a:rPr>
              <a:t>1 và c, 2 và b, 3 và a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EF1C14E-EB9D-4444-A137-DC81BFC88E6F}"/>
              </a:ext>
            </a:extLst>
          </p:cNvPr>
          <p:cNvSpPr/>
          <p:nvPr/>
        </p:nvSpPr>
        <p:spPr>
          <a:xfrm>
            <a:off x="6781799" y="3700067"/>
            <a:ext cx="4572000" cy="60245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800">
                <a:solidFill>
                  <a:schemeClr val="bg1"/>
                </a:solidFill>
                <a:cs typeface="Arial" panose="020B0604020202020204" pitchFamily="34" charset="0"/>
              </a:rPr>
              <a:t>1 và c, 2 và a, 3 và b</a:t>
            </a:r>
            <a:endParaRPr lang="en-US" sz="27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btnInknoeActivityCp2">
            <a:extLst>
              <a:ext uri="{FF2B5EF4-FFF2-40B4-BE49-F238E27FC236}">
                <a16:creationId xmlns:a16="http://schemas.microsoft.com/office/drawing/2014/main" id="{F7D6D369-E846-45A0-9AA8-3AE09006647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206" y="846816"/>
            <a:ext cx="1385132" cy="36218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F399F-C022-4DE8-9ED7-99CA2470E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Ghép mỗi mô tả cấu trúc lặp ở cột bên trái với một khối lệnh Scratch t</a:t>
            </a:r>
            <a:r>
              <a:rPr lang="vi-VN"/>
              <a:t>ư</a:t>
            </a:r>
            <a:r>
              <a:rPr lang="en-US"/>
              <a:t>ơng ứng ở cột bên phải (tr.49).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11EF61-1822-4A36-B5F9-71C90E8DA7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6227" y="2817438"/>
            <a:ext cx="4572001" cy="3498444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82CFD35-958B-45AE-B6FA-4F33F59A4638}"/>
              </a:ext>
            </a:extLst>
          </p:cNvPr>
          <p:cNvSpPr/>
          <p:nvPr/>
        </p:nvSpPr>
        <p:spPr>
          <a:xfrm>
            <a:off x="6781799" y="4437458"/>
            <a:ext cx="4572003" cy="611574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800">
                <a:solidFill>
                  <a:schemeClr val="bg1"/>
                </a:solidFill>
                <a:cs typeface="Arial" panose="020B0604020202020204" pitchFamily="34" charset="0"/>
              </a:rPr>
              <a:t>1 và a, 2 và c, 3 và b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149C245-7646-481D-8683-20A6B9EFFF7E}"/>
              </a:ext>
            </a:extLst>
          </p:cNvPr>
          <p:cNvSpPr/>
          <p:nvPr/>
        </p:nvSpPr>
        <p:spPr>
          <a:xfrm>
            <a:off x="6781799" y="5226075"/>
            <a:ext cx="4572003" cy="61157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800">
                <a:solidFill>
                  <a:schemeClr val="bg1"/>
                </a:solidFill>
                <a:cs typeface="Arial" panose="020B0604020202020204" pitchFamily="34" charset="0"/>
              </a:rPr>
              <a:t>1 và a, 2 và b, 3 và c</a:t>
            </a:r>
            <a:endParaRPr lang="en-US" sz="27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2. Cấu trúc lặp trong Scratch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Em hãy đọc phần ghi nhớ ở SGK/49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91D640-972A-44B8-B6EB-6912098E2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044" y="2517291"/>
            <a:ext cx="9324326" cy="349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46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Luyện tập</a:t>
            </a:r>
          </a:p>
        </p:txBody>
      </p:sp>
      <p:pic>
        <p:nvPicPr>
          <p:cNvPr id="2" name="Content Placeholder 1">
            <a:hlinkClick r:id="rId2"/>
            <a:extLst>
              <a:ext uri="{FF2B5EF4-FFF2-40B4-BE49-F238E27FC236}">
                <a16:creationId xmlns:a16="http://schemas.microsoft.com/office/drawing/2014/main" id="{F2AA7D79-349D-41E0-A65D-1A30FAAEDB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603" y="1844178"/>
            <a:ext cx="9396367" cy="431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56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063A2C-0797-419E-B6B3-286282C8D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Thực hành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5994EE-39D5-48C5-8160-429731C71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Thực hành theo h</a:t>
            </a:r>
            <a:r>
              <a:rPr lang="vi-VN"/>
              <a:t>ư</a:t>
            </a:r>
            <a:r>
              <a:rPr lang="en-US"/>
              <a:t>ớng dẫn ở bài 1,2 ở SGK/50.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AA8AE2-56D4-4929-82B2-904CB7B0D5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976" y="2438889"/>
            <a:ext cx="8780593" cy="387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5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Vận dụng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en-US"/>
              <a:t>Đọc và thực hiện yêu cầu của HĐ Vận dụng ở SGK/50.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0D6C1C-21B5-43F6-98E5-19A1E2BF5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517" y="3005791"/>
            <a:ext cx="8796678" cy="316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2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EBC7D3-9871-42B8-8C81-243496967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TỰ ĐÁNH GIÁ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0B6185-81AB-4B15-B14F-842AA86BB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"/>
            </a:pPr>
            <a:r>
              <a:rPr lang="vi-VN">
                <a:solidFill>
                  <a:schemeClr val="accent1">
                    <a:lumMod val="75000"/>
                  </a:schemeClr>
                </a:solidFill>
              </a:rPr>
              <a:t>Hiểu được các ví dụ cụ thể mô tả cấu trúc lặp.</a:t>
            </a:r>
          </a:p>
          <a:p>
            <a:pPr>
              <a:buFont typeface="Wingdings" panose="05000000000000000000" pitchFamily="2" charset="2"/>
              <a:buChar char=""/>
            </a:pPr>
            <a:r>
              <a:rPr lang="vi-VN">
                <a:solidFill>
                  <a:schemeClr val="accent1">
                    <a:lumMod val="75000"/>
                  </a:schemeClr>
                </a:solidFill>
              </a:rPr>
              <a:t>Sử dụng được cấu trúc lặp trong một số chương trình đơn giản.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7FC22F-1A66-4BFB-B271-D2A9AB4EA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25047" y="4001294"/>
            <a:ext cx="1828800" cy="1828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7ED572-8C1C-405A-BD5E-C59E45B975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950667" y="4001294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4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EBC7D3-9871-42B8-8C81-243496967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Khảo sát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0B6185-81AB-4B15-B14F-842AA86BB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Em hãy cho biết mức độ hài lòng sau bài học!</a:t>
            </a:r>
            <a:endParaRPr lang="vi-VN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7FC22F-1A66-4BFB-B271-D2A9AB4EA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25045" y="2809746"/>
            <a:ext cx="3108960" cy="31089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7ED572-8C1C-405A-BD5E-C59E45B975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096000" y="2809746"/>
            <a:ext cx="310896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35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45A239-163D-4149-8934-748175A806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Xin cảm </a:t>
            </a:r>
            <a:r>
              <a:rPr lang="vi-VN"/>
              <a:t>ơ</a:t>
            </a:r>
            <a:r>
              <a:rPr lang="en-US"/>
              <a:t>n các em đã lắng nghe!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8D95693-D3C7-462D-8E7E-5154577EDC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Giáo viên: Đinh Văn Quyên</a:t>
            </a:r>
          </a:p>
        </p:txBody>
      </p:sp>
    </p:spTree>
    <p:extLst>
      <p:ext uri="{BB962C8B-B14F-4D97-AF65-F5344CB8AC3E}">
        <p14:creationId xmlns:p14="http://schemas.microsoft.com/office/powerpoint/2010/main" val="368491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20D45A-CD1A-4A60-B252-CE729FB8E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/>
              <a:t>MỤC TIÊU BÀI HỌC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6B92E6-8BBF-4225-B3F8-838E65105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sz="3600">
                <a:solidFill>
                  <a:schemeClr val="accent6">
                    <a:lumMod val="75000"/>
                  </a:schemeClr>
                </a:solidFill>
              </a:rPr>
              <a:t>Hiểu được các ví dụ cụ thể mô tả cấu trúc lặp.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3600">
                <a:solidFill>
                  <a:schemeClr val="accent6">
                    <a:lumMod val="75000"/>
                  </a:schemeClr>
                </a:solidFill>
              </a:rPr>
              <a:t>Sử dụng được cấu trúc lặp trong một số chương trình đơn giản.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707F2D-3BBB-4443-9D07-2304CC44E2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8200" y="545665"/>
            <a:ext cx="1040837" cy="96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46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Khởi động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"/>
            </a:pPr>
            <a:r>
              <a:rPr lang="en-US" sz="3600"/>
              <a:t>Đọc yêu cầu HĐ khởi động ở SGK/47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D01E26-A1E8-4C11-A04C-34C3D7EE9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897" y="2503803"/>
            <a:ext cx="9176839" cy="346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82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Khám phá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/>
              <a:t>Cấu trúc lặp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/>
              <a:t>Cấu trúc lặp trong Scratch</a:t>
            </a:r>
          </a:p>
        </p:txBody>
      </p:sp>
    </p:spTree>
    <p:extLst>
      <p:ext uri="{BB962C8B-B14F-4D97-AF65-F5344CB8AC3E}">
        <p14:creationId xmlns:p14="http://schemas.microsoft.com/office/powerpoint/2010/main" val="107043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1. Cấu trúc lặp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"/>
            </a:pPr>
            <a:r>
              <a:rPr lang="en-US" sz="3600"/>
              <a:t>Đọc thông tin ở SGK/47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3795DA-8769-4B34-BD6A-CE30D25028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449" y="2431121"/>
            <a:ext cx="4907101" cy="388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91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1. Cấu trúc lặp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Tình huống sau đây có thể được mô tả với cấu trúc lặp nào?</a:t>
            </a:r>
          </a:p>
          <a:p>
            <a:pPr marL="0" indent="0">
              <a:buNone/>
            </a:pPr>
            <a:r>
              <a:rPr lang="en-US"/>
              <a:t>“Điều khiển nhân vật trên sân khấu thực hiện 4 lần: di chuyển 100 bước; đợi 1 giây; xoay trái 90 độ.”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65F6377-5AB4-4E79-9A56-C1FBBAB573F0}"/>
              </a:ext>
            </a:extLst>
          </p:cNvPr>
          <p:cNvSpPr/>
          <p:nvPr/>
        </p:nvSpPr>
        <p:spPr>
          <a:xfrm>
            <a:off x="1756228" y="4069247"/>
            <a:ext cx="4572000" cy="89577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800">
                <a:solidFill>
                  <a:schemeClr val="bg1"/>
                </a:solidFill>
                <a:cs typeface="Arial" panose="020B0604020202020204" pitchFamily="34" charset="0"/>
              </a:rPr>
              <a:t>Lặp với số lần biết trước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EF1C14E-EB9D-4444-A137-DC81BFC88E6F}"/>
              </a:ext>
            </a:extLst>
          </p:cNvPr>
          <p:cNvSpPr/>
          <p:nvPr/>
        </p:nvSpPr>
        <p:spPr>
          <a:xfrm>
            <a:off x="6781801" y="4067339"/>
            <a:ext cx="4572000" cy="89768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800">
                <a:solidFill>
                  <a:schemeClr val="bg1"/>
                </a:solidFill>
                <a:cs typeface="Arial" panose="020B0604020202020204" pitchFamily="34" charset="0"/>
              </a:rPr>
              <a:t>Lặp với số lần không biết trước</a:t>
            </a:r>
            <a:endParaRPr lang="en-US" sz="27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btnInknoeActivityCp2">
            <a:extLst>
              <a:ext uri="{FF2B5EF4-FFF2-40B4-BE49-F238E27FC236}">
                <a16:creationId xmlns:a16="http://schemas.microsoft.com/office/drawing/2014/main" id="{6A35CE37-6016-491A-AC5C-8958164008B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796" y="782559"/>
            <a:ext cx="1876652" cy="49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40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1. Cấu trúc lặp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Tình huống sau đây có thể được mô tả với cấu trúc lặp nào?</a:t>
            </a:r>
          </a:p>
          <a:p>
            <a:pPr marL="0" indent="0">
              <a:buNone/>
            </a:pPr>
            <a:r>
              <a:rPr lang="en-US"/>
              <a:t>“Điều khiển nhân vật trên sân khấu thực hiện </a:t>
            </a:r>
            <a:r>
              <a:rPr lang="en-US" i="1"/>
              <a:t>lướt trong 1 giây tới vị trí ngẫu nhiên</a:t>
            </a:r>
            <a:r>
              <a:rPr lang="en-US"/>
              <a:t> đến khi phím Q được gõ.”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65F6377-5AB4-4E79-9A56-C1FBBAB573F0}"/>
              </a:ext>
            </a:extLst>
          </p:cNvPr>
          <p:cNvSpPr/>
          <p:nvPr/>
        </p:nvSpPr>
        <p:spPr>
          <a:xfrm>
            <a:off x="1756228" y="4341961"/>
            <a:ext cx="4572000" cy="89577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800">
                <a:solidFill>
                  <a:schemeClr val="bg1"/>
                </a:solidFill>
                <a:cs typeface="Arial" panose="020B0604020202020204" pitchFamily="34" charset="0"/>
              </a:rPr>
              <a:t>Lặp với số lần biết trước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EF1C14E-EB9D-4444-A137-DC81BFC88E6F}"/>
              </a:ext>
            </a:extLst>
          </p:cNvPr>
          <p:cNvSpPr/>
          <p:nvPr/>
        </p:nvSpPr>
        <p:spPr>
          <a:xfrm>
            <a:off x="6781801" y="4340053"/>
            <a:ext cx="4572000" cy="89768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800">
                <a:solidFill>
                  <a:schemeClr val="bg1"/>
                </a:solidFill>
                <a:cs typeface="Arial" panose="020B0604020202020204" pitchFamily="34" charset="0"/>
              </a:rPr>
              <a:t>Lặp với số lần không biết trước</a:t>
            </a:r>
            <a:endParaRPr lang="en-US" sz="27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btnInknoeActivityCp2">
            <a:extLst>
              <a:ext uri="{FF2B5EF4-FFF2-40B4-BE49-F238E27FC236}">
                <a16:creationId xmlns:a16="http://schemas.microsoft.com/office/drawing/2014/main" id="{6A35CE37-6016-491A-AC5C-8958164008B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796" y="782559"/>
            <a:ext cx="1876652" cy="49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5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1. Cấu trúc lặp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Em hãy đọc phần ghi nhớ ở SGK/48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91D640-972A-44B8-B6EB-6912098E2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563" y="2480865"/>
            <a:ext cx="8941861" cy="265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07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AC7B8B-276E-40F8-9FAA-ED7F3571D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2. Cấu trúc lặp trong Scratch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B87EA3-37DB-4003-A295-CEFF08D17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Đọc thông tin ở SGK/48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9D3706-81B1-42BE-8985-5C5B0F397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460" y="2506117"/>
            <a:ext cx="4344655" cy="367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06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MultipleChoice&quot;,&quot;ActivityType&quot;:0,&quot;Width&quot;:0.0,&quot;Height&quot;:0.0,&quot;Graphics&quot;:null,&quot;ActivityBase&quot;:{&quot;$type&quot;:&quot;ClassPoint2.Core.DTO.Activities.MultipleChoiceActivity, ClassPoint2.Core&quot;,&quot;mcChoices&quot;:{&quot;$type&quot;:&quot;System.Collections.Generic.List`1[[System.String, mscorlib]], mscorlib&quot;,&quot;$values&quot;:[&quot;A&quot;,&quot;B&quot;]},&quot;mcIsAllowSelectMultiple&quot;:false,&quot;mcCorrectAnswers&quot;:{&quot;$type&quot;:&quot;System.Collections.Generic.List`1[[System.String, mscorlib]], mscorlib&quot;,&quot;$values&quot;:[&quot;A&quot;]},&quot;isQuizMode&quot;:false,&quot;correctPoints&quot;:null,&quot;correctSpeedBonus&quot;:null,&quot;HasCorrectAnswers&quot;:true,&quot;activityId&quot;:null,&quot;activityType&quot;:&quot;Multiple Choice&quot;,&quot;countdown&quot;:0,&quot;StartWithSlide&quot;:true,&quot;CanMinimize&quot;:true,&quot;CanCountDown&quot;:false},&quot;IsLocked&quot;:false,&quot;IsMappedFromCp1&quot;:false,&quot;IsQuizMode&quot;:fals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MultipleChoice&quot;,&quot;ActivityType&quot;:0,&quot;Width&quot;:0.0,&quot;Height&quot;:0.0,&quot;Graphics&quot;:null,&quot;ActivityBase&quot;:{&quot;$type&quot;:&quot;ClassPoint2.Core.DTO.Activities.MultipleChoiceActivity, ClassPoint2.Core&quot;,&quot;mcChoices&quot;:{&quot;$type&quot;:&quot;System.Collections.Generic.List`1[[System.String, mscorlib]], mscorlib&quot;,&quot;$values&quot;:[&quot;A&quot;,&quot;B&quot;]},&quot;mcIsAllowSelectMultiple&quot;:false,&quot;mcCorrectAnswers&quot;:{&quot;$type&quot;:&quot;System.Collections.Generic.List`1[[System.String, mscorlib]], mscorlib&quot;,&quot;$values&quot;:[&quot;B&quot;]},&quot;isQuizMode&quot;:false,&quot;correctPoints&quot;:null,&quot;correctSpeedBonus&quot;:null,&quot;HasCorrectAnswers&quot;:true,&quot;activityId&quot;:null,&quot;activityType&quot;:&quot;Multiple Choice&quot;,&quot;countdown&quot;:0,&quot;StartWithSlide&quot;:true,&quot;CanMinimize&quot;:true,&quot;CanCountDown&quot;:false},&quot;IsLocked&quot;:false,&quot;IsMappedFromCp1&quot;:false,&quot;IsQuizMode&quot;:fals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MultipleChoice&quot;,&quot;ActivityType&quot;:0,&quot;Width&quot;:0.0,&quot;Height&quot;:0.0,&quot;Graphics&quot;:null,&quot;ActivityBase&quot;:{&quot;$type&quot;:&quot;ClassPoint2.Core.DTO.Activities.MultipleChoiceActivity, ClassPoint2.Core&quot;,&quot;mcChoices&quot;:{&quot;$type&quot;:&quot;System.Collections.Generic.List`1[[System.String, mscorlib]], mscorlib&quot;,&quot;$values&quot;:[&quot;A&quot;,&quot;B&quot;,&quot;C&quot;,&quot;D&quot;]},&quot;mcIsAllowSelectMultiple&quot;:false,&quot;mcCorrectAnswers&quot;:{&quot;$type&quot;:&quot;System.Collections.Generic.List`1[[System.String, mscorlib]], mscorlib&quot;,&quot;$values&quot;:[&quot;B&quot;]},&quot;isQuizMode&quot;:false,&quot;correctPoints&quot;:null,&quot;correctSpeedBonus&quot;:null,&quot;HasCorrectAnswers&quot;:true,&quot;activityId&quot;:null,&quot;activityType&quot;:&quot;Multiple Choice&quot;,&quot;countdown&quot;:0,&quot;StartWithSlide&quot;:true,&quot;CanMinimize&quot;:true,&quot;CanCountDown&quot;:false},&quot;IsLocked&quot;:false,&quot;IsMappedFromCp1&quot;:false,&quot;IsQuizMode&quot;:false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472</Words>
  <Application>Microsoft Office PowerPoint</Application>
  <PresentationFormat>Widescreen</PresentationFormat>
  <Paragraphs>50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Office Theme</vt:lpstr>
      <vt:lpstr>TIN HỌC 5 CHỦ ĐỀ F. GIẢI QUYẾT VẤN ĐỀ VỚI SỰ TRỢ GIÚP CỦA MÁY TÍNH BÀI 11. CẤU TRÚC LẶP</vt:lpstr>
      <vt:lpstr>MỤC TIÊU BÀI HỌC</vt:lpstr>
      <vt:lpstr>Khởi động</vt:lpstr>
      <vt:lpstr>Khám phá</vt:lpstr>
      <vt:lpstr>1. Cấu trúc lặp</vt:lpstr>
      <vt:lpstr>1. Cấu trúc lặp</vt:lpstr>
      <vt:lpstr>1. Cấu trúc lặp</vt:lpstr>
      <vt:lpstr>1. Cấu trúc lặp</vt:lpstr>
      <vt:lpstr>2. Cấu trúc lặp trong Scratch</vt:lpstr>
      <vt:lpstr>2. Cấu trúc lặp trong Scratch</vt:lpstr>
      <vt:lpstr>2. Cấu trúc lặp trong Scratch</vt:lpstr>
      <vt:lpstr>2. Cấu trúc lặp trong Scratch</vt:lpstr>
      <vt:lpstr>2. Cấu trúc lặp trong Scratch</vt:lpstr>
      <vt:lpstr>Luyện tập</vt:lpstr>
      <vt:lpstr>Thực hành</vt:lpstr>
      <vt:lpstr>Vận dụng</vt:lpstr>
      <vt:lpstr>TỰ ĐÁNH GIÁ</vt:lpstr>
      <vt:lpstr>Khảo sát</vt:lpstr>
      <vt:lpstr>Xin cảm ơn các em đã lắng nghe!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Quyên Đinh Văn</dc:creator>
  <cp:lastModifiedBy>GV Tin học_Bình Thuận</cp:lastModifiedBy>
  <cp:revision>31</cp:revision>
  <dcterms:created xsi:type="dcterms:W3CDTF">2023-06-22T14:33:34Z</dcterms:created>
  <dcterms:modified xsi:type="dcterms:W3CDTF">2024-08-27T12:53:43Z</dcterms:modified>
</cp:coreProperties>
</file>