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5"/>
  </p:notesMasterIdLst>
  <p:sldIdLst>
    <p:sldId id="2631" r:id="rId2"/>
    <p:sldId id="256" r:id="rId3"/>
    <p:sldId id="258" r:id="rId4"/>
    <p:sldId id="257" r:id="rId5"/>
    <p:sldId id="260" r:id="rId6"/>
    <p:sldId id="261" r:id="rId7"/>
    <p:sldId id="262" r:id="rId8"/>
    <p:sldId id="265" r:id="rId9"/>
    <p:sldId id="269" r:id="rId10"/>
    <p:sldId id="264" r:id="rId11"/>
    <p:sldId id="270" r:id="rId12"/>
    <p:sldId id="281" r:id="rId13"/>
    <p:sldId id="271" r:id="rId14"/>
    <p:sldId id="272" r:id="rId15"/>
    <p:sldId id="274" r:id="rId16"/>
    <p:sldId id="2633" r:id="rId17"/>
    <p:sldId id="2634" r:id="rId18"/>
    <p:sldId id="2635" r:id="rId19"/>
    <p:sldId id="2636" r:id="rId20"/>
    <p:sldId id="2637" r:id="rId21"/>
    <p:sldId id="283" r:id="rId22"/>
    <p:sldId id="284"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FF"/>
    <a:srgbClr val="CCFFFF"/>
    <a:srgbClr val="99FF66"/>
    <a:srgbClr val="FFCCCC"/>
    <a:srgbClr val="CC99FF"/>
    <a:srgbClr val="66FFFF"/>
    <a:srgbClr val="FF5050"/>
    <a:srgbClr val="FF6600"/>
    <a:srgbClr val="CCFFCC"/>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317" autoAdjust="0"/>
  </p:normalViewPr>
  <p:slideViewPr>
    <p:cSldViewPr snapToGrid="0">
      <p:cViewPr>
        <p:scale>
          <a:sx n="50" d="100"/>
          <a:sy n="50" d="100"/>
        </p:scale>
        <p:origin x="1482"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A87379-E5E6-4AB6-8919-E84E229C446B}"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5311C-AA17-406D-A9E3-483B41C674A9}" type="slidenum">
              <a:rPr lang="en-US" smtClean="0"/>
              <a:t>‹#›</a:t>
            </a:fld>
            <a:endParaRPr lang="en-US"/>
          </a:p>
        </p:txBody>
      </p:sp>
    </p:spTree>
    <p:extLst>
      <p:ext uri="{BB962C8B-B14F-4D97-AF65-F5344CB8AC3E}">
        <p14:creationId xmlns:p14="http://schemas.microsoft.com/office/powerpoint/2010/main" val="1357760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12215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g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98C9-5377-0467-71B6-AFDCE3710A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015B3-625F-61B2-40C8-18A8D64645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F8C43C-0194-0939-5222-7E3183C25831}"/>
              </a:ext>
            </a:extLst>
          </p:cNvPr>
          <p:cNvSpPr>
            <a:spLocks noGrp="1"/>
          </p:cNvSpPr>
          <p:nvPr>
            <p:ph type="dt" sz="half" idx="10"/>
          </p:nvPr>
        </p:nvSpPr>
        <p:spPr/>
        <p:txBody>
          <a:bodyPr/>
          <a:lstStyle/>
          <a:p>
            <a:fld id="{6CE2E558-D6C2-4D8C-9582-A874B020DFCE}" type="datetimeFigureOut">
              <a:rPr lang="en-US" smtClean="0"/>
              <a:t>12/10/2023</a:t>
            </a:fld>
            <a:endParaRPr lang="en-US"/>
          </a:p>
        </p:txBody>
      </p:sp>
      <p:sp>
        <p:nvSpPr>
          <p:cNvPr id="5" name="Footer Placeholder 4">
            <a:extLst>
              <a:ext uri="{FF2B5EF4-FFF2-40B4-BE49-F238E27FC236}">
                <a16:creationId xmlns:a16="http://schemas.microsoft.com/office/drawing/2014/main" id="{EA06A151-9162-3F5B-470F-7E4F89131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F9222-8A37-4AC6-0830-01F9084A4F64}"/>
              </a:ext>
            </a:extLst>
          </p:cNvPr>
          <p:cNvSpPr>
            <a:spLocks noGrp="1"/>
          </p:cNvSpPr>
          <p:nvPr>
            <p:ph type="sldNum" sz="quarter" idx="12"/>
          </p:nvPr>
        </p:nvSpPr>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251707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9095-90F5-1189-4321-862BBEA122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993447-0EDA-E18F-EA60-8CB177B6B5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D60B6-1D9C-8EF5-E258-0D8F766105E3}"/>
              </a:ext>
            </a:extLst>
          </p:cNvPr>
          <p:cNvSpPr>
            <a:spLocks noGrp="1"/>
          </p:cNvSpPr>
          <p:nvPr>
            <p:ph type="dt" sz="half" idx="10"/>
          </p:nvPr>
        </p:nvSpPr>
        <p:spPr/>
        <p:txBody>
          <a:bodyPr/>
          <a:lstStyle/>
          <a:p>
            <a:fld id="{6CE2E558-D6C2-4D8C-9582-A874B020DFCE}" type="datetimeFigureOut">
              <a:rPr lang="en-US" smtClean="0"/>
              <a:t>12/10/2023</a:t>
            </a:fld>
            <a:endParaRPr lang="en-US"/>
          </a:p>
        </p:txBody>
      </p:sp>
      <p:sp>
        <p:nvSpPr>
          <p:cNvPr id="5" name="Footer Placeholder 4">
            <a:extLst>
              <a:ext uri="{FF2B5EF4-FFF2-40B4-BE49-F238E27FC236}">
                <a16:creationId xmlns:a16="http://schemas.microsoft.com/office/drawing/2014/main" id="{D0C7B1A8-27BB-37C6-0396-3555FDFD4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0846A-2888-FA9E-5D5F-AAABC3DC42A0}"/>
              </a:ext>
            </a:extLst>
          </p:cNvPr>
          <p:cNvSpPr>
            <a:spLocks noGrp="1"/>
          </p:cNvSpPr>
          <p:nvPr>
            <p:ph type="sldNum" sz="quarter" idx="12"/>
          </p:nvPr>
        </p:nvSpPr>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35191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9F897-1351-6B74-7A73-6B7BD18417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306B8-7252-F13C-8885-733B4EC2BF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5A1BA-7CA4-3C44-B0C7-6C3F67D5D8BD}"/>
              </a:ext>
            </a:extLst>
          </p:cNvPr>
          <p:cNvSpPr>
            <a:spLocks noGrp="1"/>
          </p:cNvSpPr>
          <p:nvPr>
            <p:ph type="dt" sz="half" idx="10"/>
          </p:nvPr>
        </p:nvSpPr>
        <p:spPr/>
        <p:txBody>
          <a:bodyPr/>
          <a:lstStyle/>
          <a:p>
            <a:fld id="{6CE2E558-D6C2-4D8C-9582-A874B020DFCE}" type="datetimeFigureOut">
              <a:rPr lang="en-US" smtClean="0"/>
              <a:t>12/10/2023</a:t>
            </a:fld>
            <a:endParaRPr lang="en-US"/>
          </a:p>
        </p:txBody>
      </p:sp>
      <p:sp>
        <p:nvSpPr>
          <p:cNvPr id="5" name="Footer Placeholder 4">
            <a:extLst>
              <a:ext uri="{FF2B5EF4-FFF2-40B4-BE49-F238E27FC236}">
                <a16:creationId xmlns:a16="http://schemas.microsoft.com/office/drawing/2014/main" id="{F8B1BD51-5AA4-CB2F-2002-EFAD3A725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3F08F-97B6-D641-3E02-659B2E315232}"/>
              </a:ext>
            </a:extLst>
          </p:cNvPr>
          <p:cNvSpPr>
            <a:spLocks noGrp="1"/>
          </p:cNvSpPr>
          <p:nvPr>
            <p:ph type="sldNum" sz="quarter" idx="12"/>
          </p:nvPr>
        </p:nvSpPr>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967441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744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2710547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2623608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609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046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458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578896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002969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99FB-60F1-1D82-8DC9-2F3BF18BD1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F6E597-B838-0445-C363-2DB5FFB06A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004E2-2E4B-B7A4-2C44-76E6B67C1EA3}"/>
              </a:ext>
            </a:extLst>
          </p:cNvPr>
          <p:cNvSpPr>
            <a:spLocks noGrp="1"/>
          </p:cNvSpPr>
          <p:nvPr>
            <p:ph type="dt" sz="half" idx="10"/>
          </p:nvPr>
        </p:nvSpPr>
        <p:spPr/>
        <p:txBody>
          <a:bodyPr/>
          <a:lstStyle/>
          <a:p>
            <a:fld id="{6CE2E558-D6C2-4D8C-9582-A874B020DFCE}" type="datetimeFigureOut">
              <a:rPr lang="en-US" smtClean="0"/>
              <a:t>12/10/2023</a:t>
            </a:fld>
            <a:endParaRPr lang="en-US"/>
          </a:p>
        </p:txBody>
      </p:sp>
      <p:sp>
        <p:nvSpPr>
          <p:cNvPr id="5" name="Footer Placeholder 4">
            <a:extLst>
              <a:ext uri="{FF2B5EF4-FFF2-40B4-BE49-F238E27FC236}">
                <a16:creationId xmlns:a16="http://schemas.microsoft.com/office/drawing/2014/main" id="{74B0244D-722A-F772-A8E3-5158A776C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C4D6A6-9BE3-D734-45B1-EC3127A10CEE}"/>
              </a:ext>
            </a:extLst>
          </p:cNvPr>
          <p:cNvSpPr>
            <a:spLocks noGrp="1"/>
          </p:cNvSpPr>
          <p:nvPr>
            <p:ph type="sldNum" sz="quarter" idx="12"/>
          </p:nvPr>
        </p:nvSpPr>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023239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554184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755C-3809-50EE-5F8C-269721CE3D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19F818-B8FC-CB6C-14ED-14EB0A56DD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65765E-C5C6-7951-91B6-EAAF1BD4EC59}"/>
              </a:ext>
            </a:extLst>
          </p:cNvPr>
          <p:cNvSpPr>
            <a:spLocks noGrp="1"/>
          </p:cNvSpPr>
          <p:nvPr>
            <p:ph type="dt" sz="half" idx="10"/>
          </p:nvPr>
        </p:nvSpPr>
        <p:spPr/>
        <p:txBody>
          <a:bodyPr/>
          <a:lstStyle/>
          <a:p>
            <a:fld id="{6CE2E558-D6C2-4D8C-9582-A874B020DFCE}" type="datetimeFigureOut">
              <a:rPr lang="en-US" smtClean="0"/>
              <a:t>12/10/2023</a:t>
            </a:fld>
            <a:endParaRPr lang="en-US"/>
          </a:p>
        </p:txBody>
      </p:sp>
      <p:sp>
        <p:nvSpPr>
          <p:cNvPr id="5" name="Footer Placeholder 4">
            <a:extLst>
              <a:ext uri="{FF2B5EF4-FFF2-40B4-BE49-F238E27FC236}">
                <a16:creationId xmlns:a16="http://schemas.microsoft.com/office/drawing/2014/main" id="{C97B5AF2-C339-0453-A365-6A92BA21E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12415-71EE-A5BB-A8CF-4ACEA95D323A}"/>
              </a:ext>
            </a:extLst>
          </p:cNvPr>
          <p:cNvSpPr>
            <a:spLocks noGrp="1"/>
          </p:cNvSpPr>
          <p:nvPr>
            <p:ph type="sldNum" sz="quarter" idx="12"/>
          </p:nvPr>
        </p:nvSpPr>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033974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B165-5C94-E766-DB67-675FB93720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5ED1A1-83F4-EFF9-ADE8-45836ADC8F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EA6E28-8A9C-FAE6-D38E-8233FD5D7B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2E8E4D-B112-49F6-E797-94B87168D050}"/>
              </a:ext>
            </a:extLst>
          </p:cNvPr>
          <p:cNvSpPr>
            <a:spLocks noGrp="1"/>
          </p:cNvSpPr>
          <p:nvPr>
            <p:ph type="dt" sz="half" idx="10"/>
          </p:nvPr>
        </p:nvSpPr>
        <p:spPr/>
        <p:txBody>
          <a:bodyPr/>
          <a:lstStyle/>
          <a:p>
            <a:fld id="{6CE2E558-D6C2-4D8C-9582-A874B020DFCE}" type="datetimeFigureOut">
              <a:rPr lang="en-US" smtClean="0"/>
              <a:t>12/10/2023</a:t>
            </a:fld>
            <a:endParaRPr lang="en-US"/>
          </a:p>
        </p:txBody>
      </p:sp>
      <p:sp>
        <p:nvSpPr>
          <p:cNvPr id="6" name="Footer Placeholder 5">
            <a:extLst>
              <a:ext uri="{FF2B5EF4-FFF2-40B4-BE49-F238E27FC236}">
                <a16:creationId xmlns:a16="http://schemas.microsoft.com/office/drawing/2014/main" id="{50BED87B-4811-C5DE-91BC-B18AB6620A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49D8F1-15FF-DD78-5CBB-4D335B2325C9}"/>
              </a:ext>
            </a:extLst>
          </p:cNvPr>
          <p:cNvSpPr>
            <a:spLocks noGrp="1"/>
          </p:cNvSpPr>
          <p:nvPr>
            <p:ph type="sldNum" sz="quarter" idx="12"/>
          </p:nvPr>
        </p:nvSpPr>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132085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E182-D29D-74DA-4C8C-CCF903E395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0507B4-69A4-5221-D3B3-7B1703D817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9FBFB4-1864-9C43-D1CF-F16F7AB46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CC1EF5-0416-1946-AF7D-98F8FEEDF0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2C8EE-1EC7-6AE0-F405-1160384742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0CB79D-2972-210F-BCFB-B2967B19AEAB}"/>
              </a:ext>
            </a:extLst>
          </p:cNvPr>
          <p:cNvSpPr>
            <a:spLocks noGrp="1"/>
          </p:cNvSpPr>
          <p:nvPr>
            <p:ph type="dt" sz="half" idx="10"/>
          </p:nvPr>
        </p:nvSpPr>
        <p:spPr/>
        <p:txBody>
          <a:bodyPr/>
          <a:lstStyle/>
          <a:p>
            <a:fld id="{6CE2E558-D6C2-4D8C-9582-A874B020DFCE}" type="datetimeFigureOut">
              <a:rPr lang="en-US" smtClean="0"/>
              <a:t>12/10/2023</a:t>
            </a:fld>
            <a:endParaRPr lang="en-US"/>
          </a:p>
        </p:txBody>
      </p:sp>
      <p:sp>
        <p:nvSpPr>
          <p:cNvPr id="8" name="Footer Placeholder 7">
            <a:extLst>
              <a:ext uri="{FF2B5EF4-FFF2-40B4-BE49-F238E27FC236}">
                <a16:creationId xmlns:a16="http://schemas.microsoft.com/office/drawing/2014/main" id="{4E623106-F41E-0035-417F-A18E7552B6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B1AB0E-D50F-73B2-4BA0-803DE55E8DF8}"/>
              </a:ext>
            </a:extLst>
          </p:cNvPr>
          <p:cNvSpPr>
            <a:spLocks noGrp="1"/>
          </p:cNvSpPr>
          <p:nvPr>
            <p:ph type="sldNum" sz="quarter" idx="12"/>
          </p:nvPr>
        </p:nvSpPr>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79587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7E28-E613-644A-D820-531226BB15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B0950A-F5E1-2D59-849B-1033BF804726}"/>
              </a:ext>
            </a:extLst>
          </p:cNvPr>
          <p:cNvSpPr>
            <a:spLocks noGrp="1"/>
          </p:cNvSpPr>
          <p:nvPr>
            <p:ph type="dt" sz="half" idx="10"/>
          </p:nvPr>
        </p:nvSpPr>
        <p:spPr/>
        <p:txBody>
          <a:bodyPr/>
          <a:lstStyle/>
          <a:p>
            <a:fld id="{6CE2E558-D6C2-4D8C-9582-A874B020DFCE}" type="datetimeFigureOut">
              <a:rPr lang="en-US" smtClean="0"/>
              <a:t>12/10/2023</a:t>
            </a:fld>
            <a:endParaRPr lang="en-US"/>
          </a:p>
        </p:txBody>
      </p:sp>
      <p:sp>
        <p:nvSpPr>
          <p:cNvPr id="4" name="Footer Placeholder 3">
            <a:extLst>
              <a:ext uri="{FF2B5EF4-FFF2-40B4-BE49-F238E27FC236}">
                <a16:creationId xmlns:a16="http://schemas.microsoft.com/office/drawing/2014/main" id="{28172698-9C5B-9254-3A2B-025E3B8666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85B7C9-5295-2698-67B7-CEE8D0656BDF}"/>
              </a:ext>
            </a:extLst>
          </p:cNvPr>
          <p:cNvSpPr>
            <a:spLocks noGrp="1"/>
          </p:cNvSpPr>
          <p:nvPr>
            <p:ph type="sldNum" sz="quarter" idx="12"/>
          </p:nvPr>
        </p:nvSpPr>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21639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82224D-A9F3-EB0A-AEFB-C389C2792C0C}"/>
              </a:ext>
            </a:extLst>
          </p:cNvPr>
          <p:cNvSpPr>
            <a:spLocks noGrp="1"/>
          </p:cNvSpPr>
          <p:nvPr>
            <p:ph type="dt" sz="half" idx="10"/>
          </p:nvPr>
        </p:nvSpPr>
        <p:spPr/>
        <p:txBody>
          <a:bodyPr/>
          <a:lstStyle/>
          <a:p>
            <a:fld id="{6CE2E558-D6C2-4D8C-9582-A874B020DFCE}" type="datetimeFigureOut">
              <a:rPr lang="en-US" smtClean="0"/>
              <a:t>12/10/2023</a:t>
            </a:fld>
            <a:endParaRPr lang="en-US"/>
          </a:p>
        </p:txBody>
      </p:sp>
      <p:sp>
        <p:nvSpPr>
          <p:cNvPr id="3" name="Footer Placeholder 2">
            <a:extLst>
              <a:ext uri="{FF2B5EF4-FFF2-40B4-BE49-F238E27FC236}">
                <a16:creationId xmlns:a16="http://schemas.microsoft.com/office/drawing/2014/main" id="{23619684-1D6C-5535-58C4-363BBE4672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945863-D7E1-A63C-2610-03E2C7253CDB}"/>
              </a:ext>
            </a:extLst>
          </p:cNvPr>
          <p:cNvSpPr>
            <a:spLocks noGrp="1"/>
          </p:cNvSpPr>
          <p:nvPr>
            <p:ph type="sldNum" sz="quarter" idx="12"/>
          </p:nvPr>
        </p:nvSpPr>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754992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AE22-23C2-6DE5-113C-44F1B538A3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CC6B1E-CBAD-BBAB-A8C6-92C8D8621C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78C49F-4D97-7517-55F4-8CECE8D18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9010A-E60D-85DA-026E-D84FF9351B80}"/>
              </a:ext>
            </a:extLst>
          </p:cNvPr>
          <p:cNvSpPr>
            <a:spLocks noGrp="1"/>
          </p:cNvSpPr>
          <p:nvPr>
            <p:ph type="dt" sz="half" idx="10"/>
          </p:nvPr>
        </p:nvSpPr>
        <p:spPr/>
        <p:txBody>
          <a:bodyPr/>
          <a:lstStyle/>
          <a:p>
            <a:fld id="{6CE2E558-D6C2-4D8C-9582-A874B020DFCE}" type="datetimeFigureOut">
              <a:rPr lang="en-US" smtClean="0"/>
              <a:t>12/10/2023</a:t>
            </a:fld>
            <a:endParaRPr lang="en-US"/>
          </a:p>
        </p:txBody>
      </p:sp>
      <p:sp>
        <p:nvSpPr>
          <p:cNvPr id="6" name="Footer Placeholder 5">
            <a:extLst>
              <a:ext uri="{FF2B5EF4-FFF2-40B4-BE49-F238E27FC236}">
                <a16:creationId xmlns:a16="http://schemas.microsoft.com/office/drawing/2014/main" id="{5694BCD5-6ECA-4095-925C-4B95526D00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D0F77-2D2D-0356-E8FD-D9FC2006BEC4}"/>
              </a:ext>
            </a:extLst>
          </p:cNvPr>
          <p:cNvSpPr>
            <a:spLocks noGrp="1"/>
          </p:cNvSpPr>
          <p:nvPr>
            <p:ph type="sldNum" sz="quarter" idx="12"/>
          </p:nvPr>
        </p:nvSpPr>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402053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5BD3-9C23-C27B-3920-2FBE962DF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90FAF5-8E20-2A99-ED1C-B2C4F86259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1EB6AF-6F32-2B1D-834D-D8F61EE8B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86AD7-E50A-2123-4F34-46CCB2AAB6E5}"/>
              </a:ext>
            </a:extLst>
          </p:cNvPr>
          <p:cNvSpPr>
            <a:spLocks noGrp="1"/>
          </p:cNvSpPr>
          <p:nvPr>
            <p:ph type="dt" sz="half" idx="10"/>
          </p:nvPr>
        </p:nvSpPr>
        <p:spPr/>
        <p:txBody>
          <a:bodyPr/>
          <a:lstStyle/>
          <a:p>
            <a:fld id="{6CE2E558-D6C2-4D8C-9582-A874B020DFCE}" type="datetimeFigureOut">
              <a:rPr lang="en-US" smtClean="0"/>
              <a:t>12/10/2023</a:t>
            </a:fld>
            <a:endParaRPr lang="en-US"/>
          </a:p>
        </p:txBody>
      </p:sp>
      <p:sp>
        <p:nvSpPr>
          <p:cNvPr id="6" name="Footer Placeholder 5">
            <a:extLst>
              <a:ext uri="{FF2B5EF4-FFF2-40B4-BE49-F238E27FC236}">
                <a16:creationId xmlns:a16="http://schemas.microsoft.com/office/drawing/2014/main" id="{9FC3F2DD-D36E-BB64-80BB-2DF3A1954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6E846E-F72A-0253-E537-2DF2F2C5BB51}"/>
              </a:ext>
            </a:extLst>
          </p:cNvPr>
          <p:cNvSpPr>
            <a:spLocks noGrp="1"/>
          </p:cNvSpPr>
          <p:nvPr>
            <p:ph type="sldNum" sz="quarter" idx="12"/>
          </p:nvPr>
        </p:nvSpPr>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847844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75D3C8D-D856-FD2B-EE62-93DF1CDD52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621C578-CB05-A271-E496-66D5192665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53C1C2-ECD5-081B-63C0-D05D27719F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44BBD-E30A-1AD9-CB95-DA32D5FDCA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E2E558-D6C2-4D8C-9582-A874B020DFCE}" type="datetimeFigureOut">
              <a:rPr lang="en-US" smtClean="0"/>
              <a:t>12/10/2023</a:t>
            </a:fld>
            <a:endParaRPr lang="en-US"/>
          </a:p>
        </p:txBody>
      </p:sp>
      <p:sp>
        <p:nvSpPr>
          <p:cNvPr id="5" name="Footer Placeholder 4">
            <a:extLst>
              <a:ext uri="{FF2B5EF4-FFF2-40B4-BE49-F238E27FC236}">
                <a16:creationId xmlns:a16="http://schemas.microsoft.com/office/drawing/2014/main" id="{84B402CA-809B-D293-0EE1-C1BC6EAED5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E1BFBD-D62F-68B0-85B1-142F5762F2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A4B01E-635A-4987-8EF9-AF927B8A58B3}" type="slidenum">
              <a:rPr lang="en-US" smtClean="0"/>
              <a:t>‹#›</a:t>
            </a:fld>
            <a:endParaRPr lang="en-US"/>
          </a:p>
        </p:txBody>
      </p:sp>
    </p:spTree>
    <p:extLst>
      <p:ext uri="{BB962C8B-B14F-4D97-AF65-F5344CB8AC3E}">
        <p14:creationId xmlns:p14="http://schemas.microsoft.com/office/powerpoint/2010/main" val="3921285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61" r:id="rId12"/>
    <p:sldLayoutId id="2147483662" r:id="rId13"/>
    <p:sldLayoutId id="2147483663" r:id="rId14"/>
    <p:sldLayoutId id="2147483665" r:id="rId15"/>
    <p:sldLayoutId id="2147483666" r:id="rId16"/>
    <p:sldLayoutId id="2147483667" r:id="rId17"/>
    <p:sldLayoutId id="2147483668" r:id="rId18"/>
    <p:sldLayoutId id="2147483669" r:id="rId19"/>
    <p:sldLayoutId id="214748367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39160" y="715424"/>
            <a:ext cx="11952840" cy="58949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G – 035.447.3852</a:t>
            </a: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KÍNH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MONG QUÝ 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KHÔNG CHIA SẺ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VÀO CÁC </a:t>
            </a: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HỘI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NHÓM ZALO HAY FB, CÁC WEB.....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EM </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CHỈ GIAO DỊCH BẰNG DUY NHẤT 1 NICK FB : LAN H</a:t>
            </a:r>
            <a:r>
              <a:rPr kumimoji="0" lang="vi-VN"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Ư</a:t>
            </a: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ƠNG </a:t>
            </a:r>
            <a:r>
              <a:rPr kumimoji="0" 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panose="020B0604020202020204"/>
              </a:rPr>
              <a:t>LINK FB: https://www.facebook.com/GADTLANHUONG0354473852</a:t>
            </a: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VÀ </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ZALO LAN H</a:t>
            </a:r>
            <a:r>
              <a:rPr kumimoji="0" lang="vi-VN"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Ư</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ƠNG SĐT </a:t>
            </a:r>
            <a:r>
              <a:rPr kumimoji="0" 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panose="020B0604020202020204"/>
              </a:rPr>
              <a:t>0354473852</a:t>
            </a: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MỌI </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GIAO DỊCH BẰNG NICK KHÁC ĐỀU LÀ MẠO DANH EM VÀ LỪA ĐẢO </a:t>
            </a: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rPr>
              <a:t>Ạ!</a:t>
            </a:r>
          </a:p>
          <a:p>
            <a:pPr marL="0" marR="0" lvl="0" indent="0" algn="ctr" defTabSz="835548"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panose="020B0604020202020204"/>
              </a:rPr>
              <a:t>THẦY CÔ QUAN TÂM GIÁO ÁN ĐIỆN TỬ CHƯƠNG TRÌNH LỚP 5 MỚI VUI LÒNG KẾT BẠN NHẮN TIN QUA SỐ ZALO 0354473852</a:t>
            </a:r>
            <a:endParaRPr kumimoji="0" 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ctr" defTabSz="83554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ctr" defTabSz="83554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39161" y="207174"/>
            <a:ext cx="1108543" cy="1097457"/>
          </a:xfrm>
          <a:prstGeom prst="rect">
            <a:avLst/>
          </a:prstGeom>
        </p:spPr>
      </p:pic>
    </p:spTree>
    <p:extLst>
      <p:ext uri="{BB962C8B-B14F-4D97-AF65-F5344CB8AC3E}">
        <p14:creationId xmlns:p14="http://schemas.microsoft.com/office/powerpoint/2010/main" val="2661718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A2680C7D-6C90-2E17-48C2-1D291826A1E7}"/>
              </a:ext>
            </a:extLst>
          </p:cNvPr>
          <p:cNvGraphicFramePr>
            <a:graphicFrameLocks noGrp="1"/>
          </p:cNvGraphicFramePr>
          <p:nvPr>
            <p:extLst>
              <p:ext uri="{D42A27DB-BD31-4B8C-83A1-F6EECF244321}">
                <p14:modId xmlns:p14="http://schemas.microsoft.com/office/powerpoint/2010/main" val="2086381934"/>
              </p:ext>
            </p:extLst>
          </p:nvPr>
        </p:nvGraphicFramePr>
        <p:xfrm>
          <a:off x="714374" y="719120"/>
          <a:ext cx="10763252" cy="5232008"/>
        </p:xfrm>
        <a:graphic>
          <a:graphicData uri="http://schemas.openxmlformats.org/drawingml/2006/table">
            <a:tbl>
              <a:tblPr/>
              <a:tblGrid>
                <a:gridCol w="2247900">
                  <a:extLst>
                    <a:ext uri="{9D8B030D-6E8A-4147-A177-3AD203B41FA5}">
                      <a16:colId xmlns:a16="http://schemas.microsoft.com/office/drawing/2014/main" val="4236109932"/>
                    </a:ext>
                  </a:extLst>
                </a:gridCol>
                <a:gridCol w="2752726">
                  <a:extLst>
                    <a:ext uri="{9D8B030D-6E8A-4147-A177-3AD203B41FA5}">
                      <a16:colId xmlns:a16="http://schemas.microsoft.com/office/drawing/2014/main" val="26163305"/>
                    </a:ext>
                  </a:extLst>
                </a:gridCol>
                <a:gridCol w="3071813">
                  <a:extLst>
                    <a:ext uri="{9D8B030D-6E8A-4147-A177-3AD203B41FA5}">
                      <a16:colId xmlns:a16="http://schemas.microsoft.com/office/drawing/2014/main" val="1749110263"/>
                    </a:ext>
                  </a:extLst>
                </a:gridCol>
                <a:gridCol w="2690813">
                  <a:extLst>
                    <a:ext uri="{9D8B030D-6E8A-4147-A177-3AD203B41FA5}">
                      <a16:colId xmlns:a16="http://schemas.microsoft.com/office/drawing/2014/main" val="2663985433"/>
                    </a:ext>
                  </a:extLst>
                </a:gridCol>
              </a:tblGrid>
              <a:tr h="568338">
                <a:tc>
                  <a:txBody>
                    <a:bodyPr/>
                    <a:lstStyle/>
                    <a:p>
                      <a:pPr algn="ctr" fontAlgn="t"/>
                      <a:r>
                        <a:rPr lang="en-US" sz="2000" b="1" i="1">
                          <a:solidFill>
                            <a:srgbClr val="000000"/>
                          </a:solidFill>
                          <a:effectLst/>
                          <a:latin typeface="Arial" panose="020B0604020202020204" pitchFamily="34" charset="0"/>
                          <a:cs typeface="Arial" panose="020B0604020202020204" pitchFamily="34" charset="0"/>
                        </a:rPr>
                        <a:t>Tên nấm</a:t>
                      </a:r>
                      <a:endParaRPr lang="en-US" sz="2000">
                        <a:solidFill>
                          <a:srgbClr val="000000"/>
                        </a:solidFill>
                        <a:effectLst/>
                        <a:latin typeface="Arial" panose="020B0604020202020204" pitchFamily="34" charset="0"/>
                        <a:cs typeface="Arial" panose="020B0604020202020204" pitchFamily="34" charset="0"/>
                      </a:endParaRP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000" b="1" i="1">
                          <a:solidFill>
                            <a:srgbClr val="000000"/>
                          </a:solidFill>
                          <a:effectLst/>
                          <a:latin typeface="Arial" panose="020B0604020202020204" pitchFamily="34" charset="0"/>
                          <a:cs typeface="Arial" panose="020B0604020202020204" pitchFamily="34" charset="0"/>
                        </a:rPr>
                        <a:t>Hình ảnh</a:t>
                      </a:r>
                      <a:endParaRPr lang="en-US" sz="2000">
                        <a:solidFill>
                          <a:srgbClr val="000000"/>
                        </a:solidFill>
                        <a:effectLst/>
                        <a:latin typeface="Arial" panose="020B0604020202020204" pitchFamily="34" charset="0"/>
                        <a:cs typeface="Arial" panose="020B0604020202020204" pitchFamily="34" charset="0"/>
                      </a:endParaRP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000" b="1" i="1">
                          <a:solidFill>
                            <a:srgbClr val="000000"/>
                          </a:solidFill>
                          <a:effectLst/>
                          <a:latin typeface="Arial" panose="020B0604020202020204" pitchFamily="34" charset="0"/>
                          <a:cs typeface="Arial" panose="020B0604020202020204" pitchFamily="34" charset="0"/>
                        </a:rPr>
                        <a:t>Đặc điểm</a:t>
                      </a:r>
                      <a:endParaRPr lang="en-US" sz="2000">
                        <a:solidFill>
                          <a:srgbClr val="000000"/>
                        </a:solidFill>
                        <a:effectLst/>
                        <a:latin typeface="Arial" panose="020B0604020202020204" pitchFamily="34" charset="0"/>
                        <a:cs typeface="Arial" panose="020B0604020202020204" pitchFamily="34" charset="0"/>
                      </a:endParaRP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vi-VN" sz="2000" b="1" i="1">
                          <a:solidFill>
                            <a:srgbClr val="000000"/>
                          </a:solidFill>
                          <a:effectLst/>
                          <a:latin typeface="Arial" panose="020B0604020202020204" pitchFamily="34" charset="0"/>
                          <a:cs typeface="Arial" panose="020B0604020202020204" pitchFamily="34" charset="0"/>
                        </a:rPr>
                        <a:t>Các món ăn được chế biến từ nấm</a:t>
                      </a:r>
                      <a:endParaRPr lang="vi-VN" sz="2000">
                        <a:solidFill>
                          <a:srgbClr val="000000"/>
                        </a:solidFill>
                        <a:effectLst/>
                        <a:latin typeface="Arial" panose="020B0604020202020204" pitchFamily="34" charset="0"/>
                        <a:cs typeface="Arial" panose="020B0604020202020204" pitchFamily="34" charset="0"/>
                      </a:endParaRP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4995500"/>
                  </a:ext>
                </a:extLst>
              </a:tr>
              <a:tr h="888028">
                <a:tc>
                  <a:txBody>
                    <a:bodyPr/>
                    <a:lstStyle/>
                    <a:p>
                      <a:pPr algn="ctr" fontAlgn="t"/>
                      <a:r>
                        <a:rPr lang="vi-VN" sz="2000" i="1">
                          <a:solidFill>
                            <a:srgbClr val="000000"/>
                          </a:solidFill>
                          <a:effectLst/>
                          <a:latin typeface="Arial" panose="020B0604020202020204" pitchFamily="34" charset="0"/>
                          <a:cs typeface="Arial" panose="020B0604020202020204" pitchFamily="34" charset="0"/>
                        </a:rPr>
                        <a:t>Nấm hương</a:t>
                      </a:r>
                      <a:endParaRPr lang="vi-VN" sz="2000">
                        <a:solidFill>
                          <a:srgbClr val="000000"/>
                        </a:solidFill>
                        <a:effectLst/>
                        <a:latin typeface="Arial" panose="020B0604020202020204" pitchFamily="34" charset="0"/>
                        <a:cs typeface="Arial" panose="020B0604020202020204" pitchFamily="34" charset="0"/>
                      </a:endParaRP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endParaRPr lang="en-US" sz="2000">
                        <a:solidFill>
                          <a:srgbClr val="000000"/>
                        </a:solidFill>
                        <a:effectLst/>
                        <a:latin typeface="Arial" panose="020B0604020202020204" pitchFamily="34" charset="0"/>
                        <a:cs typeface="Arial" panose="020B0604020202020204" pitchFamily="34" charset="0"/>
                      </a:endParaRP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000">
                          <a:solidFill>
                            <a:srgbClr val="000000"/>
                          </a:solidFill>
                          <a:effectLst/>
                          <a:latin typeface="Arial" panose="020B0604020202020204" pitchFamily="34" charset="0"/>
                          <a:cs typeface="Arial" panose="020B0604020202020204" pitchFamily="34" charset="0"/>
                        </a:rPr>
                        <a:t>- Có hình tròn, màu nâu.</a:t>
                      </a:r>
                    </a:p>
                    <a:p>
                      <a:pPr algn="just" fontAlgn="t"/>
                      <a:r>
                        <a:rPr lang="vi-VN" sz="2000">
                          <a:solidFill>
                            <a:srgbClr val="000000"/>
                          </a:solidFill>
                          <a:effectLst/>
                          <a:latin typeface="Arial" panose="020B0604020202020204" pitchFamily="34" charset="0"/>
                          <a:cs typeface="Arial" panose="020B0604020202020204" pitchFamily="34" charset="0"/>
                        </a:rPr>
                        <a:t>- Thường mọc trên các thân gỗ.</a:t>
                      </a: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000">
                          <a:solidFill>
                            <a:srgbClr val="000000"/>
                          </a:solidFill>
                          <a:effectLst/>
                          <a:latin typeface="Arial" panose="020B0604020202020204" pitchFamily="34" charset="0"/>
                          <a:cs typeface="Arial" panose="020B0604020202020204" pitchFamily="34" charset="0"/>
                        </a:rPr>
                        <a:t>- Gà xào nấm.</a:t>
                      </a:r>
                    </a:p>
                    <a:p>
                      <a:pPr algn="just" fontAlgn="t"/>
                      <a:r>
                        <a:rPr lang="en-US" sz="2000">
                          <a:solidFill>
                            <a:srgbClr val="000000"/>
                          </a:solidFill>
                          <a:effectLst/>
                          <a:latin typeface="Arial" panose="020B0604020202020204" pitchFamily="34" charset="0"/>
                          <a:cs typeface="Arial" panose="020B0604020202020204" pitchFamily="34" charset="0"/>
                        </a:rPr>
                        <a:t>- Thịt hầm nấm.</a:t>
                      </a:r>
                    </a:p>
                    <a:p>
                      <a:pPr algn="just" fontAlgn="t"/>
                      <a:r>
                        <a:rPr lang="en-US" sz="2000">
                          <a:solidFill>
                            <a:srgbClr val="000000"/>
                          </a:solidFill>
                          <a:effectLst/>
                          <a:latin typeface="Arial" panose="020B0604020202020204" pitchFamily="34" charset="0"/>
                          <a:cs typeface="Arial" panose="020B0604020202020204" pitchFamily="34" charset="0"/>
                        </a:rPr>
                        <a:t>- ...</a:t>
                      </a:r>
                    </a:p>
                    <a:p>
                      <a:pPr algn="just" fontAlgn="t"/>
                      <a:endParaRPr lang="en-US" sz="2000">
                        <a:solidFill>
                          <a:srgbClr val="000000"/>
                        </a:solidFill>
                        <a:effectLst/>
                        <a:latin typeface="Arial" panose="020B0604020202020204" pitchFamily="34" charset="0"/>
                        <a:cs typeface="Arial" panose="020B0604020202020204" pitchFamily="34" charset="0"/>
                      </a:endParaRP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7534076"/>
                  </a:ext>
                </a:extLst>
              </a:tr>
              <a:tr h="1367563">
                <a:tc>
                  <a:txBody>
                    <a:bodyPr/>
                    <a:lstStyle/>
                    <a:p>
                      <a:pPr algn="ctr" fontAlgn="t"/>
                      <a:r>
                        <a:rPr lang="en-US" sz="2000" i="1">
                          <a:solidFill>
                            <a:srgbClr val="000000"/>
                          </a:solidFill>
                          <a:effectLst/>
                          <a:latin typeface="Arial" panose="020B0604020202020204" pitchFamily="34" charset="0"/>
                          <a:cs typeface="Arial" panose="020B0604020202020204" pitchFamily="34" charset="0"/>
                        </a:rPr>
                        <a:t>Nấm kim châm</a:t>
                      </a:r>
                      <a:endParaRPr lang="en-US" sz="2000">
                        <a:solidFill>
                          <a:srgbClr val="000000"/>
                        </a:solidFill>
                        <a:effectLst/>
                        <a:latin typeface="Arial" panose="020B0604020202020204" pitchFamily="34" charset="0"/>
                        <a:cs typeface="Arial" panose="020B0604020202020204" pitchFamily="34" charset="0"/>
                      </a:endParaRP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endParaRPr lang="en-US" sz="2000">
                        <a:solidFill>
                          <a:srgbClr val="000000"/>
                        </a:solidFill>
                        <a:effectLst/>
                        <a:latin typeface="Arial" panose="020B0604020202020204" pitchFamily="34" charset="0"/>
                        <a:cs typeface="Arial" panose="020B0604020202020204" pitchFamily="34" charset="0"/>
                      </a:endParaRP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000">
                          <a:solidFill>
                            <a:srgbClr val="000000"/>
                          </a:solidFill>
                          <a:effectLst/>
                          <a:latin typeface="Arial" panose="020B0604020202020204" pitchFamily="34" charset="0"/>
                          <a:cs typeface="Arial" panose="020B0604020202020204" pitchFamily="34" charset="0"/>
                        </a:rPr>
                        <a:t>- Có hình sợi thon dài, màu trắng, mọc thành từng chùm.</a:t>
                      </a:r>
                    </a:p>
                    <a:p>
                      <a:pPr algn="just" fontAlgn="t"/>
                      <a:r>
                        <a:rPr lang="vi-VN" sz="2000">
                          <a:solidFill>
                            <a:srgbClr val="000000"/>
                          </a:solidFill>
                          <a:effectLst/>
                          <a:latin typeface="Arial" panose="020B0604020202020204" pitchFamily="34" charset="0"/>
                          <a:cs typeface="Arial" panose="020B0604020202020204" pitchFamily="34" charset="0"/>
                        </a:rPr>
                        <a:t>- Thường sống ở những nơi nóng ẩm.</a:t>
                      </a: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000">
                          <a:solidFill>
                            <a:srgbClr val="000000"/>
                          </a:solidFill>
                          <a:effectLst/>
                          <a:latin typeface="Arial" panose="020B0604020202020204" pitchFamily="34" charset="0"/>
                          <a:cs typeface="Arial" panose="020B0604020202020204" pitchFamily="34" charset="0"/>
                        </a:rPr>
                        <a:t>- Canh rong biển.</a:t>
                      </a:r>
                    </a:p>
                    <a:p>
                      <a:pPr algn="just" fontAlgn="t"/>
                      <a:r>
                        <a:rPr lang="en-US" sz="2000">
                          <a:solidFill>
                            <a:srgbClr val="000000"/>
                          </a:solidFill>
                          <a:effectLst/>
                          <a:latin typeface="Arial" panose="020B0604020202020204" pitchFamily="34" charset="0"/>
                          <a:cs typeface="Arial" panose="020B0604020202020204" pitchFamily="34" charset="0"/>
                        </a:rPr>
                        <a:t>- Bò cuộn nấm.</a:t>
                      </a: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9540529"/>
                  </a:ext>
                </a:extLst>
              </a:tr>
              <a:tr h="1527408">
                <a:tc>
                  <a:txBody>
                    <a:bodyPr/>
                    <a:lstStyle/>
                    <a:p>
                      <a:pPr algn="ctr" fontAlgn="t"/>
                      <a:r>
                        <a:rPr lang="en-US" sz="2000" i="1">
                          <a:solidFill>
                            <a:srgbClr val="000000"/>
                          </a:solidFill>
                          <a:effectLst/>
                          <a:latin typeface="Arial" panose="020B0604020202020204" pitchFamily="34" charset="0"/>
                          <a:cs typeface="Arial" panose="020B0604020202020204" pitchFamily="34" charset="0"/>
                        </a:rPr>
                        <a:t>Nấm đùi gà</a:t>
                      </a:r>
                      <a:endParaRPr lang="en-US" sz="2000">
                        <a:solidFill>
                          <a:srgbClr val="000000"/>
                        </a:solidFill>
                        <a:effectLst/>
                        <a:latin typeface="Arial" panose="020B0604020202020204" pitchFamily="34" charset="0"/>
                        <a:cs typeface="Arial" panose="020B0604020202020204" pitchFamily="34" charset="0"/>
                      </a:endParaRP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endParaRPr lang="en-US" sz="2000">
                        <a:solidFill>
                          <a:srgbClr val="000000"/>
                        </a:solidFill>
                        <a:effectLst/>
                        <a:latin typeface="Arial" panose="020B0604020202020204" pitchFamily="34" charset="0"/>
                        <a:cs typeface="Arial" panose="020B0604020202020204" pitchFamily="34" charset="0"/>
                      </a:endParaRP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000">
                          <a:solidFill>
                            <a:srgbClr val="000000"/>
                          </a:solidFill>
                          <a:effectLst/>
                          <a:latin typeface="Arial" panose="020B0604020202020204" pitchFamily="34" charset="0"/>
                          <a:cs typeface="Arial" panose="020B0604020202020204" pitchFamily="34" charset="0"/>
                        </a:rPr>
                        <a:t>- Có hình trụ, to, cao khoảng 7- 12cm, thân màu trắng ngà.</a:t>
                      </a:r>
                    </a:p>
                    <a:p>
                      <a:pPr algn="just" fontAlgn="t"/>
                      <a:r>
                        <a:rPr lang="vi-VN" sz="2000">
                          <a:solidFill>
                            <a:srgbClr val="000000"/>
                          </a:solidFill>
                          <a:effectLst/>
                          <a:latin typeface="Arial" panose="020B0604020202020204" pitchFamily="34" charset="0"/>
                          <a:cs typeface="Arial" panose="020B0604020202020204" pitchFamily="34" charset="0"/>
                        </a:rPr>
                        <a:t>- Sống ở nơi có thời tiết lạnh.</a:t>
                      </a: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000">
                          <a:solidFill>
                            <a:srgbClr val="000000"/>
                          </a:solidFill>
                          <a:effectLst/>
                          <a:latin typeface="Arial" panose="020B0604020202020204" pitchFamily="34" charset="0"/>
                          <a:cs typeface="Arial" panose="020B0604020202020204" pitchFamily="34" charset="0"/>
                        </a:rPr>
                        <a:t>- Nấm đùi gà kho.</a:t>
                      </a:r>
                    </a:p>
                    <a:p>
                      <a:pPr algn="just" fontAlgn="t"/>
                      <a:r>
                        <a:rPr lang="en-US" sz="2000">
                          <a:solidFill>
                            <a:srgbClr val="000000"/>
                          </a:solidFill>
                          <a:effectLst/>
                          <a:latin typeface="Arial" panose="020B0604020202020204" pitchFamily="34" charset="0"/>
                          <a:cs typeface="Arial" panose="020B0604020202020204" pitchFamily="34" charset="0"/>
                        </a:rPr>
                        <a:t>- Nấm đùi gà xào ức gà.</a:t>
                      </a:r>
                    </a:p>
                  </a:txBody>
                  <a:tcPr marL="44401" marR="44401"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7598268"/>
                  </a:ext>
                </a:extLst>
              </a:tr>
            </a:tbl>
          </a:graphicData>
        </a:graphic>
      </p:graphicFrame>
      <p:pic>
        <p:nvPicPr>
          <p:cNvPr id="1028" name="Picture 4" descr="Khoa học lớp 4 trang 85 Chân trời sáng tạo">
            <a:extLst>
              <a:ext uri="{FF2B5EF4-FFF2-40B4-BE49-F238E27FC236}">
                <a16:creationId xmlns:a16="http://schemas.microsoft.com/office/drawing/2014/main" id="{1E4658CD-F66F-D604-9F61-0D94C683D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1866" y="1480852"/>
            <a:ext cx="1762955" cy="11632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Khoa học lớp 4 trang 85 Chân trời sáng tạo">
            <a:extLst>
              <a:ext uri="{FF2B5EF4-FFF2-40B4-BE49-F238E27FC236}">
                <a16:creationId xmlns:a16="http://schemas.microsoft.com/office/drawing/2014/main" id="{39DE7264-CA78-C4F1-201B-548C83DF0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1866" y="2923123"/>
            <a:ext cx="2028670" cy="11632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hoa học lớp 4 trang 85 Chân trời sáng tạo">
            <a:extLst>
              <a:ext uri="{FF2B5EF4-FFF2-40B4-BE49-F238E27FC236}">
                <a16:creationId xmlns:a16="http://schemas.microsoft.com/office/drawing/2014/main" id="{05F58A14-DA4C-ECD9-C54E-92B7908AE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0214" y="4459537"/>
            <a:ext cx="2106257" cy="1404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1237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F4BF19BA-51E5-72A1-F269-C144C7A0C7E9}"/>
              </a:ext>
            </a:extLst>
          </p:cNvPr>
          <p:cNvGrpSpPr/>
          <p:nvPr/>
        </p:nvGrpSpPr>
        <p:grpSpPr>
          <a:xfrm>
            <a:off x="784281" y="454886"/>
            <a:ext cx="10165942" cy="1477328"/>
            <a:chOff x="-615542" y="104931"/>
            <a:chExt cx="13481353" cy="1477328"/>
          </a:xfrm>
        </p:grpSpPr>
        <p:sp>
          <p:nvSpPr>
            <p:cNvPr id="5" name="Hộp Văn bản 14">
              <a:extLst>
                <a:ext uri="{FF2B5EF4-FFF2-40B4-BE49-F238E27FC236}">
                  <a16:creationId xmlns:a16="http://schemas.microsoft.com/office/drawing/2014/main" id="{AA181D92-2727-7FD0-8376-FCBD06585D62}"/>
                </a:ext>
              </a:extLst>
            </p:cNvPr>
            <p:cNvSpPr txBox="1"/>
            <p:nvPr/>
          </p:nvSpPr>
          <p:spPr>
            <a:xfrm>
              <a:off x="-615542" y="104931"/>
              <a:ext cx="13481353" cy="1477328"/>
            </a:xfrm>
            <a:prstGeom prst="rect">
              <a:avLst/>
            </a:prstGeom>
            <a:noFill/>
          </p:spPr>
          <p:txBody>
            <a:bodyPr wrap="square">
              <a:spAutoFit/>
            </a:bodyPr>
            <a:lstStyle/>
            <a:p>
              <a:pPr algn="ctr"/>
              <a:r>
                <a:rPr lang="en-US" sz="9000" dirty="0">
                  <a:ln w="317500">
                    <a:solidFill>
                      <a:schemeClr val="bg1"/>
                    </a:solidFill>
                  </a:ln>
                  <a:solidFill>
                    <a:srgbClr val="FFFF8F"/>
                  </a:solidFill>
                  <a:effectLst>
                    <a:outerShdw blurRad="38100" dist="38100" dir="2700000" algn="tl">
                      <a:srgbClr val="000000">
                        <a:alpha val="43137"/>
                      </a:srgbClr>
                    </a:outerShdw>
                  </a:effectLst>
                  <a:latin typeface="iCiel Pony" panose="02000000000000000000" pitchFamily="2" charset="0"/>
                </a:rPr>
                <a:t>KHEN THƯỞNG</a:t>
              </a:r>
              <a:endParaRPr lang="vi-VN" sz="9000" dirty="0">
                <a:ln w="317500">
                  <a:solidFill>
                    <a:schemeClr val="bg1"/>
                  </a:solidFill>
                </a:ln>
                <a:solidFill>
                  <a:srgbClr val="A0F169"/>
                </a:solidFill>
                <a:effectLst>
                  <a:outerShdw blurRad="38100" dist="38100" dir="2700000" algn="tl">
                    <a:srgbClr val="000000">
                      <a:alpha val="43137"/>
                    </a:srgbClr>
                  </a:outerShdw>
                </a:effectLst>
                <a:latin typeface="iCiel Pony" panose="02000000000000000000" pitchFamily="2" charset="0"/>
              </a:endParaRPr>
            </a:p>
          </p:txBody>
        </p:sp>
        <p:sp>
          <p:nvSpPr>
            <p:cNvPr id="6" name="Hộp Văn bản 14">
              <a:extLst>
                <a:ext uri="{FF2B5EF4-FFF2-40B4-BE49-F238E27FC236}">
                  <a16:creationId xmlns:a16="http://schemas.microsoft.com/office/drawing/2014/main" id="{FB28C136-DD74-A289-C769-58F503F2A3DA}"/>
                </a:ext>
              </a:extLst>
            </p:cNvPr>
            <p:cNvSpPr txBox="1"/>
            <p:nvPr/>
          </p:nvSpPr>
          <p:spPr>
            <a:xfrm>
              <a:off x="-615542" y="104931"/>
              <a:ext cx="13481353" cy="1477328"/>
            </a:xfrm>
            <a:prstGeom prst="rect">
              <a:avLst/>
            </a:prstGeom>
            <a:noFill/>
          </p:spPr>
          <p:txBody>
            <a:bodyPr wrap="square">
              <a:spAutoFit/>
            </a:bodyPr>
            <a:lstStyle/>
            <a:p>
              <a:pPr algn="ctr"/>
              <a:r>
                <a:rPr lang="en-US" sz="9000" dirty="0">
                  <a:ln w="28575">
                    <a:solidFill>
                      <a:schemeClr val="tx1"/>
                    </a:solidFill>
                  </a:ln>
                  <a:solidFill>
                    <a:srgbClr val="FFFF8F"/>
                  </a:solidFill>
                  <a:latin typeface="iCiel Pony" panose="02000000000000000000" pitchFamily="2" charset="0"/>
                </a:rPr>
                <a:t>K</a:t>
              </a:r>
              <a:r>
                <a:rPr lang="en-US" sz="9000" dirty="0">
                  <a:ln w="28575">
                    <a:solidFill>
                      <a:schemeClr val="tx1"/>
                    </a:solidFill>
                  </a:ln>
                  <a:solidFill>
                    <a:srgbClr val="E8C2D2"/>
                  </a:solidFill>
                  <a:latin typeface="iCiel Pony" panose="02000000000000000000" pitchFamily="2" charset="0"/>
                </a:rPr>
                <a:t>H</a:t>
              </a:r>
              <a:r>
                <a:rPr lang="en-US" sz="9000" dirty="0">
                  <a:ln w="28575">
                    <a:solidFill>
                      <a:schemeClr val="tx1"/>
                    </a:solidFill>
                  </a:ln>
                  <a:solidFill>
                    <a:schemeClr val="accent1">
                      <a:lumMod val="20000"/>
                      <a:lumOff val="80000"/>
                    </a:schemeClr>
                  </a:solidFill>
                  <a:latin typeface="iCiel Pony" panose="02000000000000000000" pitchFamily="2" charset="0"/>
                </a:rPr>
                <a:t>E</a:t>
              </a:r>
              <a:r>
                <a:rPr lang="en-US" sz="9000" dirty="0">
                  <a:ln w="28575">
                    <a:solidFill>
                      <a:schemeClr val="tx1"/>
                    </a:solidFill>
                  </a:ln>
                  <a:solidFill>
                    <a:srgbClr val="F5B677"/>
                  </a:solidFill>
                  <a:latin typeface="iCiel Pony" panose="02000000000000000000" pitchFamily="2" charset="0"/>
                </a:rPr>
                <a:t>N </a:t>
              </a:r>
              <a:r>
                <a:rPr lang="en-US" sz="9000" dirty="0">
                  <a:ln w="28575">
                    <a:solidFill>
                      <a:schemeClr val="tx1"/>
                    </a:solidFill>
                  </a:ln>
                  <a:solidFill>
                    <a:srgbClr val="78F4A1"/>
                  </a:solidFill>
                  <a:latin typeface="iCiel Pony" panose="02000000000000000000" pitchFamily="2" charset="0"/>
                </a:rPr>
                <a:t>T</a:t>
              </a:r>
              <a:r>
                <a:rPr lang="en-US" sz="9000" dirty="0">
                  <a:ln w="28575">
                    <a:solidFill>
                      <a:schemeClr val="tx1"/>
                    </a:solidFill>
                  </a:ln>
                  <a:solidFill>
                    <a:schemeClr val="accent4">
                      <a:lumMod val="40000"/>
                      <a:lumOff val="60000"/>
                    </a:schemeClr>
                  </a:solidFill>
                  <a:latin typeface="iCiel Pony" panose="02000000000000000000" pitchFamily="2" charset="0"/>
                </a:rPr>
                <a:t>H</a:t>
              </a:r>
              <a:r>
                <a:rPr lang="en-US" sz="9000" dirty="0">
                  <a:ln w="28575">
                    <a:solidFill>
                      <a:schemeClr val="tx1"/>
                    </a:solidFill>
                  </a:ln>
                  <a:solidFill>
                    <a:srgbClr val="F7A7CB"/>
                  </a:solidFill>
                  <a:latin typeface="iCiel Pony" panose="02000000000000000000" pitchFamily="2" charset="0"/>
                </a:rPr>
                <a:t>Ư</a:t>
              </a:r>
              <a:r>
                <a:rPr lang="en-US" sz="9000" dirty="0">
                  <a:ln w="28575">
                    <a:solidFill>
                      <a:schemeClr val="tx1"/>
                    </a:solidFill>
                  </a:ln>
                  <a:solidFill>
                    <a:schemeClr val="accent1">
                      <a:lumMod val="20000"/>
                      <a:lumOff val="80000"/>
                    </a:schemeClr>
                  </a:solidFill>
                  <a:latin typeface="iCiel Pony" panose="02000000000000000000" pitchFamily="2" charset="0"/>
                </a:rPr>
                <a:t>Ở</a:t>
              </a:r>
              <a:r>
                <a:rPr lang="en-US" sz="9000" dirty="0">
                  <a:ln w="28575">
                    <a:solidFill>
                      <a:schemeClr val="tx1"/>
                    </a:solidFill>
                  </a:ln>
                  <a:solidFill>
                    <a:srgbClr val="78F4A1"/>
                  </a:solidFill>
                  <a:latin typeface="iCiel Pony" panose="02000000000000000000" pitchFamily="2" charset="0"/>
                </a:rPr>
                <a:t>N</a:t>
              </a:r>
              <a:r>
                <a:rPr lang="en-US" sz="9000" dirty="0">
                  <a:ln w="28575">
                    <a:solidFill>
                      <a:schemeClr val="tx1"/>
                    </a:solidFill>
                  </a:ln>
                  <a:solidFill>
                    <a:srgbClr val="EEF4B2"/>
                  </a:solidFill>
                  <a:latin typeface="iCiel Pony" panose="02000000000000000000" pitchFamily="2" charset="0"/>
                </a:rPr>
                <a:t>G</a:t>
              </a:r>
              <a:endParaRPr lang="vi-VN" sz="9000" dirty="0">
                <a:ln w="28575">
                  <a:solidFill>
                    <a:schemeClr val="tx1"/>
                  </a:solidFill>
                </a:ln>
                <a:solidFill>
                  <a:srgbClr val="A0F169"/>
                </a:solidFill>
                <a:latin typeface="iCiel Pony" panose="02000000000000000000" pitchFamily="2" charset="0"/>
              </a:endParaRPr>
            </a:p>
          </p:txBody>
        </p:sp>
      </p:grpSp>
      <p:grpSp>
        <p:nvGrpSpPr>
          <p:cNvPr id="8" name="Group 7">
            <a:extLst>
              <a:ext uri="{FF2B5EF4-FFF2-40B4-BE49-F238E27FC236}">
                <a16:creationId xmlns:a16="http://schemas.microsoft.com/office/drawing/2014/main" id="{683C859A-38C4-AFAF-13C7-B59B159236DF}"/>
              </a:ext>
            </a:extLst>
          </p:cNvPr>
          <p:cNvGrpSpPr/>
          <p:nvPr/>
        </p:nvGrpSpPr>
        <p:grpSpPr>
          <a:xfrm>
            <a:off x="614948" y="2112797"/>
            <a:ext cx="6417747" cy="996024"/>
            <a:chOff x="4739285" y="2358848"/>
            <a:chExt cx="6388510" cy="996024"/>
          </a:xfrm>
        </p:grpSpPr>
        <p:sp>
          <p:nvSpPr>
            <p:cNvPr id="9" name="Rectangle: Rounded Corners 10">
              <a:extLst>
                <a:ext uri="{FF2B5EF4-FFF2-40B4-BE49-F238E27FC236}">
                  <a16:creationId xmlns:a16="http://schemas.microsoft.com/office/drawing/2014/main" id="{422CF9BF-7258-A17E-2669-3EF21C0A52E3}"/>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Rectangle 1">
              <a:extLst>
                <a:ext uri="{FF2B5EF4-FFF2-40B4-BE49-F238E27FC236}">
                  <a16:creationId xmlns:a16="http://schemas.microsoft.com/office/drawing/2014/main" id="{A325C842-F830-063C-7F43-228EE3C46CF9}"/>
                </a:ext>
              </a:extLst>
            </p:cNvPr>
            <p:cNvSpPr>
              <a:spLocks noChangeArrowheads="1"/>
            </p:cNvSpPr>
            <p:nvPr/>
          </p:nvSpPr>
          <p:spPr bwMode="auto">
            <a:xfrm>
              <a:off x="4789591" y="2579860"/>
              <a:ext cx="63382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en-US" altLang="en-US" sz="3000" dirty="0" err="1">
                  <a:latin typeface="Roboto" panose="02000000000000000000" pitchFamily="2" charset="0"/>
                  <a:ea typeface="Roboto" panose="02000000000000000000" pitchFamily="2" charset="0"/>
                </a:rPr>
                <a:t>Nhóm</a:t>
              </a:r>
              <a:r>
                <a:rPr lang="en-US" altLang="en-US" sz="3000" dirty="0">
                  <a:latin typeface="Roboto" panose="02000000000000000000" pitchFamily="2" charset="0"/>
                  <a:ea typeface="Roboto" panose="02000000000000000000" pitchFamily="2" charset="0"/>
                </a:rPr>
                <a:t> </a:t>
              </a:r>
              <a:r>
                <a:rPr lang="en-US" altLang="en-US" sz="3000" dirty="0" err="1">
                  <a:latin typeface="Roboto" panose="02000000000000000000" pitchFamily="2" charset="0"/>
                  <a:ea typeface="Roboto" panose="02000000000000000000" pitchFamily="2" charset="0"/>
                </a:rPr>
                <a:t>có</a:t>
              </a:r>
              <a:r>
                <a:rPr lang="en-US" altLang="en-US" sz="3000" dirty="0">
                  <a:latin typeface="Roboto" panose="02000000000000000000" pitchFamily="2" charset="0"/>
                  <a:ea typeface="Roboto" panose="02000000000000000000" pitchFamily="2" charset="0"/>
                </a:rPr>
                <a:t> </a:t>
              </a:r>
              <a:r>
                <a:rPr lang="en-US" altLang="en-US" sz="3000" dirty="0" err="1">
                  <a:latin typeface="Roboto" panose="02000000000000000000" pitchFamily="2" charset="0"/>
                  <a:ea typeface="Roboto" panose="02000000000000000000" pitchFamily="2" charset="0"/>
                </a:rPr>
                <a:t>sản</a:t>
              </a:r>
              <a:r>
                <a:rPr lang="en-US" altLang="en-US" sz="3000" dirty="0">
                  <a:latin typeface="Roboto" panose="02000000000000000000" pitchFamily="2" charset="0"/>
                  <a:ea typeface="Roboto" panose="02000000000000000000" pitchFamily="2" charset="0"/>
                </a:rPr>
                <a:t> </a:t>
              </a:r>
              <a:r>
                <a:rPr lang="en-US" altLang="en-US" sz="3000" dirty="0" err="1">
                  <a:latin typeface="Roboto" panose="02000000000000000000" pitchFamily="2" charset="0"/>
                  <a:ea typeface="Roboto" panose="02000000000000000000" pitchFamily="2" charset="0"/>
                </a:rPr>
                <a:t>phẩm</a:t>
              </a:r>
              <a:r>
                <a:rPr lang="en-US" altLang="en-US" sz="3000" dirty="0">
                  <a:latin typeface="Roboto" panose="02000000000000000000" pitchFamily="2" charset="0"/>
                  <a:ea typeface="Roboto" panose="02000000000000000000" pitchFamily="2" charset="0"/>
                </a:rPr>
                <a:t> </a:t>
              </a:r>
              <a:r>
                <a:rPr lang="en-US" altLang="en-US" sz="3000" dirty="0" err="1">
                  <a:latin typeface="Roboto" panose="02000000000000000000" pitchFamily="2" charset="0"/>
                  <a:ea typeface="Roboto" panose="02000000000000000000" pitchFamily="2" charset="0"/>
                </a:rPr>
                <a:t>đẹp</a:t>
              </a:r>
              <a:r>
                <a:rPr lang="en-US" altLang="en-US" sz="3000" dirty="0">
                  <a:latin typeface="Roboto" panose="02000000000000000000" pitchFamily="2" charset="0"/>
                  <a:ea typeface="Roboto" panose="02000000000000000000" pitchFamily="2" charset="0"/>
                </a:rPr>
                <a:t>, </a:t>
              </a:r>
              <a:r>
                <a:rPr lang="en-US" altLang="en-US" sz="3000" dirty="0" err="1">
                  <a:latin typeface="Roboto" panose="02000000000000000000" pitchFamily="2" charset="0"/>
                  <a:ea typeface="Roboto" panose="02000000000000000000" pitchFamily="2" charset="0"/>
                </a:rPr>
                <a:t>sáng</a:t>
              </a:r>
              <a:r>
                <a:rPr lang="en-US" altLang="en-US" sz="3000" dirty="0">
                  <a:latin typeface="Roboto" panose="02000000000000000000" pitchFamily="2" charset="0"/>
                  <a:ea typeface="Roboto" panose="02000000000000000000" pitchFamily="2" charset="0"/>
                </a:rPr>
                <a:t> </a:t>
              </a:r>
              <a:r>
                <a:rPr lang="en-US" altLang="en-US" sz="3000" dirty="0" err="1">
                  <a:latin typeface="Roboto" panose="02000000000000000000" pitchFamily="2" charset="0"/>
                  <a:ea typeface="Roboto" panose="02000000000000000000" pitchFamily="2" charset="0"/>
                </a:rPr>
                <a:t>tạo</a:t>
              </a:r>
              <a:r>
                <a:rPr lang="en-US" altLang="en-US" sz="3000" dirty="0">
                  <a:latin typeface="Roboto" panose="02000000000000000000" pitchFamily="2" charset="0"/>
                  <a:ea typeface="Roboto" panose="02000000000000000000" pitchFamily="2" charset="0"/>
                </a:rPr>
                <a:t>.</a:t>
              </a:r>
              <a:endParaRPr kumimoji="0" lang="en-US" altLang="en-US" sz="300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grpSp>
      <p:grpSp>
        <p:nvGrpSpPr>
          <p:cNvPr id="12" name="Group 11">
            <a:extLst>
              <a:ext uri="{FF2B5EF4-FFF2-40B4-BE49-F238E27FC236}">
                <a16:creationId xmlns:a16="http://schemas.microsoft.com/office/drawing/2014/main" id="{E808DB1A-42DF-1840-8E28-43231F94F90F}"/>
              </a:ext>
            </a:extLst>
          </p:cNvPr>
          <p:cNvGrpSpPr/>
          <p:nvPr/>
        </p:nvGrpSpPr>
        <p:grpSpPr>
          <a:xfrm>
            <a:off x="614948" y="3490481"/>
            <a:ext cx="6327594" cy="1637163"/>
            <a:chOff x="4739284" y="2270164"/>
            <a:chExt cx="6473349" cy="1532725"/>
          </a:xfrm>
        </p:grpSpPr>
        <p:sp>
          <p:nvSpPr>
            <p:cNvPr id="13" name="Rectangle: Rounded Corners 10">
              <a:extLst>
                <a:ext uri="{FF2B5EF4-FFF2-40B4-BE49-F238E27FC236}">
                  <a16:creationId xmlns:a16="http://schemas.microsoft.com/office/drawing/2014/main" id="{7E7A1546-FC71-8864-0FAB-E787F328DDF3}"/>
                </a:ext>
              </a:extLst>
            </p:cNvPr>
            <p:cNvSpPr/>
            <p:nvPr/>
          </p:nvSpPr>
          <p:spPr>
            <a:xfrm rot="5400000">
              <a:off x="7298281" y="-200147"/>
              <a:ext cx="1355356" cy="6473349"/>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Rectangle 1">
              <a:extLst>
                <a:ext uri="{FF2B5EF4-FFF2-40B4-BE49-F238E27FC236}">
                  <a16:creationId xmlns:a16="http://schemas.microsoft.com/office/drawing/2014/main" id="{A9C868F6-86D1-7B67-1946-F8641D68C620}"/>
                </a:ext>
              </a:extLst>
            </p:cNvPr>
            <p:cNvSpPr>
              <a:spLocks noChangeArrowheads="1"/>
            </p:cNvSpPr>
            <p:nvPr/>
          </p:nvSpPr>
          <p:spPr bwMode="auto">
            <a:xfrm>
              <a:off x="4820417" y="2270164"/>
              <a:ext cx="6338205" cy="153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en-US" altLang="en-US" sz="3000" dirty="0" err="1">
                  <a:latin typeface="Roboto" panose="02000000000000000000" pitchFamily="2" charset="0"/>
                  <a:ea typeface="Roboto" panose="02000000000000000000" pitchFamily="2" charset="0"/>
                </a:rPr>
                <a:t>Nhóm</a:t>
              </a:r>
              <a:r>
                <a:rPr lang="en-US" altLang="en-US" sz="3000" dirty="0">
                  <a:latin typeface="Roboto" panose="02000000000000000000" pitchFamily="2" charset="0"/>
                  <a:ea typeface="Roboto" panose="02000000000000000000" pitchFamily="2" charset="0"/>
                </a:rPr>
                <a:t> </a:t>
              </a:r>
              <a:r>
                <a:rPr lang="en-US" altLang="en-US" sz="3000" dirty="0" err="1">
                  <a:latin typeface="Roboto" panose="02000000000000000000" pitchFamily="2" charset="0"/>
                  <a:ea typeface="Roboto" panose="02000000000000000000" pitchFamily="2" charset="0"/>
                </a:rPr>
                <a:t>có</a:t>
              </a:r>
              <a:r>
                <a:rPr lang="en-US" altLang="en-US" sz="3000" dirty="0">
                  <a:latin typeface="Roboto" panose="02000000000000000000" pitchFamily="2" charset="0"/>
                  <a:ea typeface="Roboto" panose="02000000000000000000" pitchFamily="2" charset="0"/>
                </a:rPr>
                <a:t> </a:t>
              </a:r>
              <a:r>
                <a:rPr lang="vi-VN" altLang="en-US" sz="3000" dirty="0">
                  <a:latin typeface="Roboto" panose="02000000000000000000" pitchFamily="2" charset="0"/>
                  <a:ea typeface="Roboto" panose="02000000000000000000" pitchFamily="2" charset="0"/>
                </a:rPr>
                <a:t>phần trình bày đúng nội dung, </a:t>
              </a:r>
              <a:r>
                <a:rPr lang="en-US" altLang="en-US" sz="3000" dirty="0" err="1">
                  <a:latin typeface="Roboto" panose="02000000000000000000" pitchFamily="2" charset="0"/>
                  <a:ea typeface="Roboto" panose="02000000000000000000" pitchFamily="2" charset="0"/>
                </a:rPr>
                <a:t>lưu</a:t>
              </a:r>
              <a:r>
                <a:rPr lang="en-US" altLang="en-US" sz="3000" dirty="0">
                  <a:latin typeface="Roboto" panose="02000000000000000000" pitchFamily="2" charset="0"/>
                  <a:ea typeface="Roboto" panose="02000000000000000000" pitchFamily="2" charset="0"/>
                </a:rPr>
                <a:t> </a:t>
              </a:r>
              <a:r>
                <a:rPr lang="en-US" altLang="en-US" sz="3000" dirty="0" err="1">
                  <a:latin typeface="Roboto" panose="02000000000000000000" pitchFamily="2" charset="0"/>
                  <a:ea typeface="Roboto" panose="02000000000000000000" pitchFamily="2" charset="0"/>
                </a:rPr>
                <a:t>loát</a:t>
              </a:r>
              <a:r>
                <a:rPr lang="en-US" altLang="en-US" sz="3000" dirty="0">
                  <a:latin typeface="Roboto" panose="02000000000000000000" pitchFamily="2" charset="0"/>
                  <a:ea typeface="Roboto" panose="02000000000000000000" pitchFamily="2" charset="0"/>
                </a:rPr>
                <a:t>, </a:t>
              </a:r>
              <a:r>
                <a:rPr lang="en-US" altLang="en-US" sz="3000" dirty="0" err="1">
                  <a:latin typeface="Roboto" panose="02000000000000000000" pitchFamily="2" charset="0"/>
                  <a:ea typeface="Roboto" panose="02000000000000000000" pitchFamily="2" charset="0"/>
                </a:rPr>
                <a:t>có</a:t>
              </a:r>
              <a:r>
                <a:rPr lang="en-US" altLang="en-US" sz="3000" dirty="0">
                  <a:latin typeface="Roboto" panose="02000000000000000000" pitchFamily="2" charset="0"/>
                  <a:ea typeface="Roboto" panose="02000000000000000000" pitchFamily="2" charset="0"/>
                </a:rPr>
                <a:t> </a:t>
              </a:r>
              <a:r>
                <a:rPr lang="en-US" altLang="en-US" sz="3000" dirty="0" err="1">
                  <a:latin typeface="Roboto" panose="02000000000000000000" pitchFamily="2" charset="0"/>
                  <a:ea typeface="Roboto" panose="02000000000000000000" pitchFamily="2" charset="0"/>
                </a:rPr>
                <a:t>nhiều</a:t>
              </a:r>
              <a:r>
                <a:rPr lang="en-US" altLang="en-US" sz="3000" dirty="0">
                  <a:latin typeface="Roboto" panose="02000000000000000000" pitchFamily="2" charset="0"/>
                  <a:ea typeface="Roboto" panose="02000000000000000000" pitchFamily="2" charset="0"/>
                </a:rPr>
                <a:t> ý </a:t>
              </a:r>
              <a:r>
                <a:rPr lang="en-US" altLang="en-US" sz="3000" dirty="0" err="1">
                  <a:latin typeface="Roboto" panose="02000000000000000000" pitchFamily="2" charset="0"/>
                  <a:ea typeface="Roboto" panose="02000000000000000000" pitchFamily="2" charset="0"/>
                </a:rPr>
                <a:t>mới</a:t>
              </a:r>
              <a:r>
                <a:rPr lang="en-US" altLang="en-US" sz="3000" dirty="0">
                  <a:latin typeface="Roboto" panose="02000000000000000000" pitchFamily="2" charset="0"/>
                  <a:ea typeface="Roboto" panose="02000000000000000000" pitchFamily="2" charset="0"/>
                </a:rPr>
                <a:t> </a:t>
              </a:r>
              <a:r>
                <a:rPr lang="en-US" altLang="en-US" sz="3000" dirty="0" err="1">
                  <a:latin typeface="Roboto" panose="02000000000000000000" pitchFamily="2" charset="0"/>
                  <a:ea typeface="Roboto" panose="02000000000000000000" pitchFamily="2" charset="0"/>
                </a:rPr>
                <a:t>và</a:t>
              </a:r>
              <a:r>
                <a:rPr lang="en-US" altLang="en-US" sz="3000" dirty="0">
                  <a:latin typeface="Roboto" panose="02000000000000000000" pitchFamily="2" charset="0"/>
                  <a:ea typeface="Roboto" panose="02000000000000000000" pitchFamily="2" charset="0"/>
                </a:rPr>
                <a:t> </a:t>
              </a:r>
              <a:r>
                <a:rPr lang="en-US" altLang="en-US" sz="3000" dirty="0" err="1">
                  <a:latin typeface="Roboto" panose="02000000000000000000" pitchFamily="2" charset="0"/>
                  <a:ea typeface="Roboto" panose="02000000000000000000" pitchFamily="2" charset="0"/>
                </a:rPr>
                <a:t>sáng</a:t>
              </a:r>
              <a:r>
                <a:rPr lang="en-US" altLang="en-US" sz="3000" dirty="0">
                  <a:latin typeface="Roboto" panose="02000000000000000000" pitchFamily="2" charset="0"/>
                  <a:ea typeface="Roboto" panose="02000000000000000000" pitchFamily="2" charset="0"/>
                </a:rPr>
                <a:t> </a:t>
              </a:r>
              <a:r>
                <a:rPr lang="en-US" altLang="en-US" sz="3000" dirty="0" err="1">
                  <a:latin typeface="Roboto" panose="02000000000000000000" pitchFamily="2" charset="0"/>
                  <a:ea typeface="Roboto" panose="02000000000000000000" pitchFamily="2" charset="0"/>
                </a:rPr>
                <a:t>tạo</a:t>
              </a:r>
              <a:r>
                <a:rPr lang="en-US" altLang="en-US" sz="3000" dirty="0">
                  <a:latin typeface="Roboto" panose="02000000000000000000" pitchFamily="2" charset="0"/>
                  <a:ea typeface="Roboto" panose="02000000000000000000" pitchFamily="2" charset="0"/>
                </a:rPr>
                <a:t>.</a:t>
              </a:r>
              <a:endParaRPr kumimoji="0" lang="en-US" altLang="en-US" sz="300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grpSp>
      <p:pic>
        <p:nvPicPr>
          <p:cNvPr id="16" name="Picture 15" descr="A group of kids holding trophies&#10;&#10;Description automatically generated">
            <a:extLst>
              <a:ext uri="{FF2B5EF4-FFF2-40B4-BE49-F238E27FC236}">
                <a16:creationId xmlns:a16="http://schemas.microsoft.com/office/drawing/2014/main" id="{1033F4B4-1CF1-F2B3-03E7-FD6F90241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824" y="1566365"/>
            <a:ext cx="5050692" cy="5050692"/>
          </a:xfrm>
          <a:prstGeom prst="rect">
            <a:avLst/>
          </a:prstGeom>
        </p:spPr>
      </p:pic>
    </p:spTree>
    <p:extLst>
      <p:ext uri="{BB962C8B-B14F-4D97-AF65-F5344CB8AC3E}">
        <p14:creationId xmlns:p14="http://schemas.microsoft.com/office/powerpoint/2010/main" val="2557946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ouple of cartoon characters&#10;&#10;Description automatically generated">
            <a:extLst>
              <a:ext uri="{FF2B5EF4-FFF2-40B4-BE49-F238E27FC236}">
                <a16:creationId xmlns:a16="http://schemas.microsoft.com/office/drawing/2014/main" id="{4234C645-9D33-0585-6578-9803DBCF9B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6914" y="4355943"/>
            <a:ext cx="6727806" cy="2623653"/>
          </a:xfrm>
          <a:prstGeom prst="rect">
            <a:avLst/>
          </a:prstGeom>
        </p:spPr>
      </p:pic>
      <p:pic>
        <p:nvPicPr>
          <p:cNvPr id="3" name="Picture 2">
            <a:extLst>
              <a:ext uri="{FF2B5EF4-FFF2-40B4-BE49-F238E27FC236}">
                <a16:creationId xmlns:a16="http://schemas.microsoft.com/office/drawing/2014/main" id="{259A29CE-71E1-05FD-9007-47AADA415004}"/>
              </a:ext>
            </a:extLst>
          </p:cNvPr>
          <p:cNvPicPr>
            <a:picLocks noChangeAspect="1"/>
          </p:cNvPicPr>
          <p:nvPr/>
        </p:nvPicPr>
        <p:blipFill>
          <a:blip r:embed="rId4"/>
          <a:stretch>
            <a:fillRect/>
          </a:stretch>
        </p:blipFill>
        <p:spPr>
          <a:xfrm>
            <a:off x="0" y="1015300"/>
            <a:ext cx="12192000" cy="2973514"/>
          </a:xfrm>
          <a:prstGeom prst="rect">
            <a:avLst/>
          </a:prstGeom>
        </p:spPr>
      </p:pic>
    </p:spTree>
    <p:extLst>
      <p:ext uri="{BB962C8B-B14F-4D97-AF65-F5344CB8AC3E}">
        <p14:creationId xmlns:p14="http://schemas.microsoft.com/office/powerpoint/2010/main" val="377689993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969395" y="511748"/>
            <a:ext cx="9929948" cy="2062103"/>
            <a:chOff x="969395" y="511748"/>
            <a:chExt cx="9929948" cy="2062103"/>
          </a:xfrm>
        </p:grpSpPr>
        <p:sp>
          <p:nvSpPr>
            <p:cNvPr id="3" name="Oval 2">
              <a:extLst>
                <a:ext uri="{FF2B5EF4-FFF2-40B4-BE49-F238E27FC236}">
                  <a16:creationId xmlns:a16="http://schemas.microsoft.com/office/drawing/2014/main"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effectLst>
                    <a:outerShdw blurRad="38100" dist="38100" dir="2700000" algn="tl">
                      <a:srgbClr val="000000">
                        <a:alpha val="43137"/>
                      </a:srgbClr>
                    </a:outerShdw>
                  </a:effectLst>
                  <a:latin typeface="iCiel Pony" panose="02000000000000000000" pitchFamily="2" charset="0"/>
                </a:rPr>
                <a:t>2</a:t>
              </a:r>
              <a:endParaRPr lang="en-US" sz="4000" dirty="0">
                <a:effectLst>
                  <a:outerShdw blurRad="38100" dist="38100" dir="2700000" algn="tl">
                    <a:srgbClr val="000000">
                      <a:alpha val="43137"/>
                    </a:srgbClr>
                  </a:outerShdw>
                </a:effectLst>
                <a:latin typeface="iCiel Pony" panose="02000000000000000000" pitchFamily="2" charset="0"/>
              </a:endParaRPr>
            </a:p>
          </p:txBody>
        </p:sp>
        <p:sp>
          <p:nvSpPr>
            <p:cNvPr id="11" name="TextBox 10">
              <a:extLst>
                <a:ext uri="{FF2B5EF4-FFF2-40B4-BE49-F238E27FC236}">
                  <a16:creationId xmlns:a16="http://schemas.microsoft.com/office/drawing/2014/main" id="{1CD48B9C-9939-9FDB-71B2-4CFAD60BEA16}"/>
                </a:ext>
              </a:extLst>
            </p:cNvPr>
            <p:cNvSpPr txBox="1"/>
            <p:nvPr/>
          </p:nvSpPr>
          <p:spPr>
            <a:xfrm>
              <a:off x="1740103" y="511748"/>
              <a:ext cx="9159240" cy="2062103"/>
            </a:xfrm>
            <a:prstGeom prst="rect">
              <a:avLst/>
            </a:prstGeom>
            <a:noFill/>
          </p:spPr>
          <p:txBody>
            <a:bodyPr wrap="square" rtlCol="0">
              <a:spAutoFit/>
            </a:bodyPr>
            <a:lstStyle/>
            <a:p>
              <a:pPr algn="just"/>
              <a:r>
                <a:rPr lang="vi-VN" sz="3200" b="1">
                  <a:solidFill>
                    <a:srgbClr val="002060"/>
                  </a:solidFill>
                </a:rPr>
                <a:t>Hãy cùng thảo luận và chia sẻ với các bạn:</a:t>
              </a:r>
              <a:endParaRPr lang="en-US" sz="3200" b="1">
                <a:solidFill>
                  <a:srgbClr val="002060"/>
                </a:solidFill>
              </a:endParaRPr>
            </a:p>
            <a:p>
              <a:pPr algn="just"/>
              <a:r>
                <a:rPr lang="vi-VN" sz="3200" b="1">
                  <a:solidFill>
                    <a:srgbClr val="002060"/>
                  </a:solidFill>
                </a:rPr>
                <a:t> </a:t>
              </a:r>
              <a:r>
                <a:rPr lang="en-US" sz="3200" b="1">
                  <a:solidFill>
                    <a:srgbClr val="002060"/>
                  </a:solidFill>
                </a:rPr>
                <a:t>-</a:t>
              </a:r>
              <a:r>
                <a:rPr lang="vi-VN" sz="3200" b="1">
                  <a:solidFill>
                    <a:srgbClr val="002060"/>
                  </a:solidFill>
                </a:rPr>
                <a:t>Tác hại của một số nấm độc và nấm mốc.</a:t>
              </a:r>
              <a:endParaRPr lang="en-US" sz="3200" b="1">
                <a:solidFill>
                  <a:srgbClr val="002060"/>
                </a:solidFill>
              </a:endParaRPr>
            </a:p>
            <a:p>
              <a:pPr algn="just"/>
              <a:r>
                <a:rPr lang="vi-VN" sz="3200" b="1">
                  <a:solidFill>
                    <a:srgbClr val="002060"/>
                  </a:solidFill>
                </a:rPr>
                <a:t> </a:t>
              </a:r>
              <a:r>
                <a:rPr lang="en-US" sz="3200" b="1">
                  <a:solidFill>
                    <a:srgbClr val="002060"/>
                  </a:solidFill>
                </a:rPr>
                <a:t>- </a:t>
              </a:r>
              <a:r>
                <a:rPr lang="vi-VN" sz="3200" b="1">
                  <a:solidFill>
                    <a:srgbClr val="002060"/>
                  </a:solidFill>
                </a:rPr>
                <a:t>Một số cách bảo quản thực phẩm phòng tránh nấm mốc.</a:t>
              </a:r>
              <a:endParaRPr lang="en-US" sz="3200" b="1" dirty="0">
                <a:solidFill>
                  <a:srgbClr val="002060"/>
                </a:solidFill>
              </a:endParaRPr>
            </a:p>
          </p:txBody>
        </p:sp>
      </p:grpSp>
      <p:sp>
        <p:nvSpPr>
          <p:cNvPr id="39" name="TextBox 38">
            <a:extLst>
              <a:ext uri="{FF2B5EF4-FFF2-40B4-BE49-F238E27FC236}">
                <a16:creationId xmlns:a16="http://schemas.microsoft.com/office/drawing/2014/main" id="{4487E27C-4899-6C47-8B52-B9AED3BF657E}"/>
              </a:ext>
            </a:extLst>
          </p:cNvPr>
          <p:cNvSpPr txBox="1"/>
          <p:nvPr/>
        </p:nvSpPr>
        <p:spPr>
          <a:xfrm>
            <a:off x="3506257" y="5114429"/>
            <a:ext cx="4235456" cy="1446550"/>
          </a:xfrm>
          <a:prstGeom prst="rect">
            <a:avLst/>
          </a:prstGeom>
          <a:noFill/>
        </p:spPr>
        <p:txBody>
          <a:bodyPr wrap="square" rtlCol="0">
            <a:spAutoFit/>
          </a:bodyPr>
          <a:lstStyle/>
          <a:p>
            <a:pPr algn="ctr"/>
            <a:r>
              <a:rPr lang="vi-VN" sz="4400" dirty="0">
                <a:ln w="19050">
                  <a:solidFill>
                    <a:srgbClr val="002060"/>
                  </a:solidFill>
                </a:ln>
                <a:solidFill>
                  <a:srgbClr val="CC99FF"/>
                </a:solidFill>
                <a:latin typeface="UTM Showcard" panose="02040603050506020204" pitchFamily="18" charset="0"/>
              </a:rPr>
              <a:t>Thảo luận nhóm 4</a:t>
            </a:r>
            <a:endParaRPr lang="en-US" sz="4400" dirty="0">
              <a:ln w="19050">
                <a:solidFill>
                  <a:srgbClr val="002060"/>
                </a:solidFill>
              </a:ln>
              <a:solidFill>
                <a:srgbClr val="CC99FF"/>
              </a:solidFill>
              <a:latin typeface="UTM Showcard" panose="02040603050506020204" pitchFamily="18" charset="0"/>
            </a:endParaRPr>
          </a:p>
        </p:txBody>
      </p:sp>
      <p:pic>
        <p:nvPicPr>
          <p:cNvPr id="5" name="Picture 4" descr="A group of kids reading books&#10;&#10;Description automatically generated">
            <a:extLst>
              <a:ext uri="{FF2B5EF4-FFF2-40B4-BE49-F238E27FC236}">
                <a16:creationId xmlns:a16="http://schemas.microsoft.com/office/drawing/2014/main" id="{EAA27CA2-F8C5-D8D8-AC61-EFD8FF455687}"/>
              </a:ext>
            </a:extLst>
          </p:cNvPr>
          <p:cNvPicPr>
            <a:picLocks noChangeAspect="1"/>
          </p:cNvPicPr>
          <p:nvPr/>
        </p:nvPicPr>
        <p:blipFill rotWithShape="1">
          <a:blip r:embed="rId3">
            <a:extLst>
              <a:ext uri="{28A0092B-C50C-407E-A947-70E740481C1C}">
                <a14:useLocalDpi xmlns:a14="http://schemas.microsoft.com/office/drawing/2010/main" val="0"/>
              </a:ext>
            </a:extLst>
          </a:blip>
          <a:srcRect t="20741" b="28291"/>
          <a:stretch/>
        </p:blipFill>
        <p:spPr>
          <a:xfrm>
            <a:off x="7269697" y="4112497"/>
            <a:ext cx="4967575" cy="2531911"/>
          </a:xfrm>
          <a:prstGeom prst="rect">
            <a:avLst/>
          </a:prstGeom>
        </p:spPr>
      </p:pic>
      <p:pic>
        <p:nvPicPr>
          <p:cNvPr id="6" name="Picture 5" descr="A group of kids sitting at a table reading a book&#10;&#10;Description automatically generated">
            <a:extLst>
              <a:ext uri="{FF2B5EF4-FFF2-40B4-BE49-F238E27FC236}">
                <a16:creationId xmlns:a16="http://schemas.microsoft.com/office/drawing/2014/main" id="{7E23799B-6036-D362-76FD-0F3F33953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27" y="3724823"/>
            <a:ext cx="3642946" cy="3642946"/>
          </a:xfrm>
          <a:prstGeom prst="rect">
            <a:avLst/>
          </a:prstGeom>
        </p:spPr>
      </p:pic>
    </p:spTree>
    <p:extLst>
      <p:ext uri="{BB962C8B-B14F-4D97-AF65-F5344CB8AC3E}">
        <p14:creationId xmlns:p14="http://schemas.microsoft.com/office/powerpoint/2010/main" val="717438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par>
                          <p:cTn id="13" fill="hold">
                            <p:stCondLst>
                              <p:cond delay="500"/>
                            </p:stCondLst>
                            <p:childTnLst>
                              <p:par>
                                <p:cTn id="14" presetID="32" presetClass="emph" presetSubtype="0" fill="hold" grpId="1" nodeType="afterEffect">
                                  <p:stCondLst>
                                    <p:cond delay="0"/>
                                  </p:stCondLst>
                                  <p:childTnLst>
                                    <p:animRot by="120000">
                                      <p:cBhvr>
                                        <p:cTn id="15" dur="100" fill="hold">
                                          <p:stCondLst>
                                            <p:cond delay="0"/>
                                          </p:stCondLst>
                                        </p:cTn>
                                        <p:tgtEl>
                                          <p:spTgt spid="39"/>
                                        </p:tgtEl>
                                        <p:attrNameLst>
                                          <p:attrName>r</p:attrName>
                                        </p:attrNameLst>
                                      </p:cBhvr>
                                    </p:animRot>
                                    <p:animRot by="-240000">
                                      <p:cBhvr>
                                        <p:cTn id="16" dur="200" fill="hold">
                                          <p:stCondLst>
                                            <p:cond delay="200"/>
                                          </p:stCondLst>
                                        </p:cTn>
                                        <p:tgtEl>
                                          <p:spTgt spid="39"/>
                                        </p:tgtEl>
                                        <p:attrNameLst>
                                          <p:attrName>r</p:attrName>
                                        </p:attrNameLst>
                                      </p:cBhvr>
                                    </p:animRot>
                                    <p:animRot by="240000">
                                      <p:cBhvr>
                                        <p:cTn id="17" dur="200" fill="hold">
                                          <p:stCondLst>
                                            <p:cond delay="400"/>
                                          </p:stCondLst>
                                        </p:cTn>
                                        <p:tgtEl>
                                          <p:spTgt spid="39"/>
                                        </p:tgtEl>
                                        <p:attrNameLst>
                                          <p:attrName>r</p:attrName>
                                        </p:attrNameLst>
                                      </p:cBhvr>
                                    </p:animRot>
                                    <p:animRot by="-240000">
                                      <p:cBhvr>
                                        <p:cTn id="18" dur="200" fill="hold">
                                          <p:stCondLst>
                                            <p:cond delay="600"/>
                                          </p:stCondLst>
                                        </p:cTn>
                                        <p:tgtEl>
                                          <p:spTgt spid="39"/>
                                        </p:tgtEl>
                                        <p:attrNameLst>
                                          <p:attrName>r</p:attrName>
                                        </p:attrNameLst>
                                      </p:cBhvr>
                                    </p:animRot>
                                    <p:animRot by="120000">
                                      <p:cBhvr>
                                        <p:cTn id="19" dur="200" fill="hold">
                                          <p:stCondLst>
                                            <p:cond delay="800"/>
                                          </p:stCondLst>
                                        </p:cTn>
                                        <p:tgtEl>
                                          <p:spTgt spid="39"/>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CC7F639C-36A5-AC93-F872-AAE17FDEA284}"/>
              </a:ext>
            </a:extLst>
          </p:cNvPr>
          <p:cNvSpPr txBox="1"/>
          <p:nvPr/>
        </p:nvSpPr>
        <p:spPr>
          <a:xfrm>
            <a:off x="2330064" y="406482"/>
            <a:ext cx="7900416" cy="1015663"/>
          </a:xfrm>
          <a:prstGeom prst="rect">
            <a:avLst/>
          </a:prstGeom>
          <a:noFill/>
        </p:spPr>
        <p:txBody>
          <a:bodyPr wrap="square" rtlCol="0">
            <a:spAutoFit/>
          </a:bodyPr>
          <a:lstStyle/>
          <a:p>
            <a:pPr algn="ctr"/>
            <a:r>
              <a:rPr lang="vi-VN" sz="6000" dirty="0">
                <a:ln w="28575">
                  <a:solidFill>
                    <a:srgbClr val="002060"/>
                  </a:solidFill>
                </a:ln>
                <a:solidFill>
                  <a:srgbClr val="CCFF66"/>
                </a:solidFill>
                <a:latin typeface="iCiel Pony" panose="02000000000000000000" pitchFamily="2" charset="0"/>
              </a:rPr>
              <a:t>CÙNG NHAU CHIA SẺ</a:t>
            </a:r>
            <a:endParaRPr lang="en-US" sz="6000" dirty="0">
              <a:ln w="28575">
                <a:solidFill>
                  <a:srgbClr val="002060"/>
                </a:solidFill>
              </a:ln>
              <a:solidFill>
                <a:srgbClr val="CCFF66"/>
              </a:solidFill>
              <a:latin typeface="iCiel Pony" panose="02000000000000000000" pitchFamily="2" charset="0"/>
            </a:endParaRPr>
          </a:p>
        </p:txBody>
      </p:sp>
      <p:sp>
        <p:nvSpPr>
          <p:cNvPr id="9" name="TextBox 8">
            <a:extLst>
              <a:ext uri="{FF2B5EF4-FFF2-40B4-BE49-F238E27FC236}">
                <a16:creationId xmlns:a16="http://schemas.microsoft.com/office/drawing/2014/main" id="{A0A0FE93-E48C-B3F5-50FD-0DA0DEA97E0F}"/>
              </a:ext>
            </a:extLst>
          </p:cNvPr>
          <p:cNvSpPr txBox="1"/>
          <p:nvPr/>
        </p:nvSpPr>
        <p:spPr>
          <a:xfrm>
            <a:off x="3165216" y="1203130"/>
            <a:ext cx="6595872" cy="584775"/>
          </a:xfrm>
          <a:prstGeom prst="rect">
            <a:avLst/>
          </a:prstGeom>
          <a:noFill/>
        </p:spPr>
        <p:txBody>
          <a:bodyPr wrap="square" rtlCol="0">
            <a:spAutoFit/>
          </a:bodyPr>
          <a:lstStyle/>
          <a:p>
            <a:r>
              <a:rPr lang="en-US" sz="3200" b="1" dirty="0">
                <a:solidFill>
                  <a:srgbClr val="002060"/>
                </a:solidFill>
                <a:latin typeface="UTM Duepuntozero" panose="02040603050506020204" pitchFamily="18" charset="0"/>
              </a:rPr>
              <a:t>LẮNG NGHE – QUAN SÁT – NHẬN XÉT</a:t>
            </a:r>
          </a:p>
        </p:txBody>
      </p:sp>
      <p:pic>
        <p:nvPicPr>
          <p:cNvPr id="12" name="Picture 11" descr="A group of children in a classroom&#10;&#10;Description automatically generated">
            <a:extLst>
              <a:ext uri="{FF2B5EF4-FFF2-40B4-BE49-F238E27FC236}">
                <a16:creationId xmlns:a16="http://schemas.microsoft.com/office/drawing/2014/main" id="{FC55CD7F-BB01-D78D-F92B-00FB1468532F}"/>
              </a:ext>
            </a:extLst>
          </p:cNvPr>
          <p:cNvPicPr>
            <a:picLocks noChangeAspect="1"/>
          </p:cNvPicPr>
          <p:nvPr/>
        </p:nvPicPr>
        <p:blipFill rotWithShape="1">
          <a:blip r:embed="rId3">
            <a:extLst>
              <a:ext uri="{28A0092B-C50C-407E-A947-70E740481C1C}">
                <a14:useLocalDpi xmlns:a14="http://schemas.microsoft.com/office/drawing/2010/main" val="0"/>
              </a:ext>
            </a:extLst>
          </a:blip>
          <a:srcRect t="14815" b="15926"/>
          <a:stretch/>
        </p:blipFill>
        <p:spPr>
          <a:xfrm>
            <a:off x="210214" y="1787905"/>
            <a:ext cx="6972573" cy="4829152"/>
          </a:xfrm>
          <a:prstGeom prst="rect">
            <a:avLst/>
          </a:prstGeom>
        </p:spPr>
      </p:pic>
      <p:sp>
        <p:nvSpPr>
          <p:cNvPr id="14" name="Hộp Văn bản 8">
            <a:extLst>
              <a:ext uri="{FF2B5EF4-FFF2-40B4-BE49-F238E27FC236}">
                <a16:creationId xmlns:a16="http://schemas.microsoft.com/office/drawing/2014/main" id="{8F86332A-3E52-2CFA-6862-D79791599B6A}"/>
              </a:ext>
            </a:extLst>
          </p:cNvPr>
          <p:cNvSpPr txBox="1"/>
          <p:nvPr/>
        </p:nvSpPr>
        <p:spPr>
          <a:xfrm>
            <a:off x="6934967" y="2084577"/>
            <a:ext cx="4298673" cy="732115"/>
          </a:xfrm>
          <a:prstGeom prst="roundRect">
            <a:avLst/>
          </a:prstGeom>
          <a:solidFill>
            <a:srgbClr val="9ADBF2"/>
          </a:solidFill>
        </p:spPr>
        <p:txBody>
          <a:bodyPr wrap="square">
            <a:spAutoFit/>
          </a:bodyPr>
          <a:lstStyle/>
          <a:p>
            <a:pPr algn="ctr"/>
            <a:r>
              <a:rPr lang="vi-VN" sz="3700" dirty="0">
                <a:ln w="28575">
                  <a:solidFill>
                    <a:schemeClr val="tx1"/>
                  </a:solidFill>
                </a:ln>
                <a:solidFill>
                  <a:schemeClr val="bg1"/>
                </a:solidFill>
                <a:latin typeface="SVN-ARCO Typography" panose="020B0603050302020204" pitchFamily="34" charset="2"/>
              </a:rPr>
              <a:t>Tuyên dương</a:t>
            </a:r>
            <a:endParaRPr lang="en-US" sz="3700" dirty="0">
              <a:ln w="28575">
                <a:solidFill>
                  <a:schemeClr val="tx1"/>
                </a:solidFill>
              </a:ln>
              <a:solidFill>
                <a:schemeClr val="bg1"/>
              </a:solidFill>
              <a:latin typeface="SVN-ARCO Typography" panose="020B0603050302020204" pitchFamily="34" charset="2"/>
            </a:endParaRPr>
          </a:p>
        </p:txBody>
      </p:sp>
      <p:pic>
        <p:nvPicPr>
          <p:cNvPr id="16" name="Picture 15" descr="A group of kids jumping&#10;&#10;Description automatically generated">
            <a:extLst>
              <a:ext uri="{FF2B5EF4-FFF2-40B4-BE49-F238E27FC236}">
                <a16:creationId xmlns:a16="http://schemas.microsoft.com/office/drawing/2014/main" id="{7E0BC2C2-8F78-FC64-0A73-329CF65050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1867" y="3725672"/>
            <a:ext cx="3429000" cy="3429000"/>
          </a:xfrm>
          <a:prstGeom prst="rect">
            <a:avLst/>
          </a:prstGeom>
        </p:spPr>
      </p:pic>
    </p:spTree>
    <p:extLst>
      <p:ext uri="{BB962C8B-B14F-4D97-AF65-F5344CB8AC3E}">
        <p14:creationId xmlns:p14="http://schemas.microsoft.com/office/powerpoint/2010/main" val="1646628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AB6AB3CF-CBFF-5281-69F1-1669885B3B5D}"/>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12" name="Picture 11" descr="A cartoon of a child pointing&#10;&#10;Description automatically generated">
            <a:extLst>
              <a:ext uri="{FF2B5EF4-FFF2-40B4-BE49-F238E27FC236}">
                <a16:creationId xmlns:a16="http://schemas.microsoft.com/office/drawing/2014/main" id="{5D2E6024-E848-C2DE-DF3F-6042A4E97A7D}"/>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13" name="Rectangle: Rounded Corners 12">
            <a:extLst>
              <a:ext uri="{FF2B5EF4-FFF2-40B4-BE49-F238E27FC236}">
                <a16:creationId xmlns:a16="http://schemas.microsoft.com/office/drawing/2014/main" id="{022EE118-5F47-74D6-94CA-E08EE9AD3E7D}"/>
              </a:ext>
            </a:extLst>
          </p:cNvPr>
          <p:cNvSpPr/>
          <p:nvPr/>
        </p:nvSpPr>
        <p:spPr>
          <a:xfrm>
            <a:off x="2616683" y="1078734"/>
            <a:ext cx="6759223" cy="4739291"/>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solidFill>
                  <a:srgbClr val="FF0000"/>
                </a:solidFill>
                <a:latin typeface="Calibri" panose="020F0502020204030204" pitchFamily="34" charset="0"/>
                <a:ea typeface="Calibri" panose="020F0502020204030204" pitchFamily="34" charset="0"/>
                <a:cs typeface="Calibri" panose="020F0502020204030204" pitchFamily="34" charset="0"/>
              </a:rPr>
              <a:t>Tác hại của một số nấm độc và nấm mốc là:</a:t>
            </a:r>
          </a:p>
          <a:p>
            <a:pPr algn="just"/>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 Có thể bị ngộ độc, gây ảnh hưởng đến sức khỏe như: Đau bụng, nôn mửa, ...</a:t>
            </a:r>
          </a:p>
          <a:p>
            <a:pPr algn="just"/>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 Có thể gây nguy hiểm đến tính mạng nếu ăn phải một số loài nấm có độc tính cao.</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9584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A cartoon of a child&#10;&#10;Description automatically generated">
            <a:extLst>
              <a:ext uri="{FF2B5EF4-FFF2-40B4-BE49-F238E27FC236}">
                <a16:creationId xmlns:a16="http://schemas.microsoft.com/office/drawing/2014/main" id="{AB6AB3CF-CBFF-5281-69F1-1669885B3B5D}"/>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12" name="Picture 11" descr="A cartoon of a child pointing&#10;&#10;Description automatically generated">
            <a:extLst>
              <a:ext uri="{FF2B5EF4-FFF2-40B4-BE49-F238E27FC236}">
                <a16:creationId xmlns:a16="http://schemas.microsoft.com/office/drawing/2014/main" id="{5D2E6024-E848-C2DE-DF3F-6042A4E97A7D}"/>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13" name="Rectangle: Rounded Corners 12">
            <a:extLst>
              <a:ext uri="{FF2B5EF4-FFF2-40B4-BE49-F238E27FC236}">
                <a16:creationId xmlns:a16="http://schemas.microsoft.com/office/drawing/2014/main" id="{022EE118-5F47-74D6-94CA-E08EE9AD3E7D}"/>
              </a:ext>
            </a:extLst>
          </p:cNvPr>
          <p:cNvSpPr/>
          <p:nvPr/>
        </p:nvSpPr>
        <p:spPr>
          <a:xfrm>
            <a:off x="2616683" y="1078734"/>
            <a:ext cx="6759223" cy="4739291"/>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latin typeface="Calibri" panose="020F0502020204030204" pitchFamily="34" charset="0"/>
                <a:ea typeface="Calibri" panose="020F0502020204030204" pitchFamily="34" charset="0"/>
                <a:cs typeface="Calibri" panose="020F0502020204030204" pitchFamily="34" charset="0"/>
              </a:rPr>
              <a:t>Một số cách bảo quản thực phẩm phòng tránh nấm mốc:</a:t>
            </a:r>
          </a:p>
          <a:p>
            <a:pPr lvl="0" algn="just"/>
            <a:r>
              <a:rPr lang="vi-VN" sz="36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 Sấy khô.</a:t>
            </a:r>
          </a:p>
          <a:p>
            <a:pPr lvl="0" algn="just"/>
            <a:r>
              <a:rPr lang="vi-VN" sz="36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 Đóng hộp.</a:t>
            </a:r>
          </a:p>
          <a:p>
            <a:pPr lvl="0" algn="just"/>
            <a:r>
              <a:rPr lang="vi-VN" sz="36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 Ướp muối, đường.</a:t>
            </a:r>
          </a:p>
          <a:p>
            <a:pPr lvl="0" algn="just"/>
            <a:r>
              <a:rPr lang="vi-VN" sz="36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 Hút chân không.</a:t>
            </a:r>
            <a:r>
              <a:rPr lang="en-US" sz="36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1064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ouple of cartoon characters&#10;&#10;Description automatically generated">
            <a:extLst>
              <a:ext uri="{FF2B5EF4-FFF2-40B4-BE49-F238E27FC236}">
                <a16:creationId xmlns:a16="http://schemas.microsoft.com/office/drawing/2014/main" id="{4234C645-9D33-0585-6578-9803DBCF9B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6914" y="4355943"/>
            <a:ext cx="6727806" cy="2623653"/>
          </a:xfrm>
          <a:prstGeom prst="rect">
            <a:avLst/>
          </a:prstGeom>
        </p:spPr>
      </p:pic>
      <p:pic>
        <p:nvPicPr>
          <p:cNvPr id="7" name="Picture 6">
            <a:extLst>
              <a:ext uri="{FF2B5EF4-FFF2-40B4-BE49-F238E27FC236}">
                <a16:creationId xmlns:a16="http://schemas.microsoft.com/office/drawing/2014/main" id="{52B16853-45C9-5877-0168-4839CF3711BA}"/>
              </a:ext>
            </a:extLst>
          </p:cNvPr>
          <p:cNvPicPr>
            <a:picLocks noChangeAspect="1"/>
          </p:cNvPicPr>
          <p:nvPr/>
        </p:nvPicPr>
        <p:blipFill>
          <a:blip r:embed="rId4"/>
          <a:stretch>
            <a:fillRect/>
          </a:stretch>
        </p:blipFill>
        <p:spPr>
          <a:xfrm>
            <a:off x="1500712" y="1332065"/>
            <a:ext cx="9876376" cy="3023878"/>
          </a:xfrm>
          <a:prstGeom prst="rect">
            <a:avLst/>
          </a:prstGeom>
        </p:spPr>
      </p:pic>
    </p:spTree>
    <p:extLst>
      <p:ext uri="{BB962C8B-B14F-4D97-AF65-F5344CB8AC3E}">
        <p14:creationId xmlns:p14="http://schemas.microsoft.com/office/powerpoint/2010/main" val="359506297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969395" y="511748"/>
            <a:ext cx="10517754" cy="770708"/>
            <a:chOff x="969395" y="511748"/>
            <a:chExt cx="10517754" cy="770708"/>
          </a:xfrm>
        </p:grpSpPr>
        <p:sp>
          <p:nvSpPr>
            <p:cNvPr id="3" name="Oval 2">
              <a:extLst>
                <a:ext uri="{FF2B5EF4-FFF2-40B4-BE49-F238E27FC236}">
                  <a16:creationId xmlns:a16="http://schemas.microsoft.com/office/drawing/2014/main"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3</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11" name="TextBox 10">
              <a:extLst>
                <a:ext uri="{FF2B5EF4-FFF2-40B4-BE49-F238E27FC236}">
                  <a16:creationId xmlns:a16="http://schemas.microsoft.com/office/drawing/2014/main" id="{1CD48B9C-9939-9FDB-71B2-4CFAD60BEA16}"/>
                </a:ext>
              </a:extLst>
            </p:cNvPr>
            <p:cNvSpPr txBox="1"/>
            <p:nvPr/>
          </p:nvSpPr>
          <p:spPr>
            <a:xfrm>
              <a:off x="1740102" y="511748"/>
              <a:ext cx="9747047"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Arial" panose="020B0604020202020204" pitchFamily="34" charset="0"/>
                  <a:ea typeface="+mn-ea"/>
                  <a:cs typeface="+mn-cs"/>
                </a:rPr>
                <a:t>Em sẽ nói gì với bạn trong tình huống dưới đây?</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18F514CB-93AB-300E-A5DE-2A67AB63A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290" y="1280316"/>
            <a:ext cx="7305109" cy="4684207"/>
          </a:xfrm>
          <a:prstGeom prst="rect">
            <a:avLst/>
          </a:prstGeom>
        </p:spPr>
      </p:pic>
    </p:spTree>
    <p:extLst>
      <p:ext uri="{BB962C8B-B14F-4D97-AF65-F5344CB8AC3E}">
        <p14:creationId xmlns:p14="http://schemas.microsoft.com/office/powerpoint/2010/main" val="433649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10" name="Picture 9" descr="A group of people on a stage&#10;&#10;Description automatically generated with medium confidence">
            <a:extLst>
              <a:ext uri="{FF2B5EF4-FFF2-40B4-BE49-F238E27FC236}">
                <a16:creationId xmlns:a16="http://schemas.microsoft.com/office/drawing/2014/main" id="{8FC166E7-53B5-C2B1-872C-6A4D19756244}"/>
              </a:ext>
            </a:extLst>
          </p:cNvPr>
          <p:cNvPicPr>
            <a:picLocks noChangeAspect="1"/>
          </p:cNvPicPr>
          <p:nvPr/>
        </p:nvPicPr>
        <p:blipFill rotWithShape="1">
          <a:blip r:embed="rId3"/>
          <a:srcRect r="108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BD9ACD2-9AD0-0542-93E1-3FDB4CD52325}"/>
              </a:ext>
            </a:extLst>
          </p:cNvPr>
          <p:cNvPicPr>
            <a:picLocks noChangeAspect="1"/>
          </p:cNvPicPr>
          <p:nvPr/>
        </p:nvPicPr>
        <p:blipFill>
          <a:blip r:embed="rId4"/>
          <a:stretch>
            <a:fillRect/>
          </a:stretch>
        </p:blipFill>
        <p:spPr>
          <a:xfrm>
            <a:off x="2531091" y="523382"/>
            <a:ext cx="6291617" cy="25727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e sky with clouds&#10;&#10;Description automatically generated">
            <a:extLst>
              <a:ext uri="{FF2B5EF4-FFF2-40B4-BE49-F238E27FC236}">
                <a16:creationId xmlns:a16="http://schemas.microsoft.com/office/drawing/2014/main" id="{8EC9F171-8F30-BACA-F63B-4AE2B1F45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 group of children walking on a planet&#10;&#10;Description automatically generated">
            <a:extLst>
              <a:ext uri="{FF2B5EF4-FFF2-40B4-BE49-F238E27FC236}">
                <a16:creationId xmlns:a16="http://schemas.microsoft.com/office/drawing/2014/main" id="{8C7F9F7F-710F-FD27-B33A-0BCABF2FB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CEBD5BC2-D629-366D-1B6D-35329C0BD490}"/>
              </a:ext>
            </a:extLst>
          </p:cNvPr>
          <p:cNvSpPr txBox="1"/>
          <p:nvPr/>
        </p:nvSpPr>
        <p:spPr>
          <a:xfrm>
            <a:off x="2148840" y="0"/>
            <a:ext cx="8077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Duepuntozero" panose="02040603050506020204" pitchFamily="18" charset="0"/>
                <a:ea typeface="+mn-ea"/>
                <a:cs typeface="+mn-cs"/>
              </a:rPr>
              <a:t>Thứ ..... ngày ..... tháng ..... năm .....</a:t>
            </a:r>
            <a:endPar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Duepuntozero" panose="02040603050506020204" pitchFamily="18" charset="0"/>
              <a:ea typeface="+mn-ea"/>
              <a:cs typeface="+mn-cs"/>
            </a:endParaRPr>
          </a:p>
        </p:txBody>
      </p:sp>
      <p:pic>
        <p:nvPicPr>
          <p:cNvPr id="5" name="Picture 4">
            <a:extLst>
              <a:ext uri="{FF2B5EF4-FFF2-40B4-BE49-F238E27FC236}">
                <a16:creationId xmlns:a16="http://schemas.microsoft.com/office/drawing/2014/main" id="{BCC6941D-8654-39EB-C162-09D438B981E9}"/>
              </a:ext>
            </a:extLst>
          </p:cNvPr>
          <p:cNvPicPr>
            <a:picLocks noChangeAspect="1"/>
          </p:cNvPicPr>
          <p:nvPr/>
        </p:nvPicPr>
        <p:blipFill>
          <a:blip r:embed="rId4"/>
          <a:stretch>
            <a:fillRect/>
          </a:stretch>
        </p:blipFill>
        <p:spPr>
          <a:xfrm>
            <a:off x="1547384" y="4032865"/>
            <a:ext cx="9899126" cy="2487856"/>
          </a:xfrm>
          <a:prstGeom prst="rect">
            <a:avLst/>
          </a:prstGeom>
        </p:spPr>
      </p:pic>
      <p:pic>
        <p:nvPicPr>
          <p:cNvPr id="6" name="Picture 5">
            <a:extLst>
              <a:ext uri="{FF2B5EF4-FFF2-40B4-BE49-F238E27FC236}">
                <a16:creationId xmlns:a16="http://schemas.microsoft.com/office/drawing/2014/main" id="{5EFA9AD7-D224-6129-5CF5-C276765C5517}"/>
              </a:ext>
            </a:extLst>
          </p:cNvPr>
          <p:cNvPicPr>
            <a:picLocks noChangeAspect="1"/>
          </p:cNvPicPr>
          <p:nvPr/>
        </p:nvPicPr>
        <p:blipFill>
          <a:blip r:embed="rId5"/>
          <a:stretch>
            <a:fillRect/>
          </a:stretch>
        </p:blipFill>
        <p:spPr>
          <a:xfrm>
            <a:off x="3784559" y="2198846"/>
            <a:ext cx="3633531" cy="1286367"/>
          </a:xfrm>
          <a:prstGeom prst="rect">
            <a:avLst/>
          </a:prstGeom>
        </p:spPr>
      </p:pic>
    </p:spTree>
    <p:extLst>
      <p:ext uri="{BB962C8B-B14F-4D97-AF65-F5344CB8AC3E}">
        <p14:creationId xmlns:p14="http://schemas.microsoft.com/office/powerpoint/2010/main" val="1745956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969395" y="511748"/>
            <a:ext cx="10517754" cy="770708"/>
            <a:chOff x="969395" y="511748"/>
            <a:chExt cx="10517754" cy="770708"/>
          </a:xfrm>
        </p:grpSpPr>
        <p:sp>
          <p:nvSpPr>
            <p:cNvPr id="3" name="Oval 2">
              <a:extLst>
                <a:ext uri="{FF2B5EF4-FFF2-40B4-BE49-F238E27FC236}">
                  <a16:creationId xmlns:a16="http://schemas.microsoft.com/office/drawing/2014/main"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3</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11" name="TextBox 10">
              <a:extLst>
                <a:ext uri="{FF2B5EF4-FFF2-40B4-BE49-F238E27FC236}">
                  <a16:creationId xmlns:a16="http://schemas.microsoft.com/office/drawing/2014/main" id="{1CD48B9C-9939-9FDB-71B2-4CFAD60BEA16}"/>
                </a:ext>
              </a:extLst>
            </p:cNvPr>
            <p:cNvSpPr txBox="1"/>
            <p:nvPr/>
          </p:nvSpPr>
          <p:spPr>
            <a:xfrm>
              <a:off x="1740102" y="511748"/>
              <a:ext cx="9747047"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Arial" panose="020B0604020202020204" pitchFamily="34" charset="0"/>
                  <a:ea typeface="+mn-ea"/>
                  <a:cs typeface="+mn-cs"/>
                </a:rPr>
                <a:t>Em sẽ nói gì với bạn trong tình huống dưới đây?</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18F514CB-93AB-300E-A5DE-2A67AB63A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847" y="2275191"/>
            <a:ext cx="4399336" cy="2820957"/>
          </a:xfrm>
          <a:prstGeom prst="rect">
            <a:avLst/>
          </a:prstGeom>
        </p:spPr>
      </p:pic>
      <p:sp>
        <p:nvSpPr>
          <p:cNvPr id="7" name="TextBox 6">
            <a:extLst>
              <a:ext uri="{FF2B5EF4-FFF2-40B4-BE49-F238E27FC236}">
                <a16:creationId xmlns:a16="http://schemas.microsoft.com/office/drawing/2014/main" id="{812EF07A-1F0E-A219-56F2-2E8406C02227}"/>
              </a:ext>
            </a:extLst>
          </p:cNvPr>
          <p:cNvSpPr txBox="1"/>
          <p:nvPr/>
        </p:nvSpPr>
        <p:spPr>
          <a:xfrm>
            <a:off x="5656114" y="1860232"/>
            <a:ext cx="5831035"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rgbClr val="002060"/>
                </a:solidFill>
                <a:effectLst/>
                <a:uLnTx/>
                <a:uFillTx/>
                <a:latin typeface="Arial" panose="020B0604020202020204" pitchFamily="34" charset="0"/>
                <a:ea typeface="+mn-ea"/>
                <a:cs typeface="+mn-cs"/>
              </a:rPr>
              <a:t>K</a:t>
            </a:r>
            <a:r>
              <a:rPr kumimoji="0" lang="vi-VN" sz="3200" i="0" u="none" strike="noStrike" kern="1200" cap="none" spc="0" normalizeH="0" baseline="0" noProof="0">
                <a:ln>
                  <a:noFill/>
                </a:ln>
                <a:solidFill>
                  <a:srgbClr val="002060"/>
                </a:solidFill>
                <a:effectLst/>
                <a:uLnTx/>
                <a:uFillTx/>
                <a:latin typeface="Arial" panose="020B0604020202020204" pitchFamily="34" charset="0"/>
                <a:ea typeface="+mn-ea"/>
                <a:cs typeface="+mn-cs"/>
              </a:rPr>
              <a:t>huyên bạn không nên hái nấm lạ, nhất là những loại nấm có màu sắc sặc sỡ. Bởi những loại nấm đó không biết có phải loại nấm ăn được không, có độc hại hay ảnh hưởng đến sức khỏe hay không.</a:t>
            </a:r>
            <a:endParaRPr kumimoji="0" lang="en-US" sz="320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681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id="{81114450-2FD5-2B8D-EB56-15934DEC2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Nhóm 5">
            <a:extLst>
              <a:ext uri="{FF2B5EF4-FFF2-40B4-BE49-F238E27FC236}">
                <a16:creationId xmlns:a16="http://schemas.microsoft.com/office/drawing/2014/main" id="{C2D8BEC4-3028-1E3F-A1C4-274ED66FC7E7}"/>
              </a:ext>
            </a:extLst>
          </p:cNvPr>
          <p:cNvGrpSpPr/>
          <p:nvPr/>
        </p:nvGrpSpPr>
        <p:grpSpPr>
          <a:xfrm>
            <a:off x="1844649" y="74034"/>
            <a:ext cx="9471054" cy="975011"/>
            <a:chOff x="5054561" y="5307290"/>
            <a:chExt cx="2744260" cy="1287312"/>
          </a:xfrm>
        </p:grpSpPr>
        <p:sp>
          <p:nvSpPr>
            <p:cNvPr id="7" name="Rectangle: Rounded Corners 1">
              <a:extLst>
                <a:ext uri="{FF2B5EF4-FFF2-40B4-BE49-F238E27FC236}">
                  <a16:creationId xmlns:a16="http://schemas.microsoft.com/office/drawing/2014/main" id="{B5FB0479-172A-5712-7C1D-8461A8D47AAC}"/>
                </a:ext>
              </a:extLst>
            </p:cNvPr>
            <p:cNvSpPr/>
            <p:nvPr/>
          </p:nvSpPr>
          <p:spPr>
            <a:xfrm>
              <a:off x="5105167" y="5642740"/>
              <a:ext cx="1976082" cy="894181"/>
            </a:xfrm>
            <a:prstGeom prst="roundRect">
              <a:avLst/>
            </a:prstGeom>
            <a:solidFill>
              <a:srgbClr val="F0F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8" name="TextBox 10">
              <a:extLst>
                <a:ext uri="{FF2B5EF4-FFF2-40B4-BE49-F238E27FC236}">
                  <a16:creationId xmlns:a16="http://schemas.microsoft.com/office/drawing/2014/main" id="{2C106C26-DD06-1045-4466-72725B1605B9}"/>
                </a:ext>
              </a:extLst>
            </p:cNvPr>
            <p:cNvSpPr txBox="1"/>
            <p:nvPr/>
          </p:nvSpPr>
          <p:spPr>
            <a:xfrm>
              <a:off x="5054561" y="5307290"/>
              <a:ext cx="2744260" cy="1287312"/>
            </a:xfrm>
            <a:prstGeom prst="rect">
              <a:avLst/>
            </a:prstGeom>
            <a:noFill/>
          </p:spPr>
          <p:txBody>
            <a:bodyPr wrap="square" rtlCol="0">
              <a:spAutoFit/>
            </a:bodyPr>
            <a:lstStyle/>
            <a:p>
              <a:pPr algn="ctr">
                <a:lnSpc>
                  <a:spcPct val="130000"/>
                </a:lnSpc>
              </a:pPr>
              <a:endParaRPr lang="en-US" sz="4800" b="1" dirty="0">
                <a:ln w="28575">
                  <a:solidFill>
                    <a:srgbClr val="002060"/>
                  </a:solidFill>
                  <a:prstDash val="solid"/>
                </a:ln>
                <a:solidFill>
                  <a:srgbClr val="F09CF2"/>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grpSp>
      <p:sp>
        <p:nvSpPr>
          <p:cNvPr id="9" name="TextBox 8">
            <a:extLst>
              <a:ext uri="{FF2B5EF4-FFF2-40B4-BE49-F238E27FC236}">
                <a16:creationId xmlns:a16="http://schemas.microsoft.com/office/drawing/2014/main" id="{12B077AF-AF4B-0508-ACD0-69AED83AA2B6}"/>
              </a:ext>
            </a:extLst>
          </p:cNvPr>
          <p:cNvSpPr txBox="1"/>
          <p:nvPr/>
        </p:nvSpPr>
        <p:spPr>
          <a:xfrm>
            <a:off x="2265351" y="363003"/>
            <a:ext cx="8629650" cy="707886"/>
          </a:xfrm>
          <a:prstGeom prst="rect">
            <a:avLst/>
          </a:prstGeom>
          <a:noFill/>
        </p:spPr>
        <p:txBody>
          <a:bodyPr wrap="square" rtlCol="0">
            <a:spAutoFit/>
          </a:bodyPr>
          <a:lstStyle/>
          <a:p>
            <a:r>
              <a:rPr lang="en-US" sz="4000">
                <a:solidFill>
                  <a:srgbClr val="FF0000"/>
                </a:solidFill>
              </a:rPr>
              <a:t>Hoạt động tiếp nối sau bài học</a:t>
            </a:r>
          </a:p>
        </p:txBody>
      </p:sp>
    </p:spTree>
    <p:extLst>
      <p:ext uri="{BB962C8B-B14F-4D97-AF65-F5344CB8AC3E}">
        <p14:creationId xmlns:p14="http://schemas.microsoft.com/office/powerpoint/2010/main" val="14406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Nhóm 5">
            <a:extLst>
              <a:ext uri="{FF2B5EF4-FFF2-40B4-BE49-F238E27FC236}">
                <a16:creationId xmlns:a16="http://schemas.microsoft.com/office/drawing/2014/main" id="{75C09507-B4F1-C933-9D2F-49A02EE82958}"/>
              </a:ext>
            </a:extLst>
          </p:cNvPr>
          <p:cNvGrpSpPr/>
          <p:nvPr/>
        </p:nvGrpSpPr>
        <p:grpSpPr>
          <a:xfrm>
            <a:off x="4239982" y="328104"/>
            <a:ext cx="3657600" cy="1052809"/>
            <a:chOff x="5105167" y="5642740"/>
            <a:chExt cx="2765411" cy="894180"/>
          </a:xfrm>
        </p:grpSpPr>
        <p:sp>
          <p:nvSpPr>
            <p:cNvPr id="5" name="Rectangle: Rounded Corners 1">
              <a:extLst>
                <a:ext uri="{FF2B5EF4-FFF2-40B4-BE49-F238E27FC236}">
                  <a16:creationId xmlns:a16="http://schemas.microsoft.com/office/drawing/2014/main" id="{98C2D4DD-40C9-AAF3-EDBC-A7A16C031812}"/>
                </a:ext>
              </a:extLst>
            </p:cNvPr>
            <p:cNvSpPr/>
            <p:nvPr/>
          </p:nvSpPr>
          <p:spPr>
            <a:xfrm>
              <a:off x="5105167" y="5642740"/>
              <a:ext cx="2765411" cy="894180"/>
            </a:xfrm>
            <a:prstGeom prst="roundRect">
              <a:avLst/>
            </a:prstGeom>
            <a:solidFill>
              <a:srgbClr val="F0F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6" name="TextBox 10">
              <a:extLst>
                <a:ext uri="{FF2B5EF4-FFF2-40B4-BE49-F238E27FC236}">
                  <a16:creationId xmlns:a16="http://schemas.microsoft.com/office/drawing/2014/main" id="{C5FC9A89-A3D5-BA48-DD8B-3B767E9BBCE0}"/>
                </a:ext>
              </a:extLst>
            </p:cNvPr>
            <p:cNvSpPr txBox="1"/>
            <p:nvPr/>
          </p:nvSpPr>
          <p:spPr>
            <a:xfrm>
              <a:off x="5126318" y="5642740"/>
              <a:ext cx="2744260" cy="846946"/>
            </a:xfrm>
            <a:prstGeom prst="rect">
              <a:avLst/>
            </a:prstGeom>
            <a:noFill/>
          </p:spPr>
          <p:txBody>
            <a:bodyPr wrap="square" rtlCol="0">
              <a:spAutoFit/>
            </a:bodyPr>
            <a:lstStyle/>
            <a:p>
              <a:pPr algn="ctr">
                <a:lnSpc>
                  <a:spcPct val="130000"/>
                </a:lnSpc>
              </a:pPr>
              <a:r>
                <a:rPr lang="en-US" sz="4800" b="1" dirty="0" err="1">
                  <a:ln w="28575">
                    <a:solidFill>
                      <a:srgbClr val="002060"/>
                    </a:solidFill>
                    <a:prstDash val="solid"/>
                  </a:ln>
                  <a:solidFill>
                    <a:srgbClr val="F09CF2"/>
                  </a:solidFill>
                  <a:effectLst>
                    <a:outerShdw blurRad="12700" dist="38100" dir="2700000" algn="tl" rotWithShape="0">
                      <a:schemeClr val="accent5">
                        <a:lumMod val="60000"/>
                        <a:lumOff val="40000"/>
                      </a:schemeClr>
                    </a:outerShdw>
                  </a:effectLst>
                  <a:latin typeface="SVN-ARCO Typography" panose="020B0603050302020204" pitchFamily="34" charset="2"/>
                </a:rPr>
                <a:t>Nhiệm</a:t>
              </a:r>
              <a:r>
                <a:rPr lang="en-US" sz="4800" b="1" dirty="0">
                  <a:ln w="28575">
                    <a:solidFill>
                      <a:srgbClr val="002060"/>
                    </a:solidFill>
                    <a:prstDash val="solid"/>
                  </a:ln>
                  <a:solidFill>
                    <a:srgbClr val="F09CF2"/>
                  </a:solidFill>
                  <a:effectLst>
                    <a:outerShdw blurRad="12700" dist="38100" dir="2700000" algn="tl" rotWithShape="0">
                      <a:schemeClr val="accent5">
                        <a:lumMod val="60000"/>
                        <a:lumOff val="40000"/>
                      </a:schemeClr>
                    </a:outerShdw>
                  </a:effectLst>
                  <a:latin typeface="SVN-ARCO Typography" panose="020B0603050302020204" pitchFamily="34" charset="2"/>
                </a:rPr>
                <a:t> vụ</a:t>
              </a:r>
            </a:p>
          </p:txBody>
        </p:sp>
      </p:grpSp>
      <p:sp>
        <p:nvSpPr>
          <p:cNvPr id="9" name="Hình chữ nhật: Góc Tròn 9">
            <a:extLst>
              <a:ext uri="{FF2B5EF4-FFF2-40B4-BE49-F238E27FC236}">
                <a16:creationId xmlns:a16="http://schemas.microsoft.com/office/drawing/2014/main" id="{CE220BA0-94AF-7196-A569-45585C414E8A}"/>
              </a:ext>
            </a:extLst>
          </p:cNvPr>
          <p:cNvSpPr/>
          <p:nvPr/>
        </p:nvSpPr>
        <p:spPr>
          <a:xfrm>
            <a:off x="297298" y="1709017"/>
            <a:ext cx="11597401" cy="1982450"/>
          </a:xfrm>
          <a:custGeom>
            <a:avLst/>
            <a:gdLst>
              <a:gd name="connsiteX0" fmla="*/ 0 w 11597401"/>
              <a:gd name="connsiteY0" fmla="*/ 330415 h 1982450"/>
              <a:gd name="connsiteX1" fmla="*/ 330415 w 11597401"/>
              <a:gd name="connsiteY1" fmla="*/ 0 h 1982450"/>
              <a:gd name="connsiteX2" fmla="*/ 11266986 w 11597401"/>
              <a:gd name="connsiteY2" fmla="*/ 0 h 1982450"/>
              <a:gd name="connsiteX3" fmla="*/ 11597401 w 11597401"/>
              <a:gd name="connsiteY3" fmla="*/ 330415 h 1982450"/>
              <a:gd name="connsiteX4" fmla="*/ 11597401 w 11597401"/>
              <a:gd name="connsiteY4" fmla="*/ 1652035 h 1982450"/>
              <a:gd name="connsiteX5" fmla="*/ 11266986 w 11597401"/>
              <a:gd name="connsiteY5" fmla="*/ 1982450 h 1982450"/>
              <a:gd name="connsiteX6" fmla="*/ 330415 w 11597401"/>
              <a:gd name="connsiteY6" fmla="*/ 1982450 h 1982450"/>
              <a:gd name="connsiteX7" fmla="*/ 0 w 11597401"/>
              <a:gd name="connsiteY7" fmla="*/ 1652035 h 1982450"/>
              <a:gd name="connsiteX8" fmla="*/ 0 w 11597401"/>
              <a:gd name="connsiteY8" fmla="*/ 330415 h 198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7401" h="1982450" fill="none" extrusionOk="0">
                <a:moveTo>
                  <a:pt x="0" y="330415"/>
                </a:moveTo>
                <a:cubicBezTo>
                  <a:pt x="-25211" y="149500"/>
                  <a:pt x="147130" y="4553"/>
                  <a:pt x="330415" y="0"/>
                </a:cubicBezTo>
                <a:cubicBezTo>
                  <a:pt x="1906965" y="77600"/>
                  <a:pt x="8795932" y="-27269"/>
                  <a:pt x="11266986" y="0"/>
                </a:cubicBezTo>
                <a:cubicBezTo>
                  <a:pt x="11469109" y="-25909"/>
                  <a:pt x="11621555" y="155043"/>
                  <a:pt x="11597401" y="330415"/>
                </a:cubicBezTo>
                <a:cubicBezTo>
                  <a:pt x="11670691" y="670272"/>
                  <a:pt x="11592143" y="1417063"/>
                  <a:pt x="11597401" y="1652035"/>
                </a:cubicBezTo>
                <a:cubicBezTo>
                  <a:pt x="11587597" y="1830683"/>
                  <a:pt x="11425993" y="1992803"/>
                  <a:pt x="11266986" y="1982450"/>
                </a:cubicBezTo>
                <a:cubicBezTo>
                  <a:pt x="7713422" y="2031627"/>
                  <a:pt x="2034448" y="1859748"/>
                  <a:pt x="330415" y="1982450"/>
                </a:cubicBezTo>
                <a:cubicBezTo>
                  <a:pt x="146235" y="1995483"/>
                  <a:pt x="-4217" y="1838149"/>
                  <a:pt x="0" y="1652035"/>
                </a:cubicBezTo>
                <a:cubicBezTo>
                  <a:pt x="11874" y="1268690"/>
                  <a:pt x="108652" y="715581"/>
                  <a:pt x="0" y="330415"/>
                </a:cubicBezTo>
                <a:close/>
              </a:path>
              <a:path w="11597401" h="1982450" stroke="0" extrusionOk="0">
                <a:moveTo>
                  <a:pt x="0" y="330415"/>
                </a:moveTo>
                <a:cubicBezTo>
                  <a:pt x="27832" y="144751"/>
                  <a:pt x="174206" y="-1753"/>
                  <a:pt x="330415" y="0"/>
                </a:cubicBezTo>
                <a:cubicBezTo>
                  <a:pt x="2409845" y="-129276"/>
                  <a:pt x="6687298" y="-77778"/>
                  <a:pt x="11266986" y="0"/>
                </a:cubicBezTo>
                <a:cubicBezTo>
                  <a:pt x="11439715" y="-31095"/>
                  <a:pt x="11595184" y="160713"/>
                  <a:pt x="11597401" y="330415"/>
                </a:cubicBezTo>
                <a:cubicBezTo>
                  <a:pt x="11587037" y="848570"/>
                  <a:pt x="11591544" y="1073550"/>
                  <a:pt x="11597401" y="1652035"/>
                </a:cubicBezTo>
                <a:cubicBezTo>
                  <a:pt x="11612068" y="1865450"/>
                  <a:pt x="11422117" y="1991746"/>
                  <a:pt x="11266986" y="1982450"/>
                </a:cubicBezTo>
                <a:cubicBezTo>
                  <a:pt x="8080478" y="2026670"/>
                  <a:pt x="5559775" y="1953068"/>
                  <a:pt x="330415" y="1982450"/>
                </a:cubicBezTo>
                <a:cubicBezTo>
                  <a:pt x="142679" y="1962266"/>
                  <a:pt x="-32129" y="1827092"/>
                  <a:pt x="0" y="1652035"/>
                </a:cubicBezTo>
                <a:cubicBezTo>
                  <a:pt x="17782" y="1504850"/>
                  <a:pt x="45125" y="536469"/>
                  <a:pt x="0" y="330415"/>
                </a:cubicBezTo>
                <a:close/>
              </a:path>
            </a:pathLst>
          </a:custGeom>
          <a:solidFill>
            <a:schemeClr val="lt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5400">
                <a:latin typeface="Calibri" panose="020F0502020204030204" pitchFamily="34" charset="0"/>
                <a:ea typeface="Calibri" panose="020F0502020204030204" pitchFamily="34" charset="0"/>
                <a:cs typeface="Calibri" panose="020F0502020204030204" pitchFamily="34" charset="0"/>
              </a:rPr>
              <a:t>H</a:t>
            </a:r>
            <a:r>
              <a:rPr lang="vi-VN" sz="5400">
                <a:latin typeface="Calibri" panose="020F0502020204030204" pitchFamily="34" charset="0"/>
                <a:ea typeface="Calibri" panose="020F0502020204030204" pitchFamily="34" charset="0"/>
                <a:cs typeface="Calibri" panose="020F0502020204030204" pitchFamily="34" charset="0"/>
              </a:rPr>
              <a:t>oàn thiện bộ sưu tập nấm để trưng bày ở góc sáng tạo của lớp.</a:t>
            </a:r>
            <a:endParaRPr lang="en-US" sz="5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0089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144F06F6-2182-5987-3F43-AE03CDD034D4}"/>
              </a:ext>
            </a:extLst>
          </p:cNvPr>
          <p:cNvGrpSpPr/>
          <p:nvPr/>
        </p:nvGrpSpPr>
        <p:grpSpPr>
          <a:xfrm>
            <a:off x="-326289" y="1353044"/>
            <a:ext cx="6646497" cy="6890142"/>
            <a:chOff x="-1018981" y="590578"/>
            <a:chExt cx="6646497" cy="6890142"/>
          </a:xfrm>
        </p:grpSpPr>
        <p:pic>
          <p:nvPicPr>
            <p:cNvPr id="11" name="Picture 10">
              <a:extLst>
                <a:ext uri="{FF2B5EF4-FFF2-40B4-BE49-F238E27FC236}">
                  <a16:creationId xmlns:a16="http://schemas.microsoft.com/office/drawing/2014/main" id="{71193A7A-DA58-5863-5091-65B996737C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007" r="51712"/>
            <a:stretch/>
          </p:blipFill>
          <p:spPr>
            <a:xfrm>
              <a:off x="-1018981" y="590578"/>
              <a:ext cx="6646497" cy="6890142"/>
            </a:xfrm>
            <a:prstGeom prst="rect">
              <a:avLst/>
            </a:prstGeom>
          </p:spPr>
        </p:pic>
        <p:grpSp>
          <p:nvGrpSpPr>
            <p:cNvPr id="12" name="Group 11">
              <a:extLst>
                <a:ext uri="{FF2B5EF4-FFF2-40B4-BE49-F238E27FC236}">
                  <a16:creationId xmlns:a16="http://schemas.microsoft.com/office/drawing/2014/main" id="{2E28C476-F131-931D-97D9-16811767AA15}"/>
                </a:ext>
              </a:extLst>
            </p:cNvPr>
            <p:cNvGrpSpPr/>
            <p:nvPr/>
          </p:nvGrpSpPr>
          <p:grpSpPr>
            <a:xfrm>
              <a:off x="991192" y="4555727"/>
              <a:ext cx="3540850" cy="1109404"/>
              <a:chOff x="43728" y="-837090"/>
              <a:chExt cx="6335193" cy="1109404"/>
            </a:xfrm>
          </p:grpSpPr>
          <p:sp>
            <p:nvSpPr>
              <p:cNvPr id="13" name="Rectangle: Rounded Corners 5">
                <a:extLst>
                  <a:ext uri="{FF2B5EF4-FFF2-40B4-BE49-F238E27FC236}">
                    <a16:creationId xmlns:a16="http://schemas.microsoft.com/office/drawing/2014/main" id="{9F822F3D-2F5B-3F26-BBC3-23ACAEF5DD3B}"/>
                  </a:ext>
                </a:extLst>
              </p:cNvPr>
              <p:cNvSpPr/>
              <p:nvPr/>
            </p:nvSpPr>
            <p:spPr>
              <a:xfrm>
                <a:off x="43728" y="-780149"/>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50000"/>
                    </a:schemeClr>
                  </a:solidFill>
                  <a:latin typeface="Calibri" panose="020F0502020204030204" pitchFamily="34" charset="0"/>
                  <a:cs typeface="Calibri" panose="020F0502020204030204" pitchFamily="34" charset="0"/>
                </a:endParaRPr>
              </a:p>
            </p:txBody>
          </p:sp>
          <p:sp>
            <p:nvSpPr>
              <p:cNvPr id="15" name="TextBox 47">
                <a:extLst>
                  <a:ext uri="{FF2B5EF4-FFF2-40B4-BE49-F238E27FC236}">
                    <a16:creationId xmlns:a16="http://schemas.microsoft.com/office/drawing/2014/main" id="{B45A48CF-EA27-807D-A4AD-093D2560E1CC}"/>
                  </a:ext>
                </a:extLst>
              </p:cNvPr>
              <p:cNvSpPr txBox="1"/>
              <p:nvPr/>
            </p:nvSpPr>
            <p:spPr>
              <a:xfrm>
                <a:off x="132959" y="-837090"/>
                <a:ext cx="6245962" cy="1004057"/>
              </a:xfrm>
              <a:prstGeom prst="rect">
                <a:avLst/>
              </a:prstGeom>
              <a:noFill/>
            </p:spPr>
            <p:txBody>
              <a:bodyPr wrap="square" rtlCol="0">
                <a:spAutoFit/>
              </a:bodyPr>
              <a:lstStyle/>
              <a:p>
                <a:pPr algn="ctr">
                  <a:lnSpc>
                    <a:spcPct val="120000"/>
                  </a:lnSpc>
                </a:pPr>
                <a:r>
                  <a:rPr lang="en-US" sz="5500" b="1" dirty="0" err="1">
                    <a:solidFill>
                      <a:srgbClr val="385723"/>
                    </a:solidFill>
                    <a:latin typeface="UTM Avo" panose="02040603050506020204" pitchFamily="18" charset="0"/>
                  </a:rPr>
                  <a:t>rất</a:t>
                </a:r>
                <a:r>
                  <a:rPr lang="en-US" sz="5500" b="1" dirty="0">
                    <a:solidFill>
                      <a:srgbClr val="385723"/>
                    </a:solidFill>
                    <a:latin typeface="UTM Avo" panose="02040603050506020204" pitchFamily="18" charset="0"/>
                  </a:rPr>
                  <a:t> </a:t>
                </a:r>
                <a:r>
                  <a:rPr lang="en-US" sz="5500" b="1" dirty="0" err="1">
                    <a:solidFill>
                      <a:srgbClr val="385723"/>
                    </a:solidFill>
                    <a:latin typeface="UTM Avo" panose="02040603050506020204" pitchFamily="18" charset="0"/>
                  </a:rPr>
                  <a:t>vui</a:t>
                </a:r>
                <a:endParaRPr lang="en-US" sz="5500" dirty="0">
                  <a:solidFill>
                    <a:srgbClr val="C00000"/>
                  </a:solidFill>
                  <a:latin typeface="UTM Avo" panose="02040603050506020204" pitchFamily="18" charset="0"/>
                  <a:cs typeface="Calibri" panose="020F0502020204030204" pitchFamily="34" charset="0"/>
                </a:endParaRPr>
              </a:p>
            </p:txBody>
          </p:sp>
        </p:grpSp>
      </p:grpSp>
      <p:grpSp>
        <p:nvGrpSpPr>
          <p:cNvPr id="16" name="Group 15">
            <a:extLst>
              <a:ext uri="{FF2B5EF4-FFF2-40B4-BE49-F238E27FC236}">
                <a16:creationId xmlns:a16="http://schemas.microsoft.com/office/drawing/2014/main" id="{E073B562-F746-B3DF-242E-48FAC6C099AA}"/>
              </a:ext>
            </a:extLst>
          </p:cNvPr>
          <p:cNvGrpSpPr/>
          <p:nvPr/>
        </p:nvGrpSpPr>
        <p:grpSpPr>
          <a:xfrm>
            <a:off x="6921891" y="659404"/>
            <a:ext cx="4807132" cy="5884519"/>
            <a:chOff x="6963358" y="-98895"/>
            <a:chExt cx="4807132" cy="5884519"/>
          </a:xfrm>
        </p:grpSpPr>
        <p:pic>
          <p:nvPicPr>
            <p:cNvPr id="17" name="Picture 16">
              <a:extLst>
                <a:ext uri="{FF2B5EF4-FFF2-40B4-BE49-F238E27FC236}">
                  <a16:creationId xmlns:a16="http://schemas.microsoft.com/office/drawing/2014/main" id="{6EA6D574-3F89-69A1-E013-AD59EB9CA0A7}"/>
                </a:ext>
              </a:extLst>
            </p:cNvPr>
            <p:cNvPicPr>
              <a:picLocks noChangeAspect="1"/>
            </p:cNvPicPr>
            <p:nvPr/>
          </p:nvPicPr>
          <p:blipFill rotWithShape="1">
            <a:blip r:embed="rId5">
              <a:extLst>
                <a:ext uri="{28A0092B-C50C-407E-A947-70E740481C1C}">
                  <a14:useLocalDpi xmlns:a14="http://schemas.microsoft.com/office/drawing/2010/main" val="0"/>
                </a:ext>
              </a:extLst>
            </a:blip>
            <a:srcRect l="55505" r="7468" b="19422"/>
            <a:stretch/>
          </p:blipFill>
          <p:spPr>
            <a:xfrm>
              <a:off x="6963358" y="-98895"/>
              <a:ext cx="4807132" cy="5884519"/>
            </a:xfrm>
            <a:prstGeom prst="rect">
              <a:avLst/>
            </a:prstGeom>
          </p:spPr>
        </p:pic>
        <p:grpSp>
          <p:nvGrpSpPr>
            <p:cNvPr id="18" name="Group 17">
              <a:extLst>
                <a:ext uri="{FF2B5EF4-FFF2-40B4-BE49-F238E27FC236}">
                  <a16:creationId xmlns:a16="http://schemas.microsoft.com/office/drawing/2014/main" id="{F7C164B6-7CE2-FA66-44A6-1A881852497D}"/>
                </a:ext>
              </a:extLst>
            </p:cNvPr>
            <p:cNvGrpSpPr/>
            <p:nvPr/>
          </p:nvGrpSpPr>
          <p:grpSpPr>
            <a:xfrm>
              <a:off x="7793195" y="4608110"/>
              <a:ext cx="3540850" cy="1109404"/>
              <a:chOff x="1447360" y="-784707"/>
              <a:chExt cx="6335194" cy="1109404"/>
            </a:xfrm>
          </p:grpSpPr>
          <p:sp>
            <p:nvSpPr>
              <p:cNvPr id="19" name="Rectangle: Rounded Corners 5">
                <a:extLst>
                  <a:ext uri="{FF2B5EF4-FFF2-40B4-BE49-F238E27FC236}">
                    <a16:creationId xmlns:a16="http://schemas.microsoft.com/office/drawing/2014/main" id="{A0820E25-6C27-56C6-D051-61442D3D05D6}"/>
                  </a:ext>
                </a:extLst>
              </p:cNvPr>
              <p:cNvSpPr/>
              <p:nvPr/>
            </p:nvSpPr>
            <p:spPr>
              <a:xfrm>
                <a:off x="1447360" y="-727766"/>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50000"/>
                    </a:schemeClr>
                  </a:solidFill>
                  <a:latin typeface="Calibri" panose="020F0502020204030204" pitchFamily="34" charset="0"/>
                  <a:cs typeface="Calibri" panose="020F0502020204030204" pitchFamily="34" charset="0"/>
                </a:endParaRPr>
              </a:p>
            </p:txBody>
          </p:sp>
          <p:sp>
            <p:nvSpPr>
              <p:cNvPr id="20" name="TextBox 47">
                <a:extLst>
                  <a:ext uri="{FF2B5EF4-FFF2-40B4-BE49-F238E27FC236}">
                    <a16:creationId xmlns:a16="http://schemas.microsoft.com/office/drawing/2014/main" id="{37281DAA-F984-BEE6-5ED6-335A48A1EEA5}"/>
                  </a:ext>
                </a:extLst>
              </p:cNvPr>
              <p:cNvSpPr txBox="1"/>
              <p:nvPr/>
            </p:nvSpPr>
            <p:spPr>
              <a:xfrm>
                <a:off x="1536592" y="-784707"/>
                <a:ext cx="6245962" cy="1004057"/>
              </a:xfrm>
              <a:prstGeom prst="rect">
                <a:avLst/>
              </a:prstGeom>
              <a:noFill/>
            </p:spPr>
            <p:txBody>
              <a:bodyPr wrap="square" rtlCol="0">
                <a:spAutoFit/>
              </a:bodyPr>
              <a:lstStyle/>
              <a:p>
                <a:pPr algn="ctr">
                  <a:lnSpc>
                    <a:spcPct val="120000"/>
                  </a:lnSpc>
                </a:pPr>
                <a:r>
                  <a:rPr lang="en-US" sz="5500" b="1" dirty="0" err="1">
                    <a:solidFill>
                      <a:srgbClr val="385723"/>
                    </a:solidFill>
                    <a:latin typeface="UTM Avo" panose="02040603050506020204" pitchFamily="18" charset="0"/>
                  </a:rPr>
                  <a:t>vui</a:t>
                </a:r>
                <a:endParaRPr lang="en-US" sz="5500" dirty="0">
                  <a:solidFill>
                    <a:srgbClr val="C00000"/>
                  </a:solidFill>
                  <a:latin typeface="UTM Avo" panose="02040603050506020204" pitchFamily="18" charset="0"/>
                  <a:cs typeface="Calibri" panose="020F0502020204030204" pitchFamily="34" charset="0"/>
                </a:endParaRPr>
              </a:p>
            </p:txBody>
          </p:sp>
        </p:grpSp>
      </p:grpSp>
      <p:sp>
        <p:nvSpPr>
          <p:cNvPr id="3" name="TextBox 2">
            <a:extLst>
              <a:ext uri="{FF2B5EF4-FFF2-40B4-BE49-F238E27FC236}">
                <a16:creationId xmlns:a16="http://schemas.microsoft.com/office/drawing/2014/main" id="{7BAF66A8-AA83-5E13-49B1-90544E57EB0E}"/>
              </a:ext>
            </a:extLst>
          </p:cNvPr>
          <p:cNvSpPr txBox="1"/>
          <p:nvPr/>
        </p:nvSpPr>
        <p:spPr>
          <a:xfrm>
            <a:off x="1200482" y="535750"/>
            <a:ext cx="10528541" cy="1569660"/>
          </a:xfrm>
          <a:prstGeom prst="rect">
            <a:avLst/>
          </a:prstGeom>
          <a:noFill/>
        </p:spPr>
        <p:txBody>
          <a:bodyPr wrap="square" rtlCol="0">
            <a:spAutoFit/>
          </a:bodyPr>
          <a:lstStyle/>
          <a:p>
            <a:pPr algn="ctr"/>
            <a:r>
              <a:rPr lang="vi-VN" sz="4800" b="1">
                <a:solidFill>
                  <a:srgbClr val="FF0000"/>
                </a:solidFill>
              </a:rPr>
              <a:t>CÁC BẠN ĐÁNH GIÁ TIẾT HỌC CỦA CHÚNG TA NHƯ THẾ NÀO?</a:t>
            </a:r>
          </a:p>
        </p:txBody>
      </p:sp>
    </p:spTree>
    <p:extLst>
      <p:ext uri="{BB962C8B-B14F-4D97-AF65-F5344CB8AC3E}">
        <p14:creationId xmlns:p14="http://schemas.microsoft.com/office/powerpoint/2010/main" val="154874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60B7618F-BC55-E384-D179-666935440F1E}"/>
              </a:ext>
            </a:extLst>
          </p:cNvPr>
          <p:cNvGrpSpPr/>
          <p:nvPr/>
        </p:nvGrpSpPr>
        <p:grpSpPr>
          <a:xfrm>
            <a:off x="287873" y="1903013"/>
            <a:ext cx="11616253" cy="4649711"/>
            <a:chOff x="244588" y="1319322"/>
            <a:chExt cx="11616253" cy="4649711"/>
          </a:xfrm>
        </p:grpSpPr>
        <p:sp>
          <p:nvSpPr>
            <p:cNvPr id="7" name="Hình chữ nhật: Góc Tròn 6">
              <a:extLst>
                <a:ext uri="{FF2B5EF4-FFF2-40B4-BE49-F238E27FC236}">
                  <a16:creationId xmlns:a16="http://schemas.microsoft.com/office/drawing/2014/main" id="{5AD0EF87-2A55-6AFA-DE51-9A85215C624D}"/>
                </a:ext>
              </a:extLst>
            </p:cNvPr>
            <p:cNvSpPr/>
            <p:nvPr/>
          </p:nvSpPr>
          <p:spPr>
            <a:xfrm>
              <a:off x="244588" y="1319322"/>
              <a:ext cx="11616253" cy="4649711"/>
            </a:xfrm>
            <a:custGeom>
              <a:avLst/>
              <a:gdLst>
                <a:gd name="connsiteX0" fmla="*/ 0 w 11616253"/>
                <a:gd name="connsiteY0" fmla="*/ 774967 h 4649711"/>
                <a:gd name="connsiteX1" fmla="*/ 774967 w 11616253"/>
                <a:gd name="connsiteY1" fmla="*/ 0 h 4649711"/>
                <a:gd name="connsiteX2" fmla="*/ 10841286 w 11616253"/>
                <a:gd name="connsiteY2" fmla="*/ 0 h 4649711"/>
                <a:gd name="connsiteX3" fmla="*/ 11616253 w 11616253"/>
                <a:gd name="connsiteY3" fmla="*/ 774967 h 4649711"/>
                <a:gd name="connsiteX4" fmla="*/ 11616253 w 11616253"/>
                <a:gd name="connsiteY4" fmla="*/ 3874744 h 4649711"/>
                <a:gd name="connsiteX5" fmla="*/ 10841286 w 11616253"/>
                <a:gd name="connsiteY5" fmla="*/ 4649711 h 4649711"/>
                <a:gd name="connsiteX6" fmla="*/ 774967 w 11616253"/>
                <a:gd name="connsiteY6" fmla="*/ 4649711 h 4649711"/>
                <a:gd name="connsiteX7" fmla="*/ 0 w 11616253"/>
                <a:gd name="connsiteY7" fmla="*/ 3874744 h 4649711"/>
                <a:gd name="connsiteX8" fmla="*/ 0 w 11616253"/>
                <a:gd name="connsiteY8" fmla="*/ 774967 h 46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253" h="4649711" fill="none" extrusionOk="0">
                  <a:moveTo>
                    <a:pt x="0" y="774967"/>
                  </a:moveTo>
                  <a:cubicBezTo>
                    <a:pt x="-69845" y="351308"/>
                    <a:pt x="336096" y="61719"/>
                    <a:pt x="774967" y="0"/>
                  </a:cubicBezTo>
                  <a:cubicBezTo>
                    <a:pt x="3418320" y="77600"/>
                    <a:pt x="9117185" y="-27269"/>
                    <a:pt x="10841286" y="0"/>
                  </a:cubicBezTo>
                  <a:cubicBezTo>
                    <a:pt x="11315102" y="-60435"/>
                    <a:pt x="11690179" y="368728"/>
                    <a:pt x="11616253" y="774967"/>
                  </a:cubicBezTo>
                  <a:cubicBezTo>
                    <a:pt x="11725253" y="1718876"/>
                    <a:pt x="11538044" y="2609738"/>
                    <a:pt x="11616253" y="3874744"/>
                  </a:cubicBezTo>
                  <a:cubicBezTo>
                    <a:pt x="11564468" y="4282488"/>
                    <a:pt x="11207682" y="4676880"/>
                    <a:pt x="10841286" y="4649711"/>
                  </a:cubicBezTo>
                  <a:cubicBezTo>
                    <a:pt x="7810742" y="4698888"/>
                    <a:pt x="5644169" y="4527009"/>
                    <a:pt x="774967" y="4649711"/>
                  </a:cubicBezTo>
                  <a:cubicBezTo>
                    <a:pt x="338111" y="4717712"/>
                    <a:pt x="-60630" y="4354950"/>
                    <a:pt x="0" y="3874744"/>
                  </a:cubicBezTo>
                  <a:cubicBezTo>
                    <a:pt x="47022" y="3533913"/>
                    <a:pt x="104569" y="1476202"/>
                    <a:pt x="0" y="774967"/>
                  </a:cubicBezTo>
                  <a:close/>
                </a:path>
                <a:path w="11616253" h="4649711" stroke="0" extrusionOk="0">
                  <a:moveTo>
                    <a:pt x="0" y="774967"/>
                  </a:moveTo>
                  <a:cubicBezTo>
                    <a:pt x="48935" y="341371"/>
                    <a:pt x="411361" y="-4297"/>
                    <a:pt x="774967" y="0"/>
                  </a:cubicBezTo>
                  <a:cubicBezTo>
                    <a:pt x="4576248" y="-129276"/>
                    <a:pt x="7076218" y="-77778"/>
                    <a:pt x="10841286" y="0"/>
                  </a:cubicBezTo>
                  <a:cubicBezTo>
                    <a:pt x="11249854" y="-61955"/>
                    <a:pt x="11602428" y="426681"/>
                    <a:pt x="11616253" y="774967"/>
                  </a:cubicBezTo>
                  <a:cubicBezTo>
                    <a:pt x="11697852" y="1465887"/>
                    <a:pt x="11770553" y="2805742"/>
                    <a:pt x="11616253" y="3874744"/>
                  </a:cubicBezTo>
                  <a:cubicBezTo>
                    <a:pt x="11637249" y="4347024"/>
                    <a:pt x="11211941" y="4669201"/>
                    <a:pt x="10841286" y="4649711"/>
                  </a:cubicBezTo>
                  <a:cubicBezTo>
                    <a:pt x="5860379" y="4693931"/>
                    <a:pt x="1817521" y="4620329"/>
                    <a:pt x="774967" y="4649711"/>
                  </a:cubicBezTo>
                  <a:cubicBezTo>
                    <a:pt x="343967" y="4638193"/>
                    <a:pt x="-44620" y="4292434"/>
                    <a:pt x="0" y="3874744"/>
                  </a:cubicBezTo>
                  <a:cubicBezTo>
                    <a:pt x="-159954" y="2848521"/>
                    <a:pt x="22140" y="2180768"/>
                    <a:pt x="0" y="774967"/>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 Placeholder 7">
              <a:extLst>
                <a:ext uri="{FF2B5EF4-FFF2-40B4-BE49-F238E27FC236}">
                  <a16:creationId xmlns:a16="http://schemas.microsoft.com/office/drawing/2014/main" id="{7F24D790-C311-31D4-8A51-D595C4CBA09C}"/>
                </a:ext>
              </a:extLst>
            </p:cNvPr>
            <p:cNvSpPr txBox="1">
              <a:spLocks/>
            </p:cNvSpPr>
            <p:nvPr/>
          </p:nvSpPr>
          <p:spPr>
            <a:xfrm>
              <a:off x="751195" y="1508876"/>
              <a:ext cx="10807908"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000" b="0">
                  <a:solidFill>
                    <a:schemeClr val="tx1"/>
                  </a:solidFill>
                  <a:latin typeface="Calibri" panose="020F0502020204030204" pitchFamily="34" charset="0"/>
                  <a:cs typeface="Calibri" panose="020F0502020204030204" pitchFamily="34" charset="0"/>
                  <a:sym typeface="+mn-lt"/>
                </a:rPr>
                <a:t>- </a:t>
              </a:r>
              <a:r>
                <a:rPr lang="vi-VN" altLang="zh-CN" sz="4000" b="0">
                  <a:solidFill>
                    <a:schemeClr val="tx1"/>
                  </a:solidFill>
                  <a:latin typeface="Calibri" panose="020F0502020204030204" pitchFamily="34" charset="0"/>
                  <a:cs typeface="Calibri" panose="020F0502020204030204" pitchFamily="34" charset="0"/>
                  <a:sym typeface="+mn-lt"/>
                </a:rPr>
                <a:t>Tóm tắt được những nội dung chính đã học dưới dạng sơ đồ</a:t>
              </a:r>
            </a:p>
            <a:p>
              <a:pPr algn="just">
                <a:spcBef>
                  <a:spcPts val="600"/>
                </a:spcBef>
              </a:pPr>
              <a:r>
                <a:rPr lang="vi-VN" altLang="zh-CN" sz="4000" b="0">
                  <a:solidFill>
                    <a:schemeClr val="tx1"/>
                  </a:solidFill>
                  <a:latin typeface="Calibri" panose="020F0502020204030204" pitchFamily="34" charset="0"/>
                  <a:cs typeface="Calibri" panose="020F0502020204030204" pitchFamily="34" charset="0"/>
                  <a:sym typeface="+mn-lt"/>
                </a:rPr>
                <a:t>- Vận dụng được kiến thức về nấm vào cuộc sống hàng ngày</a:t>
              </a:r>
            </a:p>
            <a:p>
              <a:pPr algn="just">
                <a:spcBef>
                  <a:spcPts val="600"/>
                </a:spcBef>
              </a:pPr>
              <a:r>
                <a:rPr lang="vi-VN" altLang="zh-CN" sz="4000" b="0">
                  <a:solidFill>
                    <a:schemeClr val="tx1"/>
                  </a:solidFill>
                  <a:latin typeface="Calibri" panose="020F0502020204030204" pitchFamily="34" charset="0"/>
                  <a:cs typeface="Calibri" panose="020F0502020204030204" pitchFamily="34" charset="0"/>
                  <a:sym typeface="+mn-lt"/>
                </a:rPr>
                <a:t>- Rèn luyện kĩ năng vẽ sơ đồ, hoạt động trải nghiệm, qua đó góp phần phát triển năng lực khoa học.</a:t>
              </a:r>
              <a:endParaRPr lang="vi-VN" altLang="zh-CN" sz="4000" b="0" dirty="0">
                <a:solidFill>
                  <a:schemeClr val="tx1"/>
                </a:solidFill>
                <a:latin typeface="Calibri" panose="020F0502020204030204" pitchFamily="34" charset="0"/>
                <a:cs typeface="Calibri" panose="020F0502020204030204" pitchFamily="34" charset="0"/>
                <a:sym typeface="+mn-lt"/>
              </a:endParaRPr>
            </a:p>
          </p:txBody>
        </p:sp>
      </p:grpSp>
      <p:pic>
        <p:nvPicPr>
          <p:cNvPr id="14" name="Picture 13">
            <a:extLst>
              <a:ext uri="{FF2B5EF4-FFF2-40B4-BE49-F238E27FC236}">
                <a16:creationId xmlns:a16="http://schemas.microsoft.com/office/drawing/2014/main" id="{E0EF15B4-5A0F-7E56-0BBD-696FE6A5ED99}"/>
              </a:ext>
            </a:extLst>
          </p:cNvPr>
          <p:cNvPicPr>
            <a:picLocks noChangeAspect="1"/>
          </p:cNvPicPr>
          <p:nvPr/>
        </p:nvPicPr>
        <p:blipFill>
          <a:blip r:embed="rId3"/>
          <a:stretch>
            <a:fillRect/>
          </a:stretch>
        </p:blipFill>
        <p:spPr>
          <a:xfrm>
            <a:off x="2014374" y="305275"/>
            <a:ext cx="8163252" cy="1292464"/>
          </a:xfrm>
          <a:prstGeom prst="rect">
            <a:avLst/>
          </a:prstGeom>
        </p:spPr>
      </p:pic>
    </p:spTree>
    <p:extLst>
      <p:ext uri="{BB962C8B-B14F-4D97-AF65-F5344CB8AC3E}">
        <p14:creationId xmlns:p14="http://schemas.microsoft.com/office/powerpoint/2010/main" val="2532408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id="{81114450-2FD5-2B8D-EB56-15934DEC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5C8405B-A92C-16B4-B03C-ED2D78DFC43F}"/>
              </a:ext>
            </a:extLst>
          </p:cNvPr>
          <p:cNvPicPr>
            <a:picLocks noChangeAspect="1"/>
          </p:cNvPicPr>
          <p:nvPr/>
        </p:nvPicPr>
        <p:blipFill>
          <a:blip r:embed="rId3"/>
          <a:stretch>
            <a:fillRect/>
          </a:stretch>
        </p:blipFill>
        <p:spPr>
          <a:xfrm>
            <a:off x="1724769" y="-166993"/>
            <a:ext cx="9199661" cy="2658086"/>
          </a:xfrm>
          <a:prstGeom prst="rect">
            <a:avLst/>
          </a:prstGeom>
        </p:spPr>
      </p:pic>
    </p:spTree>
    <p:extLst>
      <p:ext uri="{BB962C8B-B14F-4D97-AF65-F5344CB8AC3E}">
        <p14:creationId xmlns:p14="http://schemas.microsoft.com/office/powerpoint/2010/main" val="63856947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BC6996C-4E02-4D1B-AAA5-5533183614CA}"/>
              </a:ext>
            </a:extLst>
          </p:cNvPr>
          <p:cNvSpPr/>
          <p:nvPr/>
        </p:nvSpPr>
        <p:spPr>
          <a:xfrm>
            <a:off x="5196840" y="2565883"/>
            <a:ext cx="6404610" cy="1871730"/>
          </a:xfrm>
          <a:prstGeom prst="roundRect">
            <a:avLst>
              <a:gd name="adj" fmla="val 9282"/>
            </a:avLst>
          </a:prstGeom>
          <a:solidFill>
            <a:srgbClr val="FFFFCC"/>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Thảo luận nhóm 6 tìm kiếm những </a:t>
            </a:r>
            <a:r>
              <a:rPr lang="vi-VN" sz="3200">
                <a:latin typeface="Calibri" panose="020F0502020204030204" pitchFamily="34" charset="0"/>
                <a:ea typeface="Calibri" panose="020F0502020204030204" pitchFamily="34" charset="0"/>
                <a:cs typeface="Calibri" panose="020F0502020204030204" pitchFamily="34" charset="0"/>
              </a:rPr>
              <a:t>bài hát</a:t>
            </a:r>
            <a:r>
              <a:rPr lang="en-US" sz="3200">
                <a:latin typeface="Calibri" panose="020F0502020204030204" pitchFamily="34" charset="0"/>
                <a:ea typeface="Calibri" panose="020F0502020204030204" pitchFamily="34" charset="0"/>
                <a:cs typeface="Calibri" panose="020F0502020204030204" pitchFamily="34" charset="0"/>
              </a:rPr>
              <a:t>, bài thơ, câu chuyện</a:t>
            </a:r>
            <a:r>
              <a:rPr lang="vi-VN" sz="3200">
                <a:latin typeface="Calibri" panose="020F0502020204030204" pitchFamily="34" charset="0"/>
                <a:ea typeface="Calibri" panose="020F0502020204030204" pitchFamily="34" charset="0"/>
                <a:cs typeface="Calibri" panose="020F0502020204030204" pitchFamily="34" charset="0"/>
              </a:rPr>
              <a:t> </a:t>
            </a:r>
            <a:r>
              <a:rPr lang="vi-VN" sz="3200" dirty="0">
                <a:latin typeface="Calibri" panose="020F0502020204030204" pitchFamily="34" charset="0"/>
                <a:ea typeface="Calibri" panose="020F0502020204030204" pitchFamily="34" charset="0"/>
                <a:cs typeface="Calibri" panose="020F0502020204030204" pitchFamily="34" charset="0"/>
              </a:rPr>
              <a:t>có nội dung liên quan đến chủ </a:t>
            </a:r>
            <a:r>
              <a:rPr lang="vi-VN" sz="3200">
                <a:latin typeface="Calibri" panose="020F0502020204030204" pitchFamily="34" charset="0"/>
                <a:ea typeface="Calibri" panose="020F0502020204030204" pitchFamily="34" charset="0"/>
                <a:cs typeface="Calibri" panose="020F0502020204030204" pitchFamily="34" charset="0"/>
              </a:rPr>
              <a:t>đề </a:t>
            </a:r>
            <a:r>
              <a:rPr lang="en-US" sz="3200">
                <a:latin typeface="Calibri" panose="020F0502020204030204" pitchFamily="34" charset="0"/>
                <a:ea typeface="Calibri" panose="020F0502020204030204" pitchFamily="34" charset="0"/>
                <a:cs typeface="Calibri" panose="020F0502020204030204" pitchFamily="34" charset="0"/>
              </a:rPr>
              <a:t>Nấm</a:t>
            </a:r>
            <a:r>
              <a:rPr lang="vi-VN" sz="3200">
                <a:latin typeface="Calibri" panose="020F0502020204030204" pitchFamily="34" charset="0"/>
                <a:ea typeface="Calibri" panose="020F0502020204030204" pitchFamily="34" charset="0"/>
                <a:cs typeface="Calibri" panose="020F0502020204030204" pitchFamily="34" charset="0"/>
              </a:rPr>
              <a:t>.</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295BA3A2-802C-4FD5-06F3-8BECE4742962}"/>
              </a:ext>
            </a:extLst>
          </p:cNvPr>
          <p:cNvSpPr/>
          <p:nvPr/>
        </p:nvSpPr>
        <p:spPr>
          <a:xfrm>
            <a:off x="5196840" y="4585529"/>
            <a:ext cx="6404610" cy="1486045"/>
          </a:xfrm>
          <a:prstGeom prst="roundRect">
            <a:avLst>
              <a:gd name="adj" fmla="val 9282"/>
            </a:avLst>
          </a:prstGeom>
          <a:solidFill>
            <a:srgbClr val="FFFFCC"/>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Nhóm có </a:t>
            </a:r>
            <a:r>
              <a:rPr lang="vi-VN" sz="3200">
                <a:latin typeface="Calibri" panose="020F0502020204030204" pitchFamily="34" charset="0"/>
                <a:ea typeface="Calibri" panose="020F0502020204030204" pitchFamily="34" charset="0"/>
                <a:cs typeface="Calibri" panose="020F0502020204030204" pitchFamily="34" charset="0"/>
              </a:rPr>
              <a:t>nhiều bài hát, bài thơ, câu chuyệnđúng </a:t>
            </a:r>
            <a:r>
              <a:rPr lang="vi-VN" sz="3200" dirty="0">
                <a:latin typeface="Calibri" panose="020F0502020204030204" pitchFamily="34" charset="0"/>
                <a:ea typeface="Calibri" panose="020F0502020204030204" pitchFamily="34" charset="0"/>
                <a:cs typeface="Calibri" panose="020F0502020204030204" pitchFamily="34" charset="0"/>
              </a:rPr>
              <a:t>với chủ đề sẽ giành được chiến thắng.</a:t>
            </a:r>
          </a:p>
        </p:txBody>
      </p:sp>
      <p:pic>
        <p:nvPicPr>
          <p:cNvPr id="18" name="Picture 17" descr="A group of kids playing instruments&#10;&#10;Description automatically generated">
            <a:extLst>
              <a:ext uri="{FF2B5EF4-FFF2-40B4-BE49-F238E27FC236}">
                <a16:creationId xmlns:a16="http://schemas.microsoft.com/office/drawing/2014/main" id="{9E0BE8E0-A221-8C7B-DB65-719860DF6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932" y="2909385"/>
            <a:ext cx="4036988" cy="4036988"/>
          </a:xfrm>
          <a:prstGeom prst="rect">
            <a:avLst/>
          </a:prstGeom>
        </p:spPr>
      </p:pic>
      <p:pic>
        <p:nvPicPr>
          <p:cNvPr id="22" name="Picture 21" descr="A yellow boom box with purple and blue circles and a blue handle&#10;&#10;Description automatically generated">
            <a:extLst>
              <a:ext uri="{FF2B5EF4-FFF2-40B4-BE49-F238E27FC236}">
                <a16:creationId xmlns:a16="http://schemas.microsoft.com/office/drawing/2014/main" id="{F390D693-A7C8-82A6-789B-CD6314F52E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327" y="1832717"/>
            <a:ext cx="1696522" cy="1696522"/>
          </a:xfrm>
          <a:prstGeom prst="rect">
            <a:avLst/>
          </a:prstGeom>
        </p:spPr>
      </p:pic>
      <p:grpSp>
        <p:nvGrpSpPr>
          <p:cNvPr id="26" name="Group 25">
            <a:extLst>
              <a:ext uri="{FF2B5EF4-FFF2-40B4-BE49-F238E27FC236}">
                <a16:creationId xmlns:a16="http://schemas.microsoft.com/office/drawing/2014/main" id="{CAFFD61C-142C-9CDC-463E-3B73C09ED24A}"/>
              </a:ext>
            </a:extLst>
          </p:cNvPr>
          <p:cNvGrpSpPr/>
          <p:nvPr/>
        </p:nvGrpSpPr>
        <p:grpSpPr>
          <a:xfrm>
            <a:off x="5907651" y="303984"/>
            <a:ext cx="5502415" cy="2376994"/>
            <a:chOff x="5907651" y="303984"/>
            <a:chExt cx="5502415" cy="2376994"/>
          </a:xfrm>
        </p:grpSpPr>
        <p:grpSp>
          <p:nvGrpSpPr>
            <p:cNvPr id="14" name="Group 13">
              <a:extLst>
                <a:ext uri="{FF2B5EF4-FFF2-40B4-BE49-F238E27FC236}">
                  <a16:creationId xmlns:a16="http://schemas.microsoft.com/office/drawing/2014/main" id="{ACC5BDA3-8163-7E88-A9D6-0ED47CBF0D9C}"/>
                </a:ext>
              </a:extLst>
            </p:cNvPr>
            <p:cNvGrpSpPr/>
            <p:nvPr/>
          </p:nvGrpSpPr>
          <p:grpSpPr>
            <a:xfrm>
              <a:off x="6096000" y="383791"/>
              <a:ext cx="4419600" cy="2209800"/>
              <a:chOff x="6380714" y="538914"/>
              <a:chExt cx="4419600" cy="2209800"/>
            </a:xfrm>
          </p:grpSpPr>
          <p:pic>
            <p:nvPicPr>
              <p:cNvPr id="12" name="Picture 11" descr="A white rectangular object with purple and pink stripes&#10;&#10;Description automatically generated">
                <a:extLst>
                  <a:ext uri="{FF2B5EF4-FFF2-40B4-BE49-F238E27FC236}">
                    <a16:creationId xmlns:a16="http://schemas.microsoft.com/office/drawing/2014/main" id="{40903B46-0A28-2E38-FD39-0C43861860F4}"/>
                  </a:ext>
                </a:extLst>
              </p:cNvPr>
              <p:cNvPicPr>
                <a:picLocks noChangeAspect="1"/>
              </p:cNvPicPr>
              <p:nvPr/>
            </p:nvPicPr>
            <p:blipFill rotWithShape="1">
              <a:blip r:embed="rId5">
                <a:extLst>
                  <a:ext uri="{28A0092B-C50C-407E-A947-70E740481C1C}">
                    <a14:useLocalDpi xmlns:a14="http://schemas.microsoft.com/office/drawing/2010/main" val="0"/>
                  </a:ext>
                </a:extLst>
              </a:blip>
              <a:srcRect b="50000"/>
              <a:stretch/>
            </p:blipFill>
            <p:spPr>
              <a:xfrm>
                <a:off x="6380714" y="538914"/>
                <a:ext cx="4419600" cy="2209800"/>
              </a:xfrm>
              <a:prstGeom prst="rect">
                <a:avLst/>
              </a:prstGeom>
            </p:spPr>
          </p:pic>
          <p:sp>
            <p:nvSpPr>
              <p:cNvPr id="13" name="TextBox 12">
                <a:extLst>
                  <a:ext uri="{FF2B5EF4-FFF2-40B4-BE49-F238E27FC236}">
                    <a16:creationId xmlns:a16="http://schemas.microsoft.com/office/drawing/2014/main" id="{BBD929AC-185A-8AE8-5D4A-E1F314D16B9E}"/>
                  </a:ext>
                </a:extLst>
              </p:cNvPr>
              <p:cNvSpPr txBox="1"/>
              <p:nvPr/>
            </p:nvSpPr>
            <p:spPr>
              <a:xfrm>
                <a:off x="6982694" y="1135982"/>
                <a:ext cx="3215640" cy="1015663"/>
              </a:xfrm>
              <a:prstGeom prst="rect">
                <a:avLst/>
              </a:prstGeom>
              <a:noFill/>
            </p:spPr>
            <p:txBody>
              <a:bodyPr wrap="square" rtlCol="0">
                <a:spAutoFit/>
              </a:bodyPr>
              <a:lstStyle/>
              <a:p>
                <a:pPr algn="ctr"/>
                <a:r>
                  <a:rPr lang="vi-VN" sz="6000" b="1" dirty="0">
                    <a:latin typeface="UTM Duepuntozero" panose="02040603050506020204" pitchFamily="18" charset="0"/>
                  </a:rPr>
                  <a:t>Luật chơi</a:t>
                </a:r>
                <a:endParaRPr lang="en-US" sz="6000" b="1" dirty="0">
                  <a:latin typeface="UTM Duepuntozero" panose="02040603050506020204" pitchFamily="18" charset="0"/>
                </a:endParaRPr>
              </a:p>
            </p:txBody>
          </p:sp>
        </p:grpSp>
        <p:pic>
          <p:nvPicPr>
            <p:cNvPr id="20" name="Picture 19" descr="A colorful headphones with notes&#10;&#10;Description automatically generated">
              <a:extLst>
                <a:ext uri="{FF2B5EF4-FFF2-40B4-BE49-F238E27FC236}">
                  <a16:creationId xmlns:a16="http://schemas.microsoft.com/office/drawing/2014/main" id="{2AF5C339-F465-D23E-443A-74B39AC934E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07651" y="303984"/>
              <a:ext cx="1386840" cy="1386840"/>
            </a:xfrm>
            <a:prstGeom prst="rect">
              <a:avLst/>
            </a:prstGeom>
          </p:spPr>
        </p:pic>
        <p:pic>
          <p:nvPicPr>
            <p:cNvPr id="24" name="Picture 23" descr="A record player with music notes&#10;&#10;Description automatically generated">
              <a:extLst>
                <a:ext uri="{FF2B5EF4-FFF2-40B4-BE49-F238E27FC236}">
                  <a16:creationId xmlns:a16="http://schemas.microsoft.com/office/drawing/2014/main" id="{F3349454-B6BD-854F-C86F-FC6FEC8C0EB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13544" y="984456"/>
              <a:ext cx="1696522" cy="1696522"/>
            </a:xfrm>
            <a:prstGeom prst="rect">
              <a:avLst/>
            </a:prstGeom>
          </p:spPr>
        </p:pic>
      </p:grpSp>
      <p:pic>
        <p:nvPicPr>
          <p:cNvPr id="21" name="Picture 20">
            <a:extLst>
              <a:ext uri="{FF2B5EF4-FFF2-40B4-BE49-F238E27FC236}">
                <a16:creationId xmlns:a16="http://schemas.microsoft.com/office/drawing/2014/main" id="{B5183601-04FD-6FA5-C600-E69AE0F3CF13}"/>
              </a:ext>
            </a:extLst>
          </p:cNvPr>
          <p:cNvPicPr>
            <a:picLocks noChangeAspect="1"/>
          </p:cNvPicPr>
          <p:nvPr/>
        </p:nvPicPr>
        <p:blipFill>
          <a:blip r:embed="rId8"/>
          <a:stretch>
            <a:fillRect/>
          </a:stretch>
        </p:blipFill>
        <p:spPr>
          <a:xfrm>
            <a:off x="-230067" y="52138"/>
            <a:ext cx="6431837" cy="3694496"/>
          </a:xfrm>
          <a:prstGeom prst="rect">
            <a:avLst/>
          </a:prstGeom>
        </p:spPr>
      </p:pic>
    </p:spTree>
    <p:extLst>
      <p:ext uri="{BB962C8B-B14F-4D97-AF65-F5344CB8AC3E}">
        <p14:creationId xmlns:p14="http://schemas.microsoft.com/office/powerpoint/2010/main" val="3307975657"/>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360"/>
                                              </p:val>
                                            </p:tav>
                                            <p:tav tm="100000">
                                              <p:val>
                                                <p:fltVal val="0"/>
                                              </p:val>
                                            </p:tav>
                                          </p:tavLst>
                                        </p:anim>
                                        <p:animEffect transition="in" filter="fade">
                                          <p:cBhvr>
                                            <p:cTn id="10" dur="500"/>
                                            <p:tgtEl>
                                              <p:spTgt spid="26"/>
                                            </p:tgtEl>
                                          </p:cBhvr>
                                        </p:animEffect>
                                      </p:childTnLst>
                                    </p:cTn>
                                  </p:par>
                                  <p:par>
                                    <p:cTn id="11" presetID="2" presetClass="entr" presetSubtype="4" fill="hold" grpId="0" nodeType="withEffect" p14:presetBounceEnd="71000">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14:bounceEnd="71000">
                                          <p:cBhvr additive="base">
                                            <p:cTn id="13" dur="1000" fill="hold"/>
                                            <p:tgtEl>
                                              <p:spTgt spid="15"/>
                                            </p:tgtEl>
                                            <p:attrNameLst>
                                              <p:attrName>ppt_x</p:attrName>
                                            </p:attrNameLst>
                                          </p:cBhvr>
                                          <p:tavLst>
                                            <p:tav tm="0">
                                              <p:val>
                                                <p:strVal val="#ppt_x"/>
                                              </p:val>
                                            </p:tav>
                                            <p:tav tm="100000">
                                              <p:val>
                                                <p:strVal val="#ppt_x"/>
                                              </p:val>
                                            </p:tav>
                                          </p:tavLst>
                                        </p:anim>
                                        <p:anim calcmode="lin" valueType="num" p14:bounceEnd="71000">
                                          <p:cBhvr additive="base">
                                            <p:cTn id="14" dur="10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14:presetBounceEnd="71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71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71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360"/>
                                              </p:val>
                                            </p:tav>
                                            <p:tav tm="100000">
                                              <p:val>
                                                <p:fltVal val="0"/>
                                              </p:val>
                                            </p:tav>
                                          </p:tavLst>
                                        </p:anim>
                                        <p:animEffect transition="in" filter="fade">
                                          <p:cBhvr>
                                            <p:cTn id="10" dur="500"/>
                                            <p:tgtEl>
                                              <p:spTgt spid="26"/>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ppt_x"/>
                                              </p:val>
                                            </p:tav>
                                            <p:tav tm="100000">
                                              <p:val>
                                                <p:strVal val="#ppt_x"/>
                                              </p:val>
                                            </p:tav>
                                          </p:tavLst>
                                        </p:anim>
                                        <p:anim calcmode="lin" valueType="num">
                                          <p:cBhvr additive="base">
                                            <p:cTn id="14" dur="10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id="{81114450-2FD5-2B8D-EB56-15934DEC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341C6EF-87EA-E598-BDAC-682A93AD8DDB}"/>
              </a:ext>
            </a:extLst>
          </p:cNvPr>
          <p:cNvPicPr>
            <a:picLocks noChangeAspect="1"/>
          </p:cNvPicPr>
          <p:nvPr/>
        </p:nvPicPr>
        <p:blipFill>
          <a:blip r:embed="rId3"/>
          <a:stretch>
            <a:fillRect/>
          </a:stretch>
        </p:blipFill>
        <p:spPr>
          <a:xfrm>
            <a:off x="1496169" y="-471793"/>
            <a:ext cx="9199661" cy="2658086"/>
          </a:xfrm>
          <a:prstGeom prst="rect">
            <a:avLst/>
          </a:prstGeom>
        </p:spPr>
      </p:pic>
    </p:spTree>
    <p:extLst>
      <p:ext uri="{BB962C8B-B14F-4D97-AF65-F5344CB8AC3E}">
        <p14:creationId xmlns:p14="http://schemas.microsoft.com/office/powerpoint/2010/main" val="164156529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ouple of cartoon characters&#10;&#10;Description automatically generated">
            <a:extLst>
              <a:ext uri="{FF2B5EF4-FFF2-40B4-BE49-F238E27FC236}">
                <a16:creationId xmlns:a16="http://schemas.microsoft.com/office/drawing/2014/main" id="{4234C645-9D33-0585-6578-9803DBCF9B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6914" y="4355943"/>
            <a:ext cx="6727806" cy="2623653"/>
          </a:xfrm>
          <a:prstGeom prst="rect">
            <a:avLst/>
          </a:prstGeom>
        </p:spPr>
      </p:pic>
      <p:pic>
        <p:nvPicPr>
          <p:cNvPr id="12" name="Picture 11">
            <a:extLst>
              <a:ext uri="{FF2B5EF4-FFF2-40B4-BE49-F238E27FC236}">
                <a16:creationId xmlns:a16="http://schemas.microsoft.com/office/drawing/2014/main" id="{FF8468B4-9F61-5AD3-2DD3-5916ADF46373}"/>
              </a:ext>
            </a:extLst>
          </p:cNvPr>
          <p:cNvPicPr>
            <a:picLocks noChangeAspect="1"/>
          </p:cNvPicPr>
          <p:nvPr/>
        </p:nvPicPr>
        <p:blipFill>
          <a:blip r:embed="rId4"/>
          <a:stretch>
            <a:fillRect/>
          </a:stretch>
        </p:blipFill>
        <p:spPr>
          <a:xfrm>
            <a:off x="190500" y="994444"/>
            <a:ext cx="12192000" cy="3015225"/>
          </a:xfrm>
          <a:prstGeom prst="rect">
            <a:avLst/>
          </a:prstGeom>
        </p:spPr>
      </p:pic>
    </p:spTree>
    <p:extLst>
      <p:ext uri="{BB962C8B-B14F-4D97-AF65-F5344CB8AC3E}">
        <p14:creationId xmlns:p14="http://schemas.microsoft.com/office/powerpoint/2010/main" val="81705438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969395" y="511748"/>
            <a:ext cx="9929948" cy="2554545"/>
            <a:chOff x="969395" y="511748"/>
            <a:chExt cx="9929948" cy="2554545"/>
          </a:xfrm>
        </p:grpSpPr>
        <p:sp>
          <p:nvSpPr>
            <p:cNvPr id="3" name="Oval 2">
              <a:extLst>
                <a:ext uri="{FF2B5EF4-FFF2-40B4-BE49-F238E27FC236}">
                  <a16:creationId xmlns:a16="http://schemas.microsoft.com/office/drawing/2014/main"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effectLst>
                    <a:outerShdw blurRad="38100" dist="38100" dir="2700000" algn="tl">
                      <a:srgbClr val="000000">
                        <a:alpha val="43137"/>
                      </a:srgbClr>
                    </a:outerShdw>
                  </a:effectLst>
                  <a:latin typeface="iCiel Pony" panose="02000000000000000000" pitchFamily="2" charset="0"/>
                </a:rPr>
                <a:t>1</a:t>
              </a:r>
              <a:endParaRPr lang="en-US" sz="4000" dirty="0">
                <a:effectLst>
                  <a:outerShdw blurRad="38100" dist="38100" dir="2700000" algn="tl">
                    <a:srgbClr val="000000">
                      <a:alpha val="43137"/>
                    </a:srgbClr>
                  </a:outerShdw>
                </a:effectLst>
                <a:latin typeface="iCiel Pony" panose="02000000000000000000" pitchFamily="2" charset="0"/>
              </a:endParaRPr>
            </a:p>
          </p:txBody>
        </p:sp>
        <p:sp>
          <p:nvSpPr>
            <p:cNvPr id="11" name="TextBox 10">
              <a:extLst>
                <a:ext uri="{FF2B5EF4-FFF2-40B4-BE49-F238E27FC236}">
                  <a16:creationId xmlns:a16="http://schemas.microsoft.com/office/drawing/2014/main" id="{1CD48B9C-9939-9FDB-71B2-4CFAD60BEA16}"/>
                </a:ext>
              </a:extLst>
            </p:cNvPr>
            <p:cNvSpPr txBox="1"/>
            <p:nvPr/>
          </p:nvSpPr>
          <p:spPr>
            <a:xfrm>
              <a:off x="1740103" y="511748"/>
              <a:ext cx="9159240" cy="2554545"/>
            </a:xfrm>
            <a:prstGeom prst="rect">
              <a:avLst/>
            </a:prstGeom>
            <a:noFill/>
          </p:spPr>
          <p:txBody>
            <a:bodyPr wrap="square" rtlCol="0">
              <a:spAutoFit/>
            </a:bodyPr>
            <a:lstStyle/>
            <a:p>
              <a:pPr algn="just"/>
              <a:r>
                <a:rPr lang="vi-VN" sz="3200" b="1">
                  <a:solidFill>
                    <a:srgbClr val="002060"/>
                  </a:solidFill>
                </a:rPr>
                <a:t>Hãy cùng làm bộ sưu tập về nấm ăn và chia sẻ với các bạn theo gợi ý: </a:t>
              </a:r>
              <a:endParaRPr lang="en-US" sz="3200" b="1">
                <a:solidFill>
                  <a:srgbClr val="002060"/>
                </a:solidFill>
              </a:endParaRPr>
            </a:p>
            <a:p>
              <a:pPr algn="just"/>
              <a:r>
                <a:rPr lang="en-US" sz="3200" b="1">
                  <a:solidFill>
                    <a:srgbClr val="002060"/>
                  </a:solidFill>
                </a:rPr>
                <a:t>- </a:t>
              </a:r>
              <a:r>
                <a:rPr lang="vi-VN" sz="3200" b="1">
                  <a:solidFill>
                    <a:srgbClr val="002060"/>
                  </a:solidFill>
                </a:rPr>
                <a:t>Tên nấm. </a:t>
              </a:r>
              <a:endParaRPr lang="en-US" sz="3200" b="1">
                <a:solidFill>
                  <a:srgbClr val="002060"/>
                </a:solidFill>
              </a:endParaRPr>
            </a:p>
            <a:p>
              <a:pPr algn="just"/>
              <a:r>
                <a:rPr lang="en-US" sz="3200" b="1">
                  <a:solidFill>
                    <a:srgbClr val="002060"/>
                  </a:solidFill>
                </a:rPr>
                <a:t>- </a:t>
              </a:r>
              <a:r>
                <a:rPr lang="vi-VN" sz="3200" b="1">
                  <a:solidFill>
                    <a:srgbClr val="002060"/>
                  </a:solidFill>
                </a:rPr>
                <a:t>Hình dạng, màu sắc, kích thước và nơi sống. </a:t>
              </a:r>
              <a:r>
                <a:rPr lang="en-US" sz="3200" b="1">
                  <a:solidFill>
                    <a:srgbClr val="002060"/>
                  </a:solidFill>
                </a:rPr>
                <a:t>- </a:t>
              </a:r>
              <a:r>
                <a:rPr lang="vi-VN" sz="3200" b="1">
                  <a:solidFill>
                    <a:srgbClr val="002060"/>
                  </a:solidFill>
                </a:rPr>
                <a:t>Một số món ăn được chế biến từ nấm ăn.</a:t>
              </a:r>
              <a:endParaRPr lang="en-US" sz="3200" b="1" dirty="0">
                <a:solidFill>
                  <a:srgbClr val="002060"/>
                </a:solidFill>
              </a:endParaRPr>
            </a:p>
          </p:txBody>
        </p:sp>
      </p:grpSp>
      <p:pic>
        <p:nvPicPr>
          <p:cNvPr id="5" name="Picture 4" descr="A group of kids reading books&#10;&#10;Description automatically generated">
            <a:extLst>
              <a:ext uri="{FF2B5EF4-FFF2-40B4-BE49-F238E27FC236}">
                <a16:creationId xmlns:a16="http://schemas.microsoft.com/office/drawing/2014/main" id="{EAA27CA2-F8C5-D8D8-AC61-EFD8FF455687}"/>
              </a:ext>
            </a:extLst>
          </p:cNvPr>
          <p:cNvPicPr>
            <a:picLocks noChangeAspect="1"/>
          </p:cNvPicPr>
          <p:nvPr/>
        </p:nvPicPr>
        <p:blipFill rotWithShape="1">
          <a:blip r:embed="rId3">
            <a:extLst>
              <a:ext uri="{28A0092B-C50C-407E-A947-70E740481C1C}">
                <a14:useLocalDpi xmlns:a14="http://schemas.microsoft.com/office/drawing/2010/main" val="0"/>
              </a:ext>
            </a:extLst>
          </a:blip>
          <a:srcRect t="20741" b="28291"/>
          <a:stretch/>
        </p:blipFill>
        <p:spPr>
          <a:xfrm>
            <a:off x="7269697" y="4112497"/>
            <a:ext cx="4967575" cy="2531911"/>
          </a:xfrm>
          <a:prstGeom prst="rect">
            <a:avLst/>
          </a:prstGeom>
        </p:spPr>
      </p:pic>
      <p:pic>
        <p:nvPicPr>
          <p:cNvPr id="6" name="Picture 5" descr="A group of kids sitting at a table reading a book&#10;&#10;Description automatically generated">
            <a:extLst>
              <a:ext uri="{FF2B5EF4-FFF2-40B4-BE49-F238E27FC236}">
                <a16:creationId xmlns:a16="http://schemas.microsoft.com/office/drawing/2014/main" id="{7E23799B-6036-D362-76FD-0F3F33953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27" y="3724823"/>
            <a:ext cx="3642946" cy="3642946"/>
          </a:xfrm>
          <a:prstGeom prst="rect">
            <a:avLst/>
          </a:prstGeom>
        </p:spPr>
      </p:pic>
      <p:sp>
        <p:nvSpPr>
          <p:cNvPr id="39" name="TextBox 38">
            <a:extLst>
              <a:ext uri="{FF2B5EF4-FFF2-40B4-BE49-F238E27FC236}">
                <a16:creationId xmlns:a16="http://schemas.microsoft.com/office/drawing/2014/main" id="{4487E27C-4899-6C47-8B52-B9AED3BF657E}"/>
              </a:ext>
            </a:extLst>
          </p:cNvPr>
          <p:cNvSpPr txBox="1"/>
          <p:nvPr/>
        </p:nvSpPr>
        <p:spPr>
          <a:xfrm>
            <a:off x="3506257" y="4481396"/>
            <a:ext cx="4235456" cy="1754326"/>
          </a:xfrm>
          <a:prstGeom prst="rect">
            <a:avLst/>
          </a:prstGeom>
          <a:noFill/>
        </p:spPr>
        <p:txBody>
          <a:bodyPr wrap="square" rtlCol="0">
            <a:spAutoFit/>
          </a:bodyPr>
          <a:lstStyle/>
          <a:p>
            <a:pPr algn="ctr"/>
            <a:r>
              <a:rPr lang="vi-VN" sz="5400" dirty="0">
                <a:ln w="19050">
                  <a:solidFill>
                    <a:srgbClr val="002060"/>
                  </a:solidFill>
                </a:ln>
                <a:solidFill>
                  <a:srgbClr val="CC99FF"/>
                </a:solidFill>
                <a:latin typeface="UTM Showcard" panose="02040603050506020204" pitchFamily="18" charset="0"/>
              </a:rPr>
              <a:t>Thảo luận nhóm 4</a:t>
            </a:r>
            <a:endParaRPr lang="en-US" sz="5400" dirty="0">
              <a:ln w="19050">
                <a:solidFill>
                  <a:srgbClr val="002060"/>
                </a:solidFill>
              </a:ln>
              <a:solidFill>
                <a:srgbClr val="CC99FF"/>
              </a:solidFill>
              <a:latin typeface="UTM Showcard" panose="02040603050506020204" pitchFamily="18" charset="0"/>
            </a:endParaRPr>
          </a:p>
        </p:txBody>
      </p:sp>
    </p:spTree>
    <p:extLst>
      <p:ext uri="{BB962C8B-B14F-4D97-AF65-F5344CB8AC3E}">
        <p14:creationId xmlns:p14="http://schemas.microsoft.com/office/powerpoint/2010/main" val="257040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par>
                          <p:cTn id="13" fill="hold">
                            <p:stCondLst>
                              <p:cond delay="500"/>
                            </p:stCondLst>
                            <p:childTnLst>
                              <p:par>
                                <p:cTn id="14" presetID="32" presetClass="emph" presetSubtype="0" fill="hold" grpId="1" nodeType="afterEffect">
                                  <p:stCondLst>
                                    <p:cond delay="0"/>
                                  </p:stCondLst>
                                  <p:childTnLst>
                                    <p:animRot by="120000">
                                      <p:cBhvr>
                                        <p:cTn id="15" dur="100" fill="hold">
                                          <p:stCondLst>
                                            <p:cond delay="0"/>
                                          </p:stCondLst>
                                        </p:cTn>
                                        <p:tgtEl>
                                          <p:spTgt spid="39"/>
                                        </p:tgtEl>
                                        <p:attrNameLst>
                                          <p:attrName>r</p:attrName>
                                        </p:attrNameLst>
                                      </p:cBhvr>
                                    </p:animRot>
                                    <p:animRot by="-240000">
                                      <p:cBhvr>
                                        <p:cTn id="16" dur="200" fill="hold">
                                          <p:stCondLst>
                                            <p:cond delay="200"/>
                                          </p:stCondLst>
                                        </p:cTn>
                                        <p:tgtEl>
                                          <p:spTgt spid="39"/>
                                        </p:tgtEl>
                                        <p:attrNameLst>
                                          <p:attrName>r</p:attrName>
                                        </p:attrNameLst>
                                      </p:cBhvr>
                                    </p:animRot>
                                    <p:animRot by="240000">
                                      <p:cBhvr>
                                        <p:cTn id="17" dur="200" fill="hold">
                                          <p:stCondLst>
                                            <p:cond delay="400"/>
                                          </p:stCondLst>
                                        </p:cTn>
                                        <p:tgtEl>
                                          <p:spTgt spid="39"/>
                                        </p:tgtEl>
                                        <p:attrNameLst>
                                          <p:attrName>r</p:attrName>
                                        </p:attrNameLst>
                                      </p:cBhvr>
                                    </p:animRot>
                                    <p:animRot by="-240000">
                                      <p:cBhvr>
                                        <p:cTn id="18" dur="200" fill="hold">
                                          <p:stCondLst>
                                            <p:cond delay="600"/>
                                          </p:stCondLst>
                                        </p:cTn>
                                        <p:tgtEl>
                                          <p:spTgt spid="39"/>
                                        </p:tgtEl>
                                        <p:attrNameLst>
                                          <p:attrName>r</p:attrName>
                                        </p:attrNameLst>
                                      </p:cBhvr>
                                    </p:animRot>
                                    <p:animRot by="120000">
                                      <p:cBhvr>
                                        <p:cTn id="19" dur="200" fill="hold">
                                          <p:stCondLst>
                                            <p:cond delay="800"/>
                                          </p:stCondLst>
                                        </p:cTn>
                                        <p:tgtEl>
                                          <p:spTgt spid="39"/>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6F357E6B-273A-F52F-A2FD-16914FD5D419}"/>
              </a:ext>
            </a:extLst>
          </p:cNvPr>
          <p:cNvSpPr txBox="1"/>
          <p:nvPr/>
        </p:nvSpPr>
        <p:spPr>
          <a:xfrm>
            <a:off x="2148332" y="1535371"/>
            <a:ext cx="79004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w="28575">
                  <a:solidFill>
                    <a:srgbClr val="002060"/>
                  </a:solidFill>
                </a:ln>
                <a:solidFill>
                  <a:srgbClr val="CCFF66"/>
                </a:solidFill>
                <a:effectLst/>
                <a:uLnTx/>
                <a:uFillTx/>
                <a:latin typeface="iCiel Pony" panose="02000000000000000000" pitchFamily="2" charset="0"/>
                <a:ea typeface="+mn-ea"/>
                <a:cs typeface="+mn-cs"/>
              </a:rPr>
              <a:t>CÙNG NHAU CHIA SẺ</a:t>
            </a:r>
            <a:endParaRPr kumimoji="0" lang="en-US" sz="6000" b="0" i="0" u="none" strike="noStrike" kern="1200" cap="none" spc="0" normalizeH="0" baseline="0" noProof="0" dirty="0">
              <a:ln w="28575">
                <a:solidFill>
                  <a:srgbClr val="002060"/>
                </a:solidFill>
              </a:ln>
              <a:solidFill>
                <a:srgbClr val="CCFF66"/>
              </a:solidFill>
              <a:effectLst/>
              <a:uLnTx/>
              <a:uFillTx/>
              <a:latin typeface="iCiel Pony" panose="02000000000000000000" pitchFamily="2" charset="0"/>
              <a:ea typeface="+mn-ea"/>
              <a:cs typeface="+mn-cs"/>
            </a:endParaRPr>
          </a:p>
        </p:txBody>
      </p:sp>
      <p:sp>
        <p:nvSpPr>
          <p:cNvPr id="64" name="TextBox 63">
            <a:extLst>
              <a:ext uri="{FF2B5EF4-FFF2-40B4-BE49-F238E27FC236}">
                <a16:creationId xmlns:a16="http://schemas.microsoft.com/office/drawing/2014/main" id="{F8CA3951-54E5-8037-CC05-134A2E792170}"/>
              </a:ext>
            </a:extLst>
          </p:cNvPr>
          <p:cNvSpPr txBox="1"/>
          <p:nvPr/>
        </p:nvSpPr>
        <p:spPr>
          <a:xfrm>
            <a:off x="2983484" y="2332019"/>
            <a:ext cx="65958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LẮNG NGHE – QUAN SÁT – NHẬN XÉT</a:t>
            </a:r>
          </a:p>
        </p:txBody>
      </p:sp>
      <p:pic>
        <p:nvPicPr>
          <p:cNvPr id="66" name="Picture 65" descr="A group of children in a classroom&#10;&#10;Description automatically generated">
            <a:extLst>
              <a:ext uri="{FF2B5EF4-FFF2-40B4-BE49-F238E27FC236}">
                <a16:creationId xmlns:a16="http://schemas.microsoft.com/office/drawing/2014/main" id="{57C85EFD-8573-5B21-6384-9AE9D06BBEBE}"/>
              </a:ext>
            </a:extLst>
          </p:cNvPr>
          <p:cNvPicPr>
            <a:picLocks noChangeAspect="1"/>
          </p:cNvPicPr>
          <p:nvPr/>
        </p:nvPicPr>
        <p:blipFill rotWithShape="1">
          <a:blip r:embed="rId3">
            <a:extLst>
              <a:ext uri="{28A0092B-C50C-407E-A947-70E740481C1C}">
                <a14:useLocalDpi xmlns:a14="http://schemas.microsoft.com/office/drawing/2010/main" val="0"/>
              </a:ext>
            </a:extLst>
          </a:blip>
          <a:srcRect t="14815" b="15926"/>
          <a:stretch/>
        </p:blipFill>
        <p:spPr>
          <a:xfrm>
            <a:off x="2983484" y="2756467"/>
            <a:ext cx="5861568" cy="4059678"/>
          </a:xfrm>
          <a:prstGeom prst="rect">
            <a:avLst/>
          </a:prstGeom>
        </p:spPr>
      </p:pic>
    </p:spTree>
    <p:extLst>
      <p:ext uri="{BB962C8B-B14F-4D97-AF65-F5344CB8AC3E}">
        <p14:creationId xmlns:p14="http://schemas.microsoft.com/office/powerpoint/2010/main" val="4073274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3151</TotalTime>
  <Words>712</Words>
  <Application>Microsoft Office PowerPoint</Application>
  <PresentationFormat>Widescreen</PresentationFormat>
  <Paragraphs>76</Paragraphs>
  <Slides>23</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#9Slide07 HoneyCream</vt:lpstr>
      <vt:lpstr>#9Slide07 IcielLa Chic Pro Shad</vt:lpstr>
      <vt:lpstr>Arial</vt:lpstr>
      <vt:lpstr>Calibri</vt:lpstr>
      <vt:lpstr>Calibri Light</vt:lpstr>
      <vt:lpstr>iCiel Pony</vt:lpstr>
      <vt:lpstr>Roboto</vt:lpstr>
      <vt:lpstr>SVN-ARCO Typography</vt:lpstr>
      <vt:lpstr>Times New Roman</vt:lpstr>
      <vt:lpstr>UTM Avo</vt:lpstr>
      <vt:lpstr>UTM Duepuntozero</vt:lpstr>
      <vt:lpstr>UTM Showcard</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29</cp:revision>
  <dcterms:created xsi:type="dcterms:W3CDTF">2023-07-21T07:23:56Z</dcterms:created>
  <dcterms:modified xsi:type="dcterms:W3CDTF">2023-12-10T02:37:51Z</dcterms:modified>
  <cp:category>9Slide.vn</cp:category>
</cp:coreProperties>
</file>