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631" r:id="rId2"/>
    <p:sldId id="257" r:id="rId3"/>
    <p:sldId id="260" r:id="rId4"/>
    <p:sldId id="2632" r:id="rId5"/>
    <p:sldId id="261" r:id="rId6"/>
    <p:sldId id="259" r:id="rId7"/>
    <p:sldId id="2651" r:id="rId8"/>
    <p:sldId id="2653" r:id="rId9"/>
    <p:sldId id="2652" r:id="rId10"/>
    <p:sldId id="279" r:id="rId11"/>
    <p:sldId id="262" r:id="rId12"/>
    <p:sldId id="2654" r:id="rId13"/>
    <p:sldId id="280" r:id="rId14"/>
    <p:sldId id="2656" r:id="rId15"/>
    <p:sldId id="2657" r:id="rId16"/>
    <p:sldId id="282" r:id="rId17"/>
    <p:sldId id="287" r:id="rId18"/>
    <p:sldId id="2655" r:id="rId19"/>
    <p:sldId id="2658" r:id="rId20"/>
    <p:sldId id="264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0000"/>
    <a:srgbClr val="FF9900"/>
    <a:srgbClr val="008080"/>
    <a:srgbClr val="00CC9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9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2D977-66E5-4D17-9E36-B43143D7A583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73684E-50C9-4CC8-B364-C38EF5E37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882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gi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57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966E638B-E782-47E1-85D4-443D01E4B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315F5CD-1E7F-4F79-8497-3612F44953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79728"/>
            <a:ext cx="12191999" cy="297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4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1BB1ECE6-03AD-475A-868C-7DD5396578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E57D605-FA3B-4D1B-9DD2-468B9C937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0"/>
            <a:ext cx="842772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746B9DA-D622-4382-8DCB-0D6C0A912A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D8B571A-996C-4AC4-B1C7-4BFAB4E9E8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FFDDF11-CA8E-4151-AE16-C0E052C3C4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sp>
        <p:nvSpPr>
          <p:cNvPr id="19" name="矩形: 圆角 1">
            <a:extLst>
              <a:ext uri="{FF2B5EF4-FFF2-40B4-BE49-F238E27FC236}">
                <a16:creationId xmlns:a16="http://schemas.microsoft.com/office/drawing/2014/main" id="{F50A4660-FECB-4B56-9FD7-6B74A829ED17}"/>
              </a:ext>
            </a:extLst>
          </p:cNvPr>
          <p:cNvSpPr/>
          <p:nvPr userDrawn="1"/>
        </p:nvSpPr>
        <p:spPr>
          <a:xfrm>
            <a:off x="317186" y="411480"/>
            <a:ext cx="11570014" cy="6080760"/>
          </a:xfrm>
          <a:prstGeom prst="roundRect">
            <a:avLst>
              <a:gd name="adj" fmla="val 81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24506DA6-AFDE-4026-B8A0-4BC023CE27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 r="29146"/>
          <a:stretch/>
        </p:blipFill>
        <p:spPr>
          <a:xfrm>
            <a:off x="0" y="4412836"/>
            <a:ext cx="6446520" cy="2445163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14D1ECC-88A9-44B7-B644-6CD4E36262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57" t="43563" r="167"/>
          <a:stretch/>
        </p:blipFill>
        <p:spPr>
          <a:xfrm>
            <a:off x="9613585" y="4412836"/>
            <a:ext cx="2590800" cy="244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87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8BD63AC5-AD47-43CA-B937-F368C22F2F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图片 10">
            <a:extLst>
              <a:ext uri="{FF2B5EF4-FFF2-40B4-BE49-F238E27FC236}">
                <a16:creationId xmlns:a16="http://schemas.microsoft.com/office/drawing/2014/main" id="{D94F400B-86DA-4D74-8B47-FBA3C2726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-106680"/>
            <a:ext cx="8427721" cy="6858000"/>
          </a:xfrm>
          <a:prstGeom prst="rect">
            <a:avLst/>
          </a:prstGeom>
        </p:spPr>
      </p:pic>
      <p:pic>
        <p:nvPicPr>
          <p:cNvPr id="9" name="图片 11">
            <a:extLst>
              <a:ext uri="{FF2B5EF4-FFF2-40B4-BE49-F238E27FC236}">
                <a16:creationId xmlns:a16="http://schemas.microsoft.com/office/drawing/2014/main" id="{4308002D-F6E3-4483-896B-44A922AB34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8A2F7FA4-B46E-4E1A-9F04-BB80438334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11" name="图片 18">
            <a:extLst>
              <a:ext uri="{FF2B5EF4-FFF2-40B4-BE49-F238E27FC236}">
                <a16:creationId xmlns:a16="http://schemas.microsoft.com/office/drawing/2014/main" id="{181575A8-98A1-43E1-BB40-885DBC75C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B2CDF210-D306-4AB4-A32D-FFDDD97BC8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0" y="3581400"/>
            <a:ext cx="12192000" cy="3276600"/>
          </a:xfrm>
          <a:prstGeom prst="rect">
            <a:avLst/>
          </a:prstGeom>
        </p:spPr>
      </p:pic>
      <p:pic>
        <p:nvPicPr>
          <p:cNvPr id="13" name="图片 90">
            <a:extLst>
              <a:ext uri="{FF2B5EF4-FFF2-40B4-BE49-F238E27FC236}">
                <a16:creationId xmlns:a16="http://schemas.microsoft.com/office/drawing/2014/main" id="{5583FDEE-79DD-440E-BFC1-02A729B3162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77" y="363658"/>
            <a:ext cx="2143500" cy="133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5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5A577F-17CC-4279-A774-65D8BE8CDAD6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12/10/2023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805CE8-A33D-45FD-B729-B443CD229C07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57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54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378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666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FCE17E5-EF9B-4CC0-9F24-996A45781759}"/>
              </a:ext>
            </a:extLst>
          </p:cNvPr>
          <p:cNvGrpSpPr/>
          <p:nvPr userDrawn="1"/>
        </p:nvGrpSpPr>
        <p:grpSpPr>
          <a:xfrm>
            <a:off x="-757646" y="4648188"/>
            <a:ext cx="12140835" cy="2500032"/>
            <a:chOff x="382287" y="4081809"/>
            <a:chExt cx="11047711" cy="28127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3D574-3345-4C73-8E1C-CD5E5E57F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D63837-B644-4EBB-9019-BFFFE15CC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8D72E9-F768-4C41-8B44-A742B36CE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A5DF6D-7341-42CF-B537-9B12E146F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A9B0DF-B177-46E0-B9B5-175BB95E5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5FCCD9-6205-4836-AB96-5479038DC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19214B-B2C7-4F89-9960-3D4C7B668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7D826C9-0FE1-4397-8BBD-6F3BED2753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432" y="4008776"/>
            <a:ext cx="1664660" cy="12346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784EA8-F86A-4A83-9F36-A15CA195BE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0397" y="4747331"/>
            <a:ext cx="1664660" cy="123462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5B52A9B0-7D86-4CD5-9DE0-3E428B1581F9}"/>
              </a:ext>
            </a:extLst>
          </p:cNvPr>
          <p:cNvGrpSpPr/>
          <p:nvPr userDrawn="1"/>
        </p:nvGrpSpPr>
        <p:grpSpPr>
          <a:xfrm>
            <a:off x="1733437" y="4531226"/>
            <a:ext cx="12140835" cy="2500032"/>
            <a:chOff x="382287" y="4081809"/>
            <a:chExt cx="11047711" cy="281272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8F0FD7C-1CAA-4125-ADB2-C20FE757F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D076153-410C-4A98-AB04-A7F4D342D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A0FB495-2878-4E94-BF3A-7500E9AFC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ED41BE1-68C6-4A91-9BC1-802F16BCE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B996E04-0388-42C2-820B-487A6533E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F59F916-9D1F-4774-A499-D8C7FEC94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CA757B4-BAD7-4422-8516-8211B009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687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47E6F83-0A01-4DB6-A799-99D852C1470A}"/>
              </a:ext>
            </a:extLst>
          </p:cNvPr>
          <p:cNvGrpSpPr/>
          <p:nvPr userDrawn="1"/>
        </p:nvGrpSpPr>
        <p:grpSpPr>
          <a:xfrm>
            <a:off x="-345352" y="4364534"/>
            <a:ext cx="13105058" cy="2737816"/>
            <a:chOff x="-669816" y="4426519"/>
            <a:chExt cx="13105058" cy="2737816"/>
          </a:xfrm>
        </p:grpSpPr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40B08B89-164F-4CE9-A864-7BE4947A59D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061378" y="594859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CF266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Diệu Hiền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F266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4F5CA39-BF50-4EFE-9239-7245FAE4B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2E64C2B-6192-4D6F-8927-F6D26F82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85554A0-07BC-43A2-8CAF-E1EBF7B5E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070C3E-65E4-40A6-9639-E053AD9F47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D1EA79B-B0A7-4302-90BB-0FE9DC5E4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9816" y="4491430"/>
              <a:ext cx="2690819" cy="243148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FA5164D-533C-44EF-9945-3CA71BAE59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DE41964-4CA5-4598-97D0-27514BB81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23" y="4426519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253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53E4A7C9-F04E-5BE2-D6A3-A7E8639B7E6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24120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84" r:id="rId5"/>
    <p:sldLayoutId id="2147483696" r:id="rId6"/>
    <p:sldLayoutId id="2147483708" r:id="rId7"/>
    <p:sldLayoutId id="2147483732" r:id="rId8"/>
    <p:sldLayoutId id="2147483733" r:id="rId9"/>
    <p:sldLayoutId id="214748373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39160" y="715424"/>
            <a:ext cx="11952840" cy="58949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G – 035.447.3852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KÍNH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MONG QUÝ THẦY/ CÔ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KHÔNG CHIA SẺ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 CÁC 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HỘI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NHÓM ZALO HAY FB, CÁC WEB.....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EM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CHỈ GIAO DỊCH BẰNG DUY NHẤT 1 NICK FB :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ƠNG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LINK FB: https://www.facebook.com/GADTLANHUONG0354473852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ZALO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ƠNG SĐT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0354473852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MỌI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GIAO DỊCH BẰNG NICK KHÁC ĐỀU LÀ MẠO DANH EM VÀ LỪA ĐẢO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Ạ!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THẦY CÔ QUAN TÂM GIÁO ÁN ĐIỆN TỬ CHƯƠNG TRÌNH LỚP 5 MỚI VUI LÒNG KẾT BẠN NHẮN TIN QUA SỐ ZALO 0354473852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1" y="207174"/>
            <a:ext cx="1108543" cy="109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18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66E638B-E782-47E1-85D4-443D01E4B9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47251" y="133350"/>
            <a:ext cx="6978022" cy="773484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7208" y="1556152"/>
            <a:ext cx="653750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 bảo quản thực phẩm, con người đã sử dụng nhiều cách như bảo quản lạnh; hút chân không; ướp muối (muối dưa,…), ướp đường (làm mứt, si rô,…); đóng hộp; hun khói; phơi, sấy khô;…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0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8BD63AC5-AD47-43CA-B937-F368C22F2F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D94F400B-86DA-4D74-8B47-FBA3C2726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-91440"/>
            <a:ext cx="8427721" cy="685800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4308002D-F6E3-4483-896B-44A922AB3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8A2F7FA4-B46E-4E1A-9F04-BB80438334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181575A8-98A1-43E1-BB40-885DBC75C5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B2CDF210-D306-4AB4-A32D-FFDDD97BC8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0" y="3581400"/>
            <a:ext cx="12192000" cy="32766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C0004B40-E416-4F3E-9BEA-834021CE99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39" y="823824"/>
            <a:ext cx="4949260" cy="6186576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03E035FD-ECF2-4DCE-95B8-6E51F81404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5620" y="3195850"/>
            <a:ext cx="3890750" cy="38907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EC6D91-691E-CA6A-BC6A-D8F109EF85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9868" y="1256129"/>
            <a:ext cx="7224386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1FF29-FCC2-B8F0-2285-FF5294267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48" y="612913"/>
            <a:ext cx="9797737" cy="563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19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40237" y="1443841"/>
            <a:ext cx="111115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nhóm, phát thẻ từ cho từng nhóm, hướng dẫn chơi trò chơi “ Thực phẩm – Bảo quản”</a:t>
            </a:r>
          </a:p>
          <a:p>
            <a:pPr algn="just"/>
            <a:r>
              <a:rPr lang="vi-VN" sz="3600" b="1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Luật chơi: 1 HS giơ thẻ từ thực phẩm, các học sinh còn lại nêu cách bảo quản thực phẩm đó. Bạn nào trả lời nhanh và nhiều nhất sẽ thắng lợi.Ví dụ: 1HS giơ thẻ từ “Thịt lợn”, HS khác trả lời: kho, rán, nường, gác bếp, làm thịt hộp…</a:t>
            </a:r>
            <a:endParaRPr lang="vi-VN" sz="3600" b="1" dirty="0">
              <a:solidFill>
                <a:srgbClr val="00808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60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A1FF29-FCC2-B8F0-2285-FF52942671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948" y="612913"/>
            <a:ext cx="9797737" cy="5632173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9654782-003E-6AA4-8359-8C429C2053B3}"/>
              </a:ext>
            </a:extLst>
          </p:cNvPr>
          <p:cNvSpPr/>
          <p:nvPr/>
        </p:nvSpPr>
        <p:spPr>
          <a:xfrm>
            <a:off x="4062334" y="2803161"/>
            <a:ext cx="1469036" cy="625839"/>
          </a:xfrm>
          <a:prstGeom prst="wedgeRoundRectCallout">
            <a:avLst>
              <a:gd name="adj1" fmla="val -425"/>
              <a:gd name="adj2" fmla="val 7447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Thịt lợn</a:t>
            </a: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B0BD3DF1-71D2-872E-03FB-2E6BB21D95DA}"/>
              </a:ext>
            </a:extLst>
          </p:cNvPr>
          <p:cNvSpPr/>
          <p:nvPr/>
        </p:nvSpPr>
        <p:spPr>
          <a:xfrm>
            <a:off x="7285220" y="2803161"/>
            <a:ext cx="1678898" cy="625839"/>
          </a:xfrm>
          <a:prstGeom prst="wedgeRoundRectCallout">
            <a:avLst>
              <a:gd name="adj1" fmla="val -36139"/>
              <a:gd name="adj2" fmla="val 7447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Hun khói</a:t>
            </a: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8BE21007-1330-3836-A6F7-BFFC033355E3}"/>
              </a:ext>
            </a:extLst>
          </p:cNvPr>
          <p:cNvSpPr/>
          <p:nvPr/>
        </p:nvSpPr>
        <p:spPr>
          <a:xfrm>
            <a:off x="7285220" y="2803161"/>
            <a:ext cx="1678898" cy="625839"/>
          </a:xfrm>
          <a:prstGeom prst="wedgeRoundRectCallout">
            <a:avLst>
              <a:gd name="adj1" fmla="val -36139"/>
              <a:gd name="adj2" fmla="val 7447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</a:rPr>
              <a:t>Đông đá</a:t>
            </a:r>
          </a:p>
        </p:txBody>
      </p:sp>
    </p:spTree>
    <p:extLst>
      <p:ext uri="{BB962C8B-B14F-4D97-AF65-F5344CB8AC3E}">
        <p14:creationId xmlns:p14="http://schemas.microsoft.com/office/powerpoint/2010/main" val="27663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18B93DE-94F8-138D-8963-753E8F6830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1923081"/>
              </p:ext>
            </p:extLst>
          </p:nvPr>
        </p:nvGraphicFramePr>
        <p:xfrm>
          <a:off x="749507" y="516580"/>
          <a:ext cx="10927830" cy="3108960"/>
        </p:xfrm>
        <a:graphic>
          <a:graphicData uri="http://schemas.openxmlformats.org/drawingml/2006/table">
            <a:tbl>
              <a:tblPr/>
              <a:tblGrid>
                <a:gridCol w="1949116">
                  <a:extLst>
                    <a:ext uri="{9D8B030D-6E8A-4147-A177-3AD203B41FA5}">
                      <a16:colId xmlns:a16="http://schemas.microsoft.com/office/drawing/2014/main" val="3382532132"/>
                    </a:ext>
                  </a:extLst>
                </a:gridCol>
                <a:gridCol w="8978714">
                  <a:extLst>
                    <a:ext uri="{9D8B030D-6E8A-4147-A177-3AD203B41FA5}">
                      <a16:colId xmlns:a16="http://schemas.microsoft.com/office/drawing/2014/main" val="407216617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Thực phẩm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i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Cách bảo quản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69796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Thịt lợn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Hun khói, hút chân không, bảo quản lạnh, đóng hộp.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48766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Phơi khô, đóng hộp, hút chân không, bảo quản lạnh.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322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Tôm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Sấy khô, hút chân không, bảo quản lạnh, đóng hộp.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35574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 hào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Ướp muối, phơi khô, đóng hộp, bảo quản lạnh, hút chân không.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0130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Dâu tây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Hút chân không, sấy khô, ướp đường, bảo quản lạnh, đóng hộp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60353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F8C5F78-89CA-9C38-B986-07482700D3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199146"/>
              </p:ext>
            </p:extLst>
          </p:nvPr>
        </p:nvGraphicFramePr>
        <p:xfrm>
          <a:off x="749507" y="3638451"/>
          <a:ext cx="10927830" cy="2590800"/>
        </p:xfrm>
        <a:graphic>
          <a:graphicData uri="http://schemas.openxmlformats.org/drawingml/2006/table">
            <a:tbl>
              <a:tblPr/>
              <a:tblGrid>
                <a:gridCol w="1963713">
                  <a:extLst>
                    <a:ext uri="{9D8B030D-6E8A-4147-A177-3AD203B41FA5}">
                      <a16:colId xmlns:a16="http://schemas.microsoft.com/office/drawing/2014/main" val="3616140792"/>
                    </a:ext>
                  </a:extLst>
                </a:gridCol>
                <a:gridCol w="8964117">
                  <a:extLst>
                    <a:ext uri="{9D8B030D-6E8A-4147-A177-3AD203B41FA5}">
                      <a16:colId xmlns:a16="http://schemas.microsoft.com/office/drawing/2014/main" val="40420520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Lạc, vừng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Sấy khô, đóng hộp, bảo quản lạnh, hút chân không.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097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Cùi dừa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Ướp đường, hút chân không, bảo quản lạnh, sấy khô, đóng hộp.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0829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Khoai tây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Hút chân không, bảo quản lạnh, đóng hộp.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33525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Hạt sen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Phơi khô, bảo quản lạnh, đóng hộp, hút chân không, sấy khô.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531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Rau cải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Ướp muối, hút chân không, đóng hộp, bảo quản lạnh.</a:t>
                      </a:r>
                    </a:p>
                  </a:txBody>
                  <a:tcPr marL="76200" marR="76200" marT="76200" marB="762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6047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3902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219450" y="533400"/>
            <a:ext cx="8534400" cy="4245077"/>
            <a:chOff x="723900" y="571500"/>
            <a:chExt cx="10934700" cy="2042443"/>
          </a:xfrm>
        </p:grpSpPr>
        <p:sp>
          <p:nvSpPr>
            <p:cNvPr id="2" name="Rounded Rectangular Callout 1"/>
            <p:cNvSpPr/>
            <p:nvPr/>
          </p:nvSpPr>
          <p:spPr>
            <a:xfrm>
              <a:off x="723900" y="571500"/>
              <a:ext cx="10934700" cy="2042443"/>
            </a:xfrm>
            <a:prstGeom prst="wedgeRoundRectCallout">
              <a:avLst>
                <a:gd name="adj1" fmla="val -56095"/>
                <a:gd name="adj2" fmla="val 21028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13573" y="668547"/>
              <a:ext cx="10553700" cy="1643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5400" b="1">
                  <a:solidFill>
                    <a:srgbClr val="00808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 nhiều cách chế biến, bảo quản giúp thực phẩm giữ được lâu và thành nhiều món ăn khác nhau.</a:t>
              </a:r>
              <a:endParaRPr lang="en-US" sz="5400" b="1" dirty="0">
                <a:solidFill>
                  <a:srgbClr val="00808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图片 7">
            <a:extLst>
              <a:ext uri="{FF2B5EF4-FFF2-40B4-BE49-F238E27FC236}">
                <a16:creationId xmlns:a16="http://schemas.microsoft.com/office/drawing/2014/main" id="{76418130-7223-4F5D-BCAF-2FB39AA55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344" y="1163052"/>
            <a:ext cx="4491789" cy="58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0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61474" y="1921176"/>
            <a:ext cx="10995942" cy="4174831"/>
            <a:chOff x="169315" y="528866"/>
            <a:chExt cx="14793873" cy="141764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69315" y="528866"/>
              <a:ext cx="14793873" cy="141764"/>
            </a:xfrm>
            <a:prstGeom prst="flowChartAlternateProcess">
              <a:avLst/>
            </a:prstGeom>
            <a:solidFill>
              <a:schemeClr val="bg1">
                <a:alpha val="65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345989" y="530608"/>
              <a:ext cx="14440523" cy="1160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600" b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•	Khi để ở nơi nóng ẩm, thực phẩm sẽ nhanh bị hỏng do nhiễm nấm mốc.</a:t>
              </a:r>
            </a:p>
            <a:p>
              <a:pPr algn="just"/>
              <a:r>
                <a:rPr lang="vi-VN" sz="3600" b="1">
                  <a:solidFill>
                    <a:srgbClr val="0099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•	Để bảo quản thực phẩm, con người đã sử dụng nhiều cách như bảo quản lạnh; hút chân không; ướp muối (muối dưa), ướp đường (làm mứt, si rô,…); đóng hộp; hun khói; phơi, sấy khô;…</a:t>
              </a:r>
              <a:endPara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92" y="428402"/>
            <a:ext cx="5706351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5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561474" y="1921177"/>
            <a:ext cx="10995942" cy="4575605"/>
            <a:chOff x="169315" y="528866"/>
            <a:chExt cx="14793873" cy="155373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69315" y="528866"/>
              <a:ext cx="14793873" cy="155373"/>
            </a:xfrm>
            <a:prstGeom prst="flowChartAlternateProcess">
              <a:avLst/>
            </a:prstGeom>
            <a:solidFill>
              <a:schemeClr val="bg1">
                <a:alpha val="65000"/>
              </a:schemeClr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345989" y="530608"/>
              <a:ext cx="14440523" cy="1536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Bảo quản thực phẩm an toàn trong tủ lạnh</a:t>
              </a: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•	Phân loại thực phẩm sống, thực phẩm chín thành từng hộp riêng trước khi cất trữ.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•	Không để thức ăn đã nấu chín cùng ngăn với thực phẩm tươi sống.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•	 Kiểm tra thực phẩm thường xuyên và loại bỏ những thực phẩm đã dự trữ quá lâu.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•	Thường xuyên vệ sinh tủ lạnh.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0A48D67-67C2-8DF4-64D3-3D95E2C51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030" y="687633"/>
            <a:ext cx="6490125" cy="123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2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BB3ADB-069D-1692-2E07-D0A68FBDC8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510" y="302907"/>
            <a:ext cx="4940040" cy="625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11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8BD63AC5-AD47-43CA-B937-F368C22F2F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D94F400B-86DA-4D74-8B47-FBA3C2726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0"/>
            <a:ext cx="8427721" cy="6858000"/>
          </a:xfrm>
          <a:prstGeom prst="rect">
            <a:avLst/>
          </a:prstGeom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4308002D-F6E3-4483-896B-44A922AB3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9" name="图片 14">
            <a:extLst>
              <a:ext uri="{FF2B5EF4-FFF2-40B4-BE49-F238E27FC236}">
                <a16:creationId xmlns:a16="http://schemas.microsoft.com/office/drawing/2014/main" id="{8A2F7FA4-B46E-4E1A-9F04-BB80438334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181575A8-98A1-43E1-BB40-885DBC75C5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6D9A343C-CF41-4DCE-BE2D-7AC1C32EFD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9" t="37963" r="16319"/>
          <a:stretch/>
        </p:blipFill>
        <p:spPr>
          <a:xfrm>
            <a:off x="3014127" y="4151972"/>
            <a:ext cx="6294581" cy="2983991"/>
          </a:xfrm>
          <a:prstGeom prst="rect">
            <a:avLst/>
          </a:prstGeom>
        </p:spPr>
      </p:pic>
      <p:pic>
        <p:nvPicPr>
          <p:cNvPr id="12" name="图片 45">
            <a:extLst>
              <a:ext uri="{FF2B5EF4-FFF2-40B4-BE49-F238E27FC236}">
                <a16:creationId xmlns:a16="http://schemas.microsoft.com/office/drawing/2014/main" id="{78BFE735-BC79-4B84-9FB4-E780E9BD1A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25"/>
          <a:stretch/>
        </p:blipFill>
        <p:spPr>
          <a:xfrm rot="981196" flipH="1">
            <a:off x="269209" y="2766553"/>
            <a:ext cx="3314472" cy="2634182"/>
          </a:xfrm>
          <a:prstGeom prst="rect">
            <a:avLst/>
          </a:prstGeom>
        </p:spPr>
      </p:pic>
      <p:pic>
        <p:nvPicPr>
          <p:cNvPr id="13" name="图片 43">
            <a:extLst>
              <a:ext uri="{FF2B5EF4-FFF2-40B4-BE49-F238E27FC236}">
                <a16:creationId xmlns:a16="http://schemas.microsoft.com/office/drawing/2014/main" id="{D44D078F-F743-4CB4-A712-D698A2E0A7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360" y="697397"/>
            <a:ext cx="2143500" cy="1339393"/>
          </a:xfrm>
          <a:prstGeom prst="rect">
            <a:avLst/>
          </a:prstGeom>
        </p:spPr>
      </p:pic>
      <p:pic>
        <p:nvPicPr>
          <p:cNvPr id="14" name="图片 20">
            <a:extLst>
              <a:ext uri="{FF2B5EF4-FFF2-40B4-BE49-F238E27FC236}">
                <a16:creationId xmlns:a16="http://schemas.microsoft.com/office/drawing/2014/main" id="{B2CDF210-D306-4AB4-A32D-FFDDD97BC82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-37712" y="3605991"/>
            <a:ext cx="12192000" cy="3276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2535" y="3254724"/>
            <a:ext cx="2371550" cy="17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826F81-EC42-5066-AA0C-896C50A18B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0530" y="593553"/>
            <a:ext cx="10290940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9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cf6a03843171e56c4b8f06e4c8cde87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6208" y="0"/>
            <a:ext cx="5203093" cy="23657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358589" y="1931186"/>
            <a:ext cx="1135828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4400" b="1">
                <a:solidFill>
                  <a:srgbClr val="0070C0"/>
                </a:solidFill>
                <a:latin typeface="Cambria" panose="02040503050406030204" pitchFamily="18" charset="0"/>
              </a:rPr>
              <a:t>V</a:t>
            </a:r>
            <a:r>
              <a:rPr lang="vi-VN" sz="4400" b="1">
                <a:solidFill>
                  <a:srgbClr val="0070C0"/>
                </a:solidFill>
                <a:latin typeface="Cambria" panose="02040503050406030204" pitchFamily="18" charset="0"/>
              </a:rPr>
              <a:t>ề nhà hoàn thành bảng “Thực phẩm – Bảo quản” vào vở và vẽ sơ đồ tư duy những kiến thức đã học được của chủ đề Nấm để chuẩn bị cho tiết học tới.</a:t>
            </a:r>
            <a:endParaRPr lang="vi-VN" sz="4400" b="1" i="0" dirty="0">
              <a:solidFill>
                <a:srgbClr val="0070C0"/>
              </a:solidFill>
              <a:effectLst/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92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cf6a03843171e56c4b8f06e4c8cde87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1" y="0"/>
            <a:ext cx="1759082" cy="16530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7817" y="116660"/>
            <a:ext cx="3392408" cy="15874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831" y="1329379"/>
            <a:ext cx="9428087" cy="482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8BD63AC5-AD47-43CA-B937-F368C22F2F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D94F400B-86DA-4D74-8B47-FBA3C2726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-91440"/>
            <a:ext cx="8427721" cy="685800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4308002D-F6E3-4483-896B-44A922AB3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8A2F7FA4-B46E-4E1A-9F04-BB80438334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181575A8-98A1-43E1-BB40-885DBC75C5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7" name="图片 43">
            <a:extLst>
              <a:ext uri="{FF2B5EF4-FFF2-40B4-BE49-F238E27FC236}">
                <a16:creationId xmlns:a16="http://schemas.microsoft.com/office/drawing/2014/main" id="{D44D078F-F743-4CB4-A712-D698A2E0A7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0" y="823824"/>
            <a:ext cx="2143500" cy="1339393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B2CDF210-D306-4AB4-A32D-FFDDD97BC8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0" y="3581400"/>
            <a:ext cx="12192000" cy="32766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C0004B40-E416-4F3E-9BEA-834021CE99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39" y="823824"/>
            <a:ext cx="4949260" cy="6186576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03E035FD-ECF2-4DCE-95B8-6E51F81404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36433" y="3118786"/>
            <a:ext cx="3890750" cy="3890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78609" y="1976817"/>
            <a:ext cx="9979809" cy="20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9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715712" y="472212"/>
            <a:ext cx="10820290" cy="1262353"/>
            <a:chOff x="1147156" y="572516"/>
            <a:chExt cx="12988181" cy="324659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324659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572637"/>
              <a:ext cx="12988181" cy="284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AI NHANH NHẤT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9BE2A0-EC3B-3C07-F4A1-F895340005F0}"/>
              </a:ext>
            </a:extLst>
          </p:cNvPr>
          <p:cNvSpPr txBox="1"/>
          <p:nvPr/>
        </p:nvSpPr>
        <p:spPr>
          <a:xfrm>
            <a:off x="1291764" y="1926811"/>
            <a:ext cx="101845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Luật chơi: </a:t>
            </a:r>
          </a:p>
          <a:p>
            <a:r>
              <a:rPr lang="en-US" sz="4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Các nhóm thi tìm từ liên quan đến cách bảo quản thực phẩm. </a:t>
            </a:r>
          </a:p>
          <a:p>
            <a:r>
              <a:rPr lang="en-US" sz="4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Ví dụ: muối, xấy khô, Ướp lạnh,… </a:t>
            </a:r>
          </a:p>
          <a:p>
            <a:r>
              <a:rPr lang="en-US" sz="4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Nhóm nào tìm được nhiều và nhanh nhất, nhóm đó thắng cuộc.</a:t>
            </a:r>
            <a:endParaRPr lang="en-US" sz="400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41217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8BD63AC5-AD47-43CA-B937-F368C22F2F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D94F400B-86DA-4D74-8B47-FBA3C2726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-91440"/>
            <a:ext cx="8427721" cy="685800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4308002D-F6E3-4483-896B-44A922AB3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8A2F7FA4-B46E-4E1A-9F04-BB80438334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181575A8-98A1-43E1-BB40-885DBC75C5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7" name="图片 43">
            <a:extLst>
              <a:ext uri="{FF2B5EF4-FFF2-40B4-BE49-F238E27FC236}">
                <a16:creationId xmlns:a16="http://schemas.microsoft.com/office/drawing/2014/main" id="{D44D078F-F743-4CB4-A712-D698A2E0A7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0" y="823824"/>
            <a:ext cx="2143500" cy="1339393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B2CDF210-D306-4AB4-A32D-FFDDD97BC8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0" y="3581400"/>
            <a:ext cx="12192000" cy="32766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C0004B40-E416-4F3E-9BEA-834021CE99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39" y="823824"/>
            <a:ext cx="4949260" cy="6186576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03E035FD-ECF2-4DCE-95B8-6E51F81404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5620" y="3195850"/>
            <a:ext cx="3890750" cy="3890750"/>
          </a:xfrm>
          <a:prstGeom prst="rect">
            <a:avLst/>
          </a:prstGeom>
        </p:spPr>
      </p:pic>
      <p:grpSp>
        <p:nvGrpSpPr>
          <p:cNvPr id="12" name="Group">
            <a:extLst>
              <a:ext uri="{FF2B5EF4-FFF2-40B4-BE49-F238E27FC236}">
                <a16:creationId xmlns:a16="http://schemas.microsoft.com/office/drawing/2014/main" id="{7D3B3859-F2DA-C09B-E66B-EBD91FCD241F}"/>
              </a:ext>
            </a:extLst>
          </p:cNvPr>
          <p:cNvGrpSpPr/>
          <p:nvPr/>
        </p:nvGrpSpPr>
        <p:grpSpPr>
          <a:xfrm>
            <a:off x="1078371" y="2355864"/>
            <a:ext cx="5085998" cy="1262353"/>
            <a:chOff x="1147156" y="572516"/>
            <a:chExt cx="12988181" cy="324659"/>
          </a:xfrm>
        </p:grpSpPr>
        <p:sp>
          <p:nvSpPr>
            <p:cNvPr id="13" name="Flowchart: Alternate Process 12">
              <a:extLst>
                <a:ext uri="{FF2B5EF4-FFF2-40B4-BE49-F238E27FC236}">
                  <a16:creationId xmlns:a16="http://schemas.microsoft.com/office/drawing/2014/main" id="{EBFEFBF0-60EB-8564-ECC6-20575F220FAC}"/>
                </a:ext>
              </a:extLst>
            </p:cNvPr>
            <p:cNvSpPr/>
            <p:nvPr/>
          </p:nvSpPr>
          <p:spPr>
            <a:xfrm>
              <a:off x="1147156" y="572516"/>
              <a:ext cx="12988181" cy="324659"/>
            </a:xfrm>
            <a:prstGeom prst="flowChartAlternateProcess">
              <a:avLst/>
            </a:prstGeom>
            <a:solidFill>
              <a:srgbClr val="E1F7FB"/>
            </a:solidFill>
            <a:ln w="19050">
              <a:solidFill>
                <a:srgbClr val="2790D9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D47B61-9722-09B1-98C7-286D70C3780F}"/>
                </a:ext>
              </a:extLst>
            </p:cNvPr>
            <p:cNvSpPr txBox="1"/>
            <p:nvPr/>
          </p:nvSpPr>
          <p:spPr>
            <a:xfrm>
              <a:off x="1147156" y="572637"/>
              <a:ext cx="12988181" cy="3087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LUYỆN TẬP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948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8BD63AC5-AD47-43CA-B937-F368C22F2F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" r="1473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id="{D94F400B-86DA-4D74-8B47-FBA3C2726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6" r="62957" b="20712"/>
          <a:stretch/>
        </p:blipFill>
        <p:spPr>
          <a:xfrm>
            <a:off x="-1" y="-91440"/>
            <a:ext cx="8427721" cy="6858000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4308002D-F6E3-4483-896B-44A922AB34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8" t="15845" r="12719" b="20853"/>
          <a:stretch/>
        </p:blipFill>
        <p:spPr>
          <a:xfrm>
            <a:off x="7355568" y="975360"/>
            <a:ext cx="4836431" cy="5882640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8A2F7FA4-B46E-4E1A-9F04-BB80438334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" b="74813"/>
          <a:stretch/>
        </p:blipFill>
        <p:spPr>
          <a:xfrm>
            <a:off x="0" y="0"/>
            <a:ext cx="12192000" cy="1417320"/>
          </a:xfrm>
          <a:prstGeom prst="rect">
            <a:avLst/>
          </a:prstGeom>
        </p:spPr>
      </p:pic>
      <p:pic>
        <p:nvPicPr>
          <p:cNvPr id="6" name="图片 18">
            <a:extLst>
              <a:ext uri="{FF2B5EF4-FFF2-40B4-BE49-F238E27FC236}">
                <a16:creationId xmlns:a16="http://schemas.microsoft.com/office/drawing/2014/main" id="{181575A8-98A1-43E1-BB40-885DBC75C5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38"/>
          <a:stretch/>
        </p:blipFill>
        <p:spPr>
          <a:xfrm>
            <a:off x="0" y="4770120"/>
            <a:ext cx="12192000" cy="2087880"/>
          </a:xfrm>
          <a:prstGeom prst="rect">
            <a:avLst/>
          </a:prstGeom>
        </p:spPr>
      </p:pic>
      <p:pic>
        <p:nvPicPr>
          <p:cNvPr id="7" name="图片 43">
            <a:extLst>
              <a:ext uri="{FF2B5EF4-FFF2-40B4-BE49-F238E27FC236}">
                <a16:creationId xmlns:a16="http://schemas.microsoft.com/office/drawing/2014/main" id="{D44D078F-F743-4CB4-A712-D698A2E0A7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0" y="823824"/>
            <a:ext cx="2143500" cy="1339393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B2CDF210-D306-4AB4-A32D-FFDDD97BC8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3"/>
          <a:stretch/>
        </p:blipFill>
        <p:spPr>
          <a:xfrm>
            <a:off x="0" y="3581400"/>
            <a:ext cx="12192000" cy="3276600"/>
          </a:xfrm>
          <a:prstGeom prst="rect">
            <a:avLst/>
          </a:prstGeom>
        </p:spPr>
      </p:pic>
      <p:pic>
        <p:nvPicPr>
          <p:cNvPr id="9" name="图片 15">
            <a:extLst>
              <a:ext uri="{FF2B5EF4-FFF2-40B4-BE49-F238E27FC236}">
                <a16:creationId xmlns:a16="http://schemas.microsoft.com/office/drawing/2014/main" id="{03E035FD-ECF2-4DCE-95B8-6E51F81404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5620" y="3195850"/>
            <a:ext cx="3890750" cy="3890750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C0004B40-E416-4F3E-9BEA-834021CE99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8044">
            <a:off x="7375906" y="1087322"/>
            <a:ext cx="4949260" cy="61865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2B84C5-58B1-000F-CFD5-9E41950914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584" y="1644227"/>
            <a:ext cx="7011008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0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8195B5CC-C4D1-A9FD-48AF-7467F590CA42}"/>
              </a:ext>
            </a:extLst>
          </p:cNvPr>
          <p:cNvSpPr/>
          <p:nvPr/>
        </p:nvSpPr>
        <p:spPr>
          <a:xfrm>
            <a:off x="676715" y="297545"/>
            <a:ext cx="10838569" cy="629194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Hộp Văn bản 14">
            <a:extLst>
              <a:ext uri="{FF2B5EF4-FFF2-40B4-BE49-F238E27FC236}">
                <a16:creationId xmlns:a16="http://schemas.microsoft.com/office/drawing/2014/main" id="{17C87B01-FB88-BBD7-59DE-FE27BB93A1B5}"/>
              </a:ext>
            </a:extLst>
          </p:cNvPr>
          <p:cNvSpPr txBox="1"/>
          <p:nvPr/>
        </p:nvSpPr>
        <p:spPr>
          <a:xfrm>
            <a:off x="1119264" y="456815"/>
            <a:ext cx="99534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sz="4800" b="1" i="0" u="none" strike="noStrike" kern="1200" cap="none" spc="0" normalizeH="0" baseline="0" noProof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 kể một số cách bảo quản thực phẩm phổ biến ở gia đình và địa phương em. </a:t>
            </a:r>
            <a:endParaRPr kumimoji="0" lang="en-US" sz="4800" b="1" i="0" u="none" strike="noStrike" kern="1200" cap="none" spc="0" normalizeH="0" baseline="0" noProof="0">
              <a:ln w="28575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68ACB1-1DE9-2691-CC08-1090FFF584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82" y="3077447"/>
            <a:ext cx="5177125" cy="353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5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3">
            <a:extLst>
              <a:ext uri="{FF2B5EF4-FFF2-40B4-BE49-F238E27FC236}">
                <a16:creationId xmlns:a16="http://schemas.microsoft.com/office/drawing/2014/main" id="{8195B5CC-C4D1-A9FD-48AF-7467F590CA42}"/>
              </a:ext>
            </a:extLst>
          </p:cNvPr>
          <p:cNvSpPr/>
          <p:nvPr/>
        </p:nvSpPr>
        <p:spPr>
          <a:xfrm>
            <a:off x="676715" y="297545"/>
            <a:ext cx="10838569" cy="629194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Hộp Văn bản 14">
            <a:extLst>
              <a:ext uri="{FF2B5EF4-FFF2-40B4-BE49-F238E27FC236}">
                <a16:creationId xmlns:a16="http://schemas.microsoft.com/office/drawing/2014/main" id="{17C87B01-FB88-BBD7-59DE-FE27BB93A1B5}"/>
              </a:ext>
            </a:extLst>
          </p:cNvPr>
          <p:cNvSpPr txBox="1"/>
          <p:nvPr/>
        </p:nvSpPr>
        <p:spPr>
          <a:xfrm>
            <a:off x="1119264" y="456815"/>
            <a:ext cx="99534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kumimoji="0" lang="vi-VN" sz="4800" b="1" i="0" u="none" strike="noStrike" kern="1200" cap="none" spc="0" normalizeH="0" baseline="0" noProof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 kể một số cách bảo quản thực phẩm phổ biến ở gia đình và địa phương em. </a:t>
            </a:r>
            <a:endParaRPr kumimoji="0" lang="en-US" sz="4800" b="1" i="0" u="none" strike="noStrike" kern="1200" cap="none" spc="0" normalizeH="0" baseline="0" noProof="0">
              <a:ln w="28575"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Hộp Văn bản 14">
            <a:extLst>
              <a:ext uri="{FF2B5EF4-FFF2-40B4-BE49-F238E27FC236}">
                <a16:creationId xmlns:a16="http://schemas.microsoft.com/office/drawing/2014/main" id="{244449AF-6952-151E-7415-535DD2FF3631}"/>
              </a:ext>
            </a:extLst>
          </p:cNvPr>
          <p:cNvSpPr txBox="1"/>
          <p:nvPr/>
        </p:nvSpPr>
        <p:spPr>
          <a:xfrm>
            <a:off x="3317341" y="2774803"/>
            <a:ext cx="99534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 </a:t>
            </a:r>
            <a:r>
              <a:rPr kumimoji="0" lang="vi-VN" sz="4800" b="1" i="0" u="none" strike="noStrike" kern="12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 quản lạnh.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Đóng hộp.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Hút chân không.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Phơi, sấy khô.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Hun khói.</a:t>
            </a:r>
            <a:endParaRPr kumimoji="0" lang="en-US" sz="4800" b="1" i="0" u="none" strike="noStrike" kern="1200" cap="none" spc="0" normalizeH="0" baseline="0" noProof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1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3">
            <a:extLst>
              <a:ext uri="{FF2B5EF4-FFF2-40B4-BE49-F238E27FC236}">
                <a16:creationId xmlns:a16="http://schemas.microsoft.com/office/drawing/2014/main" id="{1E2F461B-C908-9F23-6949-FD341F21B10F}"/>
              </a:ext>
            </a:extLst>
          </p:cNvPr>
          <p:cNvSpPr/>
          <p:nvPr/>
        </p:nvSpPr>
        <p:spPr>
          <a:xfrm>
            <a:off x="676715" y="297545"/>
            <a:ext cx="10838569" cy="6291940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ộp Văn bản 14">
            <a:extLst>
              <a:ext uri="{FF2B5EF4-FFF2-40B4-BE49-F238E27FC236}">
                <a16:creationId xmlns:a16="http://schemas.microsoft.com/office/drawing/2014/main" id="{A090D0FF-0268-6A91-4293-A2940B7FD63D}"/>
              </a:ext>
            </a:extLst>
          </p:cNvPr>
          <p:cNvSpPr txBox="1"/>
          <p:nvPr/>
        </p:nvSpPr>
        <p:spPr>
          <a:xfrm>
            <a:off x="1119264" y="491985"/>
            <a:ext cx="99534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- </a:t>
            </a:r>
            <a:r>
              <a:rPr kumimoji="0" lang="vi-VN" sz="6600" b="1" i="0" u="none" strike="noStrike" kern="1200" cap="none" spc="0" normalizeH="0" baseline="0" noProof="0">
                <a:ln w="28575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Chúng ta cần làm gì để bảo quản thực phẩm?</a:t>
            </a:r>
            <a:endParaRPr kumimoji="0" lang="en-US" sz="6600" b="1" i="0" u="none" strike="noStrike" kern="1200" cap="none" spc="0" normalizeH="0" baseline="0" noProof="0">
              <a:ln w="28575"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Hộp Văn bản 14">
            <a:extLst>
              <a:ext uri="{FF2B5EF4-FFF2-40B4-BE49-F238E27FC236}">
                <a16:creationId xmlns:a16="http://schemas.microsoft.com/office/drawing/2014/main" id="{1644147A-9CB2-1754-AF40-D22400E1EB6F}"/>
              </a:ext>
            </a:extLst>
          </p:cNvPr>
          <p:cNvSpPr txBox="1"/>
          <p:nvPr/>
        </p:nvSpPr>
        <p:spPr>
          <a:xfrm>
            <a:off x="1119263" y="2615643"/>
            <a:ext cx="99534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 ta cần để thực phẩm ở những nơi thoáng mát, tránh những nơi ẩm ướt hoặc nhiệt độ cao để thực phẩm được giữ lâu hơn, không bị nhiễm nấm mốc.</a:t>
            </a:r>
            <a:endParaRPr kumimoji="0" lang="en-US" sz="4800" b="1" i="0" u="none" strike="noStrike" kern="1200" cap="none" spc="0" normalizeH="0" baseline="0" noProof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13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248</TotalTime>
  <Words>806</Words>
  <PresentationFormat>Widescreen</PresentationFormat>
  <Paragraphs>63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#9Slide07 HoneyCream</vt:lpstr>
      <vt:lpstr>Arial</vt:lpstr>
      <vt:lpstr>Calibri</vt:lpstr>
      <vt:lpstr>Cambria</vt:lpstr>
      <vt:lpstr>Times New Roman</vt:lpstr>
      <vt:lpstr>UTM Duepuntozero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2023-10-30T15:46:34Z</dcterms:created>
  <dcterms:modified xsi:type="dcterms:W3CDTF">2023-12-10T02:03:13Z</dcterms:modified>
</cp:coreProperties>
</file>