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0"/>
  </p:notesMasterIdLst>
  <p:sldIdLst>
    <p:sldId id="298" r:id="rId2"/>
    <p:sldId id="311" r:id="rId3"/>
    <p:sldId id="313" r:id="rId4"/>
    <p:sldId id="315" r:id="rId5"/>
    <p:sldId id="317" r:id="rId6"/>
    <p:sldId id="319" r:id="rId7"/>
    <p:sldId id="321" r:id="rId8"/>
    <p:sldId id="32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E3A9"/>
    <a:srgbClr val="FFE2A6"/>
    <a:srgbClr val="FF0066"/>
    <a:srgbClr val="FF6600"/>
    <a:srgbClr val="CC00FF"/>
    <a:srgbClr val="00FF00"/>
    <a:srgbClr val="FF00FF"/>
    <a:srgbClr val="CC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4364" autoAdjust="0"/>
  </p:normalViewPr>
  <p:slideViewPr>
    <p:cSldViewPr snapToGrid="0">
      <p:cViewPr varScale="1">
        <p:scale>
          <a:sx n="70" d="100"/>
          <a:sy n="70" d="100"/>
        </p:scale>
        <p:origin x="516"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86126D-36CC-4394-977F-4F104E5B41AE}" type="datetimeFigureOut">
              <a:rPr lang="en-US" smtClean="0"/>
              <a:t>2/19/2025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BD57C5-88EB-45E5-BBFC-39302A9853B2}" type="slidenum">
              <a:rPr lang="en-US" smtClean="0"/>
              <a:t>‹#›</a:t>
            </a:fld>
            <a:endParaRPr lang="en-US"/>
          </a:p>
        </p:txBody>
      </p:sp>
    </p:spTree>
    <p:extLst>
      <p:ext uri="{BB962C8B-B14F-4D97-AF65-F5344CB8AC3E}">
        <p14:creationId xmlns:p14="http://schemas.microsoft.com/office/powerpoint/2010/main" val="1289392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ABD190-56AD-4C55-BBCA-1554B872117B}"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620387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BD190-56AD-4C55-BBCA-1554B872117B}"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734814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BD190-56AD-4C55-BBCA-1554B872117B}"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166908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BD190-56AD-4C55-BBCA-1554B872117B}"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1569854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6ABD190-56AD-4C55-BBCA-1554B872117B}"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363335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ABD190-56AD-4C55-BBCA-1554B872117B}"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87806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ABD190-56AD-4C55-BBCA-1554B872117B}" type="datetimeFigureOut">
              <a:rPr lang="en-US" smtClean="0"/>
              <a:t>2/19/2025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004680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ABD190-56AD-4C55-BBCA-1554B872117B}" type="datetimeFigureOut">
              <a:rPr lang="en-US" smtClean="0"/>
              <a:t>2/19/2025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629980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ABD190-56AD-4C55-BBCA-1554B872117B}" type="datetimeFigureOut">
              <a:rPr lang="en-US" smtClean="0"/>
              <a:t>2/19/2025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57866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ABD190-56AD-4C55-BBCA-1554B872117B}"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3831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ABD190-56AD-4C55-BBCA-1554B872117B}"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287274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ABD190-56AD-4C55-BBCA-1554B872117B}" type="datetimeFigureOut">
              <a:rPr lang="en-US" smtClean="0"/>
              <a:t>2/19/2025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674BA-2DE0-4D90-8561-25BA31F62F13}" type="slidenum">
              <a:rPr lang="en-US" smtClean="0"/>
              <a:t>‹#›</a:t>
            </a:fld>
            <a:endParaRPr lang="en-US"/>
          </a:p>
        </p:txBody>
      </p:sp>
    </p:spTree>
    <p:extLst>
      <p:ext uri="{BB962C8B-B14F-4D97-AF65-F5344CB8AC3E}">
        <p14:creationId xmlns:p14="http://schemas.microsoft.com/office/powerpoint/2010/main" val="1935911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8000" y="304800"/>
            <a:ext cx="10871200" cy="369332"/>
          </a:xfrm>
          <a:prstGeom prst="rect">
            <a:avLst/>
          </a:prstGeom>
          <a:noFill/>
        </p:spPr>
        <p:txBody>
          <a:bodyPr wrap="square" rtlCol="0">
            <a:spAutoFit/>
          </a:bodyPr>
          <a:lstStyle/>
          <a:p>
            <a:endParaRPr lang="en-US" dirty="0"/>
          </a:p>
        </p:txBody>
      </p:sp>
      <p:sp>
        <p:nvSpPr>
          <p:cNvPr id="5" name="TextBox 4"/>
          <p:cNvSpPr txBox="1"/>
          <p:nvPr/>
        </p:nvSpPr>
        <p:spPr>
          <a:xfrm>
            <a:off x="0" y="164812"/>
            <a:ext cx="12192000" cy="3539430"/>
          </a:xfrm>
          <a:prstGeom prst="rect">
            <a:avLst/>
          </a:prstGeom>
          <a:noFill/>
        </p:spPr>
        <p:txBody>
          <a:bodyPr wrap="square" rtlCol="0">
            <a:spAutoFit/>
          </a:bodyPr>
          <a:lstStyle/>
          <a:p>
            <a:pPr algn="ctr"/>
            <a:r>
              <a:rPr lang="en-US" sz="5400" b="1" dirty="0">
                <a:solidFill>
                  <a:srgbClr val="0000FF"/>
                </a:solidFill>
                <a:latin typeface="Times New Roman" pitchFamily="18" charset="0"/>
                <a:cs typeface="Times New Roman" pitchFamily="18" charset="0"/>
              </a:rPr>
              <a:t>Thứ năm, </a:t>
            </a:r>
            <a:r>
              <a:rPr lang="en-US" sz="5400" b="1" dirty="0" err="1">
                <a:solidFill>
                  <a:srgbClr val="0000FF"/>
                </a:solidFill>
                <a:latin typeface="Times New Roman" pitchFamily="18" charset="0"/>
                <a:cs typeface="Times New Roman" pitchFamily="18" charset="0"/>
              </a:rPr>
              <a:t>ngày</a:t>
            </a:r>
            <a:r>
              <a:rPr lang="en-US" sz="5400" b="1" dirty="0">
                <a:solidFill>
                  <a:srgbClr val="0000FF"/>
                </a:solidFill>
                <a:latin typeface="Times New Roman" pitchFamily="18" charset="0"/>
                <a:cs typeface="Times New Roman" pitchFamily="18" charset="0"/>
              </a:rPr>
              <a:t> 20 tháng 2  </a:t>
            </a:r>
            <a:r>
              <a:rPr lang="en-US" sz="5400" b="1" dirty="0" err="1">
                <a:solidFill>
                  <a:srgbClr val="0000FF"/>
                </a:solidFill>
                <a:latin typeface="Times New Roman" pitchFamily="18" charset="0"/>
                <a:cs typeface="Times New Roman" pitchFamily="18" charset="0"/>
              </a:rPr>
              <a:t>năm</a:t>
            </a:r>
            <a:r>
              <a:rPr lang="en-US" sz="5400" b="1" dirty="0">
                <a:solidFill>
                  <a:srgbClr val="0000FF"/>
                </a:solidFill>
                <a:latin typeface="Times New Roman" pitchFamily="18" charset="0"/>
                <a:cs typeface="Times New Roman" pitchFamily="18" charset="0"/>
              </a:rPr>
              <a:t> 2025</a:t>
            </a:r>
          </a:p>
          <a:p>
            <a:pPr algn="ctr"/>
            <a:r>
              <a:rPr lang="en-US" sz="5400" b="1" u="sng" dirty="0">
                <a:solidFill>
                  <a:srgbClr val="0000FF"/>
                </a:solidFill>
                <a:latin typeface="Times New Roman" pitchFamily="18" charset="0"/>
                <a:cs typeface="Times New Roman" pitchFamily="18" charset="0"/>
              </a:rPr>
              <a:t>Tiếng Việt</a:t>
            </a:r>
          </a:p>
          <a:p>
            <a:pPr algn="ctr"/>
            <a:r>
              <a:rPr lang="en-US" sz="5400" b="1" dirty="0">
                <a:solidFill>
                  <a:srgbClr val="C00000"/>
                </a:solidFill>
                <a:latin typeface="Times New Roman" pitchFamily="18" charset="0"/>
                <a:cs typeface="Times New Roman" pitchFamily="18" charset="0"/>
              </a:rPr>
              <a:t>Mâm cơm ngày Tết ở Huế</a:t>
            </a:r>
          </a:p>
          <a:p>
            <a:pPr algn="ctr"/>
            <a:endParaRPr lang="en-US" sz="3000" b="1" u="sng" dirty="0">
              <a:solidFill>
                <a:srgbClr val="0000FF"/>
              </a:solidFill>
              <a:latin typeface="Times New Roman" pitchFamily="18" charset="0"/>
              <a:cs typeface="Times New Roman" pitchFamily="18" charset="0"/>
            </a:endParaRPr>
          </a:p>
          <a:p>
            <a:pPr algn="ctr"/>
            <a:endParaRPr lang="en-US" sz="32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155177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25237" y="0"/>
            <a:ext cx="9652000" cy="769441"/>
          </a:xfrm>
          <a:prstGeom prst="rect">
            <a:avLst/>
          </a:prstGeom>
        </p:spPr>
        <p:txBody>
          <a:bodyPr wrap="square">
            <a:spAutoFit/>
          </a:bodyPr>
          <a:lstStyle/>
          <a:p>
            <a:pPr algn="ctr"/>
            <a:r>
              <a:rPr lang="en-US" sz="4400" b="1" dirty="0">
                <a:solidFill>
                  <a:srgbClr val="C00000"/>
                </a:solidFill>
                <a:latin typeface="Times New Roman" pitchFamily="18" charset="0"/>
                <a:cs typeface="Times New Roman" pitchFamily="18" charset="0"/>
              </a:rPr>
              <a:t>Mâm cơm ngày Tết ở Huế</a:t>
            </a:r>
          </a:p>
        </p:txBody>
      </p:sp>
      <p:sp>
        <p:nvSpPr>
          <p:cNvPr id="7" name="Rectangle 6"/>
          <p:cNvSpPr/>
          <p:nvPr/>
        </p:nvSpPr>
        <p:spPr>
          <a:xfrm>
            <a:off x="0" y="707886"/>
            <a:ext cx="11988800" cy="6186309"/>
          </a:xfrm>
          <a:prstGeom prst="rect">
            <a:avLst/>
          </a:prstGeom>
        </p:spPr>
        <p:txBody>
          <a:bodyPr wrap="square">
            <a:spAutoFit/>
          </a:bodyPr>
          <a:lstStyle/>
          <a:p>
            <a:pPr algn="just"/>
            <a:r>
              <a:rPr lang="en-US" sz="4000" dirty="0">
                <a:latin typeface="+mj-lt"/>
              </a:rPr>
              <a:t>	</a:t>
            </a:r>
            <a:r>
              <a:rPr lang="vi-VN" sz="4400" b="1" dirty="0">
                <a:solidFill>
                  <a:srgbClr val="0000FF"/>
                </a:solidFill>
                <a:latin typeface="+mj-lt"/>
              </a:rPr>
              <a:t>Người Huế rất chăm chút cho bữa ăn ngày </a:t>
            </a:r>
            <a:r>
              <a:rPr lang="en-US" sz="4400" b="1" dirty="0">
                <a:solidFill>
                  <a:srgbClr val="0000FF"/>
                </a:solidFill>
                <a:latin typeface="Times New Roman" pitchFamily="18" charset="0"/>
                <a:cs typeface="Times New Roman" pitchFamily="18" charset="0"/>
              </a:rPr>
              <a:t>T</a:t>
            </a:r>
            <a:r>
              <a:rPr lang="vi-VN" sz="4400" b="1" dirty="0">
                <a:solidFill>
                  <a:srgbClr val="0000FF"/>
                </a:solidFill>
                <a:latin typeface="+mj-lt"/>
              </a:rPr>
              <a:t>ết</a:t>
            </a:r>
            <a:r>
              <a:rPr lang="en-US" sz="4400" b="1" dirty="0">
                <a:solidFill>
                  <a:srgbClr val="0000FF"/>
                </a:solidFill>
                <a:latin typeface="+mj-lt"/>
              </a:rPr>
              <a:t>.</a:t>
            </a:r>
            <a:r>
              <a:rPr lang="en-US" sz="4400" b="1" dirty="0">
                <a:solidFill>
                  <a:srgbClr val="0000FF"/>
                </a:solidFill>
                <a:latin typeface="Times New Roman" pitchFamily="18" charset="0"/>
                <a:cs typeface="Times New Roman" pitchFamily="18" charset="0"/>
              </a:rPr>
              <a:t>B</a:t>
            </a:r>
            <a:r>
              <a:rPr lang="vi-VN" sz="4400" b="1" dirty="0">
                <a:solidFill>
                  <a:srgbClr val="0000FF"/>
                </a:solidFill>
                <a:latin typeface="Times New Roman" pitchFamily="18" charset="0"/>
                <a:cs typeface="Times New Roman" pitchFamily="18" charset="0"/>
              </a:rPr>
              <a:t>ánh </a:t>
            </a:r>
            <a:r>
              <a:rPr lang="vi-VN" sz="4400" b="1" dirty="0">
                <a:solidFill>
                  <a:srgbClr val="0000FF"/>
                </a:solidFill>
                <a:latin typeface="+mj-lt"/>
              </a:rPr>
              <a:t>chưng</a:t>
            </a:r>
            <a:r>
              <a:rPr lang="en-US" sz="4400" b="1" dirty="0">
                <a:solidFill>
                  <a:srgbClr val="0000FF"/>
                </a:solidFill>
                <a:latin typeface="+mj-lt"/>
              </a:rPr>
              <a:t>,</a:t>
            </a:r>
            <a:r>
              <a:rPr lang="vi-VN" sz="4400" b="1" dirty="0">
                <a:solidFill>
                  <a:srgbClr val="0000FF"/>
                </a:solidFill>
                <a:latin typeface="+mj-lt"/>
              </a:rPr>
              <a:t> </a:t>
            </a:r>
            <a:r>
              <a:rPr lang="vi-VN" sz="4400" b="1" dirty="0">
                <a:solidFill>
                  <a:srgbClr val="0000FF"/>
                </a:solidFill>
                <a:latin typeface="Times New Roman" pitchFamily="18" charset="0"/>
                <a:cs typeface="Times New Roman" pitchFamily="18" charset="0"/>
              </a:rPr>
              <a:t>n</a:t>
            </a:r>
            <a:r>
              <a:rPr lang="en-US" sz="4400" b="1" dirty="0">
                <a:solidFill>
                  <a:srgbClr val="0000FF"/>
                </a:solidFill>
                <a:latin typeface="Times New Roman" pitchFamily="18" charset="0"/>
                <a:cs typeface="Times New Roman" pitchFamily="18" charset="0"/>
              </a:rPr>
              <a:t>em,</a:t>
            </a:r>
            <a:r>
              <a:rPr lang="vi-VN" sz="4400" b="1" dirty="0">
                <a:solidFill>
                  <a:srgbClr val="0000FF"/>
                </a:solidFill>
                <a:latin typeface="Times New Roman" pitchFamily="18" charset="0"/>
                <a:cs typeface="Times New Roman" pitchFamily="18" charset="0"/>
              </a:rPr>
              <a:t> chả</a:t>
            </a:r>
            <a:r>
              <a:rPr lang="en-US" sz="4400" b="1" dirty="0">
                <a:solidFill>
                  <a:srgbClr val="0000FF"/>
                </a:solidFill>
                <a:latin typeface="Times New Roman" pitchFamily="18" charset="0"/>
                <a:cs typeface="Times New Roman" pitchFamily="18" charset="0"/>
              </a:rPr>
              <a:t>,</a:t>
            </a:r>
            <a:r>
              <a:rPr lang="vi-VN" sz="4400" b="1" dirty="0">
                <a:solidFill>
                  <a:srgbClr val="0000FF"/>
                </a:solidFill>
                <a:latin typeface="Times New Roman" pitchFamily="18" charset="0"/>
                <a:cs typeface="Times New Roman" pitchFamily="18" charset="0"/>
              </a:rPr>
              <a:t> tôm chua</a:t>
            </a:r>
            <a:r>
              <a:rPr lang="en-US" sz="4400" b="1" dirty="0">
                <a:solidFill>
                  <a:srgbClr val="0000FF"/>
                </a:solidFill>
                <a:latin typeface="Times New Roman" pitchFamily="18" charset="0"/>
                <a:cs typeface="Times New Roman" pitchFamily="18" charset="0"/>
              </a:rPr>
              <a:t>,</a:t>
            </a:r>
            <a:r>
              <a:rPr lang="vi-VN" sz="4400" b="1" dirty="0">
                <a:solidFill>
                  <a:srgbClr val="0000FF"/>
                </a:solidFill>
                <a:latin typeface="Times New Roman" pitchFamily="18" charset="0"/>
                <a:cs typeface="Times New Roman" pitchFamily="18" charset="0"/>
              </a:rPr>
              <a:t> thịt luộc là các món ăn </a:t>
            </a:r>
            <a:r>
              <a:rPr lang="en-US" sz="4400" b="1" dirty="0">
                <a:solidFill>
                  <a:srgbClr val="0000FF"/>
                </a:solidFill>
                <a:latin typeface="Times New Roman" pitchFamily="18" charset="0"/>
                <a:cs typeface="Times New Roman" pitchFamily="18" charset="0"/>
              </a:rPr>
              <a:t>chính</a:t>
            </a:r>
            <a:r>
              <a:rPr lang="en-US" sz="4400" b="1" dirty="0">
                <a:solidFill>
                  <a:srgbClr val="0000FF"/>
                </a:solidFill>
                <a:latin typeface="+mj-lt"/>
              </a:rPr>
              <a:t>.</a:t>
            </a:r>
            <a:r>
              <a:rPr lang="vi-VN" sz="4400" b="1" dirty="0">
                <a:solidFill>
                  <a:srgbClr val="0000FF"/>
                </a:solidFill>
                <a:latin typeface="+mj-lt"/>
              </a:rPr>
              <a:t> </a:t>
            </a:r>
            <a:r>
              <a:rPr lang="en-US" sz="4400" b="1" dirty="0">
                <a:solidFill>
                  <a:srgbClr val="0000FF"/>
                </a:solidFill>
                <a:latin typeface="Times New Roman" pitchFamily="18" charset="0"/>
                <a:cs typeface="Times New Roman" pitchFamily="18" charset="0"/>
              </a:rPr>
              <a:t>G</a:t>
            </a:r>
            <a:r>
              <a:rPr lang="vi-VN" sz="4400" b="1" dirty="0">
                <a:solidFill>
                  <a:srgbClr val="0000FF"/>
                </a:solidFill>
                <a:latin typeface="+mj-lt"/>
              </a:rPr>
              <a:t>à bóp rau răm</a:t>
            </a:r>
            <a:r>
              <a:rPr lang="en-US" sz="4400" b="1" dirty="0">
                <a:solidFill>
                  <a:srgbClr val="0000FF"/>
                </a:solidFill>
                <a:latin typeface="+mj-lt"/>
              </a:rPr>
              <a:t>,</a:t>
            </a:r>
            <a:r>
              <a:rPr lang="vi-VN" sz="4400" b="1" dirty="0">
                <a:solidFill>
                  <a:srgbClr val="0000FF"/>
                </a:solidFill>
                <a:latin typeface="+mj-lt"/>
              </a:rPr>
              <a:t> mít trộn cũng là những món thường thấy</a:t>
            </a:r>
            <a:r>
              <a:rPr lang="en-US" sz="4400" b="1" dirty="0">
                <a:solidFill>
                  <a:srgbClr val="0000FF"/>
                </a:solidFill>
                <a:latin typeface="+mj-lt"/>
              </a:rPr>
              <a:t>.</a:t>
            </a:r>
            <a:r>
              <a:rPr lang="vi-VN" sz="4400" b="1" dirty="0">
                <a:solidFill>
                  <a:srgbClr val="0000FF"/>
                </a:solidFill>
                <a:latin typeface="+mj-lt"/>
              </a:rPr>
              <a:t> </a:t>
            </a:r>
            <a:r>
              <a:rPr lang="en-US" sz="4400" b="1" dirty="0">
                <a:solidFill>
                  <a:srgbClr val="0000FF"/>
                </a:solidFill>
                <a:latin typeface="Times New Roman" pitchFamily="18" charset="0"/>
                <a:cs typeface="Times New Roman" pitchFamily="18" charset="0"/>
              </a:rPr>
              <a:t>M</a:t>
            </a:r>
            <a:r>
              <a:rPr lang="vi-VN" sz="4400" b="1" dirty="0">
                <a:solidFill>
                  <a:srgbClr val="0000FF"/>
                </a:solidFill>
                <a:latin typeface="+mj-lt"/>
              </a:rPr>
              <a:t>ón đặc biệt là thịt bò ngâm nước mắm pha </a:t>
            </a:r>
            <a:r>
              <a:rPr lang="en-US" sz="4400" b="1" dirty="0">
                <a:solidFill>
                  <a:srgbClr val="0000FF"/>
                </a:solidFill>
                <a:latin typeface="Times New Roman" pitchFamily="18" charset="0"/>
                <a:cs typeface="Times New Roman" pitchFamily="18" charset="0"/>
              </a:rPr>
              <a:t>nhạt</a:t>
            </a:r>
            <a:r>
              <a:rPr lang="en-US" sz="4400" b="1" dirty="0">
                <a:solidFill>
                  <a:srgbClr val="0000FF"/>
                </a:solidFill>
                <a:latin typeface="+mj-lt"/>
              </a:rPr>
              <a:t>. </a:t>
            </a:r>
            <a:r>
              <a:rPr lang="en-US" sz="4400" b="1" dirty="0">
                <a:solidFill>
                  <a:srgbClr val="0000FF"/>
                </a:solidFill>
                <a:latin typeface="Times New Roman" pitchFamily="18" charset="0"/>
                <a:cs typeface="Times New Roman" pitchFamily="18" charset="0"/>
              </a:rPr>
              <a:t>B</a:t>
            </a:r>
            <a:r>
              <a:rPr lang="vi-VN" sz="4400" b="1" dirty="0">
                <a:solidFill>
                  <a:srgbClr val="0000FF"/>
                </a:solidFill>
                <a:latin typeface="+mj-lt"/>
              </a:rPr>
              <a:t>ánh tráng</a:t>
            </a:r>
            <a:r>
              <a:rPr lang="en-US" sz="4400" b="1" dirty="0">
                <a:solidFill>
                  <a:srgbClr val="0000FF"/>
                </a:solidFill>
                <a:latin typeface="+mj-lt"/>
              </a:rPr>
              <a:t>,</a:t>
            </a:r>
            <a:r>
              <a:rPr lang="vi-VN" sz="4400" b="1" dirty="0">
                <a:solidFill>
                  <a:srgbClr val="0000FF"/>
                </a:solidFill>
                <a:latin typeface="+mj-lt"/>
              </a:rPr>
              <a:t> rau sống là những thứ ăn kèm khác cho người thích món cuốn</a:t>
            </a:r>
            <a:r>
              <a:rPr lang="en-US" sz="4400" b="1" dirty="0">
                <a:solidFill>
                  <a:srgbClr val="0000FF"/>
                </a:solidFill>
                <a:latin typeface="+mj-lt"/>
              </a:rPr>
              <a:t>.</a:t>
            </a:r>
            <a:r>
              <a:rPr lang="vi-VN" sz="4400" b="1" dirty="0">
                <a:solidFill>
                  <a:srgbClr val="0000FF"/>
                </a:solidFill>
                <a:latin typeface="+mj-lt"/>
              </a:rPr>
              <a:t> </a:t>
            </a:r>
            <a:endParaRPr lang="en-US" sz="4400" b="1" dirty="0">
              <a:solidFill>
                <a:srgbClr val="0000FF"/>
              </a:solidFill>
              <a:latin typeface="+mj-lt"/>
            </a:endParaRPr>
          </a:p>
          <a:p>
            <a:pPr algn="just"/>
            <a:r>
              <a:rPr lang="en-US" sz="4400" b="1" dirty="0">
                <a:solidFill>
                  <a:srgbClr val="0000FF"/>
                </a:solidFill>
                <a:latin typeface="+mj-lt"/>
              </a:rPr>
              <a:t>	</a:t>
            </a:r>
            <a:r>
              <a:rPr lang="en-US" sz="4400" b="1" dirty="0">
                <a:solidFill>
                  <a:srgbClr val="0000FF"/>
                </a:solidFill>
                <a:latin typeface="Times New Roman" pitchFamily="18" charset="0"/>
                <a:cs typeface="Times New Roman" pitchFamily="18" charset="0"/>
              </a:rPr>
              <a:t>B</a:t>
            </a:r>
            <a:r>
              <a:rPr lang="vi-VN" sz="4400" b="1" dirty="0">
                <a:solidFill>
                  <a:srgbClr val="0000FF"/>
                </a:solidFill>
                <a:latin typeface="Times New Roman" pitchFamily="18" charset="0"/>
                <a:cs typeface="Times New Roman" pitchFamily="18" charset="0"/>
              </a:rPr>
              <a:t>ữa </a:t>
            </a:r>
            <a:r>
              <a:rPr lang="vi-VN" sz="4400" b="1" dirty="0">
                <a:solidFill>
                  <a:srgbClr val="0000FF"/>
                </a:solidFill>
                <a:latin typeface="+mj-lt"/>
              </a:rPr>
              <a:t>cơm ngày Tết là dịp cả nhà </a:t>
            </a:r>
            <a:r>
              <a:rPr lang="en-US" sz="4400" b="1" dirty="0">
                <a:solidFill>
                  <a:srgbClr val="0000FF"/>
                </a:solidFill>
                <a:latin typeface="Times New Roman" pitchFamily="18" charset="0"/>
                <a:cs typeface="Times New Roman" pitchFamily="18" charset="0"/>
              </a:rPr>
              <a:t>q</a:t>
            </a:r>
            <a:r>
              <a:rPr lang="vi-VN" sz="4400" b="1" dirty="0">
                <a:solidFill>
                  <a:srgbClr val="0000FF"/>
                </a:solidFill>
                <a:latin typeface="+mj-lt"/>
              </a:rPr>
              <a:t>uây </a:t>
            </a:r>
            <a:r>
              <a:rPr lang="en-US" sz="4400" b="1" dirty="0">
                <a:solidFill>
                  <a:srgbClr val="0000FF"/>
                </a:solidFill>
                <a:latin typeface="Times New Roman" pitchFamily="18" charset="0"/>
                <a:cs typeface="Times New Roman" pitchFamily="18" charset="0"/>
              </a:rPr>
              <a:t>q</a:t>
            </a:r>
            <a:r>
              <a:rPr lang="vi-VN" sz="4400" b="1" dirty="0">
                <a:solidFill>
                  <a:srgbClr val="0000FF"/>
                </a:solidFill>
                <a:latin typeface="+mj-lt"/>
              </a:rPr>
              <a:t>uần đầm ấm bên nhau</a:t>
            </a:r>
            <a:r>
              <a:rPr lang="en-US" sz="4400" b="1" dirty="0">
                <a:solidFill>
                  <a:srgbClr val="0000FF"/>
                </a:solidFill>
                <a:latin typeface="+mj-lt"/>
              </a:rPr>
              <a:t>.</a:t>
            </a:r>
          </a:p>
        </p:txBody>
      </p:sp>
    </p:spTree>
    <p:extLst>
      <p:ext uri="{BB962C8B-B14F-4D97-AF65-F5344CB8AC3E}">
        <p14:creationId xmlns:p14="http://schemas.microsoft.com/office/powerpoint/2010/main" val="4020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7709"/>
            <a:ext cx="12192000" cy="2585323"/>
          </a:xfrm>
          <a:prstGeom prst="rect">
            <a:avLst/>
          </a:prstGeom>
          <a:noFill/>
        </p:spPr>
        <p:txBody>
          <a:bodyPr wrap="square" rtlCol="0">
            <a:spAutoFit/>
          </a:bodyPr>
          <a:lstStyle/>
          <a:p>
            <a:pPr algn="ctr"/>
            <a:r>
              <a:rPr lang="en-US" sz="5400" b="1" dirty="0">
                <a:solidFill>
                  <a:srgbClr val="0000FF"/>
                </a:solidFill>
                <a:latin typeface="Times New Roman" pitchFamily="18" charset="0"/>
                <a:cs typeface="Times New Roman" pitchFamily="18" charset="0"/>
              </a:rPr>
              <a:t>Thứ sáu, </a:t>
            </a:r>
            <a:r>
              <a:rPr lang="en-US" sz="5400" b="1" dirty="0" err="1">
                <a:solidFill>
                  <a:srgbClr val="0000FF"/>
                </a:solidFill>
                <a:latin typeface="Times New Roman" pitchFamily="18" charset="0"/>
                <a:cs typeface="Times New Roman" pitchFamily="18" charset="0"/>
              </a:rPr>
              <a:t>ngày</a:t>
            </a:r>
            <a:r>
              <a:rPr lang="en-US" sz="5400" b="1" dirty="0">
                <a:solidFill>
                  <a:srgbClr val="0000FF"/>
                </a:solidFill>
                <a:latin typeface="Times New Roman" pitchFamily="18" charset="0"/>
                <a:cs typeface="Times New Roman" pitchFamily="18" charset="0"/>
              </a:rPr>
              <a:t> 21 tháng 2  </a:t>
            </a:r>
            <a:r>
              <a:rPr lang="en-US" sz="5400" b="1" dirty="0" err="1">
                <a:solidFill>
                  <a:srgbClr val="0000FF"/>
                </a:solidFill>
                <a:latin typeface="Times New Roman" pitchFamily="18" charset="0"/>
                <a:cs typeface="Times New Roman" pitchFamily="18" charset="0"/>
              </a:rPr>
              <a:t>năm</a:t>
            </a:r>
            <a:r>
              <a:rPr lang="en-US" sz="5400" b="1" dirty="0">
                <a:solidFill>
                  <a:srgbClr val="0000FF"/>
                </a:solidFill>
                <a:latin typeface="Times New Roman" pitchFamily="18" charset="0"/>
                <a:cs typeface="Times New Roman" pitchFamily="18" charset="0"/>
              </a:rPr>
              <a:t> 2025</a:t>
            </a:r>
          </a:p>
          <a:p>
            <a:pPr algn="ctr"/>
            <a:r>
              <a:rPr lang="en-US" sz="5400" b="1" u="sng" dirty="0">
                <a:solidFill>
                  <a:srgbClr val="0000FF"/>
                </a:solidFill>
                <a:latin typeface="Times New Roman" pitchFamily="18" charset="0"/>
                <a:cs typeface="Times New Roman" pitchFamily="18" charset="0"/>
              </a:rPr>
              <a:t>Chính tả</a:t>
            </a:r>
          </a:p>
          <a:p>
            <a:pPr algn="ctr"/>
            <a:r>
              <a:rPr lang="en-US" sz="5400" b="1" dirty="0">
                <a:solidFill>
                  <a:srgbClr val="C00000"/>
                </a:solidFill>
                <a:latin typeface="Times New Roman" pitchFamily="18" charset="0"/>
                <a:cs typeface="Times New Roman" pitchFamily="18" charset="0"/>
              </a:rPr>
              <a:t>Mâm cơm ngày Tết ở Huế</a:t>
            </a:r>
          </a:p>
        </p:txBody>
      </p:sp>
      <p:sp>
        <p:nvSpPr>
          <p:cNvPr id="5" name="Rectangle 4"/>
          <p:cNvSpPr/>
          <p:nvPr/>
        </p:nvSpPr>
        <p:spPr>
          <a:xfrm>
            <a:off x="37206" y="2782228"/>
            <a:ext cx="11988800" cy="2308324"/>
          </a:xfrm>
          <a:prstGeom prst="rect">
            <a:avLst/>
          </a:prstGeom>
        </p:spPr>
        <p:txBody>
          <a:bodyPr wrap="square">
            <a:spAutoFit/>
          </a:bodyPr>
          <a:lstStyle/>
          <a:p>
            <a:pPr algn="just"/>
            <a:r>
              <a:rPr lang="en-US" sz="3600" b="1" dirty="0">
                <a:solidFill>
                  <a:srgbClr val="0000FF"/>
                </a:solidFill>
                <a:latin typeface="Times New Roman" pitchFamily="18" charset="0"/>
                <a:cs typeface="Times New Roman" pitchFamily="18" charset="0"/>
              </a:rPr>
              <a:t>     </a:t>
            </a:r>
            <a:r>
              <a:rPr lang="en-US" sz="4800" b="1" dirty="0">
                <a:solidFill>
                  <a:srgbClr val="0000FF"/>
                </a:solidFill>
                <a:latin typeface="Times New Roman" pitchFamily="18" charset="0"/>
                <a:cs typeface="Times New Roman" pitchFamily="18" charset="0"/>
              </a:rPr>
              <a:t>B</a:t>
            </a:r>
            <a:r>
              <a:rPr lang="vi-VN" sz="4800" b="1" dirty="0">
                <a:solidFill>
                  <a:srgbClr val="0000FF"/>
                </a:solidFill>
                <a:latin typeface="Times New Roman" pitchFamily="18" charset="0"/>
                <a:cs typeface="Times New Roman" pitchFamily="18" charset="0"/>
              </a:rPr>
              <a:t>ánh chưng</a:t>
            </a:r>
            <a:r>
              <a:rPr lang="en-US" sz="4800" b="1" dirty="0">
                <a:solidFill>
                  <a:srgbClr val="0000FF"/>
                </a:solidFill>
                <a:latin typeface="Times New Roman" pitchFamily="18" charset="0"/>
                <a:cs typeface="Times New Roman" pitchFamily="18" charset="0"/>
              </a:rPr>
              <a:t>,</a:t>
            </a:r>
            <a:r>
              <a:rPr lang="vi-VN" sz="4800" b="1" dirty="0">
                <a:solidFill>
                  <a:srgbClr val="0000FF"/>
                </a:solidFill>
                <a:latin typeface="Times New Roman" pitchFamily="18" charset="0"/>
                <a:cs typeface="Times New Roman" pitchFamily="18" charset="0"/>
              </a:rPr>
              <a:t> n</a:t>
            </a:r>
            <a:r>
              <a:rPr lang="en-US" sz="4800" b="1" dirty="0">
                <a:solidFill>
                  <a:srgbClr val="0000FF"/>
                </a:solidFill>
                <a:latin typeface="Times New Roman" pitchFamily="18" charset="0"/>
                <a:cs typeface="Times New Roman" pitchFamily="18" charset="0"/>
              </a:rPr>
              <a:t>em,</a:t>
            </a:r>
            <a:r>
              <a:rPr lang="vi-VN" sz="4800" b="1" dirty="0">
                <a:solidFill>
                  <a:srgbClr val="0000FF"/>
                </a:solidFill>
                <a:latin typeface="Times New Roman" pitchFamily="18" charset="0"/>
                <a:cs typeface="Times New Roman" pitchFamily="18" charset="0"/>
              </a:rPr>
              <a:t> chả</a:t>
            </a:r>
            <a:r>
              <a:rPr lang="en-US" sz="4800" b="1" dirty="0">
                <a:solidFill>
                  <a:srgbClr val="0000FF"/>
                </a:solidFill>
                <a:latin typeface="Times New Roman" pitchFamily="18" charset="0"/>
                <a:cs typeface="Times New Roman" pitchFamily="18" charset="0"/>
              </a:rPr>
              <a:t>,</a:t>
            </a:r>
            <a:r>
              <a:rPr lang="vi-VN" sz="4800" b="1" dirty="0">
                <a:solidFill>
                  <a:srgbClr val="0000FF"/>
                </a:solidFill>
                <a:latin typeface="Times New Roman" pitchFamily="18" charset="0"/>
                <a:cs typeface="Times New Roman" pitchFamily="18" charset="0"/>
              </a:rPr>
              <a:t> tôm chua</a:t>
            </a:r>
            <a:r>
              <a:rPr lang="en-US" sz="4800" b="1" dirty="0">
                <a:solidFill>
                  <a:srgbClr val="0000FF"/>
                </a:solidFill>
                <a:latin typeface="Times New Roman" pitchFamily="18" charset="0"/>
                <a:cs typeface="Times New Roman" pitchFamily="18" charset="0"/>
              </a:rPr>
              <a:t>,</a:t>
            </a:r>
            <a:r>
              <a:rPr lang="vi-VN" sz="4800" b="1" dirty="0">
                <a:solidFill>
                  <a:srgbClr val="0000FF"/>
                </a:solidFill>
                <a:latin typeface="Times New Roman" pitchFamily="18" charset="0"/>
                <a:cs typeface="Times New Roman" pitchFamily="18" charset="0"/>
              </a:rPr>
              <a:t> thịt luộc là các món ăn </a:t>
            </a:r>
            <a:r>
              <a:rPr lang="en-US" sz="4800" b="1" dirty="0">
                <a:solidFill>
                  <a:srgbClr val="0000FF"/>
                </a:solidFill>
                <a:latin typeface="Times New Roman" pitchFamily="18" charset="0"/>
                <a:cs typeface="Times New Roman" pitchFamily="18" charset="0"/>
              </a:rPr>
              <a:t>chính.</a:t>
            </a:r>
            <a:r>
              <a:rPr lang="vi-VN" sz="4800" b="1" dirty="0">
                <a:solidFill>
                  <a:srgbClr val="0000FF"/>
                </a:solidFill>
                <a:latin typeface="Times New Roman" pitchFamily="18" charset="0"/>
                <a:cs typeface="Times New Roman" pitchFamily="18" charset="0"/>
              </a:rPr>
              <a:t> </a:t>
            </a:r>
            <a:r>
              <a:rPr lang="en-US" sz="4800" b="1" dirty="0">
                <a:solidFill>
                  <a:srgbClr val="0000FF"/>
                </a:solidFill>
                <a:latin typeface="Times New Roman" pitchFamily="18" charset="0"/>
                <a:cs typeface="Times New Roman" pitchFamily="18" charset="0"/>
              </a:rPr>
              <a:t>G</a:t>
            </a:r>
            <a:r>
              <a:rPr lang="vi-VN" sz="4800" b="1" dirty="0">
                <a:solidFill>
                  <a:srgbClr val="0000FF"/>
                </a:solidFill>
                <a:latin typeface="Times New Roman" pitchFamily="18" charset="0"/>
                <a:cs typeface="Times New Roman" pitchFamily="18" charset="0"/>
              </a:rPr>
              <a:t>à bóp rau răm</a:t>
            </a:r>
            <a:r>
              <a:rPr lang="en-US" sz="4800" b="1" dirty="0">
                <a:solidFill>
                  <a:srgbClr val="0000FF"/>
                </a:solidFill>
                <a:latin typeface="Times New Roman" pitchFamily="18" charset="0"/>
                <a:cs typeface="Times New Roman" pitchFamily="18" charset="0"/>
              </a:rPr>
              <a:t>,</a:t>
            </a:r>
            <a:r>
              <a:rPr lang="vi-VN" sz="4800" b="1" dirty="0">
                <a:solidFill>
                  <a:srgbClr val="0000FF"/>
                </a:solidFill>
                <a:latin typeface="Times New Roman" pitchFamily="18" charset="0"/>
                <a:cs typeface="Times New Roman" pitchFamily="18" charset="0"/>
              </a:rPr>
              <a:t> mít trộn cũng là những món thường thấy</a:t>
            </a:r>
            <a:r>
              <a:rPr lang="en-US" sz="4800" b="1" dirty="0">
                <a:solidFill>
                  <a:srgbClr val="0000FF"/>
                </a:solidFill>
                <a:latin typeface="Times New Roman" pitchFamily="18" charset="0"/>
                <a:cs typeface="Times New Roman" pitchFamily="18" charset="0"/>
              </a:rPr>
              <a:t>.</a:t>
            </a:r>
            <a:r>
              <a:rPr lang="vi-VN" sz="4800" b="1" dirty="0">
                <a:solidFill>
                  <a:srgbClr val="0000FF"/>
                </a:solidFill>
                <a:latin typeface="Times New Roman" pitchFamily="18" charset="0"/>
                <a:cs typeface="Times New Roman" pitchFamily="18" charset="0"/>
              </a:rPr>
              <a:t> </a:t>
            </a:r>
            <a:endParaRPr lang="en-US" sz="4800"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213433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18109"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0" y="6000750"/>
            <a:ext cx="12118109" cy="95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4800" y="4648200"/>
            <a:ext cx="3556000" cy="609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b="1" dirty="0">
                <a:solidFill>
                  <a:srgbClr val="C00000"/>
                </a:solidFill>
                <a:latin typeface="Times New Roman" pitchFamily="18" charset="0"/>
                <a:cs typeface="Times New Roman" pitchFamily="18" charset="0"/>
              </a:rPr>
              <a:t>g</a:t>
            </a:r>
            <a:r>
              <a:rPr lang="en-US" sz="2800" b="1" dirty="0">
                <a:solidFill>
                  <a:srgbClr val="0000FF"/>
                </a:solidFill>
                <a:latin typeface="Times New Roman" pitchFamily="18" charset="0"/>
                <a:cs typeface="Times New Roman" pitchFamily="18" charset="0"/>
              </a:rPr>
              <a:t>ói bánh chưng</a:t>
            </a:r>
          </a:p>
        </p:txBody>
      </p:sp>
      <p:sp>
        <p:nvSpPr>
          <p:cNvPr id="7" name="Rectangle 6"/>
          <p:cNvSpPr/>
          <p:nvPr/>
        </p:nvSpPr>
        <p:spPr>
          <a:xfrm>
            <a:off x="4341089" y="4532290"/>
            <a:ext cx="3435927" cy="609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b="1" dirty="0">
                <a:solidFill>
                  <a:srgbClr val="0000FF"/>
                </a:solidFill>
                <a:latin typeface="Times New Roman" pitchFamily="18" charset="0"/>
                <a:cs typeface="Times New Roman" pitchFamily="18" charset="0"/>
              </a:rPr>
              <a:t>làm mứt </a:t>
            </a:r>
            <a:r>
              <a:rPr lang="en-US" sz="2800" b="1" dirty="0">
                <a:solidFill>
                  <a:srgbClr val="C00000"/>
                </a:solidFill>
                <a:latin typeface="Times New Roman" pitchFamily="18" charset="0"/>
                <a:cs typeface="Times New Roman" pitchFamily="18" charset="0"/>
              </a:rPr>
              <a:t>g</a:t>
            </a:r>
            <a:r>
              <a:rPr lang="en-US" sz="2800" b="1" dirty="0">
                <a:solidFill>
                  <a:srgbClr val="0000FF"/>
                </a:solidFill>
                <a:latin typeface="Times New Roman" pitchFamily="18" charset="0"/>
                <a:cs typeface="Times New Roman" pitchFamily="18" charset="0"/>
              </a:rPr>
              <a:t>ừng</a:t>
            </a:r>
          </a:p>
        </p:txBody>
      </p:sp>
      <p:sp>
        <p:nvSpPr>
          <p:cNvPr id="8" name="Rectangle 7"/>
          <p:cNvSpPr/>
          <p:nvPr/>
        </p:nvSpPr>
        <p:spPr>
          <a:xfrm>
            <a:off x="8183418" y="4648200"/>
            <a:ext cx="3435927" cy="609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b="1" dirty="0">
                <a:solidFill>
                  <a:srgbClr val="0000FF"/>
                </a:solidFill>
                <a:latin typeface="Times New Roman" pitchFamily="18" charset="0"/>
                <a:cs typeface="Times New Roman" pitchFamily="18" charset="0"/>
              </a:rPr>
              <a:t>lau bàn </a:t>
            </a:r>
            <a:r>
              <a:rPr lang="en-US" sz="2800" b="1" dirty="0">
                <a:solidFill>
                  <a:srgbClr val="C00000"/>
                </a:solidFill>
                <a:latin typeface="Times New Roman" pitchFamily="18" charset="0"/>
                <a:cs typeface="Times New Roman" pitchFamily="18" charset="0"/>
              </a:rPr>
              <a:t>gh</a:t>
            </a:r>
            <a:r>
              <a:rPr lang="en-US" sz="2800" b="1" dirty="0">
                <a:solidFill>
                  <a:srgbClr val="0000FF"/>
                </a:solidFill>
                <a:latin typeface="Times New Roman" pitchFamily="18" charset="0"/>
                <a:cs typeface="Times New Roman" pitchFamily="18" charset="0"/>
              </a:rPr>
              <a:t>ế</a:t>
            </a:r>
          </a:p>
        </p:txBody>
      </p:sp>
    </p:spTree>
    <p:extLst>
      <p:ext uri="{BB962C8B-B14F-4D97-AF65-F5344CB8AC3E}">
        <p14:creationId xmlns:p14="http://schemas.microsoft.com/office/powerpoint/2010/main" val="1319808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1999"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06400" y="3581400"/>
            <a:ext cx="3759200" cy="533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3200" b="1" dirty="0">
                <a:solidFill>
                  <a:srgbClr val="C00000"/>
                </a:solidFill>
                <a:latin typeface="Times New Roman" pitchFamily="18" charset="0"/>
                <a:cs typeface="Times New Roman" pitchFamily="18" charset="0"/>
              </a:rPr>
              <a:t>d</a:t>
            </a:r>
            <a:r>
              <a:rPr lang="en-US" sz="3200" b="1" dirty="0">
                <a:solidFill>
                  <a:srgbClr val="0000FF"/>
                </a:solidFill>
                <a:latin typeface="Times New Roman" pitchFamily="18" charset="0"/>
                <a:cs typeface="Times New Roman" pitchFamily="18" charset="0"/>
              </a:rPr>
              <a:t>ựng cây nêu</a:t>
            </a:r>
          </a:p>
        </p:txBody>
      </p:sp>
      <p:sp>
        <p:nvSpPr>
          <p:cNvPr id="6" name="Rectangle 5"/>
          <p:cNvSpPr/>
          <p:nvPr/>
        </p:nvSpPr>
        <p:spPr>
          <a:xfrm>
            <a:off x="4368800" y="3581400"/>
            <a:ext cx="3556000" cy="533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3200" b="1" dirty="0">
                <a:solidFill>
                  <a:srgbClr val="0000FF"/>
                </a:solidFill>
                <a:latin typeface="Times New Roman" pitchFamily="18" charset="0"/>
                <a:cs typeface="Times New Roman" pitchFamily="18" charset="0"/>
              </a:rPr>
              <a:t>đi </a:t>
            </a:r>
            <a:r>
              <a:rPr lang="en-US" sz="3200" b="1" dirty="0">
                <a:solidFill>
                  <a:srgbClr val="C00000"/>
                </a:solidFill>
                <a:latin typeface="Times New Roman" pitchFamily="18" charset="0"/>
                <a:cs typeface="Times New Roman" pitchFamily="18" charset="0"/>
              </a:rPr>
              <a:t>d</a:t>
            </a:r>
            <a:r>
              <a:rPr lang="en-US" sz="3200" b="1" dirty="0">
                <a:solidFill>
                  <a:srgbClr val="0000FF"/>
                </a:solidFill>
                <a:latin typeface="Times New Roman" pitchFamily="18" charset="0"/>
                <a:cs typeface="Times New Roman" pitchFamily="18" charset="0"/>
              </a:rPr>
              <a:t>u lịch</a:t>
            </a:r>
          </a:p>
        </p:txBody>
      </p:sp>
      <p:sp>
        <p:nvSpPr>
          <p:cNvPr id="7" name="Rectangle 6"/>
          <p:cNvSpPr/>
          <p:nvPr/>
        </p:nvSpPr>
        <p:spPr>
          <a:xfrm>
            <a:off x="8331200" y="3581400"/>
            <a:ext cx="3556000" cy="533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3200" b="1" dirty="0">
                <a:solidFill>
                  <a:srgbClr val="0000FF"/>
                </a:solidFill>
                <a:latin typeface="Times New Roman" pitchFamily="18" charset="0"/>
                <a:cs typeface="Times New Roman" pitchFamily="18" charset="0"/>
              </a:rPr>
              <a:t>cắt </a:t>
            </a:r>
            <a:r>
              <a:rPr lang="en-US" sz="3200" b="1" dirty="0">
                <a:solidFill>
                  <a:srgbClr val="C00000"/>
                </a:solidFill>
                <a:latin typeface="Times New Roman" pitchFamily="18" charset="0"/>
                <a:cs typeface="Times New Roman" pitchFamily="18" charset="0"/>
              </a:rPr>
              <a:t>gi</a:t>
            </a:r>
            <a:r>
              <a:rPr lang="en-US" sz="3200" b="1" dirty="0">
                <a:solidFill>
                  <a:srgbClr val="0000FF"/>
                </a:solidFill>
                <a:latin typeface="Times New Roman" pitchFamily="18" charset="0"/>
                <a:cs typeface="Times New Roman" pitchFamily="18" charset="0"/>
              </a:rPr>
              <a:t>ò lụa</a:t>
            </a:r>
          </a:p>
        </p:txBody>
      </p:sp>
    </p:spTree>
    <p:extLst>
      <p:ext uri="{BB962C8B-B14F-4D97-AF65-F5344CB8AC3E}">
        <p14:creationId xmlns:p14="http://schemas.microsoft.com/office/powerpoint/2010/main" val="2631900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83337" y="296214"/>
            <a:ext cx="7791718" cy="17543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3600" dirty="0">
                <a:solidFill>
                  <a:schemeClr val="tx1"/>
                </a:solidFill>
                <a:latin typeface="Times New Roman" pitchFamily="18" charset="0"/>
                <a:cs typeface="Times New Roman" pitchFamily="18" charset="0"/>
              </a:rPr>
              <a:t>Quan sát bức tranh dưới đây và cho biết:</a:t>
            </a:r>
          </a:p>
          <a:p>
            <a:pPr marL="285750" indent="-285750">
              <a:buFontTx/>
              <a:buChar char="-"/>
            </a:pPr>
            <a:r>
              <a:rPr lang="en-US" sz="3600" dirty="0">
                <a:solidFill>
                  <a:schemeClr val="tx1"/>
                </a:solidFill>
                <a:latin typeface="Times New Roman" pitchFamily="18" charset="0"/>
                <a:cs typeface="Times New Roman" pitchFamily="18" charset="0"/>
              </a:rPr>
              <a:t>Các bạn nhỏ đang làm gì?</a:t>
            </a:r>
          </a:p>
          <a:p>
            <a:pPr marL="285750" indent="-285750">
              <a:buFontTx/>
              <a:buChar char="-"/>
            </a:pPr>
            <a:r>
              <a:rPr lang="en-US" sz="3600" dirty="0">
                <a:solidFill>
                  <a:schemeClr val="tx1"/>
                </a:solidFill>
                <a:latin typeface="Times New Roman" pitchFamily="18" charset="0"/>
                <a:cs typeface="Times New Roman" pitchFamily="18" charset="0"/>
              </a:rPr>
              <a:t>Ai đang làm cùng các bạn nhỏ?</a:t>
            </a:r>
          </a:p>
        </p:txBody>
      </p:sp>
    </p:spTree>
    <p:extLst>
      <p:ext uri="{BB962C8B-B14F-4D97-AF65-F5344CB8AC3E}">
        <p14:creationId xmlns:p14="http://schemas.microsoft.com/office/powerpoint/2010/main" val="779105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157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Effect transition="in" filter="fade">
                                      <p:cBhvr>
                                        <p:cTn id="9"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1668" y="0"/>
            <a:ext cx="12050332" cy="6924973"/>
          </a:xfrm>
          <a:prstGeom prst="rect">
            <a:avLst/>
          </a:prstGeom>
        </p:spPr>
        <p:txBody>
          <a:bodyPr wrap="square">
            <a:spAutoFit/>
          </a:bodyPr>
          <a:lstStyle/>
          <a:p>
            <a:r>
              <a:rPr lang="vi-VN" sz="3600" dirty="0">
                <a:latin typeface="+mj-lt"/>
              </a:rPr>
              <a:t>	</a:t>
            </a:r>
            <a:r>
              <a:rPr lang="en-US" sz="3600" dirty="0">
                <a:latin typeface="+mj-lt"/>
              </a:rPr>
              <a:t>                                    </a:t>
            </a:r>
            <a:r>
              <a:rPr lang="en-US" sz="4000" b="1" dirty="0">
                <a:solidFill>
                  <a:srgbClr val="C00000"/>
                </a:solidFill>
                <a:latin typeface="Times New Roman" pitchFamily="18" charset="0"/>
                <a:cs typeface="Times New Roman" pitchFamily="18" charset="0"/>
              </a:rPr>
              <a:t>Giờ học vẽ</a:t>
            </a:r>
          </a:p>
          <a:p>
            <a:pPr algn="just"/>
            <a:r>
              <a:rPr lang="en-US" sz="3400" dirty="0">
                <a:latin typeface="+mj-lt"/>
              </a:rPr>
              <a:t>	</a:t>
            </a:r>
            <a:r>
              <a:rPr lang="vi-VN" sz="3400" b="1" dirty="0">
                <a:solidFill>
                  <a:srgbClr val="0000FF"/>
                </a:solidFill>
                <a:latin typeface="+mj-lt"/>
              </a:rPr>
              <a:t>Hiếu làm bài tập tô màu. Em lấy bút màu xanh tô vườn cây, màu nâu tô mặt đất, màu vàng tô mặt trời,…chỉ thiếu màu đỏ. Nhìn mái nhà của Hiếu chỉ có khung trống, cô giáo ngạc nhiên. Hiếu nói:</a:t>
            </a:r>
            <a:endParaRPr lang="en-US" sz="3400" b="1" dirty="0">
              <a:solidFill>
                <a:srgbClr val="0000FF"/>
              </a:solidFill>
              <a:latin typeface="+mj-lt"/>
            </a:endParaRPr>
          </a:p>
          <a:p>
            <a:pPr algn="just"/>
            <a:r>
              <a:rPr lang="vi-VN" sz="3400" b="1" dirty="0">
                <a:solidFill>
                  <a:srgbClr val="0000FF"/>
                </a:solidFill>
                <a:latin typeface="+mj-lt"/>
              </a:rPr>
              <a:t>- Em không có bút màu đỏ. Em để mái nhà màu trắng, được không ạ?</a:t>
            </a:r>
            <a:endParaRPr lang="en-US" sz="3400" b="1" dirty="0">
              <a:solidFill>
                <a:srgbClr val="0000FF"/>
              </a:solidFill>
              <a:latin typeface="+mj-lt"/>
            </a:endParaRPr>
          </a:p>
          <a:p>
            <a:pPr algn="just"/>
            <a:r>
              <a:rPr lang="vi-VN" sz="3400" b="1" dirty="0">
                <a:solidFill>
                  <a:srgbClr val="0000FF"/>
                </a:solidFill>
                <a:latin typeface="+mj-lt"/>
              </a:rPr>
              <a:t>Cả lớp cười ồ. Quế đưa cho Hiếu bút màu đỏ. Hiếu cảm ơn bạn và bảo: </a:t>
            </a:r>
            <a:endParaRPr lang="en-US" sz="3400" b="1" dirty="0">
              <a:solidFill>
                <a:srgbClr val="0000FF"/>
              </a:solidFill>
              <a:latin typeface="+mj-lt"/>
            </a:endParaRPr>
          </a:p>
          <a:p>
            <a:pPr algn="just"/>
            <a:r>
              <a:rPr lang="vi-VN" sz="3400" b="1" dirty="0">
                <a:solidFill>
                  <a:srgbClr val="0000FF"/>
                </a:solidFill>
                <a:latin typeface="+mj-lt"/>
              </a:rPr>
              <a:t>- Bạn cần màu gì, bảo tớ nhé. Tớ chỉ thiếu màu đỏ.</a:t>
            </a:r>
            <a:endParaRPr lang="en-US" sz="3400" b="1" dirty="0">
              <a:solidFill>
                <a:srgbClr val="0000FF"/>
              </a:solidFill>
              <a:latin typeface="+mj-lt"/>
            </a:endParaRPr>
          </a:p>
          <a:p>
            <a:pPr algn="just"/>
            <a:r>
              <a:rPr lang="vi-VN" sz="3400" b="1" dirty="0">
                <a:solidFill>
                  <a:srgbClr val="0000FF"/>
                </a:solidFill>
                <a:latin typeface="+mj-lt"/>
              </a:rPr>
              <a:t>Cô giáo bảo:</a:t>
            </a:r>
            <a:endParaRPr lang="en-US" sz="3400" b="1" dirty="0">
              <a:solidFill>
                <a:srgbClr val="0000FF"/>
              </a:solidFill>
              <a:latin typeface="+mj-lt"/>
            </a:endParaRPr>
          </a:p>
          <a:p>
            <a:pPr algn="just"/>
            <a:r>
              <a:rPr lang="vi-VN" sz="3400" b="1" dirty="0">
                <a:solidFill>
                  <a:srgbClr val="0000FF"/>
                </a:solidFill>
                <a:latin typeface="+mj-lt"/>
              </a:rPr>
              <a:t>- Các em nên đổi bút màu cho nhau để tranh đẹp hơn. </a:t>
            </a:r>
            <a:endParaRPr lang="en-US" sz="3400" b="1" dirty="0">
              <a:solidFill>
                <a:srgbClr val="0000FF"/>
              </a:solidFill>
              <a:latin typeface="+mj-lt"/>
            </a:endParaRPr>
          </a:p>
          <a:p>
            <a:pPr algn="just"/>
            <a:r>
              <a:rPr lang="vi-VN" sz="3400" b="1" dirty="0">
                <a:solidFill>
                  <a:srgbClr val="0000FF"/>
                </a:solidFill>
                <a:latin typeface="+mj-lt"/>
              </a:rPr>
              <a:t>Hết giờ, tranh của Hiếu và Quế đều được cô khen.</a:t>
            </a:r>
            <a:endParaRPr lang="en-US" sz="3400" b="1" dirty="0">
              <a:solidFill>
                <a:srgbClr val="0000FF"/>
              </a:solidFill>
              <a:latin typeface="+mj-lt"/>
            </a:endParaRPr>
          </a:p>
        </p:txBody>
      </p:sp>
    </p:spTree>
    <p:extLst>
      <p:ext uri="{BB962C8B-B14F-4D97-AF65-F5344CB8AC3E}">
        <p14:creationId xmlns:p14="http://schemas.microsoft.com/office/powerpoint/2010/main" val="2297130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360</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 Light</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TRO GIANG</dc:creator>
  <cp:lastModifiedBy>Administrator</cp:lastModifiedBy>
  <cp:revision>199</cp:revision>
  <dcterms:created xsi:type="dcterms:W3CDTF">2018-10-29T09:59:25Z</dcterms:created>
  <dcterms:modified xsi:type="dcterms:W3CDTF">2025-02-19T12:08:48Z</dcterms:modified>
</cp:coreProperties>
</file>