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689" r:id="rId3"/>
  </p:sldMasterIdLst>
  <p:notesMasterIdLst>
    <p:notesMasterId r:id="rId31"/>
  </p:notesMasterIdLst>
  <p:sldIdLst>
    <p:sldId id="256" r:id="rId4"/>
    <p:sldId id="414" r:id="rId5"/>
    <p:sldId id="265" r:id="rId6"/>
    <p:sldId id="257" r:id="rId7"/>
    <p:sldId id="415" r:id="rId8"/>
    <p:sldId id="417" r:id="rId9"/>
    <p:sldId id="419" r:id="rId10"/>
    <p:sldId id="420" r:id="rId11"/>
    <p:sldId id="421" r:id="rId12"/>
    <p:sldId id="422" r:id="rId13"/>
    <p:sldId id="423" r:id="rId14"/>
    <p:sldId id="424" r:id="rId15"/>
    <p:sldId id="425" r:id="rId16"/>
    <p:sldId id="427" r:id="rId17"/>
    <p:sldId id="426" r:id="rId18"/>
    <p:sldId id="428" r:id="rId19"/>
    <p:sldId id="431" r:id="rId20"/>
    <p:sldId id="432" r:id="rId21"/>
    <p:sldId id="433" r:id="rId22"/>
    <p:sldId id="434" r:id="rId23"/>
    <p:sldId id="437" r:id="rId24"/>
    <p:sldId id="438" r:id="rId25"/>
    <p:sldId id="440" r:id="rId26"/>
    <p:sldId id="439" r:id="rId27"/>
    <p:sldId id="441" r:id="rId28"/>
    <p:sldId id="435" r:id="rId29"/>
    <p:sldId id="43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70"/>
    <a:srgbClr val="CBFFA9"/>
    <a:srgbClr val="FFDB8B"/>
    <a:srgbClr val="FFAB3B"/>
    <a:srgbClr val="FFD271"/>
    <a:srgbClr val="84E63A"/>
    <a:srgbClr val="69C9FF"/>
    <a:srgbClr val="FF0060"/>
    <a:srgbClr val="FFE1E1"/>
    <a:srgbClr val="F1F7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39" autoAdjust="0"/>
    <p:restoredTop sz="94660"/>
  </p:normalViewPr>
  <p:slideViewPr>
    <p:cSldViewPr snapToGrid="0">
      <p:cViewPr>
        <p:scale>
          <a:sx n="33" d="100"/>
          <a:sy n="33" d="100"/>
        </p:scale>
        <p:origin x="1950"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05368-2078-432F-BA5D-62ADD0EE8A3B}" type="datetimeFigureOut">
              <a:rPr lang="en-US" smtClean="0"/>
              <a:t>25/08/2024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88BC1-828C-42B5-9A89-3AA8C229AECD}" type="slidenum">
              <a:rPr lang="en-US" smtClean="0"/>
              <a:t>‹#›</a:t>
            </a:fld>
            <a:endParaRPr lang="en-US"/>
          </a:p>
        </p:txBody>
      </p:sp>
    </p:spTree>
    <p:extLst>
      <p:ext uri="{BB962C8B-B14F-4D97-AF65-F5344CB8AC3E}">
        <p14:creationId xmlns:p14="http://schemas.microsoft.com/office/powerpoint/2010/main" val="36101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6A54-5F55-1E88-F4DD-0C9FDC4FF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46AEA6-6AEC-166C-CAA2-BDFDCD453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536129-D2AD-B260-E900-AD46079E11E7}"/>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5" name="Footer Placeholder 4">
            <a:extLst>
              <a:ext uri="{FF2B5EF4-FFF2-40B4-BE49-F238E27FC236}">
                <a16:creationId xmlns:a16="http://schemas.microsoft.com/office/drawing/2014/main" id="{B95E8EB2-FB60-FA8F-93C9-CCF7F9C80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30833-BF95-97AB-D65F-5654BF3B6F31}"/>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282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5C73-4248-045C-4E3C-67288D703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DD9E9-4AFC-4098-C40F-E1FC91715B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9861C-4F48-2B70-E521-E31FA840CE19}"/>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5" name="Footer Placeholder 4">
            <a:extLst>
              <a:ext uri="{FF2B5EF4-FFF2-40B4-BE49-F238E27FC236}">
                <a16:creationId xmlns:a16="http://schemas.microsoft.com/office/drawing/2014/main" id="{1891C8E4-83D4-0A15-177F-8B65539A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4C890-F0A0-25AE-CB2F-44563AFC3618}"/>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13223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83B98-CDFB-3E1A-26BE-098C524545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4C31D-8222-1306-775A-E58E69887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63472-9237-D3E5-C60F-78B22D8B7633}"/>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5" name="Footer Placeholder 4">
            <a:extLst>
              <a:ext uri="{FF2B5EF4-FFF2-40B4-BE49-F238E27FC236}">
                <a16:creationId xmlns:a16="http://schemas.microsoft.com/office/drawing/2014/main" id="{45F545FA-6459-7E08-D3B0-0360E714D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438FE-BAC0-F47D-14FB-33BD595F93FA}"/>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868703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76127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73960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385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01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923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987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0331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09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FB30-DDA7-1157-34C3-AE3403797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BF4F0-AC22-6044-C3DE-FBB7515D39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BA39E-7156-F2FC-559A-057C478BA4B0}"/>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5" name="Footer Placeholder 4">
            <a:extLst>
              <a:ext uri="{FF2B5EF4-FFF2-40B4-BE49-F238E27FC236}">
                <a16:creationId xmlns:a16="http://schemas.microsoft.com/office/drawing/2014/main" id="{8CB94E10-B554-233A-2BD0-59373FE97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A707F-C8E1-9123-C06A-8CAF9DBD106A}"/>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414831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719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46B7C57-9E90-125C-9127-1BA6A3B2BBA3}"/>
              </a:ext>
            </a:extLst>
          </p:cNvPr>
          <p:cNvSpPr/>
          <p:nvPr userDrawn="1"/>
        </p:nvSpPr>
        <p:spPr>
          <a:xfrm rot="21010154">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3">
            <a:extLst>
              <a:ext uri="{FF2B5EF4-FFF2-40B4-BE49-F238E27FC236}">
                <a16:creationId xmlns:a16="http://schemas.microsoft.com/office/drawing/2014/main" id="{FBF68884-7406-7BD8-C8A0-C36DB6D4F3E1}"/>
              </a:ext>
            </a:extLst>
          </p:cNvPr>
          <p:cNvSpPr/>
          <p:nvPr userDrawn="1"/>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776854BC-3FE0-EF0D-9BAB-D6E3287EB71C}"/>
              </a:ext>
            </a:extLst>
          </p:cNvPr>
          <p:cNvSpPr/>
          <p:nvPr userDrawn="1"/>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5">
            <a:extLst>
              <a:ext uri="{FF2B5EF4-FFF2-40B4-BE49-F238E27FC236}">
                <a16:creationId xmlns:a16="http://schemas.microsoft.com/office/drawing/2014/main" id="{3FC9C5A6-B7BA-3AC5-D8AA-C381F4E174AD}"/>
              </a:ext>
            </a:extLst>
          </p:cNvPr>
          <p:cNvSpPr/>
          <p:nvPr userDrawn="1"/>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3">
            <a:extLst>
              <a:ext uri="{FF2B5EF4-FFF2-40B4-BE49-F238E27FC236}">
                <a16:creationId xmlns:a16="http://schemas.microsoft.com/office/drawing/2014/main" id="{CE028829-59EE-7956-F102-6A16E0563F98}"/>
              </a:ext>
            </a:extLst>
          </p:cNvPr>
          <p:cNvSpPr/>
          <p:nvPr userDrawn="1"/>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218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7053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903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5957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473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91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952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91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DDAE-3444-EDEE-1A44-F0DCF2379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4B816-ECB0-470F-E199-B1B2C22EC9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43FF8-EA43-842F-7CFE-4E2202188243}"/>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5" name="Footer Placeholder 4">
            <a:extLst>
              <a:ext uri="{FF2B5EF4-FFF2-40B4-BE49-F238E27FC236}">
                <a16:creationId xmlns:a16="http://schemas.microsoft.com/office/drawing/2014/main" id="{D621B07E-BF9A-98AC-DB3C-0FC1DA8DC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17C8C-8A61-74E1-B19F-43E1449C66C7}"/>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784305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92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71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882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355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1510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994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87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A142-66BC-13A8-2232-4E4E5CCED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DC6C13-D226-6ED3-88A1-02FB92699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7ED86F-D6DF-CE99-00E2-588548BBA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88D55-1E6D-227C-4708-DC0509889CB8}"/>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6" name="Footer Placeholder 5">
            <a:extLst>
              <a:ext uri="{FF2B5EF4-FFF2-40B4-BE49-F238E27FC236}">
                <a16:creationId xmlns:a16="http://schemas.microsoft.com/office/drawing/2014/main" id="{1433DDDA-CDC5-69FE-6847-0CD75CF5D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DF13F-2DBE-10E1-504D-BA3D4E1473C0}"/>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69436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0AEE-17D7-8F77-D301-9F4C39D1D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B2DEC1-2D59-F162-203D-7AF3D51CE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B25EC-8A9D-DCFD-9864-647FDF8429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DF339D-BE25-BDE9-C90F-4D437A5B3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E2F42-0E4D-428D-8266-9B82529634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43D1F-9B60-EEB1-3A64-F55728A348BF}"/>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8" name="Footer Placeholder 7">
            <a:extLst>
              <a:ext uri="{FF2B5EF4-FFF2-40B4-BE49-F238E27FC236}">
                <a16:creationId xmlns:a16="http://schemas.microsoft.com/office/drawing/2014/main" id="{50448BD3-12C6-75B0-FC57-B26643A989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300FB-6DDC-A51D-12E9-49D70F1A4F5D}"/>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385839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3C34-BA82-9802-4359-716DEF9E1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7A31AC-AD8F-0EFD-5635-B805077663CE}"/>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4" name="Footer Placeholder 3">
            <a:extLst>
              <a:ext uri="{FF2B5EF4-FFF2-40B4-BE49-F238E27FC236}">
                <a16:creationId xmlns:a16="http://schemas.microsoft.com/office/drawing/2014/main" id="{EE47A1A9-9E52-4C61-93EE-23B9CE659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E46DD-CA81-EAE8-BB5C-874C8A15D79B}"/>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38734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95E36E-A47A-1DB8-A89E-E9E0129FA9CC}"/>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3" name="Footer Placeholder 2">
            <a:extLst>
              <a:ext uri="{FF2B5EF4-FFF2-40B4-BE49-F238E27FC236}">
                <a16:creationId xmlns:a16="http://schemas.microsoft.com/office/drawing/2014/main" id="{0667A4C2-FEBF-4F7F-9D71-B76B6ABE43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38DE2-A31E-226D-B612-D2AA8240D59B}"/>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08007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27E6-D336-F8D5-483E-4E805AFE3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5D9BB2-C0B9-D9D6-0936-13408EF57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CD2DA3-8071-C854-6582-B2D145384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4A9A8-E12E-61A1-29BB-BC237CD64EC5}"/>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6" name="Footer Placeholder 5">
            <a:extLst>
              <a:ext uri="{FF2B5EF4-FFF2-40B4-BE49-F238E27FC236}">
                <a16:creationId xmlns:a16="http://schemas.microsoft.com/office/drawing/2014/main" id="{415B4120-2E94-7DB6-D897-C70F7656B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AA14D-EB95-F101-5002-0A299C8B1CDD}"/>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57284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0815-82B8-5D61-73E6-7215E3C36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DA3295-AF1D-7FD0-163A-1DCEDBCD2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B1A7F-132D-88CC-9B3A-E5F762FFF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356B3-12A8-90C6-20FE-3015194ED908}"/>
              </a:ext>
            </a:extLst>
          </p:cNvPr>
          <p:cNvSpPr>
            <a:spLocks noGrp="1"/>
          </p:cNvSpPr>
          <p:nvPr>
            <p:ph type="dt" sz="half" idx="10"/>
          </p:nvPr>
        </p:nvSpPr>
        <p:spPr/>
        <p:txBody>
          <a:bodyPr/>
          <a:lstStyle/>
          <a:p>
            <a:fld id="{9C878E99-2CA5-44A6-8D9C-3F68DB9303B5}" type="datetimeFigureOut">
              <a:rPr lang="en-US" smtClean="0"/>
              <a:t>25/08/2024</a:t>
            </a:fld>
            <a:endParaRPr lang="en-US"/>
          </a:p>
        </p:txBody>
      </p:sp>
      <p:sp>
        <p:nvSpPr>
          <p:cNvPr id="6" name="Footer Placeholder 5">
            <a:extLst>
              <a:ext uri="{FF2B5EF4-FFF2-40B4-BE49-F238E27FC236}">
                <a16:creationId xmlns:a16="http://schemas.microsoft.com/office/drawing/2014/main" id="{2A068180-9294-C44E-A084-09296A2CC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C66CD-8C4E-8AC3-BB7E-0EB9301AD14C}"/>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31813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7.xml"/><Relationship Id="rId21" Type="http://schemas.openxmlformats.org/officeDocument/2006/relationships/image" Target="../media/image9.png"/><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svg"/><Relationship Id="rId22" Type="http://schemas.openxmlformats.org/officeDocument/2006/relationships/image" Target="../media/image10.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4147320-D897-5056-FEE8-A397902AE7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2AA6F58-CDAB-4374-9E06-BB5B7899E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011A1-3681-E3AB-9D02-1B178C3254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54F15-8C8A-56FD-AE94-9F6294BF3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878E99-2CA5-44A6-8D9C-3F68DB9303B5}" type="datetimeFigureOut">
              <a:rPr lang="en-US" smtClean="0"/>
              <a:t>25/08/2024</a:t>
            </a:fld>
            <a:endParaRPr lang="en-US"/>
          </a:p>
        </p:txBody>
      </p:sp>
      <p:sp>
        <p:nvSpPr>
          <p:cNvPr id="5" name="Footer Placeholder 4">
            <a:extLst>
              <a:ext uri="{FF2B5EF4-FFF2-40B4-BE49-F238E27FC236}">
                <a16:creationId xmlns:a16="http://schemas.microsoft.com/office/drawing/2014/main" id="{224880AC-0D3F-5F61-7027-67A960EB06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A29DA9C-A0E9-D9F8-2E0F-69840C9E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9EF1F-5407-4B18-B840-9BB2CFACDC28}" type="slidenum">
              <a:rPr lang="en-US" smtClean="0"/>
              <a:t>‹#›</a:t>
            </a:fld>
            <a:endParaRPr lang="en-US"/>
          </a:p>
        </p:txBody>
      </p:sp>
    </p:spTree>
    <p:extLst>
      <p:ext uri="{BB962C8B-B14F-4D97-AF65-F5344CB8AC3E}">
        <p14:creationId xmlns:p14="http://schemas.microsoft.com/office/powerpoint/2010/main" val="22085646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307A734A-C276-02C7-CF56-DB14A3AC60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2">
            <a:extLst>
              <a:ext uri="{FF2B5EF4-FFF2-40B4-BE49-F238E27FC236}">
                <a16:creationId xmlns:a16="http://schemas.microsoft.com/office/drawing/2014/main" id="{65784148-2EE8-300C-EE22-26C67887AC34}"/>
              </a:ext>
            </a:extLst>
          </p:cNvPr>
          <p:cNvSpPr/>
          <p:nvPr userDrawn="1"/>
        </p:nvSpPr>
        <p:spPr>
          <a:xfrm rot="21010154">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extLst>
              <a:ext uri="{FF2B5EF4-FFF2-40B4-BE49-F238E27FC236}">
                <a16:creationId xmlns:a16="http://schemas.microsoft.com/office/drawing/2014/main" id="{32C79D9B-D219-3608-D97F-87E6209EC56E}"/>
              </a:ext>
            </a:extLst>
          </p:cNvPr>
          <p:cNvSpPr/>
          <p:nvPr userDrawn="1"/>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5488C6C0-97DA-C4F7-895E-9ABD43FF549E}"/>
              </a:ext>
            </a:extLst>
          </p:cNvPr>
          <p:cNvSpPr/>
          <p:nvPr userDrawn="1"/>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45D29940-A1FC-3F72-DC41-6BE6D9F7CE3B}"/>
              </a:ext>
            </a:extLst>
          </p:cNvPr>
          <p:cNvSpPr/>
          <p:nvPr userDrawn="1"/>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E18B1A1B-48FC-BDD2-B247-867B28DD7FBF}"/>
              </a:ext>
            </a:extLst>
          </p:cNvPr>
          <p:cNvSpPr/>
          <p:nvPr userDrawn="1"/>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9946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6F732F5-725D-D2FD-C473-966F3F9A30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2094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8.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0.svg"/><Relationship Id="rId23" Type="http://schemas.openxmlformats.org/officeDocument/2006/relationships/image" Target="../media/image22.svg"/><Relationship Id="rId28" Type="http://schemas.openxmlformats.org/officeDocument/2006/relationships/image" Target="../media/image27.svg"/><Relationship Id="rId10" Type="http://schemas.openxmlformats.org/officeDocument/2006/relationships/image" Target="../media/image7.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9.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47.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1.xml"/><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33.svg"/><Relationship Id="rId10" Type="http://schemas.openxmlformats.org/officeDocument/2006/relationships/image" Target="../media/image13.png"/><Relationship Id="rId19"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7.png"/><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2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33.svg"/><Relationship Id="rId10" Type="http://schemas.openxmlformats.org/officeDocument/2006/relationships/image" Target="../media/image13.png"/><Relationship Id="rId19"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1.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4.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65.png"/><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image" Target="../media/image8.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0.svg"/><Relationship Id="rId23" Type="http://schemas.openxmlformats.org/officeDocument/2006/relationships/image" Target="../media/image22.svg"/><Relationship Id="rId28" Type="http://schemas.openxmlformats.org/officeDocument/2006/relationships/image" Target="../media/image27.svg"/><Relationship Id="rId10" Type="http://schemas.openxmlformats.org/officeDocument/2006/relationships/image" Target="../media/image7.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9.png"/><Relationship Id="rId22" Type="http://schemas.openxmlformats.org/officeDocument/2006/relationships/image" Target="../media/image21.png"/><Relationship Id="rId27"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3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4.png"/><Relationship Id="rId20" Type="http://schemas.openxmlformats.org/officeDocument/2006/relationships/image" Target="../media/image38.sv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33.svg"/><Relationship Id="rId10" Type="http://schemas.openxmlformats.org/officeDocument/2006/relationships/image" Target="../media/image13.png"/><Relationship Id="rId19"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2.svg"/><Relationship Id="rId3" Type="http://schemas.openxmlformats.org/officeDocument/2006/relationships/image" Target="../media/image4.svg"/><Relationship Id="rId7" Type="http://schemas.openxmlformats.org/officeDocument/2006/relationships/image" Target="../media/image40.svg"/><Relationship Id="rId12" Type="http://schemas.openxmlformats.org/officeDocument/2006/relationships/image" Target="../media/image21.png"/><Relationship Id="rId2" Type="http://schemas.openxmlformats.org/officeDocument/2006/relationships/image" Target="../media/image3.png"/><Relationship Id="rId16" Type="http://schemas.openxmlformats.org/officeDocument/2006/relationships/image" Target="../media/image45.png"/><Relationship Id="rId1" Type="http://schemas.openxmlformats.org/officeDocument/2006/relationships/slideLayout" Target="../slideLayouts/slideLayout21.xml"/><Relationship Id="rId6" Type="http://schemas.openxmlformats.org/officeDocument/2006/relationships/image" Target="../media/image39.png"/><Relationship Id="rId11" Type="http://schemas.openxmlformats.org/officeDocument/2006/relationships/image" Target="../media/image2.svg"/><Relationship Id="rId5" Type="http://schemas.openxmlformats.org/officeDocument/2006/relationships/image" Target="../media/image6.svg"/><Relationship Id="rId15" Type="http://schemas.openxmlformats.org/officeDocument/2006/relationships/image" Target="../media/image44.sv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42.svg"/><Relationship Id="rId1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33.svg"/><Relationship Id="rId10" Type="http://schemas.openxmlformats.org/officeDocument/2006/relationships/image" Target="../media/image13.png"/><Relationship Id="rId19"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35.svg"/><Relationship Id="rId2" Type="http://schemas.openxmlformats.org/officeDocument/2006/relationships/image" Target="../media/image1.png"/><Relationship Id="rId16"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33.svg"/><Relationship Id="rId10" Type="http://schemas.openxmlformats.org/officeDocument/2006/relationships/image" Target="../media/image13.png"/><Relationship Id="rId19" Type="http://schemas.openxmlformats.org/officeDocument/2006/relationships/image" Target="../media/image3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2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95670" y="4055239"/>
            <a:ext cx="1010977" cy="1706289"/>
          </a:xfrm>
          <a:custGeom>
            <a:avLst/>
            <a:gdLst/>
            <a:ahLst/>
            <a:cxnLst/>
            <a:rect l="l" t="t" r="r" b="b"/>
            <a:pathLst>
              <a:path w="1516465" h="2559434">
                <a:moveTo>
                  <a:pt x="0" y="0"/>
                </a:moveTo>
                <a:lnTo>
                  <a:pt x="1516465" y="0"/>
                </a:lnTo>
                <a:lnTo>
                  <a:pt x="1516465" y="2559435"/>
                </a:lnTo>
                <a:lnTo>
                  <a:pt x="0" y="2559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366658" y="978341"/>
            <a:ext cx="9458684" cy="4901318"/>
          </a:xfrm>
          <a:custGeom>
            <a:avLst/>
            <a:gdLst/>
            <a:ahLst/>
            <a:cxnLst/>
            <a:rect l="l" t="t" r="r" b="b"/>
            <a:pathLst>
              <a:path w="14188026" h="7351977">
                <a:moveTo>
                  <a:pt x="0" y="0"/>
                </a:moveTo>
                <a:lnTo>
                  <a:pt x="14188026" y="0"/>
                </a:lnTo>
                <a:lnTo>
                  <a:pt x="14188026" y="7351978"/>
                </a:lnTo>
                <a:lnTo>
                  <a:pt x="0" y="735197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8" name="Freeform 8"/>
          <p:cNvSpPr/>
          <p:nvPr/>
        </p:nvSpPr>
        <p:spPr>
          <a:xfrm>
            <a:off x="1594630" y="1096472"/>
            <a:ext cx="9002741" cy="4665057"/>
          </a:xfrm>
          <a:custGeom>
            <a:avLst/>
            <a:gdLst/>
            <a:ahLst/>
            <a:cxnLst/>
            <a:rect l="l" t="t" r="r" b="b"/>
            <a:pathLst>
              <a:path w="13504112" h="6997585">
                <a:moveTo>
                  <a:pt x="0" y="0"/>
                </a:moveTo>
                <a:lnTo>
                  <a:pt x="13504112" y="0"/>
                </a:lnTo>
                <a:lnTo>
                  <a:pt x="13504112" y="6997586"/>
                </a:lnTo>
                <a:lnTo>
                  <a:pt x="0" y="699758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2" name="TextBox 12"/>
          <p:cNvSpPr txBox="1"/>
          <p:nvPr/>
        </p:nvSpPr>
        <p:spPr>
          <a:xfrm>
            <a:off x="3690335" y="4429089"/>
            <a:ext cx="5087307" cy="91578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sp>
        <p:nvSpPr>
          <p:cNvPr id="13" name="Freeform 13"/>
          <p:cNvSpPr/>
          <p:nvPr/>
        </p:nvSpPr>
        <p:spPr>
          <a:xfrm rot="1930541">
            <a:off x="9035466" y="1656466"/>
            <a:ext cx="1375435" cy="601753"/>
          </a:xfrm>
          <a:custGeom>
            <a:avLst/>
            <a:gdLst/>
            <a:ahLst/>
            <a:cxnLst/>
            <a:rect l="l" t="t" r="r" b="b"/>
            <a:pathLst>
              <a:path w="2063153" h="902630">
                <a:moveTo>
                  <a:pt x="0" y="0"/>
                </a:moveTo>
                <a:lnTo>
                  <a:pt x="2063153" y="0"/>
                </a:lnTo>
                <a:lnTo>
                  <a:pt x="2063153" y="902630"/>
                </a:lnTo>
                <a:lnTo>
                  <a:pt x="0" y="9026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747101">
            <a:off x="1910417" y="4528830"/>
            <a:ext cx="1375435" cy="601753"/>
          </a:xfrm>
          <a:custGeom>
            <a:avLst/>
            <a:gdLst/>
            <a:ahLst/>
            <a:cxnLst/>
            <a:rect l="l" t="t" r="r" b="b"/>
            <a:pathLst>
              <a:path w="2063153" h="902630">
                <a:moveTo>
                  <a:pt x="0" y="0"/>
                </a:moveTo>
                <a:lnTo>
                  <a:pt x="2063153" y="0"/>
                </a:lnTo>
                <a:lnTo>
                  <a:pt x="2063153" y="902629"/>
                </a:lnTo>
                <a:lnTo>
                  <a:pt x="0" y="9026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308520">
            <a:off x="9012981" y="5072579"/>
            <a:ext cx="2138519" cy="652248"/>
          </a:xfrm>
          <a:custGeom>
            <a:avLst/>
            <a:gdLst/>
            <a:ahLst/>
            <a:cxnLst/>
            <a:rect l="l" t="t" r="r" b="b"/>
            <a:pathLst>
              <a:path w="3207778" h="978372">
                <a:moveTo>
                  <a:pt x="0" y="0"/>
                </a:moveTo>
                <a:lnTo>
                  <a:pt x="3207778" y="0"/>
                </a:lnTo>
                <a:lnTo>
                  <a:pt x="3207778" y="978372"/>
                </a:lnTo>
                <a:lnTo>
                  <a:pt x="0" y="9783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1158448">
            <a:off x="1205400" y="1160882"/>
            <a:ext cx="1907486" cy="686695"/>
          </a:xfrm>
          <a:custGeom>
            <a:avLst/>
            <a:gdLst/>
            <a:ahLst/>
            <a:cxnLst/>
            <a:rect l="l" t="t" r="r" b="b"/>
            <a:pathLst>
              <a:path w="2861229" h="1030042">
                <a:moveTo>
                  <a:pt x="0" y="0"/>
                </a:moveTo>
                <a:lnTo>
                  <a:pt x="2861229" y="0"/>
                </a:lnTo>
                <a:lnTo>
                  <a:pt x="2861229" y="1030042"/>
                </a:lnTo>
                <a:lnTo>
                  <a:pt x="0" y="103004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0353725" y="3278328"/>
            <a:ext cx="842406" cy="720257"/>
          </a:xfrm>
          <a:custGeom>
            <a:avLst/>
            <a:gdLst/>
            <a:ahLst/>
            <a:cxnLst/>
            <a:rect l="l" t="t" r="r" b="b"/>
            <a:pathLst>
              <a:path w="1263609" h="1080386">
                <a:moveTo>
                  <a:pt x="0" y="0"/>
                </a:moveTo>
                <a:lnTo>
                  <a:pt x="1263609" y="0"/>
                </a:lnTo>
                <a:lnTo>
                  <a:pt x="1263609" y="1080385"/>
                </a:lnTo>
                <a:lnTo>
                  <a:pt x="0" y="108038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5119640" y="310765"/>
            <a:ext cx="1952720" cy="1108169"/>
          </a:xfrm>
          <a:custGeom>
            <a:avLst/>
            <a:gdLst/>
            <a:ahLst/>
            <a:cxnLst/>
            <a:rect l="l" t="t" r="r" b="b"/>
            <a:pathLst>
              <a:path w="2929080" h="1662253">
                <a:moveTo>
                  <a:pt x="0" y="0"/>
                </a:moveTo>
                <a:lnTo>
                  <a:pt x="2929080" y="0"/>
                </a:lnTo>
                <a:lnTo>
                  <a:pt x="2929080" y="1662254"/>
                </a:lnTo>
                <a:lnTo>
                  <a:pt x="0" y="16622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9539555" y="4381423"/>
            <a:ext cx="2389063" cy="2639849"/>
          </a:xfrm>
          <a:custGeom>
            <a:avLst/>
            <a:gdLst/>
            <a:ahLst/>
            <a:cxnLst/>
            <a:rect l="l" t="t" r="r" b="b"/>
            <a:pathLst>
              <a:path w="7447788" h="8229600">
                <a:moveTo>
                  <a:pt x="0" y="0"/>
                </a:moveTo>
                <a:lnTo>
                  <a:pt x="7447788" y="0"/>
                </a:lnTo>
                <a:lnTo>
                  <a:pt x="7447788" y="8229600"/>
                </a:lnTo>
                <a:lnTo>
                  <a:pt x="0" y="8229600"/>
                </a:lnTo>
                <a:lnTo>
                  <a:pt x="0" y="0"/>
                </a:lnTo>
                <a:close/>
              </a:path>
            </a:pathLst>
          </a:custGeom>
          <a:blipFill>
            <a:blip r:embed="rId26"/>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59494" y="4161436"/>
            <a:ext cx="3171329" cy="27432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pic>
        <p:nvPicPr>
          <p:cNvPr id="39" name="Picture 38" descr="Tập làm văn">
            <a:extLst>
              <a:ext uri="{FF2B5EF4-FFF2-40B4-BE49-F238E27FC236}">
                <a16:creationId xmlns:a16="http://schemas.microsoft.com/office/drawing/2014/main" id="{8C4998D9-E238-D4A3-1F3F-60162D3F6067}"/>
              </a:ext>
            </a:extLst>
          </p:cNvPr>
          <p:cNvPicPr>
            <a:picLocks noChangeAspect="1"/>
          </p:cNvPicPr>
          <p:nvPr/>
        </p:nvPicPr>
        <p:blipFill rotWithShape="1">
          <a:blip r:embed="rId29"/>
          <a:srcRect l="31923" t="24392" r="37937" b="55493"/>
          <a:stretch/>
        </p:blipFill>
        <p:spPr>
          <a:xfrm>
            <a:off x="4225304" y="1228406"/>
            <a:ext cx="3500386" cy="1212073"/>
          </a:xfrm>
          <a:prstGeom prst="rect">
            <a:avLst/>
          </a:prstGeom>
        </p:spPr>
      </p:pic>
      <p:pic>
        <p:nvPicPr>
          <p:cNvPr id="40" name="Picture 39">
            <a:extLst>
              <a:ext uri="{FF2B5EF4-FFF2-40B4-BE49-F238E27FC236}">
                <a16:creationId xmlns:a16="http://schemas.microsoft.com/office/drawing/2014/main" id="{EB5C5401-F10E-755A-EBFA-AB93212D823C}"/>
              </a:ext>
            </a:extLst>
          </p:cNvPr>
          <p:cNvPicPr>
            <a:picLocks noChangeAspect="1"/>
          </p:cNvPicPr>
          <p:nvPr/>
        </p:nvPicPr>
        <p:blipFill>
          <a:blip r:embed="rId30"/>
          <a:stretch>
            <a:fillRect/>
          </a:stretch>
        </p:blipFill>
        <p:spPr>
          <a:xfrm>
            <a:off x="861595" y="2282642"/>
            <a:ext cx="10839627" cy="470042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grpSp>
        <p:nvGrpSpPr>
          <p:cNvPr id="6" name="Group 5">
            <a:extLst>
              <a:ext uri="{FF2B5EF4-FFF2-40B4-BE49-F238E27FC236}">
                <a16:creationId xmlns:a16="http://schemas.microsoft.com/office/drawing/2014/main" id="{D37762F2-89D4-D3E2-463A-72D0ED53BD0E}"/>
              </a:ext>
            </a:extLst>
          </p:cNvPr>
          <p:cNvGrpSpPr/>
          <p:nvPr/>
        </p:nvGrpSpPr>
        <p:grpSpPr>
          <a:xfrm>
            <a:off x="1353705" y="432376"/>
            <a:ext cx="9484591" cy="2308325"/>
            <a:chOff x="2247900" y="774699"/>
            <a:chExt cx="8356600" cy="2308325"/>
          </a:xfrm>
        </p:grpSpPr>
        <p:sp>
          <p:nvSpPr>
            <p:cNvPr id="7" name="TextBox 6">
              <a:extLst>
                <a:ext uri="{FF2B5EF4-FFF2-40B4-BE49-F238E27FC236}">
                  <a16:creationId xmlns:a16="http://schemas.microsoft.com/office/drawing/2014/main" id="{A9C60886-D8CB-463E-0FDC-E603A6ED91F0}"/>
                </a:ext>
              </a:extLst>
            </p:cNvPr>
            <p:cNvSpPr txBox="1"/>
            <p:nvPr/>
          </p:nvSpPr>
          <p:spPr>
            <a:xfrm>
              <a:off x="2247900" y="774700"/>
              <a:ext cx="8356600" cy="2308324"/>
            </a:xfrm>
            <a:prstGeom prst="rect">
              <a:avLst/>
            </a:prstGeom>
            <a:noFill/>
          </p:spPr>
          <p:txBody>
            <a:bodyPr wrap="square" rtlCol="0">
              <a:spAutoFit/>
            </a:bodyPr>
            <a:lstStyle/>
            <a:p>
              <a:pPr algn="ctr"/>
              <a:r>
                <a:rPr lang="en-US" sz="7200" b="1">
                  <a:ln w="127000">
                    <a:solidFill>
                      <a:prstClr val="white"/>
                    </a:solidFill>
                  </a:ln>
                  <a:solidFill>
                    <a:prstClr val="white"/>
                  </a:solidFill>
                  <a:effectLst>
                    <a:outerShdw blurRad="38100" dist="38100" dir="2700000" algn="tl">
                      <a:srgbClr val="000000">
                        <a:alpha val="43137"/>
                      </a:srgbClr>
                    </a:outerShdw>
                  </a:effectLst>
                  <a:latin typeface="iCiel Pony" panose="02000000000000000000" pitchFamily="2" charset="0"/>
                </a:rPr>
                <a:t>Thảo luận nhóm đôi</a:t>
              </a:r>
            </a:p>
          </p:txBody>
        </p:sp>
        <p:sp>
          <p:nvSpPr>
            <p:cNvPr id="8" name="TextBox 7">
              <a:extLst>
                <a:ext uri="{FF2B5EF4-FFF2-40B4-BE49-F238E27FC236}">
                  <a16:creationId xmlns:a16="http://schemas.microsoft.com/office/drawing/2014/main" id="{59537017-A451-FE90-CEE6-AE23E86009E7}"/>
                </a:ext>
              </a:extLst>
            </p:cNvPr>
            <p:cNvSpPr txBox="1"/>
            <p:nvPr/>
          </p:nvSpPr>
          <p:spPr>
            <a:xfrm>
              <a:off x="2247900" y="774699"/>
              <a:ext cx="8356600" cy="2308324"/>
            </a:xfrm>
            <a:prstGeom prst="rect">
              <a:avLst/>
            </a:prstGeom>
            <a:noFill/>
          </p:spPr>
          <p:txBody>
            <a:bodyPr wrap="square" rtlCol="0">
              <a:spAutoFit/>
            </a:bodyPr>
            <a:lstStyle/>
            <a:p>
              <a:pPr algn="ctr"/>
              <a:r>
                <a:rPr lang="en-US" sz="7200" b="1">
                  <a:ln>
                    <a:solidFill>
                      <a:sysClr val="windowText" lastClr="000000"/>
                    </a:solidFill>
                  </a:ln>
                  <a:solidFill>
                    <a:srgbClr val="FBDA02"/>
                  </a:solidFill>
                  <a:latin typeface="iCiel Pony" panose="02000000000000000000" pitchFamily="2" charset="0"/>
                </a:rPr>
                <a:t>Thảo luận nhóm đôi</a:t>
              </a:r>
            </a:p>
          </p:txBody>
        </p:sp>
      </p:grpSp>
      <p:pic>
        <p:nvPicPr>
          <p:cNvPr id="9" name="Picture 8">
            <a:extLst>
              <a:ext uri="{FF2B5EF4-FFF2-40B4-BE49-F238E27FC236}">
                <a16:creationId xmlns:a16="http://schemas.microsoft.com/office/drawing/2014/main" id="{961E0984-3050-0F5D-5696-511E8AE1FBF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2390124" y="1972748"/>
            <a:ext cx="7411751" cy="4885252"/>
          </a:xfrm>
          <a:prstGeom prst="rect">
            <a:avLst/>
          </a:prstGeom>
          <a:effectLst>
            <a:innerShdw blurRad="114300">
              <a:prstClr val="black"/>
            </a:innerShdw>
          </a:effectLst>
        </p:spPr>
      </p:pic>
    </p:spTree>
    <p:extLst>
      <p:ext uri="{BB962C8B-B14F-4D97-AF65-F5344CB8AC3E}">
        <p14:creationId xmlns:p14="http://schemas.microsoft.com/office/powerpoint/2010/main" val="621687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8032B-079E-36FE-1ABD-C061E4368CA0}"/>
              </a:ext>
            </a:extLst>
          </p:cNvPr>
          <p:cNvPicPr>
            <a:picLocks noChangeAspect="1"/>
          </p:cNvPicPr>
          <p:nvPr/>
        </p:nvPicPr>
        <p:blipFill rotWithShape="1">
          <a:blip r:embed="rId2">
            <a:extLst>
              <a:ext uri="{28A0092B-C50C-407E-A947-70E740481C1C}">
                <a14:useLocalDpi xmlns:a14="http://schemas.microsoft.com/office/drawing/2010/main" val="0"/>
              </a:ext>
            </a:extLst>
          </a:blip>
          <a:srcRect t="5563" r="59540" b="1242"/>
          <a:stretch/>
        </p:blipFill>
        <p:spPr>
          <a:xfrm>
            <a:off x="3405351" y="1855969"/>
            <a:ext cx="5053222" cy="3305057"/>
          </a:xfrm>
          <a:prstGeom prst="rect">
            <a:avLst/>
          </a:prstGeom>
        </p:spPr>
      </p:pic>
      <p:grpSp>
        <p:nvGrpSpPr>
          <p:cNvPr id="3" name="Group 2">
            <a:extLst>
              <a:ext uri="{FF2B5EF4-FFF2-40B4-BE49-F238E27FC236}">
                <a16:creationId xmlns:a16="http://schemas.microsoft.com/office/drawing/2014/main" id="{35DAAF04-AA0A-C6A8-56C5-F20541775722}"/>
              </a:ext>
            </a:extLst>
          </p:cNvPr>
          <p:cNvGrpSpPr/>
          <p:nvPr/>
        </p:nvGrpSpPr>
        <p:grpSpPr>
          <a:xfrm>
            <a:off x="592765" y="323583"/>
            <a:ext cx="11006470" cy="1532386"/>
            <a:chOff x="749595" y="1031748"/>
            <a:chExt cx="16509705" cy="2298579"/>
          </a:xfrm>
        </p:grpSpPr>
        <p:sp>
          <p:nvSpPr>
            <p:cNvPr id="4" name="Rectangle 3">
              <a:extLst>
                <a:ext uri="{FF2B5EF4-FFF2-40B4-BE49-F238E27FC236}">
                  <a16:creationId xmlns:a16="http://schemas.microsoft.com/office/drawing/2014/main" id="{949A89B0-A174-945D-3CFE-64302E815B66}"/>
                </a:ext>
              </a:extLst>
            </p:cNvPr>
            <p:cNvSpPr>
              <a:spLocks noChangeAspect="1"/>
            </p:cNvSpPr>
            <p:nvPr/>
          </p:nvSpPr>
          <p:spPr>
            <a:xfrm>
              <a:off x="1028700" y="1714500"/>
              <a:ext cx="16230600" cy="1615827"/>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Chúng em luôn yêu quý và biết ơn ông.</a:t>
              </a:r>
            </a:p>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Nam Nguyên</a:t>
              </a:r>
              <a:endParaRPr lang="en-US" sz="4000" b="1">
                <a:ln w="0"/>
                <a:solidFill>
                  <a:srgbClr val="C00000"/>
                </a:solidFill>
                <a:latin typeface="Arial" panose="020B0604020202020204" pitchFamily="34" charset="0"/>
                <a:cs typeface="Arial" panose="020B0604020202020204" pitchFamily="34" charset="0"/>
              </a:endParaRPr>
            </a:p>
          </p:txBody>
        </p:sp>
        <p:pic>
          <p:nvPicPr>
            <p:cNvPr id="5" name="Picture 21">
              <a:extLst>
                <a:ext uri="{FF2B5EF4-FFF2-40B4-BE49-F238E27FC236}">
                  <a16:creationId xmlns:a16="http://schemas.microsoft.com/office/drawing/2014/main" id="{25F7D83D-CCBB-B643-7BAC-1A1C4D9771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1031748"/>
              <a:ext cx="2133600" cy="1365504"/>
            </a:xfrm>
            <a:prstGeom prst="rect">
              <a:avLst/>
            </a:prstGeom>
          </p:spPr>
        </p:pic>
      </p:grpSp>
      <p:grpSp>
        <p:nvGrpSpPr>
          <p:cNvPr id="6" name="Group 5">
            <a:extLst>
              <a:ext uri="{FF2B5EF4-FFF2-40B4-BE49-F238E27FC236}">
                <a16:creationId xmlns:a16="http://schemas.microsoft.com/office/drawing/2014/main" id="{07C94CB3-31B8-98B2-F62D-DFB0DE361B57}"/>
              </a:ext>
            </a:extLst>
          </p:cNvPr>
          <p:cNvGrpSpPr/>
          <p:nvPr/>
        </p:nvGrpSpPr>
        <p:grpSpPr>
          <a:xfrm>
            <a:off x="525130" y="4583135"/>
            <a:ext cx="11031870" cy="2024828"/>
            <a:chOff x="749595" y="4460748"/>
            <a:chExt cx="16547805" cy="3037242"/>
          </a:xfrm>
        </p:grpSpPr>
        <p:sp>
          <p:nvSpPr>
            <p:cNvPr id="7" name="Rectangle 6">
              <a:extLst>
                <a:ext uri="{FF2B5EF4-FFF2-40B4-BE49-F238E27FC236}">
                  <a16:creationId xmlns:a16="http://schemas.microsoft.com/office/drawing/2014/main" id="{F5C0734E-6013-2B80-4D81-05E7D576AFF3}"/>
                </a:ext>
              </a:extLst>
            </p:cNvPr>
            <p:cNvSpPr>
              <a:spLocks noChangeAspect="1"/>
            </p:cNvSpPr>
            <p:nvPr/>
          </p:nvSpPr>
          <p:spPr>
            <a:xfrm>
              <a:off x="1028700" y="5143500"/>
              <a:ext cx="16268700" cy="2354490"/>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Em luôn yêu quý và biết ơn cô Thư – người mẹ thứ hai của em.</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Ngân Thương</a:t>
              </a:r>
              <a:endParaRPr kumimoji="0" lang="vi-VN"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21">
              <a:extLst>
                <a:ext uri="{FF2B5EF4-FFF2-40B4-BE49-F238E27FC236}">
                  <a16:creationId xmlns:a16="http://schemas.microsoft.com/office/drawing/2014/main" id="{CA83B0B7-3EAC-F385-A826-2CDDBFB4C4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4460748"/>
              <a:ext cx="2133600" cy="1365504"/>
            </a:xfrm>
            <a:prstGeom prst="rect">
              <a:avLst/>
            </a:prstGeom>
          </p:spPr>
        </p:pic>
      </p:grpSp>
      <p:sp>
        <p:nvSpPr>
          <p:cNvPr id="9" name="TextBox 8">
            <a:extLst>
              <a:ext uri="{FF2B5EF4-FFF2-40B4-BE49-F238E27FC236}">
                <a16:creationId xmlns:a16="http://schemas.microsoft.com/office/drawing/2014/main" id="{23C48B4A-48AA-3228-DCB5-1F1333BE4130}"/>
              </a:ext>
            </a:extLst>
          </p:cNvPr>
          <p:cNvSpPr txBox="1"/>
          <p:nvPr/>
        </p:nvSpPr>
        <p:spPr>
          <a:xfrm>
            <a:off x="1236330" y="455585"/>
            <a:ext cx="958875" cy="646331"/>
          </a:xfrm>
          <a:prstGeom prst="rect">
            <a:avLst/>
          </a:prstGeom>
          <a:noFill/>
        </p:spPr>
        <p:txBody>
          <a:bodyPr wrap="square" rtlCol="0">
            <a:spAutoFit/>
          </a:bodyPr>
          <a:lstStyle/>
          <a:p>
            <a:r>
              <a:rPr lang="en-US" sz="3600"/>
              <a:t>1</a:t>
            </a:r>
          </a:p>
        </p:txBody>
      </p:sp>
      <p:sp>
        <p:nvSpPr>
          <p:cNvPr id="10" name="TextBox 9">
            <a:extLst>
              <a:ext uri="{FF2B5EF4-FFF2-40B4-BE49-F238E27FC236}">
                <a16:creationId xmlns:a16="http://schemas.microsoft.com/office/drawing/2014/main" id="{B7F8A610-F3E1-44B7-ED2A-9256755D41D4}"/>
              </a:ext>
            </a:extLst>
          </p:cNvPr>
          <p:cNvSpPr txBox="1"/>
          <p:nvPr/>
        </p:nvSpPr>
        <p:spPr>
          <a:xfrm>
            <a:off x="1056290" y="4715137"/>
            <a:ext cx="958875" cy="646331"/>
          </a:xfrm>
          <a:prstGeom prst="rect">
            <a:avLst/>
          </a:prstGeom>
          <a:noFill/>
        </p:spPr>
        <p:txBody>
          <a:bodyPr wrap="square" rtlCol="0">
            <a:spAutoFit/>
          </a:bodyPr>
          <a:lstStyle/>
          <a:p>
            <a:r>
              <a:rPr lang="en-US" sz="3600"/>
              <a:t>2</a:t>
            </a:r>
          </a:p>
        </p:txBody>
      </p:sp>
    </p:spTree>
    <p:extLst>
      <p:ext uri="{BB962C8B-B14F-4D97-AF65-F5344CB8AC3E}">
        <p14:creationId xmlns:p14="http://schemas.microsoft.com/office/powerpoint/2010/main" val="44059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E166E-7B3F-DD17-CB42-8726A33E5E24}"/>
              </a:ext>
            </a:extLst>
          </p:cNvPr>
          <p:cNvPicPr>
            <a:picLocks noChangeAspect="1"/>
          </p:cNvPicPr>
          <p:nvPr/>
        </p:nvPicPr>
        <p:blipFill rotWithShape="1">
          <a:blip r:embed="rId2">
            <a:extLst>
              <a:ext uri="{28A0092B-C50C-407E-A947-70E740481C1C}">
                <a14:useLocalDpi xmlns:a14="http://schemas.microsoft.com/office/drawing/2010/main" val="0"/>
              </a:ext>
            </a:extLst>
          </a:blip>
          <a:srcRect l="39876" t="5644" r="1679" b="1161"/>
          <a:stretch/>
        </p:blipFill>
        <p:spPr>
          <a:xfrm>
            <a:off x="2806260" y="3429000"/>
            <a:ext cx="7299435" cy="3305057"/>
          </a:xfrm>
          <a:prstGeom prst="rect">
            <a:avLst/>
          </a:prstGeom>
        </p:spPr>
      </p:pic>
      <p:grpSp>
        <p:nvGrpSpPr>
          <p:cNvPr id="3" name="Group 2">
            <a:extLst>
              <a:ext uri="{FF2B5EF4-FFF2-40B4-BE49-F238E27FC236}">
                <a16:creationId xmlns:a16="http://schemas.microsoft.com/office/drawing/2014/main" id="{C50D1309-9B23-A2DE-593B-4A94FD4C64C2}"/>
              </a:ext>
            </a:extLst>
          </p:cNvPr>
          <p:cNvGrpSpPr/>
          <p:nvPr/>
        </p:nvGrpSpPr>
        <p:grpSpPr>
          <a:xfrm>
            <a:off x="580065" y="123943"/>
            <a:ext cx="11031870" cy="3009713"/>
            <a:chOff x="749595" y="4460748"/>
            <a:chExt cx="16547805" cy="4514570"/>
          </a:xfrm>
        </p:grpSpPr>
        <p:sp>
          <p:nvSpPr>
            <p:cNvPr id="4" name="Rectangle 3">
              <a:extLst>
                <a:ext uri="{FF2B5EF4-FFF2-40B4-BE49-F238E27FC236}">
                  <a16:creationId xmlns:a16="http://schemas.microsoft.com/office/drawing/2014/main" id="{7D5B4FED-D2A9-B694-5333-F609DBC6A1EE}"/>
                </a:ext>
              </a:extLst>
            </p:cNvPr>
            <p:cNvSpPr>
              <a:spLocks noChangeAspect="1"/>
            </p:cNvSpPr>
            <p:nvPr/>
          </p:nvSpPr>
          <p:spPr>
            <a:xfrm>
              <a:off x="1028700" y="5143500"/>
              <a:ext cx="16268700" cy="3831818"/>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Tuổi thơ của chúng tôi thật ngọt ngào và nhiều màu sắc vì luôn có bà</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ở bên. Có lẽ, những món ăn và câu chuyện của bà sẽ theo chị em tôi mãi</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đến sau này.</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Hoài Vũ</a:t>
              </a:r>
              <a:endParaRPr kumimoji="0" lang="vi-VN"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21">
              <a:extLst>
                <a:ext uri="{FF2B5EF4-FFF2-40B4-BE49-F238E27FC236}">
                  <a16:creationId xmlns:a16="http://schemas.microsoft.com/office/drawing/2014/main" id="{CF5D2E0B-D6FE-005A-4573-B37463594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4460748"/>
              <a:ext cx="2133600" cy="1365504"/>
            </a:xfrm>
            <a:prstGeom prst="rect">
              <a:avLst/>
            </a:prstGeom>
          </p:spPr>
        </p:pic>
      </p:grpSp>
      <p:sp>
        <p:nvSpPr>
          <p:cNvPr id="6" name="TextBox 5">
            <a:extLst>
              <a:ext uri="{FF2B5EF4-FFF2-40B4-BE49-F238E27FC236}">
                <a16:creationId xmlns:a16="http://schemas.microsoft.com/office/drawing/2014/main" id="{7319EE08-D962-B11D-4AB3-B3E1847ED626}"/>
              </a:ext>
            </a:extLst>
          </p:cNvPr>
          <p:cNvSpPr txBox="1"/>
          <p:nvPr/>
        </p:nvSpPr>
        <p:spPr>
          <a:xfrm>
            <a:off x="1103831" y="286723"/>
            <a:ext cx="898634" cy="584775"/>
          </a:xfrm>
          <a:prstGeom prst="rect">
            <a:avLst/>
          </a:prstGeom>
          <a:noFill/>
        </p:spPr>
        <p:txBody>
          <a:bodyPr wrap="square" rtlCol="0">
            <a:spAutoFit/>
          </a:bodyPr>
          <a:lstStyle/>
          <a:p>
            <a:r>
              <a:rPr lang="en-US" sz="3200"/>
              <a:t>2</a:t>
            </a:r>
          </a:p>
        </p:txBody>
      </p:sp>
      <p:grpSp>
        <p:nvGrpSpPr>
          <p:cNvPr id="7" name="Group 6">
            <a:extLst>
              <a:ext uri="{FF2B5EF4-FFF2-40B4-BE49-F238E27FC236}">
                <a16:creationId xmlns:a16="http://schemas.microsoft.com/office/drawing/2014/main" id="{D039879A-743C-9C7C-6AEB-435395F2313A}"/>
              </a:ext>
            </a:extLst>
          </p:cNvPr>
          <p:cNvGrpSpPr/>
          <p:nvPr/>
        </p:nvGrpSpPr>
        <p:grpSpPr>
          <a:xfrm>
            <a:off x="605465" y="-73156"/>
            <a:ext cx="11006470" cy="3502156"/>
            <a:chOff x="749595" y="1031748"/>
            <a:chExt cx="16509705" cy="5253234"/>
          </a:xfrm>
        </p:grpSpPr>
        <p:sp>
          <p:nvSpPr>
            <p:cNvPr id="8" name="Rectangle 7">
              <a:extLst>
                <a:ext uri="{FF2B5EF4-FFF2-40B4-BE49-F238E27FC236}">
                  <a16:creationId xmlns:a16="http://schemas.microsoft.com/office/drawing/2014/main" id="{F8CA6AAF-F189-2AF6-5A76-98480791F45E}"/>
                </a:ext>
              </a:extLst>
            </p:cNvPr>
            <p:cNvSpPr>
              <a:spLocks noChangeAspect="1"/>
            </p:cNvSpPr>
            <p:nvPr/>
          </p:nvSpPr>
          <p:spPr>
            <a:xfrm>
              <a:off x="1028700" y="1714500"/>
              <a:ext cx="16230600" cy="4570482"/>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Năm học trôi qua thật nhanh. Thế là chúng em đã sắp phải chia tay thầy,</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chia tay mái trường và tập thể lớp 5A thân thương. Hành trang cho chặng</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đường mới của chúng em có cả những bài học, những nụ cười và niềm tin</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của thầy kính yêu.</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Phan Thu Trang</a:t>
              </a:r>
              <a:endParaRPr kumimoji="0" lang="en-US"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9" name="Picture 21">
              <a:extLst>
                <a:ext uri="{FF2B5EF4-FFF2-40B4-BE49-F238E27FC236}">
                  <a16:creationId xmlns:a16="http://schemas.microsoft.com/office/drawing/2014/main" id="{6F91EC9E-7FAB-7BC8-EFEF-453EDE992C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1031748"/>
              <a:ext cx="2133600" cy="1365504"/>
            </a:xfrm>
            <a:prstGeom prst="rect">
              <a:avLst/>
            </a:prstGeom>
          </p:spPr>
        </p:pic>
      </p:grpSp>
      <p:sp>
        <p:nvSpPr>
          <p:cNvPr id="10" name="Rectangle 9">
            <a:extLst>
              <a:ext uri="{FF2B5EF4-FFF2-40B4-BE49-F238E27FC236}">
                <a16:creationId xmlns:a16="http://schemas.microsoft.com/office/drawing/2014/main" id="{C804EF4E-4B2C-1D91-0716-7C1C30A71D37}"/>
              </a:ext>
            </a:extLst>
          </p:cNvPr>
          <p:cNvSpPr/>
          <p:nvPr/>
        </p:nvSpPr>
        <p:spPr>
          <a:xfrm>
            <a:off x="1126869" y="102459"/>
            <a:ext cx="379591"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endParaRPr>
          </a:p>
        </p:txBody>
      </p:sp>
    </p:spTree>
    <p:extLst>
      <p:ext uri="{BB962C8B-B14F-4D97-AF65-F5344CB8AC3E}">
        <p14:creationId xmlns:p14="http://schemas.microsoft.com/office/powerpoint/2010/main" val="1747813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pic>
        <p:nvPicPr>
          <p:cNvPr id="8" name="Picture 7">
            <a:extLst>
              <a:ext uri="{FF2B5EF4-FFF2-40B4-BE49-F238E27FC236}">
                <a16:creationId xmlns:a16="http://schemas.microsoft.com/office/drawing/2014/main" id="{0001EFC6-8389-5018-F029-7772BA218E97}"/>
              </a:ext>
            </a:extLst>
          </p:cNvPr>
          <p:cNvPicPr>
            <a:picLocks noChangeAspect="1"/>
          </p:cNvPicPr>
          <p:nvPr/>
        </p:nvPicPr>
        <p:blipFill rotWithShape="1">
          <a:blip r:embed="rId12">
            <a:extLst>
              <a:ext uri="{28A0092B-C50C-407E-A947-70E740481C1C}">
                <a14:useLocalDpi xmlns:a14="http://schemas.microsoft.com/office/drawing/2010/main" val="0"/>
              </a:ext>
            </a:extLst>
          </a:blip>
          <a:srcRect t="5562"/>
          <a:stretch/>
        </p:blipFill>
        <p:spPr>
          <a:xfrm>
            <a:off x="647792" y="869051"/>
            <a:ext cx="11216854" cy="3007863"/>
          </a:xfrm>
          <a:prstGeom prst="rect">
            <a:avLst/>
          </a:prstGeom>
        </p:spPr>
      </p:pic>
      <p:sp>
        <p:nvSpPr>
          <p:cNvPr id="7" name="Rectangle: Rounded Corners 6">
            <a:extLst>
              <a:ext uri="{FF2B5EF4-FFF2-40B4-BE49-F238E27FC236}">
                <a16:creationId xmlns:a16="http://schemas.microsoft.com/office/drawing/2014/main" id="{DED279B2-0612-9A58-EB42-71786215357F}"/>
              </a:ext>
            </a:extLst>
          </p:cNvPr>
          <p:cNvSpPr/>
          <p:nvPr/>
        </p:nvSpPr>
        <p:spPr>
          <a:xfrm>
            <a:off x="1762790" y="4066117"/>
            <a:ext cx="2560566" cy="859248"/>
          </a:xfrm>
          <a:prstGeom prst="roundRect">
            <a:avLst/>
          </a:prstGeom>
          <a:solidFill>
            <a:srgbClr val="CBFF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1a</a:t>
            </a:r>
          </a:p>
        </p:txBody>
      </p:sp>
      <p:sp>
        <p:nvSpPr>
          <p:cNvPr id="10" name="Rectangle: Rounded Corners 9">
            <a:extLst>
              <a:ext uri="{FF2B5EF4-FFF2-40B4-BE49-F238E27FC236}">
                <a16:creationId xmlns:a16="http://schemas.microsoft.com/office/drawing/2014/main" id="{EBEF2B9A-F8E5-9FDF-96FB-C6EAC4FC12FB}"/>
              </a:ext>
            </a:extLst>
          </p:cNvPr>
          <p:cNvSpPr/>
          <p:nvPr/>
        </p:nvSpPr>
        <p:spPr>
          <a:xfrm>
            <a:off x="1762790" y="5307279"/>
            <a:ext cx="2560566" cy="859248"/>
          </a:xfrm>
          <a:prstGeom prst="roundRect">
            <a:avLst/>
          </a:prstGeom>
          <a:solidFill>
            <a:srgbClr val="CBFF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2b</a:t>
            </a:r>
          </a:p>
        </p:txBody>
      </p:sp>
      <p:sp>
        <p:nvSpPr>
          <p:cNvPr id="11" name="Rectangle: Rounded Corners 10">
            <a:extLst>
              <a:ext uri="{FF2B5EF4-FFF2-40B4-BE49-F238E27FC236}">
                <a16:creationId xmlns:a16="http://schemas.microsoft.com/office/drawing/2014/main" id="{212FA011-09FC-E7DB-2DB1-BBF478F068B8}"/>
              </a:ext>
            </a:extLst>
          </p:cNvPr>
          <p:cNvSpPr/>
          <p:nvPr/>
        </p:nvSpPr>
        <p:spPr>
          <a:xfrm>
            <a:off x="6964013" y="4066117"/>
            <a:ext cx="2560566" cy="859248"/>
          </a:xfrm>
          <a:prstGeom prst="roundRect">
            <a:avLst/>
          </a:prstGeom>
          <a:solidFill>
            <a:srgbClr val="F6F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1b</a:t>
            </a:r>
          </a:p>
        </p:txBody>
      </p:sp>
      <p:sp>
        <p:nvSpPr>
          <p:cNvPr id="12" name="Rectangle: Rounded Corners 11">
            <a:extLst>
              <a:ext uri="{FF2B5EF4-FFF2-40B4-BE49-F238E27FC236}">
                <a16:creationId xmlns:a16="http://schemas.microsoft.com/office/drawing/2014/main" id="{1F3084E9-18CE-F1F2-E5A6-856345172618}"/>
              </a:ext>
            </a:extLst>
          </p:cNvPr>
          <p:cNvSpPr/>
          <p:nvPr/>
        </p:nvSpPr>
        <p:spPr>
          <a:xfrm>
            <a:off x="6964013" y="5307279"/>
            <a:ext cx="2560566" cy="859248"/>
          </a:xfrm>
          <a:prstGeom prst="roundRect">
            <a:avLst/>
          </a:prstGeom>
          <a:solidFill>
            <a:srgbClr val="F6F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2a</a:t>
            </a:r>
          </a:p>
        </p:txBody>
      </p:sp>
    </p:spTree>
    <p:extLst>
      <p:ext uri="{BB962C8B-B14F-4D97-AF65-F5344CB8AC3E}">
        <p14:creationId xmlns:p14="http://schemas.microsoft.com/office/powerpoint/2010/main" val="22784655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53F58A-AB38-D2FE-BEB1-2062768564AC}"/>
              </a:ext>
            </a:extLst>
          </p:cNvPr>
          <p:cNvGrpSpPr/>
          <p:nvPr/>
        </p:nvGrpSpPr>
        <p:grpSpPr>
          <a:xfrm>
            <a:off x="3810000" y="279400"/>
            <a:ext cx="8057224" cy="5537200"/>
            <a:chOff x="5744964" y="1101216"/>
            <a:chExt cx="9876036" cy="6796649"/>
          </a:xfrm>
        </p:grpSpPr>
        <p:pic>
          <p:nvPicPr>
            <p:cNvPr id="5" name="Picture 4">
              <a:extLst>
                <a:ext uri="{FF2B5EF4-FFF2-40B4-BE49-F238E27FC236}">
                  <a16:creationId xmlns:a16="http://schemas.microsoft.com/office/drawing/2014/main" id="{1F753E1E-F60F-705E-9B3D-1D7EE4D850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4964" y="1101216"/>
              <a:ext cx="9876036" cy="6796649"/>
            </a:xfrm>
            <a:prstGeom prst="rect">
              <a:avLst/>
            </a:prstGeom>
          </p:spPr>
        </p:pic>
        <p:sp>
          <p:nvSpPr>
            <p:cNvPr id="3" name="TextBox 2">
              <a:extLst>
                <a:ext uri="{FF2B5EF4-FFF2-40B4-BE49-F238E27FC236}">
                  <a16:creationId xmlns:a16="http://schemas.microsoft.com/office/drawing/2014/main" id="{CDBB4E79-FDC2-63F4-EB27-EB2BEA5441B4}"/>
                </a:ext>
              </a:extLst>
            </p:cNvPr>
            <p:cNvSpPr txBox="1"/>
            <p:nvPr/>
          </p:nvSpPr>
          <p:spPr>
            <a:xfrm>
              <a:off x="6803510" y="3102323"/>
              <a:ext cx="7098489" cy="3135582"/>
            </a:xfrm>
            <a:prstGeom prst="rect">
              <a:avLst/>
            </a:prstGeom>
            <a:noFill/>
            <a:ln>
              <a:noFill/>
            </a:ln>
          </p:spPr>
          <p:txBody>
            <a:bodyPr wrap="square">
              <a:spAutoFit/>
            </a:bodyPr>
            <a:lstStyle/>
            <a:p>
              <a:pPr algn="ctr" defTabSz="609630"/>
              <a:r>
                <a:rPr lang="vi-VN" sz="4000" b="1">
                  <a:solidFill>
                    <a:prstClr val="black"/>
                  </a:solidFill>
                  <a:latin typeface="Arial" panose="020B0604020202020204" pitchFamily="34" charset="0"/>
                </a:rPr>
                <a:t>       </a:t>
              </a:r>
              <a:r>
                <a:rPr lang="en-US" sz="4000" b="1">
                  <a:solidFill>
                    <a:prstClr val="black"/>
                  </a:solidFill>
                  <a:latin typeface="Arial" panose="020B0604020202020204" pitchFamily="34" charset="0"/>
                  <a:cs typeface="Arial" panose="020B0604020202020204" pitchFamily="34" charset="0"/>
                </a:rPr>
                <a:t>Theo em, c</a:t>
              </a:r>
              <a:r>
                <a:rPr lang="vi-VN" sz="4000" b="1">
                  <a:solidFill>
                    <a:prstClr val="black"/>
                  </a:solidFill>
                  <a:latin typeface="Arial" panose="020B0604020202020204" pitchFamily="34" charset="0"/>
                </a:rPr>
                <a:t>ó những cách nào để viết </a:t>
              </a:r>
              <a:r>
                <a:rPr lang="vi-VN" sz="4000" b="1">
                  <a:solidFill>
                    <a:srgbClr val="C00000"/>
                  </a:solidFill>
                  <a:latin typeface="Arial" panose="020B0604020202020204" pitchFamily="34" charset="0"/>
                </a:rPr>
                <a:t>đoạn kết bài </a:t>
              </a:r>
              <a:r>
                <a:rPr lang="vi-VN" sz="4000" b="1">
                  <a:solidFill>
                    <a:prstClr val="black"/>
                  </a:solidFill>
                  <a:latin typeface="Arial" panose="020B0604020202020204" pitchFamily="34" charset="0"/>
                </a:rPr>
                <a:t>trong bài văn </a:t>
              </a:r>
              <a:r>
                <a:rPr lang="en-US" sz="4000" b="1">
                  <a:solidFill>
                    <a:prstClr val="black"/>
                  </a:solidFill>
                  <a:latin typeface="Arial" panose="020B0604020202020204" pitchFamily="34" charset="0"/>
                </a:rPr>
                <a:t>tả người?</a:t>
              </a:r>
              <a:endParaRPr lang="en-US" sz="4000" b="1">
                <a:solidFill>
                  <a:prstClr val="black"/>
                </a:solidFill>
                <a:latin typeface="Calibri"/>
              </a:endParaRPr>
            </a:p>
          </p:txBody>
        </p:sp>
      </p:grpSp>
      <p:sp>
        <p:nvSpPr>
          <p:cNvPr id="2" name="Freeform 8">
            <a:extLst>
              <a:ext uri="{FF2B5EF4-FFF2-40B4-BE49-F238E27FC236}">
                <a16:creationId xmlns:a16="http://schemas.microsoft.com/office/drawing/2014/main" id="{D182D5D2-565B-2707-F58B-C80C708E30F6}"/>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3">
              <a:extLst>
                <a:ext uri="{96DAC541-7B7A-43D3-8B79-37D633B846F1}">
                  <asvg:svgBlip xmlns:asvg="http://schemas.microsoft.com/office/drawing/2016/SVG/main" r:embed="rId4"/>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447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DF273C-2AB9-315B-A5B2-E82B98FD77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67" t="51882"/>
          <a:stretch/>
        </p:blipFill>
        <p:spPr>
          <a:xfrm>
            <a:off x="406471" y="766379"/>
            <a:ext cx="5689529" cy="5640837"/>
          </a:xfrm>
          <a:prstGeom prst="rect">
            <a:avLst/>
          </a:prstGeom>
        </p:spPr>
      </p:pic>
      <p:pic>
        <p:nvPicPr>
          <p:cNvPr id="3" name="Picture 2">
            <a:extLst>
              <a:ext uri="{FF2B5EF4-FFF2-40B4-BE49-F238E27FC236}">
                <a16:creationId xmlns:a16="http://schemas.microsoft.com/office/drawing/2014/main" id="{6A05F07A-257D-CB2D-680E-3CFC385C5D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67" t="51882"/>
          <a:stretch/>
        </p:blipFill>
        <p:spPr>
          <a:xfrm>
            <a:off x="6060559" y="766379"/>
            <a:ext cx="5689529" cy="5640837"/>
          </a:xfrm>
          <a:prstGeom prst="rect">
            <a:avLst/>
          </a:prstGeom>
        </p:spPr>
      </p:pic>
      <p:sp>
        <p:nvSpPr>
          <p:cNvPr id="4" name="TextBox 3">
            <a:extLst>
              <a:ext uri="{FF2B5EF4-FFF2-40B4-BE49-F238E27FC236}">
                <a16:creationId xmlns:a16="http://schemas.microsoft.com/office/drawing/2014/main" id="{9A136FCC-A4B2-2D61-08D8-CD3BC5BCC684}"/>
              </a:ext>
            </a:extLst>
          </p:cNvPr>
          <p:cNvSpPr txBox="1"/>
          <p:nvPr/>
        </p:nvSpPr>
        <p:spPr>
          <a:xfrm>
            <a:off x="795115" y="1018342"/>
            <a:ext cx="4876800" cy="5436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a:ea typeface="+mn-ea"/>
                <a:cs typeface="+mn-cs"/>
              </a:rPr>
              <a:t>Kết bài không mở rộng </a:t>
            </a:r>
          </a:p>
        </p:txBody>
      </p:sp>
      <p:sp>
        <p:nvSpPr>
          <p:cNvPr id="5" name="TextBox 4">
            <a:extLst>
              <a:ext uri="{FF2B5EF4-FFF2-40B4-BE49-F238E27FC236}">
                <a16:creationId xmlns:a16="http://schemas.microsoft.com/office/drawing/2014/main" id="{8C47E44C-36C2-E9B7-9C1A-F37893CDBEBE}"/>
              </a:ext>
            </a:extLst>
          </p:cNvPr>
          <p:cNvSpPr txBox="1"/>
          <p:nvPr/>
        </p:nvSpPr>
        <p:spPr>
          <a:xfrm>
            <a:off x="6484643" y="1018341"/>
            <a:ext cx="4876800" cy="5436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a:ea typeface="+mn-ea"/>
                <a:cs typeface="+mn-cs"/>
              </a:rPr>
              <a:t>Kết bài mở rộng </a:t>
            </a:r>
          </a:p>
        </p:txBody>
      </p:sp>
      <p:grpSp>
        <p:nvGrpSpPr>
          <p:cNvPr id="7" name="Group 6">
            <a:extLst>
              <a:ext uri="{FF2B5EF4-FFF2-40B4-BE49-F238E27FC236}">
                <a16:creationId xmlns:a16="http://schemas.microsoft.com/office/drawing/2014/main" id="{69875365-97E9-9BB6-E3B5-3BA6FB9946AB}"/>
              </a:ext>
            </a:extLst>
          </p:cNvPr>
          <p:cNvGrpSpPr/>
          <p:nvPr/>
        </p:nvGrpSpPr>
        <p:grpSpPr>
          <a:xfrm>
            <a:off x="812835" y="1783264"/>
            <a:ext cx="4876800" cy="1528816"/>
            <a:chOff x="1219254" y="2933700"/>
            <a:chExt cx="7315200" cy="2293224"/>
          </a:xfrm>
        </p:grpSpPr>
        <p:sp>
          <p:nvSpPr>
            <p:cNvPr id="9" name="TextBox 8">
              <a:extLst>
                <a:ext uri="{FF2B5EF4-FFF2-40B4-BE49-F238E27FC236}">
                  <a16:creationId xmlns:a16="http://schemas.microsoft.com/office/drawing/2014/main" id="{ED1BC0F4-6D35-89F9-0B5E-4AF12293ADB6}"/>
                </a:ext>
              </a:extLst>
            </p:cNvPr>
            <p:cNvSpPr txBox="1"/>
            <p:nvPr/>
          </p:nvSpPr>
          <p:spPr>
            <a:xfrm>
              <a:off x="1219254" y="2933700"/>
              <a:ext cx="7315200" cy="2293224"/>
            </a:xfrm>
            <a:prstGeom prst="rect">
              <a:avLst/>
            </a:prstGeom>
            <a:noFill/>
          </p:spPr>
          <p:txBody>
            <a:bodyPr wrap="square">
              <a:spAutoFit/>
            </a:bodyPr>
            <a:lstStyle/>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srgbClr val="FF0000"/>
                  </a:solidFill>
                  <a:effectLst/>
                  <a:uLnTx/>
                  <a:uFillTx/>
                  <a:latin typeface="Arial" panose="020B0604020202020204" pitchFamily="34" charset="0"/>
                  <a:ea typeface="+mn-ea"/>
                  <a:cs typeface="+mn-cs"/>
                </a:rPr>
                <a:t>Kết thúc bài văn bằng cách:</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Nêu tình cảm, cảm xúc</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về người được tả. </a:t>
              </a:r>
              <a:endParaRPr kumimoji="0" lang="en-US" sz="2667"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14">
              <a:extLst>
                <a:ext uri="{FF2B5EF4-FFF2-40B4-BE49-F238E27FC236}">
                  <a16:creationId xmlns:a16="http://schemas.microsoft.com/office/drawing/2014/main" id="{936601AF-FE0E-3BEE-6C82-2EEDDA7E40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9254" y="3592443"/>
              <a:ext cx="789170" cy="769441"/>
            </a:xfrm>
            <a:prstGeom prst="rect">
              <a:avLst/>
            </a:prstGeom>
          </p:spPr>
        </p:pic>
      </p:grpSp>
      <p:grpSp>
        <p:nvGrpSpPr>
          <p:cNvPr id="14" name="Group 13">
            <a:extLst>
              <a:ext uri="{FF2B5EF4-FFF2-40B4-BE49-F238E27FC236}">
                <a16:creationId xmlns:a16="http://schemas.microsoft.com/office/drawing/2014/main" id="{8C2C8A4A-98C6-5A3E-FD1D-9C863BDF8A45}"/>
              </a:ext>
            </a:extLst>
          </p:cNvPr>
          <p:cNvGrpSpPr/>
          <p:nvPr/>
        </p:nvGrpSpPr>
        <p:grpSpPr>
          <a:xfrm>
            <a:off x="6484643" y="1783264"/>
            <a:ext cx="4876800" cy="3273140"/>
            <a:chOff x="1219254" y="2933700"/>
            <a:chExt cx="7315200" cy="4906890"/>
          </a:xfrm>
        </p:grpSpPr>
        <p:sp>
          <p:nvSpPr>
            <p:cNvPr id="16" name="TextBox 15">
              <a:extLst>
                <a:ext uri="{FF2B5EF4-FFF2-40B4-BE49-F238E27FC236}">
                  <a16:creationId xmlns:a16="http://schemas.microsoft.com/office/drawing/2014/main" id="{3F687C33-0C08-8010-56A9-D2D63E0E1125}"/>
                </a:ext>
              </a:extLst>
            </p:cNvPr>
            <p:cNvSpPr txBox="1"/>
            <p:nvPr/>
          </p:nvSpPr>
          <p:spPr>
            <a:xfrm>
              <a:off x="1219254" y="2933700"/>
              <a:ext cx="7315200" cy="4906890"/>
            </a:xfrm>
            <a:prstGeom prst="rect">
              <a:avLst/>
            </a:prstGeom>
            <a:noFill/>
          </p:spPr>
          <p:txBody>
            <a:bodyPr wrap="square">
              <a:spAutoFit/>
            </a:bodyPr>
            <a:lstStyle/>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srgbClr val="FF0000"/>
                  </a:solidFill>
                  <a:effectLst/>
                  <a:uLnTx/>
                  <a:uFillTx/>
                  <a:latin typeface="Arial" panose="020B0604020202020204" pitchFamily="34" charset="0"/>
                  <a:ea typeface="+mn-ea"/>
                  <a:cs typeface="+mn-cs"/>
                </a:rPr>
                <a:t>Kết thúc bài văn bằng cách:</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Sau khi nêu tình cảm, cảm xúc về người</a:t>
              </a:r>
              <a:r>
                <a:rPr kumimoji="0" lang="en-US"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tả, có thể thêm các nội dung:</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Liên hệ đến người, vật, việc,... có liên</a:t>
              </a:r>
              <a:r>
                <a:rPr kumimoji="0" lang="en-US"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quan.</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667" b="1"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4">
              <a:extLst>
                <a:ext uri="{FF2B5EF4-FFF2-40B4-BE49-F238E27FC236}">
                  <a16:creationId xmlns:a16="http://schemas.microsoft.com/office/drawing/2014/main" id="{38808218-54B8-44A7-3221-AF0F54D71B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9254" y="3592443"/>
              <a:ext cx="789170" cy="769441"/>
            </a:xfrm>
            <a:prstGeom prst="rect">
              <a:avLst/>
            </a:prstGeom>
          </p:spPr>
        </p:pic>
      </p:grpSp>
    </p:spTree>
    <p:extLst>
      <p:ext uri="{BB962C8B-B14F-4D97-AF65-F5344CB8AC3E}">
        <p14:creationId xmlns:p14="http://schemas.microsoft.com/office/powerpoint/2010/main" val="63607465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22677" y="4947256"/>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9D143CA3-BCEF-DFD2-21DD-54B5C8DE35D5}"/>
              </a:ext>
            </a:extLst>
          </p:cNvPr>
          <p:cNvSpPr txBox="1"/>
          <p:nvPr/>
        </p:nvSpPr>
        <p:spPr>
          <a:xfrm>
            <a:off x="3337323" y="1748322"/>
            <a:ext cx="6847967" cy="1200329"/>
          </a:xfrm>
          <a:prstGeom prst="rect">
            <a:avLst/>
          </a:prstGeom>
          <a:noFill/>
        </p:spPr>
        <p:txBody>
          <a:bodyPr wrap="square">
            <a:spAutoFit/>
          </a:bodyPr>
          <a:lstStyle/>
          <a:p>
            <a:pPr lvl="0" algn="ctr" defTabSz="609630">
              <a:defRPr/>
            </a:pPr>
            <a:r>
              <a:rPr lang="en-US" sz="3600" b="1" kern="0">
                <a:solidFill>
                  <a:srgbClr val="0070C0"/>
                </a:solidFill>
              </a:rPr>
              <a:t>2.</a:t>
            </a:r>
            <a:r>
              <a:rPr lang="vi-VN" sz="3600" b="1" kern="0">
                <a:solidFill>
                  <a:srgbClr val="0070C0"/>
                </a:solidFill>
              </a:rPr>
              <a:t>Thực hành viết đoạn kết bài cho bài văn tả một người thân</a:t>
            </a:r>
            <a:endParaRPr kumimoji="0" lang="vi-VN" sz="3600" b="1" i="0" u="none" strike="noStrike" kern="0" cap="none" spc="0" normalizeH="0" baseline="0" noProof="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738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04B20-24FF-4B00-944A-D5AFB2D8FEB5}"/>
              </a:ext>
            </a:extLst>
          </p:cNvPr>
          <p:cNvSpPr/>
          <p:nvPr/>
        </p:nvSpPr>
        <p:spPr>
          <a:xfrm>
            <a:off x="4897672" y="1756155"/>
            <a:ext cx="6853159" cy="2800960"/>
          </a:xfrm>
          <a:prstGeom prst="rect">
            <a:avLst/>
          </a:prstGeom>
          <a:noFill/>
        </p:spPr>
        <p:txBody>
          <a:bodyPr wrap="none" lIns="91440" tIns="45720" rIns="91440" bIns="45720">
            <a:spAutoFit/>
          </a:bodyPr>
          <a:lstStyle/>
          <a:p>
            <a:pPr algn="ctr" defTabSz="609630"/>
            <a:r>
              <a:rPr lang="en-US" sz="5867">
                <a:ln w="0"/>
                <a:solidFill>
                  <a:srgbClr val="134630"/>
                </a:solidFill>
                <a:latin typeface="UTM Futura Extra" panose="02040603050506020204" pitchFamily="18" charset="0"/>
              </a:rPr>
              <a:t>VIẾT KẾT BÀI </a:t>
            </a:r>
            <a:endParaRPr lang="vi-VN" sz="5867">
              <a:ln w="0"/>
              <a:solidFill>
                <a:srgbClr val="134630"/>
              </a:solidFill>
              <a:latin typeface="UTM Futura Extra" panose="02040603050506020204" pitchFamily="18" charset="0"/>
            </a:endParaRPr>
          </a:p>
          <a:p>
            <a:pPr algn="ctr" defTabSz="609630"/>
            <a:r>
              <a:rPr lang="en-US" sz="5867">
                <a:ln w="0"/>
                <a:solidFill>
                  <a:srgbClr val="134630"/>
                </a:solidFill>
                <a:latin typeface="UTM Futura Extra" panose="02040603050506020204" pitchFamily="18" charset="0"/>
              </a:rPr>
              <a:t>VÀ </a:t>
            </a:r>
            <a:br>
              <a:rPr lang="en-US" sz="5867">
                <a:ln w="0"/>
                <a:solidFill>
                  <a:srgbClr val="134630"/>
                </a:solidFill>
                <a:latin typeface="UTM Futura Extra" panose="02040603050506020204" pitchFamily="18" charset="0"/>
              </a:rPr>
            </a:br>
            <a:r>
              <a:rPr lang="en-US" sz="5867">
                <a:ln w="0"/>
                <a:solidFill>
                  <a:srgbClr val="134630"/>
                </a:solidFill>
                <a:latin typeface="UTM Futura Extra" panose="02040603050506020204" pitchFamily="18" charset="0"/>
              </a:rPr>
              <a:t>NGHE NHẬN XÉT</a:t>
            </a:r>
          </a:p>
        </p:txBody>
      </p:sp>
      <p:pic>
        <p:nvPicPr>
          <p:cNvPr id="1026" name="Picture 2" descr="Hình ảnh Làm Bài PNG, Vector, PSD, và biểu tượng để tải về miễn phí |  pngtree">
            <a:extLst>
              <a:ext uri="{FF2B5EF4-FFF2-40B4-BE49-F238E27FC236}">
                <a16:creationId xmlns:a16="http://schemas.microsoft.com/office/drawing/2014/main" id="{5C2EC840-15F9-4359-6B73-747DACF77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04"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61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9C904F-164D-F292-BF3F-551A0868FBD5}"/>
              </a:ext>
            </a:extLst>
          </p:cNvPr>
          <p:cNvSpPr/>
          <p:nvPr/>
        </p:nvSpPr>
        <p:spPr>
          <a:xfrm>
            <a:off x="4424839" y="353024"/>
            <a:ext cx="2060180" cy="995209"/>
          </a:xfrm>
          <a:prstGeom prst="rect">
            <a:avLst/>
          </a:prstGeom>
          <a:noFill/>
        </p:spPr>
        <p:txBody>
          <a:bodyPr wrap="none" lIns="91440" tIns="45720" rIns="91440" bIns="45720">
            <a:spAutoFit/>
          </a:bodyPr>
          <a:lstStyle/>
          <a:p>
            <a:pPr algn="ctr" defTabSz="609630"/>
            <a:r>
              <a:rPr lang="en-US" sz="5867">
                <a:ln w="0"/>
                <a:solidFill>
                  <a:srgbClr val="134630"/>
                </a:solidFill>
                <a:latin typeface="UTM Futura Extra" panose="02040603050506020204" pitchFamily="18" charset="0"/>
              </a:rPr>
              <a:t>MẪU</a:t>
            </a:r>
          </a:p>
        </p:txBody>
      </p:sp>
      <p:sp>
        <p:nvSpPr>
          <p:cNvPr id="3" name="Rectangle 2">
            <a:extLst>
              <a:ext uri="{FF2B5EF4-FFF2-40B4-BE49-F238E27FC236}">
                <a16:creationId xmlns:a16="http://schemas.microsoft.com/office/drawing/2014/main" id="{16CFD0AA-5373-1AB8-E828-6EAD89904AEA}"/>
              </a:ext>
            </a:extLst>
          </p:cNvPr>
          <p:cNvSpPr>
            <a:spLocks noChangeAspect="1"/>
          </p:cNvSpPr>
          <p:nvPr/>
        </p:nvSpPr>
        <p:spPr>
          <a:xfrm>
            <a:off x="889000" y="1720840"/>
            <a:ext cx="10414000" cy="3416320"/>
          </a:xfrm>
          <a:prstGeom prst="rect">
            <a:avLst/>
          </a:prstGeom>
          <a:noFill/>
          <a:ln w="57150">
            <a:noFill/>
            <a:prstDash val="sysDot"/>
          </a:ln>
        </p:spPr>
        <p:txBody>
          <a:bodyPr wrap="square" lIns="91440" tIns="45720" rIns="91440" bIns="45720">
            <a:spAutoFit/>
          </a:bodyPr>
          <a:lstStyle/>
          <a:p>
            <a:pPr algn="just" defTabSz="609630"/>
            <a:r>
              <a:rPr lang="vi-VN" sz="3600" b="1">
                <a:ln w="0"/>
                <a:solidFill>
                  <a:srgbClr val="134630"/>
                </a:solidFill>
              </a:rPr>
              <a:t>Bố là người trụ cột trong gia đình, là chỗ dựa vững chắc cho mẹ và cho em. Bố luôn yêu thương, quan tâm và chăm sóc cho em. Em rất yêu quý và kính trọng bố. Bố là tấm gương sáng cho em noi theo. Em hứa sẽ học tập thật tốt để không phụ lòng mong mỏi của bố. </a:t>
            </a:r>
            <a:endParaRPr lang="vi-VN" sz="3600" b="1">
              <a:ln w="0"/>
              <a:solidFill>
                <a:srgbClr val="134630"/>
              </a:solidFill>
              <a:latin typeface="Arial" panose="020B0604020202020204" pitchFamily="34" charset="0"/>
            </a:endParaRPr>
          </a:p>
        </p:txBody>
      </p:sp>
    </p:spTree>
    <p:extLst>
      <p:ext uri="{BB962C8B-B14F-4D97-AF65-F5344CB8AC3E}">
        <p14:creationId xmlns:p14="http://schemas.microsoft.com/office/powerpoint/2010/main" val="2816042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B8501-180E-FF2F-7CD9-868A8C05DDAF}"/>
              </a:ext>
            </a:extLst>
          </p:cNvPr>
          <p:cNvPicPr>
            <a:picLocks noChangeAspect="1"/>
          </p:cNvPicPr>
          <p:nvPr/>
        </p:nvPicPr>
        <p:blipFill>
          <a:blip r:embed="rId2"/>
          <a:stretch>
            <a:fillRect/>
          </a:stretch>
        </p:blipFill>
        <p:spPr>
          <a:xfrm>
            <a:off x="-13369" y="-279400"/>
            <a:ext cx="7478408" cy="4548010"/>
          </a:xfrm>
          <a:prstGeom prst="rect">
            <a:avLst/>
          </a:prstGeom>
        </p:spPr>
      </p:pic>
      <p:pic>
        <p:nvPicPr>
          <p:cNvPr id="3" name="Picture 2">
            <a:extLst>
              <a:ext uri="{FF2B5EF4-FFF2-40B4-BE49-F238E27FC236}">
                <a16:creationId xmlns:a16="http://schemas.microsoft.com/office/drawing/2014/main" id="{F6BF1455-92EB-4B2E-A61D-F643F16AA03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11" b="96927" l="9994" r="89942"/>
                    </a14:imgEffect>
                  </a14:imgLayer>
                </a14:imgProps>
              </a:ext>
              <a:ext uri="{28A0092B-C50C-407E-A947-70E740481C1C}">
                <a14:useLocalDpi xmlns:a14="http://schemas.microsoft.com/office/drawing/2010/main" val="0"/>
              </a:ext>
            </a:extLst>
          </a:blip>
          <a:stretch>
            <a:fillRect/>
          </a:stretch>
        </p:blipFill>
        <p:spPr>
          <a:xfrm>
            <a:off x="6096000" y="580572"/>
            <a:ext cx="7682848" cy="6145984"/>
          </a:xfrm>
          <a:prstGeom prst="rect">
            <a:avLst/>
          </a:prstGeom>
        </p:spPr>
      </p:pic>
    </p:spTree>
    <p:extLst>
      <p:ext uri="{BB962C8B-B14F-4D97-AF65-F5344CB8AC3E}">
        <p14:creationId xmlns:p14="http://schemas.microsoft.com/office/powerpoint/2010/main" val="389730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3" name="Freeform 3"/>
          <p:cNvSpPr/>
          <p:nvPr/>
        </p:nvSpPr>
        <p:spPr>
          <a:xfrm>
            <a:off x="9981700" y="4973993"/>
            <a:ext cx="3987317" cy="3768015"/>
          </a:xfrm>
          <a:custGeom>
            <a:avLst/>
            <a:gdLst/>
            <a:ahLst/>
            <a:cxnLst/>
            <a:rect l="l" t="t" r="r" b="b"/>
            <a:pathLst>
              <a:path w="5980976" h="5652023">
                <a:moveTo>
                  <a:pt x="0" y="0"/>
                </a:moveTo>
                <a:lnTo>
                  <a:pt x="5980977" y="0"/>
                </a:lnTo>
                <a:lnTo>
                  <a:pt x="5980977" y="5652022"/>
                </a:lnTo>
                <a:lnTo>
                  <a:pt x="0" y="56520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254978">
            <a:off x="-2388727" y="5147968"/>
            <a:ext cx="5077465" cy="2602201"/>
          </a:xfrm>
          <a:custGeom>
            <a:avLst/>
            <a:gdLst/>
            <a:ahLst/>
            <a:cxnLst/>
            <a:rect l="l" t="t" r="r" b="b"/>
            <a:pathLst>
              <a:path w="7616198" h="3903301">
                <a:moveTo>
                  <a:pt x="0" y="0"/>
                </a:moveTo>
                <a:lnTo>
                  <a:pt x="7616198" y="0"/>
                </a:lnTo>
                <a:lnTo>
                  <a:pt x="7616198" y="3903302"/>
                </a:lnTo>
                <a:lnTo>
                  <a:pt x="0" y="3903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589846">
            <a:off x="-2470550" y="-1197201"/>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7571950">
            <a:off x="9653268" y="-603829"/>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11685" y="1547695"/>
            <a:ext cx="1523379" cy="864517"/>
          </a:xfrm>
          <a:custGeom>
            <a:avLst/>
            <a:gdLst/>
            <a:ahLst/>
            <a:cxnLst/>
            <a:rect l="l" t="t" r="r" b="b"/>
            <a:pathLst>
              <a:path w="2285069" h="1296776">
                <a:moveTo>
                  <a:pt x="0" y="0"/>
                </a:moveTo>
                <a:lnTo>
                  <a:pt x="2285069" y="0"/>
                </a:lnTo>
                <a:lnTo>
                  <a:pt x="2285069" y="1296776"/>
                </a:lnTo>
                <a:lnTo>
                  <a:pt x="0" y="12967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10451145" y="794562"/>
            <a:ext cx="840109" cy="744546"/>
          </a:xfrm>
          <a:custGeom>
            <a:avLst/>
            <a:gdLst/>
            <a:ahLst/>
            <a:cxnLst/>
            <a:rect l="l" t="t" r="r" b="b"/>
            <a:pathLst>
              <a:path w="1260163" h="1116819">
                <a:moveTo>
                  <a:pt x="1260163" y="0"/>
                </a:moveTo>
                <a:lnTo>
                  <a:pt x="0" y="0"/>
                </a:lnTo>
                <a:lnTo>
                  <a:pt x="0" y="1116819"/>
                </a:lnTo>
                <a:lnTo>
                  <a:pt x="1260163" y="1116819"/>
                </a:lnTo>
                <a:lnTo>
                  <a:pt x="126016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8802584" y="5668569"/>
            <a:ext cx="591059" cy="523827"/>
          </a:xfrm>
          <a:custGeom>
            <a:avLst/>
            <a:gdLst/>
            <a:ahLst/>
            <a:cxnLst/>
            <a:rect l="l" t="t" r="r" b="b"/>
            <a:pathLst>
              <a:path w="886589" h="785740">
                <a:moveTo>
                  <a:pt x="886590" y="0"/>
                </a:moveTo>
                <a:lnTo>
                  <a:pt x="0" y="0"/>
                </a:lnTo>
                <a:lnTo>
                  <a:pt x="0" y="785740"/>
                </a:lnTo>
                <a:lnTo>
                  <a:pt x="886590" y="785740"/>
                </a:lnTo>
                <a:lnTo>
                  <a:pt x="88659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2" name="Rectangle 21">
            <a:extLst>
              <a:ext uri="{FF2B5EF4-FFF2-40B4-BE49-F238E27FC236}">
                <a16:creationId xmlns:a16="http://schemas.microsoft.com/office/drawing/2014/main" id="{ADE68FF1-39F9-4BCD-52A9-50C2D1ACFAED}"/>
              </a:ext>
            </a:extLst>
          </p:cNvPr>
          <p:cNvSpPr>
            <a:spLocks noChangeAspect="1"/>
          </p:cNvSpPr>
          <p:nvPr/>
        </p:nvSpPr>
        <p:spPr>
          <a:xfrm>
            <a:off x="3292377" y="266308"/>
            <a:ext cx="7277302" cy="1056508"/>
          </a:xfrm>
          <a:custGeom>
            <a:avLst/>
            <a:gdLst>
              <a:gd name="connsiteX0" fmla="*/ 0 w 7277302"/>
              <a:gd name="connsiteY0" fmla="*/ 0 h 1056508"/>
              <a:gd name="connsiteX1" fmla="*/ 487019 w 7277302"/>
              <a:gd name="connsiteY1" fmla="*/ 0 h 1056508"/>
              <a:gd name="connsiteX2" fmla="*/ 828493 w 7277302"/>
              <a:gd name="connsiteY2" fmla="*/ 0 h 1056508"/>
              <a:gd name="connsiteX3" fmla="*/ 1533831 w 7277302"/>
              <a:gd name="connsiteY3" fmla="*/ 0 h 1056508"/>
              <a:gd name="connsiteX4" fmla="*/ 2020851 w 7277302"/>
              <a:gd name="connsiteY4" fmla="*/ 0 h 1056508"/>
              <a:gd name="connsiteX5" fmla="*/ 2507870 w 7277302"/>
              <a:gd name="connsiteY5" fmla="*/ 0 h 1056508"/>
              <a:gd name="connsiteX6" fmla="*/ 3213209 w 7277302"/>
              <a:gd name="connsiteY6" fmla="*/ 0 h 1056508"/>
              <a:gd name="connsiteX7" fmla="*/ 3627455 w 7277302"/>
              <a:gd name="connsiteY7" fmla="*/ 0 h 1056508"/>
              <a:gd name="connsiteX8" fmla="*/ 4332794 w 7277302"/>
              <a:gd name="connsiteY8" fmla="*/ 0 h 1056508"/>
              <a:gd name="connsiteX9" fmla="*/ 5038132 w 7277302"/>
              <a:gd name="connsiteY9" fmla="*/ 0 h 1056508"/>
              <a:gd name="connsiteX10" fmla="*/ 5597925 w 7277302"/>
              <a:gd name="connsiteY10" fmla="*/ 0 h 1056508"/>
              <a:gd name="connsiteX11" fmla="*/ 6303263 w 7277302"/>
              <a:gd name="connsiteY11" fmla="*/ 0 h 1056508"/>
              <a:gd name="connsiteX12" fmla="*/ 6790283 w 7277302"/>
              <a:gd name="connsiteY12" fmla="*/ 0 h 1056508"/>
              <a:gd name="connsiteX13" fmla="*/ 7277302 w 7277302"/>
              <a:gd name="connsiteY13" fmla="*/ 0 h 1056508"/>
              <a:gd name="connsiteX14" fmla="*/ 7277302 w 7277302"/>
              <a:gd name="connsiteY14" fmla="*/ 538819 h 1056508"/>
              <a:gd name="connsiteX15" fmla="*/ 7277302 w 7277302"/>
              <a:gd name="connsiteY15" fmla="*/ 1056508 h 1056508"/>
              <a:gd name="connsiteX16" fmla="*/ 6717510 w 7277302"/>
              <a:gd name="connsiteY16" fmla="*/ 1056508 h 1056508"/>
              <a:gd name="connsiteX17" fmla="*/ 6012171 w 7277302"/>
              <a:gd name="connsiteY17" fmla="*/ 1056508 h 1056508"/>
              <a:gd name="connsiteX18" fmla="*/ 5452379 w 7277302"/>
              <a:gd name="connsiteY18" fmla="*/ 1056508 h 1056508"/>
              <a:gd name="connsiteX19" fmla="*/ 5110905 w 7277302"/>
              <a:gd name="connsiteY19" fmla="*/ 1056508 h 1056508"/>
              <a:gd name="connsiteX20" fmla="*/ 4696659 w 7277302"/>
              <a:gd name="connsiteY20" fmla="*/ 1056508 h 1056508"/>
              <a:gd name="connsiteX21" fmla="*/ 3991320 w 7277302"/>
              <a:gd name="connsiteY21" fmla="*/ 1056508 h 1056508"/>
              <a:gd name="connsiteX22" fmla="*/ 3431528 w 7277302"/>
              <a:gd name="connsiteY22" fmla="*/ 1056508 h 1056508"/>
              <a:gd name="connsiteX23" fmla="*/ 3017281 w 7277302"/>
              <a:gd name="connsiteY23" fmla="*/ 1056508 h 1056508"/>
              <a:gd name="connsiteX24" fmla="*/ 2457489 w 7277302"/>
              <a:gd name="connsiteY24" fmla="*/ 1056508 h 1056508"/>
              <a:gd name="connsiteX25" fmla="*/ 2116016 w 7277302"/>
              <a:gd name="connsiteY25" fmla="*/ 1056508 h 1056508"/>
              <a:gd name="connsiteX26" fmla="*/ 1774542 w 7277302"/>
              <a:gd name="connsiteY26" fmla="*/ 1056508 h 1056508"/>
              <a:gd name="connsiteX27" fmla="*/ 1214750 w 7277302"/>
              <a:gd name="connsiteY27" fmla="*/ 1056508 h 1056508"/>
              <a:gd name="connsiteX28" fmla="*/ 800503 w 7277302"/>
              <a:gd name="connsiteY28" fmla="*/ 1056508 h 1056508"/>
              <a:gd name="connsiteX29" fmla="*/ 0 w 7277302"/>
              <a:gd name="connsiteY29" fmla="*/ 1056508 h 1056508"/>
              <a:gd name="connsiteX30" fmla="*/ 0 w 7277302"/>
              <a:gd name="connsiteY30" fmla="*/ 549384 h 1056508"/>
              <a:gd name="connsiteX31" fmla="*/ 0 w 7277302"/>
              <a:gd name="connsiteY31" fmla="*/ 0 h 105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277302" h="1056508" extrusionOk="0">
                <a:moveTo>
                  <a:pt x="0" y="0"/>
                </a:moveTo>
                <a:cubicBezTo>
                  <a:pt x="240937" y="-12708"/>
                  <a:pt x="311712" y="35386"/>
                  <a:pt x="487019" y="0"/>
                </a:cubicBezTo>
                <a:cubicBezTo>
                  <a:pt x="662326" y="-35386"/>
                  <a:pt x="683515" y="25696"/>
                  <a:pt x="828493" y="0"/>
                </a:cubicBezTo>
                <a:cubicBezTo>
                  <a:pt x="973471" y="-25696"/>
                  <a:pt x="1376403" y="27559"/>
                  <a:pt x="1533831" y="0"/>
                </a:cubicBezTo>
                <a:cubicBezTo>
                  <a:pt x="1691259" y="-27559"/>
                  <a:pt x="1812960" y="53296"/>
                  <a:pt x="2020851" y="0"/>
                </a:cubicBezTo>
                <a:cubicBezTo>
                  <a:pt x="2228742" y="-53296"/>
                  <a:pt x="2356047" y="34922"/>
                  <a:pt x="2507870" y="0"/>
                </a:cubicBezTo>
                <a:cubicBezTo>
                  <a:pt x="2659693" y="-34922"/>
                  <a:pt x="2964783" y="3351"/>
                  <a:pt x="3213209" y="0"/>
                </a:cubicBezTo>
                <a:cubicBezTo>
                  <a:pt x="3461635" y="-3351"/>
                  <a:pt x="3436551" y="23723"/>
                  <a:pt x="3627455" y="0"/>
                </a:cubicBezTo>
                <a:cubicBezTo>
                  <a:pt x="3818359" y="-23723"/>
                  <a:pt x="4149130" y="36332"/>
                  <a:pt x="4332794" y="0"/>
                </a:cubicBezTo>
                <a:cubicBezTo>
                  <a:pt x="4516458" y="-36332"/>
                  <a:pt x="4698887" y="19486"/>
                  <a:pt x="5038132" y="0"/>
                </a:cubicBezTo>
                <a:cubicBezTo>
                  <a:pt x="5377377" y="-19486"/>
                  <a:pt x="5330307" y="41828"/>
                  <a:pt x="5597925" y="0"/>
                </a:cubicBezTo>
                <a:cubicBezTo>
                  <a:pt x="5865543" y="-41828"/>
                  <a:pt x="6100068" y="63947"/>
                  <a:pt x="6303263" y="0"/>
                </a:cubicBezTo>
                <a:cubicBezTo>
                  <a:pt x="6506458" y="-63947"/>
                  <a:pt x="6609148" y="4006"/>
                  <a:pt x="6790283" y="0"/>
                </a:cubicBezTo>
                <a:cubicBezTo>
                  <a:pt x="6971418" y="-4006"/>
                  <a:pt x="7113860" y="5291"/>
                  <a:pt x="7277302" y="0"/>
                </a:cubicBezTo>
                <a:cubicBezTo>
                  <a:pt x="7322956" y="227071"/>
                  <a:pt x="7236182" y="385996"/>
                  <a:pt x="7277302" y="538819"/>
                </a:cubicBezTo>
                <a:cubicBezTo>
                  <a:pt x="7318422" y="691642"/>
                  <a:pt x="7265276" y="818140"/>
                  <a:pt x="7277302" y="1056508"/>
                </a:cubicBezTo>
                <a:cubicBezTo>
                  <a:pt x="7035641" y="1088772"/>
                  <a:pt x="6890701" y="1012049"/>
                  <a:pt x="6717510" y="1056508"/>
                </a:cubicBezTo>
                <a:cubicBezTo>
                  <a:pt x="6544319" y="1100967"/>
                  <a:pt x="6166886" y="983865"/>
                  <a:pt x="6012171" y="1056508"/>
                </a:cubicBezTo>
                <a:cubicBezTo>
                  <a:pt x="5857456" y="1129151"/>
                  <a:pt x="5591598" y="1002513"/>
                  <a:pt x="5452379" y="1056508"/>
                </a:cubicBezTo>
                <a:cubicBezTo>
                  <a:pt x="5313160" y="1110503"/>
                  <a:pt x="5265768" y="1038310"/>
                  <a:pt x="5110905" y="1056508"/>
                </a:cubicBezTo>
                <a:cubicBezTo>
                  <a:pt x="4956042" y="1074706"/>
                  <a:pt x="4822771" y="1034936"/>
                  <a:pt x="4696659" y="1056508"/>
                </a:cubicBezTo>
                <a:cubicBezTo>
                  <a:pt x="4570547" y="1078080"/>
                  <a:pt x="4239431" y="1055215"/>
                  <a:pt x="3991320" y="1056508"/>
                </a:cubicBezTo>
                <a:cubicBezTo>
                  <a:pt x="3743209" y="1057801"/>
                  <a:pt x="3582469" y="1015413"/>
                  <a:pt x="3431528" y="1056508"/>
                </a:cubicBezTo>
                <a:cubicBezTo>
                  <a:pt x="3280587" y="1097603"/>
                  <a:pt x="3167998" y="1012601"/>
                  <a:pt x="3017281" y="1056508"/>
                </a:cubicBezTo>
                <a:cubicBezTo>
                  <a:pt x="2866564" y="1100415"/>
                  <a:pt x="2700500" y="1032054"/>
                  <a:pt x="2457489" y="1056508"/>
                </a:cubicBezTo>
                <a:cubicBezTo>
                  <a:pt x="2214478" y="1080962"/>
                  <a:pt x="2189561" y="1031659"/>
                  <a:pt x="2116016" y="1056508"/>
                </a:cubicBezTo>
                <a:cubicBezTo>
                  <a:pt x="2042471" y="1081357"/>
                  <a:pt x="1883134" y="1031690"/>
                  <a:pt x="1774542" y="1056508"/>
                </a:cubicBezTo>
                <a:cubicBezTo>
                  <a:pt x="1665950" y="1081326"/>
                  <a:pt x="1464500" y="1003248"/>
                  <a:pt x="1214750" y="1056508"/>
                </a:cubicBezTo>
                <a:cubicBezTo>
                  <a:pt x="965000" y="1109768"/>
                  <a:pt x="987193" y="1013459"/>
                  <a:pt x="800503" y="1056508"/>
                </a:cubicBezTo>
                <a:cubicBezTo>
                  <a:pt x="613813" y="1099557"/>
                  <a:pt x="274162" y="1018626"/>
                  <a:pt x="0" y="1056508"/>
                </a:cubicBezTo>
                <a:cubicBezTo>
                  <a:pt x="-29693" y="939711"/>
                  <a:pt x="21111" y="795811"/>
                  <a:pt x="0" y="549384"/>
                </a:cubicBezTo>
                <a:cubicBezTo>
                  <a:pt x="-21111" y="302957"/>
                  <a:pt x="38088" y="199999"/>
                  <a:pt x="0" y="0"/>
                </a:cubicBezTo>
                <a:close/>
              </a:path>
            </a:pathLst>
          </a:custGeom>
          <a:noFill/>
          <a:ln w="2857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a:spAutoFit/>
          </a:bodyPr>
          <a:lstStyle/>
          <a:p>
            <a:pPr algn="just" defTabSz="609630">
              <a:lnSpc>
                <a:spcPct val="150000"/>
              </a:lnSpc>
            </a:pPr>
            <a:r>
              <a:rPr lang="en-US" sz="4800" b="1">
                <a:ln w="0"/>
                <a:solidFill>
                  <a:srgbClr val="134630"/>
                </a:solidFill>
                <a:latin typeface="UTM Avo" panose="02040603050506020204" pitchFamily="18" charset="0"/>
              </a:rPr>
              <a:t>YÊU CẦU CẦN ĐẠT</a:t>
            </a:r>
            <a:endParaRPr lang="vi-VN" sz="4800" b="1">
              <a:ln w="0"/>
              <a:solidFill>
                <a:srgbClr val="134630"/>
              </a:solidFill>
              <a:latin typeface="UTM Avo" panose="02040603050506020204" pitchFamily="18" charset="0"/>
            </a:endParaRPr>
          </a:p>
        </p:txBody>
      </p:sp>
      <p:sp>
        <p:nvSpPr>
          <p:cNvPr id="23" name="Rectangle 22">
            <a:extLst>
              <a:ext uri="{FF2B5EF4-FFF2-40B4-BE49-F238E27FC236}">
                <a16:creationId xmlns:a16="http://schemas.microsoft.com/office/drawing/2014/main" id="{0763CC9B-0D7D-B93A-FB1C-DD8694197438}"/>
              </a:ext>
            </a:extLst>
          </p:cNvPr>
          <p:cNvSpPr>
            <a:spLocks noChangeAspect="1"/>
          </p:cNvSpPr>
          <p:nvPr/>
        </p:nvSpPr>
        <p:spPr>
          <a:xfrm>
            <a:off x="1043522" y="1515697"/>
            <a:ext cx="10642908" cy="4401205"/>
          </a:xfrm>
          <a:custGeom>
            <a:avLst/>
            <a:gdLst>
              <a:gd name="connsiteX0" fmla="*/ 0 w 10642908"/>
              <a:gd name="connsiteY0" fmla="*/ 0 h 4401205"/>
              <a:gd name="connsiteX1" fmla="*/ 484844 w 10642908"/>
              <a:gd name="connsiteY1" fmla="*/ 0 h 4401205"/>
              <a:gd name="connsiteX2" fmla="*/ 756829 w 10642908"/>
              <a:gd name="connsiteY2" fmla="*/ 0 h 4401205"/>
              <a:gd name="connsiteX3" fmla="*/ 1560960 w 10642908"/>
              <a:gd name="connsiteY3" fmla="*/ 0 h 4401205"/>
              <a:gd name="connsiteX4" fmla="*/ 2045803 w 10642908"/>
              <a:gd name="connsiteY4" fmla="*/ 0 h 4401205"/>
              <a:gd name="connsiteX5" fmla="*/ 2530647 w 10642908"/>
              <a:gd name="connsiteY5" fmla="*/ 0 h 4401205"/>
              <a:gd name="connsiteX6" fmla="*/ 3334778 w 10642908"/>
              <a:gd name="connsiteY6" fmla="*/ 0 h 4401205"/>
              <a:gd name="connsiteX7" fmla="*/ 3713192 w 10642908"/>
              <a:gd name="connsiteY7" fmla="*/ 0 h 4401205"/>
              <a:gd name="connsiteX8" fmla="*/ 4517323 w 10642908"/>
              <a:gd name="connsiteY8" fmla="*/ 0 h 4401205"/>
              <a:gd name="connsiteX9" fmla="*/ 5321454 w 10642908"/>
              <a:gd name="connsiteY9" fmla="*/ 0 h 4401205"/>
              <a:gd name="connsiteX10" fmla="*/ 5912727 w 10642908"/>
              <a:gd name="connsiteY10" fmla="*/ 0 h 4401205"/>
              <a:gd name="connsiteX11" fmla="*/ 6716857 w 10642908"/>
              <a:gd name="connsiteY11" fmla="*/ 0 h 4401205"/>
              <a:gd name="connsiteX12" fmla="*/ 7201701 w 10642908"/>
              <a:gd name="connsiteY12" fmla="*/ 0 h 4401205"/>
              <a:gd name="connsiteX13" fmla="*/ 7686545 w 10642908"/>
              <a:gd name="connsiteY13" fmla="*/ 0 h 4401205"/>
              <a:gd name="connsiteX14" fmla="*/ 8384246 w 10642908"/>
              <a:gd name="connsiteY14" fmla="*/ 0 h 4401205"/>
              <a:gd name="connsiteX15" fmla="*/ 8869090 w 10642908"/>
              <a:gd name="connsiteY15" fmla="*/ 0 h 4401205"/>
              <a:gd name="connsiteX16" fmla="*/ 9673221 w 10642908"/>
              <a:gd name="connsiteY16" fmla="*/ 0 h 4401205"/>
              <a:gd name="connsiteX17" fmla="*/ 10642908 w 10642908"/>
              <a:gd name="connsiteY17" fmla="*/ 0 h 4401205"/>
              <a:gd name="connsiteX18" fmla="*/ 10642908 w 10642908"/>
              <a:gd name="connsiteY18" fmla="*/ 550151 h 4401205"/>
              <a:gd name="connsiteX19" fmla="*/ 10642908 w 10642908"/>
              <a:gd name="connsiteY19" fmla="*/ 1144313 h 4401205"/>
              <a:gd name="connsiteX20" fmla="*/ 10642908 w 10642908"/>
              <a:gd name="connsiteY20" fmla="*/ 1562428 h 4401205"/>
              <a:gd name="connsiteX21" fmla="*/ 10642908 w 10642908"/>
              <a:gd name="connsiteY21" fmla="*/ 2024554 h 4401205"/>
              <a:gd name="connsiteX22" fmla="*/ 10642908 w 10642908"/>
              <a:gd name="connsiteY22" fmla="*/ 2618717 h 4401205"/>
              <a:gd name="connsiteX23" fmla="*/ 10642908 w 10642908"/>
              <a:gd name="connsiteY23" fmla="*/ 3124856 h 4401205"/>
              <a:gd name="connsiteX24" fmla="*/ 10642908 w 10642908"/>
              <a:gd name="connsiteY24" fmla="*/ 3586982 h 4401205"/>
              <a:gd name="connsiteX25" fmla="*/ 10642908 w 10642908"/>
              <a:gd name="connsiteY25" fmla="*/ 4401205 h 4401205"/>
              <a:gd name="connsiteX26" fmla="*/ 10051635 w 10642908"/>
              <a:gd name="connsiteY26" fmla="*/ 4401205 h 4401205"/>
              <a:gd name="connsiteX27" fmla="*/ 9460363 w 10642908"/>
              <a:gd name="connsiteY27" fmla="*/ 4401205 h 4401205"/>
              <a:gd name="connsiteX28" fmla="*/ 9081948 w 10642908"/>
              <a:gd name="connsiteY28" fmla="*/ 4401205 h 4401205"/>
              <a:gd name="connsiteX29" fmla="*/ 8384246 w 10642908"/>
              <a:gd name="connsiteY29" fmla="*/ 4401205 h 4401205"/>
              <a:gd name="connsiteX30" fmla="*/ 8005832 w 10642908"/>
              <a:gd name="connsiteY30" fmla="*/ 4401205 h 4401205"/>
              <a:gd name="connsiteX31" fmla="*/ 7308130 w 10642908"/>
              <a:gd name="connsiteY31" fmla="*/ 4401205 h 4401205"/>
              <a:gd name="connsiteX32" fmla="*/ 7036145 w 10642908"/>
              <a:gd name="connsiteY32" fmla="*/ 4401205 h 4401205"/>
              <a:gd name="connsiteX33" fmla="*/ 6338443 w 10642908"/>
              <a:gd name="connsiteY33" fmla="*/ 4401205 h 4401205"/>
              <a:gd name="connsiteX34" fmla="*/ 5960028 w 10642908"/>
              <a:gd name="connsiteY34" fmla="*/ 4401205 h 4401205"/>
              <a:gd name="connsiteX35" fmla="*/ 5688043 w 10642908"/>
              <a:gd name="connsiteY35" fmla="*/ 4401205 h 4401205"/>
              <a:gd name="connsiteX36" fmla="*/ 5309629 w 10642908"/>
              <a:gd name="connsiteY36" fmla="*/ 4401205 h 4401205"/>
              <a:gd name="connsiteX37" fmla="*/ 4611927 w 10642908"/>
              <a:gd name="connsiteY37" fmla="*/ 4401205 h 4401205"/>
              <a:gd name="connsiteX38" fmla="*/ 4233512 w 10642908"/>
              <a:gd name="connsiteY38" fmla="*/ 4401205 h 4401205"/>
              <a:gd name="connsiteX39" fmla="*/ 3961527 w 10642908"/>
              <a:gd name="connsiteY39" fmla="*/ 4401205 h 4401205"/>
              <a:gd name="connsiteX40" fmla="*/ 3583112 w 10642908"/>
              <a:gd name="connsiteY40" fmla="*/ 4401205 h 4401205"/>
              <a:gd name="connsiteX41" fmla="*/ 3098269 w 10642908"/>
              <a:gd name="connsiteY41" fmla="*/ 4401205 h 4401205"/>
              <a:gd name="connsiteX42" fmla="*/ 2506996 w 10642908"/>
              <a:gd name="connsiteY42" fmla="*/ 4401205 h 4401205"/>
              <a:gd name="connsiteX43" fmla="*/ 2128582 w 10642908"/>
              <a:gd name="connsiteY43" fmla="*/ 4401205 h 4401205"/>
              <a:gd name="connsiteX44" fmla="*/ 1324451 w 10642908"/>
              <a:gd name="connsiteY44" fmla="*/ 4401205 h 4401205"/>
              <a:gd name="connsiteX45" fmla="*/ 733178 w 10642908"/>
              <a:gd name="connsiteY45" fmla="*/ 4401205 h 4401205"/>
              <a:gd name="connsiteX46" fmla="*/ 0 w 10642908"/>
              <a:gd name="connsiteY46" fmla="*/ 4401205 h 4401205"/>
              <a:gd name="connsiteX47" fmla="*/ 0 w 10642908"/>
              <a:gd name="connsiteY47" fmla="*/ 3807042 h 4401205"/>
              <a:gd name="connsiteX48" fmla="*/ 0 w 10642908"/>
              <a:gd name="connsiteY48" fmla="*/ 3256892 h 4401205"/>
              <a:gd name="connsiteX49" fmla="*/ 0 w 10642908"/>
              <a:gd name="connsiteY49" fmla="*/ 2750753 h 4401205"/>
              <a:gd name="connsiteX50" fmla="*/ 0 w 10642908"/>
              <a:gd name="connsiteY50" fmla="*/ 2156590 h 4401205"/>
              <a:gd name="connsiteX51" fmla="*/ 0 w 10642908"/>
              <a:gd name="connsiteY51" fmla="*/ 1606440 h 4401205"/>
              <a:gd name="connsiteX52" fmla="*/ 0 w 10642908"/>
              <a:gd name="connsiteY52" fmla="*/ 968265 h 4401205"/>
              <a:gd name="connsiteX53" fmla="*/ 0 w 10642908"/>
              <a:gd name="connsiteY53" fmla="*/ 0 h 440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642908" h="4401205" extrusionOk="0">
                <a:moveTo>
                  <a:pt x="0" y="0"/>
                </a:moveTo>
                <a:cubicBezTo>
                  <a:pt x="139486" y="-40769"/>
                  <a:pt x="265005" y="18176"/>
                  <a:pt x="484844" y="0"/>
                </a:cubicBezTo>
                <a:cubicBezTo>
                  <a:pt x="704683" y="-18176"/>
                  <a:pt x="698474" y="24997"/>
                  <a:pt x="756829" y="0"/>
                </a:cubicBezTo>
                <a:cubicBezTo>
                  <a:pt x="815184" y="-24997"/>
                  <a:pt x="1204591" y="48000"/>
                  <a:pt x="1560960" y="0"/>
                </a:cubicBezTo>
                <a:cubicBezTo>
                  <a:pt x="1917329" y="-48000"/>
                  <a:pt x="1856390" y="42661"/>
                  <a:pt x="2045803" y="0"/>
                </a:cubicBezTo>
                <a:cubicBezTo>
                  <a:pt x="2235216" y="-42661"/>
                  <a:pt x="2431807" y="1508"/>
                  <a:pt x="2530647" y="0"/>
                </a:cubicBezTo>
                <a:cubicBezTo>
                  <a:pt x="2629487" y="-1508"/>
                  <a:pt x="2990923" y="68038"/>
                  <a:pt x="3334778" y="0"/>
                </a:cubicBezTo>
                <a:cubicBezTo>
                  <a:pt x="3678633" y="-68038"/>
                  <a:pt x="3527071" y="16259"/>
                  <a:pt x="3713192" y="0"/>
                </a:cubicBezTo>
                <a:cubicBezTo>
                  <a:pt x="3899313" y="-16259"/>
                  <a:pt x="4158542" y="30883"/>
                  <a:pt x="4517323" y="0"/>
                </a:cubicBezTo>
                <a:cubicBezTo>
                  <a:pt x="4876104" y="-30883"/>
                  <a:pt x="4981578" y="16730"/>
                  <a:pt x="5321454" y="0"/>
                </a:cubicBezTo>
                <a:cubicBezTo>
                  <a:pt x="5661330" y="-16730"/>
                  <a:pt x="5687631" y="14247"/>
                  <a:pt x="5912727" y="0"/>
                </a:cubicBezTo>
                <a:cubicBezTo>
                  <a:pt x="6137823" y="-14247"/>
                  <a:pt x="6441555" y="84632"/>
                  <a:pt x="6716857" y="0"/>
                </a:cubicBezTo>
                <a:cubicBezTo>
                  <a:pt x="6992159" y="-84632"/>
                  <a:pt x="7018628" y="20713"/>
                  <a:pt x="7201701" y="0"/>
                </a:cubicBezTo>
                <a:cubicBezTo>
                  <a:pt x="7384774" y="-20713"/>
                  <a:pt x="7479877" y="17989"/>
                  <a:pt x="7686545" y="0"/>
                </a:cubicBezTo>
                <a:cubicBezTo>
                  <a:pt x="7893213" y="-17989"/>
                  <a:pt x="8208033" y="79048"/>
                  <a:pt x="8384246" y="0"/>
                </a:cubicBezTo>
                <a:cubicBezTo>
                  <a:pt x="8560459" y="-79048"/>
                  <a:pt x="8674821" y="23085"/>
                  <a:pt x="8869090" y="0"/>
                </a:cubicBezTo>
                <a:cubicBezTo>
                  <a:pt x="9063359" y="-23085"/>
                  <a:pt x="9356269" y="45394"/>
                  <a:pt x="9673221" y="0"/>
                </a:cubicBezTo>
                <a:cubicBezTo>
                  <a:pt x="9990173" y="-45394"/>
                  <a:pt x="10405381" y="20070"/>
                  <a:pt x="10642908" y="0"/>
                </a:cubicBezTo>
                <a:cubicBezTo>
                  <a:pt x="10705207" y="145821"/>
                  <a:pt x="10593092" y="385419"/>
                  <a:pt x="10642908" y="550151"/>
                </a:cubicBezTo>
                <a:cubicBezTo>
                  <a:pt x="10692724" y="714883"/>
                  <a:pt x="10576236" y="962252"/>
                  <a:pt x="10642908" y="1144313"/>
                </a:cubicBezTo>
                <a:cubicBezTo>
                  <a:pt x="10709580" y="1326374"/>
                  <a:pt x="10617375" y="1383257"/>
                  <a:pt x="10642908" y="1562428"/>
                </a:cubicBezTo>
                <a:cubicBezTo>
                  <a:pt x="10668441" y="1741599"/>
                  <a:pt x="10601964" y="1870515"/>
                  <a:pt x="10642908" y="2024554"/>
                </a:cubicBezTo>
                <a:cubicBezTo>
                  <a:pt x="10683852" y="2178593"/>
                  <a:pt x="10631964" y="2341992"/>
                  <a:pt x="10642908" y="2618717"/>
                </a:cubicBezTo>
                <a:cubicBezTo>
                  <a:pt x="10653852" y="2895442"/>
                  <a:pt x="10615300" y="2919482"/>
                  <a:pt x="10642908" y="3124856"/>
                </a:cubicBezTo>
                <a:cubicBezTo>
                  <a:pt x="10670516" y="3330230"/>
                  <a:pt x="10591566" y="3382866"/>
                  <a:pt x="10642908" y="3586982"/>
                </a:cubicBezTo>
                <a:cubicBezTo>
                  <a:pt x="10694250" y="3791098"/>
                  <a:pt x="10547721" y="4168492"/>
                  <a:pt x="10642908" y="4401205"/>
                </a:cubicBezTo>
                <a:cubicBezTo>
                  <a:pt x="10418185" y="4467426"/>
                  <a:pt x="10230388" y="4386286"/>
                  <a:pt x="10051635" y="4401205"/>
                </a:cubicBezTo>
                <a:cubicBezTo>
                  <a:pt x="9872882" y="4416124"/>
                  <a:pt x="9606895" y="4397275"/>
                  <a:pt x="9460363" y="4401205"/>
                </a:cubicBezTo>
                <a:cubicBezTo>
                  <a:pt x="9313831" y="4405135"/>
                  <a:pt x="9199376" y="4395114"/>
                  <a:pt x="9081948" y="4401205"/>
                </a:cubicBezTo>
                <a:cubicBezTo>
                  <a:pt x="8964520" y="4407296"/>
                  <a:pt x="8596496" y="4344033"/>
                  <a:pt x="8384246" y="4401205"/>
                </a:cubicBezTo>
                <a:cubicBezTo>
                  <a:pt x="8171996" y="4458377"/>
                  <a:pt x="8139311" y="4375143"/>
                  <a:pt x="8005832" y="4401205"/>
                </a:cubicBezTo>
                <a:cubicBezTo>
                  <a:pt x="7872353" y="4427267"/>
                  <a:pt x="7638000" y="4364826"/>
                  <a:pt x="7308130" y="4401205"/>
                </a:cubicBezTo>
                <a:cubicBezTo>
                  <a:pt x="6978260" y="4437584"/>
                  <a:pt x="7171843" y="4387196"/>
                  <a:pt x="7036145" y="4401205"/>
                </a:cubicBezTo>
                <a:cubicBezTo>
                  <a:pt x="6900447" y="4415214"/>
                  <a:pt x="6658867" y="4350764"/>
                  <a:pt x="6338443" y="4401205"/>
                </a:cubicBezTo>
                <a:cubicBezTo>
                  <a:pt x="6018019" y="4451646"/>
                  <a:pt x="6125709" y="4370715"/>
                  <a:pt x="5960028" y="4401205"/>
                </a:cubicBezTo>
                <a:cubicBezTo>
                  <a:pt x="5794348" y="4431695"/>
                  <a:pt x="5764875" y="4399672"/>
                  <a:pt x="5688043" y="4401205"/>
                </a:cubicBezTo>
                <a:cubicBezTo>
                  <a:pt x="5611211" y="4402738"/>
                  <a:pt x="5426485" y="4364497"/>
                  <a:pt x="5309629" y="4401205"/>
                </a:cubicBezTo>
                <a:cubicBezTo>
                  <a:pt x="5192773" y="4437913"/>
                  <a:pt x="4755901" y="4325354"/>
                  <a:pt x="4611927" y="4401205"/>
                </a:cubicBezTo>
                <a:cubicBezTo>
                  <a:pt x="4467953" y="4477056"/>
                  <a:pt x="4330721" y="4380287"/>
                  <a:pt x="4233512" y="4401205"/>
                </a:cubicBezTo>
                <a:cubicBezTo>
                  <a:pt x="4136303" y="4422123"/>
                  <a:pt x="4094340" y="4399926"/>
                  <a:pt x="3961527" y="4401205"/>
                </a:cubicBezTo>
                <a:cubicBezTo>
                  <a:pt x="3828714" y="4402484"/>
                  <a:pt x="3660616" y="4376124"/>
                  <a:pt x="3583112" y="4401205"/>
                </a:cubicBezTo>
                <a:cubicBezTo>
                  <a:pt x="3505609" y="4426286"/>
                  <a:pt x="3326253" y="4347252"/>
                  <a:pt x="3098269" y="4401205"/>
                </a:cubicBezTo>
                <a:cubicBezTo>
                  <a:pt x="2870285" y="4455158"/>
                  <a:pt x="2768890" y="4398861"/>
                  <a:pt x="2506996" y="4401205"/>
                </a:cubicBezTo>
                <a:cubicBezTo>
                  <a:pt x="2245102" y="4403549"/>
                  <a:pt x="2217623" y="4384815"/>
                  <a:pt x="2128582" y="4401205"/>
                </a:cubicBezTo>
                <a:cubicBezTo>
                  <a:pt x="2039541" y="4417595"/>
                  <a:pt x="1669156" y="4314543"/>
                  <a:pt x="1324451" y="4401205"/>
                </a:cubicBezTo>
                <a:cubicBezTo>
                  <a:pt x="979746" y="4487867"/>
                  <a:pt x="1005134" y="4349396"/>
                  <a:pt x="733178" y="4401205"/>
                </a:cubicBezTo>
                <a:cubicBezTo>
                  <a:pt x="461222" y="4453014"/>
                  <a:pt x="354937" y="4397432"/>
                  <a:pt x="0" y="4401205"/>
                </a:cubicBezTo>
                <a:cubicBezTo>
                  <a:pt x="-20498" y="4141506"/>
                  <a:pt x="32519" y="3976928"/>
                  <a:pt x="0" y="3807042"/>
                </a:cubicBezTo>
                <a:cubicBezTo>
                  <a:pt x="-32519" y="3637156"/>
                  <a:pt x="38108" y="3458973"/>
                  <a:pt x="0" y="3256892"/>
                </a:cubicBezTo>
                <a:cubicBezTo>
                  <a:pt x="-38108" y="3054811"/>
                  <a:pt x="51359" y="2883941"/>
                  <a:pt x="0" y="2750753"/>
                </a:cubicBezTo>
                <a:cubicBezTo>
                  <a:pt x="-51359" y="2617565"/>
                  <a:pt x="10737" y="2389898"/>
                  <a:pt x="0" y="2156590"/>
                </a:cubicBezTo>
                <a:cubicBezTo>
                  <a:pt x="-10737" y="1923282"/>
                  <a:pt x="61954" y="1836079"/>
                  <a:pt x="0" y="1606440"/>
                </a:cubicBezTo>
                <a:cubicBezTo>
                  <a:pt x="-61954" y="1376801"/>
                  <a:pt x="11056" y="1239738"/>
                  <a:pt x="0" y="968265"/>
                </a:cubicBezTo>
                <a:cubicBezTo>
                  <a:pt x="-11056" y="696793"/>
                  <a:pt x="64787" y="386186"/>
                  <a:pt x="0" y="0"/>
                </a:cubicBezTo>
                <a:close/>
              </a:path>
            </a:pathLst>
          </a:custGeom>
          <a:noFill/>
          <a:ln w="28575">
            <a:no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91440" tIns="45720" rIns="91440" bIns="45720">
            <a:spAutoFit/>
          </a:bodyPr>
          <a:lstStyle/>
          <a:p>
            <a:pPr algn="just" defTabSz="609630"/>
            <a:r>
              <a:rPr lang="vi-VN" sz="4000" b="1">
                <a:ln w="0"/>
                <a:latin typeface="UTM Avo" panose="02040603050506020204" pitchFamily="18" charset="0"/>
              </a:rPr>
              <a:t>- Viết được đoạn kết bài cho bài văn tả người.</a:t>
            </a:r>
          </a:p>
          <a:p>
            <a:pPr algn="just" defTabSz="609630"/>
            <a:r>
              <a:rPr lang="vi-VN" sz="4000" b="1">
                <a:ln w="0"/>
                <a:latin typeface="UTM Avo" panose="02040603050506020204" pitchFamily="18" charset="0"/>
              </a:rPr>
              <a:t>- Nhận diện được đoạn kết bài mở rộng và kết bài không mở rộng.</a:t>
            </a:r>
          </a:p>
          <a:p>
            <a:pPr algn="just" defTabSz="609630"/>
            <a:r>
              <a:rPr lang="vi-VN" sz="4000" b="1">
                <a:ln w="0"/>
                <a:latin typeface="UTM Avo" panose="02040603050506020204" pitchFamily="18" charset="0"/>
              </a:rPr>
              <a:t>- Viết được đoạn kết bài mở rộng hoặc kết bài không mở rộng cho bài văn tả một người thân trong gia đình 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iterate type="wd">
                                    <p:tmPct val="10000"/>
                                  </p:iterate>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par>
                          <p:cTn id="8" fill="hold">
                            <p:stCondLst>
                              <p:cond delay="650"/>
                            </p:stCondLst>
                            <p:childTnLst>
                              <p:par>
                                <p:cTn id="9" presetID="16" presetClass="entr" presetSubtype="21" fill="hold" nodeType="afterEffect">
                                  <p:stCondLst>
                                    <p:cond delay="0"/>
                                  </p:stCondLst>
                                  <p:iterate type="wd">
                                    <p:tmPct val="10000"/>
                                  </p:iterate>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barn(inVertical)">
                                      <p:cBhvr>
                                        <p:cTn id="11" dur="500"/>
                                        <p:tgtEl>
                                          <p:spTgt spid="23">
                                            <p:txEl>
                                              <p:pRg st="0" end="0"/>
                                            </p:txEl>
                                          </p:spTgt>
                                        </p:tgtEl>
                                      </p:cBhvr>
                                    </p:animEffect>
                                  </p:childTnLst>
                                </p:cTn>
                              </p:par>
                            </p:childTnLst>
                          </p:cTn>
                        </p:par>
                        <p:par>
                          <p:cTn id="12" fill="hold">
                            <p:stCondLst>
                              <p:cond delay="1700"/>
                            </p:stCondLst>
                            <p:childTnLst>
                              <p:par>
                                <p:cTn id="13" presetID="16" presetClass="entr" presetSubtype="21" fill="hold" nodeType="afterEffect">
                                  <p:stCondLst>
                                    <p:cond delay="0"/>
                                  </p:stCondLst>
                                  <p:iterate type="wd">
                                    <p:tmPct val="10000"/>
                                  </p:iterate>
                                  <p:childTnLst>
                                    <p:set>
                                      <p:cBhvr>
                                        <p:cTn id="14" dur="1" fill="hold">
                                          <p:stCondLst>
                                            <p:cond delay="0"/>
                                          </p:stCondLst>
                                        </p:cTn>
                                        <p:tgtEl>
                                          <p:spTgt spid="23">
                                            <p:txEl>
                                              <p:pRg st="1" end="1"/>
                                            </p:txEl>
                                          </p:spTgt>
                                        </p:tgtEl>
                                        <p:attrNameLst>
                                          <p:attrName>style.visibility</p:attrName>
                                        </p:attrNameLst>
                                      </p:cBhvr>
                                      <p:to>
                                        <p:strVal val="visible"/>
                                      </p:to>
                                    </p:set>
                                    <p:animEffect transition="in" filter="barn(inVertical)">
                                      <p:cBhvr>
                                        <p:cTn id="15" dur="500"/>
                                        <p:tgtEl>
                                          <p:spTgt spid="23">
                                            <p:txEl>
                                              <p:pRg st="1" end="1"/>
                                            </p:txEl>
                                          </p:spTgt>
                                        </p:tgtEl>
                                      </p:cBhvr>
                                    </p:animEffect>
                                  </p:childTnLst>
                                </p:cTn>
                              </p:par>
                            </p:childTnLst>
                          </p:cTn>
                        </p:par>
                        <p:par>
                          <p:cTn id="16" fill="hold">
                            <p:stCondLst>
                              <p:cond delay="2950"/>
                            </p:stCondLst>
                            <p:childTnLst>
                              <p:par>
                                <p:cTn id="17" presetID="16" presetClass="entr" presetSubtype="21" fill="hold" nodeType="afterEffect">
                                  <p:stCondLst>
                                    <p:cond delay="0"/>
                                  </p:stCondLst>
                                  <p:iterate type="wd">
                                    <p:tmPct val="10000"/>
                                  </p:iterate>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barn(inVertical)">
                                      <p:cBhvr>
                                        <p:cTn id="1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4FEBEB1-1FF9-5F26-05BF-7E33C85B5EA6}"/>
              </a:ext>
            </a:extLst>
          </p:cNvPr>
          <p:cNvGrpSpPr/>
          <p:nvPr/>
        </p:nvGrpSpPr>
        <p:grpSpPr>
          <a:xfrm>
            <a:off x="-211289" y="855916"/>
            <a:ext cx="6033311" cy="5146169"/>
            <a:chOff x="1618034" y="1638300"/>
            <a:chExt cx="9049966" cy="7719254"/>
          </a:xfrm>
        </p:grpSpPr>
        <p:pic>
          <p:nvPicPr>
            <p:cNvPr id="9" name="Picture 4" descr="Shape&#10;&#10;Description automatically generated with medium confidence">
              <a:extLst>
                <a:ext uri="{FF2B5EF4-FFF2-40B4-BE49-F238E27FC236}">
                  <a16:creationId xmlns:a16="http://schemas.microsoft.com/office/drawing/2014/main" id="{05D7783D-4F4E-B26E-E1F1-01D1DDBB2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8034" y="1638300"/>
              <a:ext cx="7559760" cy="7719254"/>
            </a:xfrm>
            <a:prstGeom prst="rect">
              <a:avLst/>
            </a:prstGeom>
          </p:spPr>
        </p:pic>
        <p:sp>
          <p:nvSpPr>
            <p:cNvPr id="5" name="TextBox 4">
              <a:extLst>
                <a:ext uri="{FF2B5EF4-FFF2-40B4-BE49-F238E27FC236}">
                  <a16:creationId xmlns:a16="http://schemas.microsoft.com/office/drawing/2014/main" id="{54F9B8F6-87AE-67B2-9E30-90EF45D20FF7}"/>
                </a:ext>
              </a:extLst>
            </p:cNvPr>
            <p:cNvSpPr txBox="1"/>
            <p:nvPr/>
          </p:nvSpPr>
          <p:spPr>
            <a:xfrm>
              <a:off x="3352800" y="3958574"/>
              <a:ext cx="7315200" cy="1246496"/>
            </a:xfrm>
            <a:prstGeom prst="rect">
              <a:avLst/>
            </a:prstGeom>
            <a:noFill/>
          </p:spPr>
          <p:txBody>
            <a:bodyPr wrap="square" rtlCol="0">
              <a:spAutoFit/>
            </a:bodyPr>
            <a:lstStyle/>
            <a:p>
              <a:pPr defTabSz="609630"/>
              <a:r>
                <a:rPr lang="en-US" sz="4800" b="1" dirty="0" err="1">
                  <a:solidFill>
                    <a:srgbClr val="7030A0"/>
                  </a:solidFill>
                  <a:latin typeface="Calibri" panose="020F0502020204030204" pitchFamily="34" charset="0"/>
                  <a:cs typeface="Calibri" panose="020F0502020204030204" pitchFamily="34" charset="0"/>
                </a:rPr>
                <a:t>Trình</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bày</a:t>
              </a:r>
              <a:endParaRPr lang="en-US" sz="4800" b="1" dirty="0">
                <a:solidFill>
                  <a:srgbClr val="7030A0"/>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047A29D7-E1AD-CD7F-0EE7-497E053497A2}"/>
              </a:ext>
            </a:extLst>
          </p:cNvPr>
          <p:cNvGrpSpPr/>
          <p:nvPr/>
        </p:nvGrpSpPr>
        <p:grpSpPr>
          <a:xfrm>
            <a:off x="6761367" y="10268"/>
            <a:ext cx="5039840" cy="5146169"/>
            <a:chOff x="8839200" y="1655323"/>
            <a:chExt cx="7559760" cy="7719254"/>
          </a:xfrm>
        </p:grpSpPr>
        <p:pic>
          <p:nvPicPr>
            <p:cNvPr id="11" name="Picture 4" descr="Shape&#10;&#10;Description automatically generated with medium confidence">
              <a:extLst>
                <a:ext uri="{FF2B5EF4-FFF2-40B4-BE49-F238E27FC236}">
                  <a16:creationId xmlns:a16="http://schemas.microsoft.com/office/drawing/2014/main" id="{253B113F-F740-BD41-2EB1-DE31B50DCF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1655323"/>
              <a:ext cx="7559760" cy="7719254"/>
            </a:xfrm>
            <a:prstGeom prst="rect">
              <a:avLst/>
            </a:prstGeom>
          </p:spPr>
        </p:pic>
        <p:sp>
          <p:nvSpPr>
            <p:cNvPr id="6" name="TextBox 5">
              <a:extLst>
                <a:ext uri="{FF2B5EF4-FFF2-40B4-BE49-F238E27FC236}">
                  <a16:creationId xmlns:a16="http://schemas.microsoft.com/office/drawing/2014/main" id="{9EFBDAE2-D473-213E-55A2-4A818C8BC19C}"/>
                </a:ext>
              </a:extLst>
            </p:cNvPr>
            <p:cNvSpPr txBox="1"/>
            <p:nvPr/>
          </p:nvSpPr>
          <p:spPr>
            <a:xfrm>
              <a:off x="10431950" y="3975597"/>
              <a:ext cx="3941634" cy="1246496"/>
            </a:xfrm>
            <a:prstGeom prst="rect">
              <a:avLst/>
            </a:prstGeom>
            <a:noFill/>
          </p:spPr>
          <p:txBody>
            <a:bodyPr wrap="square" rtlCol="0">
              <a:spAutoFit/>
            </a:bodyPr>
            <a:lstStyle/>
            <a:p>
              <a:pPr algn="ctr" defTabSz="609630"/>
              <a:r>
                <a:rPr lang="en-US" sz="4800" b="1" dirty="0" err="1">
                  <a:solidFill>
                    <a:srgbClr val="7030A0"/>
                  </a:solidFill>
                  <a:latin typeface="Calibri" panose="020F0502020204030204" pitchFamily="34" charset="0"/>
                  <a:cs typeface="Calibri" panose="020F0502020204030204" pitchFamily="34" charset="0"/>
                </a:rPr>
                <a:t>Nhận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xét</a:t>
              </a:r>
              <a:endParaRPr lang="en-US" sz="4800" b="1" dirty="0">
                <a:solidFill>
                  <a:srgbClr val="7030A0"/>
                </a:solidFill>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123E5C19-7357-6B48-0DA4-D12E3FD2A9B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11" b="96927" l="9994" r="89942"/>
                    </a14:imgEffect>
                  </a14:imgLayer>
                </a14:imgProps>
              </a:ext>
              <a:ext uri="{28A0092B-C50C-407E-A947-70E740481C1C}">
                <a14:useLocalDpi xmlns:a14="http://schemas.microsoft.com/office/drawing/2010/main" val="0"/>
              </a:ext>
            </a:extLst>
          </a:blip>
          <a:stretch>
            <a:fillRect/>
          </a:stretch>
        </p:blipFill>
        <p:spPr>
          <a:xfrm>
            <a:off x="2143638" y="1069303"/>
            <a:ext cx="7682848" cy="6145984"/>
          </a:xfrm>
          <a:prstGeom prst="rect">
            <a:avLst/>
          </a:prstGeom>
        </p:spPr>
      </p:pic>
    </p:spTree>
    <p:extLst>
      <p:ext uri="{BB962C8B-B14F-4D97-AF65-F5344CB8AC3E}">
        <p14:creationId xmlns:p14="http://schemas.microsoft.com/office/powerpoint/2010/main" val="2948557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23">
            <a:extLst>
              <a:ext uri="{FF2B5EF4-FFF2-40B4-BE49-F238E27FC236}">
                <a16:creationId xmlns:a16="http://schemas.microsoft.com/office/drawing/2014/main" id="{7FA960E4-0450-5B67-1BEA-8CA0DCB95714}"/>
              </a:ext>
            </a:extLst>
          </p:cNvPr>
          <p:cNvSpPr txBox="1"/>
          <p:nvPr/>
        </p:nvSpPr>
        <p:spPr>
          <a:xfrm>
            <a:off x="3405531" y="1371531"/>
            <a:ext cx="5824584" cy="3744615"/>
          </a:xfrm>
          <a:prstGeom prst="rect">
            <a:avLst/>
          </a:prstGeom>
        </p:spPr>
        <p:txBody>
          <a:bodyPr lIns="0" tIns="0" rIns="0" bIns="0" rtlCol="0" anchor="t">
            <a:spAutoFit/>
          </a:bodyPr>
          <a:lstStyle/>
          <a:p>
            <a:pPr marL="0" marR="0" lvl="0" indent="0" algn="ctr" defTabSz="914400" rtl="0" eaLnBrk="1" fontAlgn="auto" latinLnBrk="0" hangingPunct="1">
              <a:lnSpc>
                <a:spcPts val="14558"/>
              </a:lnSpc>
              <a:spcBef>
                <a:spcPts val="0"/>
              </a:spcBef>
              <a:spcAft>
                <a:spcPts val="0"/>
              </a:spcAft>
              <a:buClrTx/>
              <a:buSzTx/>
              <a:buFontTx/>
              <a:buNone/>
              <a:tabLst/>
              <a:defRPr/>
            </a:pPr>
            <a:r>
              <a:rPr kumimoji="0" lang="en-US" sz="15000" b="0" i="0" u="none" strike="noStrike" kern="1200" cap="none" spc="0" normalizeH="0" baseline="0" noProof="0">
                <a:ln>
                  <a:noFill/>
                </a:ln>
                <a:solidFill>
                  <a:srgbClr val="FF3399"/>
                </a:solidFill>
                <a:effectLst>
                  <a:outerShdw blurRad="38100" dist="38100" dir="2700000" algn="tl">
                    <a:srgbClr val="000000">
                      <a:alpha val="43137"/>
                    </a:srgbClr>
                  </a:outerShdw>
                </a:effectLst>
                <a:uLnTx/>
                <a:uFillTx/>
                <a:latin typeface="iCiel Cadena" panose="02000503000000020004" pitchFamily="50" charset="0"/>
                <a:ea typeface="+mn-ea"/>
                <a:cs typeface="+mn-cs"/>
              </a:rPr>
              <a:t>Vận dụng</a:t>
            </a:r>
            <a:endParaRPr kumimoji="0" lang="en-US" sz="15000" b="0" i="0" u="none" strike="noStrike" kern="1200" cap="none" spc="0" normalizeH="0" baseline="0" noProof="0" dirty="0">
              <a:ln>
                <a:noFill/>
              </a:ln>
              <a:solidFill>
                <a:srgbClr val="FF3399"/>
              </a:solidFill>
              <a:effectLst>
                <a:outerShdw blurRad="38100" dist="38100" dir="2700000" algn="tl">
                  <a:srgbClr val="000000">
                    <a:alpha val="43137"/>
                  </a:srgbClr>
                </a:outerShdw>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252335465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9FB389-832E-1CA9-DD12-5A3B71BA707C}"/>
              </a:ext>
            </a:extLst>
          </p:cNvPr>
          <p:cNvSpPr>
            <a:spLocks noChangeAspect="1"/>
          </p:cNvSpPr>
          <p:nvPr/>
        </p:nvSpPr>
        <p:spPr>
          <a:xfrm>
            <a:off x="889000" y="1342468"/>
            <a:ext cx="10414000" cy="1200329"/>
          </a:xfrm>
          <a:prstGeom prst="rect">
            <a:avLst/>
          </a:prstGeom>
          <a:noFill/>
          <a:ln w="57150">
            <a:noFill/>
            <a:prstDash val="sysDot"/>
          </a:ln>
        </p:spPr>
        <p:txBody>
          <a:bodyPr wrap="square" lIns="91440" tIns="45720" rIns="91440" bIns="45720">
            <a:spAutoFit/>
          </a:bodyPr>
          <a:lstStyle/>
          <a:p>
            <a:pPr algn="just" defTabSz="609630"/>
            <a:r>
              <a:rPr lang="vi-VN" sz="3600" b="1">
                <a:ln w="0"/>
                <a:solidFill>
                  <a:srgbClr val="134630"/>
                </a:solidFill>
              </a:rPr>
              <a:t>Viết ba điều nên làm và ba điều không nên làm khi đến những khu</a:t>
            </a:r>
            <a:r>
              <a:rPr lang="en-US" sz="3600" b="1">
                <a:ln w="0"/>
                <a:solidFill>
                  <a:srgbClr val="134630"/>
                </a:solidFill>
              </a:rPr>
              <a:t> </a:t>
            </a:r>
            <a:r>
              <a:rPr lang="vi-VN" sz="3600" b="1">
                <a:ln w="0"/>
                <a:solidFill>
                  <a:srgbClr val="134630"/>
                </a:solidFill>
              </a:rPr>
              <a:t>bảo tồn động vật, thực vật.</a:t>
            </a:r>
            <a:endParaRPr lang="vi-VN" sz="3600" b="1">
              <a:ln w="0"/>
              <a:solidFill>
                <a:srgbClr val="134630"/>
              </a:solidFill>
              <a:latin typeface="Arial" panose="020B0604020202020204" pitchFamily="34" charset="0"/>
            </a:endParaRPr>
          </a:p>
        </p:txBody>
      </p:sp>
      <p:pic>
        <p:nvPicPr>
          <p:cNvPr id="2050" name="Picture 2" descr="16 khu bảo tồn động vật độc đáo trên thế giới &amp; Việt Nam">
            <a:extLst>
              <a:ext uri="{FF2B5EF4-FFF2-40B4-BE49-F238E27FC236}">
                <a16:creationId xmlns:a16="http://schemas.microsoft.com/office/drawing/2014/main" id="{3C876FA8-DCFE-4968-ADA3-5F5C97216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385" y="2542797"/>
            <a:ext cx="5975131" cy="406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82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04B20-24FF-4B00-944A-D5AFB2D8FEB5}"/>
              </a:ext>
            </a:extLst>
          </p:cNvPr>
          <p:cNvSpPr/>
          <p:nvPr/>
        </p:nvSpPr>
        <p:spPr>
          <a:xfrm>
            <a:off x="7373510" y="1756155"/>
            <a:ext cx="1901482" cy="995209"/>
          </a:xfrm>
          <a:prstGeom prst="rect">
            <a:avLst/>
          </a:prstGeom>
          <a:noFill/>
        </p:spPr>
        <p:txBody>
          <a:bodyPr wrap="none" lIns="91440" tIns="45720" rIns="91440" bIns="4572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w="0"/>
                <a:solidFill>
                  <a:srgbClr val="134630"/>
                </a:solidFill>
                <a:effectLst/>
                <a:uLnTx/>
                <a:uFillTx/>
                <a:latin typeface="UTM Futura Extra" panose="02040603050506020204" pitchFamily="18" charset="0"/>
                <a:ea typeface="+mn-ea"/>
                <a:cs typeface="+mn-cs"/>
              </a:rPr>
              <a:t>VIẾT</a:t>
            </a:r>
          </a:p>
        </p:txBody>
      </p:sp>
      <p:pic>
        <p:nvPicPr>
          <p:cNvPr id="1026" name="Picture 2" descr="Hình ảnh Làm Bài PNG, Vector, PSD, và biểu tượng để tải về miễn phí |  pngtree">
            <a:extLst>
              <a:ext uri="{FF2B5EF4-FFF2-40B4-BE49-F238E27FC236}">
                <a16:creationId xmlns:a16="http://schemas.microsoft.com/office/drawing/2014/main" id="{5C2EC840-15F9-4359-6B73-747DACF77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491"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619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689628-30BE-5635-9AC2-AD8E82F8873E}"/>
              </a:ext>
            </a:extLst>
          </p:cNvPr>
          <p:cNvGraphicFramePr>
            <a:graphicFrameLocks noGrp="1"/>
          </p:cNvGraphicFramePr>
          <p:nvPr/>
        </p:nvGraphicFramePr>
        <p:xfrm>
          <a:off x="1245476" y="872109"/>
          <a:ext cx="10342179" cy="5113782"/>
        </p:xfrm>
        <a:graphic>
          <a:graphicData uri="http://schemas.openxmlformats.org/drawingml/2006/table">
            <a:tbl>
              <a:tblPr firstRow="1" firstCol="1" bandRow="1"/>
              <a:tblGrid>
                <a:gridCol w="5171090">
                  <a:extLst>
                    <a:ext uri="{9D8B030D-6E8A-4147-A177-3AD203B41FA5}">
                      <a16:colId xmlns:a16="http://schemas.microsoft.com/office/drawing/2014/main" val="546103307"/>
                    </a:ext>
                  </a:extLst>
                </a:gridCol>
                <a:gridCol w="5171089">
                  <a:extLst>
                    <a:ext uri="{9D8B030D-6E8A-4147-A177-3AD203B41FA5}">
                      <a16:colId xmlns:a16="http://schemas.microsoft.com/office/drawing/2014/main" val="782586073"/>
                    </a:ext>
                  </a:extLst>
                </a:gridCol>
              </a:tblGrid>
              <a:tr h="403654">
                <a:tc gridSpan="2">
                  <a:txBody>
                    <a:bodyPr/>
                    <a:lstStyle/>
                    <a:p>
                      <a:pPr algn="ctr">
                        <a:lnSpc>
                          <a:spcPct val="120000"/>
                        </a:lnSpc>
                      </a:pPr>
                      <a:r>
                        <a:rPr lang="en-US" sz="3200" b="1">
                          <a:effectLst/>
                          <a:latin typeface="Times New Roman" panose="02020603050405020304" pitchFamily="18" charset="0"/>
                          <a:ea typeface="Calibri" panose="020F0502020204030204" pitchFamily="34" charset="0"/>
                        </a:rPr>
                        <a:t>Khu bảo tồn động vật, thực vật</a:t>
                      </a:r>
                      <a:endParaRPr lang="en-US" sz="3200">
                        <a:effectLst/>
                        <a:latin typeface="Times New Roman" panose="02020603050405020304" pitchFamily="18" charset="0"/>
                        <a:ea typeface="Calibri" panose="020F0502020204030204" pitchFamily="34" charset="0"/>
                      </a:endParaRP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A70"/>
                    </a:solidFill>
                  </a:tcPr>
                </a:tc>
                <a:tc hMerge="1">
                  <a:txBody>
                    <a:bodyPr/>
                    <a:lstStyle/>
                    <a:p>
                      <a:endParaRPr lang="en-US"/>
                    </a:p>
                  </a:txBody>
                  <a:tcPr/>
                </a:tc>
                <a:extLst>
                  <a:ext uri="{0D108BD9-81ED-4DB2-BD59-A6C34878D82A}">
                    <a16:rowId xmlns:a16="http://schemas.microsoft.com/office/drawing/2014/main" val="4113735042"/>
                  </a:ext>
                </a:extLst>
              </a:tr>
              <a:tr h="445477">
                <a:tc>
                  <a:txBody>
                    <a:bodyPr/>
                    <a:lstStyle/>
                    <a:p>
                      <a:pPr algn="ctr">
                        <a:lnSpc>
                          <a:spcPct val="120000"/>
                        </a:lnSpc>
                      </a:pPr>
                      <a:r>
                        <a:rPr lang="en-US" sz="3200" b="1" i="1">
                          <a:solidFill>
                            <a:srgbClr val="00B050"/>
                          </a:solidFill>
                          <a:effectLst/>
                          <a:latin typeface="Times New Roman" panose="02020603050405020304" pitchFamily="18" charset="0"/>
                          <a:ea typeface="Calibri" panose="020F0502020204030204" pitchFamily="34" charset="0"/>
                        </a:rPr>
                        <a:t>3 điều nên làm</a:t>
                      </a:r>
                      <a:endParaRPr lang="en-US" sz="3200" b="1">
                        <a:solidFill>
                          <a:srgbClr val="00B050"/>
                        </a:solidFill>
                        <a:effectLst/>
                        <a:latin typeface="Times New Roman" panose="02020603050405020304" pitchFamily="18" charset="0"/>
                        <a:ea typeface="Calibri" panose="020F0502020204030204" pitchFamily="34" charset="0"/>
                      </a:endParaRP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b="1" i="1">
                          <a:solidFill>
                            <a:srgbClr val="FF0000"/>
                          </a:solidFill>
                          <a:effectLst/>
                          <a:latin typeface="Times New Roman" panose="02020603050405020304" pitchFamily="18" charset="0"/>
                          <a:ea typeface="Calibri" panose="020F0502020204030204" pitchFamily="34" charset="0"/>
                        </a:rPr>
                        <a:t>3 điều không nên làm</a:t>
                      </a:r>
                      <a:endParaRPr lang="en-US" sz="3200" b="1">
                        <a:solidFill>
                          <a:srgbClr val="FF0000"/>
                        </a:solidFill>
                        <a:effectLst/>
                        <a:latin typeface="Times New Roman" panose="02020603050405020304" pitchFamily="18" charset="0"/>
                        <a:ea typeface="Calibri" panose="020F0502020204030204" pitchFamily="34" charset="0"/>
                      </a:endParaRP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867986"/>
                  </a:ext>
                </a:extLst>
              </a:tr>
              <a:tr h="2359759">
                <a:tc>
                  <a:txBody>
                    <a:bodyPr/>
                    <a:lstStyle/>
                    <a:p>
                      <a:pPr algn="just">
                        <a:lnSpc>
                          <a:spcPct val="120000"/>
                        </a:lnSpc>
                      </a:pPr>
                      <a:r>
                        <a:rPr lang="en-US" sz="3200">
                          <a:effectLst/>
                          <a:latin typeface="Times New Roman" panose="02020603050405020304" pitchFamily="18" charset="0"/>
                          <a:ea typeface="Calibri" panose="020F0502020204030204" pitchFamily="34" charset="0"/>
                        </a:rPr>
                        <a:t>- Tuân thủ các quy định của khu bảo tồn.</a:t>
                      </a:r>
                    </a:p>
                    <a:p>
                      <a:pPr algn="just">
                        <a:lnSpc>
                          <a:spcPct val="120000"/>
                        </a:lnSpc>
                      </a:pPr>
                      <a:r>
                        <a:rPr lang="en-US" sz="3200">
                          <a:effectLst/>
                          <a:latin typeface="Times New Roman" panose="02020603050405020304" pitchFamily="18" charset="0"/>
                          <a:ea typeface="Calibri" panose="020F0502020204030204" pitchFamily="34" charset="0"/>
                        </a:rPr>
                        <a:t>- Quan sát và tìm hiểu về động vật, thực vật.</a:t>
                      </a:r>
                    </a:p>
                    <a:p>
                      <a:pPr algn="just">
                        <a:lnSpc>
                          <a:spcPct val="120000"/>
                        </a:lnSpc>
                      </a:pPr>
                      <a:r>
                        <a:rPr lang="en-US" sz="3200">
                          <a:effectLst/>
                          <a:latin typeface="Times New Roman" panose="02020603050405020304" pitchFamily="18" charset="0"/>
                          <a:ea typeface="Calibri" panose="020F0502020204030204" pitchFamily="34" charset="0"/>
                        </a:rPr>
                        <a:t>- Tham gia các chương trình giáo dục về bảo vệ động vật hoang dã, thực vật quý hiếm.</a:t>
                      </a: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a:effectLst/>
                          <a:latin typeface="Times New Roman" panose="02020603050405020304" pitchFamily="18" charset="0"/>
                          <a:ea typeface="Calibri" panose="020F0502020204030204" pitchFamily="34" charset="0"/>
                        </a:rPr>
                        <a:t>- Không gây ô nhiễm môi trường.</a:t>
                      </a:r>
                    </a:p>
                    <a:p>
                      <a:pPr algn="just">
                        <a:lnSpc>
                          <a:spcPct val="120000"/>
                        </a:lnSpc>
                      </a:pPr>
                      <a:r>
                        <a:rPr lang="en-US" sz="3200">
                          <a:effectLst/>
                          <a:latin typeface="Times New Roman" panose="02020603050405020304" pitchFamily="18" charset="0"/>
                          <a:ea typeface="Calibri" panose="020F0502020204030204" pitchFamily="34" charset="0"/>
                        </a:rPr>
                        <a:t>- Không làm phiền hay chọc phá động vật, thực vật.</a:t>
                      </a:r>
                    </a:p>
                    <a:p>
                      <a:pPr algn="just">
                        <a:lnSpc>
                          <a:spcPct val="120000"/>
                        </a:lnSpc>
                      </a:pPr>
                      <a:r>
                        <a:rPr lang="en-US" sz="3200">
                          <a:effectLst/>
                          <a:latin typeface="Times New Roman" panose="02020603050405020304" pitchFamily="18" charset="0"/>
                          <a:ea typeface="Calibri" panose="020F0502020204030204" pitchFamily="34" charset="0"/>
                        </a:rPr>
                        <a:t>- Không mang theo vật nuôi.</a:t>
                      </a: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0593221"/>
                  </a:ext>
                </a:extLst>
              </a:tr>
            </a:tbl>
          </a:graphicData>
        </a:graphic>
      </p:graphicFrame>
    </p:spTree>
    <p:extLst>
      <p:ext uri="{BB962C8B-B14F-4D97-AF65-F5344CB8AC3E}">
        <p14:creationId xmlns:p14="http://schemas.microsoft.com/office/powerpoint/2010/main" val="262051118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oáng ngợp trước cảnh sắc thiên nhiên của Vườn quốc gia Cát Tiên _ Du lịch Đồng Nai">
            <a:hlinkClick r:id="" action="ppaction://media"/>
            <a:extLst>
              <a:ext uri="{FF2B5EF4-FFF2-40B4-BE49-F238E27FC236}">
                <a16:creationId xmlns:a16="http://schemas.microsoft.com/office/drawing/2014/main" id="{26A1CE9C-3EA7-370D-CDED-EF76DF885D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3708" y="433552"/>
            <a:ext cx="10167938" cy="5715000"/>
          </a:xfrm>
          <a:prstGeom prst="rect">
            <a:avLst/>
          </a:prstGeom>
        </p:spPr>
      </p:pic>
    </p:spTree>
    <p:extLst>
      <p:ext uri="{BB962C8B-B14F-4D97-AF65-F5344CB8AC3E}">
        <p14:creationId xmlns:p14="http://schemas.microsoft.com/office/powerpoint/2010/main" val="23952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6DC120-1C8A-528C-2F64-518B790104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097" y="4105109"/>
            <a:ext cx="8398303" cy="1651712"/>
          </a:xfrm>
          <a:prstGeom prst="rect">
            <a:avLst/>
          </a:prstGeom>
        </p:spPr>
      </p:pic>
      <p:pic>
        <p:nvPicPr>
          <p:cNvPr id="5" name="Picture 4">
            <a:extLst>
              <a:ext uri="{FF2B5EF4-FFF2-40B4-BE49-F238E27FC236}">
                <a16:creationId xmlns:a16="http://schemas.microsoft.com/office/drawing/2014/main" id="{8B597C36-B5A2-0B3F-ED9F-E2D0249111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097" y="1999102"/>
            <a:ext cx="8398303" cy="1593465"/>
          </a:xfrm>
          <a:prstGeom prst="rect">
            <a:avLst/>
          </a:prstGeom>
        </p:spPr>
      </p:pic>
      <p:sp>
        <p:nvSpPr>
          <p:cNvPr id="18" name="Rectangle 70"/>
          <p:cNvSpPr>
            <a:spLocks noChangeArrowheads="1"/>
          </p:cNvSpPr>
          <p:nvPr/>
        </p:nvSpPr>
        <p:spPr bwMode="auto">
          <a:xfrm>
            <a:off x="2882232" y="2534224"/>
            <a:ext cx="5876093" cy="5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defTabSz="608784" eaLnBrk="0" hangingPunct="0">
              <a:spcBef>
                <a:spcPct val="50000"/>
              </a:spcBef>
              <a:buNone/>
            </a:pPr>
            <a:r>
              <a:rPr lang="vi-VN" altLang="en-US" sz="3334" b="1">
                <a:solidFill>
                  <a:srgbClr val="002060"/>
                </a:solidFill>
                <a:latin typeface="Arial" panose="020B0604020202020204" pitchFamily="34" charset="0"/>
                <a:cs typeface="Times New Roman" panose="02020603050405020304" pitchFamily="18" charset="0"/>
              </a:rPr>
              <a:t>Tập viết thêm kết bài</a:t>
            </a:r>
          </a:p>
        </p:txBody>
      </p:sp>
      <p:pic>
        <p:nvPicPr>
          <p:cNvPr id="26" name="图片 21">
            <a:extLst>
              <a:ext uri="{FF2B5EF4-FFF2-40B4-BE49-F238E27FC236}">
                <a16:creationId xmlns:a16="http://schemas.microsoft.com/office/drawing/2014/main" id="{E17D52E9-4596-4E0A-BA69-B69D7F9CE1B9}"/>
              </a:ext>
            </a:extLst>
          </p:cNvPr>
          <p:cNvPicPr>
            <a:picLocks noChangeAspect="1"/>
          </p:cNvPicPr>
          <p:nvPr/>
        </p:nvPicPr>
        <p:blipFill>
          <a:blip r:embed="rId4"/>
          <a:stretch>
            <a:fillRect/>
          </a:stretch>
        </p:blipFill>
        <p:spPr>
          <a:xfrm rot="18249380">
            <a:off x="10433770" y="5287903"/>
            <a:ext cx="683256" cy="837247"/>
          </a:xfrm>
          <a:prstGeom prst="rect">
            <a:avLst/>
          </a:prstGeom>
        </p:spPr>
      </p:pic>
      <p:pic>
        <p:nvPicPr>
          <p:cNvPr id="27" name="图片 22">
            <a:extLst>
              <a:ext uri="{FF2B5EF4-FFF2-40B4-BE49-F238E27FC236}">
                <a16:creationId xmlns:a16="http://schemas.microsoft.com/office/drawing/2014/main" id="{E37234AD-627F-4C48-8EAD-D6840C707938}"/>
              </a:ext>
            </a:extLst>
          </p:cNvPr>
          <p:cNvPicPr>
            <a:picLocks noChangeAspect="1"/>
          </p:cNvPicPr>
          <p:nvPr/>
        </p:nvPicPr>
        <p:blipFill>
          <a:blip r:embed="rId5"/>
          <a:stretch>
            <a:fillRect/>
          </a:stretch>
        </p:blipFill>
        <p:spPr>
          <a:xfrm>
            <a:off x="11765781" y="6224264"/>
            <a:ext cx="308653" cy="309451"/>
          </a:xfrm>
          <a:prstGeom prst="rect">
            <a:avLst/>
          </a:prstGeom>
        </p:spPr>
      </p:pic>
      <p:pic>
        <p:nvPicPr>
          <p:cNvPr id="4" name="Picture 3">
            <a:extLst>
              <a:ext uri="{FF2B5EF4-FFF2-40B4-BE49-F238E27FC236}">
                <a16:creationId xmlns:a16="http://schemas.microsoft.com/office/drawing/2014/main" id="{65FD0340-F7A6-FBD4-62AD-459C119ACCC4}"/>
              </a:ext>
            </a:extLst>
          </p:cNvPr>
          <p:cNvPicPr>
            <a:picLocks noChangeAspect="1"/>
          </p:cNvPicPr>
          <p:nvPr/>
        </p:nvPicPr>
        <p:blipFill>
          <a:blip r:embed="rId6"/>
          <a:stretch>
            <a:fillRect/>
          </a:stretch>
        </p:blipFill>
        <p:spPr>
          <a:xfrm>
            <a:off x="3463194" y="-102044"/>
            <a:ext cx="4906151" cy="2808699"/>
          </a:xfrm>
          <a:prstGeom prst="rect">
            <a:avLst/>
          </a:prstGeom>
        </p:spPr>
      </p:pic>
      <p:sp>
        <p:nvSpPr>
          <p:cNvPr id="2" name="Rectangle 70">
            <a:extLst>
              <a:ext uri="{FF2B5EF4-FFF2-40B4-BE49-F238E27FC236}">
                <a16:creationId xmlns:a16="http://schemas.microsoft.com/office/drawing/2014/main" id="{05948C21-26B7-1DCD-666F-800543219E00}"/>
              </a:ext>
            </a:extLst>
          </p:cNvPr>
          <p:cNvSpPr>
            <a:spLocks noChangeArrowheads="1"/>
          </p:cNvSpPr>
          <p:nvPr/>
        </p:nvSpPr>
        <p:spPr bwMode="auto">
          <a:xfrm>
            <a:off x="3175064" y="4521234"/>
            <a:ext cx="5643703" cy="173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just" defTabSz="608784" eaLnBrk="0" hangingPunct="0">
              <a:spcBef>
                <a:spcPct val="50000"/>
              </a:spcBef>
              <a:buNone/>
            </a:pPr>
            <a:r>
              <a:rPr lang="vi-VN" sz="3334" b="1">
                <a:solidFill>
                  <a:srgbClr val="002060"/>
                </a:solidFill>
                <a:latin typeface="Arial" panose="020B0604020202020204" pitchFamily="34" charset="0"/>
                <a:cs typeface="Times New Roman" panose="02020603050405020304" pitchFamily="18" charset="0"/>
              </a:rPr>
              <a:t>   </a:t>
            </a:r>
            <a:r>
              <a:rPr lang="en-US" sz="3334" b="1">
                <a:solidFill>
                  <a:srgbClr val="002060"/>
                </a:solidFill>
                <a:latin typeface="Calibri"/>
                <a:cs typeface="Times New Roman" panose="02020603050405020304" pitchFamily="18" charset="0"/>
              </a:rPr>
              <a:t>Chuẩn bị bài “</a:t>
            </a:r>
            <a:r>
              <a:rPr lang="vi-VN" sz="3334" b="1">
                <a:solidFill>
                  <a:srgbClr val="002060"/>
                </a:solidFill>
                <a:latin typeface="Arial" panose="020B0604020202020204" pitchFamily="34" charset="0"/>
                <a:cs typeface="Times New Roman" panose="02020603050405020304" pitchFamily="18" charset="0"/>
              </a:rPr>
              <a:t>Viết bài văn tả người</a:t>
            </a:r>
            <a:r>
              <a:rPr lang="en-US" sz="3334" b="1">
                <a:solidFill>
                  <a:srgbClr val="002060"/>
                </a:solidFill>
                <a:latin typeface="Calibri"/>
                <a:cs typeface="Times New Roman" panose="02020603050405020304" pitchFamily="18" charset="0"/>
              </a:rPr>
              <a:t>."</a:t>
            </a:r>
          </a:p>
          <a:p>
            <a:pPr algn="just" defTabSz="608784" eaLnBrk="0" hangingPunct="0">
              <a:spcBef>
                <a:spcPct val="50000"/>
              </a:spcBef>
              <a:buNone/>
            </a:pPr>
            <a:endParaRPr lang="en-US" altLang="zh-CN" sz="3334" b="1" noProof="1">
              <a:solidFill>
                <a:srgbClr val="002060"/>
              </a:solidFill>
              <a:latin typeface="Calibri"/>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68533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2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95670" y="4055239"/>
            <a:ext cx="1010977" cy="1706289"/>
          </a:xfrm>
          <a:custGeom>
            <a:avLst/>
            <a:gdLst/>
            <a:ahLst/>
            <a:cxnLst/>
            <a:rect l="l" t="t" r="r" b="b"/>
            <a:pathLst>
              <a:path w="1516465" h="2559434">
                <a:moveTo>
                  <a:pt x="0" y="0"/>
                </a:moveTo>
                <a:lnTo>
                  <a:pt x="1516465" y="0"/>
                </a:lnTo>
                <a:lnTo>
                  <a:pt x="1516465" y="2559435"/>
                </a:lnTo>
                <a:lnTo>
                  <a:pt x="0" y="2559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6658" y="978341"/>
            <a:ext cx="9458684" cy="4901318"/>
          </a:xfrm>
          <a:custGeom>
            <a:avLst/>
            <a:gdLst/>
            <a:ahLst/>
            <a:cxnLst/>
            <a:rect l="l" t="t" r="r" b="b"/>
            <a:pathLst>
              <a:path w="14188026" h="7351977">
                <a:moveTo>
                  <a:pt x="0" y="0"/>
                </a:moveTo>
                <a:lnTo>
                  <a:pt x="14188026" y="0"/>
                </a:lnTo>
                <a:lnTo>
                  <a:pt x="14188026" y="7351978"/>
                </a:lnTo>
                <a:lnTo>
                  <a:pt x="0" y="735197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94630" y="1096472"/>
            <a:ext cx="9002741" cy="4665057"/>
          </a:xfrm>
          <a:custGeom>
            <a:avLst/>
            <a:gdLst/>
            <a:ahLst/>
            <a:cxnLst/>
            <a:rect l="l" t="t" r="r" b="b"/>
            <a:pathLst>
              <a:path w="13504112" h="6997585">
                <a:moveTo>
                  <a:pt x="0" y="0"/>
                </a:moveTo>
                <a:lnTo>
                  <a:pt x="13504112" y="0"/>
                </a:lnTo>
                <a:lnTo>
                  <a:pt x="13504112" y="6997586"/>
                </a:lnTo>
                <a:lnTo>
                  <a:pt x="0" y="699758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3690335" y="4429089"/>
            <a:ext cx="5087307" cy="91578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930541">
            <a:off x="9035466" y="1656466"/>
            <a:ext cx="1375435" cy="601753"/>
          </a:xfrm>
          <a:custGeom>
            <a:avLst/>
            <a:gdLst/>
            <a:ahLst/>
            <a:cxnLst/>
            <a:rect l="l" t="t" r="r" b="b"/>
            <a:pathLst>
              <a:path w="2063153" h="902630">
                <a:moveTo>
                  <a:pt x="0" y="0"/>
                </a:moveTo>
                <a:lnTo>
                  <a:pt x="2063153" y="0"/>
                </a:lnTo>
                <a:lnTo>
                  <a:pt x="2063153" y="902630"/>
                </a:lnTo>
                <a:lnTo>
                  <a:pt x="0" y="9026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7101">
            <a:off x="1910417" y="4528830"/>
            <a:ext cx="1375435" cy="601753"/>
          </a:xfrm>
          <a:custGeom>
            <a:avLst/>
            <a:gdLst/>
            <a:ahLst/>
            <a:cxnLst/>
            <a:rect l="l" t="t" r="r" b="b"/>
            <a:pathLst>
              <a:path w="2063153" h="902630">
                <a:moveTo>
                  <a:pt x="0" y="0"/>
                </a:moveTo>
                <a:lnTo>
                  <a:pt x="2063153" y="0"/>
                </a:lnTo>
                <a:lnTo>
                  <a:pt x="2063153" y="902629"/>
                </a:lnTo>
                <a:lnTo>
                  <a:pt x="0" y="9026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1308520">
            <a:off x="9012981" y="5072579"/>
            <a:ext cx="2138519" cy="652248"/>
          </a:xfrm>
          <a:custGeom>
            <a:avLst/>
            <a:gdLst/>
            <a:ahLst/>
            <a:cxnLst/>
            <a:rect l="l" t="t" r="r" b="b"/>
            <a:pathLst>
              <a:path w="3207778" h="978372">
                <a:moveTo>
                  <a:pt x="0" y="0"/>
                </a:moveTo>
                <a:lnTo>
                  <a:pt x="3207778" y="0"/>
                </a:lnTo>
                <a:lnTo>
                  <a:pt x="3207778" y="978372"/>
                </a:lnTo>
                <a:lnTo>
                  <a:pt x="0" y="9783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158448">
            <a:off x="1205400" y="1160882"/>
            <a:ext cx="1907486" cy="686695"/>
          </a:xfrm>
          <a:custGeom>
            <a:avLst/>
            <a:gdLst/>
            <a:ahLst/>
            <a:cxnLst/>
            <a:rect l="l" t="t" r="r" b="b"/>
            <a:pathLst>
              <a:path w="2861229" h="1030042">
                <a:moveTo>
                  <a:pt x="0" y="0"/>
                </a:moveTo>
                <a:lnTo>
                  <a:pt x="2861229" y="0"/>
                </a:lnTo>
                <a:lnTo>
                  <a:pt x="2861229" y="1030042"/>
                </a:lnTo>
                <a:lnTo>
                  <a:pt x="0" y="103004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0353725" y="3278328"/>
            <a:ext cx="842406" cy="720257"/>
          </a:xfrm>
          <a:custGeom>
            <a:avLst/>
            <a:gdLst/>
            <a:ahLst/>
            <a:cxnLst/>
            <a:rect l="l" t="t" r="r" b="b"/>
            <a:pathLst>
              <a:path w="1263609" h="1080386">
                <a:moveTo>
                  <a:pt x="0" y="0"/>
                </a:moveTo>
                <a:lnTo>
                  <a:pt x="1263609" y="0"/>
                </a:lnTo>
                <a:lnTo>
                  <a:pt x="1263609" y="1080385"/>
                </a:lnTo>
                <a:lnTo>
                  <a:pt x="0" y="108038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119640" y="310765"/>
            <a:ext cx="1952720" cy="1108169"/>
          </a:xfrm>
          <a:custGeom>
            <a:avLst/>
            <a:gdLst/>
            <a:ahLst/>
            <a:cxnLst/>
            <a:rect l="l" t="t" r="r" b="b"/>
            <a:pathLst>
              <a:path w="2929080" h="1662253">
                <a:moveTo>
                  <a:pt x="0" y="0"/>
                </a:moveTo>
                <a:lnTo>
                  <a:pt x="2929080" y="0"/>
                </a:lnTo>
                <a:lnTo>
                  <a:pt x="2929080" y="1662254"/>
                </a:lnTo>
                <a:lnTo>
                  <a:pt x="0" y="16622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9539555" y="4381423"/>
            <a:ext cx="2389063" cy="2639849"/>
          </a:xfrm>
          <a:custGeom>
            <a:avLst/>
            <a:gdLst/>
            <a:ahLst/>
            <a:cxnLst/>
            <a:rect l="l" t="t" r="r" b="b"/>
            <a:pathLst>
              <a:path w="7447788" h="8229600">
                <a:moveTo>
                  <a:pt x="0" y="0"/>
                </a:moveTo>
                <a:lnTo>
                  <a:pt x="7447788" y="0"/>
                </a:lnTo>
                <a:lnTo>
                  <a:pt x="7447788" y="8229600"/>
                </a:lnTo>
                <a:lnTo>
                  <a:pt x="0" y="8229600"/>
                </a:lnTo>
                <a:lnTo>
                  <a:pt x="0" y="0"/>
                </a:lnTo>
                <a:close/>
              </a:path>
            </a:pathLst>
          </a:custGeom>
          <a:blipFill>
            <a:blip r:embed="rId2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59494" y="4161436"/>
            <a:ext cx="3171329" cy="27432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40451159-F635-6B68-7FD0-9292C1078A11}"/>
              </a:ext>
            </a:extLst>
          </p:cNvPr>
          <p:cNvPicPr>
            <a:picLocks noChangeAspect="1"/>
          </p:cNvPicPr>
          <p:nvPr/>
        </p:nvPicPr>
        <p:blipFill>
          <a:blip r:embed="rId29"/>
          <a:stretch>
            <a:fillRect/>
          </a:stretch>
        </p:blipFill>
        <p:spPr>
          <a:xfrm>
            <a:off x="0" y="1681597"/>
            <a:ext cx="12192000" cy="3915081"/>
          </a:xfrm>
          <a:prstGeom prst="rect">
            <a:avLst/>
          </a:prstGeom>
        </p:spPr>
      </p:pic>
    </p:spTree>
    <p:extLst>
      <p:ext uri="{BB962C8B-B14F-4D97-AF65-F5344CB8AC3E}">
        <p14:creationId xmlns:p14="http://schemas.microsoft.com/office/powerpoint/2010/main" val="32691929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29" name="Picture 28">
            <a:extLst>
              <a:ext uri="{FF2B5EF4-FFF2-40B4-BE49-F238E27FC236}">
                <a16:creationId xmlns:a16="http://schemas.microsoft.com/office/drawing/2014/main" id="{3F6D4175-AA8B-F353-F2C8-0C070FF13342}"/>
              </a:ext>
            </a:extLst>
          </p:cNvPr>
          <p:cNvPicPr>
            <a:picLocks noChangeAspect="1"/>
          </p:cNvPicPr>
          <p:nvPr/>
        </p:nvPicPr>
        <p:blipFill>
          <a:blip r:embed="rId18"/>
          <a:stretch>
            <a:fillRect/>
          </a:stretch>
        </p:blipFill>
        <p:spPr>
          <a:xfrm>
            <a:off x="2642854" y="260220"/>
            <a:ext cx="6669602" cy="5998984"/>
          </a:xfrm>
          <a:prstGeom prst="rect">
            <a:avLst/>
          </a:prstGeom>
        </p:spPr>
      </p:pic>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9">
              <a:extLst>
                <a:ext uri="{96DAC541-7B7A-43D3-8B79-37D633B846F1}">
                  <asvg:svgBlip xmlns:asvg="http://schemas.microsoft.com/office/drawing/2016/SVG/main" r:embed="rId20"/>
                </a:ext>
              </a:extLst>
            </a:blip>
            <a:stretch>
              <a:fillRect b="-24410"/>
            </a:stretch>
          </a:blipFill>
        </p:spPr>
        <p:txBody>
          <a:bodyPr/>
          <a:lstStyle/>
          <a:p>
            <a:endParaRPr lang="en-US"/>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3269438">
            <a:off x="-1676009" y="-2554612"/>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6691">
            <a:off x="10740637" y="4916326"/>
            <a:ext cx="3935109" cy="3374357"/>
          </a:xfrm>
          <a:custGeom>
            <a:avLst/>
            <a:gdLst/>
            <a:ahLst/>
            <a:cxnLst/>
            <a:rect l="l" t="t" r="r" b="b"/>
            <a:pathLst>
              <a:path w="5902664" h="5061535">
                <a:moveTo>
                  <a:pt x="0" y="0"/>
                </a:moveTo>
                <a:lnTo>
                  <a:pt x="5902664" y="0"/>
                </a:lnTo>
                <a:lnTo>
                  <a:pt x="5902664" y="5061535"/>
                </a:lnTo>
                <a:lnTo>
                  <a:pt x="0" y="5061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731462" y="413342"/>
            <a:ext cx="2521070" cy="2410773"/>
          </a:xfrm>
          <a:custGeom>
            <a:avLst/>
            <a:gdLst/>
            <a:ahLst/>
            <a:cxnLst/>
            <a:rect l="l" t="t" r="r" b="b"/>
            <a:pathLst>
              <a:path w="3781605" h="3616160">
                <a:moveTo>
                  <a:pt x="0" y="0"/>
                </a:moveTo>
                <a:lnTo>
                  <a:pt x="3781605" y="0"/>
                </a:lnTo>
                <a:lnTo>
                  <a:pt x="3781605" y="3616160"/>
                </a:lnTo>
                <a:lnTo>
                  <a:pt x="0" y="3616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6993" y="3369093"/>
            <a:ext cx="1200661" cy="1921058"/>
          </a:xfrm>
          <a:custGeom>
            <a:avLst/>
            <a:gdLst/>
            <a:ahLst/>
            <a:cxnLst/>
            <a:rect l="l" t="t" r="r" b="b"/>
            <a:pathLst>
              <a:path w="1800992" h="2881587">
                <a:moveTo>
                  <a:pt x="0" y="0"/>
                </a:moveTo>
                <a:lnTo>
                  <a:pt x="1800992" y="0"/>
                </a:lnTo>
                <a:lnTo>
                  <a:pt x="1800992" y="2881587"/>
                </a:lnTo>
                <a:lnTo>
                  <a:pt x="0" y="2881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971003">
            <a:off x="-2538733" y="4864626"/>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7571950">
            <a:off x="9653268" y="-603829"/>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480796" y="697272"/>
            <a:ext cx="842406" cy="720257"/>
          </a:xfrm>
          <a:custGeom>
            <a:avLst/>
            <a:gdLst/>
            <a:ahLst/>
            <a:cxnLst/>
            <a:rect l="l" t="t" r="r" b="b"/>
            <a:pathLst>
              <a:path w="1263609" h="1080386">
                <a:moveTo>
                  <a:pt x="0" y="0"/>
                </a:moveTo>
                <a:lnTo>
                  <a:pt x="1263608" y="0"/>
                </a:lnTo>
                <a:lnTo>
                  <a:pt x="1263608" y="1080386"/>
                </a:lnTo>
                <a:lnTo>
                  <a:pt x="0" y="10803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15" name="Picture 2">
            <a:extLst>
              <a:ext uri="{FF2B5EF4-FFF2-40B4-BE49-F238E27FC236}">
                <a16:creationId xmlns:a16="http://schemas.microsoft.com/office/drawing/2014/main" id="{8A9D2853-708F-89CB-7ACD-DCD0DCA72C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219199" y="1092200"/>
            <a:ext cx="5791200" cy="2583149"/>
          </a:xfrm>
          <a:prstGeom prst="rect">
            <a:avLst/>
          </a:prstGeom>
        </p:spPr>
      </p:pic>
      <p:sp>
        <p:nvSpPr>
          <p:cNvPr id="16" name="Rectangle 15">
            <a:extLst>
              <a:ext uri="{FF2B5EF4-FFF2-40B4-BE49-F238E27FC236}">
                <a16:creationId xmlns:a16="http://schemas.microsoft.com/office/drawing/2014/main" id="{CBE7795A-7737-4D3B-B509-6F5FFCB94A31}"/>
              </a:ext>
            </a:extLst>
          </p:cNvPr>
          <p:cNvSpPr/>
          <p:nvPr/>
        </p:nvSpPr>
        <p:spPr>
          <a:xfrm>
            <a:off x="770658" y="1190665"/>
            <a:ext cx="6498877" cy="1446550"/>
          </a:xfrm>
          <a:prstGeom prst="rect">
            <a:avLst/>
          </a:prstGeom>
          <a:noFill/>
        </p:spPr>
        <p:txBody>
          <a:bodyPr wrap="square" lIns="91440" tIns="45720" rIns="91440" bIns="45720">
            <a:spAutoFit/>
          </a:bodyPr>
          <a:lstStyle/>
          <a:p>
            <a:pPr algn="ctr" defTabSz="609630"/>
            <a:r>
              <a:rPr lang="en-US" sz="4400" b="1">
                <a:ln w="0"/>
                <a:solidFill>
                  <a:srgbClr val="002060"/>
                </a:solidFill>
                <a:latin typeface="Arial" panose="020B0604020202020204" pitchFamily="34" charset="0"/>
                <a:cs typeface="Arial" panose="020B0604020202020204" pitchFamily="34" charset="0"/>
              </a:rPr>
              <a:t>Có các kiểu </a:t>
            </a:r>
            <a:endParaRPr lang="vi-VN" sz="4400" b="1">
              <a:ln w="0"/>
              <a:solidFill>
                <a:srgbClr val="002060"/>
              </a:solidFill>
              <a:latin typeface="Arial" panose="020B0604020202020204" pitchFamily="34" charset="0"/>
              <a:cs typeface="Arial" panose="020B0604020202020204" pitchFamily="34" charset="0"/>
            </a:endParaRPr>
          </a:p>
          <a:p>
            <a:pPr algn="ctr" defTabSz="609630"/>
            <a:r>
              <a:rPr lang="en-US" sz="4400" b="1">
                <a:ln w="0"/>
                <a:solidFill>
                  <a:srgbClr val="002060"/>
                </a:solidFill>
                <a:latin typeface="Arial" panose="020B0604020202020204" pitchFamily="34" charset="0"/>
                <a:cs typeface="Arial" panose="020B0604020202020204" pitchFamily="34" charset="0"/>
              </a:rPr>
              <a:t>kết bài nào?</a:t>
            </a:r>
          </a:p>
        </p:txBody>
      </p:sp>
      <p:sp>
        <p:nvSpPr>
          <p:cNvPr id="17" name="Rectangle 16">
            <a:extLst>
              <a:ext uri="{FF2B5EF4-FFF2-40B4-BE49-F238E27FC236}">
                <a16:creationId xmlns:a16="http://schemas.microsoft.com/office/drawing/2014/main" id="{C6F62148-6D73-4FF6-988C-0D592E2A5FC4}"/>
              </a:ext>
            </a:extLst>
          </p:cNvPr>
          <p:cNvSpPr/>
          <p:nvPr/>
        </p:nvSpPr>
        <p:spPr>
          <a:xfrm>
            <a:off x="660596" y="3479800"/>
            <a:ext cx="7338869" cy="2123658"/>
          </a:xfrm>
          <a:prstGeom prst="rect">
            <a:avLst/>
          </a:prstGeom>
          <a:noFill/>
        </p:spPr>
        <p:txBody>
          <a:bodyPr wrap="none" lIns="91440" tIns="45720" rIns="91440" bIns="45720">
            <a:spAutoFit/>
          </a:bodyPr>
          <a:lstStyle/>
          <a:p>
            <a:pPr defTabSz="609630"/>
            <a:r>
              <a:rPr lang="en-US" sz="4400" b="1">
                <a:ln w="0"/>
                <a:solidFill>
                  <a:srgbClr val="660066"/>
                </a:solidFill>
                <a:latin typeface="Arial" panose="020B0604020202020204" pitchFamily="34" charset="0"/>
                <a:cs typeface="Arial" panose="020B0604020202020204" pitchFamily="34" charset="0"/>
              </a:rPr>
              <a:t>Có 2 kiểu kết bài:</a:t>
            </a:r>
          </a:p>
          <a:p>
            <a:pPr marL="304815" lvl="1" defTabSz="609630"/>
            <a:r>
              <a:rPr lang="en-US" sz="4400" b="1">
                <a:ln w="0"/>
                <a:solidFill>
                  <a:srgbClr val="660066"/>
                </a:solidFill>
                <a:latin typeface="Arial" panose="020B0604020202020204" pitchFamily="34" charset="0"/>
                <a:cs typeface="Arial" panose="020B0604020202020204" pitchFamily="34" charset="0"/>
              </a:rPr>
              <a:t>+ Kết bài mở rộng;</a:t>
            </a:r>
          </a:p>
          <a:p>
            <a:pPr marL="304815" lvl="1" defTabSz="609630"/>
            <a:r>
              <a:rPr lang="en-US" sz="4400" b="1">
                <a:ln w="0"/>
                <a:solidFill>
                  <a:srgbClr val="660066"/>
                </a:solidFill>
                <a:latin typeface="Arial" panose="020B0604020202020204" pitchFamily="34" charset="0"/>
                <a:cs typeface="Arial" panose="020B0604020202020204" pitchFamily="34" charset="0"/>
              </a:rPr>
              <a:t>+ Kết bài không mở rộng.</a:t>
            </a:r>
          </a:p>
        </p:txBody>
      </p:sp>
      <p:sp>
        <p:nvSpPr>
          <p:cNvPr id="18" name="Freeform 24">
            <a:extLst>
              <a:ext uri="{FF2B5EF4-FFF2-40B4-BE49-F238E27FC236}">
                <a16:creationId xmlns:a16="http://schemas.microsoft.com/office/drawing/2014/main" id="{D0081883-2BC6-C70A-0240-857C0BBC1896}"/>
              </a:ext>
            </a:extLst>
          </p:cNvPr>
          <p:cNvSpPr/>
          <p:nvPr/>
        </p:nvSpPr>
        <p:spPr>
          <a:xfrm>
            <a:off x="7269535" y="2803413"/>
            <a:ext cx="4980499" cy="3915917"/>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16"/>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23">
            <a:extLst>
              <a:ext uri="{FF2B5EF4-FFF2-40B4-BE49-F238E27FC236}">
                <a16:creationId xmlns:a16="http://schemas.microsoft.com/office/drawing/2014/main" id="{7FA960E4-0450-5B67-1BEA-8CA0DCB95714}"/>
              </a:ext>
            </a:extLst>
          </p:cNvPr>
          <p:cNvSpPr txBox="1"/>
          <p:nvPr/>
        </p:nvSpPr>
        <p:spPr>
          <a:xfrm>
            <a:off x="3405531" y="1371531"/>
            <a:ext cx="5824584" cy="3744615"/>
          </a:xfrm>
          <a:prstGeom prst="rect">
            <a:avLst/>
          </a:prstGeom>
        </p:spPr>
        <p:txBody>
          <a:bodyPr lIns="0" tIns="0" rIns="0" bIns="0" rtlCol="0" anchor="t">
            <a:spAutoFit/>
          </a:bodyPr>
          <a:lstStyle/>
          <a:p>
            <a:pPr algn="ctr">
              <a:lnSpc>
                <a:spcPts val="14558"/>
              </a:lnSpc>
            </a:pPr>
            <a:r>
              <a:rPr lang="vi-VN" sz="15000">
                <a:solidFill>
                  <a:srgbClr val="FF3399"/>
                </a:solidFill>
                <a:effectLst>
                  <a:outerShdw blurRad="38100" dist="38100" dir="2700000" algn="tl">
                    <a:srgbClr val="000000">
                      <a:alpha val="43137"/>
                    </a:srgbClr>
                  </a:outerShdw>
                </a:effectLst>
                <a:latin typeface="iCiel Cadena" panose="02000503000000020004" pitchFamily="50" charset="0"/>
              </a:rPr>
              <a:t>Kh</a:t>
            </a:r>
            <a:r>
              <a:rPr lang="en-US" sz="15000">
                <a:solidFill>
                  <a:srgbClr val="FF3399"/>
                </a:solidFill>
                <a:effectLst>
                  <a:outerShdw blurRad="38100" dist="38100" dir="2700000" algn="tl">
                    <a:srgbClr val="000000">
                      <a:alpha val="43137"/>
                    </a:srgbClr>
                  </a:outerShdw>
                </a:effectLst>
                <a:latin typeface="iCiel Cadena" panose="02000503000000020004" pitchFamily="50" charset="0"/>
              </a:rPr>
              <a:t>ám phá</a:t>
            </a:r>
            <a:endParaRPr lang="en-US" sz="15000" dirty="0">
              <a:solidFill>
                <a:srgbClr val="FF3399"/>
              </a:solidFill>
              <a:effectLst>
                <a:outerShdw blurRad="38100" dist="38100" dir="2700000" algn="tl">
                  <a:srgbClr val="000000">
                    <a:alpha val="43137"/>
                  </a:srgbClr>
                </a:outerShdw>
              </a:effectLst>
              <a:latin typeface="iCiel Cadena" panose="02000503000000020004" pitchFamily="50" charset="0"/>
            </a:endParaRPr>
          </a:p>
        </p:txBody>
      </p:sp>
    </p:spTree>
    <p:extLst>
      <p:ext uri="{BB962C8B-B14F-4D97-AF65-F5344CB8AC3E}">
        <p14:creationId xmlns:p14="http://schemas.microsoft.com/office/powerpoint/2010/main" val="90871674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22677" y="4947256"/>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9D143CA3-BCEF-DFD2-21DD-54B5C8DE35D5}"/>
              </a:ext>
            </a:extLst>
          </p:cNvPr>
          <p:cNvSpPr txBox="1"/>
          <p:nvPr/>
        </p:nvSpPr>
        <p:spPr>
          <a:xfrm>
            <a:off x="3337323" y="1748322"/>
            <a:ext cx="6847967" cy="2308324"/>
          </a:xfrm>
          <a:prstGeom prst="rect">
            <a:avLst/>
          </a:prstGeom>
          <a:noFill/>
        </p:spPr>
        <p:txBody>
          <a:bodyPr wrap="square">
            <a:spAutoFit/>
          </a:bodyPr>
          <a:lstStyle/>
          <a:p>
            <a:pPr marL="609630" lvl="0" indent="-609630" algn="ctr" defTabSz="609630">
              <a:buFontTx/>
              <a:buAutoNum type="arabicPeriod"/>
              <a:defRPr/>
            </a:pPr>
            <a:r>
              <a:rPr lang="vi-VN" sz="3600" b="1" kern="0">
                <a:solidFill>
                  <a:srgbClr val="0070C0"/>
                </a:solidFill>
              </a:rPr>
              <a:t>Nhận diện đoạn kết bài mở rộng và đoạn kết bài không mở rộng trong bài văn tả người.</a:t>
            </a:r>
            <a:endParaRPr kumimoji="0" lang="vi-VN" sz="3600" b="1" i="0" u="none" strike="noStrike" kern="0" cap="none" spc="0" normalizeH="0" baseline="0" noProof="0">
              <a:ln>
                <a:noFill/>
              </a:ln>
              <a:solidFill>
                <a:srgbClr val="0070C0"/>
              </a:solidFill>
              <a:effectLst/>
              <a:uLnTx/>
              <a:uFillTx/>
            </a:endParaRPr>
          </a:p>
        </p:txBody>
      </p:sp>
    </p:spTree>
    <p:extLst>
      <p:ext uri="{BB962C8B-B14F-4D97-AF65-F5344CB8AC3E}">
        <p14:creationId xmlns:p14="http://schemas.microsoft.com/office/powerpoint/2010/main" val="889846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189187"/>
            <a:ext cx="11313320" cy="6290442"/>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grpSp>
        <p:nvGrpSpPr>
          <p:cNvPr id="7" name="Group 6">
            <a:extLst>
              <a:ext uri="{FF2B5EF4-FFF2-40B4-BE49-F238E27FC236}">
                <a16:creationId xmlns:a16="http://schemas.microsoft.com/office/drawing/2014/main" id="{52A406F7-049E-DF5B-312E-F88E0366B533}"/>
              </a:ext>
            </a:extLst>
          </p:cNvPr>
          <p:cNvGrpSpPr/>
          <p:nvPr/>
        </p:nvGrpSpPr>
        <p:grpSpPr>
          <a:xfrm>
            <a:off x="548946" y="1421029"/>
            <a:ext cx="11006470" cy="1532386"/>
            <a:chOff x="749595" y="1031748"/>
            <a:chExt cx="16509705" cy="2298579"/>
          </a:xfrm>
        </p:grpSpPr>
        <p:sp>
          <p:nvSpPr>
            <p:cNvPr id="8" name="Rectangle 7">
              <a:extLst>
                <a:ext uri="{FF2B5EF4-FFF2-40B4-BE49-F238E27FC236}">
                  <a16:creationId xmlns:a16="http://schemas.microsoft.com/office/drawing/2014/main" id="{45960081-88F3-1D68-63E7-D5ACF6707F1A}"/>
                </a:ext>
              </a:extLst>
            </p:cNvPr>
            <p:cNvSpPr>
              <a:spLocks noChangeAspect="1"/>
            </p:cNvSpPr>
            <p:nvPr/>
          </p:nvSpPr>
          <p:spPr>
            <a:xfrm>
              <a:off x="1028700" y="1714500"/>
              <a:ext cx="16230600" cy="1615827"/>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Chúng em luôn yêu quý và biết ơn ông.</a:t>
              </a:r>
            </a:p>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Nam Nguyên</a:t>
              </a:r>
              <a:endParaRPr lang="en-US" sz="4000" b="1">
                <a:ln w="0"/>
                <a:solidFill>
                  <a:srgbClr val="C00000"/>
                </a:solidFill>
                <a:latin typeface="Arial" panose="020B0604020202020204" pitchFamily="34" charset="0"/>
                <a:cs typeface="Arial" panose="020B0604020202020204" pitchFamily="34" charset="0"/>
              </a:endParaRPr>
            </a:p>
          </p:txBody>
        </p:sp>
        <p:pic>
          <p:nvPicPr>
            <p:cNvPr id="9" name="Picture 21">
              <a:extLst>
                <a:ext uri="{FF2B5EF4-FFF2-40B4-BE49-F238E27FC236}">
                  <a16:creationId xmlns:a16="http://schemas.microsoft.com/office/drawing/2014/main" id="{629AC011-15CA-8FF7-16AF-07B529E08EF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1031748"/>
              <a:ext cx="2133600" cy="1365504"/>
            </a:xfrm>
            <a:prstGeom prst="rect">
              <a:avLst/>
            </a:prstGeom>
          </p:spPr>
        </p:pic>
      </p:grpSp>
      <p:grpSp>
        <p:nvGrpSpPr>
          <p:cNvPr id="10" name="Group 9">
            <a:extLst>
              <a:ext uri="{FF2B5EF4-FFF2-40B4-BE49-F238E27FC236}">
                <a16:creationId xmlns:a16="http://schemas.microsoft.com/office/drawing/2014/main" id="{D441629D-B98B-F1FC-6D23-5E9F063CCF4D}"/>
              </a:ext>
            </a:extLst>
          </p:cNvPr>
          <p:cNvGrpSpPr/>
          <p:nvPr/>
        </p:nvGrpSpPr>
        <p:grpSpPr>
          <a:xfrm>
            <a:off x="499730" y="2973832"/>
            <a:ext cx="11031870" cy="3009713"/>
            <a:chOff x="749595" y="4460748"/>
            <a:chExt cx="16547805" cy="4514570"/>
          </a:xfrm>
        </p:grpSpPr>
        <p:sp>
          <p:nvSpPr>
            <p:cNvPr id="11" name="Rectangle 10">
              <a:extLst>
                <a:ext uri="{FF2B5EF4-FFF2-40B4-BE49-F238E27FC236}">
                  <a16:creationId xmlns:a16="http://schemas.microsoft.com/office/drawing/2014/main" id="{16473645-B41B-7F8F-481B-2C146FACA358}"/>
                </a:ext>
              </a:extLst>
            </p:cNvPr>
            <p:cNvSpPr>
              <a:spLocks noChangeAspect="1"/>
            </p:cNvSpPr>
            <p:nvPr/>
          </p:nvSpPr>
          <p:spPr>
            <a:xfrm>
              <a:off x="1028700" y="5143500"/>
              <a:ext cx="16268700" cy="3831818"/>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Tuổi thơ của chúng tôi thật ngọt ngào và nhiều màu sắc vì luôn có bà</a:t>
              </a:r>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ở bên. Có lẽ, những món ăn và câu chuyện của bà sẽ theo chị em tôi mãi</a:t>
              </a:r>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đến sau này.</a:t>
              </a:r>
            </a:p>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Hoài Vũ</a:t>
              </a:r>
              <a:endParaRPr lang="vi-VN" sz="4000" b="1">
                <a:ln w="0"/>
                <a:solidFill>
                  <a:srgbClr val="C00000"/>
                </a:solidFill>
                <a:latin typeface="Arial" panose="020B0604020202020204" pitchFamily="34" charset="0"/>
                <a:cs typeface="Arial" panose="020B0604020202020204" pitchFamily="34" charset="0"/>
              </a:endParaRPr>
            </a:p>
          </p:txBody>
        </p:sp>
        <p:pic>
          <p:nvPicPr>
            <p:cNvPr id="14" name="Picture 21">
              <a:extLst>
                <a:ext uri="{FF2B5EF4-FFF2-40B4-BE49-F238E27FC236}">
                  <a16:creationId xmlns:a16="http://schemas.microsoft.com/office/drawing/2014/main" id="{BD0B61D3-DE19-E076-0D14-26D29DBA7E1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4460748"/>
              <a:ext cx="2133600" cy="1365504"/>
            </a:xfrm>
            <a:prstGeom prst="rect">
              <a:avLst/>
            </a:prstGeom>
          </p:spPr>
        </p:pic>
      </p:grpSp>
      <p:sp>
        <p:nvSpPr>
          <p:cNvPr id="15" name="Rectangle 14">
            <a:extLst>
              <a:ext uri="{FF2B5EF4-FFF2-40B4-BE49-F238E27FC236}">
                <a16:creationId xmlns:a16="http://schemas.microsoft.com/office/drawing/2014/main" id="{F56E93B8-77D0-6D71-6AF4-CF2CE7F9FA31}"/>
              </a:ext>
            </a:extLst>
          </p:cNvPr>
          <p:cNvSpPr/>
          <p:nvPr/>
        </p:nvSpPr>
        <p:spPr>
          <a:xfrm>
            <a:off x="1070350" y="1599151"/>
            <a:ext cx="379591" cy="615553"/>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1</a:t>
            </a:r>
            <a:endParaRPr lang="en-US" sz="3600">
              <a:ln w="0"/>
              <a:solidFill>
                <a:prstClr val="black"/>
              </a:solidFill>
              <a:effectLst>
                <a:outerShdw blurRad="38100" dist="19050" dir="2700000" algn="tl" rotWithShape="0">
                  <a:prstClr val="black">
                    <a:alpha val="40000"/>
                  </a:prstClr>
                </a:outerShdw>
              </a:effectLst>
              <a:latin typeface="#9Slide03 FS Neusa Bold" panose="00000800000000000000" pitchFamily="2" charset="0"/>
            </a:endParaRPr>
          </a:p>
        </p:txBody>
      </p:sp>
      <p:sp>
        <p:nvSpPr>
          <p:cNvPr id="16" name="Rectangle 15">
            <a:extLst>
              <a:ext uri="{FF2B5EF4-FFF2-40B4-BE49-F238E27FC236}">
                <a16:creationId xmlns:a16="http://schemas.microsoft.com/office/drawing/2014/main" id="{6DAD787E-65D4-8FA6-5415-2616A7FC29E8}"/>
              </a:ext>
            </a:extLst>
          </p:cNvPr>
          <p:cNvSpPr/>
          <p:nvPr/>
        </p:nvSpPr>
        <p:spPr>
          <a:xfrm>
            <a:off x="1045180" y="3121224"/>
            <a:ext cx="331502" cy="615553"/>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9Slide03 FS Neusa Bold" panose="00000800000000000000" pitchFamily="2" charset="0"/>
              </a:rPr>
              <a:t>2</a:t>
            </a:r>
            <a:endParaRPr lang="en-US" sz="3600">
              <a:ln w="0"/>
              <a:solidFill>
                <a:prstClr val="black"/>
              </a:solidFill>
              <a:effectLst>
                <a:outerShdw blurRad="38100" dist="19050" dir="2700000" algn="tl" rotWithShape="0">
                  <a:prstClr val="black">
                    <a:alpha val="40000"/>
                  </a:prstClr>
                </a:outerShdw>
              </a:effectLst>
              <a:latin typeface="#9Slide03 FS Neusa Bold" panose="00000800000000000000" pitchFamily="2" charset="0"/>
            </a:endParaRPr>
          </a:p>
        </p:txBody>
      </p:sp>
      <p:sp>
        <p:nvSpPr>
          <p:cNvPr id="17" name="TextBox 16">
            <a:extLst>
              <a:ext uri="{FF2B5EF4-FFF2-40B4-BE49-F238E27FC236}">
                <a16:creationId xmlns:a16="http://schemas.microsoft.com/office/drawing/2014/main" id="{372A2589-B594-BA65-8C18-9793E71E11A7}"/>
              </a:ext>
            </a:extLst>
          </p:cNvPr>
          <p:cNvSpPr txBox="1"/>
          <p:nvPr/>
        </p:nvSpPr>
        <p:spPr>
          <a:xfrm>
            <a:off x="1922130" y="366308"/>
            <a:ext cx="10073023" cy="1015663"/>
          </a:xfrm>
          <a:prstGeom prst="rect">
            <a:avLst/>
          </a:prstGeom>
          <a:noFill/>
        </p:spPr>
        <p:txBody>
          <a:bodyPr wrap="square" rtlCol="0">
            <a:spAutoFit/>
          </a:bodyPr>
          <a:lstStyle/>
          <a:p>
            <a:pPr algn="l"/>
            <a:r>
              <a:rPr lang="en-US" sz="3200" b="1" i="0" u="none" strike="noStrike" baseline="0">
                <a:solidFill>
                  <a:srgbClr val="FF00FF"/>
                </a:solidFill>
                <a:latin typeface="Arial-Rounded-Bold"/>
              </a:rPr>
              <a:t>1. </a:t>
            </a:r>
            <a:r>
              <a:rPr lang="en-US" sz="2800" b="1" i="0" u="none" strike="noStrike" baseline="0">
                <a:solidFill>
                  <a:srgbClr val="000000"/>
                </a:solidFill>
                <a:latin typeface="Arial-BoldMT"/>
              </a:rPr>
              <a:t>Đọc </a:t>
            </a:r>
            <a:r>
              <a:rPr lang="en-US" sz="3200" b="1" i="0" u="none" strike="noStrike" baseline="0">
                <a:solidFill>
                  <a:srgbClr val="000000"/>
                </a:solidFill>
                <a:latin typeface="Arial-Rounded-Bold"/>
              </a:rPr>
              <a:t>các đoạn kết bài của mỗi đề bài sau:</a:t>
            </a:r>
          </a:p>
          <a:p>
            <a:pPr algn="l"/>
            <a:r>
              <a:rPr lang="vi-VN" sz="2800" b="0" i="0" u="none" strike="noStrike" baseline="0">
                <a:solidFill>
                  <a:srgbClr val="000000"/>
                </a:solidFill>
                <a:latin typeface="ArialMT"/>
              </a:rPr>
              <a:t>a. </a:t>
            </a:r>
            <a:r>
              <a:rPr lang="vi-VN" sz="2800" b="1" i="1" u="none" strike="noStrike" baseline="0">
                <a:solidFill>
                  <a:srgbClr val="000000"/>
                </a:solidFill>
                <a:latin typeface="Arial-BoldItalicMT"/>
              </a:rPr>
              <a:t>Đề bài: </a:t>
            </a:r>
            <a:r>
              <a:rPr lang="vi-VN" sz="2800" b="0" i="0" u="none" strike="noStrike" baseline="0">
                <a:solidFill>
                  <a:srgbClr val="000000"/>
                </a:solidFill>
                <a:latin typeface="ArialMT"/>
              </a:rPr>
              <a:t>Viết bài văn tả một người thân trong gia đình em.</a:t>
            </a:r>
            <a:endParaRPr lang="en-US" sz="2800"/>
          </a:p>
        </p:txBody>
      </p:sp>
    </p:spTree>
    <p:extLst>
      <p:ext uri="{BB962C8B-B14F-4D97-AF65-F5344CB8AC3E}">
        <p14:creationId xmlns:p14="http://schemas.microsoft.com/office/powerpoint/2010/main" val="19124063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62607" y="157655"/>
            <a:ext cx="11493062" cy="6321973"/>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grpSp>
        <p:nvGrpSpPr>
          <p:cNvPr id="6" name="Group 5">
            <a:extLst>
              <a:ext uri="{FF2B5EF4-FFF2-40B4-BE49-F238E27FC236}">
                <a16:creationId xmlns:a16="http://schemas.microsoft.com/office/drawing/2014/main" id="{52A406F7-049E-DF5B-312E-F88E0366B533}"/>
              </a:ext>
            </a:extLst>
          </p:cNvPr>
          <p:cNvGrpSpPr/>
          <p:nvPr/>
        </p:nvGrpSpPr>
        <p:grpSpPr>
          <a:xfrm>
            <a:off x="531750" y="920648"/>
            <a:ext cx="11006470" cy="3502156"/>
            <a:chOff x="749595" y="1031748"/>
            <a:chExt cx="16509705" cy="5253234"/>
          </a:xfrm>
        </p:grpSpPr>
        <p:sp>
          <p:nvSpPr>
            <p:cNvPr id="7" name="Rectangle 6">
              <a:extLst>
                <a:ext uri="{FF2B5EF4-FFF2-40B4-BE49-F238E27FC236}">
                  <a16:creationId xmlns:a16="http://schemas.microsoft.com/office/drawing/2014/main" id="{45960081-88F3-1D68-63E7-D5ACF6707F1A}"/>
                </a:ext>
              </a:extLst>
            </p:cNvPr>
            <p:cNvSpPr>
              <a:spLocks noChangeAspect="1"/>
            </p:cNvSpPr>
            <p:nvPr/>
          </p:nvSpPr>
          <p:spPr>
            <a:xfrm>
              <a:off x="1028700" y="1714500"/>
              <a:ext cx="16230600" cy="4570482"/>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Năm học trôi qua thật nhanh. Thế là chúng em đã sắp phải chia tay thầy,</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chia tay mái trường và tập thể lớp 5A thân thương. Hành trang cho chặng</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đường mới của chúng em có cả những bài học, những nụ cười và niềm tin</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của thầy kính yêu.</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Phan Thu Trang</a:t>
              </a:r>
              <a:endParaRPr kumimoji="0" lang="en-US"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21">
              <a:extLst>
                <a:ext uri="{FF2B5EF4-FFF2-40B4-BE49-F238E27FC236}">
                  <a16:creationId xmlns:a16="http://schemas.microsoft.com/office/drawing/2014/main" id="{629AC011-15CA-8FF7-16AF-07B529E08EF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1031748"/>
              <a:ext cx="2133600" cy="1365504"/>
            </a:xfrm>
            <a:prstGeom prst="rect">
              <a:avLst/>
            </a:prstGeom>
          </p:spPr>
        </p:pic>
      </p:grpSp>
      <p:grpSp>
        <p:nvGrpSpPr>
          <p:cNvPr id="9" name="Group 8">
            <a:extLst>
              <a:ext uri="{FF2B5EF4-FFF2-40B4-BE49-F238E27FC236}">
                <a16:creationId xmlns:a16="http://schemas.microsoft.com/office/drawing/2014/main" id="{D441629D-B98B-F1FC-6D23-5E9F063CCF4D}"/>
              </a:ext>
            </a:extLst>
          </p:cNvPr>
          <p:cNvGrpSpPr/>
          <p:nvPr/>
        </p:nvGrpSpPr>
        <p:grpSpPr>
          <a:xfrm>
            <a:off x="525130" y="4583135"/>
            <a:ext cx="11031870" cy="2024828"/>
            <a:chOff x="749595" y="4460748"/>
            <a:chExt cx="16547805" cy="3037242"/>
          </a:xfrm>
        </p:grpSpPr>
        <p:sp>
          <p:nvSpPr>
            <p:cNvPr id="10" name="Rectangle 9">
              <a:extLst>
                <a:ext uri="{FF2B5EF4-FFF2-40B4-BE49-F238E27FC236}">
                  <a16:creationId xmlns:a16="http://schemas.microsoft.com/office/drawing/2014/main" id="{16473645-B41B-7F8F-481B-2C146FACA358}"/>
                </a:ext>
              </a:extLst>
            </p:cNvPr>
            <p:cNvSpPr>
              <a:spLocks noChangeAspect="1"/>
            </p:cNvSpPr>
            <p:nvPr/>
          </p:nvSpPr>
          <p:spPr>
            <a:xfrm>
              <a:off x="1028700" y="5143500"/>
              <a:ext cx="16268700" cy="2354490"/>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Em luôn yêu quý và biết ơn cô Thư – người mẹ thứ hai của em.</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Ngân Thương</a:t>
              </a:r>
              <a:endParaRPr kumimoji="0" lang="vi-VN"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11" name="Picture 21">
              <a:extLst>
                <a:ext uri="{FF2B5EF4-FFF2-40B4-BE49-F238E27FC236}">
                  <a16:creationId xmlns:a16="http://schemas.microsoft.com/office/drawing/2014/main" id="{BD0B61D3-DE19-E076-0D14-26D29DBA7E1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4460748"/>
              <a:ext cx="2133600" cy="1365504"/>
            </a:xfrm>
            <a:prstGeom prst="rect">
              <a:avLst/>
            </a:prstGeom>
          </p:spPr>
        </p:pic>
      </p:grpSp>
      <p:sp>
        <p:nvSpPr>
          <p:cNvPr id="12" name="Rectangle 11">
            <a:extLst>
              <a:ext uri="{FF2B5EF4-FFF2-40B4-BE49-F238E27FC236}">
                <a16:creationId xmlns:a16="http://schemas.microsoft.com/office/drawing/2014/main" id="{F56E93B8-77D0-6D71-6AF4-CF2CE7F9FA31}"/>
              </a:ext>
            </a:extLst>
          </p:cNvPr>
          <p:cNvSpPr/>
          <p:nvPr/>
        </p:nvSpPr>
        <p:spPr>
          <a:xfrm>
            <a:off x="1053154" y="1096263"/>
            <a:ext cx="379591"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endParaRPr>
          </a:p>
        </p:txBody>
      </p:sp>
      <p:sp>
        <p:nvSpPr>
          <p:cNvPr id="14" name="Rectangle 13">
            <a:extLst>
              <a:ext uri="{FF2B5EF4-FFF2-40B4-BE49-F238E27FC236}">
                <a16:creationId xmlns:a16="http://schemas.microsoft.com/office/drawing/2014/main" id="{6DAD787E-65D4-8FA6-5415-2616A7FC29E8}"/>
              </a:ext>
            </a:extLst>
          </p:cNvPr>
          <p:cNvSpPr/>
          <p:nvPr/>
        </p:nvSpPr>
        <p:spPr>
          <a:xfrm>
            <a:off x="1045180" y="4730526"/>
            <a:ext cx="331502"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rPr>
              <a:t>2</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endParaRPr>
          </a:p>
        </p:txBody>
      </p:sp>
      <p:sp>
        <p:nvSpPr>
          <p:cNvPr id="15" name="TextBox 14">
            <a:extLst>
              <a:ext uri="{FF2B5EF4-FFF2-40B4-BE49-F238E27FC236}">
                <a16:creationId xmlns:a16="http://schemas.microsoft.com/office/drawing/2014/main" id="{372A2589-B594-BA65-8C18-9793E71E11A7}"/>
              </a:ext>
            </a:extLst>
          </p:cNvPr>
          <p:cNvSpPr txBox="1"/>
          <p:nvPr/>
        </p:nvSpPr>
        <p:spPr>
          <a:xfrm>
            <a:off x="292427" y="250037"/>
            <a:ext cx="11632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baseline="0">
                <a:latin typeface="ArialMT"/>
              </a:rPr>
              <a:t>b. </a:t>
            </a:r>
            <a:r>
              <a:rPr lang="en-US" sz="2800" b="1" i="1" u="none" strike="noStrike" baseline="0">
                <a:latin typeface="Arial-BoldItalicMT"/>
              </a:rPr>
              <a:t>Đề bài: </a:t>
            </a:r>
            <a:r>
              <a:rPr lang="en-US" sz="2800" b="0" i="0" u="none" strike="noStrike" baseline="0">
                <a:latin typeface="ArialMT"/>
              </a:rPr>
              <a:t>Viết bài văn tả một thầy giáo hoặc cô giáo mà em quý mến.</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993113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6" name="TextBox 5">
            <a:extLst>
              <a:ext uri="{FF2B5EF4-FFF2-40B4-BE49-F238E27FC236}">
                <a16:creationId xmlns:a16="http://schemas.microsoft.com/office/drawing/2014/main" id="{DCF87901-B401-4E0E-4717-B82C05E13CB0}"/>
              </a:ext>
            </a:extLst>
          </p:cNvPr>
          <p:cNvSpPr txBox="1"/>
          <p:nvPr/>
        </p:nvSpPr>
        <p:spPr>
          <a:xfrm>
            <a:off x="1661491" y="1169223"/>
            <a:ext cx="10125081" cy="584775"/>
          </a:xfrm>
          <a:prstGeom prst="rect">
            <a:avLst/>
          </a:prstGeom>
          <a:noFill/>
        </p:spPr>
        <p:txBody>
          <a:bodyPr wrap="square" rtlCol="0">
            <a:spAutoFit/>
          </a:bodyPr>
          <a:lstStyle/>
          <a:p>
            <a:r>
              <a:rPr lang="en-US" sz="3200" b="1" i="0" u="none" strike="noStrike" baseline="0">
                <a:solidFill>
                  <a:srgbClr val="FF00FF"/>
                </a:solidFill>
                <a:latin typeface="Arial-Rounded-Bold"/>
              </a:rPr>
              <a:t>2. </a:t>
            </a:r>
            <a:r>
              <a:rPr lang="en-US" sz="2800" b="1" i="0" u="none" strike="noStrike" baseline="0">
                <a:solidFill>
                  <a:srgbClr val="000000"/>
                </a:solidFill>
                <a:latin typeface="Arial-BoldMT"/>
              </a:rPr>
              <a:t>Xếp các đoạn kết bài ở bài tập 1 vào hai nhóm:</a:t>
            </a:r>
            <a:endParaRPr lang="en-US" sz="2800"/>
          </a:p>
        </p:txBody>
      </p:sp>
      <p:pic>
        <p:nvPicPr>
          <p:cNvPr id="8" name="Picture 7">
            <a:extLst>
              <a:ext uri="{FF2B5EF4-FFF2-40B4-BE49-F238E27FC236}">
                <a16:creationId xmlns:a16="http://schemas.microsoft.com/office/drawing/2014/main" id="{0001EFC6-8389-5018-F029-7772BA218E97}"/>
              </a:ext>
            </a:extLst>
          </p:cNvPr>
          <p:cNvPicPr>
            <a:picLocks noChangeAspect="1"/>
          </p:cNvPicPr>
          <p:nvPr/>
        </p:nvPicPr>
        <p:blipFill rotWithShape="1">
          <a:blip r:embed="rId12">
            <a:extLst>
              <a:ext uri="{28A0092B-C50C-407E-A947-70E740481C1C}">
                <a14:useLocalDpi xmlns:a14="http://schemas.microsoft.com/office/drawing/2010/main" val="0"/>
              </a:ext>
            </a:extLst>
          </a:blip>
          <a:srcRect t="5562"/>
          <a:stretch/>
        </p:blipFill>
        <p:spPr>
          <a:xfrm>
            <a:off x="569718" y="2250107"/>
            <a:ext cx="11216854" cy="3007863"/>
          </a:xfrm>
          <a:prstGeom prst="rect">
            <a:avLst/>
          </a:prstGeom>
        </p:spPr>
      </p:pic>
    </p:spTree>
    <p:extLst>
      <p:ext uri="{BB962C8B-B14F-4D97-AF65-F5344CB8AC3E}">
        <p14:creationId xmlns:p14="http://schemas.microsoft.com/office/powerpoint/2010/main" val="3469309229"/>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300</TotalTime>
  <Words>964</Words>
  <Application>Microsoft Office PowerPoint</Application>
  <PresentationFormat>Widescreen</PresentationFormat>
  <Paragraphs>106</Paragraphs>
  <Slides>27</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27</vt:i4>
      </vt:variant>
    </vt:vector>
  </HeadingPairs>
  <TitlesOfParts>
    <vt:vector size="45" baseType="lpstr">
      <vt:lpstr>#9Slide03 FS Neusa Bold</vt:lpstr>
      <vt:lpstr>Aptos</vt:lpstr>
      <vt:lpstr>Aptos Display</vt:lpstr>
      <vt:lpstr>Arial</vt:lpstr>
      <vt:lpstr>Arial-BoldItalicMT</vt:lpstr>
      <vt:lpstr>Arial-BoldMT</vt:lpstr>
      <vt:lpstr>ArialMT</vt:lpstr>
      <vt:lpstr>Arial-Rounded-Bold</vt:lpstr>
      <vt:lpstr>Calibri</vt:lpstr>
      <vt:lpstr>Handyman</vt:lpstr>
      <vt:lpstr>iCiel Cadena</vt:lpstr>
      <vt:lpstr>iCiel Pony</vt:lpstr>
      <vt:lpstr>Times New Roman</vt:lpstr>
      <vt:lpstr>UTM Avo</vt:lpstr>
      <vt:lpstr>UTM Futura Extra</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29</cp:revision>
  <dcterms:created xsi:type="dcterms:W3CDTF">2023-09-08T12:48:23Z</dcterms:created>
  <dcterms:modified xsi:type="dcterms:W3CDTF">2024-08-25T08:37:51Z</dcterms:modified>
  <cp:category>9Slide.vn</cp:category>
</cp:coreProperties>
</file>