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2"/>
  </p:notesMasterIdLst>
  <p:sldIdLst>
    <p:sldId id="279" r:id="rId7"/>
    <p:sldId id="295" r:id="rId8"/>
    <p:sldId id="296" r:id="rId9"/>
    <p:sldId id="297" r:id="rId10"/>
    <p:sldId id="298" r:id="rId11"/>
    <p:sldId id="299" r:id="rId12"/>
    <p:sldId id="300" r:id="rId13"/>
    <p:sldId id="285" r:id="rId14"/>
    <p:sldId id="301" r:id="rId15"/>
    <p:sldId id="302" r:id="rId16"/>
    <p:sldId id="303" r:id="rId17"/>
    <p:sldId id="304" r:id="rId18"/>
    <p:sldId id="305" r:id="rId19"/>
    <p:sldId id="306" r:id="rId20"/>
    <p:sldId id="307" r:id="rId21"/>
    <p:sldId id="309" r:id="rId22"/>
    <p:sldId id="308" r:id="rId23"/>
    <p:sldId id="310" r:id="rId24"/>
    <p:sldId id="311" r:id="rId25"/>
    <p:sldId id="312" r:id="rId26"/>
    <p:sldId id="313" r:id="rId27"/>
    <p:sldId id="292" r:id="rId28"/>
    <p:sldId id="284" r:id="rId29"/>
    <p:sldId id="268"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AF7"/>
    <a:srgbClr val="5F7DBE"/>
    <a:srgbClr val="EAA44E"/>
    <a:srgbClr val="61414C"/>
    <a:srgbClr val="111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90" autoAdjust="0"/>
  </p:normalViewPr>
  <p:slideViewPr>
    <p:cSldViewPr snapToGrid="0">
      <p:cViewPr>
        <p:scale>
          <a:sx n="25" d="100"/>
          <a:sy n="25" d="100"/>
        </p:scale>
        <p:origin x="2442"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757EA-CF35-46DA-82A7-69F210E8EE6F}" type="datetimeFigureOut">
              <a:rPr lang="en-US" smtClean="0"/>
              <a:t>24/08/2024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E5F8C-A3B0-4B9D-89CF-57152CD892D4}" type="slidenum">
              <a:rPr lang="en-US" smtClean="0"/>
              <a:t>‹#›</a:t>
            </a:fld>
            <a:endParaRPr lang="en-US"/>
          </a:p>
        </p:txBody>
      </p:sp>
    </p:spTree>
    <p:extLst>
      <p:ext uri="{BB962C8B-B14F-4D97-AF65-F5344CB8AC3E}">
        <p14:creationId xmlns:p14="http://schemas.microsoft.com/office/powerpoint/2010/main" val="114182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8D09-0D01-6757-FBBC-22B24E3877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F0230-64A3-8DFB-D466-C3D0C779EF6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60D51-52CA-316F-A663-68B5E08EFD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5" name="Footer Placeholder 4">
            <a:extLst>
              <a:ext uri="{FF2B5EF4-FFF2-40B4-BE49-F238E27FC236}">
                <a16:creationId xmlns:a16="http://schemas.microsoft.com/office/drawing/2014/main" id="{AEAF6B8D-721F-C06D-0F29-2D09BB0D5F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E8C105-9F5B-1268-776F-5B9AAE0CEB33}"/>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45369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5869-75B3-BEC7-5049-A11A9A82A6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52D55E-056A-B3D9-B399-765AD6AF1B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05C84-2C2D-3851-7747-2BBF6C4DA446}"/>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5" name="Footer Placeholder 4">
            <a:extLst>
              <a:ext uri="{FF2B5EF4-FFF2-40B4-BE49-F238E27FC236}">
                <a16:creationId xmlns:a16="http://schemas.microsoft.com/office/drawing/2014/main" id="{5E43D2D9-9256-C0C9-1C53-53181DD06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9C947-E253-4313-52E3-8443A9C683A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16755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67BBA-BFF0-0C9A-F808-8B79871DD5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3CAD53-EB1F-34D2-950F-A232411772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AD0A-55B6-FAA7-147B-A51C702D3747}"/>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5" name="Footer Placeholder 4">
            <a:extLst>
              <a:ext uri="{FF2B5EF4-FFF2-40B4-BE49-F238E27FC236}">
                <a16:creationId xmlns:a16="http://schemas.microsoft.com/office/drawing/2014/main" id="{F28A13DC-4ED4-CC7B-C8C3-8B15EFD9B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CACF12-38CB-BD34-9621-204E78C9C8C0}"/>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62181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8ECA-E3B6-8E9C-186C-C34A37D25A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3BDDE-3576-3082-0CC6-DF5CC67BC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449AFA-753C-5946-8789-E696D9515AFC}"/>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5" name="Footer Placeholder 4">
            <a:extLst>
              <a:ext uri="{FF2B5EF4-FFF2-40B4-BE49-F238E27FC236}">
                <a16:creationId xmlns:a16="http://schemas.microsoft.com/office/drawing/2014/main" id="{B07BBBC6-4305-9677-2BFB-D8DBB4EFA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690380-DB1B-2B55-58AF-C1456FCF5315}"/>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1757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50D6-7140-8368-6879-07A4F9E59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B926DB-DD89-E2E0-4DAC-CFD9BA0C6D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1380-B75A-9361-256F-35AAD2D533C6}"/>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5" name="Footer Placeholder 4">
            <a:extLst>
              <a:ext uri="{FF2B5EF4-FFF2-40B4-BE49-F238E27FC236}">
                <a16:creationId xmlns:a16="http://schemas.microsoft.com/office/drawing/2014/main" id="{16BCD4C9-86FE-4C10-852D-8E39BDFF35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0B1FEA-ED0E-52B5-4788-F92A31DF3BD0}"/>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4004592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F57A-06E5-3857-084C-E82BA8DDE2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978E7-38E2-A78F-F4A7-9A7C6BBA2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846925-0F0D-492E-CEBF-2DF219C9CE0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5" name="Footer Placeholder 4">
            <a:extLst>
              <a:ext uri="{FF2B5EF4-FFF2-40B4-BE49-F238E27FC236}">
                <a16:creationId xmlns:a16="http://schemas.microsoft.com/office/drawing/2014/main" id="{EAD02531-4801-12FA-852E-80ECA1A2CA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21D741-ECD0-CCD0-5246-7DF117EAB09F}"/>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0130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A3C5-1F74-8A37-4E16-8D051D794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88EC1A-0F48-BCDE-9BC2-B6EEF48DF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26DAA-8E17-6389-FF58-67D2EC1DE4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A8263-D328-017A-BE1D-E8F73595A23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6" name="Footer Placeholder 5">
            <a:extLst>
              <a:ext uri="{FF2B5EF4-FFF2-40B4-BE49-F238E27FC236}">
                <a16:creationId xmlns:a16="http://schemas.microsoft.com/office/drawing/2014/main" id="{E2EC75AB-95EF-3005-0D80-E5C48FE3D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E6BCC3-581C-4C03-EC65-D34F20151F4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51003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DFFB-D821-70A6-7E19-07AA30983F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EDE82D-1595-78E2-6971-6054565055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782EC-523E-B25B-3FAC-D31AE689D2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77350-60B4-9396-C0F5-65EA650427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6A1AF-5E3F-6AFB-B266-53558C91CC5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0FC4AC-32C9-3594-EA67-5ACA70B389A2}"/>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8" name="Footer Placeholder 7">
            <a:extLst>
              <a:ext uri="{FF2B5EF4-FFF2-40B4-BE49-F238E27FC236}">
                <a16:creationId xmlns:a16="http://schemas.microsoft.com/office/drawing/2014/main" id="{8AD66396-FA35-F10A-F185-4E1252094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B08F925-8CD9-E62A-4D04-FB3D0C105372}"/>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9276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7996-1F71-D0FA-DEBE-FEFFC5FB5E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92A76C-1159-E3BA-6998-B6126FEDFC3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4" name="Footer Placeholder 3">
            <a:extLst>
              <a:ext uri="{FF2B5EF4-FFF2-40B4-BE49-F238E27FC236}">
                <a16:creationId xmlns:a16="http://schemas.microsoft.com/office/drawing/2014/main" id="{7620E06E-E7D3-02E1-4D6D-FD74AF68B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A5A7BD-9F40-CAD2-E52E-6C98EFE3167C}"/>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63141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E7332-59B1-ED30-1F99-A135D57E0C47}"/>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3" name="Footer Placeholder 2">
            <a:extLst>
              <a:ext uri="{FF2B5EF4-FFF2-40B4-BE49-F238E27FC236}">
                <a16:creationId xmlns:a16="http://schemas.microsoft.com/office/drawing/2014/main" id="{CE59417D-64D6-FF45-0C34-8CE9C22FC5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E7E6C2-34CC-D40A-A2BC-2A74EC29D4F4}"/>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5032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ACF0-2B1B-3F01-D727-4A8BB05B1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DCB45-EC1E-EF3B-A51E-744BAAFB93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0F0F4E-F1C3-08E5-7297-0949CE4E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E44-AD15-A2C6-95A1-5C3F76780CEE}"/>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6" name="Footer Placeholder 5">
            <a:extLst>
              <a:ext uri="{FF2B5EF4-FFF2-40B4-BE49-F238E27FC236}">
                <a16:creationId xmlns:a16="http://schemas.microsoft.com/office/drawing/2014/main" id="{CE083308-0F70-CFBE-0274-29A36F74C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53678E-68F5-CCD6-5678-643EA7F693CB}"/>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46882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47FF-53E2-55DA-5F09-BA173F2ABB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39FE08-C488-5F83-786E-A4D6998F9B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78E58-66EF-B692-FEC6-916472A68A0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5" name="Footer Placeholder 4">
            <a:extLst>
              <a:ext uri="{FF2B5EF4-FFF2-40B4-BE49-F238E27FC236}">
                <a16:creationId xmlns:a16="http://schemas.microsoft.com/office/drawing/2014/main" id="{6A1A0E58-E1C4-6219-9BCF-969CDABA1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93A25C-3768-D1D2-51D3-3B9A6223E55D}"/>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79691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D22C-6583-AE01-BA45-DBDAF991A3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70BBEA-6563-3716-21F5-80BA1147E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16D401-2D5B-1AAB-C89D-7ECEA41864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786B4-126D-8A23-17B4-5FD3E0EEBA20}"/>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6" name="Footer Placeholder 5">
            <a:extLst>
              <a:ext uri="{FF2B5EF4-FFF2-40B4-BE49-F238E27FC236}">
                <a16:creationId xmlns:a16="http://schemas.microsoft.com/office/drawing/2014/main" id="{C01446CD-5633-F51C-3A1E-DD7DA534AE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DFBBBD-713A-476C-1AAA-A38B54BE06E6}"/>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5774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EA32-4532-8CF3-6058-70DAA01923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92B8-8C14-B64F-195B-F5ADD32D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B8A9A-3762-6CE3-E546-A2243C7E4B2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5" name="Footer Placeholder 4">
            <a:extLst>
              <a:ext uri="{FF2B5EF4-FFF2-40B4-BE49-F238E27FC236}">
                <a16:creationId xmlns:a16="http://schemas.microsoft.com/office/drawing/2014/main" id="{D859FDD5-D19E-3F39-2DA5-31D425A4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FEDDF5-CD1F-6802-A09B-338314EA687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79067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08A9F-DF0B-35AD-E28A-D37233D079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A1BC1-9198-97F5-A0F2-96DD9C5D13B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DF10-13C4-8F57-37AE-0B6D7572FD4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24/08/2024</a:t>
            </a:fld>
            <a:endParaRPr lang="en-US"/>
          </a:p>
        </p:txBody>
      </p:sp>
      <p:sp>
        <p:nvSpPr>
          <p:cNvPr id="5" name="Footer Placeholder 4">
            <a:extLst>
              <a:ext uri="{FF2B5EF4-FFF2-40B4-BE49-F238E27FC236}">
                <a16:creationId xmlns:a16="http://schemas.microsoft.com/office/drawing/2014/main" id="{FD59F922-DF0F-C29E-B548-02DEF0AC76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E80FB0-EADD-B655-51EF-D117C38F66A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93999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48830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81582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88130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5622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7759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39641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729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2F29-33B7-0591-F406-9E0F605CC4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1B78D-276A-6113-80A4-0866280A1C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C9BE5-F4FF-9376-DA66-25B0BD717DA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5" name="Footer Placeholder 4">
            <a:extLst>
              <a:ext uri="{FF2B5EF4-FFF2-40B4-BE49-F238E27FC236}">
                <a16:creationId xmlns:a16="http://schemas.microsoft.com/office/drawing/2014/main" id="{5338395E-24E2-428F-7693-21FD0C72C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C75218-D81C-512D-4D91-CA6419560DE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705389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98010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3973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52548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6885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67F8-1467-4270-154C-4FA56FB87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F4A4CE-16F3-B320-6D96-D10B31FA33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2DF0B-2A9A-BB1A-ACDA-1B7F67B1DA7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9D9E25-08CD-DEBC-F660-90C4E629D532}"/>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6" name="Footer Placeholder 5">
            <a:extLst>
              <a:ext uri="{FF2B5EF4-FFF2-40B4-BE49-F238E27FC236}">
                <a16:creationId xmlns:a16="http://schemas.microsoft.com/office/drawing/2014/main" id="{E2B86AD6-540D-415F-EB38-35B57D0B2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7D8917-11C0-4E60-531F-713294D3C45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71725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6852-36A2-E6F3-5686-7B592A4CE18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4F844A-B7FF-07D4-EF8F-FEB78D3E7C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DCFC2-535A-4082-F41B-50BE0895F6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3289BB-A4E2-4B3E-3762-2D867044F9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EFC63-ED00-FDB1-50EC-9C11AF38D96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55C745-28D5-526C-8708-D8C8ECD59EDA}"/>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8" name="Footer Placeholder 7">
            <a:extLst>
              <a:ext uri="{FF2B5EF4-FFF2-40B4-BE49-F238E27FC236}">
                <a16:creationId xmlns:a16="http://schemas.microsoft.com/office/drawing/2014/main" id="{BA0BBF26-E3E4-672A-95A5-6AC100537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7DA78B-DD07-3E18-9BE0-BB19CE76AD8B}"/>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80069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5DB3-FCB4-86D4-B86A-182A5350E6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77F684-DF30-43DD-BCAE-DB054A1663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4" name="Footer Placeholder 3">
            <a:extLst>
              <a:ext uri="{FF2B5EF4-FFF2-40B4-BE49-F238E27FC236}">
                <a16:creationId xmlns:a16="http://schemas.microsoft.com/office/drawing/2014/main" id="{DF70B775-1CBB-1891-BB37-0CA191E11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F42CE36-AF8B-C237-9FC5-CA3BBF01596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18484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AC64C-28EE-75C0-4F09-4141BAFC7B15}"/>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3" name="Footer Placeholder 2">
            <a:extLst>
              <a:ext uri="{FF2B5EF4-FFF2-40B4-BE49-F238E27FC236}">
                <a16:creationId xmlns:a16="http://schemas.microsoft.com/office/drawing/2014/main" id="{88AD8A3E-AC37-6FFE-7158-1860E723C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7B667-5EE9-4726-D487-F5F6FAEB3A1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07005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C06A-8A54-DA20-D87C-259D18591D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F76B0-BF63-4490-B7A1-78A18BD6E1B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D594D-95B6-4214-07EC-40B00F7FC6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054B4-B530-27EA-79E8-F3C615E1112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6" name="Footer Placeholder 5">
            <a:extLst>
              <a:ext uri="{FF2B5EF4-FFF2-40B4-BE49-F238E27FC236}">
                <a16:creationId xmlns:a16="http://schemas.microsoft.com/office/drawing/2014/main" id="{92F9E172-A97A-3E10-0385-208CE67D4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5448AC-1C9D-3D98-C001-EB2C26DF24B4}"/>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32007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88CE-FC8E-1F82-786A-3BD66A51E4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C6C37-30B0-E94C-E14B-9994855334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725DE5-5D44-81FE-23A8-761F611D93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679EF-B7DC-8D08-1073-FAAFF0AF10FB}"/>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24/08/2024</a:t>
            </a:fld>
            <a:endParaRPr lang="en-US"/>
          </a:p>
        </p:txBody>
      </p:sp>
      <p:sp>
        <p:nvSpPr>
          <p:cNvPr id="6" name="Footer Placeholder 5">
            <a:extLst>
              <a:ext uri="{FF2B5EF4-FFF2-40B4-BE49-F238E27FC236}">
                <a16:creationId xmlns:a16="http://schemas.microsoft.com/office/drawing/2014/main" id="{60DDA901-3AA2-1856-3912-4CD2738FA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D5F7F8-3CB9-D523-98C7-E345AF0DD5F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66733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E4F0DAE-44F4-3AEE-6E9E-934823184C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5314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5FD9A9B-C730-7A3B-C0B8-9FCA6C7FFC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7994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969BECCA-16C2-2A37-0BBD-CE344619E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24/08/2024</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116976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gif"/><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gif"/><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slide" Target="slide7.xml"/><Relationship Id="rId1" Type="http://schemas.openxmlformats.org/officeDocument/2006/relationships/slideLayout" Target="../slideLayouts/slideLayout2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7.gif"/><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2.png"/><Relationship Id="rId14"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L-Opk3wFy8"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23.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8643A6E-46B6-27B7-5E72-3DF793AE5243}"/>
              </a:ext>
            </a:extLst>
          </p:cNvPr>
          <p:cNvGrpSpPr/>
          <p:nvPr/>
        </p:nvGrpSpPr>
        <p:grpSpPr>
          <a:xfrm>
            <a:off x="1516283" y="158711"/>
            <a:ext cx="9431556" cy="5688030"/>
            <a:chOff x="1516283" y="158711"/>
            <a:chExt cx="9431556" cy="5688030"/>
          </a:xfrm>
        </p:grpSpPr>
        <p:pic>
          <p:nvPicPr>
            <p:cNvPr id="5" name="Picture 4">
              <a:extLst>
                <a:ext uri="{FF2B5EF4-FFF2-40B4-BE49-F238E27FC236}">
                  <a16:creationId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1516283" y="158711"/>
              <a:ext cx="8957593" cy="5688030"/>
            </a:xfrm>
            <a:prstGeom prst="rect">
              <a:avLst/>
            </a:prstGeom>
          </p:spPr>
        </p:pic>
        <p:pic>
          <p:nvPicPr>
            <p:cNvPr id="7" name="Picture 6">
              <a:extLst>
                <a:ext uri="{FF2B5EF4-FFF2-40B4-BE49-F238E27FC236}">
                  <a16:creationId xmlns:a16="http://schemas.microsoft.com/office/drawing/2014/main" id="{6381B8AA-5575-AD8B-F796-9D7E43A0F81C}"/>
                </a:ext>
              </a:extLst>
            </p:cNvPr>
            <p:cNvPicPr>
              <a:picLocks noChangeAspect="1"/>
            </p:cNvPicPr>
            <p:nvPr/>
          </p:nvPicPr>
          <p:blipFill rotWithShape="1">
            <a:blip r:embed="rId3">
              <a:extLst>
                <a:ext uri="{28A0092B-C50C-407E-A947-70E740481C1C}">
                  <a14:useLocalDpi xmlns:a14="http://schemas.microsoft.com/office/drawing/2010/main" val="0"/>
                </a:ext>
              </a:extLst>
            </a:blip>
            <a:srcRect l="29525"/>
            <a:stretch/>
          </p:blipFill>
          <p:spPr>
            <a:xfrm>
              <a:off x="2355565" y="1841793"/>
              <a:ext cx="8592274" cy="2321865"/>
            </a:xfrm>
            <a:prstGeom prst="rect">
              <a:avLst/>
            </a:prstGeom>
          </p:spPr>
        </p:pic>
      </p:grpSp>
      <p:pic>
        <p:nvPicPr>
          <p:cNvPr id="13" name="Picture 12">
            <a:extLst>
              <a:ext uri="{FF2B5EF4-FFF2-40B4-BE49-F238E27FC236}">
                <a16:creationId xmlns:a16="http://schemas.microsoft.com/office/drawing/2014/main" id="{B561C337-6555-9450-4919-39C3C194D8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5995079" y="734658"/>
            <a:ext cx="6858000" cy="6858000"/>
          </a:xfrm>
          <a:prstGeom prst="rect">
            <a:avLst/>
          </a:prstGeom>
        </p:spPr>
      </p:pic>
      <p:pic>
        <p:nvPicPr>
          <p:cNvPr id="16" name="Picture 15">
            <a:extLst>
              <a:ext uri="{FF2B5EF4-FFF2-40B4-BE49-F238E27FC236}">
                <a16:creationId xmlns:a16="http://schemas.microsoft.com/office/drawing/2014/main" id="{1F9471F9-8658-BF6B-7EEE-AA0F13DA84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a16="http://schemas.microsoft.com/office/drawing/2014/main" id="{1A8CED38-6670-BB9A-DE2E-B70C34E23FC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a16="http://schemas.microsoft.com/office/drawing/2014/main" id="{93EA7954-46E6-4B28-7438-187F31F6CD68}"/>
              </a:ext>
            </a:extLst>
          </p:cNvPr>
          <p:cNvPicPr>
            <a:picLocks noChangeAspect="1"/>
          </p:cNvPicPr>
          <p:nvPr/>
        </p:nvPicPr>
        <p:blipFill>
          <a:blip r:embed="rId10"/>
          <a:stretch>
            <a:fillRect/>
          </a:stretch>
        </p:blipFill>
        <p:spPr>
          <a:xfrm>
            <a:off x="3926473" y="3501342"/>
            <a:ext cx="1057423" cy="933580"/>
          </a:xfrm>
          <a:prstGeom prst="rect">
            <a:avLst/>
          </a:prstGeom>
        </p:spPr>
      </p:pic>
    </p:spTree>
    <p:extLst>
      <p:ext uri="{BB962C8B-B14F-4D97-AF65-F5344CB8AC3E}">
        <p14:creationId xmlns:p14="http://schemas.microsoft.com/office/powerpoint/2010/main" val="2937778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710991"/>
            <a:ext cx="103938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Đồi cát trước nhà tôi là một rừng phi lao nhỏ. Vì cậu tôi mới trồng được</a:t>
            </a: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vài năm nên những cây phi lao chỉ cao hơn đầu người một chút. Tuy ngọn</a:t>
            </a: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cây chưa cao lắm nhưng lá kim đã ra xùm xoà. Mỗi khi có gió, cả rừng phi</a:t>
            </a: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400" b="1" i="1" u="none" strike="noStrike" kern="1200" cap="none" spc="0" normalizeH="0" baseline="0" noProof="0">
                <a:ln>
                  <a:noFill/>
                </a:ln>
                <a:solidFill>
                  <a:srgbClr val="002060"/>
                </a:solidFill>
                <a:effectLst/>
                <a:uLnTx/>
                <a:uFillTx/>
                <a:latin typeface="Calibri" panose="020F0502020204030204"/>
                <a:ea typeface="+mn-ea"/>
                <a:cs typeface="+mn-cs"/>
              </a:rPr>
              <a:t>Theo Phan Phùng Duy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Calibri" panose="020F0502020204030204"/>
                <a:ea typeface="+mn-ea"/>
                <a:cs typeface="+mn-cs"/>
              </a:rPr>
              <a:t>a. Tìm câu ghép.</a:t>
            </a:r>
          </a:p>
        </p:txBody>
      </p:sp>
      <p:cxnSp>
        <p:nvCxnSpPr>
          <p:cNvPr id="3" name="Straight Connector 2">
            <a:extLst>
              <a:ext uri="{FF2B5EF4-FFF2-40B4-BE49-F238E27FC236}">
                <a16:creationId xmlns:a16="http://schemas.microsoft.com/office/drawing/2014/main" id="{171C612D-E303-5726-9B86-1F78008039D8}"/>
              </a:ext>
            </a:extLst>
          </p:cNvPr>
          <p:cNvCxnSpPr/>
          <p:nvPr/>
        </p:nvCxnSpPr>
        <p:spPr>
          <a:xfrm>
            <a:off x="2310442" y="2035834"/>
            <a:ext cx="88693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6C0F9A-949C-FF36-A82C-9BDC593D66B4}"/>
              </a:ext>
            </a:extLst>
          </p:cNvPr>
          <p:cNvCxnSpPr>
            <a:cxnSpLocks/>
          </p:cNvCxnSpPr>
          <p:nvPr/>
        </p:nvCxnSpPr>
        <p:spPr>
          <a:xfrm>
            <a:off x="909035" y="2708694"/>
            <a:ext cx="102707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89EA0D-7B05-72CC-205B-074E5BDE9A56}"/>
              </a:ext>
            </a:extLst>
          </p:cNvPr>
          <p:cNvCxnSpPr>
            <a:cxnSpLocks/>
          </p:cNvCxnSpPr>
          <p:nvPr/>
        </p:nvCxnSpPr>
        <p:spPr>
          <a:xfrm>
            <a:off x="960600" y="3429000"/>
            <a:ext cx="22484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1DE6A5-3E59-3BD3-BF41-F8981CC867B2}"/>
              </a:ext>
            </a:extLst>
          </p:cNvPr>
          <p:cNvCxnSpPr>
            <a:cxnSpLocks/>
          </p:cNvCxnSpPr>
          <p:nvPr/>
        </p:nvCxnSpPr>
        <p:spPr>
          <a:xfrm>
            <a:off x="3876522" y="3429000"/>
            <a:ext cx="757935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F2431A-CD3A-E91E-B880-380562220AAC}"/>
              </a:ext>
            </a:extLst>
          </p:cNvPr>
          <p:cNvCxnSpPr>
            <a:cxnSpLocks/>
          </p:cNvCxnSpPr>
          <p:nvPr/>
        </p:nvCxnSpPr>
        <p:spPr>
          <a:xfrm>
            <a:off x="909035" y="4084607"/>
            <a:ext cx="666495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5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710991"/>
            <a:ext cx="10393814"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a:rPr>
              <a:t>Đồi cát trước nhà tôi là một rừng phi lao nhỏ. </a:t>
            </a:r>
            <a:r>
              <a:rPr kumimoji="0" lang="vi-VN" sz="4000" b="1" i="0" u="none" strike="noStrike" kern="1200" cap="none" spc="0" normalizeH="0" baseline="0" noProof="0">
                <a:ln>
                  <a:noFill/>
                </a:ln>
                <a:solidFill>
                  <a:srgbClr val="FF0000"/>
                </a:solidFill>
                <a:effectLst/>
                <a:uLnTx/>
                <a:uFillTx/>
                <a:latin typeface="Calibri" panose="020F0502020204030204"/>
              </a:rPr>
              <a:t>Vì cậu tôi mới trồng được</a:t>
            </a:r>
            <a:r>
              <a:rPr kumimoji="0" lang="en-US" sz="4000" b="1" i="0" u="none" strike="noStrike" kern="1200" cap="none" spc="0" normalizeH="0" baseline="0" noProof="0">
                <a:ln>
                  <a:noFill/>
                </a:ln>
                <a:solidFill>
                  <a:srgbClr val="FF0000"/>
                </a:solidFill>
                <a:effectLst/>
                <a:uLnTx/>
                <a:uFillTx/>
                <a:latin typeface="Calibri" panose="020F0502020204030204"/>
              </a:rPr>
              <a:t> </a:t>
            </a:r>
            <a:r>
              <a:rPr kumimoji="0" lang="vi-VN" sz="4000" b="1" i="0" u="none" strike="noStrike" kern="1200" cap="none" spc="0" normalizeH="0" baseline="0" noProof="0">
                <a:ln>
                  <a:noFill/>
                </a:ln>
                <a:solidFill>
                  <a:srgbClr val="FF0000"/>
                </a:solidFill>
                <a:effectLst/>
                <a:uLnTx/>
                <a:uFillTx/>
                <a:latin typeface="Calibri" panose="020F0502020204030204"/>
              </a:rPr>
              <a:t>vài năm nên những cây phi lao chỉ cao hơn đầu người một chút. </a:t>
            </a:r>
            <a:r>
              <a:rPr kumimoji="0" lang="vi-VN" sz="4000" b="1" i="0" u="none" strike="noStrike" kern="1200" cap="none" spc="0" normalizeH="0" baseline="0" noProof="0">
                <a:ln>
                  <a:noFill/>
                </a:ln>
                <a:solidFill>
                  <a:srgbClr val="00B050"/>
                </a:solidFill>
                <a:effectLst/>
                <a:uLnTx/>
                <a:uFillTx/>
                <a:latin typeface="Calibri" panose="020F0502020204030204"/>
              </a:rPr>
              <a:t>Tuy ngọn</a:t>
            </a:r>
            <a:r>
              <a:rPr kumimoji="0" lang="en-US" sz="4000" b="1" i="0" u="none" strike="noStrike" kern="1200" cap="none" spc="0" normalizeH="0" baseline="0" noProof="0">
                <a:ln>
                  <a:noFill/>
                </a:ln>
                <a:solidFill>
                  <a:srgbClr val="00B050"/>
                </a:solidFill>
                <a:effectLst/>
                <a:uLnTx/>
                <a:uFillTx/>
                <a:latin typeface="Calibri" panose="020F0502020204030204"/>
              </a:rPr>
              <a:t> </a:t>
            </a:r>
            <a:r>
              <a:rPr kumimoji="0" lang="vi-VN" sz="4000" b="1" i="0" u="none" strike="noStrike" kern="1200" cap="none" spc="0" normalizeH="0" baseline="0" noProof="0">
                <a:ln>
                  <a:noFill/>
                </a:ln>
                <a:solidFill>
                  <a:srgbClr val="00B050"/>
                </a:solidFill>
                <a:effectLst/>
                <a:uLnTx/>
                <a:uFillTx/>
                <a:latin typeface="Calibri" panose="020F0502020204030204"/>
              </a:rPr>
              <a:t>cây chưa cao lắm nhưng lá kim đã ra xùm xoà.</a:t>
            </a:r>
            <a:r>
              <a:rPr kumimoji="0" lang="vi-VN" sz="4000" b="1" i="0" u="none" strike="noStrike" kern="1200" cap="none" spc="0" normalizeH="0" baseline="0" noProof="0">
                <a:ln>
                  <a:noFill/>
                </a:ln>
                <a:solidFill>
                  <a:srgbClr val="002060"/>
                </a:solidFill>
                <a:effectLst/>
                <a:uLnTx/>
                <a:uFillTx/>
                <a:latin typeface="Calibri" panose="020F0502020204030204"/>
              </a:rPr>
              <a:t> Mỗi khi có gió, cả rừng phi</a:t>
            </a:r>
            <a:r>
              <a:rPr kumimoji="0" lang="en-US" sz="4000" b="1" i="0" u="none" strike="noStrike" kern="1200" cap="none" spc="0" normalizeH="0" baseline="0" noProof="0">
                <a:ln>
                  <a:noFill/>
                </a:ln>
                <a:solidFill>
                  <a:srgbClr val="002060"/>
                </a:solidFill>
                <a:effectLst/>
                <a:uLnTx/>
                <a:uFillTx/>
                <a:latin typeface="Calibri" panose="020F0502020204030204"/>
              </a:rPr>
              <a:t> </a:t>
            </a:r>
            <a:r>
              <a:rPr kumimoji="0" lang="vi-VN" sz="4000" b="1" i="0" u="none" strike="noStrike" kern="1200" cap="none" spc="0" normalizeH="0" baseline="0" noProof="0">
                <a:ln>
                  <a:noFill/>
                </a:ln>
                <a:solidFill>
                  <a:srgbClr val="002060"/>
                </a:solidFill>
                <a:effectLst/>
                <a:uLnTx/>
                <a:uFillTx/>
                <a:latin typeface="Calibri" panose="020F0502020204030204"/>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rPr>
              <a:t>					</a:t>
            </a:r>
            <a:r>
              <a:rPr kumimoji="0" lang="vi-VN" sz="4000" b="1" i="1" u="none" strike="noStrike" kern="1200" cap="none" spc="0" normalizeH="0" baseline="0" noProof="0">
                <a:ln>
                  <a:noFill/>
                </a:ln>
                <a:solidFill>
                  <a:srgbClr val="002060"/>
                </a:solidFill>
                <a:effectLst/>
                <a:uLnTx/>
                <a:uFillTx/>
                <a:latin typeface="Calibri" panose="020F0502020204030204"/>
              </a:rPr>
              <a:t>Theo Phan Phùng Duy</a:t>
            </a:r>
          </a:p>
          <a:p>
            <a:pPr lvl="0" algn="ctr"/>
            <a:r>
              <a:rPr lang="vi-VN" sz="4000" b="1">
                <a:solidFill>
                  <a:srgbClr val="0070C0"/>
                </a:solidFill>
                <a:latin typeface="Calibri" panose="020F0502020204030204"/>
              </a:rPr>
              <a:t>b. Xác định chủ ngữ – vị ngữ của từng câu ghép.</a:t>
            </a:r>
          </a:p>
        </p:txBody>
      </p:sp>
    </p:spTree>
    <p:extLst>
      <p:ext uri="{BB962C8B-B14F-4D97-AF65-F5344CB8AC3E}">
        <p14:creationId xmlns:p14="http://schemas.microsoft.com/office/powerpoint/2010/main" val="73750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charRg st="266" end="314"/>
                                            </p:txEl>
                                          </p:spTgt>
                                        </p:tgtEl>
                                        <p:attrNameLst>
                                          <p:attrName>style.visibility</p:attrName>
                                        </p:attrNameLst>
                                      </p:cBhvr>
                                      <p:to>
                                        <p:strVal val="visible"/>
                                      </p:to>
                                    </p:set>
                                    <p:animEffect transition="in" filter="barn(inVertical)">
                                      <p:cBhvr>
                                        <p:cTn id="7" dur="500"/>
                                        <p:tgtEl>
                                          <p:spTgt spid="4">
                                            <p:txEl>
                                              <p:charRg st="266" end="3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1263702"/>
            <a:ext cx="10393814"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Calibri" panose="020F0502020204030204"/>
              </a:rPr>
              <a:t>Vì cậu tôi mới trồng được</a:t>
            </a:r>
            <a:r>
              <a:rPr kumimoji="0" lang="en-US" sz="5400" b="1" i="0" u="none" strike="noStrike" kern="1200" cap="none" spc="0" normalizeH="0" baseline="0" noProof="0">
                <a:ln>
                  <a:noFill/>
                </a:ln>
                <a:solidFill>
                  <a:srgbClr val="002060"/>
                </a:solidFill>
                <a:effectLst/>
                <a:uLnTx/>
                <a:uFillTx/>
                <a:latin typeface="Calibri" panose="020F0502020204030204"/>
              </a:rPr>
              <a:t> </a:t>
            </a:r>
            <a:r>
              <a:rPr kumimoji="0" lang="vi-VN" sz="5400" b="1" i="0" u="none" strike="noStrike" kern="1200" cap="none" spc="0" normalizeH="0" baseline="0" noProof="0">
                <a:ln>
                  <a:noFill/>
                </a:ln>
                <a:solidFill>
                  <a:srgbClr val="002060"/>
                </a:solidFill>
                <a:effectLst/>
                <a:uLnTx/>
                <a:uFillTx/>
                <a:latin typeface="Calibri" panose="020F0502020204030204"/>
              </a:rPr>
              <a:t>vài năm</a:t>
            </a:r>
            <a:endParaRPr kumimoji="0" lang="en-US" sz="5400" b="1" i="0" u="none" strike="noStrike" kern="1200" cap="none" spc="0" normalizeH="0" baseline="0" noProof="0">
              <a:ln>
                <a:noFill/>
              </a:ln>
              <a:solidFill>
                <a:srgbClr val="002060"/>
              </a:solidFill>
              <a:effectLst/>
              <a:uLnTx/>
              <a:uFillTx/>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b="1">
              <a:solidFill>
                <a:srgbClr val="002060"/>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Calibri" panose="020F0502020204030204"/>
              </a:rPr>
              <a:t> nên những</a:t>
            </a:r>
            <a:r>
              <a:rPr lang="en-US" sz="5400" b="1">
                <a:solidFill>
                  <a:srgbClr val="002060"/>
                </a:solidFill>
                <a:latin typeface="Calibri" panose="020F0502020204030204"/>
              </a:rPr>
              <a:t> </a:t>
            </a:r>
            <a:r>
              <a:rPr kumimoji="0" lang="vi-VN" sz="5400" b="1" i="0" u="none" strike="noStrike" kern="1200" cap="none" spc="0" normalizeH="0" baseline="0" noProof="0">
                <a:ln>
                  <a:noFill/>
                </a:ln>
                <a:solidFill>
                  <a:srgbClr val="002060"/>
                </a:solidFill>
                <a:effectLst/>
                <a:uLnTx/>
                <a:uFillTx/>
                <a:latin typeface="Calibri" panose="020F0502020204030204"/>
              </a:rPr>
              <a:t>cây phi lao chỉ cao hơn</a:t>
            </a:r>
            <a:endParaRPr kumimoji="0" lang="en-US" sz="5400" b="1" i="0" u="none" strike="noStrike" kern="1200" cap="none" spc="0" normalizeH="0" baseline="0" noProof="0">
              <a:ln>
                <a:noFill/>
              </a:ln>
              <a:solidFill>
                <a:srgbClr val="002060"/>
              </a:solidFill>
              <a:effectLst/>
              <a:uLnTx/>
              <a:uFillTx/>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b="1">
              <a:solidFill>
                <a:srgbClr val="002060"/>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Calibri" panose="020F0502020204030204"/>
              </a:rPr>
              <a:t> đầu người một chút. </a:t>
            </a:r>
          </a:p>
        </p:txBody>
      </p:sp>
      <p:cxnSp>
        <p:nvCxnSpPr>
          <p:cNvPr id="3" name="Straight Connector 2">
            <a:extLst>
              <a:ext uri="{FF2B5EF4-FFF2-40B4-BE49-F238E27FC236}">
                <a16:creationId xmlns:a16="http://schemas.microsoft.com/office/drawing/2014/main" id="{C2239432-DB2E-FB8F-3849-F3EFD4FB1C27}"/>
              </a:ext>
            </a:extLst>
          </p:cNvPr>
          <p:cNvCxnSpPr/>
          <p:nvPr/>
        </p:nvCxnSpPr>
        <p:spPr>
          <a:xfrm flipH="1">
            <a:off x="3571336" y="1263702"/>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31FD727-A09F-D045-869F-80DB3C2F1708}"/>
              </a:ext>
            </a:extLst>
          </p:cNvPr>
          <p:cNvCxnSpPr>
            <a:cxnSpLocks/>
          </p:cNvCxnSpPr>
          <p:nvPr/>
        </p:nvCxnSpPr>
        <p:spPr>
          <a:xfrm flipH="1">
            <a:off x="1785722" y="2087592"/>
            <a:ext cx="17625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22114B9-785F-D4AC-70FA-10E9A420C0F2}"/>
              </a:ext>
            </a:extLst>
          </p:cNvPr>
          <p:cNvSpPr txBox="1"/>
          <p:nvPr/>
        </p:nvSpPr>
        <p:spPr>
          <a:xfrm>
            <a:off x="1972794" y="214722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rPr>
              <a:t>CN1</a:t>
            </a:r>
            <a:endParaRPr kumimoji="0" lang="vi-VN" sz="5400" b="1" i="0" u="none" strike="noStrike" kern="1200" cap="none" spc="0" normalizeH="0" baseline="0" noProof="0">
              <a:ln>
                <a:noFill/>
              </a:ln>
              <a:solidFill>
                <a:srgbClr val="FF0000"/>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85D3D64F-F629-44F7-F1EA-C7CC327A1120}"/>
              </a:ext>
            </a:extLst>
          </p:cNvPr>
          <p:cNvCxnSpPr/>
          <p:nvPr/>
        </p:nvCxnSpPr>
        <p:spPr>
          <a:xfrm flipH="1">
            <a:off x="10682895" y="1279230"/>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DABF91-F634-1F87-322B-AB0CF55090F0}"/>
              </a:ext>
            </a:extLst>
          </p:cNvPr>
          <p:cNvCxnSpPr>
            <a:cxnSpLocks/>
          </p:cNvCxnSpPr>
          <p:nvPr/>
        </p:nvCxnSpPr>
        <p:spPr>
          <a:xfrm flipH="1">
            <a:off x="3830128" y="2087592"/>
            <a:ext cx="685276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74FA4E-53DF-922D-3148-5E54A6C9A497}"/>
              </a:ext>
            </a:extLst>
          </p:cNvPr>
          <p:cNvSpPr txBox="1"/>
          <p:nvPr/>
        </p:nvSpPr>
        <p:spPr>
          <a:xfrm>
            <a:off x="6735164" y="211619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rPr>
              <a:t>VN1</a:t>
            </a:r>
            <a:endParaRPr kumimoji="0" lang="vi-VN" sz="5400" b="1" i="0" u="none" strike="noStrike" kern="1200" cap="none" spc="0" normalizeH="0" baseline="0" noProof="0">
              <a:ln>
                <a:noFill/>
              </a:ln>
              <a:solidFill>
                <a:srgbClr val="FF0000"/>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id="{28F427DC-E61E-ECDE-6480-99BF3ABD0C42}"/>
              </a:ext>
            </a:extLst>
          </p:cNvPr>
          <p:cNvCxnSpPr/>
          <p:nvPr/>
        </p:nvCxnSpPr>
        <p:spPr>
          <a:xfrm flipH="1">
            <a:off x="7369287" y="2949535"/>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6511D0-3BDF-7B52-80F1-280A7261046D}"/>
              </a:ext>
            </a:extLst>
          </p:cNvPr>
          <p:cNvCxnSpPr>
            <a:cxnSpLocks/>
          </p:cNvCxnSpPr>
          <p:nvPr/>
        </p:nvCxnSpPr>
        <p:spPr>
          <a:xfrm flipH="1">
            <a:off x="2310442" y="3825184"/>
            <a:ext cx="494606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BB7B53-899B-E39A-5B45-F3C96477A376}"/>
              </a:ext>
            </a:extLst>
          </p:cNvPr>
          <p:cNvSpPr txBox="1"/>
          <p:nvPr/>
        </p:nvSpPr>
        <p:spPr>
          <a:xfrm>
            <a:off x="3830128" y="3872128"/>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rPr>
              <a:t>CN2</a:t>
            </a:r>
            <a:endParaRPr kumimoji="0" lang="vi-VN" sz="5400" b="1" i="0" u="none" strike="noStrike" kern="1200" cap="none" spc="0" normalizeH="0" baseline="0" noProof="0">
              <a:ln>
                <a:noFill/>
              </a:ln>
              <a:solidFill>
                <a:srgbClr val="FF0000"/>
              </a:solidFill>
              <a:effectLst/>
              <a:uLnTx/>
              <a:uFillTx/>
              <a:latin typeface="Calibri" panose="020F0502020204030204"/>
            </a:endParaRPr>
          </a:p>
        </p:txBody>
      </p:sp>
      <p:cxnSp>
        <p:nvCxnSpPr>
          <p:cNvPr id="17" name="Straight Connector 16">
            <a:extLst>
              <a:ext uri="{FF2B5EF4-FFF2-40B4-BE49-F238E27FC236}">
                <a16:creationId xmlns:a16="http://schemas.microsoft.com/office/drawing/2014/main" id="{A5C8CFF1-19AA-E626-58DA-EA1AA2165138}"/>
              </a:ext>
            </a:extLst>
          </p:cNvPr>
          <p:cNvCxnSpPr>
            <a:cxnSpLocks/>
          </p:cNvCxnSpPr>
          <p:nvPr/>
        </p:nvCxnSpPr>
        <p:spPr>
          <a:xfrm flipH="1">
            <a:off x="7522920" y="3825184"/>
            <a:ext cx="342638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262442-0704-41F3-A3DC-729C37A66031}"/>
              </a:ext>
            </a:extLst>
          </p:cNvPr>
          <p:cNvCxnSpPr>
            <a:cxnSpLocks/>
          </p:cNvCxnSpPr>
          <p:nvPr/>
        </p:nvCxnSpPr>
        <p:spPr>
          <a:xfrm flipH="1">
            <a:off x="1191501" y="5419810"/>
            <a:ext cx="58476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25D01DF-D6F1-86D5-4F4E-A99C2D4426C9}"/>
              </a:ext>
            </a:extLst>
          </p:cNvPr>
          <p:cNvSpPr txBox="1"/>
          <p:nvPr/>
        </p:nvSpPr>
        <p:spPr>
          <a:xfrm>
            <a:off x="8255819" y="387694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rPr>
              <a:t>VN2</a:t>
            </a:r>
            <a:endParaRPr kumimoji="0" lang="vi-VN" sz="5400" b="1"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9228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6"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1213350" y="1406151"/>
            <a:ext cx="10393814" cy="2585323"/>
          </a:xfrm>
          <a:prstGeom prst="rect">
            <a:avLst/>
          </a:prstGeom>
          <a:noFill/>
        </p:spPr>
        <p:txBody>
          <a:bodyPr wrap="square" rtlCol="0">
            <a:spAutoFit/>
          </a:bodyPr>
          <a:lstStyle/>
          <a:p>
            <a:pPr lvl="0" algn="just"/>
            <a:r>
              <a:rPr lang="vi-VN" sz="5400" b="1">
                <a:solidFill>
                  <a:srgbClr val="002060"/>
                </a:solidFill>
                <a:latin typeface="Calibri" panose="020F0502020204030204"/>
              </a:rPr>
              <a:t>Tuy ngọn cây chưa cao lắm nhưng</a:t>
            </a:r>
            <a:endParaRPr lang="en-US" sz="5400" b="1">
              <a:solidFill>
                <a:srgbClr val="002060"/>
              </a:solidFill>
              <a:latin typeface="Calibri" panose="020F0502020204030204"/>
            </a:endParaRPr>
          </a:p>
          <a:p>
            <a:pPr lvl="0" algn="just"/>
            <a:endParaRPr lang="en-US" sz="5400" b="1">
              <a:solidFill>
                <a:srgbClr val="002060"/>
              </a:solidFill>
              <a:latin typeface="Calibri" panose="020F0502020204030204"/>
            </a:endParaRPr>
          </a:p>
          <a:p>
            <a:pPr lvl="0" algn="just"/>
            <a:r>
              <a:rPr lang="vi-VN" sz="5400" b="1">
                <a:solidFill>
                  <a:srgbClr val="002060"/>
                </a:solidFill>
                <a:latin typeface="Calibri" panose="020F0502020204030204"/>
              </a:rPr>
              <a:t> lá kim đã ra xùm xoà.</a:t>
            </a:r>
            <a:endParaRPr kumimoji="0" lang="vi-VN" sz="5400" b="1" i="0" u="none" strike="noStrike" kern="1200" cap="none" spc="0" normalizeH="0" baseline="0" noProof="0">
              <a:ln>
                <a:noFill/>
              </a:ln>
              <a:solidFill>
                <a:srgbClr val="002060"/>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C2239432-DB2E-FB8F-3849-F3EFD4FB1C27}"/>
              </a:ext>
            </a:extLst>
          </p:cNvPr>
          <p:cNvCxnSpPr/>
          <p:nvPr/>
        </p:nvCxnSpPr>
        <p:spPr>
          <a:xfrm flipH="1">
            <a:off x="4870441" y="1521199"/>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31FD727-A09F-D045-869F-80DB3C2F1708}"/>
              </a:ext>
            </a:extLst>
          </p:cNvPr>
          <p:cNvCxnSpPr>
            <a:cxnSpLocks/>
          </p:cNvCxnSpPr>
          <p:nvPr/>
        </p:nvCxnSpPr>
        <p:spPr>
          <a:xfrm flipH="1">
            <a:off x="2502830" y="2230041"/>
            <a:ext cx="236761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22114B9-785F-D4AC-70FA-10E9A420C0F2}"/>
              </a:ext>
            </a:extLst>
          </p:cNvPr>
          <p:cNvSpPr txBox="1"/>
          <p:nvPr/>
        </p:nvSpPr>
        <p:spPr>
          <a:xfrm>
            <a:off x="2502830" y="2270440"/>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CN1</a:t>
            </a:r>
            <a:endParaRPr kumimoji="0" lang="vi-VN" sz="5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5D3D64F-F629-44F7-F1EA-C7CC327A1120}"/>
              </a:ext>
            </a:extLst>
          </p:cNvPr>
          <p:cNvCxnSpPr/>
          <p:nvPr/>
        </p:nvCxnSpPr>
        <p:spPr>
          <a:xfrm flipH="1">
            <a:off x="8809795" y="1521198"/>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DABF91-F634-1F87-322B-AB0CF55090F0}"/>
              </a:ext>
            </a:extLst>
          </p:cNvPr>
          <p:cNvCxnSpPr>
            <a:cxnSpLocks/>
          </p:cNvCxnSpPr>
          <p:nvPr/>
        </p:nvCxnSpPr>
        <p:spPr>
          <a:xfrm flipH="1" flipV="1">
            <a:off x="5129233" y="2230041"/>
            <a:ext cx="3680562" cy="286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74FA4E-53DF-922D-3148-5E54A6C9A497}"/>
              </a:ext>
            </a:extLst>
          </p:cNvPr>
          <p:cNvSpPr txBox="1"/>
          <p:nvPr/>
        </p:nvSpPr>
        <p:spPr>
          <a:xfrm>
            <a:off x="6147052" y="2363854"/>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VN1</a:t>
            </a:r>
            <a:endParaRPr kumimoji="0" lang="vi-VN" sz="5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8F427DC-E61E-ECDE-6480-99BF3ABD0C42}"/>
              </a:ext>
            </a:extLst>
          </p:cNvPr>
          <p:cNvCxnSpPr/>
          <p:nvPr/>
        </p:nvCxnSpPr>
        <p:spPr>
          <a:xfrm flipH="1">
            <a:off x="3205119" y="3104425"/>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6511D0-3BDF-7B52-80F1-280A7261046D}"/>
              </a:ext>
            </a:extLst>
          </p:cNvPr>
          <p:cNvCxnSpPr>
            <a:cxnSpLocks/>
          </p:cNvCxnSpPr>
          <p:nvPr/>
        </p:nvCxnSpPr>
        <p:spPr>
          <a:xfrm flipH="1">
            <a:off x="1454246" y="3991474"/>
            <a:ext cx="1750873" cy="295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BB7B53-899B-E39A-5B45-F3C96477A376}"/>
              </a:ext>
            </a:extLst>
          </p:cNvPr>
          <p:cNvSpPr txBox="1"/>
          <p:nvPr/>
        </p:nvSpPr>
        <p:spPr>
          <a:xfrm>
            <a:off x="1555435" y="4137117"/>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CN2</a:t>
            </a:r>
            <a:endParaRPr kumimoji="0" lang="vi-VN" sz="5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A5C8CFF1-19AA-E626-58DA-EA1AA2165138}"/>
              </a:ext>
            </a:extLst>
          </p:cNvPr>
          <p:cNvCxnSpPr>
            <a:cxnSpLocks/>
          </p:cNvCxnSpPr>
          <p:nvPr/>
        </p:nvCxnSpPr>
        <p:spPr>
          <a:xfrm flipH="1">
            <a:off x="3416041" y="3980074"/>
            <a:ext cx="41447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25D01DF-D6F1-86D5-4F4E-A99C2D4426C9}"/>
              </a:ext>
            </a:extLst>
          </p:cNvPr>
          <p:cNvSpPr txBox="1"/>
          <p:nvPr/>
        </p:nvSpPr>
        <p:spPr>
          <a:xfrm>
            <a:off x="4706218" y="410569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VN2</a:t>
            </a:r>
            <a:endParaRPr kumimoji="0" lang="vi-VN" sz="5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62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6"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710991"/>
            <a:ext cx="1039381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a:ea typeface="+mn-ea"/>
                <a:cs typeface="+mn-cs"/>
              </a:rPr>
              <a:t>Đồi cát trước nhà tôi là một rừng phi lao nhỏ. </a:t>
            </a:r>
            <a:r>
              <a:rPr kumimoji="0" lang="vi-VN" sz="4000" b="1" i="0" u="none" strike="noStrike" kern="1200" cap="none" spc="0" normalizeH="0" baseline="0" noProof="0">
                <a:ln>
                  <a:noFill/>
                </a:ln>
                <a:solidFill>
                  <a:srgbClr val="FF0000"/>
                </a:solidFill>
                <a:effectLst/>
                <a:uLnTx/>
                <a:uFillTx/>
                <a:latin typeface="Calibri" panose="020F0502020204030204"/>
                <a:ea typeface="+mn-ea"/>
                <a:cs typeface="+mn-cs"/>
              </a:rPr>
              <a:t>Vì cậu tôi mới trồng được</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vi-VN" sz="4000" b="1" i="0" u="none" strike="noStrike" kern="1200" cap="none" spc="0" normalizeH="0" baseline="0" noProof="0">
                <a:ln>
                  <a:noFill/>
                </a:ln>
                <a:solidFill>
                  <a:srgbClr val="FF0000"/>
                </a:solidFill>
                <a:effectLst/>
                <a:uLnTx/>
                <a:uFillTx/>
                <a:latin typeface="Calibri" panose="020F0502020204030204"/>
                <a:ea typeface="+mn-ea"/>
                <a:cs typeface="+mn-cs"/>
              </a:rPr>
              <a:t>vài năm nên những cây phi lao chỉ cao hơn đầu người một chút. </a:t>
            </a:r>
            <a:r>
              <a:rPr kumimoji="0" lang="vi-VN" sz="4000" b="1" i="0" u="none" strike="noStrike" kern="1200" cap="none" spc="0" normalizeH="0" baseline="0" noProof="0">
                <a:ln>
                  <a:noFill/>
                </a:ln>
                <a:solidFill>
                  <a:srgbClr val="00B050"/>
                </a:solidFill>
                <a:effectLst/>
                <a:uLnTx/>
                <a:uFillTx/>
                <a:latin typeface="Calibri" panose="020F0502020204030204"/>
                <a:ea typeface="+mn-ea"/>
                <a:cs typeface="+mn-cs"/>
              </a:rPr>
              <a:t>Tuy ngọn</a:t>
            </a:r>
            <a:r>
              <a:rPr kumimoji="0" lang="en-US" sz="4000" b="1"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vi-VN" sz="4000" b="1" i="0" u="none" strike="noStrike" kern="1200" cap="none" spc="0" normalizeH="0" baseline="0" noProof="0">
                <a:ln>
                  <a:noFill/>
                </a:ln>
                <a:solidFill>
                  <a:srgbClr val="00B050"/>
                </a:solidFill>
                <a:effectLst/>
                <a:uLnTx/>
                <a:uFillTx/>
                <a:latin typeface="Calibri" panose="020F0502020204030204"/>
                <a:ea typeface="+mn-ea"/>
                <a:cs typeface="+mn-cs"/>
              </a:rPr>
              <a:t>cây chưa cao lắm nhưng lá kim đã ra xùm xoà.</a:t>
            </a:r>
            <a:r>
              <a:rPr kumimoji="0" lang="vi-VN" sz="4000" b="1" i="0" u="none" strike="noStrike" kern="1200" cap="none" spc="0" normalizeH="0" baseline="0" noProof="0">
                <a:ln>
                  <a:noFill/>
                </a:ln>
                <a:solidFill>
                  <a:srgbClr val="002060"/>
                </a:solidFill>
                <a:effectLst/>
                <a:uLnTx/>
                <a:uFillTx/>
                <a:latin typeface="Calibri" panose="020F0502020204030204"/>
                <a:ea typeface="+mn-ea"/>
                <a:cs typeface="+mn-cs"/>
              </a:rPr>
              <a:t> Mỗi khi có gió, cả rừng phi</a:t>
            </a: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000" b="1" i="0" u="none" strike="noStrike" kern="1200" cap="none" spc="0" normalizeH="0" baseline="0" noProof="0">
                <a:ln>
                  <a:noFill/>
                </a:ln>
                <a:solidFill>
                  <a:srgbClr val="002060"/>
                </a:solidFill>
                <a:effectLst/>
                <a:uLnTx/>
                <a:uFillTx/>
                <a:latin typeface="Calibri" panose="020F0502020204030204"/>
                <a:ea typeface="+mn-ea"/>
                <a:cs typeface="+mn-cs"/>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4000" b="1" i="1" u="none" strike="noStrike" kern="1200" cap="none" spc="0" normalizeH="0" baseline="0" noProof="0">
                <a:ln>
                  <a:noFill/>
                </a:ln>
                <a:solidFill>
                  <a:srgbClr val="002060"/>
                </a:solidFill>
                <a:effectLst/>
                <a:uLnTx/>
                <a:uFillTx/>
                <a:latin typeface="Calibri" panose="020F0502020204030204"/>
                <a:ea typeface="+mn-ea"/>
                <a:cs typeface="+mn-cs"/>
              </a:rPr>
              <a:t>Theo Phan Phùng Duy</a:t>
            </a:r>
          </a:p>
          <a:p>
            <a:pPr lvl="0" algn="ctr"/>
            <a:r>
              <a:rPr lang="vi-VN" sz="4000" b="1">
                <a:solidFill>
                  <a:srgbClr val="0070C0"/>
                </a:solidFill>
                <a:latin typeface="Calibri" panose="020F0502020204030204"/>
              </a:rPr>
              <a:t>c. Các vế trong câu ghép được nối với nhau bằng cách nào?</a:t>
            </a:r>
          </a:p>
        </p:txBody>
      </p:sp>
    </p:spTree>
    <p:extLst>
      <p:ext uri="{BB962C8B-B14F-4D97-AF65-F5344CB8AC3E}">
        <p14:creationId xmlns:p14="http://schemas.microsoft.com/office/powerpoint/2010/main" val="176425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charRg st="266" end="324"/>
                                            </p:txEl>
                                          </p:spTgt>
                                        </p:tgtEl>
                                        <p:attrNameLst>
                                          <p:attrName>style.visibility</p:attrName>
                                        </p:attrNameLst>
                                      </p:cBhvr>
                                      <p:to>
                                        <p:strVal val="visible"/>
                                      </p:to>
                                    </p:set>
                                    <p:animEffect transition="in" filter="barn(inVertical)">
                                      <p:cBhvr>
                                        <p:cTn id="7" dur="500"/>
                                        <p:tgtEl>
                                          <p:spTgt spid="4">
                                            <p:txEl>
                                              <p:charRg st="266" end="3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D1A95788-7A13-DB84-6850-970A80FC8650}"/>
              </a:ext>
            </a:extLst>
          </p:cNvPr>
          <p:cNvSpPr/>
          <p:nvPr/>
        </p:nvSpPr>
        <p:spPr>
          <a:xfrm>
            <a:off x="842759" y="908671"/>
            <a:ext cx="86527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4362AC7-1B85-1AEE-4C64-FC53C52BDA25}"/>
              </a:ext>
            </a:extLst>
          </p:cNvPr>
          <p:cNvSpPr/>
          <p:nvPr/>
        </p:nvSpPr>
        <p:spPr>
          <a:xfrm>
            <a:off x="889151" y="1848422"/>
            <a:ext cx="142129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1414EF2-B868-3BFE-56F5-502450E56681}"/>
              </a:ext>
            </a:extLst>
          </p:cNvPr>
          <p:cNvSpPr/>
          <p:nvPr/>
        </p:nvSpPr>
        <p:spPr>
          <a:xfrm>
            <a:off x="842759" y="4271309"/>
            <a:ext cx="110681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8C86B74-0C93-12F8-7B85-9E697E0B3A5D}"/>
              </a:ext>
            </a:extLst>
          </p:cNvPr>
          <p:cNvSpPr/>
          <p:nvPr/>
        </p:nvSpPr>
        <p:spPr>
          <a:xfrm>
            <a:off x="9244888" y="4312539"/>
            <a:ext cx="2077845"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A49254-5FFD-8790-F1ED-3528918D0868}"/>
              </a:ext>
            </a:extLst>
          </p:cNvPr>
          <p:cNvSpPr txBox="1"/>
          <p:nvPr/>
        </p:nvSpPr>
        <p:spPr>
          <a:xfrm>
            <a:off x="909035" y="908671"/>
            <a:ext cx="10393814"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Vì cậu tôi mới trồng được</a:t>
            </a: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vài năm</a:t>
            </a:r>
            <a:r>
              <a:rPr lang="en-US" sz="5400" b="1">
                <a:solidFill>
                  <a:srgbClr val="0070C0"/>
                </a:solidFill>
                <a:latin typeface="Calibri" panose="020F0502020204030204"/>
              </a:rPr>
              <a:t>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nên những</a:t>
            </a: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cây phi lao chỉ cao hơn</a:t>
            </a:r>
            <a:r>
              <a:rPr lang="en-US" sz="5400" b="1">
                <a:solidFill>
                  <a:srgbClr val="0070C0"/>
                </a:solidFill>
                <a:latin typeface="Calibri" panose="020F0502020204030204"/>
              </a:rPr>
              <a:t>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đầu người một chút. </a:t>
            </a:r>
            <a:endPar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endParaRPr>
          </a:p>
          <a:p>
            <a:pPr lvl="0" algn="just">
              <a:defRPr/>
            </a:pPr>
            <a:r>
              <a:rPr lang="vi-VN" sz="5400" b="1">
                <a:solidFill>
                  <a:srgbClr val="FF0000"/>
                </a:solidFill>
                <a:latin typeface="Calibri" panose="020F0502020204030204"/>
              </a:rPr>
              <a:t>Tuy ngọn cây chưa cao lắm nhưng</a:t>
            </a:r>
            <a:r>
              <a:rPr lang="en-US" sz="5400" b="1">
                <a:solidFill>
                  <a:srgbClr val="FF0000"/>
                </a:solidFill>
              </a:rPr>
              <a:t> </a:t>
            </a:r>
            <a:r>
              <a:rPr lang="vi-VN" sz="5400" b="1">
                <a:solidFill>
                  <a:srgbClr val="FF0000"/>
                </a:solidFill>
                <a:latin typeface="Calibri" panose="020F0502020204030204"/>
              </a:rPr>
              <a:t>lá kim đã ra xùm xoà.</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8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710991"/>
            <a:ext cx="103938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a:rPr>
              <a:t>Đồi cát trước nhà tôi là một rừng phi lao nhỏ. </a:t>
            </a:r>
            <a:r>
              <a:rPr kumimoji="0" lang="vi-VN" sz="3600" b="1" i="0" u="none" strike="noStrike" kern="1200" cap="none" spc="0" normalizeH="0" baseline="0" noProof="0">
                <a:ln>
                  <a:noFill/>
                </a:ln>
                <a:solidFill>
                  <a:srgbClr val="FF0000"/>
                </a:solidFill>
                <a:effectLst/>
                <a:uLnTx/>
                <a:uFillTx/>
                <a:latin typeface="Calibri" panose="020F0502020204030204"/>
              </a:rPr>
              <a:t>Vì cậu tôi mới trồng được</a:t>
            </a:r>
            <a:r>
              <a:rPr kumimoji="0" lang="en-US" sz="3600" b="1" i="0" u="none" strike="noStrike" kern="1200" cap="none" spc="0" normalizeH="0" baseline="0" noProof="0">
                <a:ln>
                  <a:noFill/>
                </a:ln>
                <a:solidFill>
                  <a:srgbClr val="FF0000"/>
                </a:solidFill>
                <a:effectLst/>
                <a:uLnTx/>
                <a:uFillTx/>
                <a:latin typeface="Calibri" panose="020F0502020204030204"/>
              </a:rPr>
              <a:t> </a:t>
            </a:r>
            <a:r>
              <a:rPr kumimoji="0" lang="vi-VN" sz="3600" b="1" i="0" u="none" strike="noStrike" kern="1200" cap="none" spc="0" normalizeH="0" baseline="0" noProof="0">
                <a:ln>
                  <a:noFill/>
                </a:ln>
                <a:solidFill>
                  <a:srgbClr val="FF0000"/>
                </a:solidFill>
                <a:effectLst/>
                <a:uLnTx/>
                <a:uFillTx/>
                <a:latin typeface="Calibri" panose="020F0502020204030204"/>
              </a:rPr>
              <a:t>vài năm nên những cây phi lao chỉ cao hơn đầu người một chút. </a:t>
            </a:r>
            <a:r>
              <a:rPr kumimoji="0" lang="vi-VN" sz="3600" b="1" i="0" u="none" strike="noStrike" kern="1200" cap="none" spc="0" normalizeH="0" baseline="0" noProof="0">
                <a:ln>
                  <a:noFill/>
                </a:ln>
                <a:solidFill>
                  <a:srgbClr val="00B050"/>
                </a:solidFill>
                <a:effectLst/>
                <a:uLnTx/>
                <a:uFillTx/>
                <a:latin typeface="Calibri" panose="020F0502020204030204"/>
              </a:rPr>
              <a:t>Tuy ngọn</a:t>
            </a:r>
            <a:r>
              <a:rPr kumimoji="0" lang="en-US" sz="3600" b="1" i="0" u="none" strike="noStrike" kern="1200" cap="none" spc="0" normalizeH="0" baseline="0" noProof="0">
                <a:ln>
                  <a:noFill/>
                </a:ln>
                <a:solidFill>
                  <a:srgbClr val="00B050"/>
                </a:solidFill>
                <a:effectLst/>
                <a:uLnTx/>
                <a:uFillTx/>
                <a:latin typeface="Calibri" panose="020F0502020204030204"/>
              </a:rPr>
              <a:t> </a:t>
            </a:r>
            <a:r>
              <a:rPr kumimoji="0" lang="vi-VN" sz="3600" b="1" i="0" u="none" strike="noStrike" kern="1200" cap="none" spc="0" normalizeH="0" baseline="0" noProof="0">
                <a:ln>
                  <a:noFill/>
                </a:ln>
                <a:solidFill>
                  <a:srgbClr val="00B050"/>
                </a:solidFill>
                <a:effectLst/>
                <a:uLnTx/>
                <a:uFillTx/>
                <a:latin typeface="Calibri" panose="020F0502020204030204"/>
              </a:rPr>
              <a:t>cây chưa cao lắm nhưng lá kim đã ra xùm xoà.</a:t>
            </a:r>
            <a:r>
              <a:rPr kumimoji="0" lang="vi-VN" sz="3600" b="1" i="0" u="none" strike="noStrike" kern="1200" cap="none" spc="0" normalizeH="0" baseline="0" noProof="0">
                <a:ln>
                  <a:noFill/>
                </a:ln>
                <a:solidFill>
                  <a:srgbClr val="002060"/>
                </a:solidFill>
                <a:effectLst/>
                <a:uLnTx/>
                <a:uFillTx/>
                <a:latin typeface="Calibri" panose="020F0502020204030204"/>
              </a:rPr>
              <a:t> Mỗi khi có gió, cả rừng phi</a:t>
            </a:r>
            <a:r>
              <a:rPr kumimoji="0" lang="en-US" sz="3600" b="1" i="0" u="none" strike="noStrike" kern="1200" cap="none" spc="0" normalizeH="0" baseline="0" noProof="0">
                <a:ln>
                  <a:noFill/>
                </a:ln>
                <a:solidFill>
                  <a:srgbClr val="002060"/>
                </a:solidFill>
                <a:effectLst/>
                <a:uLnTx/>
                <a:uFillTx/>
                <a:latin typeface="Calibri" panose="020F0502020204030204"/>
              </a:rPr>
              <a:t> </a:t>
            </a:r>
            <a:r>
              <a:rPr kumimoji="0" lang="vi-VN" sz="3600" b="1" i="0" u="none" strike="noStrike" kern="1200" cap="none" spc="0" normalizeH="0" baseline="0" noProof="0">
                <a:ln>
                  <a:noFill/>
                </a:ln>
                <a:solidFill>
                  <a:srgbClr val="002060"/>
                </a:solidFill>
                <a:effectLst/>
                <a:uLnTx/>
                <a:uFillTx/>
                <a:latin typeface="Calibri" panose="020F0502020204030204"/>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panose="020F0502020204030204"/>
              </a:rPr>
              <a:t>					</a:t>
            </a:r>
            <a:r>
              <a:rPr kumimoji="0" lang="vi-VN" sz="3600" b="1" i="1" u="none" strike="noStrike" kern="1200" cap="none" spc="0" normalizeH="0" baseline="0" noProof="0">
                <a:ln>
                  <a:noFill/>
                </a:ln>
                <a:solidFill>
                  <a:srgbClr val="002060"/>
                </a:solidFill>
                <a:effectLst/>
                <a:uLnTx/>
                <a:uFillTx/>
                <a:latin typeface="Calibri" panose="020F0502020204030204"/>
              </a:rPr>
              <a:t>Theo Phan Phùng Duy</a:t>
            </a:r>
          </a:p>
          <a:p>
            <a:pPr lvl="0" algn="ctr"/>
            <a:r>
              <a:rPr lang="vi-VN" sz="3600" b="1">
                <a:solidFill>
                  <a:srgbClr val="0070C0"/>
                </a:solidFill>
                <a:latin typeface="Calibri" panose="020F0502020204030204"/>
              </a:rPr>
              <a:t>d. Có thể tách mỗi vế câu trong từng câu ghép tìm được thành câu đơn không? Vì sao?</a:t>
            </a:r>
          </a:p>
        </p:txBody>
      </p:sp>
      <p:sp>
        <p:nvSpPr>
          <p:cNvPr id="2" name="Rectangle: Rounded Corners 1">
            <a:extLst>
              <a:ext uri="{FF2B5EF4-FFF2-40B4-BE49-F238E27FC236}">
                <a16:creationId xmlns:a16="http://schemas.microsoft.com/office/drawing/2014/main" id="{C3A82F15-740D-6F35-7B44-8926901D2853}"/>
              </a:ext>
            </a:extLst>
          </p:cNvPr>
          <p:cNvSpPr/>
          <p:nvPr/>
        </p:nvSpPr>
        <p:spPr>
          <a:xfrm>
            <a:off x="909035" y="4143777"/>
            <a:ext cx="9954883" cy="200323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59055" lvl="0" algn="just">
              <a:spcAft>
                <a:spcPts val="0"/>
              </a:spcAft>
              <a:buSzPts val="1200"/>
              <a:tabLst>
                <a:tab pos="240030" algn="l"/>
              </a:tabLst>
            </a:pPr>
            <a:r>
              <a:rPr lang="vi-VN" sz="3600" i="1" spc="0">
                <a:solidFill>
                  <a:srgbClr val="0070C0"/>
                </a:solidFill>
                <a:effectLst/>
                <a:latin typeface="Times New Roman" panose="02020603050405020304" pitchFamily="18" charset="0"/>
                <a:ea typeface="Times New Roman" panose="02020603050405020304" pitchFamily="18" charset="0"/>
              </a:rPr>
              <a:t>Không tách mỗi vế câu trong từng câu ghép tìm được thành câu đơn. </a:t>
            </a:r>
            <a:r>
              <a:rPr lang="vi-VN" sz="3600" b="1" i="1" spc="0">
                <a:solidFill>
                  <a:srgbClr val="0070C0"/>
                </a:solidFill>
                <a:effectLst/>
                <a:latin typeface="Times New Roman" panose="02020603050405020304" pitchFamily="18" charset="0"/>
                <a:ea typeface="Times New Roman" panose="02020603050405020304" pitchFamily="18" charset="0"/>
              </a:rPr>
              <a:t>Vì mối quan hệ giữa các vế câu chặt chẽ, nếu tách thì câu sẽ không trọn ý.</a:t>
            </a:r>
            <a:endParaRPr lang="en-US" sz="2800" b="1" spc="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866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charRg st="266" end="350"/>
                                            </p:txEl>
                                          </p:spTgt>
                                        </p:tgtEl>
                                        <p:attrNameLst>
                                          <p:attrName>style.visibility</p:attrName>
                                        </p:attrNameLst>
                                      </p:cBhvr>
                                      <p:to>
                                        <p:strVal val="visible"/>
                                      </p:to>
                                    </p:set>
                                    <p:animEffect transition="in" filter="fade">
                                      <p:cBhvr>
                                        <p:cTn id="7" dur="1000"/>
                                        <p:tgtEl>
                                          <p:spTgt spid="4">
                                            <p:txEl>
                                              <p:charRg st="266" end="350"/>
                                            </p:txEl>
                                          </p:spTgt>
                                        </p:tgtEl>
                                      </p:cBhvr>
                                    </p:animEffect>
                                    <p:anim calcmode="lin" valueType="num">
                                      <p:cBhvr>
                                        <p:cTn id="8" dur="1000" fill="hold"/>
                                        <p:tgtEl>
                                          <p:spTgt spid="4">
                                            <p:txEl>
                                              <p:charRg st="266" end="350"/>
                                            </p:txEl>
                                          </p:spTgt>
                                        </p:tgtEl>
                                        <p:attrNameLst>
                                          <p:attrName>ppt_x</p:attrName>
                                        </p:attrNameLst>
                                      </p:cBhvr>
                                      <p:tavLst>
                                        <p:tav tm="0">
                                          <p:val>
                                            <p:strVal val="#ppt_x"/>
                                          </p:val>
                                        </p:tav>
                                        <p:tav tm="100000">
                                          <p:val>
                                            <p:strVal val="#ppt_x"/>
                                          </p:val>
                                        </p:tav>
                                      </p:tavLst>
                                    </p:anim>
                                    <p:anim calcmode="lin" valueType="num">
                                      <p:cBhvr>
                                        <p:cTn id="9" dur="1000" fill="hold"/>
                                        <p:tgtEl>
                                          <p:spTgt spid="4">
                                            <p:txEl>
                                              <p:charRg st="266" end="35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60087" y="705177"/>
            <a:ext cx="10393814" cy="4893647"/>
          </a:xfrm>
          <a:prstGeom prst="rect">
            <a:avLst/>
          </a:prstGeom>
          <a:noFill/>
        </p:spPr>
        <p:txBody>
          <a:bodyPr wrap="square" rtlCol="0">
            <a:spAutoFit/>
          </a:bodyPr>
          <a:lstStyle/>
          <a:p>
            <a:pPr algn="just"/>
            <a:r>
              <a:rPr lang="vi-VN" sz="4000" b="1">
                <a:solidFill>
                  <a:srgbClr val="FF00FF"/>
                </a:solidFill>
                <a:latin typeface="Arial-Rounded-Bold"/>
              </a:rPr>
              <a:t>2. </a:t>
            </a:r>
            <a:r>
              <a:rPr lang="vi-VN" sz="3600" b="1">
                <a:solidFill>
                  <a:srgbClr val="000000"/>
                </a:solidFill>
                <a:latin typeface="Arial-BoldMT"/>
              </a:rPr>
              <a:t>Thay </a:t>
            </a:r>
            <a:r>
              <a:rPr lang="vi-VN" sz="4800">
                <a:solidFill>
                  <a:srgbClr val="FF00FF"/>
                </a:solidFill>
                <a:latin typeface="Wingdings-Regular"/>
              </a:rPr>
              <a:t> </a:t>
            </a:r>
            <a:r>
              <a:rPr lang="vi-VN" sz="3600" b="1">
                <a:solidFill>
                  <a:srgbClr val="000000"/>
                </a:solidFill>
                <a:latin typeface="Arial-BoldMT"/>
              </a:rPr>
              <a:t>trong mỗi trường hợp sau bằng một vế câu phù hợp để tạo</a:t>
            </a:r>
            <a:r>
              <a:rPr lang="en-US" sz="3600" b="1">
                <a:solidFill>
                  <a:srgbClr val="000000"/>
                </a:solidFill>
                <a:latin typeface="Arial-BoldMT"/>
              </a:rPr>
              <a:t> thành câu ghép:</a:t>
            </a:r>
          </a:p>
          <a:p>
            <a:pPr algn="just"/>
            <a:r>
              <a:rPr lang="vi-VN" sz="3600">
                <a:solidFill>
                  <a:srgbClr val="000000"/>
                </a:solidFill>
                <a:latin typeface="ArialMT"/>
              </a:rPr>
              <a:t>a. Mặc dù mưa rất lớn nhưng </a:t>
            </a:r>
            <a:r>
              <a:rPr lang="vi-VN" sz="4800">
                <a:solidFill>
                  <a:srgbClr val="FF00FF"/>
                </a:solidFill>
                <a:latin typeface="Wingdings-Regular"/>
              </a:rPr>
              <a:t></a:t>
            </a:r>
            <a:r>
              <a:rPr lang="vi-VN" sz="3600">
                <a:solidFill>
                  <a:srgbClr val="000000"/>
                </a:solidFill>
                <a:latin typeface="ArialMT"/>
              </a:rPr>
              <a:t>.</a:t>
            </a:r>
          </a:p>
          <a:p>
            <a:pPr algn="just"/>
            <a:r>
              <a:rPr lang="vi-VN" sz="3600">
                <a:solidFill>
                  <a:srgbClr val="000000"/>
                </a:solidFill>
                <a:latin typeface="ArialMT"/>
              </a:rPr>
              <a:t>b. Nhờ rừng nguyên sinh được bảo vệ nên </a:t>
            </a:r>
            <a:r>
              <a:rPr lang="vi-VN" sz="4800">
                <a:solidFill>
                  <a:srgbClr val="FF00FF"/>
                </a:solidFill>
                <a:latin typeface="Wingdings-Regular"/>
              </a:rPr>
              <a:t></a:t>
            </a:r>
            <a:r>
              <a:rPr lang="vi-VN" sz="3600">
                <a:solidFill>
                  <a:srgbClr val="000000"/>
                </a:solidFill>
                <a:latin typeface="ArialMT"/>
              </a:rPr>
              <a:t>.</a:t>
            </a:r>
          </a:p>
          <a:p>
            <a:pPr algn="just"/>
            <a:r>
              <a:rPr lang="vi-VN" sz="3600">
                <a:solidFill>
                  <a:srgbClr val="000000"/>
                </a:solidFill>
                <a:latin typeface="ArialMT"/>
              </a:rPr>
              <a:t>c. Tuy </a:t>
            </a:r>
            <a:r>
              <a:rPr lang="vi-VN" sz="4800">
                <a:solidFill>
                  <a:srgbClr val="FF00FF"/>
                </a:solidFill>
                <a:latin typeface="Wingdings-Regular"/>
              </a:rPr>
              <a:t> </a:t>
            </a:r>
            <a:r>
              <a:rPr lang="vi-VN" sz="3600">
                <a:solidFill>
                  <a:srgbClr val="000000"/>
                </a:solidFill>
                <a:latin typeface="ArialMT"/>
              </a:rPr>
              <a:t>nhưng cành lá đã sum sê, xanh biếc.</a:t>
            </a:r>
          </a:p>
          <a:p>
            <a:pPr algn="just"/>
            <a:r>
              <a:rPr lang="en-US" sz="3600">
                <a:solidFill>
                  <a:srgbClr val="000000"/>
                </a:solidFill>
                <a:latin typeface="ArialMT"/>
              </a:rPr>
              <a:t>d. Vì </a:t>
            </a:r>
            <a:r>
              <a:rPr lang="en-US" sz="4800">
                <a:solidFill>
                  <a:srgbClr val="FF00FF"/>
                </a:solidFill>
                <a:latin typeface="Wingdings-Regular"/>
              </a:rPr>
              <a:t> </a:t>
            </a:r>
            <a:r>
              <a:rPr lang="en-US" sz="3600">
                <a:solidFill>
                  <a:srgbClr val="000000"/>
                </a:solidFill>
                <a:latin typeface="ArialMT"/>
              </a:rPr>
              <a:t>nên hàng cây bạch đàn lớn nhanh trông thấy.</a:t>
            </a:r>
            <a:endParaRPr kumimoji="0" lang="vi-VN" sz="3600" b="1" i="0" u="none" strike="noStrike" kern="1200" cap="none" spc="0" normalizeH="0" baseline="0" noProof="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792170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60087" y="705177"/>
            <a:ext cx="1039381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a. Mặc dù mưa rất lớn nhưng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vi-VN" sz="3600" b="0" i="0" u="none" strike="noStrike" kern="1200" cap="none" spc="0" normalizeH="0" baseline="0" noProof="0">
                <a:ln>
                  <a:noFill/>
                </a:ln>
                <a:solidFill>
                  <a:srgbClr val="000000"/>
                </a:solidFill>
                <a:effectLst/>
                <a:uLnTx/>
                <a:uFillTx/>
                <a:latin typeface="ArialMT"/>
                <a:ea typeface="+mn-ea"/>
                <a:cs typeface="+mn-cs"/>
              </a:rPr>
              <a:t>.</a:t>
            </a:r>
          </a:p>
        </p:txBody>
      </p:sp>
      <p:sp>
        <p:nvSpPr>
          <p:cNvPr id="2" name="TextBox 1">
            <a:extLst>
              <a:ext uri="{FF2B5EF4-FFF2-40B4-BE49-F238E27FC236}">
                <a16:creationId xmlns:a16="http://schemas.microsoft.com/office/drawing/2014/main" id="{092559B9-1BD9-2730-E92E-CCD1041AB570}"/>
              </a:ext>
            </a:extLst>
          </p:cNvPr>
          <p:cNvSpPr txBox="1"/>
          <p:nvPr/>
        </p:nvSpPr>
        <p:spPr>
          <a:xfrm>
            <a:off x="993225" y="818828"/>
            <a:ext cx="10393814" cy="1200329"/>
          </a:xfrm>
          <a:prstGeom prst="rect">
            <a:avLst/>
          </a:prstGeom>
          <a:solidFill>
            <a:schemeClr val="bg1"/>
          </a:solidFill>
        </p:spPr>
        <p:txBody>
          <a:bodyPr wrap="square" rtlCol="0">
            <a:spAutoFit/>
          </a:bodyPr>
          <a:lstStyle/>
          <a:p>
            <a:pPr lvl="0" algn="just"/>
            <a:r>
              <a:rPr lang="en-US" sz="3600">
                <a:solidFill>
                  <a:srgbClr val="000000"/>
                </a:solidFill>
                <a:latin typeface="ArialMT"/>
              </a:rPr>
              <a:t>a. </a:t>
            </a:r>
            <a:r>
              <a:rPr lang="vi-VN" sz="3600">
                <a:solidFill>
                  <a:srgbClr val="000000"/>
                </a:solidFill>
                <a:latin typeface="ArialMT"/>
              </a:rPr>
              <a:t>Mặc dù mưa rất lớn nhưng </a:t>
            </a:r>
            <a:r>
              <a:rPr lang="vi-VN" sz="3600">
                <a:solidFill>
                  <a:srgbClr val="FF0000"/>
                </a:solidFill>
                <a:latin typeface="ArialMT"/>
              </a:rPr>
              <a:t>đoàn thuyền vẫn cập bến an toàn.</a:t>
            </a:r>
            <a:endParaRPr kumimoji="0" lang="vi-VN" sz="3600" b="0" i="0" u="none" strike="noStrike" kern="1200" cap="none" spc="0" normalizeH="0" baseline="0" noProof="0">
              <a:ln>
                <a:noFill/>
              </a:ln>
              <a:solidFill>
                <a:srgbClr val="FF0000"/>
              </a:solidFill>
              <a:effectLst/>
              <a:uLnTx/>
              <a:uFillTx/>
              <a:latin typeface="ArialMT"/>
            </a:endParaRPr>
          </a:p>
        </p:txBody>
      </p:sp>
      <p:sp>
        <p:nvSpPr>
          <p:cNvPr id="3" name="TextBox 2">
            <a:extLst>
              <a:ext uri="{FF2B5EF4-FFF2-40B4-BE49-F238E27FC236}">
                <a16:creationId xmlns:a16="http://schemas.microsoft.com/office/drawing/2014/main" id="{FF71B0D5-BF4F-69D7-F2E3-8D9F5724F92C}"/>
              </a:ext>
            </a:extLst>
          </p:cNvPr>
          <p:cNvSpPr txBox="1"/>
          <p:nvPr/>
        </p:nvSpPr>
        <p:spPr>
          <a:xfrm>
            <a:off x="1079385" y="1988608"/>
            <a:ext cx="10393814" cy="830997"/>
          </a:xfrm>
          <a:prstGeom prst="rect">
            <a:avLst/>
          </a:prstGeom>
          <a:noFill/>
        </p:spPr>
        <p:txBody>
          <a:bodyPr wrap="square" rtlCol="0">
            <a:spAutoFit/>
          </a:bodyPr>
          <a:lstStyle/>
          <a:p>
            <a:pPr lvl="0" algn="just"/>
            <a:r>
              <a:rPr lang="vi-VN" sz="3600">
                <a:solidFill>
                  <a:srgbClr val="000000"/>
                </a:solidFill>
                <a:latin typeface="ArialMT"/>
              </a:rPr>
              <a:t>b. Nhờ rừng nguyên sinh được bảo vệ nên </a:t>
            </a:r>
            <a:r>
              <a:rPr lang="vi-VN" sz="4800">
                <a:solidFill>
                  <a:srgbClr val="FF00FF"/>
                </a:solidFill>
                <a:latin typeface="Wingdings-Regular"/>
              </a:rPr>
              <a:t></a:t>
            </a:r>
            <a:r>
              <a:rPr lang="vi-VN" sz="3600">
                <a:solidFill>
                  <a:srgbClr val="000000"/>
                </a:solidFill>
                <a:latin typeface="ArialMT"/>
              </a:rPr>
              <a:t>.</a:t>
            </a:r>
          </a:p>
        </p:txBody>
      </p:sp>
      <p:sp>
        <p:nvSpPr>
          <p:cNvPr id="5" name="TextBox 4">
            <a:extLst>
              <a:ext uri="{FF2B5EF4-FFF2-40B4-BE49-F238E27FC236}">
                <a16:creationId xmlns:a16="http://schemas.microsoft.com/office/drawing/2014/main" id="{9B763CF6-4054-2EA2-1446-F424CE1104A7}"/>
              </a:ext>
            </a:extLst>
          </p:cNvPr>
          <p:cNvSpPr txBox="1"/>
          <p:nvPr/>
        </p:nvSpPr>
        <p:spPr>
          <a:xfrm>
            <a:off x="960087" y="2007997"/>
            <a:ext cx="10393814" cy="1200329"/>
          </a:xfrm>
          <a:prstGeom prst="rect">
            <a:avLst/>
          </a:prstGeom>
          <a:solidFill>
            <a:schemeClr val="bg1"/>
          </a:solidFill>
        </p:spPr>
        <p:txBody>
          <a:bodyPr wrap="square" rtlCol="0">
            <a:spAutoFit/>
          </a:bodyPr>
          <a:lstStyle/>
          <a:p>
            <a:pPr lvl="0" algn="just"/>
            <a:r>
              <a:rPr lang="vi-VN" sz="3600">
                <a:solidFill>
                  <a:srgbClr val="000000"/>
                </a:solidFill>
                <a:latin typeface="ArialMT"/>
              </a:rPr>
              <a:t>b. Nhờ rừng nguyên sinh được bảo vệ nên </a:t>
            </a:r>
            <a:r>
              <a:rPr lang="vi-VN" sz="3600">
                <a:solidFill>
                  <a:srgbClr val="FF0000"/>
                </a:solidFill>
                <a:latin typeface="ArialMT"/>
              </a:rPr>
              <a:t>vùng này không bị lũ quét.</a:t>
            </a:r>
            <a:endParaRPr kumimoji="0" lang="vi-VN" sz="3600" b="0" i="0" u="none" strike="noStrike" kern="1200" cap="none" spc="0" normalizeH="0" baseline="0" noProof="0">
              <a:ln>
                <a:noFill/>
              </a:ln>
              <a:solidFill>
                <a:srgbClr val="FF0000"/>
              </a:solidFill>
              <a:effectLst/>
              <a:uLnTx/>
              <a:uFillTx/>
              <a:latin typeface="ArialMT"/>
            </a:endParaRPr>
          </a:p>
        </p:txBody>
      </p:sp>
      <p:sp>
        <p:nvSpPr>
          <p:cNvPr id="7" name="TextBox 6">
            <a:extLst>
              <a:ext uri="{FF2B5EF4-FFF2-40B4-BE49-F238E27FC236}">
                <a16:creationId xmlns:a16="http://schemas.microsoft.com/office/drawing/2014/main" id="{C99F5266-2434-2240-D396-02F9EA92467A}"/>
              </a:ext>
            </a:extLst>
          </p:cNvPr>
          <p:cNvSpPr txBox="1"/>
          <p:nvPr/>
        </p:nvSpPr>
        <p:spPr>
          <a:xfrm>
            <a:off x="1079385" y="3197165"/>
            <a:ext cx="10393814" cy="830997"/>
          </a:xfrm>
          <a:prstGeom prst="rect">
            <a:avLst/>
          </a:prstGeom>
          <a:noFill/>
        </p:spPr>
        <p:txBody>
          <a:bodyPr wrap="square" rtlCol="0">
            <a:spAutoFit/>
          </a:bodyPr>
          <a:lstStyle/>
          <a:p>
            <a:pPr lvl="0" algn="just"/>
            <a:r>
              <a:rPr lang="vi-VN" sz="3600">
                <a:solidFill>
                  <a:srgbClr val="000000"/>
                </a:solidFill>
                <a:latin typeface="ArialMT"/>
              </a:rPr>
              <a:t>c. Tuy </a:t>
            </a:r>
            <a:r>
              <a:rPr lang="vi-VN" sz="4800">
                <a:solidFill>
                  <a:srgbClr val="FF00FF"/>
                </a:solidFill>
                <a:latin typeface="Wingdings-Regular"/>
              </a:rPr>
              <a:t> </a:t>
            </a:r>
            <a:r>
              <a:rPr lang="vi-VN" sz="3600">
                <a:solidFill>
                  <a:srgbClr val="000000"/>
                </a:solidFill>
                <a:latin typeface="ArialMT"/>
              </a:rPr>
              <a:t>nhưng cành lá đã sum sê, xanh biếc.</a:t>
            </a:r>
          </a:p>
        </p:txBody>
      </p:sp>
      <p:sp>
        <p:nvSpPr>
          <p:cNvPr id="9" name="TextBox 8">
            <a:extLst>
              <a:ext uri="{FF2B5EF4-FFF2-40B4-BE49-F238E27FC236}">
                <a16:creationId xmlns:a16="http://schemas.microsoft.com/office/drawing/2014/main" id="{FD03A6BA-2588-3E70-44C1-E48EF9AA7AE5}"/>
              </a:ext>
            </a:extLst>
          </p:cNvPr>
          <p:cNvSpPr txBox="1"/>
          <p:nvPr/>
        </p:nvSpPr>
        <p:spPr>
          <a:xfrm>
            <a:off x="960087" y="3339416"/>
            <a:ext cx="10393814" cy="1200329"/>
          </a:xfrm>
          <a:prstGeom prst="rect">
            <a:avLst/>
          </a:prstGeom>
          <a:solidFill>
            <a:schemeClr val="bg1"/>
          </a:solidFill>
        </p:spPr>
        <p:txBody>
          <a:bodyPr wrap="square" rtlCol="0">
            <a:spAutoFit/>
          </a:bodyPr>
          <a:lstStyle/>
          <a:p>
            <a:pPr lvl="0" algn="just"/>
            <a:r>
              <a:rPr lang="vi-VN" sz="3600">
                <a:solidFill>
                  <a:srgbClr val="000000"/>
                </a:solidFill>
                <a:latin typeface="ArialMT"/>
              </a:rPr>
              <a:t>c. Tuy </a:t>
            </a:r>
            <a:r>
              <a:rPr lang="vi-VN" sz="3600">
                <a:solidFill>
                  <a:srgbClr val="FF0000"/>
                </a:solidFill>
                <a:latin typeface="ArialMT"/>
              </a:rPr>
              <a:t>cây bàng này mới trồng năm ngoái </a:t>
            </a:r>
            <a:r>
              <a:rPr lang="vi-VN" sz="3600">
                <a:solidFill>
                  <a:srgbClr val="000000"/>
                </a:solidFill>
                <a:latin typeface="ArialMT"/>
              </a:rPr>
              <a:t>nhưng cành lá đã sum sê, xanh biếc.</a:t>
            </a:r>
            <a:endParaRPr kumimoji="0" lang="vi-VN" sz="3600" b="0" i="0" u="none" strike="noStrike" kern="1200" cap="none" spc="0" normalizeH="0" baseline="0" noProof="0">
              <a:ln>
                <a:noFill/>
              </a:ln>
              <a:solidFill>
                <a:srgbClr val="FF0000"/>
              </a:solidFill>
              <a:effectLst/>
              <a:uLnTx/>
              <a:uFillTx/>
              <a:latin typeface="ArialMT"/>
            </a:endParaRPr>
          </a:p>
        </p:txBody>
      </p:sp>
      <p:sp>
        <p:nvSpPr>
          <p:cNvPr id="10" name="TextBox 9">
            <a:extLst>
              <a:ext uri="{FF2B5EF4-FFF2-40B4-BE49-F238E27FC236}">
                <a16:creationId xmlns:a16="http://schemas.microsoft.com/office/drawing/2014/main" id="{C1657400-D55D-B381-064F-FB98E8AB17EC}"/>
              </a:ext>
            </a:extLst>
          </p:cNvPr>
          <p:cNvSpPr txBox="1"/>
          <p:nvPr/>
        </p:nvSpPr>
        <p:spPr>
          <a:xfrm>
            <a:off x="1112523" y="4607229"/>
            <a:ext cx="10393814" cy="1384995"/>
          </a:xfrm>
          <a:prstGeom prst="rect">
            <a:avLst/>
          </a:prstGeom>
          <a:noFill/>
        </p:spPr>
        <p:txBody>
          <a:bodyPr wrap="square" rtlCol="0">
            <a:spAutoFit/>
          </a:bodyPr>
          <a:lstStyle/>
          <a:p>
            <a:pPr lvl="0" algn="just"/>
            <a:r>
              <a:rPr lang="en-US" sz="3600">
                <a:solidFill>
                  <a:srgbClr val="000000"/>
                </a:solidFill>
                <a:latin typeface="ArialMT"/>
              </a:rPr>
              <a:t>d. Vì </a:t>
            </a:r>
            <a:r>
              <a:rPr lang="en-US" sz="4800">
                <a:solidFill>
                  <a:srgbClr val="FF00FF"/>
                </a:solidFill>
                <a:latin typeface="Wingdings-Regular"/>
              </a:rPr>
              <a:t> </a:t>
            </a:r>
            <a:r>
              <a:rPr lang="en-US" sz="3600">
                <a:solidFill>
                  <a:srgbClr val="000000"/>
                </a:solidFill>
                <a:latin typeface="ArialMT"/>
              </a:rPr>
              <a:t>nên hàng cây bạch đàn lớn nhanh trông thấy.</a:t>
            </a:r>
            <a:endParaRPr lang="vi-VN" sz="3600" b="1">
              <a:solidFill>
                <a:srgbClr val="002060"/>
              </a:solidFill>
              <a:latin typeface="Calibri" panose="020F0502020204030204"/>
            </a:endParaRPr>
          </a:p>
        </p:txBody>
      </p:sp>
      <p:sp>
        <p:nvSpPr>
          <p:cNvPr id="11" name="TextBox 10">
            <a:extLst>
              <a:ext uri="{FF2B5EF4-FFF2-40B4-BE49-F238E27FC236}">
                <a16:creationId xmlns:a16="http://schemas.microsoft.com/office/drawing/2014/main" id="{92AD7473-47EB-D406-3BF2-4EB304E575A5}"/>
              </a:ext>
            </a:extLst>
          </p:cNvPr>
          <p:cNvSpPr txBox="1"/>
          <p:nvPr/>
        </p:nvSpPr>
        <p:spPr>
          <a:xfrm>
            <a:off x="1079385" y="4746471"/>
            <a:ext cx="10393814" cy="1200329"/>
          </a:xfrm>
          <a:prstGeom prst="rect">
            <a:avLst/>
          </a:prstGeom>
          <a:solidFill>
            <a:schemeClr val="bg1"/>
          </a:solidFill>
        </p:spPr>
        <p:txBody>
          <a:bodyPr wrap="square" rtlCol="0">
            <a:spAutoFit/>
          </a:bodyPr>
          <a:lstStyle/>
          <a:p>
            <a:pPr lvl="0" algn="just"/>
            <a:r>
              <a:rPr lang="vi-VN" sz="3600">
                <a:solidFill>
                  <a:srgbClr val="000000"/>
                </a:solidFill>
                <a:latin typeface="ArialMT"/>
              </a:rPr>
              <a:t>d. Vì </a:t>
            </a:r>
            <a:r>
              <a:rPr lang="vi-VN" sz="3600">
                <a:solidFill>
                  <a:srgbClr val="FF0000"/>
                </a:solidFill>
                <a:latin typeface="ArialMT"/>
              </a:rPr>
              <a:t>đất vùng này màu mỡ</a:t>
            </a:r>
            <a:r>
              <a:rPr lang="vi-VN" sz="3600">
                <a:solidFill>
                  <a:srgbClr val="000000"/>
                </a:solidFill>
                <a:latin typeface="ArialMT"/>
              </a:rPr>
              <a:t> nên hàng cây bạch đàn lớn nhanh trông thấy.</a:t>
            </a:r>
            <a:endParaRPr kumimoji="0" lang="vi-VN" sz="3600" b="0" i="0" u="none" strike="noStrike" kern="1200" cap="none" spc="0" normalizeH="0" baseline="0" noProof="0">
              <a:ln>
                <a:noFill/>
              </a:ln>
              <a:solidFill>
                <a:srgbClr val="FF0000"/>
              </a:solidFill>
              <a:effectLst/>
              <a:uLnTx/>
              <a:uFillTx/>
              <a:latin typeface="ArialMT"/>
            </a:endParaRPr>
          </a:p>
        </p:txBody>
      </p:sp>
    </p:spTree>
    <p:extLst>
      <p:ext uri="{BB962C8B-B14F-4D97-AF65-F5344CB8AC3E}">
        <p14:creationId xmlns:p14="http://schemas.microsoft.com/office/powerpoint/2010/main" val="3670926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animBg="1"/>
      <p:bldP spid="7" grpId="0"/>
      <p:bldP spid="9" grpId="0" animBg="1"/>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3840395" y="1083679"/>
            <a:ext cx="7299486" cy="3785652"/>
          </a:xfrm>
          <a:prstGeom prst="rect">
            <a:avLst/>
          </a:prstGeom>
          <a:noFill/>
        </p:spPr>
        <p:txBody>
          <a:bodyPr wrap="square" rtlCol="0">
            <a:spAutoFit/>
          </a:bodyPr>
          <a:lstStyle/>
          <a:p>
            <a:pPr lvl="0" algn="just"/>
            <a:r>
              <a:rPr lang="vi-VN" sz="4000" b="1">
                <a:solidFill>
                  <a:srgbClr val="FF00FF"/>
                </a:solidFill>
                <a:latin typeface="Arial-Rounded-Bold"/>
              </a:rPr>
              <a:t>3. </a:t>
            </a:r>
            <a:r>
              <a:rPr lang="vi-VN" sz="4000" b="1">
                <a:latin typeface="Arial-Rounded-Bold"/>
              </a:rPr>
              <a:t>Viết đoạn văn (từ 3 đến 4 câu) giới thiệu về một loài chim mà em</a:t>
            </a:r>
            <a:r>
              <a:rPr lang="en-US" sz="4000" b="1">
                <a:latin typeface="Arial-Rounded-Bold"/>
              </a:rPr>
              <a:t> </a:t>
            </a:r>
            <a:r>
              <a:rPr lang="vi-VN" sz="4000" b="1">
                <a:latin typeface="Arial-Rounded-Bold"/>
              </a:rPr>
              <a:t>thích, trong đó có ít nhất một câu ghép, các vế câu được nối với</a:t>
            </a:r>
            <a:r>
              <a:rPr lang="en-US" sz="4000" b="1">
                <a:latin typeface="Arial-Rounded-Bold"/>
              </a:rPr>
              <a:t> </a:t>
            </a:r>
            <a:r>
              <a:rPr lang="vi-VN" sz="4000" b="1">
                <a:latin typeface="Arial-Rounded-Bold"/>
              </a:rPr>
              <a:t>nhau bằng một cặp kết từ.</a:t>
            </a:r>
            <a:endParaRPr kumimoji="0" lang="vi-VN" sz="3600" b="1" i="0" u="none" strike="noStrike" kern="1200" cap="none" spc="0" normalizeH="0" baseline="0" noProof="0">
              <a:ln>
                <a:noFill/>
              </a:ln>
              <a:effectLst/>
              <a:uLnTx/>
              <a:uFillTx/>
              <a:latin typeface="Calibri" panose="020F0502020204030204"/>
            </a:endParaRPr>
          </a:p>
        </p:txBody>
      </p:sp>
      <p:pic>
        <p:nvPicPr>
          <p:cNvPr id="1026" name="Picture 2" descr="Ảnh png con chim nhỏ 37">
            <a:extLst>
              <a:ext uri="{FF2B5EF4-FFF2-40B4-BE49-F238E27FC236}">
                <a16:creationId xmlns:a16="http://schemas.microsoft.com/office/drawing/2014/main" id="{F30A2B84-403B-0BB8-8A1D-25E0431CA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5" y="1083679"/>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253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sp>
        <p:nvSpPr>
          <p:cNvPr id="2" name="Rectangle: Rounded Corners 1">
            <a:extLst>
              <a:ext uri="{FF2B5EF4-FFF2-40B4-BE49-F238E27FC236}">
                <a16:creationId xmlns:a16="http://schemas.microsoft.com/office/drawing/2014/main" id="{FDACFEF4-B2BA-22FF-B5DF-97A40B399EFE}"/>
              </a:ext>
            </a:extLst>
          </p:cNvPr>
          <p:cNvSpPr/>
          <p:nvPr/>
        </p:nvSpPr>
        <p:spPr>
          <a:xfrm>
            <a:off x="3833688" y="1099333"/>
            <a:ext cx="7078033" cy="4620713"/>
          </a:xfrm>
          <a:prstGeom prst="roundRect">
            <a:avLst>
              <a:gd name="adj" fmla="val 73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800" b="0" i="0" u="none" strike="noStrike" baseline="0">
                <a:solidFill>
                  <a:schemeClr val="tx1"/>
                </a:solidFill>
                <a:latin typeface="ArialMT"/>
              </a:rPr>
              <a:t>Có nhiều cách để nối các vế trong câu ghép:</a:t>
            </a:r>
          </a:p>
          <a:p>
            <a:pPr algn="l"/>
            <a:r>
              <a:rPr lang="en-US" sz="2800" b="0" i="0" u="none" strike="noStrike" baseline="0">
                <a:solidFill>
                  <a:schemeClr val="tx1"/>
                </a:solidFill>
                <a:latin typeface="ArialMT"/>
              </a:rPr>
              <a:t>– Nối bằng dấu câu: </a:t>
            </a:r>
            <a:r>
              <a:rPr lang="en-US" sz="2800" b="0" i="1" u="none" strike="noStrike" baseline="0">
                <a:solidFill>
                  <a:schemeClr val="tx1"/>
                </a:solidFill>
                <a:latin typeface="Arial-ItalicMT"/>
              </a:rPr>
              <a:t>dấu phẩy, dấu chấm</a:t>
            </a:r>
            <a:r>
              <a:rPr lang="en-US" sz="2800" b="0" i="1" u="none" strike="noStrike">
                <a:solidFill>
                  <a:schemeClr val="tx1"/>
                </a:solidFill>
                <a:latin typeface="Arial-ItalicMT"/>
              </a:rPr>
              <a:t> </a:t>
            </a:r>
            <a:r>
              <a:rPr lang="en-US" sz="2800" b="0" i="1" u="none" strike="noStrike" baseline="0">
                <a:solidFill>
                  <a:schemeClr val="tx1"/>
                </a:solidFill>
                <a:latin typeface="Arial-ItalicMT"/>
              </a:rPr>
              <a:t>phẩy.</a:t>
            </a:r>
          </a:p>
          <a:p>
            <a:pPr algn="l"/>
            <a:r>
              <a:rPr lang="vi-VN" sz="2800" b="0" i="0" u="none" strike="noStrike" baseline="0">
                <a:solidFill>
                  <a:schemeClr val="tx1"/>
                </a:solidFill>
                <a:latin typeface="ArialMT"/>
              </a:rPr>
              <a:t>– Nối bằng kết từ: </a:t>
            </a:r>
            <a:r>
              <a:rPr lang="vi-VN" sz="2800" b="0" i="1" u="none" strike="noStrike" baseline="0">
                <a:solidFill>
                  <a:schemeClr val="tx1"/>
                </a:solidFill>
                <a:latin typeface="Arial-ItalicMT"/>
              </a:rPr>
              <a:t>và, nhưng, còn, hay,</a:t>
            </a:r>
            <a:r>
              <a:rPr lang="en-US" sz="2800" b="0" i="1" u="none" strike="noStrike">
                <a:solidFill>
                  <a:schemeClr val="tx1"/>
                </a:solidFill>
                <a:latin typeface="Arial-ItalicMT"/>
              </a:rPr>
              <a:t> </a:t>
            </a:r>
            <a:r>
              <a:rPr lang="vi-VN" sz="2800" b="0" i="1" u="none" strike="noStrike" baseline="0">
                <a:solidFill>
                  <a:schemeClr val="tx1"/>
                </a:solidFill>
                <a:latin typeface="Arial-ItalicMT"/>
              </a:rPr>
              <a:t>hoặc,…</a:t>
            </a:r>
          </a:p>
          <a:p>
            <a:pPr algn="l"/>
            <a:r>
              <a:rPr lang="vi-VN" sz="2800" b="0" i="0" u="none" strike="noStrike" baseline="0">
                <a:solidFill>
                  <a:schemeClr val="tx1"/>
                </a:solidFill>
                <a:latin typeface="ArialMT"/>
              </a:rPr>
              <a:t>– Nối bằng cặp kết từ: </a:t>
            </a:r>
            <a:r>
              <a:rPr lang="vi-VN" sz="2800" b="0" i="1" u="none" strike="noStrike" baseline="0">
                <a:solidFill>
                  <a:schemeClr val="tx1"/>
                </a:solidFill>
                <a:latin typeface="Arial-ItalicMT"/>
              </a:rPr>
              <a:t>vì … nên …, tuy … nhưng …, nếu … thì …,…</a:t>
            </a:r>
          </a:p>
          <a:p>
            <a:pPr algn="just"/>
            <a:r>
              <a:rPr lang="en-US" sz="2800" b="0" i="0" u="none" strike="noStrike" baseline="0">
                <a:solidFill>
                  <a:schemeClr val="tx1"/>
                </a:solidFill>
                <a:latin typeface="ArialMT"/>
              </a:rPr>
              <a:t>– Nối bằng cặp từ hô ứng: </a:t>
            </a:r>
            <a:r>
              <a:rPr lang="en-US" sz="2800" b="0" i="1" u="none" strike="noStrike" baseline="0">
                <a:solidFill>
                  <a:schemeClr val="tx1"/>
                </a:solidFill>
                <a:latin typeface="Arial-ItalicMT"/>
              </a:rPr>
              <a:t>… càng …</a:t>
            </a:r>
            <a:r>
              <a:rPr lang="en-US" sz="2800" b="0" i="1" u="none" strike="noStrike">
                <a:solidFill>
                  <a:schemeClr val="tx1"/>
                </a:solidFill>
                <a:latin typeface="Arial-ItalicMT"/>
              </a:rPr>
              <a:t> </a:t>
            </a:r>
            <a:r>
              <a:rPr lang="en-US" sz="2800" b="0" i="1" u="none" strike="noStrike" baseline="0">
                <a:solidFill>
                  <a:schemeClr val="tx1"/>
                </a:solidFill>
                <a:latin typeface="Arial-ItalicMT"/>
              </a:rPr>
              <a:t>càng …, … mới … đã …, … bao nhiêu … bấy nhiêu,…</a:t>
            </a:r>
            <a:endParaRPr lang="en-US" sz="2800">
              <a:solidFill>
                <a:schemeClr val="tx1"/>
              </a:solidFill>
            </a:endParaRPr>
          </a:p>
        </p:txBody>
      </p:sp>
      <p:pic>
        <p:nvPicPr>
          <p:cNvPr id="40" name="1a">
            <a:hlinkClick r:id="rId4"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3823" y="982062"/>
            <a:ext cx="3549282" cy="2554408"/>
          </a:xfrm>
          <a:prstGeom prst="rect">
            <a:avLst/>
          </a:prstGeom>
        </p:spPr>
      </p:pic>
      <p:pic>
        <p:nvPicPr>
          <p:cNvPr id="41" name="2a">
            <a:hlinkClick r:id="rId6"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3105" y="1019928"/>
            <a:ext cx="3568481" cy="2566328"/>
          </a:xfrm>
          <a:prstGeom prst="rect">
            <a:avLst/>
          </a:prstGeom>
        </p:spPr>
      </p:pic>
      <p:pic>
        <p:nvPicPr>
          <p:cNvPr id="42" name="3a">
            <a:hlinkClick r:id="rId8"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8117" y="3372283"/>
            <a:ext cx="3524853" cy="2542738"/>
          </a:xfrm>
          <a:prstGeom prst="rect">
            <a:avLst/>
          </a:prstGeom>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2835" y="3411522"/>
            <a:ext cx="3548616" cy="2581432"/>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6"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7">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53400265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hlinkClick r:id="rId3"/>
            <a:extLst>
              <a:ext uri="{FF2B5EF4-FFF2-40B4-BE49-F238E27FC236}">
                <a16:creationId xmlns:a16="http://schemas.microsoft.com/office/drawing/2014/main" id="{4EA49254-5FFD-8790-F1ED-3528918D0868}"/>
              </a:ext>
            </a:extLst>
          </p:cNvPr>
          <p:cNvSpPr txBox="1"/>
          <p:nvPr/>
        </p:nvSpPr>
        <p:spPr>
          <a:xfrm>
            <a:off x="4359728" y="3727369"/>
            <a:ext cx="6536659" cy="1323439"/>
          </a:xfrm>
          <a:prstGeom prst="rect">
            <a:avLst/>
          </a:prstGeom>
          <a:noFill/>
        </p:spPr>
        <p:txBody>
          <a:bodyPr wrap="square" rtlCol="0">
            <a:spAutoFit/>
          </a:bodyPr>
          <a:lstStyle/>
          <a:p>
            <a:pPr lvl="0" algn="just"/>
            <a:r>
              <a:rPr lang="vi-VN" sz="4000" b="1">
                <a:solidFill>
                  <a:srgbClr val="FF00FF"/>
                </a:solidFill>
                <a:latin typeface="Arial-Rounded-Bold"/>
              </a:rPr>
              <a:t>https://www.youtube.com/watch?v=VL-Opk3wFy8</a:t>
            </a:r>
            <a:endParaRPr kumimoji="0" lang="vi-VN" sz="3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Ảnh png con chim nhỏ 37">
            <a:extLst>
              <a:ext uri="{FF2B5EF4-FFF2-40B4-BE49-F238E27FC236}">
                <a16:creationId xmlns:a16="http://schemas.microsoft.com/office/drawing/2014/main" id="{F30A2B84-403B-0BB8-8A1D-25E0431CA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5" y="1083679"/>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3"/>
            <a:extLst>
              <a:ext uri="{FF2B5EF4-FFF2-40B4-BE49-F238E27FC236}">
                <a16:creationId xmlns:a16="http://schemas.microsoft.com/office/drawing/2014/main" id="{07A1EAE4-3B0F-8AA5-E44B-50CB598CD64B}"/>
              </a:ext>
            </a:extLst>
          </p:cNvPr>
          <p:cNvSpPr txBox="1"/>
          <p:nvPr/>
        </p:nvSpPr>
        <p:spPr>
          <a:xfrm>
            <a:off x="4359727" y="1083679"/>
            <a:ext cx="6536659" cy="1938992"/>
          </a:xfrm>
          <a:prstGeom prst="rect">
            <a:avLst/>
          </a:prstGeom>
          <a:noFill/>
        </p:spPr>
        <p:txBody>
          <a:bodyPr wrap="square" rtlCol="0">
            <a:spAutoFit/>
          </a:bodyPr>
          <a:lstStyle/>
          <a:p>
            <a:pPr lvl="0" algn="just"/>
            <a:r>
              <a:rPr lang="en-US" sz="4000" b="1">
                <a:solidFill>
                  <a:srgbClr val="0070C0"/>
                </a:solidFill>
                <a:latin typeface="Arial-Rounded-Bold"/>
              </a:rPr>
              <a:t>XEM VIDEO(Giữ nút Ctrl và dê con chuột vào link Yotube dưới để xem)</a:t>
            </a:r>
            <a:endParaRPr kumimoji="0" lang="vi-VN" sz="3600" b="1" i="0" u="none" strike="noStrike" kern="1200" cap="none" spc="0" normalizeH="0" baseline="0" noProof="0">
              <a:ln>
                <a:noFill/>
              </a:ln>
              <a:solidFill>
                <a:srgbClr val="0070C0"/>
              </a:solidFill>
              <a:effectLst/>
              <a:uLnTx/>
              <a:uFillTx/>
              <a:latin typeface="Calibri" panose="020F0502020204030204"/>
            </a:endParaRPr>
          </a:p>
        </p:txBody>
      </p:sp>
    </p:spTree>
    <p:extLst>
      <p:ext uri="{BB962C8B-B14F-4D97-AF65-F5344CB8AC3E}">
        <p14:creationId xmlns:p14="http://schemas.microsoft.com/office/powerpoint/2010/main" val="3303386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92252" y="753891"/>
            <a:ext cx="9963295" cy="5016758"/>
          </a:xfrm>
          <a:prstGeom prst="rect">
            <a:avLst/>
          </a:prstGeom>
          <a:noFill/>
        </p:spPr>
        <p:txBody>
          <a:bodyPr wrap="square" rtlCol="0">
            <a:spAutoFit/>
          </a:bodyPr>
          <a:lstStyle/>
          <a:p>
            <a:pPr lvl="0" algn="just"/>
            <a:r>
              <a:rPr lang="vi-VN" sz="3200">
                <a:latin typeface="Arial-Rounded-Bold"/>
              </a:rPr>
              <a:t>Loài chim mà em yêu thích nhất là chim én. Loài chim này có bộ lông đen tuyền óng mượt, cùng chiếc đuôi dài thanh mảnh giúp chúng bay lượn vô cùng linh hoạt. Mỗi khi mùa xuân đến, chim én lại từ phương Nam bay về, mang theo những tia nắng ấm áp và báo hiệu một mùa sinh sôi nảy nở. Chúng thường làm tổ dưới mái hiên nhà, nơi có thể che mưa che nắng và an toàn cho chim non. </a:t>
            </a:r>
            <a:r>
              <a:rPr lang="vi-VN" sz="3200">
                <a:solidFill>
                  <a:srgbClr val="FF0000"/>
                </a:solidFill>
                <a:latin typeface="Arial-Rounded-Bold"/>
              </a:rPr>
              <a:t>Vì tiếng hót líu lo của chim én như một bản nhạc du dương nên nó mang đến niềm vui và sự thanh bình cho con người.</a:t>
            </a:r>
            <a:endParaRPr kumimoji="0" lang="vi-VN" sz="280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8451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3"/>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a:off x="3082982" y="995879"/>
              <a:ext cx="56974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phá</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thành</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công</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vụ</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án</a:t>
              </a:r>
              <a:r>
                <a:rPr kumimoji="0" lang="en-US" sz="36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spTree>
    <p:extLst>
      <p:ext uri="{BB962C8B-B14F-4D97-AF65-F5344CB8AC3E}">
        <p14:creationId xmlns:p14="http://schemas.microsoft.com/office/powerpoint/2010/main" val="3154345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971352" y="104293"/>
            <a:ext cx="9507958" cy="5688030"/>
          </a:xfrm>
          <a:prstGeom prst="rect">
            <a:avLst/>
          </a:prstGeom>
        </p:spPr>
      </p:pic>
      <p:pic>
        <p:nvPicPr>
          <p:cNvPr id="13" name="Picture 12">
            <a:extLst>
              <a:ext uri="{FF2B5EF4-FFF2-40B4-BE49-F238E27FC236}">
                <a16:creationId xmlns:a16="http://schemas.microsoft.com/office/drawing/2014/main" id="{B561C337-6555-9450-4919-39C3C194D8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381578" y="845666"/>
            <a:ext cx="6858000" cy="6858000"/>
          </a:xfrm>
          <a:prstGeom prst="rect">
            <a:avLst/>
          </a:prstGeom>
        </p:spPr>
      </p:pic>
      <p:pic>
        <p:nvPicPr>
          <p:cNvPr id="16" name="Picture 15">
            <a:extLst>
              <a:ext uri="{FF2B5EF4-FFF2-40B4-BE49-F238E27FC236}">
                <a16:creationId xmlns:a16="http://schemas.microsoft.com/office/drawing/2014/main" id="{1F9471F9-8658-BF6B-7EEE-AA0F13DA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a16="http://schemas.microsoft.com/office/drawing/2014/main" id="{1A8CED38-6670-BB9A-DE2E-B70C34E23FC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a16="http://schemas.microsoft.com/office/drawing/2014/main" id="{93EA7954-46E6-4B28-7438-187F31F6CD68}"/>
              </a:ext>
            </a:extLst>
          </p:cNvPr>
          <p:cNvPicPr>
            <a:picLocks noChangeAspect="1"/>
          </p:cNvPicPr>
          <p:nvPr/>
        </p:nvPicPr>
        <p:blipFill>
          <a:blip r:embed="rId9"/>
          <a:stretch>
            <a:fillRect/>
          </a:stretch>
        </p:blipFill>
        <p:spPr>
          <a:xfrm>
            <a:off x="3926473" y="3501342"/>
            <a:ext cx="1057423" cy="933580"/>
          </a:xfrm>
          <a:prstGeom prst="rect">
            <a:avLst/>
          </a:prstGeom>
        </p:spPr>
      </p:pic>
      <p:pic>
        <p:nvPicPr>
          <p:cNvPr id="11" name="Picture 10">
            <a:extLst>
              <a:ext uri="{FF2B5EF4-FFF2-40B4-BE49-F238E27FC236}">
                <a16:creationId xmlns:a16="http://schemas.microsoft.com/office/drawing/2014/main" id="{9521BBE7-BFF7-5476-40D3-04D4E66FA924}"/>
              </a:ext>
            </a:extLst>
          </p:cNvPr>
          <p:cNvPicPr>
            <a:picLocks noChangeAspect="1"/>
          </p:cNvPicPr>
          <p:nvPr/>
        </p:nvPicPr>
        <p:blipFill rotWithShape="1">
          <a:blip r:embed="rId10">
            <a:extLst>
              <a:ext uri="{28A0092B-C50C-407E-A947-70E740481C1C}">
                <a14:useLocalDpi xmlns:a14="http://schemas.microsoft.com/office/drawing/2010/main" val="0"/>
              </a:ext>
            </a:extLst>
          </a:blip>
          <a:srcRect l="34844"/>
          <a:stretch/>
        </p:blipFill>
        <p:spPr>
          <a:xfrm>
            <a:off x="2099705" y="1705209"/>
            <a:ext cx="9810332" cy="2867418"/>
          </a:xfrm>
          <a:prstGeom prst="rect">
            <a:avLst/>
          </a:prstGeom>
        </p:spPr>
      </p:pic>
    </p:spTree>
    <p:extLst>
      <p:ext uri="{BB962C8B-B14F-4D97-AF65-F5344CB8AC3E}">
        <p14:creationId xmlns:p14="http://schemas.microsoft.com/office/powerpoint/2010/main" val="3261971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406401" y="615950"/>
            <a:ext cx="11312223" cy="5697543"/>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6" name="TextBox 25">
            <a:extLst>
              <a:ext uri="{FF2B5EF4-FFF2-40B4-BE49-F238E27FC236}">
                <a16:creationId xmlns:a16="http://schemas.microsoft.com/office/drawing/2014/main" id="{4C7CF662-B6C7-F6A8-4482-76DC30F0BBFB}"/>
              </a:ext>
            </a:extLst>
          </p:cNvPr>
          <p:cNvSpPr txBox="1"/>
          <p:nvPr/>
        </p:nvSpPr>
        <p:spPr>
          <a:xfrm>
            <a:off x="519577" y="893642"/>
            <a:ext cx="11211421" cy="2123658"/>
          </a:xfrm>
          <a:prstGeom prst="rect">
            <a:avLst/>
          </a:prstGeom>
          <a:noFill/>
        </p:spPr>
        <p:txBody>
          <a:bodyPr wrap="square" rtlCol="0">
            <a:spAutoFit/>
          </a:bodyPr>
          <a:lstStyle/>
          <a:p>
            <a:pPr algn="ctr"/>
            <a:r>
              <a:rPr lang="vi-VN" sz="4400" i="1">
                <a:solidFill>
                  <a:srgbClr val="C00000"/>
                </a:solidFill>
              </a:rPr>
              <a:t>Hãy chọn một kết từ cho sẵn và đặt câu ghép có sử dụng kết từ mà em vừa chọn. </a:t>
            </a:r>
          </a:p>
          <a:p>
            <a:pPr algn="ctr"/>
            <a:r>
              <a:rPr lang="vi-VN" sz="4400" i="1">
                <a:solidFill>
                  <a:srgbClr val="C00000"/>
                </a:solidFill>
              </a:rPr>
              <a:t>(hoặc, và, nhưng, nên, …)</a:t>
            </a:r>
            <a:endParaRPr lang="vi-VN" sz="4400" i="1" dirty="0" err="1">
              <a:solidFill>
                <a:srgbClr val="C00000"/>
              </a:solidFill>
            </a:endParaRPr>
          </a:p>
        </p:txBody>
      </p:sp>
      <p:sp>
        <p:nvSpPr>
          <p:cNvPr id="27" name="Freeform 27"/>
          <p:cNvSpPr/>
          <p:nvPr/>
        </p:nvSpPr>
        <p:spPr>
          <a:xfrm>
            <a:off x="7887630" y="2712721"/>
            <a:ext cx="4279423" cy="4033893"/>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2"/>
            <a:stretch>
              <a:fillRect/>
            </a:stretch>
          </a:blipFill>
        </p:spPr>
        <p:txBody>
          <a:bodyPr/>
          <a:lstStyle/>
          <a:p>
            <a:endParaRPr lang="en-US"/>
          </a:p>
        </p:txBody>
      </p:sp>
      <p:sp>
        <p:nvSpPr>
          <p:cNvPr id="2" name="TextBox 1">
            <a:extLst>
              <a:ext uri="{FF2B5EF4-FFF2-40B4-BE49-F238E27FC236}">
                <a16:creationId xmlns:a16="http://schemas.microsoft.com/office/drawing/2014/main" id="{02684CF4-A66A-B1E2-CF7C-F1FF6D5F65DC}"/>
              </a:ext>
            </a:extLst>
          </p:cNvPr>
          <p:cNvSpPr txBox="1"/>
          <p:nvPr/>
        </p:nvSpPr>
        <p:spPr>
          <a:xfrm>
            <a:off x="769390" y="3591043"/>
            <a:ext cx="5993720" cy="2123658"/>
          </a:xfrm>
          <a:prstGeom prst="rect">
            <a:avLst/>
          </a:prstGeom>
          <a:noFill/>
        </p:spPr>
        <p:txBody>
          <a:bodyPr wrap="square" rtlCol="0">
            <a:spAutoFit/>
          </a:bodyPr>
          <a:lstStyle/>
          <a:p>
            <a:pPr algn="ctr"/>
            <a:r>
              <a:rPr lang="vi-VN" sz="4400" i="1">
                <a:solidFill>
                  <a:srgbClr val="0070C0"/>
                </a:solidFill>
              </a:rPr>
              <a:t>VD: Ngày mai. Em đến trường và em sẽ đến thư việc để đọc sách.</a:t>
            </a:r>
            <a:endParaRPr lang="vi-VN" sz="4400" i="1" dirty="0" err="1">
              <a:solidFill>
                <a:srgbClr val="0070C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5DF8373-81CE-D280-2191-EB1C089AA5AF}"/>
              </a:ext>
            </a:extLst>
          </p:cNvPr>
          <p:cNvSpPr/>
          <p:nvPr/>
        </p:nvSpPr>
        <p:spPr>
          <a:xfrm>
            <a:off x="0" y="2148840"/>
            <a:ext cx="12192000" cy="25755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9C1ABE-27AB-2D1F-9BFF-A86522ED8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1682449"/>
            <a:ext cx="13420973" cy="3493101"/>
          </a:xfrm>
          <a:prstGeom prst="rect">
            <a:avLst/>
          </a:prstGeom>
        </p:spPr>
      </p:pic>
    </p:spTree>
    <p:extLst>
      <p:ext uri="{BB962C8B-B14F-4D97-AF65-F5344CB8AC3E}">
        <p14:creationId xmlns:p14="http://schemas.microsoft.com/office/powerpoint/2010/main" val="3672446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345057"/>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a16="http://schemas.microsoft.com/office/drawing/2014/main" id="{4EA49254-5FFD-8790-F1ED-3528918D0868}"/>
              </a:ext>
            </a:extLst>
          </p:cNvPr>
          <p:cNvSpPr txBox="1"/>
          <p:nvPr/>
        </p:nvSpPr>
        <p:spPr>
          <a:xfrm>
            <a:off x="1390602" y="646382"/>
            <a:ext cx="9124394" cy="707886"/>
          </a:xfrm>
          <a:prstGeom prst="rect">
            <a:avLst/>
          </a:prstGeom>
          <a:noFill/>
        </p:spPr>
        <p:txBody>
          <a:bodyPr wrap="square" rtlCol="0">
            <a:spAutoFit/>
          </a:bodyPr>
          <a:lstStyle/>
          <a:p>
            <a:pPr algn="ctr"/>
            <a:r>
              <a:rPr lang="en-US" sz="4000" b="1">
                <a:solidFill>
                  <a:srgbClr val="002060"/>
                </a:solidFill>
              </a:rPr>
              <a:t>Câu 1: Kể tên các cách để nối vế câu ghép.</a:t>
            </a:r>
          </a:p>
        </p:txBody>
      </p:sp>
      <p:sp>
        <p:nvSpPr>
          <p:cNvPr id="5" name="TextBox 4">
            <a:extLst>
              <a:ext uri="{FF2B5EF4-FFF2-40B4-BE49-F238E27FC236}">
                <a16:creationId xmlns:a16="http://schemas.microsoft.com/office/drawing/2014/main" id="{66F755C0-C6C7-BFCC-C875-F5CECC3D3943}"/>
              </a:ext>
            </a:extLst>
          </p:cNvPr>
          <p:cNvSpPr txBox="1"/>
          <p:nvPr/>
        </p:nvSpPr>
        <p:spPr>
          <a:xfrm>
            <a:off x="1045361" y="1648260"/>
            <a:ext cx="8954219" cy="4524315"/>
          </a:xfrm>
          <a:prstGeom prst="rect">
            <a:avLst/>
          </a:prstGeom>
          <a:noFill/>
        </p:spPr>
        <p:txBody>
          <a:bodyPr wrap="square" rtlCol="0">
            <a:spAutoFit/>
          </a:bodyPr>
          <a:lstStyle/>
          <a:p>
            <a:pPr algn="just"/>
            <a:r>
              <a:rPr lang="vi-VN" sz="3200" b="1" i="1">
                <a:solidFill>
                  <a:srgbClr val="00B050"/>
                </a:solidFill>
              </a:rPr>
              <a:t>– Nối bằng dấu câu:</a:t>
            </a:r>
            <a:r>
              <a:rPr lang="vi-VN" sz="3200" b="1">
                <a:solidFill>
                  <a:srgbClr val="C00000"/>
                </a:solidFill>
              </a:rPr>
              <a:t> dấu phẩy, dấu chấm phẩy.</a:t>
            </a:r>
          </a:p>
          <a:p>
            <a:pPr algn="just"/>
            <a:r>
              <a:rPr lang="vi-VN" sz="3200" b="1" i="1">
                <a:solidFill>
                  <a:srgbClr val="00B050"/>
                </a:solidFill>
              </a:rPr>
              <a:t>– Nối bằng kết từ:</a:t>
            </a:r>
            <a:r>
              <a:rPr lang="vi-VN" sz="3200" b="1">
                <a:solidFill>
                  <a:srgbClr val="C00000"/>
                </a:solidFill>
              </a:rPr>
              <a:t> và, nhưng, còn, hay, hoặc,…</a:t>
            </a:r>
          </a:p>
          <a:p>
            <a:pPr algn="just"/>
            <a:r>
              <a:rPr lang="vi-VN" sz="3200" b="1" i="1">
                <a:solidFill>
                  <a:srgbClr val="00B050"/>
                </a:solidFill>
              </a:rPr>
              <a:t>– Nối bằng cặp kết từ: </a:t>
            </a:r>
            <a:r>
              <a:rPr lang="vi-VN" sz="3200" b="1">
                <a:solidFill>
                  <a:srgbClr val="C00000"/>
                </a:solidFill>
              </a:rPr>
              <a:t>vì … nên …, tuy … nhưng …, nếu … thì …,…</a:t>
            </a:r>
          </a:p>
          <a:p>
            <a:pPr algn="just"/>
            <a:r>
              <a:rPr lang="vi-VN" sz="3200" b="1" i="1">
                <a:solidFill>
                  <a:srgbClr val="00B050"/>
                </a:solidFill>
              </a:rPr>
              <a:t>– Nối bằng cặp từ hô ứng:</a:t>
            </a:r>
            <a:r>
              <a:rPr lang="vi-VN" sz="3200" b="1">
                <a:solidFill>
                  <a:srgbClr val="C00000"/>
                </a:solidFill>
              </a:rPr>
              <a:t> … càng … càng …, … mới … đã …, … bao</a:t>
            </a:r>
            <a:r>
              <a:rPr lang="en-US" sz="3200" b="1">
                <a:solidFill>
                  <a:srgbClr val="C00000"/>
                </a:solidFill>
              </a:rPr>
              <a:t> </a:t>
            </a:r>
            <a:r>
              <a:rPr lang="vi-VN" sz="3200" b="1">
                <a:solidFill>
                  <a:srgbClr val="C00000"/>
                </a:solidFill>
              </a:rPr>
              <a:t>nhiêu … bấy nhiêu,…</a:t>
            </a:r>
            <a:endParaRPr lang="en-US" sz="3200" b="1">
              <a:solidFill>
                <a:srgbClr val="C00000"/>
              </a:solidFill>
            </a:endParaRPr>
          </a:p>
        </p:txBody>
      </p:sp>
    </p:spTree>
    <p:extLst>
      <p:ext uri="{BB962C8B-B14F-4D97-AF65-F5344CB8AC3E}">
        <p14:creationId xmlns:p14="http://schemas.microsoft.com/office/powerpoint/2010/main" val="3131308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345057"/>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a16="http://schemas.microsoft.com/office/drawing/2014/main" id="{4EA49254-5FFD-8790-F1ED-3528918D0868}"/>
              </a:ext>
            </a:extLst>
          </p:cNvPr>
          <p:cNvSpPr txBox="1"/>
          <p:nvPr/>
        </p:nvSpPr>
        <p:spPr>
          <a:xfrm>
            <a:off x="682503" y="1773686"/>
            <a:ext cx="9124394" cy="3262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Câu 2: Tìm kết từ trong câu ghép sau: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“Mặt trời lặn hẳn và những ngôi sao xuất hiện.”</a:t>
            </a:r>
            <a:endPar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20A91C7-5673-2379-92CE-E147B87D19FC}"/>
              </a:ext>
            </a:extLst>
          </p:cNvPr>
          <p:cNvSpPr/>
          <p:nvPr/>
        </p:nvSpPr>
        <p:spPr>
          <a:xfrm>
            <a:off x="6349042" y="3258140"/>
            <a:ext cx="948905" cy="92555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17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345057"/>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a16="http://schemas.microsoft.com/office/drawing/2014/main" id="{4EA49254-5FFD-8790-F1ED-3528918D0868}"/>
              </a:ext>
            </a:extLst>
          </p:cNvPr>
          <p:cNvSpPr txBox="1"/>
          <p:nvPr/>
        </p:nvSpPr>
        <p:spPr>
          <a:xfrm>
            <a:off x="616227" y="2097274"/>
            <a:ext cx="9124394" cy="1754326"/>
          </a:xfrm>
          <a:prstGeom prst="rect">
            <a:avLst/>
          </a:prstGeom>
          <a:noFill/>
        </p:spPr>
        <p:txBody>
          <a:bodyPr wrap="square" rtlCol="0">
            <a:spAutoFit/>
          </a:bodyPr>
          <a:lstStyle/>
          <a:p>
            <a:pPr lvl="0" algn="ctr"/>
            <a:r>
              <a:rPr kumimoji="0" lang="en-US" sz="5400" b="1" i="0" u="none" strike="noStrike" kern="1200" cap="none" spc="0" normalizeH="0" baseline="0" noProof="0">
                <a:ln>
                  <a:noFill/>
                </a:ln>
                <a:solidFill>
                  <a:srgbClr val="002060"/>
                </a:solidFill>
                <a:effectLst/>
                <a:uLnTx/>
                <a:uFillTx/>
                <a:latin typeface="Calibri" panose="020F0502020204030204"/>
              </a:rPr>
              <a:t>Chúc</a:t>
            </a:r>
            <a:r>
              <a:rPr kumimoji="0" lang="en-US" sz="5400" b="1" i="0" u="none" strike="noStrike" kern="1200" cap="none" spc="0" normalizeH="0" noProof="0">
                <a:ln>
                  <a:noFill/>
                </a:ln>
                <a:solidFill>
                  <a:srgbClr val="002060"/>
                </a:solidFill>
                <a:effectLst/>
                <a:uLnTx/>
                <a:uFillTx/>
                <a:latin typeface="Calibri" panose="020F0502020204030204"/>
              </a:rPr>
              <a:t> mừng </a:t>
            </a:r>
          </a:p>
          <a:p>
            <a:pPr lvl="0" algn="ctr"/>
            <a:r>
              <a:rPr kumimoji="0" lang="en-US" sz="5400" b="1" i="0" u="none" strike="noStrike" kern="1200" cap="none" spc="0" normalizeH="0" noProof="0">
                <a:ln>
                  <a:noFill/>
                </a:ln>
                <a:solidFill>
                  <a:srgbClr val="002060"/>
                </a:solidFill>
                <a:effectLst/>
                <a:uLnTx/>
                <a:uFillTx/>
                <a:latin typeface="Calibri" panose="020F0502020204030204"/>
              </a:rPr>
              <a:t>ô cửa may mắn</a:t>
            </a:r>
            <a:endParaRPr lang="vi-VN" sz="5400" b="1">
              <a:solidFill>
                <a:srgbClr val="002060"/>
              </a:solidFill>
              <a:latin typeface="Calibri" panose="020F0502020204030204"/>
            </a:endParaRPr>
          </a:p>
        </p:txBody>
      </p:sp>
    </p:spTree>
    <p:extLst>
      <p:ext uri="{BB962C8B-B14F-4D97-AF65-F5344CB8AC3E}">
        <p14:creationId xmlns:p14="http://schemas.microsoft.com/office/powerpoint/2010/main" val="26916343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345057"/>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a16="http://schemas.microsoft.com/office/drawing/2014/main" id="{4EA49254-5FFD-8790-F1ED-3528918D0868}"/>
              </a:ext>
            </a:extLst>
          </p:cNvPr>
          <p:cNvSpPr txBox="1"/>
          <p:nvPr/>
        </p:nvSpPr>
        <p:spPr>
          <a:xfrm>
            <a:off x="682503" y="1773686"/>
            <a:ext cx="912439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rPr>
              <a:t>Câu 3: </a:t>
            </a: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Các vế câu ghép trong câu sau được nối với nhau bằng cách nào?</a:t>
            </a:r>
            <a:endParaRPr kumimoji="0" lang="en-US" sz="4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a:ea typeface="+mn-ea"/>
                <a:cs typeface="+mn-cs"/>
              </a:rPr>
              <a:t>“Trời càng nắng gắt, hoa giấy càng bồng lên rực rỡ.”</a:t>
            </a:r>
          </a:p>
        </p:txBody>
      </p:sp>
      <p:sp>
        <p:nvSpPr>
          <p:cNvPr id="2" name="Oval 1">
            <a:extLst>
              <a:ext uri="{FF2B5EF4-FFF2-40B4-BE49-F238E27FC236}">
                <a16:creationId xmlns:a16="http://schemas.microsoft.com/office/drawing/2014/main" id="{F20A91C7-5673-2379-92CE-E147B87D19FC}"/>
              </a:ext>
            </a:extLst>
          </p:cNvPr>
          <p:cNvSpPr/>
          <p:nvPr/>
        </p:nvSpPr>
        <p:spPr>
          <a:xfrm>
            <a:off x="5745193" y="3789028"/>
            <a:ext cx="350807" cy="76571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221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345057"/>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a16="http://schemas.microsoft.com/office/drawing/2014/main" id="{4EA49254-5FFD-8790-F1ED-3528918D0868}"/>
              </a:ext>
            </a:extLst>
          </p:cNvPr>
          <p:cNvSpPr txBox="1"/>
          <p:nvPr/>
        </p:nvSpPr>
        <p:spPr>
          <a:xfrm>
            <a:off x="682503" y="1104925"/>
            <a:ext cx="9124394"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Bài 05: BẦY CHIM MÙA XUÂN (4 tiết)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9Slide03 AmpleSoft Bold" panose="02000000000000000000" pitchFamily="2" charset="0"/>
              </a:rPr>
              <a:t>Tiết 3: LUYỆN TỪ VÀ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9Slide03 AmpleSoft Bold" panose="02000000000000000000" pitchFamily="2" charset="0"/>
              </a:rPr>
              <a:t>Bài: Luyện tập về cách nối các về trong câu ghép</a:t>
            </a:r>
          </a:p>
        </p:txBody>
      </p:sp>
    </p:spTree>
    <p:extLst>
      <p:ext uri="{BB962C8B-B14F-4D97-AF65-F5344CB8AC3E}">
        <p14:creationId xmlns:p14="http://schemas.microsoft.com/office/powerpoint/2010/main" val="37525498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50E753-4C6F-045E-9615-7B0ECAA56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379" b="75364" l="10171" r="28494"/>
                    </a14:imgEffect>
                  </a14:imgLayer>
                </a14:imgProps>
              </a:ext>
              <a:ext uri="{28A0092B-C50C-407E-A947-70E740481C1C}">
                <a14:useLocalDpi xmlns:a14="http://schemas.microsoft.com/office/drawing/2010/main" val="0"/>
              </a:ext>
            </a:extLst>
          </a:blip>
          <a:srcRect l="10320" t="60778" r="69486" b="23000"/>
          <a:stretch/>
        </p:blipFill>
        <p:spPr>
          <a:xfrm>
            <a:off x="9636370" y="4274236"/>
            <a:ext cx="2621280" cy="1347559"/>
          </a:xfrm>
          <a:prstGeom prst="rect">
            <a:avLst/>
          </a:prstGeom>
        </p:spPr>
      </p:pic>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5"/>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rot="444101">
              <a:off x="3082982" y="802383"/>
              <a:ext cx="569741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hoàn</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thành</a:t>
              </a:r>
              <a:r>
                <a:rPr kumimoji="0" lang="en-US" sz="2800" b="0" i="1"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2câu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hỏi</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thử</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thách</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ra</a:t>
              </a:r>
              <a:r>
                <a:rPr kumimoji="0" lang="en-US" sz="2800" b="0" i="1"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800" i="1">
                  <a:solidFill>
                    <a:srgbClr val="C00000"/>
                  </a:solidFill>
                  <a:latin typeface="Open Sans" panose="020B0606030504020204" pitchFamily="34" charset="0"/>
                  <a:ea typeface="Open Sans" panose="020B0606030504020204" pitchFamily="34" charset="0"/>
                  <a:cs typeface="Open Sans" panose="020B0606030504020204" pitchFamily="34" charset="0"/>
                </a:rPr>
                <a:t>3 </a:t>
              </a:r>
              <a:r>
                <a:rPr kumimoji="0" lang="en-US" sz="2800" b="0" i="1"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thủ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phạm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sz="2800" b="0" i="1"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3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vụ</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án</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thám</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tử</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Sherlock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đang</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tra</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nhé</a:t>
              </a:r>
              <a:r>
                <a:rPr kumimoji="0" lang="en-US" sz="28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2912700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EA49254-5FFD-8790-F1ED-3528918D0868}"/>
              </a:ext>
            </a:extLst>
          </p:cNvPr>
          <p:cNvSpPr txBox="1"/>
          <p:nvPr/>
        </p:nvSpPr>
        <p:spPr>
          <a:xfrm>
            <a:off x="909035" y="710991"/>
            <a:ext cx="103938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Đọc đoạn văn sau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Đồi cát trước nhà tôi là một rừng phi lao nhỏ. Vì cậu tôi mới trồng được</a:t>
            </a:r>
            <a:r>
              <a:rPr kumimoji="0" lang="en-US" sz="3200" b="1" i="0" u="none" strike="noStrike" kern="1200" cap="none" spc="0" normalizeH="0" noProof="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vài năm nên những cây phi lao chỉ cao hơn đầu người một chút. Tuy ngọn</a:t>
            </a:r>
            <a:r>
              <a:rPr kumimoji="0" lang="en-US" sz="3200" b="1" i="0" u="none" strike="noStrike" kern="1200" cap="none" spc="0" normalizeH="0" noProof="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cây chưa cao lắm nhưng lá kim đã ra xùm xoà. Mỗi khi có gió, cả rừng phi</a:t>
            </a:r>
            <a:r>
              <a:rPr kumimoji="0" lang="en-US" sz="3200" b="1" i="0" u="none" strike="noStrike" kern="1200" cap="none" spc="0" normalizeH="0" noProof="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1" i="1" u="none" strike="noStrike" kern="1200" cap="none" spc="0" normalizeH="0" baseline="0" noProof="0">
                <a:ln>
                  <a:noFill/>
                </a:ln>
                <a:solidFill>
                  <a:srgbClr val="002060"/>
                </a:solidFill>
                <a:effectLst/>
                <a:uLnTx/>
                <a:uFillTx/>
                <a:latin typeface="Calibri" panose="020F0502020204030204"/>
                <a:ea typeface="+mn-ea"/>
                <a:cs typeface="+mn-cs"/>
              </a:rPr>
              <a:t>Theo Phan Phùng Duy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libri" panose="020F0502020204030204"/>
                <a:ea typeface="+mn-ea"/>
                <a:cs typeface="+mn-cs"/>
              </a:rPr>
              <a:t>a. Tìm câu ghép.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libri" panose="020F0502020204030204"/>
                <a:ea typeface="+mn-ea"/>
                <a:cs typeface="+mn-cs"/>
              </a:rPr>
              <a:t>b. Xác định chủ ngữ – vị ngữ của từng câu ghép.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libri" panose="020F0502020204030204"/>
                <a:ea typeface="+mn-ea"/>
                <a:cs typeface="+mn-cs"/>
              </a:rPr>
              <a:t>c. Các vế trong câu ghép được nối với nhau bằng cách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libri" panose="020F0502020204030204"/>
                <a:ea typeface="+mn-ea"/>
                <a:cs typeface="+mn-cs"/>
              </a:rPr>
              <a:t>d. Có thể tách mỗi vế câu trong từng câu ghép tìm được thành câu đơn</a:t>
            </a:r>
            <a:r>
              <a:rPr kumimoji="0" lang="en-US" sz="3200" b="1" i="0" u="none" strike="noStrike" kern="1200" cap="none" spc="0" normalizeH="0" noProof="0">
                <a:ln>
                  <a:noFill/>
                </a:ln>
                <a:solidFill>
                  <a:srgbClr val="0070C0"/>
                </a:solidFill>
                <a:effectLst/>
                <a:uLnTx/>
                <a:uFillTx/>
                <a:latin typeface="Calibri" panose="020F0502020204030204"/>
                <a:ea typeface="+mn-ea"/>
                <a:cs typeface="+mn-cs"/>
              </a:rPr>
              <a:t> </a:t>
            </a:r>
            <a:r>
              <a:rPr kumimoji="0" lang="vi-VN" sz="3200" b="1" i="0" u="none" strike="noStrike" kern="1200" cap="none" spc="0" normalizeH="0" baseline="0" noProof="0">
                <a:ln>
                  <a:noFill/>
                </a:ln>
                <a:solidFill>
                  <a:srgbClr val="0070C0"/>
                </a:solidFill>
                <a:effectLst/>
                <a:uLnTx/>
                <a:uFillTx/>
                <a:latin typeface="Calibri" panose="020F0502020204030204"/>
                <a:ea typeface="+mn-ea"/>
                <a:cs typeface="+mn-cs"/>
              </a:rPr>
              <a:t>không? Vì sao?</a:t>
            </a:r>
          </a:p>
        </p:txBody>
      </p:sp>
    </p:spTree>
    <p:extLst>
      <p:ext uri="{BB962C8B-B14F-4D97-AF65-F5344CB8AC3E}">
        <p14:creationId xmlns:p14="http://schemas.microsoft.com/office/powerpoint/2010/main" val="409471210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13bfb74-c79f-4280-9ffd-92eebd7fa6e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EAE1F77C0DBEC34C80E5CD40F82C2A1B" ma:contentTypeVersion="18" ma:contentTypeDescription="Tạo tài liệu mới." ma:contentTypeScope="" ma:versionID="c72d89b538bab6ff2c50f70bd010fc98">
  <xsd:schema xmlns:xsd="http://www.w3.org/2001/XMLSchema" xmlns:xs="http://www.w3.org/2001/XMLSchema" xmlns:p="http://schemas.microsoft.com/office/2006/metadata/properties" xmlns:ns3="7c7492af-cb43-4cc8-8077-8dbb947c7275" xmlns:ns4="713bfb74-c79f-4280-9ffd-92eebd7fa6eb" targetNamespace="http://schemas.microsoft.com/office/2006/metadata/properties" ma:root="true" ma:fieldsID="32455bec07274be3652a91466b836dc3" ns3:_="" ns4:_="">
    <xsd:import namespace="7c7492af-cb43-4cc8-8077-8dbb947c7275"/>
    <xsd:import namespace="713bfb74-c79f-4280-9ffd-92eebd7fa6e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492af-cb43-4cc8-8077-8dbb947c7275"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element name="SharingHintHash" ma:index="10" nillable="true" ma:displayName="Hàm băm Gợi ý Chia sẻ"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3bfb74-c79f-4280-9ffd-92eebd7fa6e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17D694-EF81-4BFD-9DF1-AF3C3E652354}">
  <ds:schemaRefs>
    <ds:schemaRef ds:uri="http://purl.org/dc/dcmitype/"/>
    <ds:schemaRef ds:uri="7c7492af-cb43-4cc8-8077-8dbb947c7275"/>
    <ds:schemaRef ds:uri="713bfb74-c79f-4280-9ffd-92eebd7fa6e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816187A-BA4B-43CD-8421-18ABAE956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7492af-cb43-4cc8-8077-8dbb947c7275"/>
    <ds:schemaRef ds:uri="713bfb74-c79f-4280-9ffd-92eebd7fa6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530773-2A0E-47C4-8C6A-C398F7A3DC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917</TotalTime>
  <Words>1336</Words>
  <Application>Microsoft Office PowerPoint</Application>
  <PresentationFormat>Widescreen</PresentationFormat>
  <Paragraphs>82</Paragraphs>
  <Slides>25</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#9Slide03 AmpleSoft Bold</vt:lpstr>
      <vt:lpstr>Arial</vt:lpstr>
      <vt:lpstr>Arial-BoldMT</vt:lpstr>
      <vt:lpstr>Arial-ItalicMT</vt:lpstr>
      <vt:lpstr>ArialMT</vt:lpstr>
      <vt:lpstr>Arial-Rounded-Bold</vt:lpstr>
      <vt:lpstr>Calibri</vt:lpstr>
      <vt:lpstr>Calibri Light</vt:lpstr>
      <vt:lpstr>Open Sans</vt:lpstr>
      <vt:lpstr>Times New Roman</vt:lpstr>
      <vt:lpstr>Wingdings-Regular</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cp:revision>
  <dcterms:created xsi:type="dcterms:W3CDTF">2024-08-14T13:53:14Z</dcterms:created>
  <dcterms:modified xsi:type="dcterms:W3CDTF">2024-08-24T14:51:13Z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0x010100EAE1F77C0DBEC34C80E5CD40F82C2A1B</vt:lpwstr>
  </property>
</Properties>
</file>