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handoutMasterIdLst>
    <p:handoutMasterId r:id="rId26"/>
  </p:handoutMasterIdLst>
  <p:sldIdLst>
    <p:sldId id="319" r:id="rId3"/>
    <p:sldId id="344" r:id="rId4"/>
    <p:sldId id="316" r:id="rId5"/>
    <p:sldId id="332" r:id="rId6"/>
    <p:sldId id="341" r:id="rId7"/>
    <p:sldId id="346" r:id="rId8"/>
    <p:sldId id="348" r:id="rId9"/>
    <p:sldId id="347" r:id="rId10"/>
    <p:sldId id="345" r:id="rId11"/>
    <p:sldId id="318" r:id="rId12"/>
    <p:sldId id="349" r:id="rId13"/>
    <p:sldId id="280" r:id="rId14"/>
    <p:sldId id="326" r:id="rId15"/>
    <p:sldId id="350" r:id="rId16"/>
    <p:sldId id="351" r:id="rId17"/>
    <p:sldId id="352" r:id="rId18"/>
    <p:sldId id="353" r:id="rId19"/>
    <p:sldId id="354" r:id="rId20"/>
    <p:sldId id="355" r:id="rId21"/>
    <p:sldId id="336" r:id="rId22"/>
    <p:sldId id="2631" r:id="rId23"/>
    <p:sldId id="2633" r:id="rId2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66"/>
    <a:srgbClr val="FFD7DD"/>
    <a:srgbClr val="CCFFCC"/>
    <a:srgbClr val="F6FFCB"/>
    <a:srgbClr val="00B482"/>
    <a:srgbClr val="4F81BD"/>
    <a:srgbClr val="FEC556"/>
    <a:srgbClr val="FDA2B1"/>
    <a:srgbClr val="FF5B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91509" autoAdjust="0"/>
  </p:normalViewPr>
  <p:slideViewPr>
    <p:cSldViewPr>
      <p:cViewPr varScale="1">
        <p:scale>
          <a:sx n="55" d="100"/>
          <a:sy n="55" d="100"/>
        </p:scale>
        <p:origin x="1046"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6184"/>
    </p:cViewPr>
  </p:sorterViewPr>
  <p:notesViewPr>
    <p:cSldViewPr>
      <p:cViewPr varScale="1">
        <p:scale>
          <a:sx n="52" d="100"/>
          <a:sy n="52" d="100"/>
        </p:scale>
        <p:origin x="219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C52280-CF9A-8E01-CFC3-695D33AD25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B3F031A-7DFB-E079-6549-10293A32D6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0D821D-4226-4F7B-B2E2-E100F387734A}" type="datetimeFigureOut">
              <a:rPr lang="en-US" smtClean="0"/>
              <a:t>1/21/2025</a:t>
            </a:fld>
            <a:endParaRPr lang="en-US"/>
          </a:p>
        </p:txBody>
      </p:sp>
      <p:sp>
        <p:nvSpPr>
          <p:cNvPr id="4" name="Footer Placeholder 3">
            <a:extLst>
              <a:ext uri="{FF2B5EF4-FFF2-40B4-BE49-F238E27FC236}">
                <a16:creationId xmlns:a16="http://schemas.microsoft.com/office/drawing/2014/main" id="{2E11DA5B-5B55-8EE2-DDCF-58AF1E973D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7F8921D-4C42-F936-FF0B-0F77DEDB97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D5C263-0C95-4A21-A8AC-DE38C3705E62}" type="slidenum">
              <a:rPr lang="en-US" smtClean="0"/>
              <a:t>‹#›</a:t>
            </a:fld>
            <a:endParaRPr lang="en-US"/>
          </a:p>
        </p:txBody>
      </p:sp>
    </p:spTree>
    <p:extLst>
      <p:ext uri="{BB962C8B-B14F-4D97-AF65-F5344CB8AC3E}">
        <p14:creationId xmlns:p14="http://schemas.microsoft.com/office/powerpoint/2010/main" val="1290300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40800-550A-41FA-8E43-B9B3BAC703E8}"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619E28-B495-44AE-91F0-330781200C64}" type="slidenum">
              <a:rPr lang="en-US" smtClean="0"/>
              <a:t>‹#›</a:t>
            </a:fld>
            <a:endParaRPr lang="en-US"/>
          </a:p>
        </p:txBody>
      </p:sp>
    </p:spTree>
    <p:extLst>
      <p:ext uri="{BB962C8B-B14F-4D97-AF65-F5344CB8AC3E}">
        <p14:creationId xmlns:p14="http://schemas.microsoft.com/office/powerpoint/2010/main" val="1452317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a:t>
            </a:r>
            <a:r>
              <a:rPr lang="vi-VN"/>
              <a:t>sửa bài bằng hình thức trả lời tiếp sức</a:t>
            </a:r>
            <a:r>
              <a:rPr lang="en-US"/>
              <a:t>: </a:t>
            </a:r>
            <a:r>
              <a:rPr lang="vi-VN"/>
              <a:t>Nhóm 1 sửa câu a, nhóm 2 sửa câu b, nhóm 3 sửa câu c, nhóm 4 sửa câu d</a:t>
            </a:r>
            <a:endParaRPr lang="en-US"/>
          </a:p>
        </p:txBody>
      </p:sp>
      <p:sp>
        <p:nvSpPr>
          <p:cNvPr id="4" name="Slide Number Placeholder 3"/>
          <p:cNvSpPr>
            <a:spLocks noGrp="1"/>
          </p:cNvSpPr>
          <p:nvPr>
            <p:ph type="sldNum" sz="quarter" idx="5"/>
          </p:nvPr>
        </p:nvSpPr>
        <p:spPr/>
        <p:txBody>
          <a:bodyPr/>
          <a:lstStyle/>
          <a:p>
            <a:fld id="{4A619E28-B495-44AE-91F0-330781200C64}" type="slidenum">
              <a:rPr lang="en-US" smtClean="0"/>
              <a:t>12</a:t>
            </a:fld>
            <a:endParaRPr lang="en-US"/>
          </a:p>
        </p:txBody>
      </p:sp>
    </p:spTree>
    <p:extLst>
      <p:ext uri="{BB962C8B-B14F-4D97-AF65-F5344CB8AC3E}">
        <p14:creationId xmlns:p14="http://schemas.microsoft.com/office/powerpoint/2010/main" val="1037956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NGÂN NGUYỄN">
            <a:extLst>
              <a:ext uri="{FF2B5EF4-FFF2-40B4-BE49-F238E27FC236}">
                <a16:creationId xmlns:a16="http://schemas.microsoft.com/office/drawing/2014/main" id="{283A6DA3-3533-9DF4-37E0-981CA7648C08}"/>
              </a:ext>
            </a:extLst>
          </p:cNvPr>
          <p:cNvPicPr>
            <a:picLocks noChangeAspect="1"/>
          </p:cNvPicPr>
          <p:nvPr userDrawn="1"/>
        </p:nvPicPr>
        <p:blipFill>
          <a:blip r:embed="rId2"/>
          <a:stretch>
            <a:fillRect/>
          </a:stretch>
        </p:blipFill>
        <p:spPr>
          <a:xfrm>
            <a:off x="0" y="0"/>
            <a:ext cx="18288000" cy="10287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17856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81262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17656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04265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21127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78612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59791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33986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NGÂN NGUYỄN">
            <a:extLst>
              <a:ext uri="{FF2B5EF4-FFF2-40B4-BE49-F238E27FC236}">
                <a16:creationId xmlns:a16="http://schemas.microsoft.com/office/drawing/2014/main" id="{BCDEC80D-DB8F-5AE4-14B7-2C84B8C5E3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67816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07258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1/21/2025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61334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854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NGÂN NGUYỄN">
            <a:extLst>
              <a:ext uri="{FF2B5EF4-FFF2-40B4-BE49-F238E27FC236}">
                <a16:creationId xmlns:a16="http://schemas.microsoft.com/office/drawing/2014/main" id="{20455753-12F0-6EA1-DE44-0F723CA814CE}"/>
              </a:ext>
            </a:extLst>
          </p:cNvPr>
          <p:cNvPicPr>
            <a:picLocks noChangeAspect="1"/>
          </p:cNvPicPr>
          <p:nvPr userDrawn="1"/>
        </p:nvPicPr>
        <p:blipFill>
          <a:blip r:embed="rId2"/>
          <a:stretch>
            <a:fillRect/>
          </a:stretch>
        </p:blipFill>
        <p:spPr>
          <a:xfrm>
            <a:off x="0" y="0"/>
            <a:ext cx="18288000" cy="10287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NGÂN NGUYỄN"/>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NGÂN NGUYỄN"/>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C3DA109-0FF1-4BD0-9F57-070B067C4F8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4" name="Picture 3">
            <a:extLst>
              <a:ext uri="{FF2B5EF4-FFF2-40B4-BE49-F238E27FC236}">
                <a16:creationId xmlns:a16="http://schemas.microsoft.com/office/drawing/2014/main" id="{52CDD72B-B946-450B-B105-D9F1D00235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392400" y="266700"/>
            <a:ext cx="5181600" cy="518891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2652E0E-9F41-240C-40DF-C648A45321B4}"/>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2C5AE06-28D5-4F22-973B-2A07B6E547CE}" type="datetimeFigureOut">
              <a:rPr lang="en-US" smtClean="0"/>
              <a:t>1/21/2025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8288000" cy="1035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1280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29.sv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31.png"/><Relationship Id="rId21" Type="http://schemas.openxmlformats.org/officeDocument/2006/relationships/image" Target="../media/image45.svg"/><Relationship Id="rId7" Type="http://schemas.openxmlformats.org/officeDocument/2006/relationships/image" Target="../media/image33.png"/><Relationship Id="rId12" Type="http://schemas.openxmlformats.org/officeDocument/2006/relationships/image" Target="../media/image27.svg"/><Relationship Id="rId17" Type="http://schemas.openxmlformats.org/officeDocument/2006/relationships/image" Target="../media/image41.png"/><Relationship Id="rId25" Type="http://schemas.openxmlformats.org/officeDocument/2006/relationships/image" Target="../media/image49.svg"/><Relationship Id="rId2" Type="http://schemas.openxmlformats.org/officeDocument/2006/relationships/notesSlide" Target="../notesSlides/notesSlide1.xml"/><Relationship Id="rId16" Type="http://schemas.openxmlformats.org/officeDocument/2006/relationships/image" Target="../media/image40.gif"/><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6.png"/><Relationship Id="rId24" Type="http://schemas.openxmlformats.org/officeDocument/2006/relationships/image" Target="../media/image48.png"/><Relationship Id="rId5" Type="http://schemas.openxmlformats.org/officeDocument/2006/relationships/image" Target="../media/image15.png"/><Relationship Id="rId15" Type="http://schemas.openxmlformats.org/officeDocument/2006/relationships/image" Target="../media/image39.png"/><Relationship Id="rId23" Type="http://schemas.openxmlformats.org/officeDocument/2006/relationships/image" Target="../media/image47.svg"/><Relationship Id="rId10" Type="http://schemas.openxmlformats.org/officeDocument/2006/relationships/image" Target="../media/image36.svg"/><Relationship Id="rId19" Type="http://schemas.openxmlformats.org/officeDocument/2006/relationships/image" Target="../media/image43.png"/><Relationship Id="rId4" Type="http://schemas.openxmlformats.org/officeDocument/2006/relationships/image" Target="../media/image32.svg"/><Relationship Id="rId9" Type="http://schemas.openxmlformats.org/officeDocument/2006/relationships/image" Target="../media/image35.png"/><Relationship Id="rId14" Type="http://schemas.openxmlformats.org/officeDocument/2006/relationships/image" Target="../media/image38.svg"/><Relationship Id="rId22"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29.sv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svg"/><Relationship Id="rId10" Type="http://schemas.openxmlformats.org/officeDocument/2006/relationships/image" Target="../media/image51.png"/><Relationship Id="rId4" Type="http://schemas.openxmlformats.org/officeDocument/2006/relationships/image" Target="../media/image26.png"/><Relationship Id="rId9" Type="http://schemas.openxmlformats.org/officeDocument/2006/relationships/image" Target="../media/image18.svg"/></Relationships>
</file>

<file path=ppt/slides/_rels/slide1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4.sv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4.svg"/><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16.sv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6.jpg"/><Relationship Id="rId5" Type="http://schemas.microsoft.com/office/2007/relationships/hdphoto" Target="../media/hdphoto3.wdp"/><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NGÂN NGUYỄN">
            <a:extLst>
              <a:ext uri="{FF2B5EF4-FFF2-40B4-BE49-F238E27FC236}">
                <a16:creationId xmlns:a16="http://schemas.microsoft.com/office/drawing/2014/main" id="{7EE31871-5ADC-DAB9-A5E9-2BABBB476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TextBox 7">
            <a:extLst>
              <a:ext uri="{FF2B5EF4-FFF2-40B4-BE49-F238E27FC236}">
                <a16:creationId xmlns:a16="http://schemas.microsoft.com/office/drawing/2014/main" id="{0E4C75AC-6A98-4DDA-B6FE-89E56CEFB3C9}"/>
              </a:ext>
            </a:extLst>
          </p:cNvPr>
          <p:cNvSpPr txBox="1"/>
          <p:nvPr/>
        </p:nvSpPr>
        <p:spPr>
          <a:xfrm>
            <a:off x="-11103920" y="6343829"/>
            <a:ext cx="9601200" cy="4154984"/>
          </a:xfrm>
          <a:prstGeom prst="rect">
            <a:avLst/>
          </a:prstGeom>
          <a:noFill/>
        </p:spPr>
        <p:txBody>
          <a:bodyPr wrap="square" rtlCol="0">
            <a:spAutoFit/>
          </a:bodyPr>
          <a:lstStyle/>
          <a:p>
            <a:pPr algn="ctr"/>
            <a:r>
              <a:rPr lang="en-GB" sz="8800" b="1">
                <a:ln w="38100">
                  <a:solidFill>
                    <a:sysClr val="windowText" lastClr="000000"/>
                  </a:solidFill>
                  <a:prstDash val="solid"/>
                </a:ln>
                <a:solidFill>
                  <a:srgbClr val="FFFF00"/>
                </a:solidFill>
                <a:effectLst>
                  <a:outerShdw blurRad="38100" dist="38100" dir="2700000" algn="tl">
                    <a:srgbClr val="000000">
                      <a:alpha val="43137"/>
                    </a:srgbClr>
                  </a:outerShdw>
                </a:effectLst>
                <a:latin typeface="Coiny" panose="02000903060500060000" pitchFamily="2" charset="0"/>
              </a:rPr>
              <a:t>Luyện tập về cách nối các vế trong câu ghép</a:t>
            </a:r>
          </a:p>
        </p:txBody>
      </p:sp>
      <p:sp>
        <p:nvSpPr>
          <p:cNvPr id="11" name="TextBox 10">
            <a:extLst>
              <a:ext uri="{FF2B5EF4-FFF2-40B4-BE49-F238E27FC236}">
                <a16:creationId xmlns:a16="http://schemas.microsoft.com/office/drawing/2014/main" id="{D4879A7F-F2DF-4E0E-9BA1-817232B7532F}"/>
              </a:ext>
            </a:extLst>
          </p:cNvPr>
          <p:cNvSpPr txBox="1"/>
          <p:nvPr/>
        </p:nvSpPr>
        <p:spPr>
          <a:xfrm>
            <a:off x="-10210800" y="5143500"/>
            <a:ext cx="7814960" cy="1200329"/>
          </a:xfrm>
          <a:prstGeom prst="rect">
            <a:avLst/>
          </a:prstGeom>
          <a:noFill/>
        </p:spPr>
        <p:txBody>
          <a:bodyPr wrap="none" rtlCol="0">
            <a:spAutoFit/>
          </a:bodyPr>
          <a:lstStyle/>
          <a:p>
            <a:r>
              <a:rPr lang="en-GB" sz="7200" b="1">
                <a:ln w="38100">
                  <a:solidFill>
                    <a:sysClr val="windowText" lastClr="000000"/>
                  </a:solidFill>
                  <a:prstDash val="solid"/>
                </a:ln>
                <a:solidFill>
                  <a:srgbClr val="FF0000"/>
                </a:solidFill>
                <a:effectLst>
                  <a:outerShdw blurRad="38100" dist="38100" dir="2700000" algn="tl">
                    <a:srgbClr val="000000">
                      <a:alpha val="43137"/>
                    </a:srgbClr>
                  </a:outerShdw>
                </a:effectLst>
                <a:latin typeface="Coiny" panose="02000903060500060000" pitchFamily="2" charset="0"/>
              </a:rPr>
              <a:t>Luyện từ và câu</a:t>
            </a:r>
          </a:p>
        </p:txBody>
      </p:sp>
      <p:pic>
        <p:nvPicPr>
          <p:cNvPr id="2" name="Picture 1">
            <a:extLst>
              <a:ext uri="{FF2B5EF4-FFF2-40B4-BE49-F238E27FC236}">
                <a16:creationId xmlns:a16="http://schemas.microsoft.com/office/drawing/2014/main" id="{FD4F6926-A4B3-42BB-8A90-C11504E3793C}"/>
              </a:ext>
            </a:extLst>
          </p:cNvPr>
          <p:cNvPicPr>
            <a:picLocks noChangeAspect="1"/>
          </p:cNvPicPr>
          <p:nvPr/>
        </p:nvPicPr>
        <p:blipFill>
          <a:blip r:embed="rId3"/>
          <a:stretch>
            <a:fillRect/>
          </a:stretch>
        </p:blipFill>
        <p:spPr>
          <a:xfrm>
            <a:off x="3962400" y="1409700"/>
            <a:ext cx="9602032" cy="5352752"/>
          </a:xfrm>
          <a:prstGeom prst="rect">
            <a:avLst/>
          </a:prstGeom>
        </p:spPr>
      </p:pic>
    </p:spTree>
    <p:extLst>
      <p:ext uri="{BB962C8B-B14F-4D97-AF65-F5344CB8AC3E}">
        <p14:creationId xmlns:p14="http://schemas.microsoft.com/office/powerpoint/2010/main" val="1455810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ÂN NGUYỄN">
            <a:extLst>
              <a:ext uri="{FF2B5EF4-FFF2-40B4-BE49-F238E27FC236}">
                <a16:creationId xmlns:a16="http://schemas.microsoft.com/office/drawing/2014/main" id="{AD4820FC-DE11-FBB8-267B-C153845E61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433" b="76578" l="11301" r="27990">
                        <a14:foregroundMark x1="16894" y1="28368" x2="16894" y2="28368"/>
                        <a14:foregroundMark x1="17985" y1="27800" x2="18440" y2="35304"/>
                        <a14:foregroundMark x1="18440" y1="35304" x2="18486" y2="35588"/>
                        <a14:foregroundMark x1="12347" y1="75611" x2="14302" y2="67936"/>
                        <a14:foregroundMark x1="13142" y1="64639" x2="13711" y2="67368"/>
                        <a14:foregroundMark x1="11346" y1="75611" x2="11346" y2="75611"/>
                        <a14:foregroundMark x1="21828" y1="62365" x2="22010" y2="66345"/>
                        <a14:foregroundMark x1="22010" y1="66345" x2="21032" y2="63502"/>
                        <a14:foregroundMark x1="21032" y1="63502" x2="21191" y2="63218"/>
                        <a14:foregroundMark x1="13711" y1="75725" x2="15166" y2="68505"/>
                        <a14:foregroundMark x1="15166" y1="68505" x2="15439" y2="67823"/>
                        <a14:foregroundMark x1="27990" y1="53269" x2="27308" y2="54292"/>
                        <a14:foregroundMark x1="13824" y1="66515" x2="14870" y2="64923"/>
                        <a14:foregroundMark x1="18759" y1="76578" x2="18759" y2="76578"/>
                      </a14:backgroundRemoval>
                    </a14:imgEffect>
                  </a14:imgLayer>
                </a14:imgProps>
              </a:ext>
              <a:ext uri="{28A0092B-C50C-407E-A947-70E740481C1C}">
                <a14:useLocalDpi xmlns:a14="http://schemas.microsoft.com/office/drawing/2010/main" val="0"/>
              </a:ext>
            </a:extLst>
          </a:blip>
          <a:srcRect l="10417" t="14586" r="70417" b="16668"/>
          <a:stretch/>
        </p:blipFill>
        <p:spPr>
          <a:xfrm>
            <a:off x="228600" y="1714500"/>
            <a:ext cx="6477000" cy="9293089"/>
          </a:xfrm>
          <a:prstGeom prst="rect">
            <a:avLst/>
          </a:prstGeom>
        </p:spPr>
      </p:pic>
      <p:sp>
        <p:nvSpPr>
          <p:cNvPr id="5" name="Speech Bubble: Oval 4">
            <a:extLst>
              <a:ext uri="{FF2B5EF4-FFF2-40B4-BE49-F238E27FC236}">
                <a16:creationId xmlns:a16="http://schemas.microsoft.com/office/drawing/2014/main" id="{71CDCC58-9FAF-B68B-1373-5DEF27405A8E}"/>
              </a:ext>
            </a:extLst>
          </p:cNvPr>
          <p:cNvSpPr/>
          <p:nvPr/>
        </p:nvSpPr>
        <p:spPr>
          <a:xfrm>
            <a:off x="7010400" y="1104900"/>
            <a:ext cx="10820400" cy="7848600"/>
          </a:xfrm>
          <a:prstGeom prst="wedgeEllipseCallout">
            <a:avLst>
              <a:gd name="adj1" fmla="val -56431"/>
              <a:gd name="adj2" fmla="val 17743"/>
            </a:avLst>
          </a:prstGeom>
          <a:solidFill>
            <a:srgbClr val="FFD7DD"/>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2">
            <a:extLst>
              <a:ext uri="{FF2B5EF4-FFF2-40B4-BE49-F238E27FC236}">
                <a16:creationId xmlns:a16="http://schemas.microsoft.com/office/drawing/2014/main" id="{E1F47EFC-92AC-50E7-4BA1-F582A7B44CAE}"/>
              </a:ext>
            </a:extLst>
          </p:cNvPr>
          <p:cNvSpPr/>
          <p:nvPr/>
        </p:nvSpPr>
        <p:spPr>
          <a:xfrm>
            <a:off x="15819289" y="7814998"/>
            <a:ext cx="2240111" cy="1903161"/>
          </a:xfrm>
          <a:custGeom>
            <a:avLst/>
            <a:gdLst/>
            <a:ahLst/>
            <a:cxnLst/>
            <a:rect l="l" t="t" r="r" b="b"/>
            <a:pathLst>
              <a:path w="2240111" h="1903161">
                <a:moveTo>
                  <a:pt x="0" y="0"/>
                </a:moveTo>
                <a:lnTo>
                  <a:pt x="2240111" y="0"/>
                </a:lnTo>
                <a:lnTo>
                  <a:pt x="2240111" y="1903161"/>
                </a:lnTo>
                <a:lnTo>
                  <a:pt x="0" y="19031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9">
            <a:extLst>
              <a:ext uri="{FF2B5EF4-FFF2-40B4-BE49-F238E27FC236}">
                <a16:creationId xmlns:a16="http://schemas.microsoft.com/office/drawing/2014/main" id="{0E229CD8-ADB8-F745-7D0B-F6A848049F9A}"/>
              </a:ext>
            </a:extLst>
          </p:cNvPr>
          <p:cNvSpPr/>
          <p:nvPr/>
        </p:nvSpPr>
        <p:spPr>
          <a:xfrm>
            <a:off x="228600" y="35832"/>
            <a:ext cx="2122991" cy="2138136"/>
          </a:xfrm>
          <a:custGeom>
            <a:avLst/>
            <a:gdLst/>
            <a:ahLst/>
            <a:cxnLst/>
            <a:rect l="l" t="t" r="r" b="b"/>
            <a:pathLst>
              <a:path w="2122991" h="2138136">
                <a:moveTo>
                  <a:pt x="0" y="0"/>
                </a:moveTo>
                <a:lnTo>
                  <a:pt x="2122991" y="0"/>
                </a:lnTo>
                <a:lnTo>
                  <a:pt x="2122991" y="2138136"/>
                </a:lnTo>
                <a:lnTo>
                  <a:pt x="0" y="21381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D9132E68-E138-2FE4-4E23-12399921A97F}"/>
              </a:ext>
            </a:extLst>
          </p:cNvPr>
          <p:cNvSpPr/>
          <p:nvPr/>
        </p:nvSpPr>
        <p:spPr>
          <a:xfrm flipH="1">
            <a:off x="1844977" y="1333500"/>
            <a:ext cx="1013228" cy="1252187"/>
          </a:xfrm>
          <a:custGeom>
            <a:avLst/>
            <a:gdLst/>
            <a:ahLst/>
            <a:cxnLst/>
            <a:rect l="l" t="t" r="r" b="b"/>
            <a:pathLst>
              <a:path w="1013228" h="1252187">
                <a:moveTo>
                  <a:pt x="1013228" y="0"/>
                </a:moveTo>
                <a:lnTo>
                  <a:pt x="0" y="0"/>
                </a:lnTo>
                <a:lnTo>
                  <a:pt x="0" y="1252186"/>
                </a:lnTo>
                <a:lnTo>
                  <a:pt x="1013228" y="1252186"/>
                </a:lnTo>
                <a:lnTo>
                  <a:pt x="101322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74FCB0DE-4B24-43CA-8AFE-98534C8C5FDC}"/>
              </a:ext>
            </a:extLst>
          </p:cNvPr>
          <p:cNvPicPr>
            <a:picLocks noChangeAspect="1"/>
          </p:cNvPicPr>
          <p:nvPr/>
        </p:nvPicPr>
        <p:blipFill>
          <a:blip r:embed="rId10"/>
          <a:stretch>
            <a:fillRect/>
          </a:stretch>
        </p:blipFill>
        <p:spPr>
          <a:xfrm>
            <a:off x="7467170" y="2574626"/>
            <a:ext cx="9906859" cy="5218628"/>
          </a:xfrm>
          <a:prstGeom prst="rect">
            <a:avLst/>
          </a:prstGeom>
        </p:spPr>
      </p:pic>
    </p:spTree>
    <p:extLst>
      <p:ext uri="{BB962C8B-B14F-4D97-AF65-F5344CB8AC3E}">
        <p14:creationId xmlns:p14="http://schemas.microsoft.com/office/powerpoint/2010/main" val="1350116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FCB"/>
        </a:solidFill>
        <a:effectLst/>
      </p:bgPr>
    </p:bg>
    <p:spTree>
      <p:nvGrpSpPr>
        <p:cNvPr id="1" name=""/>
        <p:cNvGrpSpPr/>
        <p:nvPr/>
      </p:nvGrpSpPr>
      <p:grpSpPr>
        <a:xfrm>
          <a:off x="0" y="0"/>
          <a:ext cx="0" cy="0"/>
          <a:chOff x="0" y="0"/>
          <a:chExt cx="0" cy="0"/>
        </a:xfrm>
      </p:grpSpPr>
      <p:sp>
        <p:nvSpPr>
          <p:cNvPr id="4" name="NGÂN NGUYỄN">
            <a:extLst>
              <a:ext uri="{FF2B5EF4-FFF2-40B4-BE49-F238E27FC236}">
                <a16:creationId xmlns:a16="http://schemas.microsoft.com/office/drawing/2014/main" id="{7C897038-D957-FADB-E328-88D85F0CF057}"/>
              </a:ext>
            </a:extLst>
          </p:cNvPr>
          <p:cNvSpPr txBox="1"/>
          <p:nvPr/>
        </p:nvSpPr>
        <p:spPr>
          <a:xfrm>
            <a:off x="1598995" y="2436234"/>
            <a:ext cx="15732119" cy="5816977"/>
          </a:xfrm>
          <a:prstGeom prst="rect">
            <a:avLst/>
          </a:prstGeom>
        </p:spPr>
        <p:txBody>
          <a:bodyPr wrap="square" lIns="0" tIns="0" rIns="0" bIns="0" rtlCol="0" anchor="t">
            <a:spAutoFit/>
          </a:bodyPr>
          <a:lstStyle/>
          <a:p>
            <a:r>
              <a:rPr lang="vi-VN" sz="5400" b="1">
                <a:solidFill>
                  <a:srgbClr val="FF00FF"/>
                </a:solidFill>
                <a:latin typeface="Arial-Rounded-Bold"/>
              </a:rPr>
              <a:t>2. </a:t>
            </a:r>
            <a:r>
              <a:rPr lang="vi-VN" sz="4800" b="1">
                <a:solidFill>
                  <a:srgbClr val="000000"/>
                </a:solidFill>
                <a:latin typeface="Arial-BoldMT"/>
              </a:rPr>
              <a:t>Thay </a:t>
            </a:r>
            <a:r>
              <a:rPr lang="vi-VN" sz="6600">
                <a:solidFill>
                  <a:srgbClr val="FF00FF"/>
                </a:solidFill>
                <a:latin typeface="Wingdings-Regular"/>
              </a:rPr>
              <a:t></a:t>
            </a:r>
            <a:r>
              <a:rPr lang="vi-VN" sz="4800" b="1">
                <a:solidFill>
                  <a:srgbClr val="000000"/>
                </a:solidFill>
                <a:latin typeface="Arial-BoldMT"/>
              </a:rPr>
              <a:t>trong mỗi trường hợp sau bằng một kết từ và vế câu phù</a:t>
            </a:r>
            <a:r>
              <a:rPr lang="en-US" sz="4800" b="1">
                <a:solidFill>
                  <a:srgbClr val="000000"/>
                </a:solidFill>
                <a:latin typeface="Arial-BoldMT"/>
              </a:rPr>
              <a:t> hợp để tạo thành câu ghép:</a:t>
            </a:r>
          </a:p>
          <a:p>
            <a:r>
              <a:rPr lang="vi-VN" sz="4800">
                <a:solidFill>
                  <a:srgbClr val="000000"/>
                </a:solidFill>
                <a:latin typeface="ArialMT"/>
              </a:rPr>
              <a:t>a. Đường vào bản rất xa </a:t>
            </a:r>
            <a:r>
              <a:rPr lang="vi-VN" sz="6600">
                <a:solidFill>
                  <a:srgbClr val="FF00FF"/>
                </a:solidFill>
                <a:latin typeface="Wingdings-Regular"/>
              </a:rPr>
              <a:t></a:t>
            </a:r>
            <a:r>
              <a:rPr lang="vi-VN" sz="4800">
                <a:solidFill>
                  <a:srgbClr val="000000"/>
                </a:solidFill>
                <a:latin typeface="ArialMT"/>
              </a:rPr>
              <a:t>.</a:t>
            </a:r>
          </a:p>
          <a:p>
            <a:r>
              <a:rPr lang="en-US" sz="4800">
                <a:solidFill>
                  <a:srgbClr val="000000"/>
                </a:solidFill>
                <a:latin typeface="ArialMT"/>
              </a:rPr>
              <a:t>b. Những cây xoan đã lấm tấm nụ </a:t>
            </a:r>
            <a:r>
              <a:rPr lang="en-US" sz="6600">
                <a:solidFill>
                  <a:srgbClr val="FF00FF"/>
                </a:solidFill>
                <a:latin typeface="Wingdings-Regular"/>
              </a:rPr>
              <a:t></a:t>
            </a:r>
            <a:r>
              <a:rPr lang="en-US" sz="4800">
                <a:solidFill>
                  <a:srgbClr val="000000"/>
                </a:solidFill>
                <a:latin typeface="ArialMT"/>
              </a:rPr>
              <a:t>.</a:t>
            </a:r>
          </a:p>
          <a:p>
            <a:r>
              <a:rPr lang="en-US" sz="4800">
                <a:solidFill>
                  <a:srgbClr val="000000"/>
                </a:solidFill>
                <a:latin typeface="ArialMT"/>
              </a:rPr>
              <a:t>c. Hội đua thuyền tổ chức vào thứ Bảy </a:t>
            </a:r>
            <a:r>
              <a:rPr lang="en-US" sz="6600">
                <a:solidFill>
                  <a:srgbClr val="FF00FF"/>
                </a:solidFill>
                <a:latin typeface="Wingdings-Regular"/>
              </a:rPr>
              <a:t></a:t>
            </a:r>
            <a:r>
              <a:rPr lang="en-US" sz="4800">
                <a:solidFill>
                  <a:srgbClr val="000000"/>
                </a:solidFill>
                <a:latin typeface="ArialMT"/>
              </a:rPr>
              <a:t>.</a:t>
            </a:r>
          </a:p>
          <a:p>
            <a:r>
              <a:rPr lang="vi-VN" sz="4800">
                <a:solidFill>
                  <a:srgbClr val="000000"/>
                </a:solidFill>
                <a:latin typeface="ArialMT"/>
              </a:rPr>
              <a:t>d. Tôi thích những món đồ chơi kết từ lá dừa </a:t>
            </a:r>
            <a:r>
              <a:rPr lang="vi-VN" sz="6600">
                <a:solidFill>
                  <a:srgbClr val="FF00FF"/>
                </a:solidFill>
                <a:latin typeface="Wingdings-Regular"/>
              </a:rPr>
              <a:t></a:t>
            </a:r>
            <a:r>
              <a:rPr lang="vi-VN" sz="4800">
                <a:solidFill>
                  <a:srgbClr val="000000"/>
                </a:solidFill>
                <a:latin typeface="ArialMT"/>
              </a:rPr>
              <a:t>.</a:t>
            </a:r>
            <a:endParaRPr kumimoji="0" lang="en-US" sz="4800" b="1" i="0" u="none" strike="noStrike" kern="1200" cap="none" spc="0" normalizeH="0" baseline="0" noProof="0">
              <a:ln>
                <a:noFill/>
              </a:ln>
              <a:solidFill>
                <a:prstClr val="black"/>
              </a:solidFill>
              <a:effectLst/>
              <a:uLnTx/>
              <a:uFillTx/>
              <a:latin typeface="Calibri"/>
              <a:cs typeface="Times New Roman" panose="02020603050405020304" pitchFamily="18" charset="0"/>
            </a:endParaRPr>
          </a:p>
        </p:txBody>
      </p:sp>
      <p:sp>
        <p:nvSpPr>
          <p:cNvPr id="5" name="Freeform 6">
            <a:extLst>
              <a:ext uri="{FF2B5EF4-FFF2-40B4-BE49-F238E27FC236}">
                <a16:creationId xmlns:a16="http://schemas.microsoft.com/office/drawing/2014/main" id="{0E1E376D-5FA4-1E15-0D69-1A557CAF3173}"/>
              </a:ext>
            </a:extLst>
          </p:cNvPr>
          <p:cNvSpPr/>
          <p:nvPr/>
        </p:nvSpPr>
        <p:spPr>
          <a:xfrm rot="1455067">
            <a:off x="-78152" y="8844838"/>
            <a:ext cx="1418765" cy="1408432"/>
          </a:xfrm>
          <a:custGeom>
            <a:avLst/>
            <a:gdLst/>
            <a:ahLst/>
            <a:cxnLst/>
            <a:rect l="l" t="t" r="r" b="b"/>
            <a:pathLst>
              <a:path w="2835234" h="2601327">
                <a:moveTo>
                  <a:pt x="0" y="0"/>
                </a:moveTo>
                <a:lnTo>
                  <a:pt x="2835234" y="0"/>
                </a:lnTo>
                <a:lnTo>
                  <a:pt x="2835234" y="2601327"/>
                </a:lnTo>
                <a:lnTo>
                  <a:pt x="0" y="26013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8">
            <a:extLst>
              <a:ext uri="{FF2B5EF4-FFF2-40B4-BE49-F238E27FC236}">
                <a16:creationId xmlns:a16="http://schemas.microsoft.com/office/drawing/2014/main" id="{F9A1E43E-69C9-E132-99B6-1CAD67FBC564}"/>
              </a:ext>
            </a:extLst>
          </p:cNvPr>
          <p:cNvSpPr/>
          <p:nvPr/>
        </p:nvSpPr>
        <p:spPr>
          <a:xfrm rot="862889">
            <a:off x="16248003" y="8124710"/>
            <a:ext cx="2166223" cy="2122013"/>
          </a:xfrm>
          <a:custGeom>
            <a:avLst/>
            <a:gdLst/>
            <a:ahLst/>
            <a:cxnLst/>
            <a:rect l="l" t="t" r="r" b="b"/>
            <a:pathLst>
              <a:path w="4156930" h="3921371">
                <a:moveTo>
                  <a:pt x="0" y="0"/>
                </a:moveTo>
                <a:lnTo>
                  <a:pt x="4156930" y="0"/>
                </a:lnTo>
                <a:lnTo>
                  <a:pt x="4156930" y="3921371"/>
                </a:lnTo>
                <a:lnTo>
                  <a:pt x="0" y="39213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11">
            <a:extLst>
              <a:ext uri="{FF2B5EF4-FFF2-40B4-BE49-F238E27FC236}">
                <a16:creationId xmlns:a16="http://schemas.microsoft.com/office/drawing/2014/main" id="{6F1EE6F3-AF50-588A-4F81-7F0F4EF9BC4C}"/>
              </a:ext>
            </a:extLst>
          </p:cNvPr>
          <p:cNvSpPr/>
          <p:nvPr/>
        </p:nvSpPr>
        <p:spPr>
          <a:xfrm flipH="1">
            <a:off x="16530273" y="1184047"/>
            <a:ext cx="1013228" cy="1252187"/>
          </a:xfrm>
          <a:custGeom>
            <a:avLst/>
            <a:gdLst/>
            <a:ahLst/>
            <a:cxnLst/>
            <a:rect l="l" t="t" r="r" b="b"/>
            <a:pathLst>
              <a:path w="1013228" h="1252187">
                <a:moveTo>
                  <a:pt x="1013228" y="0"/>
                </a:moveTo>
                <a:lnTo>
                  <a:pt x="0" y="0"/>
                </a:lnTo>
                <a:lnTo>
                  <a:pt x="0" y="1252186"/>
                </a:lnTo>
                <a:lnTo>
                  <a:pt x="1013228" y="1252186"/>
                </a:lnTo>
                <a:lnTo>
                  <a:pt x="10132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Rectangle 10">
            <a:extLst>
              <a:ext uri="{FF2B5EF4-FFF2-40B4-BE49-F238E27FC236}">
                <a16:creationId xmlns:a16="http://schemas.microsoft.com/office/drawing/2014/main" id="{9F5F5A89-E629-846E-C0B0-29D7371B55C7}"/>
              </a:ext>
            </a:extLst>
          </p:cNvPr>
          <p:cNvSpPr/>
          <p:nvPr/>
        </p:nvSpPr>
        <p:spPr>
          <a:xfrm>
            <a:off x="16079686" y="2502105"/>
            <a:ext cx="9144000" cy="584775"/>
          </a:xfrm>
          <a:prstGeom prst="rect">
            <a:avLst/>
          </a:prstGeom>
        </p:spPr>
        <p:txBody>
          <a:bodyPr>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vi-VN"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90063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EF0"/>
        </a:solidFill>
        <a:effectLst/>
      </p:bgPr>
    </p:bg>
    <p:spTree>
      <p:nvGrpSpPr>
        <p:cNvPr id="1" name=""/>
        <p:cNvGrpSpPr/>
        <p:nvPr/>
      </p:nvGrpSpPr>
      <p:grpSpPr>
        <a:xfrm>
          <a:off x="0" y="0"/>
          <a:ext cx="0" cy="0"/>
          <a:chOff x="0" y="0"/>
          <a:chExt cx="0" cy="0"/>
        </a:xfrm>
      </p:grpSpPr>
      <p:sp>
        <p:nvSpPr>
          <p:cNvPr id="14" name="Freeform 14"/>
          <p:cNvSpPr/>
          <p:nvPr/>
        </p:nvSpPr>
        <p:spPr>
          <a:xfrm>
            <a:off x="-2109329" y="2697461"/>
            <a:ext cx="10172700" cy="10172700"/>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3">
              <a:alphaModFix amt="9999"/>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2"/>
          <p:cNvSpPr/>
          <p:nvPr/>
        </p:nvSpPr>
        <p:spPr>
          <a:xfrm>
            <a:off x="13992191" y="-80011"/>
            <a:ext cx="4295809" cy="5940935"/>
          </a:xfrm>
          <a:custGeom>
            <a:avLst/>
            <a:gdLst/>
            <a:ahLst/>
            <a:cxnLst/>
            <a:rect l="l" t="t" r="r" b="b"/>
            <a:pathLst>
              <a:path w="10172700" h="10172700">
                <a:moveTo>
                  <a:pt x="0" y="0"/>
                </a:moveTo>
                <a:lnTo>
                  <a:pt x="10172700" y="0"/>
                </a:lnTo>
                <a:lnTo>
                  <a:pt x="10172700" y="10172700"/>
                </a:lnTo>
                <a:lnTo>
                  <a:pt x="0" y="10172700"/>
                </a:lnTo>
                <a:lnTo>
                  <a:pt x="0" y="0"/>
                </a:lnTo>
                <a:close/>
              </a:path>
            </a:pathLst>
          </a:custGeom>
          <a:blipFill>
            <a:blip r:embed="rId3">
              <a:alphaModFix amt="9999"/>
              <a:extLst>
                <a:ext uri="{96DAC541-7B7A-43D3-8B79-37D633B846F1}">
                  <asvg:svgBlip xmlns:asvg="http://schemas.microsoft.com/office/drawing/2016/SVG/main" r:embed="rId4"/>
                </a:ext>
              </a:extLst>
            </a:blip>
            <a:stretch>
              <a:fillRect t="-71230" r="-136806"/>
            </a:stretch>
          </a:blipFill>
        </p:spPr>
        <p:txBody>
          <a:bodyPr/>
          <a:lstStyle/>
          <a:p>
            <a:endParaRPr lang="en-US"/>
          </a:p>
        </p:txBody>
      </p:sp>
      <p:sp>
        <p:nvSpPr>
          <p:cNvPr id="16" name="Freeform 16"/>
          <p:cNvSpPr/>
          <p:nvPr/>
        </p:nvSpPr>
        <p:spPr>
          <a:xfrm>
            <a:off x="15994466" y="7175396"/>
            <a:ext cx="3319907" cy="3131779"/>
          </a:xfrm>
          <a:custGeom>
            <a:avLst/>
            <a:gdLst/>
            <a:ahLst/>
            <a:cxnLst/>
            <a:rect l="l" t="t" r="r" b="b"/>
            <a:pathLst>
              <a:path w="3319907" h="3131779">
                <a:moveTo>
                  <a:pt x="0" y="0"/>
                </a:moveTo>
                <a:lnTo>
                  <a:pt x="3319908" y="0"/>
                </a:lnTo>
                <a:lnTo>
                  <a:pt x="3319908" y="3131779"/>
                </a:lnTo>
                <a:lnTo>
                  <a:pt x="0" y="31317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1868322">
            <a:off x="4833496" y="-1661879"/>
            <a:ext cx="4499458" cy="3137933"/>
          </a:xfrm>
          <a:custGeom>
            <a:avLst/>
            <a:gdLst/>
            <a:ahLst/>
            <a:cxnLst/>
            <a:rect l="l" t="t" r="r" b="b"/>
            <a:pathLst>
              <a:path w="4499458" h="5526458">
                <a:moveTo>
                  <a:pt x="0" y="0"/>
                </a:moveTo>
                <a:lnTo>
                  <a:pt x="4499458" y="0"/>
                </a:lnTo>
                <a:lnTo>
                  <a:pt x="4499458" y="5526458"/>
                </a:lnTo>
                <a:lnTo>
                  <a:pt x="0" y="5526458"/>
                </a:lnTo>
                <a:lnTo>
                  <a:pt x="0" y="0"/>
                </a:lnTo>
                <a:close/>
              </a:path>
            </a:pathLst>
          </a:custGeom>
          <a:blipFill>
            <a:blip r:embed="rId7">
              <a:extLst>
                <a:ext uri="{96DAC541-7B7A-43D3-8B79-37D633B846F1}">
                  <asvg:svgBlip xmlns:asvg="http://schemas.microsoft.com/office/drawing/2016/SVG/main" r:embed="rId8"/>
                </a:ext>
              </a:extLst>
            </a:blip>
            <a:stretch>
              <a:fillRect t="-76118"/>
            </a:stretch>
          </a:blipFill>
        </p:spPr>
        <p:txBody>
          <a:bodyPr/>
          <a:lstStyle/>
          <a:p>
            <a:endParaRPr lang="en-US"/>
          </a:p>
        </p:txBody>
      </p:sp>
      <p:sp>
        <p:nvSpPr>
          <p:cNvPr id="18" name="Freeform 18"/>
          <p:cNvSpPr/>
          <p:nvPr/>
        </p:nvSpPr>
        <p:spPr>
          <a:xfrm rot="-806468">
            <a:off x="593400" y="105177"/>
            <a:ext cx="1730136" cy="1160633"/>
          </a:xfrm>
          <a:custGeom>
            <a:avLst/>
            <a:gdLst/>
            <a:ahLst/>
            <a:cxnLst/>
            <a:rect l="l" t="t" r="r" b="b"/>
            <a:pathLst>
              <a:path w="1730136" h="1160633">
                <a:moveTo>
                  <a:pt x="0" y="0"/>
                </a:moveTo>
                <a:lnTo>
                  <a:pt x="1730135" y="0"/>
                </a:lnTo>
                <a:lnTo>
                  <a:pt x="1730135" y="1160633"/>
                </a:lnTo>
                <a:lnTo>
                  <a:pt x="0" y="11606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20"/>
          <p:cNvSpPr/>
          <p:nvPr/>
        </p:nvSpPr>
        <p:spPr>
          <a:xfrm>
            <a:off x="16933587" y="1421671"/>
            <a:ext cx="1512285" cy="1284812"/>
          </a:xfrm>
          <a:custGeom>
            <a:avLst/>
            <a:gdLst/>
            <a:ahLst/>
            <a:cxnLst/>
            <a:rect l="l" t="t" r="r" b="b"/>
            <a:pathLst>
              <a:path w="1512285" h="1284812">
                <a:moveTo>
                  <a:pt x="0" y="0"/>
                </a:moveTo>
                <a:lnTo>
                  <a:pt x="1512285" y="0"/>
                </a:lnTo>
                <a:lnTo>
                  <a:pt x="1512285" y="1284812"/>
                </a:lnTo>
                <a:lnTo>
                  <a:pt x="0" y="12848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Freeform 21"/>
          <p:cNvSpPr/>
          <p:nvPr/>
        </p:nvSpPr>
        <p:spPr>
          <a:xfrm rot="9075315">
            <a:off x="16032848" y="8959119"/>
            <a:ext cx="1059238" cy="1270450"/>
          </a:xfrm>
          <a:custGeom>
            <a:avLst/>
            <a:gdLst/>
            <a:ahLst/>
            <a:cxnLst/>
            <a:rect l="l" t="t" r="r" b="b"/>
            <a:pathLst>
              <a:path w="1059238" h="1270450">
                <a:moveTo>
                  <a:pt x="0" y="0"/>
                </a:moveTo>
                <a:lnTo>
                  <a:pt x="1059238" y="0"/>
                </a:lnTo>
                <a:lnTo>
                  <a:pt x="1059238" y="1270450"/>
                </a:lnTo>
                <a:lnTo>
                  <a:pt x="0" y="12704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TextBox 29"/>
          <p:cNvSpPr txBox="1"/>
          <p:nvPr/>
        </p:nvSpPr>
        <p:spPr>
          <a:xfrm>
            <a:off x="6629400" y="3592671"/>
            <a:ext cx="11460145" cy="1566297"/>
          </a:xfrm>
          <a:prstGeom prst="rect">
            <a:avLst/>
          </a:prstGeom>
          <a:noFill/>
        </p:spPr>
        <p:txBody>
          <a:bodyPr wrap="none" rtlCol="0">
            <a:prstTxWarp prst="textArchDown">
              <a:avLst/>
            </a:prstTxWarp>
            <a:spAutoFit/>
          </a:bodyPr>
          <a:lstStyle/>
          <a:p>
            <a:r>
              <a:rPr lang="en-GB" sz="8000">
                <a:solidFill>
                  <a:srgbClr val="FF0000"/>
                </a:solidFill>
                <a:effectLst>
                  <a:glow rad="228600">
                    <a:srgbClr val="FF5B4F">
                      <a:alpha val="40000"/>
                    </a:srgbClr>
                  </a:glow>
                </a:effectLst>
                <a:latin typeface="SVN-Servetica Medium" panose="020B0604020202020204" pitchFamily="34" charset="0"/>
              </a:rPr>
              <a:t>SỨC MẠNH ĐỒNG ĐỘI</a:t>
            </a:r>
          </a:p>
        </p:txBody>
      </p:sp>
      <p:pic>
        <p:nvPicPr>
          <p:cNvPr id="32" name="Picture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94237" y="5785479"/>
            <a:ext cx="10280096" cy="5057880"/>
          </a:xfrm>
          <a:prstGeom prst="rect">
            <a:avLst/>
          </a:prstGeom>
        </p:spPr>
      </p:pic>
      <p:sp>
        <p:nvSpPr>
          <p:cNvPr id="33" name="Freeform 18"/>
          <p:cNvSpPr/>
          <p:nvPr/>
        </p:nvSpPr>
        <p:spPr>
          <a:xfrm rot="20793532">
            <a:off x="8386338" y="5523386"/>
            <a:ext cx="1271947" cy="838031"/>
          </a:xfrm>
          <a:custGeom>
            <a:avLst/>
            <a:gdLst/>
            <a:ahLst/>
            <a:cxnLst/>
            <a:rect l="l" t="t" r="r" b="b"/>
            <a:pathLst>
              <a:path w="1730136" h="1160633">
                <a:moveTo>
                  <a:pt x="0" y="0"/>
                </a:moveTo>
                <a:lnTo>
                  <a:pt x="1730135" y="0"/>
                </a:lnTo>
                <a:lnTo>
                  <a:pt x="1730135" y="1160633"/>
                </a:lnTo>
                <a:lnTo>
                  <a:pt x="0" y="11606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4" name="Freeform 18"/>
          <p:cNvSpPr/>
          <p:nvPr/>
        </p:nvSpPr>
        <p:spPr>
          <a:xfrm rot="20793532">
            <a:off x="15209264" y="5482338"/>
            <a:ext cx="1730136" cy="1160633"/>
          </a:xfrm>
          <a:custGeom>
            <a:avLst/>
            <a:gdLst/>
            <a:ahLst/>
            <a:cxnLst/>
            <a:rect l="l" t="t" r="r" b="b"/>
            <a:pathLst>
              <a:path w="1730136" h="1160633">
                <a:moveTo>
                  <a:pt x="0" y="0"/>
                </a:moveTo>
                <a:lnTo>
                  <a:pt x="1730135" y="0"/>
                </a:lnTo>
                <a:lnTo>
                  <a:pt x="1730135" y="1160633"/>
                </a:lnTo>
                <a:lnTo>
                  <a:pt x="0" y="11606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36" name="Picture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359566" y="5493449"/>
            <a:ext cx="1488990" cy="1488990"/>
          </a:xfrm>
          <a:prstGeom prst="rect">
            <a:avLst/>
          </a:prstGeom>
        </p:spPr>
      </p:pic>
      <p:pic>
        <p:nvPicPr>
          <p:cNvPr id="37" name="Picture 36"/>
          <p:cNvPicPr>
            <a:picLocks noChangeAspect="1"/>
          </p:cNvPicPr>
          <p:nvPr/>
        </p:nvPicPr>
        <p:blipFill rotWithShape="1">
          <a:blip r:embed="rId17" cstate="print">
            <a:extLst>
              <a:ext uri="{28A0092B-C50C-407E-A947-70E740481C1C}">
                <a14:useLocalDpi xmlns:a14="http://schemas.microsoft.com/office/drawing/2010/main" val="0"/>
              </a:ext>
            </a:extLst>
          </a:blip>
          <a:srcRect r="19606" b="54652"/>
          <a:stretch/>
        </p:blipFill>
        <p:spPr>
          <a:xfrm>
            <a:off x="2579915" y="273518"/>
            <a:ext cx="2389156" cy="871469"/>
          </a:xfrm>
          <a:prstGeom prst="rect">
            <a:avLst/>
          </a:prstGeom>
        </p:spPr>
      </p:pic>
      <p:grpSp>
        <p:nvGrpSpPr>
          <p:cNvPr id="47" name="Group 46"/>
          <p:cNvGrpSpPr/>
          <p:nvPr/>
        </p:nvGrpSpPr>
        <p:grpSpPr>
          <a:xfrm>
            <a:off x="304041" y="1225515"/>
            <a:ext cx="5126705" cy="1991024"/>
            <a:chOff x="304041" y="1225515"/>
            <a:chExt cx="5126705" cy="1991024"/>
          </a:xfrm>
        </p:grpSpPr>
        <p:sp>
          <p:nvSpPr>
            <p:cNvPr id="27" name="Freeform 3"/>
            <p:cNvSpPr/>
            <p:nvPr/>
          </p:nvSpPr>
          <p:spPr>
            <a:xfrm>
              <a:off x="304041" y="1421671"/>
              <a:ext cx="5126705" cy="1794868"/>
            </a:xfrm>
            <a:custGeom>
              <a:avLst/>
              <a:gdLst/>
              <a:ahLst/>
              <a:cxnLst/>
              <a:rect l="l" t="t" r="r" b="b"/>
              <a:pathLst>
                <a:path w="2131743" h="786080">
                  <a:moveTo>
                    <a:pt x="0" y="0"/>
                  </a:moveTo>
                  <a:lnTo>
                    <a:pt x="2131744" y="0"/>
                  </a:lnTo>
                  <a:lnTo>
                    <a:pt x="2131744" y="786080"/>
                  </a:lnTo>
                  <a:lnTo>
                    <a:pt x="0" y="786080"/>
                  </a:lnTo>
                  <a:lnTo>
                    <a:pt x="0" y="0"/>
                  </a:lnTo>
                  <a:close/>
                </a:path>
              </a:pathLst>
            </a:custGeom>
            <a:blipFill>
              <a:blip r:embed="rId18"/>
              <a:stretch>
                <a:fillRect/>
              </a:stretch>
            </a:blipFill>
          </p:spPr>
          <p:txBody>
            <a:bodyPr/>
            <a:lstStyle/>
            <a:p>
              <a:endParaRPr lang="en-US"/>
            </a:p>
          </p:txBody>
        </p:sp>
        <p:sp>
          <p:nvSpPr>
            <p:cNvPr id="31" name="TextBox 30"/>
            <p:cNvSpPr txBox="1"/>
            <p:nvPr/>
          </p:nvSpPr>
          <p:spPr>
            <a:xfrm>
              <a:off x="887631" y="1811273"/>
              <a:ext cx="2206053" cy="1015663"/>
            </a:xfrm>
            <a:prstGeom prst="rect">
              <a:avLst/>
            </a:prstGeom>
            <a:noFill/>
          </p:spPr>
          <p:txBody>
            <a:bodyPr wrap="none" rtlCol="0">
              <a:spAutoFit/>
            </a:bodyPr>
            <a:lstStyle/>
            <a:p>
              <a:r>
                <a:rPr lang="en-GB" sz="6000">
                  <a:latin typeface="UTM Nyala" panose="02040603050506020204" pitchFamily="18" charset="0"/>
                </a:rPr>
                <a:t>NHÓM</a:t>
              </a:r>
            </a:p>
          </p:txBody>
        </p:sp>
        <p:pic>
          <p:nvPicPr>
            <p:cNvPr id="40" name="Picture 39"/>
            <p:cNvPicPr>
              <a:picLocks noChangeAspect="1"/>
            </p:cNvPicPr>
            <p:nvPr/>
          </p:nvPicPr>
          <p:blipFill rotWithShape="1">
            <a:blip r:embed="rId19" cstate="print">
              <a:extLst>
                <a:ext uri="{28A0092B-C50C-407E-A947-70E740481C1C}">
                  <a14:useLocalDpi xmlns:a14="http://schemas.microsoft.com/office/drawing/2010/main" val="0"/>
                </a:ext>
              </a:extLst>
            </a:blip>
            <a:srcRect l="-1" r="79802" b="54652"/>
            <a:stretch/>
          </p:blipFill>
          <p:spPr>
            <a:xfrm>
              <a:off x="3068911" y="1225515"/>
              <a:ext cx="1249999" cy="1814774"/>
            </a:xfrm>
            <a:prstGeom prst="rect">
              <a:avLst/>
            </a:prstGeom>
          </p:spPr>
        </p:pic>
      </p:grpSp>
      <p:grpSp>
        <p:nvGrpSpPr>
          <p:cNvPr id="48" name="Group 47"/>
          <p:cNvGrpSpPr/>
          <p:nvPr/>
        </p:nvGrpSpPr>
        <p:grpSpPr>
          <a:xfrm>
            <a:off x="304041" y="3158565"/>
            <a:ext cx="5126705" cy="2090498"/>
            <a:chOff x="304041" y="3158565"/>
            <a:chExt cx="5126705" cy="2090498"/>
          </a:xfrm>
        </p:grpSpPr>
        <p:sp>
          <p:nvSpPr>
            <p:cNvPr id="3" name="Freeform 3"/>
            <p:cNvSpPr/>
            <p:nvPr/>
          </p:nvSpPr>
          <p:spPr>
            <a:xfrm>
              <a:off x="304041" y="3358591"/>
              <a:ext cx="5126705" cy="1890472"/>
            </a:xfrm>
            <a:custGeom>
              <a:avLst/>
              <a:gdLst/>
              <a:ahLst/>
              <a:cxnLst/>
              <a:rect l="l" t="t" r="r" b="b"/>
              <a:pathLst>
                <a:path w="5126705" h="1890472">
                  <a:moveTo>
                    <a:pt x="0" y="0"/>
                  </a:moveTo>
                  <a:lnTo>
                    <a:pt x="5126705" y="0"/>
                  </a:lnTo>
                  <a:lnTo>
                    <a:pt x="5126705" y="1890472"/>
                  </a:lnTo>
                  <a:lnTo>
                    <a:pt x="0" y="189047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41" name="TextBox 40"/>
            <p:cNvSpPr txBox="1"/>
            <p:nvPr/>
          </p:nvSpPr>
          <p:spPr>
            <a:xfrm>
              <a:off x="930675" y="3744323"/>
              <a:ext cx="2206053" cy="1015663"/>
            </a:xfrm>
            <a:prstGeom prst="rect">
              <a:avLst/>
            </a:prstGeom>
            <a:noFill/>
          </p:spPr>
          <p:txBody>
            <a:bodyPr wrap="none" rtlCol="0">
              <a:spAutoFit/>
            </a:bodyPr>
            <a:lstStyle/>
            <a:p>
              <a:r>
                <a:rPr lang="en-GB" sz="6000">
                  <a:latin typeface="UTM Nyala" panose="02040603050506020204" pitchFamily="18" charset="0"/>
                </a:rPr>
                <a:t>NHÓM</a:t>
              </a:r>
            </a:p>
          </p:txBody>
        </p:sp>
        <p:pic>
          <p:nvPicPr>
            <p:cNvPr id="42" name="Picture 41"/>
            <p:cNvPicPr>
              <a:picLocks noChangeAspect="1"/>
            </p:cNvPicPr>
            <p:nvPr/>
          </p:nvPicPr>
          <p:blipFill rotWithShape="1">
            <a:blip r:embed="rId19" cstate="print">
              <a:extLst>
                <a:ext uri="{28A0092B-C50C-407E-A947-70E740481C1C}">
                  <a14:useLocalDpi xmlns:a14="http://schemas.microsoft.com/office/drawing/2010/main" val="0"/>
                </a:ext>
              </a:extLst>
            </a:blip>
            <a:srcRect l="20735" t="1811" r="59066" b="52841"/>
            <a:stretch/>
          </p:blipFill>
          <p:spPr>
            <a:xfrm>
              <a:off x="3111955" y="3158565"/>
              <a:ext cx="1249999" cy="1814774"/>
            </a:xfrm>
            <a:prstGeom prst="rect">
              <a:avLst/>
            </a:prstGeom>
          </p:spPr>
        </p:pic>
      </p:grpSp>
      <p:grpSp>
        <p:nvGrpSpPr>
          <p:cNvPr id="49" name="Group 48"/>
          <p:cNvGrpSpPr/>
          <p:nvPr/>
        </p:nvGrpSpPr>
        <p:grpSpPr>
          <a:xfrm>
            <a:off x="304041" y="5257444"/>
            <a:ext cx="5126705" cy="2082116"/>
            <a:chOff x="304041" y="5257444"/>
            <a:chExt cx="5126705" cy="2082116"/>
          </a:xfrm>
        </p:grpSpPr>
        <p:sp>
          <p:nvSpPr>
            <p:cNvPr id="4" name="Freeform 4"/>
            <p:cNvSpPr/>
            <p:nvPr/>
          </p:nvSpPr>
          <p:spPr>
            <a:xfrm>
              <a:off x="304041" y="5449088"/>
              <a:ext cx="5126705" cy="1890472"/>
            </a:xfrm>
            <a:custGeom>
              <a:avLst/>
              <a:gdLst/>
              <a:ahLst/>
              <a:cxnLst/>
              <a:rect l="l" t="t" r="r" b="b"/>
              <a:pathLst>
                <a:path w="5126705" h="1890472">
                  <a:moveTo>
                    <a:pt x="0" y="0"/>
                  </a:moveTo>
                  <a:lnTo>
                    <a:pt x="5126705" y="0"/>
                  </a:lnTo>
                  <a:lnTo>
                    <a:pt x="5126705" y="1890473"/>
                  </a:lnTo>
                  <a:lnTo>
                    <a:pt x="0" y="189047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43" name="TextBox 42"/>
            <p:cNvSpPr txBox="1"/>
            <p:nvPr/>
          </p:nvSpPr>
          <p:spPr>
            <a:xfrm>
              <a:off x="1002957" y="5843202"/>
              <a:ext cx="2206053" cy="1015663"/>
            </a:xfrm>
            <a:prstGeom prst="rect">
              <a:avLst/>
            </a:prstGeom>
            <a:noFill/>
          </p:spPr>
          <p:txBody>
            <a:bodyPr wrap="none" rtlCol="0">
              <a:spAutoFit/>
            </a:bodyPr>
            <a:lstStyle/>
            <a:p>
              <a:r>
                <a:rPr lang="en-GB" sz="6000">
                  <a:latin typeface="UTM Nyala" panose="02040603050506020204" pitchFamily="18" charset="0"/>
                </a:rPr>
                <a:t>NHÓM</a:t>
              </a:r>
            </a:p>
          </p:txBody>
        </p:sp>
        <p:pic>
          <p:nvPicPr>
            <p:cNvPr id="44" name="Picture 43"/>
            <p:cNvPicPr>
              <a:picLocks noChangeAspect="1"/>
            </p:cNvPicPr>
            <p:nvPr/>
          </p:nvPicPr>
          <p:blipFill rotWithShape="1">
            <a:blip r:embed="rId19" cstate="print">
              <a:extLst>
                <a:ext uri="{28A0092B-C50C-407E-A947-70E740481C1C}">
                  <a14:useLocalDpi xmlns:a14="http://schemas.microsoft.com/office/drawing/2010/main" val="0"/>
                </a:ext>
              </a:extLst>
            </a:blip>
            <a:srcRect l="39141" t="4751" r="40660" b="49901"/>
            <a:stretch/>
          </p:blipFill>
          <p:spPr>
            <a:xfrm>
              <a:off x="3184237" y="5257444"/>
              <a:ext cx="1249999" cy="1814774"/>
            </a:xfrm>
            <a:prstGeom prst="rect">
              <a:avLst/>
            </a:prstGeom>
          </p:spPr>
        </p:pic>
      </p:grpSp>
      <p:grpSp>
        <p:nvGrpSpPr>
          <p:cNvPr id="50" name="Group 49"/>
          <p:cNvGrpSpPr/>
          <p:nvPr/>
        </p:nvGrpSpPr>
        <p:grpSpPr>
          <a:xfrm>
            <a:off x="304041" y="7356323"/>
            <a:ext cx="5126705" cy="2073735"/>
            <a:chOff x="304041" y="7356323"/>
            <a:chExt cx="5126705" cy="2073735"/>
          </a:xfrm>
        </p:grpSpPr>
        <p:sp>
          <p:nvSpPr>
            <p:cNvPr id="6" name="Freeform 6"/>
            <p:cNvSpPr/>
            <p:nvPr/>
          </p:nvSpPr>
          <p:spPr>
            <a:xfrm>
              <a:off x="304041" y="7539586"/>
              <a:ext cx="5126705" cy="1890472"/>
            </a:xfrm>
            <a:custGeom>
              <a:avLst/>
              <a:gdLst/>
              <a:ahLst/>
              <a:cxnLst/>
              <a:rect l="l" t="t" r="r" b="b"/>
              <a:pathLst>
                <a:path w="5126705" h="1890472">
                  <a:moveTo>
                    <a:pt x="0" y="0"/>
                  </a:moveTo>
                  <a:lnTo>
                    <a:pt x="5126705" y="0"/>
                  </a:lnTo>
                  <a:lnTo>
                    <a:pt x="5126705" y="1890472"/>
                  </a:lnTo>
                  <a:lnTo>
                    <a:pt x="0" y="189047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45" name="TextBox 44"/>
            <p:cNvSpPr txBox="1"/>
            <p:nvPr/>
          </p:nvSpPr>
          <p:spPr>
            <a:xfrm>
              <a:off x="1030321" y="7942081"/>
              <a:ext cx="2206053" cy="1015663"/>
            </a:xfrm>
            <a:prstGeom prst="rect">
              <a:avLst/>
            </a:prstGeom>
            <a:noFill/>
          </p:spPr>
          <p:txBody>
            <a:bodyPr wrap="none" rtlCol="0">
              <a:spAutoFit/>
            </a:bodyPr>
            <a:lstStyle/>
            <a:p>
              <a:r>
                <a:rPr lang="en-GB" sz="6000">
                  <a:latin typeface="UTM Nyala" panose="02040603050506020204" pitchFamily="18" charset="0"/>
                </a:rPr>
                <a:t>NHÓM</a:t>
              </a:r>
            </a:p>
          </p:txBody>
        </p:sp>
        <p:pic>
          <p:nvPicPr>
            <p:cNvPr id="46" name="Picture 45"/>
            <p:cNvPicPr>
              <a:picLocks noChangeAspect="1"/>
            </p:cNvPicPr>
            <p:nvPr/>
          </p:nvPicPr>
          <p:blipFill rotWithShape="1">
            <a:blip r:embed="rId19" cstate="print">
              <a:extLst>
                <a:ext uri="{28A0092B-C50C-407E-A947-70E740481C1C}">
                  <a14:useLocalDpi xmlns:a14="http://schemas.microsoft.com/office/drawing/2010/main" val="0"/>
                </a:ext>
              </a:extLst>
            </a:blip>
            <a:srcRect l="60516" t="75" r="19285" b="54577"/>
            <a:stretch/>
          </p:blipFill>
          <p:spPr>
            <a:xfrm>
              <a:off x="3211601" y="7356323"/>
              <a:ext cx="1249999" cy="1814774"/>
            </a:xfrm>
            <a:prstGeom prst="rect">
              <a:avLst/>
            </a:prstGeom>
          </p:spPr>
        </p:pic>
      </p:grpSp>
      <p:pic>
        <p:nvPicPr>
          <p:cNvPr id="12" name="Picture 11">
            <a:extLst>
              <a:ext uri="{FF2B5EF4-FFF2-40B4-BE49-F238E27FC236}">
                <a16:creationId xmlns:a16="http://schemas.microsoft.com/office/drawing/2014/main" id="{48CD7D1B-E51E-ADA9-0887-D4E56869E350}"/>
              </a:ext>
            </a:extLst>
          </p:cNvPr>
          <p:cNvPicPr>
            <a:picLocks noChangeAspect="1"/>
          </p:cNvPicPr>
          <p:nvPr/>
        </p:nvPicPr>
        <p:blipFill>
          <a:blip r:embed="rId26"/>
          <a:stretch>
            <a:fillRect/>
          </a:stretch>
        </p:blipFill>
        <p:spPr>
          <a:xfrm>
            <a:off x="5815243" y="41241"/>
            <a:ext cx="11168840" cy="3999323"/>
          </a:xfrm>
          <a:prstGeom prst="rect">
            <a:avLst/>
          </a:prstGeom>
        </p:spPr>
      </p:pic>
    </p:spTree>
    <p:extLst>
      <p:ext uri="{BB962C8B-B14F-4D97-AF65-F5344CB8AC3E}">
        <p14:creationId xmlns:p14="http://schemas.microsoft.com/office/powerpoint/2010/main" val="3736707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1000"/>
                                        <p:tgtEl>
                                          <p:spTgt spid="50"/>
                                        </p:tgtEl>
                                      </p:cBhvr>
                                    </p:animEffect>
                                    <p:anim calcmode="lin" valueType="num">
                                      <p:cBhvr>
                                        <p:cTn id="23" dur="1000" fill="hold"/>
                                        <p:tgtEl>
                                          <p:spTgt spid="50"/>
                                        </p:tgtEl>
                                        <p:attrNameLst>
                                          <p:attrName>ppt_x</p:attrName>
                                        </p:attrNameLst>
                                      </p:cBhvr>
                                      <p:tavLst>
                                        <p:tav tm="0">
                                          <p:val>
                                            <p:strVal val="#ppt_x"/>
                                          </p:val>
                                        </p:tav>
                                        <p:tav tm="100000">
                                          <p:val>
                                            <p:strVal val="#ppt_x"/>
                                          </p:val>
                                        </p:tav>
                                      </p:tavLst>
                                    </p:anim>
                                    <p:anim calcmode="lin" valueType="num">
                                      <p:cBhvr>
                                        <p:cTn id="2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3276600" y="342900"/>
            <a:ext cx="17754600" cy="1446550"/>
          </a:xfrm>
          <a:prstGeom prst="rect">
            <a:avLst/>
          </a:prstGeom>
        </p:spPr>
        <p:txBody>
          <a:bodyPr wrap="square">
            <a:spAutoFit/>
          </a:bodyPr>
          <a:lstStyle/>
          <a:p>
            <a:pPr lvl="0"/>
            <a:r>
              <a:rPr lang="vi-VN" sz="6600">
                <a:solidFill>
                  <a:srgbClr val="000000"/>
                </a:solidFill>
                <a:latin typeface="ArialMT"/>
              </a:rPr>
              <a:t>a. Đường vào bản rất xa </a:t>
            </a:r>
            <a:r>
              <a:rPr lang="vi-VN" sz="8800">
                <a:solidFill>
                  <a:srgbClr val="FF00FF"/>
                </a:solidFill>
                <a:latin typeface="Wingdings-Regular"/>
              </a:rPr>
              <a:t></a:t>
            </a:r>
            <a:r>
              <a:rPr lang="vi-VN" sz="6600">
                <a:solidFill>
                  <a:srgbClr val="000000"/>
                </a:solidFill>
                <a:latin typeface="ArialMT"/>
              </a:rPr>
              <a:t>.</a:t>
            </a:r>
          </a:p>
        </p:txBody>
      </p:sp>
      <p:sp>
        <p:nvSpPr>
          <p:cNvPr id="40" name="Rounded Rectangle 39"/>
          <p:cNvSpPr/>
          <p:nvPr/>
        </p:nvSpPr>
        <p:spPr>
          <a:xfrm>
            <a:off x="2247900" y="2247900"/>
            <a:ext cx="13792200" cy="2562869"/>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6000">
                <a:solidFill>
                  <a:srgbClr val="FF0000"/>
                </a:solidFill>
              </a:rPr>
              <a:t>Đường vào bản rất xa</a:t>
            </a:r>
            <a:r>
              <a:rPr lang="en-US" sz="6000">
                <a:solidFill>
                  <a:srgbClr val="FF0000"/>
                </a:solidFill>
              </a:rPr>
              <a:t> </a:t>
            </a:r>
            <a:r>
              <a:rPr lang="vi-VN" sz="6000">
                <a:solidFill>
                  <a:srgbClr val="002060"/>
                </a:solidFill>
              </a:rPr>
              <a:t>nên du khách đến tham quan phải đi từ sáng sớm.</a:t>
            </a:r>
            <a:endParaRPr lang="en-GB" sz="6000">
              <a:solidFill>
                <a:srgbClr val="002060"/>
              </a:solidFill>
            </a:endParaRPr>
          </a:p>
        </p:txBody>
      </p:sp>
      <p:sp>
        <p:nvSpPr>
          <p:cNvPr id="15" name="Rounded Rectangle 39">
            <a:extLst>
              <a:ext uri="{FF2B5EF4-FFF2-40B4-BE49-F238E27FC236}">
                <a16:creationId xmlns:a16="http://schemas.microsoft.com/office/drawing/2014/main" id="{106391BC-0A62-4979-AAAA-86B214AF243A}"/>
              </a:ext>
            </a:extLst>
          </p:cNvPr>
          <p:cNvSpPr/>
          <p:nvPr/>
        </p:nvSpPr>
        <p:spPr>
          <a:xfrm>
            <a:off x="2247900" y="6057900"/>
            <a:ext cx="14058900" cy="2984458"/>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6000">
                <a:solidFill>
                  <a:srgbClr val="FF0000"/>
                </a:solidFill>
              </a:rPr>
              <a:t>Đường vào bản rất xa </a:t>
            </a:r>
            <a:r>
              <a:rPr lang="vi-VN" sz="6000">
                <a:solidFill>
                  <a:srgbClr val="0070C0"/>
                </a:solidFill>
              </a:rPr>
              <a:t>nhưng các thầy, cô giáo dưới xuôi vẫn kiên trì lên dạy chữ cho trẻ ở bản.</a:t>
            </a:r>
            <a:endParaRPr lang="en-GB" sz="6000">
              <a:solidFill>
                <a:srgbClr val="0070C0"/>
              </a:solidFill>
            </a:endParaRPr>
          </a:p>
        </p:txBody>
      </p:sp>
    </p:spTree>
    <p:extLst>
      <p:ext uri="{BB962C8B-B14F-4D97-AF65-F5344CB8AC3E}">
        <p14:creationId xmlns:p14="http://schemas.microsoft.com/office/powerpoint/2010/main" val="2102140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2247900" y="277494"/>
            <a:ext cx="17754600" cy="1446550"/>
          </a:xfrm>
          <a:prstGeom prst="rect">
            <a:avLst/>
          </a:prstGeom>
        </p:spPr>
        <p:txBody>
          <a:bodyPr wrap="square">
            <a:spAutoFit/>
          </a:bodyPr>
          <a:lstStyle/>
          <a:p>
            <a:pPr lvl="0"/>
            <a:r>
              <a:rPr lang="en-US" sz="6600">
                <a:solidFill>
                  <a:srgbClr val="000000"/>
                </a:solidFill>
                <a:latin typeface="ArialMT"/>
              </a:rPr>
              <a:t>b. Những cây xoan đã lấm tấm nụ </a:t>
            </a:r>
            <a:r>
              <a:rPr lang="en-US" sz="8800">
                <a:solidFill>
                  <a:srgbClr val="FF00FF"/>
                </a:solidFill>
                <a:latin typeface="Wingdings-Regular"/>
              </a:rPr>
              <a:t></a:t>
            </a:r>
            <a:r>
              <a:rPr lang="en-US" sz="6600">
                <a:solidFill>
                  <a:srgbClr val="000000"/>
                </a:solidFill>
                <a:latin typeface="ArialMT"/>
              </a:rPr>
              <a:t>.</a:t>
            </a:r>
          </a:p>
        </p:txBody>
      </p:sp>
      <p:sp>
        <p:nvSpPr>
          <p:cNvPr id="40" name="Rounded Rectangle 39"/>
          <p:cNvSpPr/>
          <p:nvPr/>
        </p:nvSpPr>
        <p:spPr>
          <a:xfrm>
            <a:off x="2247900" y="2247900"/>
            <a:ext cx="13792200" cy="289560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000">
                <a:solidFill>
                  <a:srgbClr val="FF0000"/>
                </a:solidFill>
              </a:rPr>
              <a:t>Những cây xoan đã lấm tấm nụ </a:t>
            </a:r>
            <a:r>
              <a:rPr lang="vi-VN" sz="6000">
                <a:solidFill>
                  <a:srgbClr val="0070C0"/>
                </a:solidFill>
              </a:rPr>
              <a:t>còn cây bàng đã xoè những chiếc lá non xanh đầy cành</a:t>
            </a:r>
            <a:r>
              <a:rPr lang="en-US" sz="6000">
                <a:solidFill>
                  <a:srgbClr val="0070C0"/>
                </a:solidFill>
              </a:rPr>
              <a:t>.</a:t>
            </a:r>
            <a:endParaRPr kumimoji="0" lang="en-GB" sz="6000" b="0" i="0" u="none" strike="noStrike" kern="1200" cap="none" spc="0" normalizeH="0" baseline="0" noProof="0">
              <a:ln>
                <a:noFill/>
              </a:ln>
              <a:solidFill>
                <a:srgbClr val="0070C0"/>
              </a:solidFill>
              <a:effectLst/>
              <a:uLnTx/>
              <a:uFillTx/>
              <a:latin typeface="Calibri"/>
            </a:endParaRPr>
          </a:p>
        </p:txBody>
      </p:sp>
      <p:sp>
        <p:nvSpPr>
          <p:cNvPr id="15" name="Rounded Rectangle 39">
            <a:extLst>
              <a:ext uri="{FF2B5EF4-FFF2-40B4-BE49-F238E27FC236}">
                <a16:creationId xmlns:a16="http://schemas.microsoft.com/office/drawing/2014/main" id="{106391BC-0A62-4979-AAAA-86B214AF243A}"/>
              </a:ext>
            </a:extLst>
          </p:cNvPr>
          <p:cNvSpPr/>
          <p:nvPr/>
        </p:nvSpPr>
        <p:spPr>
          <a:xfrm>
            <a:off x="2247900" y="6057900"/>
            <a:ext cx="14058900" cy="2984458"/>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000">
                <a:solidFill>
                  <a:srgbClr val="FF0000"/>
                </a:solidFill>
              </a:rPr>
              <a:t>Những cây xoan đã lấm tấm nụ </a:t>
            </a:r>
            <a:r>
              <a:rPr lang="vi-VN" sz="6000">
                <a:solidFill>
                  <a:srgbClr val="00B050"/>
                </a:solidFill>
              </a:rPr>
              <a:t>nên chỉ qua một đêm, từ những kẽ vỏ thô ráp, xù xì, hoa bung nở bồng bềnh.</a:t>
            </a:r>
            <a:endParaRPr kumimoji="0" lang="en-GB" sz="6000" b="0" i="0" u="none" strike="noStrike" kern="1200" cap="none" spc="0" normalizeH="0" baseline="0" noProof="0">
              <a:ln>
                <a:noFill/>
              </a:ln>
              <a:solidFill>
                <a:srgbClr val="00B050"/>
              </a:solidFill>
              <a:effectLst/>
              <a:uLnTx/>
              <a:uFillTx/>
              <a:latin typeface="Calibri"/>
            </a:endParaRPr>
          </a:p>
        </p:txBody>
      </p:sp>
    </p:spTree>
    <p:extLst>
      <p:ext uri="{BB962C8B-B14F-4D97-AF65-F5344CB8AC3E}">
        <p14:creationId xmlns:p14="http://schemas.microsoft.com/office/powerpoint/2010/main" val="1722582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2247900" y="277494"/>
            <a:ext cx="1775460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ArialMT"/>
                <a:ea typeface="+mn-ea"/>
                <a:cs typeface="+mn-cs"/>
              </a:rPr>
              <a:t>c. Hội đua thuyền tổ chức vào thứ Bảy </a:t>
            </a:r>
            <a:r>
              <a:rPr kumimoji="0" lang="en-US" sz="8000" b="0" i="0" u="none" strike="noStrike" kern="1200" cap="none" spc="0" normalizeH="0" baseline="0" noProof="0">
                <a:ln>
                  <a:noFill/>
                </a:ln>
                <a:solidFill>
                  <a:srgbClr val="FF00FF"/>
                </a:solidFill>
                <a:effectLst/>
                <a:uLnTx/>
                <a:uFillTx/>
                <a:latin typeface="Wingdings-Regular"/>
                <a:ea typeface="+mn-ea"/>
                <a:cs typeface="+mn-cs"/>
              </a:rPr>
              <a:t></a:t>
            </a:r>
            <a:r>
              <a:rPr kumimoji="0" lang="en-US" sz="6000" b="0" i="0" u="none" strike="noStrike" kern="1200" cap="none" spc="0" normalizeH="0" baseline="0" noProof="0">
                <a:ln>
                  <a:noFill/>
                </a:ln>
                <a:solidFill>
                  <a:srgbClr val="000000"/>
                </a:solidFill>
                <a:effectLst/>
                <a:uLnTx/>
                <a:uFillTx/>
                <a:latin typeface="ArialMT"/>
                <a:ea typeface="+mn-ea"/>
                <a:cs typeface="+mn-cs"/>
              </a:rPr>
              <a:t>.</a:t>
            </a:r>
          </a:p>
        </p:txBody>
      </p:sp>
      <p:sp>
        <p:nvSpPr>
          <p:cNvPr id="40" name="Rounded Rectangle 39"/>
          <p:cNvSpPr/>
          <p:nvPr/>
        </p:nvSpPr>
        <p:spPr>
          <a:xfrm>
            <a:off x="2247900" y="2247900"/>
            <a:ext cx="13792200" cy="289560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000">
                <a:solidFill>
                  <a:srgbClr val="FF0000"/>
                </a:solidFill>
              </a:rPr>
              <a:t>Hội đua thuyền tổ chức vào thứ Bảy </a:t>
            </a:r>
            <a:r>
              <a:rPr lang="vi-VN" sz="6000">
                <a:solidFill>
                  <a:srgbClr val="00B050"/>
                </a:solidFill>
              </a:rPr>
              <a:t>nhưng từ chiều thứ Sáu, các đội đua đã nô nức tụ tập bên bến sông. </a:t>
            </a:r>
            <a:endParaRPr kumimoji="0" lang="en-GB" sz="6000" b="0" i="0" u="none" strike="noStrike" kern="1200" cap="none" spc="0" normalizeH="0" baseline="0" noProof="0">
              <a:ln>
                <a:noFill/>
              </a:ln>
              <a:solidFill>
                <a:srgbClr val="00B050"/>
              </a:solidFill>
              <a:effectLst/>
              <a:uLnTx/>
              <a:uFillTx/>
              <a:latin typeface="Calibri"/>
            </a:endParaRPr>
          </a:p>
        </p:txBody>
      </p:sp>
      <p:sp>
        <p:nvSpPr>
          <p:cNvPr id="15" name="Rounded Rectangle 39">
            <a:extLst>
              <a:ext uri="{FF2B5EF4-FFF2-40B4-BE49-F238E27FC236}">
                <a16:creationId xmlns:a16="http://schemas.microsoft.com/office/drawing/2014/main" id="{106391BC-0A62-4979-AAAA-86B214AF243A}"/>
              </a:ext>
            </a:extLst>
          </p:cNvPr>
          <p:cNvSpPr/>
          <p:nvPr/>
        </p:nvSpPr>
        <p:spPr>
          <a:xfrm>
            <a:off x="2247900" y="6057900"/>
            <a:ext cx="14058900" cy="2984458"/>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000">
                <a:solidFill>
                  <a:srgbClr val="FF0000"/>
                </a:solidFill>
              </a:rPr>
              <a:t>Hội đua thuyền tổ chức vào thứ Bảy </a:t>
            </a:r>
            <a:r>
              <a:rPr lang="vi-VN" sz="6000">
                <a:solidFill>
                  <a:srgbClr val="0070C0"/>
                </a:solidFill>
              </a:rPr>
              <a:t>nên các gian hàng ẩm thực trên sông đã kết thúc vào tối thứ Sáu.</a:t>
            </a:r>
            <a:endParaRPr lang="en-GB" sz="6000">
              <a:solidFill>
                <a:srgbClr val="0070C0"/>
              </a:solidFill>
            </a:endParaRPr>
          </a:p>
        </p:txBody>
      </p:sp>
    </p:spTree>
    <p:extLst>
      <p:ext uri="{BB962C8B-B14F-4D97-AF65-F5344CB8AC3E}">
        <p14:creationId xmlns:p14="http://schemas.microsoft.com/office/powerpoint/2010/main" val="680007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2247900" y="277494"/>
            <a:ext cx="177546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000000"/>
                </a:solidFill>
                <a:effectLst/>
                <a:uLnTx/>
                <a:uFillTx/>
                <a:latin typeface="ArialMT"/>
                <a:ea typeface="+mn-ea"/>
                <a:cs typeface="+mn-cs"/>
              </a:rPr>
              <a:t>d. Tôi thích những món đồ chơi kết từ lá dừa </a:t>
            </a:r>
            <a:r>
              <a:rPr kumimoji="0" lang="vi-VN" sz="7200" b="0" i="0" u="none" strike="noStrike" kern="1200" cap="none" spc="0" normalizeH="0" baseline="0" noProof="0">
                <a:ln>
                  <a:noFill/>
                </a:ln>
                <a:solidFill>
                  <a:srgbClr val="FF00FF"/>
                </a:solidFill>
                <a:effectLst/>
                <a:uLnTx/>
                <a:uFillTx/>
                <a:latin typeface="Wingdings-Regular"/>
                <a:ea typeface="+mn-ea"/>
                <a:cs typeface="+mn-cs"/>
              </a:rPr>
              <a:t></a:t>
            </a:r>
            <a:r>
              <a:rPr kumimoji="0" lang="vi-VN" sz="5400" b="0" i="0" u="none" strike="noStrike" kern="1200" cap="none" spc="0" normalizeH="0" baseline="0" noProof="0">
                <a:ln>
                  <a:noFill/>
                </a:ln>
                <a:solidFill>
                  <a:srgbClr val="000000"/>
                </a:solidFill>
                <a:effectLst/>
                <a:uLnTx/>
                <a:uFillTx/>
                <a:latin typeface="ArialMT"/>
                <a:ea typeface="+mn-ea"/>
                <a:cs typeface="+mn-cs"/>
              </a:rPr>
              <a:t>.</a:t>
            </a:r>
            <a:endParaRPr kumimoji="0" lang="en-US" sz="5400" b="1" i="0" u="none" strike="noStrike" kern="1200" cap="none" spc="0" normalizeH="0" baseline="0" noProof="0">
              <a:ln>
                <a:noFill/>
              </a:ln>
              <a:solidFill>
                <a:prstClr val="black"/>
              </a:solidFill>
              <a:effectLst/>
              <a:uLnTx/>
              <a:uFillTx/>
              <a:latin typeface="Calibri"/>
              <a:ea typeface="+mn-ea"/>
              <a:cs typeface="Times New Roman" panose="02020603050405020304" pitchFamily="18" charset="0"/>
            </a:endParaRPr>
          </a:p>
        </p:txBody>
      </p:sp>
      <p:sp>
        <p:nvSpPr>
          <p:cNvPr id="40" name="Rounded Rectangle 39"/>
          <p:cNvSpPr/>
          <p:nvPr/>
        </p:nvSpPr>
        <p:spPr>
          <a:xfrm>
            <a:off x="2247900" y="2247900"/>
            <a:ext cx="13792200" cy="289560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000">
                <a:solidFill>
                  <a:srgbClr val="FF0000"/>
                </a:solidFill>
              </a:rPr>
              <a:t>Tôi thích những món đồ chơi kết từ lá dừa </a:t>
            </a:r>
            <a:r>
              <a:rPr lang="vi-VN" sz="6000">
                <a:solidFill>
                  <a:srgbClr val="0070C0"/>
                </a:solidFill>
              </a:rPr>
              <a:t>nên mỗi khi có dịp gặp ai bán chúng, ba đều mua về cho tôi.</a:t>
            </a:r>
            <a:endParaRPr kumimoji="0" lang="en-GB" sz="6000" b="0" i="0" u="none" strike="noStrike" kern="1200" cap="none" spc="0" normalizeH="0" baseline="0" noProof="0">
              <a:ln>
                <a:noFill/>
              </a:ln>
              <a:solidFill>
                <a:srgbClr val="0070C0"/>
              </a:solidFill>
              <a:effectLst/>
              <a:uLnTx/>
              <a:uFillTx/>
              <a:latin typeface="Calibri"/>
            </a:endParaRPr>
          </a:p>
        </p:txBody>
      </p:sp>
      <p:sp>
        <p:nvSpPr>
          <p:cNvPr id="15" name="Rounded Rectangle 39">
            <a:extLst>
              <a:ext uri="{FF2B5EF4-FFF2-40B4-BE49-F238E27FC236}">
                <a16:creationId xmlns:a16="http://schemas.microsoft.com/office/drawing/2014/main" id="{106391BC-0A62-4979-AAAA-86B214AF243A}"/>
              </a:ext>
            </a:extLst>
          </p:cNvPr>
          <p:cNvSpPr/>
          <p:nvPr/>
        </p:nvSpPr>
        <p:spPr>
          <a:xfrm>
            <a:off x="2247900" y="6057900"/>
            <a:ext cx="14058900" cy="2984458"/>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000">
                <a:solidFill>
                  <a:srgbClr val="FF0000"/>
                </a:solidFill>
              </a:rPr>
              <a:t>Tôi thích những món đồ chơi kết từ lá dừa </a:t>
            </a:r>
            <a:r>
              <a:rPr lang="vi-VN" sz="6000">
                <a:solidFill>
                  <a:srgbClr val="00B050"/>
                </a:solidFill>
              </a:rPr>
              <a:t>còn em trai tôi lại đam mê những món đồ chơi công nghệ.</a:t>
            </a:r>
            <a:endParaRPr lang="en-GB" sz="6000">
              <a:solidFill>
                <a:srgbClr val="00B050"/>
              </a:solidFill>
            </a:endParaRPr>
          </a:p>
        </p:txBody>
      </p:sp>
    </p:spTree>
    <p:extLst>
      <p:ext uri="{BB962C8B-B14F-4D97-AF65-F5344CB8AC3E}">
        <p14:creationId xmlns:p14="http://schemas.microsoft.com/office/powerpoint/2010/main" val="875398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ÂN NGUYỄN">
            <a:extLst>
              <a:ext uri="{FF2B5EF4-FFF2-40B4-BE49-F238E27FC236}">
                <a16:creationId xmlns:a16="http://schemas.microsoft.com/office/drawing/2014/main" id="{AD4820FC-DE11-FBB8-267B-C153845E61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433" b="76578" l="11301" r="27990">
                        <a14:foregroundMark x1="16894" y1="28368" x2="16894" y2="28368"/>
                        <a14:foregroundMark x1="17985" y1="27800" x2="18440" y2="35304"/>
                        <a14:foregroundMark x1="18440" y1="35304" x2="18486" y2="35588"/>
                        <a14:foregroundMark x1="12347" y1="75611" x2="14302" y2="67936"/>
                        <a14:foregroundMark x1="13142" y1="64639" x2="13711" y2="67368"/>
                        <a14:foregroundMark x1="11346" y1="75611" x2="11346" y2="75611"/>
                        <a14:foregroundMark x1="21828" y1="62365" x2="22010" y2="66345"/>
                        <a14:foregroundMark x1="22010" y1="66345" x2="21032" y2="63502"/>
                        <a14:foregroundMark x1="21032" y1="63502" x2="21191" y2="63218"/>
                        <a14:foregroundMark x1="13711" y1="75725" x2="15166" y2="68505"/>
                        <a14:foregroundMark x1="15166" y1="68505" x2="15439" y2="67823"/>
                        <a14:foregroundMark x1="27990" y1="53269" x2="27308" y2="54292"/>
                        <a14:foregroundMark x1="13824" y1="66515" x2="14870" y2="64923"/>
                        <a14:foregroundMark x1="18759" y1="76578" x2="18759" y2="76578"/>
                      </a14:backgroundRemoval>
                    </a14:imgEffect>
                  </a14:imgLayer>
                </a14:imgProps>
              </a:ext>
              <a:ext uri="{28A0092B-C50C-407E-A947-70E740481C1C}">
                <a14:useLocalDpi xmlns:a14="http://schemas.microsoft.com/office/drawing/2010/main" val="0"/>
              </a:ext>
            </a:extLst>
          </a:blip>
          <a:srcRect l="10417" t="14586" r="70417" b="16668"/>
          <a:stretch/>
        </p:blipFill>
        <p:spPr>
          <a:xfrm>
            <a:off x="228600" y="1714500"/>
            <a:ext cx="6477000" cy="9293089"/>
          </a:xfrm>
          <a:prstGeom prst="rect">
            <a:avLst/>
          </a:prstGeom>
        </p:spPr>
      </p:pic>
      <p:sp>
        <p:nvSpPr>
          <p:cNvPr id="5" name="Speech Bubble: Oval 4">
            <a:extLst>
              <a:ext uri="{FF2B5EF4-FFF2-40B4-BE49-F238E27FC236}">
                <a16:creationId xmlns:a16="http://schemas.microsoft.com/office/drawing/2014/main" id="{71CDCC58-9FAF-B68B-1373-5DEF27405A8E}"/>
              </a:ext>
            </a:extLst>
          </p:cNvPr>
          <p:cNvSpPr/>
          <p:nvPr/>
        </p:nvSpPr>
        <p:spPr>
          <a:xfrm>
            <a:off x="7010400" y="1104900"/>
            <a:ext cx="10820400" cy="7848600"/>
          </a:xfrm>
          <a:prstGeom prst="wedgeEllipseCallout">
            <a:avLst>
              <a:gd name="adj1" fmla="val -56431"/>
              <a:gd name="adj2" fmla="val 17743"/>
            </a:avLst>
          </a:prstGeom>
          <a:solidFill>
            <a:srgbClr val="FFD7DD"/>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12">
            <a:extLst>
              <a:ext uri="{FF2B5EF4-FFF2-40B4-BE49-F238E27FC236}">
                <a16:creationId xmlns:a16="http://schemas.microsoft.com/office/drawing/2014/main" id="{E1F47EFC-92AC-50E7-4BA1-F582A7B44CAE}"/>
              </a:ext>
            </a:extLst>
          </p:cNvPr>
          <p:cNvSpPr/>
          <p:nvPr/>
        </p:nvSpPr>
        <p:spPr>
          <a:xfrm>
            <a:off x="15819289" y="7814998"/>
            <a:ext cx="2240111" cy="1903161"/>
          </a:xfrm>
          <a:custGeom>
            <a:avLst/>
            <a:gdLst/>
            <a:ahLst/>
            <a:cxnLst/>
            <a:rect l="l" t="t" r="r" b="b"/>
            <a:pathLst>
              <a:path w="2240111" h="1903161">
                <a:moveTo>
                  <a:pt x="0" y="0"/>
                </a:moveTo>
                <a:lnTo>
                  <a:pt x="2240111" y="0"/>
                </a:lnTo>
                <a:lnTo>
                  <a:pt x="2240111" y="1903161"/>
                </a:lnTo>
                <a:lnTo>
                  <a:pt x="0" y="19031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9">
            <a:extLst>
              <a:ext uri="{FF2B5EF4-FFF2-40B4-BE49-F238E27FC236}">
                <a16:creationId xmlns:a16="http://schemas.microsoft.com/office/drawing/2014/main" id="{0E229CD8-ADB8-F745-7D0B-F6A848049F9A}"/>
              </a:ext>
            </a:extLst>
          </p:cNvPr>
          <p:cNvSpPr/>
          <p:nvPr/>
        </p:nvSpPr>
        <p:spPr>
          <a:xfrm>
            <a:off x="228600" y="35832"/>
            <a:ext cx="2122991" cy="2138136"/>
          </a:xfrm>
          <a:custGeom>
            <a:avLst/>
            <a:gdLst/>
            <a:ahLst/>
            <a:cxnLst/>
            <a:rect l="l" t="t" r="r" b="b"/>
            <a:pathLst>
              <a:path w="2122991" h="2138136">
                <a:moveTo>
                  <a:pt x="0" y="0"/>
                </a:moveTo>
                <a:lnTo>
                  <a:pt x="2122991" y="0"/>
                </a:lnTo>
                <a:lnTo>
                  <a:pt x="2122991" y="2138136"/>
                </a:lnTo>
                <a:lnTo>
                  <a:pt x="0" y="21381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D9132E68-E138-2FE4-4E23-12399921A97F}"/>
              </a:ext>
            </a:extLst>
          </p:cNvPr>
          <p:cNvSpPr/>
          <p:nvPr/>
        </p:nvSpPr>
        <p:spPr>
          <a:xfrm flipH="1">
            <a:off x="1844977" y="1333500"/>
            <a:ext cx="1013228" cy="1252187"/>
          </a:xfrm>
          <a:custGeom>
            <a:avLst/>
            <a:gdLst/>
            <a:ahLst/>
            <a:cxnLst/>
            <a:rect l="l" t="t" r="r" b="b"/>
            <a:pathLst>
              <a:path w="1013228" h="1252187">
                <a:moveTo>
                  <a:pt x="1013228" y="0"/>
                </a:moveTo>
                <a:lnTo>
                  <a:pt x="0" y="0"/>
                </a:lnTo>
                <a:lnTo>
                  <a:pt x="0" y="1252186"/>
                </a:lnTo>
                <a:lnTo>
                  <a:pt x="1013228" y="1252186"/>
                </a:lnTo>
                <a:lnTo>
                  <a:pt x="1013228"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7336FA39-4FC6-46F1-8610-B1B30A3BC94F}"/>
              </a:ext>
            </a:extLst>
          </p:cNvPr>
          <p:cNvPicPr>
            <a:picLocks noChangeAspect="1"/>
          </p:cNvPicPr>
          <p:nvPr/>
        </p:nvPicPr>
        <p:blipFill>
          <a:blip r:embed="rId10"/>
          <a:stretch>
            <a:fillRect/>
          </a:stretch>
        </p:blipFill>
        <p:spPr>
          <a:xfrm>
            <a:off x="8001662" y="2596370"/>
            <a:ext cx="9943438" cy="5218628"/>
          </a:xfrm>
          <a:prstGeom prst="rect">
            <a:avLst/>
          </a:prstGeom>
        </p:spPr>
      </p:pic>
    </p:spTree>
    <p:extLst>
      <p:ext uri="{BB962C8B-B14F-4D97-AF65-F5344CB8AC3E}">
        <p14:creationId xmlns:p14="http://schemas.microsoft.com/office/powerpoint/2010/main" val="1399562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FCB"/>
        </a:solidFill>
        <a:effectLst/>
      </p:bgPr>
    </p:bg>
    <p:spTree>
      <p:nvGrpSpPr>
        <p:cNvPr id="1" name=""/>
        <p:cNvGrpSpPr/>
        <p:nvPr/>
      </p:nvGrpSpPr>
      <p:grpSpPr>
        <a:xfrm>
          <a:off x="0" y="0"/>
          <a:ext cx="0" cy="0"/>
          <a:chOff x="0" y="0"/>
          <a:chExt cx="0" cy="0"/>
        </a:xfrm>
      </p:grpSpPr>
      <p:sp>
        <p:nvSpPr>
          <p:cNvPr id="4" name="NGÂN NGUYỄN">
            <a:extLst>
              <a:ext uri="{FF2B5EF4-FFF2-40B4-BE49-F238E27FC236}">
                <a16:creationId xmlns:a16="http://schemas.microsoft.com/office/drawing/2014/main" id="{7C897038-D957-FADB-E328-88D85F0CF057}"/>
              </a:ext>
            </a:extLst>
          </p:cNvPr>
          <p:cNvSpPr txBox="1"/>
          <p:nvPr/>
        </p:nvSpPr>
        <p:spPr>
          <a:xfrm>
            <a:off x="1598995" y="1827024"/>
            <a:ext cx="15732119" cy="1415772"/>
          </a:xfrm>
          <a:prstGeom prst="rect">
            <a:avLst/>
          </a:prstGeom>
        </p:spPr>
        <p:txBody>
          <a:bodyPr wrap="square" lIns="0" tIns="0" rIns="0" bIns="0" rtlCol="0" anchor="t">
            <a:spAutoFit/>
          </a:bodyPr>
          <a:lstStyle/>
          <a:p>
            <a:r>
              <a:rPr lang="en-US" sz="4800" b="1">
                <a:solidFill>
                  <a:srgbClr val="FF00FF"/>
                </a:solidFill>
                <a:latin typeface="Arial-Rounded-Bold"/>
              </a:rPr>
              <a:t>3. </a:t>
            </a:r>
            <a:r>
              <a:rPr lang="en-US" sz="4400" b="1">
                <a:solidFill>
                  <a:srgbClr val="000000"/>
                </a:solidFill>
                <a:latin typeface="Arial-BoldMT"/>
              </a:rPr>
              <a:t>Viết 3 – 4 câu về một loài vật em thích, trong đó có ít nhất một câu ghép. Chỉ ra cách nối các vế câu đã sử dụng.</a:t>
            </a:r>
            <a:endParaRPr kumimoji="0" lang="en-US" sz="4000" b="1" i="0" u="none" strike="noStrike" kern="1200" cap="none" spc="0" normalizeH="0" baseline="0" noProof="0">
              <a:ln>
                <a:noFill/>
              </a:ln>
              <a:solidFill>
                <a:prstClr val="black"/>
              </a:solidFill>
              <a:effectLst/>
              <a:uLnTx/>
              <a:uFillTx/>
              <a:latin typeface="Calibri"/>
              <a:ea typeface="+mn-ea"/>
              <a:cs typeface="Times New Roman" panose="02020603050405020304" pitchFamily="18" charset="0"/>
            </a:endParaRPr>
          </a:p>
        </p:txBody>
      </p:sp>
      <p:sp>
        <p:nvSpPr>
          <p:cNvPr id="5" name="Freeform 6">
            <a:extLst>
              <a:ext uri="{FF2B5EF4-FFF2-40B4-BE49-F238E27FC236}">
                <a16:creationId xmlns:a16="http://schemas.microsoft.com/office/drawing/2014/main" id="{0E1E376D-5FA4-1E15-0D69-1A557CAF3173}"/>
              </a:ext>
            </a:extLst>
          </p:cNvPr>
          <p:cNvSpPr/>
          <p:nvPr/>
        </p:nvSpPr>
        <p:spPr>
          <a:xfrm rot="1455067">
            <a:off x="-78152" y="8844838"/>
            <a:ext cx="1418765" cy="1408432"/>
          </a:xfrm>
          <a:custGeom>
            <a:avLst/>
            <a:gdLst/>
            <a:ahLst/>
            <a:cxnLst/>
            <a:rect l="l" t="t" r="r" b="b"/>
            <a:pathLst>
              <a:path w="2835234" h="2601327">
                <a:moveTo>
                  <a:pt x="0" y="0"/>
                </a:moveTo>
                <a:lnTo>
                  <a:pt x="2835234" y="0"/>
                </a:lnTo>
                <a:lnTo>
                  <a:pt x="2835234" y="2601327"/>
                </a:lnTo>
                <a:lnTo>
                  <a:pt x="0" y="26013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11">
            <a:extLst>
              <a:ext uri="{FF2B5EF4-FFF2-40B4-BE49-F238E27FC236}">
                <a16:creationId xmlns:a16="http://schemas.microsoft.com/office/drawing/2014/main" id="{6F1EE6F3-AF50-588A-4F81-7F0F4EF9BC4C}"/>
              </a:ext>
            </a:extLst>
          </p:cNvPr>
          <p:cNvSpPr/>
          <p:nvPr/>
        </p:nvSpPr>
        <p:spPr>
          <a:xfrm flipH="1">
            <a:off x="16530273" y="1184047"/>
            <a:ext cx="1013228" cy="1252187"/>
          </a:xfrm>
          <a:custGeom>
            <a:avLst/>
            <a:gdLst/>
            <a:ahLst/>
            <a:cxnLst/>
            <a:rect l="l" t="t" r="r" b="b"/>
            <a:pathLst>
              <a:path w="1013228" h="1252187">
                <a:moveTo>
                  <a:pt x="1013228" y="0"/>
                </a:moveTo>
                <a:lnTo>
                  <a:pt x="0" y="0"/>
                </a:lnTo>
                <a:lnTo>
                  <a:pt x="0" y="1252186"/>
                </a:lnTo>
                <a:lnTo>
                  <a:pt x="1013228" y="1252186"/>
                </a:lnTo>
                <a:lnTo>
                  <a:pt x="101322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9F5F5A89-E629-846E-C0B0-29D7371B55C7}"/>
              </a:ext>
            </a:extLst>
          </p:cNvPr>
          <p:cNvSpPr/>
          <p:nvPr/>
        </p:nvSpPr>
        <p:spPr>
          <a:xfrm>
            <a:off x="16079686" y="2502105"/>
            <a:ext cx="9144000" cy="584775"/>
          </a:xfrm>
          <a:prstGeom prst="rect">
            <a:avLst/>
          </a:prstGeom>
        </p:spPr>
        <p:txBody>
          <a:bodyPr>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vi-VN"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id="{9B5C7737-D77B-4978-B7E5-4A9F747D9E41}"/>
              </a:ext>
            </a:extLst>
          </p:cNvPr>
          <p:cNvPicPr>
            <a:picLocks noChangeAspect="1"/>
          </p:cNvPicPr>
          <p:nvPr/>
        </p:nvPicPr>
        <p:blipFill>
          <a:blip r:embed="rId6"/>
          <a:stretch>
            <a:fillRect/>
          </a:stretch>
        </p:blipFill>
        <p:spPr>
          <a:xfrm>
            <a:off x="863505" y="3543300"/>
            <a:ext cx="16173382" cy="5072312"/>
          </a:xfrm>
          <a:prstGeom prst="rect">
            <a:avLst/>
          </a:prstGeom>
        </p:spPr>
      </p:pic>
      <p:sp>
        <p:nvSpPr>
          <p:cNvPr id="6" name="Freeform 8">
            <a:extLst>
              <a:ext uri="{FF2B5EF4-FFF2-40B4-BE49-F238E27FC236}">
                <a16:creationId xmlns:a16="http://schemas.microsoft.com/office/drawing/2014/main" id="{F9A1E43E-69C9-E132-99B6-1CAD67FBC564}"/>
              </a:ext>
            </a:extLst>
          </p:cNvPr>
          <p:cNvSpPr/>
          <p:nvPr/>
        </p:nvSpPr>
        <p:spPr>
          <a:xfrm rot="862889">
            <a:off x="16248003" y="8124710"/>
            <a:ext cx="2166223" cy="2122013"/>
          </a:xfrm>
          <a:custGeom>
            <a:avLst/>
            <a:gdLst/>
            <a:ahLst/>
            <a:cxnLst/>
            <a:rect l="l" t="t" r="r" b="b"/>
            <a:pathLst>
              <a:path w="4156930" h="3921371">
                <a:moveTo>
                  <a:pt x="0" y="0"/>
                </a:moveTo>
                <a:lnTo>
                  <a:pt x="4156930" y="0"/>
                </a:lnTo>
                <a:lnTo>
                  <a:pt x="4156930" y="3921371"/>
                </a:lnTo>
                <a:lnTo>
                  <a:pt x="0" y="39213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43873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FCB"/>
        </a:solidFill>
        <a:effectLst/>
      </p:bgPr>
    </p:bg>
    <p:spTree>
      <p:nvGrpSpPr>
        <p:cNvPr id="1" name=""/>
        <p:cNvGrpSpPr/>
        <p:nvPr/>
      </p:nvGrpSpPr>
      <p:grpSpPr>
        <a:xfrm>
          <a:off x="0" y="0"/>
          <a:ext cx="0" cy="0"/>
          <a:chOff x="0" y="0"/>
          <a:chExt cx="0" cy="0"/>
        </a:xfrm>
      </p:grpSpPr>
      <p:sp>
        <p:nvSpPr>
          <p:cNvPr id="4" name="NGÂN NGUYỄN">
            <a:extLst>
              <a:ext uri="{FF2B5EF4-FFF2-40B4-BE49-F238E27FC236}">
                <a16:creationId xmlns:a16="http://schemas.microsoft.com/office/drawing/2014/main" id="{7C897038-D957-FADB-E328-88D85F0CF057}"/>
              </a:ext>
            </a:extLst>
          </p:cNvPr>
          <p:cNvSpPr txBox="1"/>
          <p:nvPr/>
        </p:nvSpPr>
        <p:spPr>
          <a:xfrm>
            <a:off x="1598995" y="1827024"/>
            <a:ext cx="15732119" cy="4062651"/>
          </a:xfrm>
          <a:prstGeom prst="rect">
            <a:avLst/>
          </a:prstGeom>
        </p:spPr>
        <p:txBody>
          <a:bodyPr wrap="square" lIns="0" tIns="0" rIns="0" bIns="0" rtlCol="0" anchor="t">
            <a:spAutoFit/>
          </a:bodyPr>
          <a:lstStyle/>
          <a:p>
            <a:pPr lvl="0"/>
            <a:r>
              <a:rPr lang="vi-VN" sz="4400" b="1">
                <a:latin typeface="Arial-Rounded-Bold"/>
              </a:rPr>
              <a:t>Miu là một chú mèo tinh ranh. Vì chú có bộ móng v</a:t>
            </a:r>
            <a:r>
              <a:rPr lang="en-US" sz="4400" b="1">
                <a:latin typeface="Arial-Rounded-Bold"/>
              </a:rPr>
              <a:t>u</a:t>
            </a:r>
            <a:r>
              <a:rPr lang="vi-VN" sz="4400" b="1">
                <a:latin typeface="Arial-Rounded-Bold"/>
              </a:rPr>
              <a:t>ốt sắc nhọn nên chú luôn rình bọn chuột phá phách, làm chúng không còn chạy vào đâu được. Chú bắt chuột thì giỏi vậy nhưng ngủ thì cũng chẳng ai bằng. Cứ khi nào chán nản là chú lại nằm phơi nắng, rồi lăn ra ngủ. Lúc đó trông chú rõ là yêu!</a:t>
            </a:r>
            <a:endParaRPr kumimoji="0" lang="en-US" sz="3600" b="1" i="0" u="none" strike="noStrike" kern="1200" cap="none" spc="0" normalizeH="0" baseline="0" noProof="0">
              <a:ln>
                <a:noFill/>
              </a:ln>
              <a:effectLst/>
              <a:uLnTx/>
              <a:uFillTx/>
              <a:latin typeface="Calibri"/>
              <a:cs typeface="Times New Roman" panose="02020603050405020304" pitchFamily="18" charset="0"/>
            </a:endParaRPr>
          </a:p>
        </p:txBody>
      </p:sp>
      <p:sp>
        <p:nvSpPr>
          <p:cNvPr id="5" name="Freeform 6">
            <a:extLst>
              <a:ext uri="{FF2B5EF4-FFF2-40B4-BE49-F238E27FC236}">
                <a16:creationId xmlns:a16="http://schemas.microsoft.com/office/drawing/2014/main" id="{0E1E376D-5FA4-1E15-0D69-1A557CAF3173}"/>
              </a:ext>
            </a:extLst>
          </p:cNvPr>
          <p:cNvSpPr/>
          <p:nvPr/>
        </p:nvSpPr>
        <p:spPr>
          <a:xfrm rot="1455067">
            <a:off x="-78152" y="8844838"/>
            <a:ext cx="1418765" cy="1408432"/>
          </a:xfrm>
          <a:custGeom>
            <a:avLst/>
            <a:gdLst/>
            <a:ahLst/>
            <a:cxnLst/>
            <a:rect l="l" t="t" r="r" b="b"/>
            <a:pathLst>
              <a:path w="2835234" h="2601327">
                <a:moveTo>
                  <a:pt x="0" y="0"/>
                </a:moveTo>
                <a:lnTo>
                  <a:pt x="2835234" y="0"/>
                </a:lnTo>
                <a:lnTo>
                  <a:pt x="2835234" y="2601327"/>
                </a:lnTo>
                <a:lnTo>
                  <a:pt x="0" y="26013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9F5F5A89-E629-846E-C0B0-29D7371B55C7}"/>
              </a:ext>
            </a:extLst>
          </p:cNvPr>
          <p:cNvSpPr/>
          <p:nvPr/>
        </p:nvSpPr>
        <p:spPr>
          <a:xfrm>
            <a:off x="16079686" y="2502105"/>
            <a:ext cx="9144000" cy="584775"/>
          </a:xfrm>
          <a:prstGeom prst="rect">
            <a:avLst/>
          </a:prstGeom>
        </p:spPr>
        <p:txBody>
          <a:bodyPr>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vi-VN"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 name="Freeform 8">
            <a:extLst>
              <a:ext uri="{FF2B5EF4-FFF2-40B4-BE49-F238E27FC236}">
                <a16:creationId xmlns:a16="http://schemas.microsoft.com/office/drawing/2014/main" id="{F9A1E43E-69C9-E132-99B6-1CAD67FBC564}"/>
              </a:ext>
            </a:extLst>
          </p:cNvPr>
          <p:cNvSpPr/>
          <p:nvPr/>
        </p:nvSpPr>
        <p:spPr>
          <a:xfrm rot="862889">
            <a:off x="16488262" y="8143762"/>
            <a:ext cx="2166223" cy="2122013"/>
          </a:xfrm>
          <a:custGeom>
            <a:avLst/>
            <a:gdLst/>
            <a:ahLst/>
            <a:cxnLst/>
            <a:rect l="l" t="t" r="r" b="b"/>
            <a:pathLst>
              <a:path w="4156930" h="3921371">
                <a:moveTo>
                  <a:pt x="0" y="0"/>
                </a:moveTo>
                <a:lnTo>
                  <a:pt x="4156930" y="0"/>
                </a:lnTo>
                <a:lnTo>
                  <a:pt x="4156930" y="3921371"/>
                </a:lnTo>
                <a:lnTo>
                  <a:pt x="0" y="39213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50" name="Picture 2" descr="Hình ảnh Nhân Vật Hoạt Hình Mèo PNG , Con Mèo, Mèo Con, Meo PNG trong suốt  và Vector để tải xuống miễn phí">
            <a:extLst>
              <a:ext uri="{FF2B5EF4-FFF2-40B4-BE49-F238E27FC236}">
                <a16:creationId xmlns:a16="http://schemas.microsoft.com/office/drawing/2014/main" id="{B87B451D-C25F-4850-8603-D47953ED957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031" b="93750" l="10000" r="90000">
                        <a14:foregroundMark x1="30000" y1="36250" x2="55313" y2="80000"/>
                        <a14:foregroundMark x1="40938" y1="33438" x2="52812" y2="53750"/>
                        <a14:foregroundMark x1="47500" y1="29063" x2="56250" y2="38125"/>
                        <a14:foregroundMark x1="53125" y1="30000" x2="62500" y2="35938"/>
                        <a14:foregroundMark x1="60313" y1="7500" x2="67188" y2="7187"/>
                        <a14:foregroundMark x1="28750" y1="30938" x2="32188" y2="44688"/>
                        <a14:foregroundMark x1="52188" y1="41563" x2="55000" y2="53438"/>
                        <a14:foregroundMark x1="53125" y1="32813" x2="60000" y2="51875"/>
                        <a14:foregroundMark x1="58125" y1="29688" x2="60625" y2="36875"/>
                        <a14:foregroundMark x1="42813" y1="41250" x2="46250" y2="49688"/>
                        <a14:foregroundMark x1="40000" y1="47500" x2="46250" y2="74375"/>
                        <a14:foregroundMark x1="41563" y1="59375" x2="45000" y2="88125"/>
                        <a14:foregroundMark x1="43438" y1="79063" x2="45625" y2="86563"/>
                        <a14:foregroundMark x1="27187" y1="86563" x2="37813" y2="93750"/>
                        <a14:foregroundMark x1="46563" y1="93125" x2="56563" y2="93125"/>
                        <a14:foregroundMark x1="81875" y1="65000" x2="85938" y2="73750"/>
                        <a14:foregroundMark x1="74688" y1="60313" x2="80938" y2="63750"/>
                      </a14:backgroundRemoval>
                    </a14:imgEffect>
                  </a14:imgLayer>
                </a14:imgProps>
              </a:ext>
              <a:ext uri="{28A0092B-C50C-407E-A947-70E740481C1C}">
                <a14:useLocalDpi xmlns:a14="http://schemas.microsoft.com/office/drawing/2010/main" val="0"/>
              </a:ext>
            </a:extLst>
          </a:blip>
          <a:srcRect/>
          <a:stretch>
            <a:fillRect/>
          </a:stretch>
        </p:blipFill>
        <p:spPr bwMode="auto">
          <a:xfrm>
            <a:off x="6955615" y="4991100"/>
            <a:ext cx="49530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071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NGÂN NGUYỄN">
            <a:extLst>
              <a:ext uri="{FF2B5EF4-FFF2-40B4-BE49-F238E27FC236}">
                <a16:creationId xmlns:a16="http://schemas.microsoft.com/office/drawing/2014/main" id="{D787E3B9-AE35-A61E-A0E5-69FD20882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Box 1">
            <a:extLst>
              <a:ext uri="{FF2B5EF4-FFF2-40B4-BE49-F238E27FC236}">
                <a16:creationId xmlns:a16="http://schemas.microsoft.com/office/drawing/2014/main" id="{B7D134BF-70A9-4261-AAEE-E3483F32F701}"/>
              </a:ext>
            </a:extLst>
          </p:cNvPr>
          <p:cNvSpPr txBox="1"/>
          <p:nvPr/>
        </p:nvSpPr>
        <p:spPr>
          <a:xfrm>
            <a:off x="3771900" y="2508278"/>
            <a:ext cx="10744200" cy="2862322"/>
          </a:xfrm>
          <a:prstGeom prst="rect">
            <a:avLst/>
          </a:prstGeom>
          <a:noFill/>
        </p:spPr>
        <p:txBody>
          <a:bodyPr wrap="square" rtlCol="0">
            <a:spAutoFit/>
          </a:bodyPr>
          <a:lstStyle/>
          <a:p>
            <a:pPr algn="ctr"/>
            <a:r>
              <a:rPr lang="vi-VN" sz="6000"/>
              <a:t>Biết sử dụng dấu câu và chọn được kết từ phù hợp để nối các vế trong câu ghép.</a:t>
            </a:r>
            <a:endParaRPr lang="en-US" sz="6000"/>
          </a:p>
        </p:txBody>
      </p:sp>
      <p:pic>
        <p:nvPicPr>
          <p:cNvPr id="3" name="Picture 2">
            <a:extLst>
              <a:ext uri="{FF2B5EF4-FFF2-40B4-BE49-F238E27FC236}">
                <a16:creationId xmlns:a16="http://schemas.microsoft.com/office/drawing/2014/main" id="{697E5CF7-6C29-4E7B-9242-E3BE805BBA40}"/>
              </a:ext>
            </a:extLst>
          </p:cNvPr>
          <p:cNvPicPr>
            <a:picLocks noChangeAspect="1"/>
          </p:cNvPicPr>
          <p:nvPr/>
        </p:nvPicPr>
        <p:blipFill>
          <a:blip r:embed="rId3"/>
          <a:stretch>
            <a:fillRect/>
          </a:stretch>
        </p:blipFill>
        <p:spPr>
          <a:xfrm>
            <a:off x="1905000" y="800100"/>
            <a:ext cx="13658750" cy="2103862"/>
          </a:xfrm>
          <a:prstGeom prst="rect">
            <a:avLst/>
          </a:prstGeom>
        </p:spPr>
      </p:pic>
    </p:spTree>
    <p:extLst>
      <p:ext uri="{BB962C8B-B14F-4D97-AF65-F5344CB8AC3E}">
        <p14:creationId xmlns:p14="http://schemas.microsoft.com/office/powerpoint/2010/main" val="179523587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87E3B9-AE35-A61E-A0E5-69FD20882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8" name="Group 7">
            <a:extLst>
              <a:ext uri="{FF2B5EF4-FFF2-40B4-BE49-F238E27FC236}">
                <a16:creationId xmlns:a16="http://schemas.microsoft.com/office/drawing/2014/main" id="{A334DEC6-1E40-9BAA-8C0C-F2409D8DAF88}"/>
              </a:ext>
            </a:extLst>
          </p:cNvPr>
          <p:cNvGrpSpPr/>
          <p:nvPr/>
        </p:nvGrpSpPr>
        <p:grpSpPr>
          <a:xfrm>
            <a:off x="1524000" y="1028700"/>
            <a:ext cx="15240000" cy="3557263"/>
            <a:chOff x="1752600" y="2171700"/>
            <a:chExt cx="15240000" cy="3557263"/>
          </a:xfrm>
        </p:grpSpPr>
        <p:sp>
          <p:nvSpPr>
            <p:cNvPr id="4" name="TextBox 13">
              <a:extLst>
                <a:ext uri="{FF2B5EF4-FFF2-40B4-BE49-F238E27FC236}">
                  <a16:creationId xmlns:a16="http://schemas.microsoft.com/office/drawing/2014/main" id="{586D5AEB-493B-7F3D-E045-78E58DE669A5}"/>
                </a:ext>
              </a:extLst>
            </p:cNvPr>
            <p:cNvSpPr txBox="1"/>
            <p:nvPr/>
          </p:nvSpPr>
          <p:spPr>
            <a:xfrm>
              <a:off x="1752600" y="2171700"/>
              <a:ext cx="15240000" cy="3539430"/>
            </a:xfrm>
            <a:prstGeom prst="rect">
              <a:avLst/>
            </a:prstGeom>
          </p:spPr>
          <p:txBody>
            <a:bodyPr wrap="square" lIns="0" tIns="0" rIns="0" bIns="0" rtlCol="0" anchor="t">
              <a:spAutoFit/>
            </a:bodyPr>
            <a:lstStyle/>
            <a:p>
              <a:pPr algn="ctr"/>
              <a:r>
                <a:rPr lang="en-US" sz="11500" spc="179">
                  <a:ln w="190500">
                    <a:solidFill>
                      <a:sysClr val="windowText" lastClr="000000"/>
                    </a:solidFill>
                  </a:ln>
                  <a:latin typeface="#9Slide01 Tieu de ngan" panose="00000800000000000000" pitchFamily="2" charset="0"/>
                </a:rPr>
                <a:t>TẠM BIỆT CÁC EM</a:t>
              </a:r>
            </a:p>
            <a:p>
              <a:pPr algn="ctr"/>
              <a:r>
                <a:rPr lang="en-US" sz="11500" spc="179">
                  <a:ln w="190500">
                    <a:solidFill>
                      <a:sysClr val="windowText" lastClr="000000"/>
                    </a:solidFill>
                  </a:ln>
                  <a:latin typeface="#9Slide01 Tieu de ngan" panose="00000800000000000000" pitchFamily="2" charset="0"/>
                </a:rPr>
                <a:t>VÀ HẸN GẶP LẠI</a:t>
              </a:r>
            </a:p>
          </p:txBody>
        </p:sp>
        <p:sp>
          <p:nvSpPr>
            <p:cNvPr id="5" name="TextBox 13">
              <a:extLst>
                <a:ext uri="{FF2B5EF4-FFF2-40B4-BE49-F238E27FC236}">
                  <a16:creationId xmlns:a16="http://schemas.microsoft.com/office/drawing/2014/main" id="{A22E5AF5-C379-F988-0A59-2228E49EEB6B}"/>
                </a:ext>
              </a:extLst>
            </p:cNvPr>
            <p:cNvSpPr txBox="1"/>
            <p:nvPr/>
          </p:nvSpPr>
          <p:spPr>
            <a:xfrm>
              <a:off x="1752600" y="2189533"/>
              <a:ext cx="15240000" cy="3539430"/>
            </a:xfrm>
            <a:prstGeom prst="rect">
              <a:avLst/>
            </a:prstGeom>
          </p:spPr>
          <p:txBody>
            <a:bodyPr wrap="square" lIns="0" tIns="0" rIns="0" bIns="0" rtlCol="0" anchor="t">
              <a:spAutoFit/>
            </a:bodyPr>
            <a:lstStyle/>
            <a:p>
              <a:pPr algn="ctr"/>
              <a:r>
                <a:rPr lang="vi-VN" sz="11500" spc="179">
                  <a:solidFill>
                    <a:srgbClr val="FF0066"/>
                  </a:solidFill>
                  <a:latin typeface="#9Slide01 Tieu de ngan" panose="00000800000000000000" pitchFamily="2" charset="0"/>
                </a:rPr>
                <a:t>TẠM BIỆT CÁC EM</a:t>
              </a:r>
              <a:endParaRPr lang="en-US" sz="11500" spc="179">
                <a:solidFill>
                  <a:srgbClr val="FF0066"/>
                </a:solidFill>
                <a:latin typeface="#9Slide01 Tieu de ngan" panose="00000800000000000000" pitchFamily="2" charset="0"/>
              </a:endParaRPr>
            </a:p>
            <a:p>
              <a:pPr algn="ctr"/>
              <a:r>
                <a:rPr lang="vi-VN" sz="11500" spc="179">
                  <a:solidFill>
                    <a:srgbClr val="FF0066"/>
                  </a:solidFill>
                  <a:latin typeface="#9Slide01 Tieu de ngan" panose="00000800000000000000" pitchFamily="2" charset="0"/>
                </a:rPr>
                <a:t>VÀ HẸN GẶP LẠI</a:t>
              </a:r>
            </a:p>
          </p:txBody>
        </p:sp>
      </p:grpSp>
    </p:spTree>
    <p:extLst>
      <p:ext uri="{BB962C8B-B14F-4D97-AF65-F5344CB8AC3E}">
        <p14:creationId xmlns:p14="http://schemas.microsoft.com/office/powerpoint/2010/main" val="122370267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381001" y="1028701"/>
            <a:ext cx="17115992" cy="85343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53009">
              <a:defRPr/>
            </a:pPr>
            <a:r>
              <a:rPr lang="en-US" sz="3600" b="1" dirty="0">
                <a:solidFill>
                  <a:srgbClr val="FF0000"/>
                </a:solidFill>
                <a:latin typeface="Times New Roman" panose="02020603050405020304" pitchFamily="18" charset="0"/>
                <a:cs typeface="Times New Roman" panose="02020603050405020304" pitchFamily="18" charset="0"/>
                <a:sym typeface="Arial"/>
              </a:rPr>
              <a:t>BÀI SOẠN CỦA EM LAN H</a:t>
            </a:r>
            <a:r>
              <a:rPr lang="vi-VN" sz="3600" b="1" dirty="0">
                <a:solidFill>
                  <a:srgbClr val="FF0000"/>
                </a:solidFill>
                <a:latin typeface="Times New Roman" panose="02020603050405020304" pitchFamily="18" charset="0"/>
                <a:cs typeface="Times New Roman" panose="02020603050405020304" pitchFamily="18" charset="0"/>
                <a:sym typeface="Arial"/>
              </a:rPr>
              <a:t>ƯƠN</a:t>
            </a:r>
            <a:r>
              <a:rPr lang="en-US" sz="3600" b="1" dirty="0">
                <a:solidFill>
                  <a:srgbClr val="FF0000"/>
                </a:solidFill>
                <a:latin typeface="Times New Roman" panose="02020603050405020304" pitchFamily="18" charset="0"/>
                <a:cs typeface="Times New Roman" panose="02020603050405020304" pitchFamily="18" charset="0"/>
                <a:sym typeface="Arial"/>
              </a:rPr>
              <a:t>G – 035.447.3852</a:t>
            </a:r>
          </a:p>
          <a:p>
            <a:pPr algn="ctr" defTabSz="1253009">
              <a:defRPr/>
            </a:pPr>
            <a:r>
              <a:rPr lang="en-US" sz="3600" b="1">
                <a:solidFill>
                  <a:srgbClr val="FF0000"/>
                </a:solidFill>
                <a:latin typeface="Times New Roman" panose="02020603050405020304" pitchFamily="18" charset="0"/>
                <a:cs typeface="Times New Roman" panose="02020603050405020304" pitchFamily="18" charset="0"/>
                <a:sym typeface="Arial"/>
              </a:rPr>
              <a:t>QUÝ </a:t>
            </a:r>
            <a:r>
              <a:rPr lang="en-US" sz="3600" b="1" dirty="0">
                <a:solidFill>
                  <a:srgbClr val="FF0000"/>
                </a:solidFill>
                <a:latin typeface="Times New Roman" panose="02020603050405020304" pitchFamily="18" charset="0"/>
                <a:cs typeface="Times New Roman" panose="02020603050405020304" pitchFamily="18" charset="0"/>
                <a:sym typeface="Arial"/>
              </a:rPr>
              <a:t>THẦY/ CÔ </a:t>
            </a:r>
            <a:r>
              <a:rPr lang="en-US" sz="6600" b="1">
                <a:solidFill>
                  <a:prstClr val="black"/>
                </a:solidFill>
                <a:latin typeface="Times New Roman" panose="02020603050405020304" pitchFamily="18" charset="0"/>
                <a:cs typeface="Times New Roman" panose="02020603050405020304" pitchFamily="18" charset="0"/>
                <a:sym typeface="Arial"/>
              </a:rPr>
              <a:t>KHÔNG GỬI BÀI </a:t>
            </a:r>
            <a:r>
              <a:rPr lang="en-US" sz="3600" b="1">
                <a:solidFill>
                  <a:srgbClr val="FF0000"/>
                </a:solidFill>
                <a:latin typeface="Times New Roman" panose="02020603050405020304" pitchFamily="18" charset="0"/>
                <a:cs typeface="Times New Roman" panose="02020603050405020304" pitchFamily="18" charset="0"/>
                <a:sym typeface="Arial"/>
              </a:rPr>
              <a:t>VÀO </a:t>
            </a:r>
            <a:r>
              <a:rPr lang="en-US" sz="3600" b="1" dirty="0">
                <a:solidFill>
                  <a:srgbClr val="FF0000"/>
                </a:solidFill>
                <a:latin typeface="Times New Roman" panose="02020603050405020304" pitchFamily="18" charset="0"/>
                <a:cs typeface="Times New Roman" panose="02020603050405020304" pitchFamily="18" charset="0"/>
                <a:sym typeface="Arial"/>
              </a:rPr>
              <a:t>CÁC </a:t>
            </a:r>
            <a:r>
              <a:rPr lang="en-US" sz="6000" b="1" dirty="0">
                <a:solidFill>
                  <a:srgbClr val="002060"/>
                </a:solidFill>
                <a:latin typeface="Times New Roman" panose="02020603050405020304" pitchFamily="18" charset="0"/>
                <a:cs typeface="Times New Roman" panose="02020603050405020304" pitchFamily="18" charset="0"/>
                <a:sym typeface="Arial"/>
              </a:rPr>
              <a:t>HỘI NHÓM ZALO HAY FB, CÁC WEB</a:t>
            </a:r>
            <a:r>
              <a:rPr lang="en-US" sz="6000" b="1">
                <a:solidFill>
                  <a:srgbClr val="002060"/>
                </a:solidFill>
                <a:latin typeface="Times New Roman" panose="02020603050405020304" pitchFamily="18" charset="0"/>
                <a:cs typeface="Times New Roman" panose="02020603050405020304" pitchFamily="18" charset="0"/>
                <a:sym typeface="Arial"/>
              </a:rPr>
              <a:t>..... </a:t>
            </a:r>
            <a:endParaRPr lang="en-US" sz="6000" b="1" dirty="0">
              <a:solidFill>
                <a:srgbClr val="002060"/>
              </a:solidFill>
              <a:latin typeface="Times New Roman" panose="02020603050405020304" pitchFamily="18" charset="0"/>
              <a:cs typeface="Times New Roman" panose="02020603050405020304" pitchFamily="18" charset="0"/>
              <a:sym typeface="Arial"/>
            </a:endParaRPr>
          </a:p>
          <a:p>
            <a:pPr algn="ctr" defTabSz="1253009">
              <a:defRPr/>
            </a:pPr>
            <a:r>
              <a:rPr lang="en-US" sz="4199" b="1">
                <a:solidFill>
                  <a:srgbClr val="00B0F0"/>
                </a:solidFill>
                <a:latin typeface="Times New Roman" panose="02020603050405020304" pitchFamily="18" charset="0"/>
                <a:cs typeface="Times New Roman" panose="02020603050405020304" pitchFamily="18" charset="0"/>
                <a:sym typeface="Arial"/>
              </a:rPr>
              <a:t>EM </a:t>
            </a:r>
            <a:r>
              <a:rPr lang="en-US" sz="4199" b="1" dirty="0">
                <a:solidFill>
                  <a:srgbClr val="00B0F0"/>
                </a:solidFill>
                <a:latin typeface="Times New Roman" panose="02020603050405020304" pitchFamily="18" charset="0"/>
                <a:cs typeface="Times New Roman" panose="02020603050405020304" pitchFamily="18" charset="0"/>
                <a:sym typeface="Arial"/>
              </a:rPr>
              <a:t>CHỈ GIAO DỊCH BẰNG </a:t>
            </a:r>
            <a:r>
              <a:rPr lang="en-US" sz="4800" b="1" dirty="0">
                <a:solidFill>
                  <a:srgbClr val="00B0F0"/>
                </a:solidFill>
                <a:latin typeface="Times New Roman" panose="02020603050405020304" pitchFamily="18" charset="0"/>
                <a:cs typeface="Times New Roman" panose="02020603050405020304" pitchFamily="18" charset="0"/>
                <a:sym typeface="Arial"/>
              </a:rPr>
              <a:t>DUY NHẤT 1 NICK FB :</a:t>
            </a:r>
            <a:r>
              <a:rPr lang="en-US" sz="4199" b="1" dirty="0">
                <a:solidFill>
                  <a:srgbClr val="00B0F0"/>
                </a:solidFill>
                <a:latin typeface="Times New Roman" panose="02020603050405020304" pitchFamily="18" charset="0"/>
                <a:cs typeface="Times New Roman" panose="02020603050405020304" pitchFamily="18" charset="0"/>
                <a:sym typeface="Arial"/>
              </a:rPr>
              <a:t> LAN H</a:t>
            </a:r>
            <a:r>
              <a:rPr lang="vi-VN" sz="4199" b="1">
                <a:solidFill>
                  <a:srgbClr val="00B0F0"/>
                </a:solidFill>
                <a:latin typeface="Times New Roman" panose="02020603050405020304" pitchFamily="18" charset="0"/>
                <a:cs typeface="Times New Roman" panose="02020603050405020304" pitchFamily="18" charset="0"/>
                <a:sym typeface="Arial"/>
              </a:rPr>
              <a:t>Ư</a:t>
            </a:r>
            <a:r>
              <a:rPr lang="en-US" sz="4199" b="1">
                <a:solidFill>
                  <a:srgbClr val="00B0F0"/>
                </a:solidFill>
                <a:latin typeface="Times New Roman" panose="02020603050405020304" pitchFamily="18" charset="0"/>
                <a:cs typeface="Times New Roman" panose="02020603050405020304" pitchFamily="18" charset="0"/>
                <a:sym typeface="Arial"/>
              </a:rPr>
              <a:t>ƠNG. Lik Fb của em: </a:t>
            </a:r>
            <a:r>
              <a:rPr lang="en-US" sz="4199" b="1">
                <a:solidFill>
                  <a:srgbClr val="7030A0"/>
                </a:solidFill>
                <a:latin typeface="Times New Roman" panose="02020603050405020304" pitchFamily="18" charset="0"/>
                <a:cs typeface="Times New Roman" panose="02020603050405020304" pitchFamily="18" charset="0"/>
                <a:sym typeface="Arial"/>
              </a:rPr>
              <a:t>https://www.facebook.com/GADTLANHUONG0354473852) </a:t>
            </a:r>
          </a:p>
          <a:p>
            <a:pPr algn="ctr" defTabSz="1253009">
              <a:defRPr/>
            </a:pPr>
            <a:r>
              <a:rPr lang="en-US" sz="4199" b="1">
                <a:solidFill>
                  <a:srgbClr val="00B0F0"/>
                </a:solidFill>
                <a:latin typeface="Times New Roman" panose="02020603050405020304" pitchFamily="18" charset="0"/>
                <a:cs typeface="Times New Roman" panose="02020603050405020304" pitchFamily="18" charset="0"/>
                <a:sym typeface="Arial"/>
              </a:rPr>
              <a:t>VÀ </a:t>
            </a:r>
            <a:r>
              <a:rPr lang="en-US" sz="4199" b="1" dirty="0">
                <a:solidFill>
                  <a:srgbClr val="00B0F0"/>
                </a:solidFill>
                <a:latin typeface="Times New Roman" panose="02020603050405020304" pitchFamily="18" charset="0"/>
                <a:cs typeface="Times New Roman" panose="02020603050405020304" pitchFamily="18" charset="0"/>
                <a:sym typeface="Arial"/>
              </a:rPr>
              <a:t>ZALO LAN H</a:t>
            </a:r>
            <a:r>
              <a:rPr lang="vi-VN" sz="4199" b="1" dirty="0">
                <a:solidFill>
                  <a:srgbClr val="00B0F0"/>
                </a:solidFill>
                <a:latin typeface="Times New Roman" panose="02020603050405020304" pitchFamily="18" charset="0"/>
                <a:cs typeface="Times New Roman" panose="02020603050405020304" pitchFamily="18" charset="0"/>
                <a:sym typeface="Arial"/>
              </a:rPr>
              <a:t>Ư</a:t>
            </a:r>
            <a:r>
              <a:rPr lang="en-US" sz="4199" b="1" dirty="0">
                <a:solidFill>
                  <a:srgbClr val="00B0F0"/>
                </a:solidFill>
                <a:latin typeface="Times New Roman" panose="02020603050405020304" pitchFamily="18" charset="0"/>
                <a:cs typeface="Times New Roman" panose="02020603050405020304" pitchFamily="18" charset="0"/>
                <a:sym typeface="Arial"/>
              </a:rPr>
              <a:t>ƠNG SĐT </a:t>
            </a:r>
            <a:r>
              <a:rPr lang="en-US" sz="5601" b="1" dirty="0">
                <a:solidFill>
                  <a:srgbClr val="00B0F0"/>
                </a:solidFill>
                <a:latin typeface="Times New Roman" panose="02020603050405020304" pitchFamily="18" charset="0"/>
                <a:cs typeface="Times New Roman" panose="02020603050405020304" pitchFamily="18" charset="0"/>
                <a:sym typeface="Arial"/>
              </a:rPr>
              <a:t>0354473852</a:t>
            </a:r>
            <a:r>
              <a:rPr lang="en-US" sz="5601" b="1">
                <a:solidFill>
                  <a:srgbClr val="00B0F0"/>
                </a:solidFill>
                <a:latin typeface="Times New Roman" panose="02020603050405020304" pitchFamily="18" charset="0"/>
                <a:cs typeface="Times New Roman" panose="02020603050405020304" pitchFamily="18" charset="0"/>
                <a:sym typeface="Arial"/>
              </a:rPr>
              <a:t>.</a:t>
            </a:r>
            <a:r>
              <a:rPr lang="en-US" sz="4199" b="1">
                <a:solidFill>
                  <a:srgbClr val="00B0F0"/>
                </a:solidFill>
                <a:latin typeface="Times New Roman" panose="02020603050405020304" pitchFamily="18" charset="0"/>
                <a:cs typeface="Times New Roman" panose="02020603050405020304" pitchFamily="18" charset="0"/>
                <a:sym typeface="Arial"/>
              </a:rPr>
              <a:t> </a:t>
            </a:r>
          </a:p>
          <a:p>
            <a:pPr algn="ctr" defTabSz="1253009">
              <a:defRPr/>
            </a:pPr>
            <a:r>
              <a:rPr lang="en-US" sz="4199" b="1">
                <a:solidFill>
                  <a:srgbClr val="00B0F0"/>
                </a:solidFill>
                <a:latin typeface="Times New Roman" panose="02020603050405020304" pitchFamily="18" charset="0"/>
                <a:cs typeface="Times New Roman" panose="02020603050405020304" pitchFamily="18" charset="0"/>
                <a:sym typeface="Arial"/>
              </a:rPr>
              <a:t>MỌI </a:t>
            </a:r>
            <a:r>
              <a:rPr lang="en-US" sz="4199" b="1" dirty="0">
                <a:solidFill>
                  <a:srgbClr val="00B0F0"/>
                </a:solidFill>
                <a:latin typeface="Times New Roman" panose="02020603050405020304" pitchFamily="18" charset="0"/>
                <a:cs typeface="Times New Roman" panose="02020603050405020304" pitchFamily="18" charset="0"/>
                <a:sym typeface="Arial"/>
              </a:rPr>
              <a:t>GIAO DỊCH BẰNG NICK KHÁC ĐỀU LÀ MẠO DANH EM VÀ LỪA ĐẢO Ạ!</a:t>
            </a:r>
          </a:p>
          <a:p>
            <a:pPr algn="ctr" defTabSz="1253009">
              <a:defRPr/>
            </a:pPr>
            <a:endParaRPr lang="en-US" sz="3600" b="1" dirty="0">
              <a:solidFill>
                <a:srgbClr val="FF0000"/>
              </a:solidFill>
              <a:latin typeface="Times New Roman" panose="02020603050405020304" pitchFamily="18" charset="0"/>
              <a:cs typeface="Times New Roman" panose="02020603050405020304" pitchFamily="18" charset="0"/>
              <a:sym typeface="Arial"/>
            </a:endParaRPr>
          </a:p>
          <a:p>
            <a:pPr algn="ctr" defTabSz="1253009">
              <a:defRPr/>
            </a:pPr>
            <a:r>
              <a:rPr lang="en-US" sz="3600" b="1" dirty="0">
                <a:solidFill>
                  <a:srgbClr val="FF0000"/>
                </a:solidFill>
                <a:latin typeface="Times New Roman" panose="02020603050405020304" pitchFamily="18" charset="0"/>
                <a:cs typeface="Times New Roman" panose="02020603050405020304" pitchFamily="18" charset="0"/>
                <a:sym typeface="Arial"/>
              </a:rPr>
              <a:t>EM XIN CHÂN THÀNH CẢM </a:t>
            </a:r>
            <a:r>
              <a:rPr lang="vi-VN" sz="3600" b="1" dirty="0">
                <a:solidFill>
                  <a:srgbClr val="FF0000"/>
                </a:solidFill>
                <a:latin typeface="Times New Roman" panose="02020603050405020304" pitchFamily="18" charset="0"/>
                <a:cs typeface="Times New Roman" panose="02020603050405020304" pitchFamily="18" charset="0"/>
                <a:sym typeface="Arial"/>
              </a:rPr>
              <a:t>Ơ</a:t>
            </a:r>
            <a:r>
              <a:rPr lang="en-US" sz="3600" b="1" dirty="0">
                <a:solidFill>
                  <a:srgbClr val="FF0000"/>
                </a:solidFill>
                <a:latin typeface="Times New Roman" panose="02020603050405020304" pitchFamily="18" charset="0"/>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723905"/>
            <a:ext cx="1662215" cy="164559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381001" y="1028701"/>
            <a:ext cx="17115992" cy="85343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53009">
              <a:defRPr/>
            </a:pPr>
            <a:endParaRPr lang="en-US" sz="4001" b="1" dirty="0">
              <a:solidFill>
                <a:srgbClr val="0070C0"/>
              </a:solidFill>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723905"/>
            <a:ext cx="1662215" cy="1645590"/>
          </a:xfrm>
          <a:prstGeom prst="rect">
            <a:avLst/>
          </a:prstGeom>
        </p:spPr>
      </p:pic>
      <p:pic>
        <p:nvPicPr>
          <p:cNvPr id="2" name="Picture 1">
            <a:extLst>
              <a:ext uri="{FF2B5EF4-FFF2-40B4-BE49-F238E27FC236}">
                <a16:creationId xmlns:a16="http://schemas.microsoft.com/office/drawing/2014/main"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10287000" y="1546700"/>
            <a:ext cx="5562600" cy="7776839"/>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912779" y="2369497"/>
            <a:ext cx="8456201" cy="6370975"/>
          </a:xfrm>
          <a:prstGeom prst="rect">
            <a:avLst/>
          </a:prstGeom>
          <a:noFill/>
        </p:spPr>
        <p:txBody>
          <a:bodyPr wrap="square" rtlCol="0">
            <a:spAutoFit/>
          </a:bodyPr>
          <a:lstStyle/>
          <a:p>
            <a:pPr algn="ctr" defTabSz="1253009">
              <a:defRPr/>
            </a:pPr>
            <a:r>
              <a:rPr lang="en-US" sz="7200" b="1">
                <a:solidFill>
                  <a:srgbClr val="FF0000"/>
                </a:solidFill>
                <a:latin typeface="Times New Roman" panose="02020603050405020304" pitchFamily="18" charset="0"/>
                <a:cs typeface="Times New Roman" panose="02020603050405020304" pitchFamily="18" charset="0"/>
                <a:sym typeface="Arial"/>
              </a:rPr>
              <a:t>LAN H</a:t>
            </a:r>
            <a:r>
              <a:rPr lang="vi-VN" sz="7200" b="1">
                <a:solidFill>
                  <a:srgbClr val="FF0000"/>
                </a:solidFill>
                <a:latin typeface="Times New Roman" panose="02020603050405020304" pitchFamily="18" charset="0"/>
                <a:cs typeface="Times New Roman" panose="02020603050405020304" pitchFamily="18" charset="0"/>
                <a:sym typeface="Arial"/>
              </a:rPr>
              <a:t>Ư</a:t>
            </a:r>
            <a:r>
              <a:rPr lang="en-US" sz="7200" b="1">
                <a:solidFill>
                  <a:srgbClr val="FF0000"/>
                </a:solidFill>
                <a:latin typeface="Times New Roman" panose="02020603050405020304" pitchFamily="18" charset="0"/>
                <a:cs typeface="Times New Roman" panose="02020603050405020304" pitchFamily="18" charset="0"/>
                <a:sym typeface="Arial"/>
              </a:rPr>
              <a:t>ƠNG : </a:t>
            </a:r>
            <a:r>
              <a:rPr lang="en-US" sz="9600" b="1">
                <a:solidFill>
                  <a:srgbClr val="FF0000"/>
                </a:solidFill>
                <a:latin typeface="Times New Roman" panose="02020603050405020304" pitchFamily="18" charset="0"/>
                <a:cs typeface="Times New Roman" panose="02020603050405020304" pitchFamily="18" charset="0"/>
                <a:sym typeface="Arial"/>
              </a:rPr>
              <a:t>0354473852</a:t>
            </a:r>
          </a:p>
          <a:p>
            <a:pPr algn="ctr" defTabSz="1253009">
              <a:defRPr/>
            </a:pPr>
            <a:r>
              <a:rPr lang="en-US" sz="6000" b="1">
                <a:solidFill>
                  <a:srgbClr val="0070C0"/>
                </a:solidFill>
                <a:latin typeface="Times New Roman" panose="02020603050405020304" pitchFamily="18" charset="0"/>
                <a:cs typeface="Times New Roman" panose="02020603050405020304" pitchFamily="18" charset="0"/>
                <a:sym typeface="Arial"/>
              </a:rPr>
              <a:t>NHẬN SOẠN BÀI LẺ PPT LÊN TIẾT, THI  CỦA TẤT CẢ CÁC BỘ SÁCH LỚP 1-2-3-4-5 </a:t>
            </a:r>
            <a:endParaRPr lang="en-US" sz="4001" b="1" dirty="0">
              <a:solidFill>
                <a:srgbClr val="0070C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NGÂN NGUYỄN">
            <a:extLst>
              <a:ext uri="{FF2B5EF4-FFF2-40B4-BE49-F238E27FC236}">
                <a16:creationId xmlns:a16="http://schemas.microsoft.com/office/drawing/2014/main" id="{D787E3B9-AE35-A61E-A0E5-69FD20882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6" name="Group 5">
            <a:extLst>
              <a:ext uri="{FF2B5EF4-FFF2-40B4-BE49-F238E27FC236}">
                <a16:creationId xmlns:a16="http://schemas.microsoft.com/office/drawing/2014/main" id="{C96B1D49-B559-4EE4-B27D-FC446268BB3D}"/>
              </a:ext>
            </a:extLst>
          </p:cNvPr>
          <p:cNvGrpSpPr/>
          <p:nvPr/>
        </p:nvGrpSpPr>
        <p:grpSpPr>
          <a:xfrm>
            <a:off x="1524000" y="-2476500"/>
            <a:ext cx="15240000" cy="2123658"/>
            <a:chOff x="1752600" y="2171700"/>
            <a:chExt cx="15240000" cy="2123658"/>
          </a:xfrm>
        </p:grpSpPr>
        <p:sp>
          <p:nvSpPr>
            <p:cNvPr id="9" name="TextBox 13">
              <a:extLst>
                <a:ext uri="{FF2B5EF4-FFF2-40B4-BE49-F238E27FC236}">
                  <a16:creationId xmlns:a16="http://schemas.microsoft.com/office/drawing/2014/main" id="{B0C4AE9D-9CD5-49F4-93EE-8A2C67900D00}"/>
                </a:ext>
              </a:extLst>
            </p:cNvPr>
            <p:cNvSpPr txBox="1"/>
            <p:nvPr/>
          </p:nvSpPr>
          <p:spPr>
            <a:xfrm>
              <a:off x="1752600" y="2171700"/>
              <a:ext cx="15240000" cy="2123658"/>
            </a:xfrm>
            <a:prstGeom prst="rect">
              <a:avLst/>
            </a:prstGeom>
          </p:spPr>
          <p:txBody>
            <a:bodyPr wrap="square" lIns="0" tIns="0" rIns="0" bIns="0" rtlCol="0" anchor="t">
              <a:spAutoFit/>
            </a:bodyPr>
            <a:lstStyle/>
            <a:p>
              <a:pPr algn="ctr"/>
              <a:r>
                <a:rPr lang="en-US" sz="13800" spc="179">
                  <a:ln w="190500">
                    <a:solidFill>
                      <a:sysClr val="windowText" lastClr="000000"/>
                    </a:solidFill>
                  </a:ln>
                  <a:latin typeface="Coiny" panose="02000903060500060000" pitchFamily="2" charset="0"/>
                </a:rPr>
                <a:t>KHỞI ĐỘNG</a:t>
              </a:r>
            </a:p>
          </p:txBody>
        </p:sp>
        <p:sp>
          <p:nvSpPr>
            <p:cNvPr id="10" name="TextBox 13">
              <a:extLst>
                <a:ext uri="{FF2B5EF4-FFF2-40B4-BE49-F238E27FC236}">
                  <a16:creationId xmlns:a16="http://schemas.microsoft.com/office/drawing/2014/main" id="{70B717BE-7787-4061-91A6-1327DA5107A2}"/>
                </a:ext>
              </a:extLst>
            </p:cNvPr>
            <p:cNvSpPr txBox="1"/>
            <p:nvPr/>
          </p:nvSpPr>
          <p:spPr>
            <a:xfrm>
              <a:off x="1752600" y="2171700"/>
              <a:ext cx="15240000" cy="2123658"/>
            </a:xfrm>
            <a:prstGeom prst="rect">
              <a:avLst/>
            </a:prstGeom>
          </p:spPr>
          <p:txBody>
            <a:bodyPr wrap="square" lIns="0" tIns="0" rIns="0" bIns="0" rtlCol="0" anchor="t">
              <a:spAutoFit/>
            </a:bodyPr>
            <a:lstStyle/>
            <a:p>
              <a:pPr algn="ctr"/>
              <a:r>
                <a:rPr lang="en-US" sz="13800" spc="179">
                  <a:solidFill>
                    <a:srgbClr val="FF0066"/>
                  </a:solidFill>
                  <a:latin typeface="Coiny" panose="02000903060500060000" pitchFamily="2" charset="0"/>
                </a:rPr>
                <a:t>KHỞI ĐỘNG</a:t>
              </a:r>
            </a:p>
          </p:txBody>
        </p:sp>
      </p:grpSp>
      <p:pic>
        <p:nvPicPr>
          <p:cNvPr id="2" name="Picture 1">
            <a:extLst>
              <a:ext uri="{FF2B5EF4-FFF2-40B4-BE49-F238E27FC236}">
                <a16:creationId xmlns:a16="http://schemas.microsoft.com/office/drawing/2014/main" id="{3883CE25-4041-4699-811A-6A9D78258A06}"/>
              </a:ext>
            </a:extLst>
          </p:cNvPr>
          <p:cNvPicPr>
            <a:picLocks noChangeAspect="1"/>
          </p:cNvPicPr>
          <p:nvPr/>
        </p:nvPicPr>
        <p:blipFill>
          <a:blip r:embed="rId3"/>
          <a:stretch>
            <a:fillRect/>
          </a:stretch>
        </p:blipFill>
        <p:spPr>
          <a:xfrm>
            <a:off x="1495640" y="2171700"/>
            <a:ext cx="15241321" cy="3694496"/>
          </a:xfrm>
          <a:prstGeom prst="rect">
            <a:avLst/>
          </a:prstGeom>
        </p:spPr>
      </p:pic>
    </p:spTree>
    <p:extLst>
      <p:ext uri="{BB962C8B-B14F-4D97-AF65-F5344CB8AC3E}">
        <p14:creationId xmlns:p14="http://schemas.microsoft.com/office/powerpoint/2010/main" val="2095814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GÂN NGUYỄN">
            <a:extLst>
              <a:ext uri="{FF2B5EF4-FFF2-40B4-BE49-F238E27FC236}">
                <a16:creationId xmlns:a16="http://schemas.microsoft.com/office/drawing/2014/main" id="{49A6A5FD-271A-C2E7-CE17-47A533ED9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 name="Picture 1">
            <a:extLst>
              <a:ext uri="{FF2B5EF4-FFF2-40B4-BE49-F238E27FC236}">
                <a16:creationId xmlns:a16="http://schemas.microsoft.com/office/drawing/2014/main" id="{9A8AA004-D85B-417A-80E0-A8109489DA59}"/>
              </a:ext>
            </a:extLst>
          </p:cNvPr>
          <p:cNvPicPr>
            <a:picLocks noChangeAspect="1"/>
          </p:cNvPicPr>
          <p:nvPr/>
        </p:nvPicPr>
        <p:blipFill>
          <a:blip r:embed="rId3"/>
          <a:stretch>
            <a:fillRect/>
          </a:stretch>
        </p:blipFill>
        <p:spPr>
          <a:xfrm>
            <a:off x="6705600" y="2397014"/>
            <a:ext cx="10510415" cy="5492972"/>
          </a:xfrm>
          <a:prstGeom prst="rect">
            <a:avLst/>
          </a:prstGeom>
        </p:spPr>
      </p:pic>
    </p:spTree>
    <p:extLst>
      <p:ext uri="{BB962C8B-B14F-4D97-AF65-F5344CB8AC3E}">
        <p14:creationId xmlns:p14="http://schemas.microsoft.com/office/powerpoint/2010/main" val="198469394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FCB"/>
        </a:solidFill>
        <a:effectLst/>
      </p:bgPr>
    </p:bg>
    <p:spTree>
      <p:nvGrpSpPr>
        <p:cNvPr id="1" name=""/>
        <p:cNvGrpSpPr/>
        <p:nvPr/>
      </p:nvGrpSpPr>
      <p:grpSpPr>
        <a:xfrm>
          <a:off x="0" y="0"/>
          <a:ext cx="0" cy="0"/>
          <a:chOff x="0" y="0"/>
          <a:chExt cx="0" cy="0"/>
        </a:xfrm>
      </p:grpSpPr>
      <p:sp>
        <p:nvSpPr>
          <p:cNvPr id="4" name="NGÂN NGUYỄN">
            <a:extLst>
              <a:ext uri="{FF2B5EF4-FFF2-40B4-BE49-F238E27FC236}">
                <a16:creationId xmlns:a16="http://schemas.microsoft.com/office/drawing/2014/main" id="{7C897038-D957-FADB-E328-88D85F0CF057}"/>
              </a:ext>
            </a:extLst>
          </p:cNvPr>
          <p:cNvSpPr txBox="1"/>
          <p:nvPr/>
        </p:nvSpPr>
        <p:spPr>
          <a:xfrm>
            <a:off x="1251113" y="1295238"/>
            <a:ext cx="15732119" cy="1107996"/>
          </a:xfrm>
          <a:prstGeom prst="rect">
            <a:avLst/>
          </a:prstGeom>
        </p:spPr>
        <p:txBody>
          <a:bodyPr wrap="square" lIns="0" tIns="0" rIns="0" bIns="0" rtlCol="0" anchor="t">
            <a:spAutoFit/>
          </a:bodyPr>
          <a:lstStyle/>
          <a:p>
            <a:pPr algn="just"/>
            <a:r>
              <a:rPr lang="vi-VN" sz="3600" b="1">
                <a:cs typeface="Times New Roman" panose="02020603050405020304" pitchFamily="18" charset="0"/>
              </a:rPr>
              <a:t>1. Sử dụng dấu câu hoặc chọn kết từ phù hợp trong khung để ghép</a:t>
            </a:r>
            <a:r>
              <a:rPr lang="en-US" sz="3600" b="1">
                <a:cs typeface="Times New Roman" panose="02020603050405020304" pitchFamily="18" charset="0"/>
              </a:rPr>
              <a:t> </a:t>
            </a:r>
            <a:r>
              <a:rPr lang="vi-VN" sz="3600" b="1">
                <a:cs typeface="Times New Roman" panose="02020603050405020304" pitchFamily="18" charset="0"/>
              </a:rPr>
              <a:t>mỗi cặp câu đơn sau thành một câu ghép:</a:t>
            </a:r>
            <a:endParaRPr lang="en-US" sz="3600" b="1">
              <a:cs typeface="Times New Roman" panose="02020603050405020304" pitchFamily="18" charset="0"/>
            </a:endParaRPr>
          </a:p>
        </p:txBody>
      </p:sp>
      <p:sp>
        <p:nvSpPr>
          <p:cNvPr id="5" name="Freeform 6">
            <a:extLst>
              <a:ext uri="{FF2B5EF4-FFF2-40B4-BE49-F238E27FC236}">
                <a16:creationId xmlns:a16="http://schemas.microsoft.com/office/drawing/2014/main" id="{0E1E376D-5FA4-1E15-0D69-1A557CAF3173}"/>
              </a:ext>
            </a:extLst>
          </p:cNvPr>
          <p:cNvSpPr/>
          <p:nvPr/>
        </p:nvSpPr>
        <p:spPr>
          <a:xfrm rot="1455067">
            <a:off x="215914" y="6800106"/>
            <a:ext cx="1418765" cy="1408432"/>
          </a:xfrm>
          <a:custGeom>
            <a:avLst/>
            <a:gdLst/>
            <a:ahLst/>
            <a:cxnLst/>
            <a:rect l="l" t="t" r="r" b="b"/>
            <a:pathLst>
              <a:path w="2835234" h="2601327">
                <a:moveTo>
                  <a:pt x="0" y="0"/>
                </a:moveTo>
                <a:lnTo>
                  <a:pt x="2835234" y="0"/>
                </a:lnTo>
                <a:lnTo>
                  <a:pt x="2835234" y="2601327"/>
                </a:lnTo>
                <a:lnTo>
                  <a:pt x="0" y="26013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8">
            <a:extLst>
              <a:ext uri="{FF2B5EF4-FFF2-40B4-BE49-F238E27FC236}">
                <a16:creationId xmlns:a16="http://schemas.microsoft.com/office/drawing/2014/main" id="{F9A1E43E-69C9-E132-99B6-1CAD67FBC564}"/>
              </a:ext>
            </a:extLst>
          </p:cNvPr>
          <p:cNvSpPr/>
          <p:nvPr/>
        </p:nvSpPr>
        <p:spPr>
          <a:xfrm rot="862889">
            <a:off x="16248003" y="8124710"/>
            <a:ext cx="2166223" cy="2122013"/>
          </a:xfrm>
          <a:custGeom>
            <a:avLst/>
            <a:gdLst/>
            <a:ahLst/>
            <a:cxnLst/>
            <a:rect l="l" t="t" r="r" b="b"/>
            <a:pathLst>
              <a:path w="4156930" h="3921371">
                <a:moveTo>
                  <a:pt x="0" y="0"/>
                </a:moveTo>
                <a:lnTo>
                  <a:pt x="4156930" y="0"/>
                </a:lnTo>
                <a:lnTo>
                  <a:pt x="4156930" y="3921371"/>
                </a:lnTo>
                <a:lnTo>
                  <a:pt x="0" y="39213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11">
            <a:extLst>
              <a:ext uri="{FF2B5EF4-FFF2-40B4-BE49-F238E27FC236}">
                <a16:creationId xmlns:a16="http://schemas.microsoft.com/office/drawing/2014/main" id="{6F1EE6F3-AF50-588A-4F81-7F0F4EF9BC4C}"/>
              </a:ext>
            </a:extLst>
          </p:cNvPr>
          <p:cNvSpPr/>
          <p:nvPr/>
        </p:nvSpPr>
        <p:spPr>
          <a:xfrm flipH="1">
            <a:off x="15970004" y="2548087"/>
            <a:ext cx="1013228" cy="1252187"/>
          </a:xfrm>
          <a:custGeom>
            <a:avLst/>
            <a:gdLst/>
            <a:ahLst/>
            <a:cxnLst/>
            <a:rect l="l" t="t" r="r" b="b"/>
            <a:pathLst>
              <a:path w="1013228" h="1252187">
                <a:moveTo>
                  <a:pt x="1013228" y="0"/>
                </a:moveTo>
                <a:lnTo>
                  <a:pt x="0" y="0"/>
                </a:lnTo>
                <a:lnTo>
                  <a:pt x="0" y="1252186"/>
                </a:lnTo>
                <a:lnTo>
                  <a:pt x="1013228" y="1252186"/>
                </a:lnTo>
                <a:lnTo>
                  <a:pt x="101322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Rectangle 10">
            <a:extLst>
              <a:ext uri="{FF2B5EF4-FFF2-40B4-BE49-F238E27FC236}">
                <a16:creationId xmlns:a16="http://schemas.microsoft.com/office/drawing/2014/main" id="{9F5F5A89-E629-846E-C0B0-29D7371B55C7}"/>
              </a:ext>
            </a:extLst>
          </p:cNvPr>
          <p:cNvSpPr/>
          <p:nvPr/>
        </p:nvSpPr>
        <p:spPr>
          <a:xfrm>
            <a:off x="16079686" y="2502105"/>
            <a:ext cx="9144000" cy="584775"/>
          </a:xfrm>
          <a:prstGeom prst="rect">
            <a:avLst/>
          </a:prstGeom>
        </p:spPr>
        <p:txBody>
          <a:bodyPr>
            <a:spAutoFit/>
          </a:bodyPr>
          <a:lstStyle/>
          <a:p>
            <a:pPr fontAlgn="t"/>
            <a:endParaRPr lang="vi-VN" sz="3200" i="1">
              <a:latin typeface="+mj-lt"/>
            </a:endParaRPr>
          </a:p>
        </p:txBody>
      </p:sp>
      <p:pic>
        <p:nvPicPr>
          <p:cNvPr id="8" name="Picture 7">
            <a:extLst>
              <a:ext uri="{FF2B5EF4-FFF2-40B4-BE49-F238E27FC236}">
                <a16:creationId xmlns:a16="http://schemas.microsoft.com/office/drawing/2014/main" id="{E5D88CF0-4ACA-4F2C-B61C-5D170A2EDB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4800" y="2502105"/>
            <a:ext cx="11582400" cy="7182885"/>
          </a:xfrm>
          <a:prstGeom prst="rect">
            <a:avLst/>
          </a:prstGeom>
        </p:spPr>
      </p:pic>
    </p:spTree>
    <p:extLst>
      <p:ext uri="{BB962C8B-B14F-4D97-AF65-F5344CB8AC3E}">
        <p14:creationId xmlns:p14="http://schemas.microsoft.com/office/powerpoint/2010/main" val="1905718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74689">
            <a:off x="242400" y="290691"/>
            <a:ext cx="1037159" cy="1281761"/>
          </a:xfrm>
          <a:custGeom>
            <a:avLst/>
            <a:gdLst/>
            <a:ahLst/>
            <a:cxnLst/>
            <a:rect l="l" t="t" r="r" b="b"/>
            <a:pathLst>
              <a:path w="1037159" h="1281761">
                <a:moveTo>
                  <a:pt x="0" y="0"/>
                </a:moveTo>
                <a:lnTo>
                  <a:pt x="1037158" y="0"/>
                </a:lnTo>
                <a:lnTo>
                  <a:pt x="1037158" y="1281761"/>
                </a:lnTo>
                <a:lnTo>
                  <a:pt x="0" y="1281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23"/>
          <p:cNvSpPr/>
          <p:nvPr/>
        </p:nvSpPr>
        <p:spPr>
          <a:xfrm rot="7608826">
            <a:off x="16680177" y="2817947"/>
            <a:ext cx="1345234" cy="1234252"/>
          </a:xfrm>
          <a:custGeom>
            <a:avLst/>
            <a:gdLst/>
            <a:ahLst/>
            <a:cxnLst/>
            <a:rect l="l" t="t" r="r" b="b"/>
            <a:pathLst>
              <a:path w="1345234" h="1234252">
                <a:moveTo>
                  <a:pt x="0" y="0"/>
                </a:moveTo>
                <a:lnTo>
                  <a:pt x="1345234" y="0"/>
                </a:lnTo>
                <a:lnTo>
                  <a:pt x="1345234" y="1234252"/>
                </a:lnTo>
                <a:lnTo>
                  <a:pt x="0" y="1234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2" name="Group 41"/>
          <p:cNvGrpSpPr/>
          <p:nvPr/>
        </p:nvGrpSpPr>
        <p:grpSpPr>
          <a:xfrm>
            <a:off x="4419599" y="-828329"/>
            <a:ext cx="9174743" cy="5288400"/>
            <a:chOff x="10602364" y="458027"/>
            <a:chExt cx="9174743" cy="5288400"/>
          </a:xfrm>
        </p:grpSpPr>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2364" y="458027"/>
              <a:ext cx="9174743" cy="5288400"/>
            </a:xfrm>
            <a:prstGeom prst="rect">
              <a:avLst/>
            </a:prstGeom>
          </p:spPr>
        </p:pic>
        <p:sp>
          <p:nvSpPr>
            <p:cNvPr id="35" name="TextBox 34"/>
            <p:cNvSpPr txBox="1"/>
            <p:nvPr/>
          </p:nvSpPr>
          <p:spPr>
            <a:xfrm>
              <a:off x="12000903" y="2847636"/>
              <a:ext cx="603242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prstClr val="black"/>
                  </a:solidFill>
                  <a:effectLst/>
                  <a:uLnTx/>
                  <a:uFillTx/>
                  <a:latin typeface="#9Slide03 Comfortaa Bold" panose="00000800000000000000" pitchFamily="2" charset="0"/>
                  <a:ea typeface="+mn-ea"/>
                  <a:cs typeface="+mn-cs"/>
                </a:rPr>
                <a:t>THẢO LUẬN NHÓM</a:t>
              </a:r>
            </a:p>
          </p:txBody>
        </p:sp>
      </p:grpSp>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1800" y="2627629"/>
            <a:ext cx="12070343" cy="7961289"/>
          </a:xfrm>
          <a:prstGeom prst="rect">
            <a:avLst/>
          </a:prstGeom>
        </p:spPr>
      </p:pic>
    </p:spTree>
    <p:extLst>
      <p:ext uri="{BB962C8B-B14F-4D97-AF65-F5344CB8AC3E}">
        <p14:creationId xmlns:p14="http://schemas.microsoft.com/office/powerpoint/2010/main" val="2988625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randombar(horizontal)">
                                      <p:cBhvr>
                                        <p:cTn id="13" dur="500"/>
                                        <p:tgtEl>
                                          <p:spTgt spid="42"/>
                                        </p:tgtEl>
                                      </p:cBhvr>
                                    </p:animEffect>
                                  </p:childTnLst>
                                </p:cTn>
                              </p:par>
                              <p:par>
                                <p:cTn id="14" presetID="14" presetClass="entr" presetSubtype="1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randombar(horizontal)">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D9C751D-44D4-405D-8868-23C27020931D}"/>
              </a:ext>
            </a:extLst>
          </p:cNvPr>
          <p:cNvGraphicFramePr>
            <a:graphicFrameLocks noGrp="1"/>
          </p:cNvGraphicFramePr>
          <p:nvPr>
            <p:extLst>
              <p:ext uri="{D42A27DB-BD31-4B8C-83A1-F6EECF244321}">
                <p14:modId xmlns:p14="http://schemas.microsoft.com/office/powerpoint/2010/main" val="439684913"/>
              </p:ext>
            </p:extLst>
          </p:nvPr>
        </p:nvGraphicFramePr>
        <p:xfrm>
          <a:off x="1676400" y="3009900"/>
          <a:ext cx="15468600" cy="6446679"/>
        </p:xfrm>
        <a:graphic>
          <a:graphicData uri="http://schemas.openxmlformats.org/drawingml/2006/table">
            <a:tbl>
              <a:tblPr firstRow="1" firstCol="1" bandRow="1"/>
              <a:tblGrid>
                <a:gridCol w="1045677">
                  <a:extLst>
                    <a:ext uri="{9D8B030D-6E8A-4147-A177-3AD203B41FA5}">
                      <a16:colId xmlns:a16="http://schemas.microsoft.com/office/drawing/2014/main" val="4228743788"/>
                    </a:ext>
                  </a:extLst>
                </a:gridCol>
                <a:gridCol w="6193323">
                  <a:extLst>
                    <a:ext uri="{9D8B030D-6E8A-4147-A177-3AD203B41FA5}">
                      <a16:colId xmlns:a16="http://schemas.microsoft.com/office/drawing/2014/main" val="1933423864"/>
                    </a:ext>
                  </a:extLst>
                </a:gridCol>
                <a:gridCol w="8229600">
                  <a:extLst>
                    <a:ext uri="{9D8B030D-6E8A-4147-A177-3AD203B41FA5}">
                      <a16:colId xmlns:a16="http://schemas.microsoft.com/office/drawing/2014/main" val="1438061714"/>
                    </a:ext>
                  </a:extLst>
                </a:gridCol>
              </a:tblGrid>
              <a:tr h="1114160">
                <a:tc>
                  <a:txBody>
                    <a:bodyPr/>
                    <a:lstStyle/>
                    <a:p>
                      <a:pPr algn="just">
                        <a:lnSpc>
                          <a:spcPct val="115000"/>
                        </a:lnSpc>
                      </a:pPr>
                      <a:r>
                        <a:rPr lang="vi-VN" sz="3600" i="1">
                          <a:effectLst/>
                          <a:latin typeface="+mn-lt"/>
                          <a:ea typeface="Calibri" panose="020F0502020204030204" pitchFamily="34" charset="0"/>
                        </a:rPr>
                        <a:t> </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3600" b="1">
                          <a:effectLst/>
                          <a:latin typeface="+mn-lt"/>
                          <a:ea typeface="Calibri" panose="020F0502020204030204" pitchFamily="34" charset="0"/>
                        </a:rPr>
                        <a:t>Dùng dấu câu để nối </a:t>
                      </a:r>
                      <a:endParaRPr lang="en-US" sz="3600">
                        <a:effectLst/>
                        <a:latin typeface="+mn-lt"/>
                        <a:ea typeface="Calibri" panose="020F0502020204030204" pitchFamily="34" charset="0"/>
                      </a:endParaRPr>
                    </a:p>
                    <a:p>
                      <a:pPr algn="ctr">
                        <a:lnSpc>
                          <a:spcPct val="115000"/>
                        </a:lnSpc>
                      </a:pPr>
                      <a:r>
                        <a:rPr lang="vi-VN" sz="3600" b="1">
                          <a:effectLst/>
                          <a:latin typeface="+mn-lt"/>
                          <a:ea typeface="Calibri" panose="020F0502020204030204" pitchFamily="34" charset="0"/>
                        </a:rPr>
                        <a:t>các vế</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3600" b="1">
                          <a:effectLst/>
                          <a:latin typeface="+mn-lt"/>
                          <a:ea typeface="Calibri" panose="020F0502020204030204" pitchFamily="34" charset="0"/>
                        </a:rPr>
                        <a:t>Dùng kết từ để nối </a:t>
                      </a:r>
                      <a:endParaRPr lang="en-US" sz="3600">
                        <a:effectLst/>
                        <a:latin typeface="+mn-lt"/>
                        <a:ea typeface="Calibri" panose="020F0502020204030204" pitchFamily="34" charset="0"/>
                      </a:endParaRPr>
                    </a:p>
                    <a:p>
                      <a:pPr algn="ctr">
                        <a:lnSpc>
                          <a:spcPct val="115000"/>
                        </a:lnSpc>
                      </a:pPr>
                      <a:r>
                        <a:rPr lang="vi-VN" sz="3600" b="1">
                          <a:effectLst/>
                          <a:latin typeface="+mn-lt"/>
                          <a:ea typeface="Calibri" panose="020F0502020204030204" pitchFamily="34" charset="0"/>
                        </a:rPr>
                        <a:t>các vế</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1851233"/>
                  </a:ext>
                </a:extLst>
              </a:tr>
              <a:tr h="1039384">
                <a:tc>
                  <a:txBody>
                    <a:bodyPr/>
                    <a:lstStyle/>
                    <a:p>
                      <a:pPr algn="ctr">
                        <a:lnSpc>
                          <a:spcPct val="115000"/>
                        </a:lnSpc>
                      </a:pPr>
                      <a:r>
                        <a:rPr lang="vi-VN" sz="3600" i="1">
                          <a:effectLst/>
                          <a:latin typeface="+mn-lt"/>
                          <a:ea typeface="Calibri" panose="020F0502020204030204" pitchFamily="34" charset="0"/>
                        </a:rPr>
                        <a:t>a.</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575385"/>
                  </a:ext>
                </a:extLst>
              </a:tr>
              <a:tr h="1395333">
                <a:tc>
                  <a:txBody>
                    <a:bodyPr/>
                    <a:lstStyle/>
                    <a:p>
                      <a:pPr algn="ctr">
                        <a:lnSpc>
                          <a:spcPct val="115000"/>
                        </a:lnSpc>
                      </a:pPr>
                      <a:r>
                        <a:rPr lang="vi-VN" sz="3600" i="1">
                          <a:effectLst/>
                          <a:latin typeface="+mn-lt"/>
                          <a:ea typeface="Calibri" panose="020F0502020204030204" pitchFamily="34" charset="0"/>
                        </a:rPr>
                        <a:t>b. </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119166"/>
                  </a:ext>
                </a:extLst>
              </a:tr>
              <a:tr h="1395333">
                <a:tc>
                  <a:txBody>
                    <a:bodyPr/>
                    <a:lstStyle/>
                    <a:p>
                      <a:pPr algn="ctr">
                        <a:lnSpc>
                          <a:spcPct val="115000"/>
                        </a:lnSpc>
                      </a:pPr>
                      <a:r>
                        <a:rPr lang="vi-VN" sz="3600" i="1">
                          <a:effectLst/>
                          <a:latin typeface="+mn-lt"/>
                          <a:ea typeface="Calibri" panose="020F0502020204030204" pitchFamily="34" charset="0"/>
                        </a:rPr>
                        <a:t>c.</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2289746"/>
                  </a:ext>
                </a:extLst>
              </a:tr>
              <a:tr h="1395333">
                <a:tc>
                  <a:txBody>
                    <a:bodyPr/>
                    <a:lstStyle/>
                    <a:p>
                      <a:pPr algn="ctr">
                        <a:lnSpc>
                          <a:spcPct val="115000"/>
                        </a:lnSpc>
                      </a:pPr>
                      <a:r>
                        <a:rPr lang="vi-VN" sz="3600" i="1">
                          <a:effectLst/>
                          <a:latin typeface="+mn-lt"/>
                          <a:ea typeface="Calibri" panose="020F0502020204030204" pitchFamily="34" charset="0"/>
                        </a:rPr>
                        <a:t>d.</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805566"/>
                  </a:ext>
                </a:extLst>
              </a:tr>
            </a:tbl>
          </a:graphicData>
        </a:graphic>
      </p:graphicFrame>
      <p:sp>
        <p:nvSpPr>
          <p:cNvPr id="3" name="TextBox 2">
            <a:extLst>
              <a:ext uri="{FF2B5EF4-FFF2-40B4-BE49-F238E27FC236}">
                <a16:creationId xmlns:a16="http://schemas.microsoft.com/office/drawing/2014/main" id="{FC7A8F2E-4DC0-4B3B-9CA1-8AA86A350640}"/>
              </a:ext>
            </a:extLst>
          </p:cNvPr>
          <p:cNvSpPr txBox="1"/>
          <p:nvPr/>
        </p:nvSpPr>
        <p:spPr>
          <a:xfrm>
            <a:off x="5600700" y="1562100"/>
            <a:ext cx="7086600" cy="1015663"/>
          </a:xfrm>
          <a:prstGeom prst="rect">
            <a:avLst/>
          </a:prstGeom>
          <a:noFill/>
        </p:spPr>
        <p:txBody>
          <a:bodyPr wrap="square" rtlCol="0">
            <a:spAutoFit/>
          </a:bodyPr>
          <a:lstStyle/>
          <a:p>
            <a:pPr algn="ctr"/>
            <a:r>
              <a:rPr lang="en-US" sz="6000">
                <a:solidFill>
                  <a:srgbClr val="FF0000"/>
                </a:solidFill>
              </a:rPr>
              <a:t>Hoàn thành bảng sau</a:t>
            </a:r>
          </a:p>
        </p:txBody>
      </p:sp>
    </p:spTree>
    <p:extLst>
      <p:ext uri="{BB962C8B-B14F-4D97-AF65-F5344CB8AC3E}">
        <p14:creationId xmlns:p14="http://schemas.microsoft.com/office/powerpoint/2010/main" val="385578902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3238500"/>
            <a:ext cx="11049000" cy="7287638"/>
          </a:xfrm>
          <a:prstGeom prst="rect">
            <a:avLst/>
          </a:prstGeom>
        </p:spPr>
      </p:pic>
      <p:pic>
        <p:nvPicPr>
          <p:cNvPr id="2" name="Picture 2">
            <a:extLst>
              <a:ext uri="{FF2B5EF4-FFF2-40B4-BE49-F238E27FC236}">
                <a16:creationId xmlns:a16="http://schemas.microsoft.com/office/drawing/2014/main" id="{EE1D71B6-0EAF-9FAB-D8ED-CE5091A92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1485900"/>
            <a:ext cx="12192000" cy="2652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44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D9C751D-44D4-405D-8868-23C27020931D}"/>
              </a:ext>
            </a:extLst>
          </p:cNvPr>
          <p:cNvGraphicFramePr>
            <a:graphicFrameLocks noGrp="1"/>
          </p:cNvGraphicFramePr>
          <p:nvPr>
            <p:extLst>
              <p:ext uri="{D42A27DB-BD31-4B8C-83A1-F6EECF244321}">
                <p14:modId xmlns:p14="http://schemas.microsoft.com/office/powerpoint/2010/main" val="1038608013"/>
              </p:ext>
            </p:extLst>
          </p:nvPr>
        </p:nvGraphicFramePr>
        <p:xfrm>
          <a:off x="1524000" y="1409700"/>
          <a:ext cx="15468600" cy="7676562"/>
        </p:xfrm>
        <a:graphic>
          <a:graphicData uri="http://schemas.openxmlformats.org/drawingml/2006/table">
            <a:tbl>
              <a:tblPr firstRow="1" firstCol="1" bandRow="1"/>
              <a:tblGrid>
                <a:gridCol w="1045677">
                  <a:extLst>
                    <a:ext uri="{9D8B030D-6E8A-4147-A177-3AD203B41FA5}">
                      <a16:colId xmlns:a16="http://schemas.microsoft.com/office/drawing/2014/main" val="4228743788"/>
                    </a:ext>
                  </a:extLst>
                </a:gridCol>
                <a:gridCol w="6193323">
                  <a:extLst>
                    <a:ext uri="{9D8B030D-6E8A-4147-A177-3AD203B41FA5}">
                      <a16:colId xmlns:a16="http://schemas.microsoft.com/office/drawing/2014/main" val="1933423864"/>
                    </a:ext>
                  </a:extLst>
                </a:gridCol>
                <a:gridCol w="8229600">
                  <a:extLst>
                    <a:ext uri="{9D8B030D-6E8A-4147-A177-3AD203B41FA5}">
                      <a16:colId xmlns:a16="http://schemas.microsoft.com/office/drawing/2014/main" val="1438061714"/>
                    </a:ext>
                  </a:extLst>
                </a:gridCol>
              </a:tblGrid>
              <a:tr h="749152">
                <a:tc>
                  <a:txBody>
                    <a:bodyPr/>
                    <a:lstStyle/>
                    <a:p>
                      <a:pPr algn="just">
                        <a:lnSpc>
                          <a:spcPct val="115000"/>
                        </a:lnSpc>
                      </a:pPr>
                      <a:r>
                        <a:rPr lang="vi-VN" sz="3600" i="1">
                          <a:effectLst/>
                          <a:latin typeface="+mn-lt"/>
                          <a:ea typeface="Calibri" panose="020F0502020204030204" pitchFamily="34" charset="0"/>
                        </a:rPr>
                        <a:t> </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3600" b="1">
                          <a:effectLst/>
                          <a:latin typeface="+mn-lt"/>
                          <a:ea typeface="Calibri" panose="020F0502020204030204" pitchFamily="34" charset="0"/>
                        </a:rPr>
                        <a:t>Dùng dấu câu để nối </a:t>
                      </a:r>
                      <a:endParaRPr lang="en-US" sz="3600">
                        <a:effectLst/>
                        <a:latin typeface="+mn-lt"/>
                        <a:ea typeface="Calibri" panose="020F0502020204030204" pitchFamily="34" charset="0"/>
                      </a:endParaRPr>
                    </a:p>
                    <a:p>
                      <a:pPr algn="ctr">
                        <a:lnSpc>
                          <a:spcPct val="115000"/>
                        </a:lnSpc>
                      </a:pPr>
                      <a:r>
                        <a:rPr lang="vi-VN" sz="3600" b="1">
                          <a:effectLst/>
                          <a:latin typeface="+mn-lt"/>
                          <a:ea typeface="Calibri" panose="020F0502020204030204" pitchFamily="34" charset="0"/>
                        </a:rPr>
                        <a:t>các vế</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vi-VN" sz="3600" b="1">
                          <a:effectLst/>
                          <a:latin typeface="+mn-lt"/>
                          <a:ea typeface="Calibri" panose="020F0502020204030204" pitchFamily="34" charset="0"/>
                        </a:rPr>
                        <a:t>Dùng kết từ để nối </a:t>
                      </a:r>
                      <a:endParaRPr lang="en-US" sz="3600">
                        <a:effectLst/>
                        <a:latin typeface="+mn-lt"/>
                        <a:ea typeface="Calibri" panose="020F0502020204030204" pitchFamily="34" charset="0"/>
                      </a:endParaRPr>
                    </a:p>
                    <a:p>
                      <a:pPr algn="ctr">
                        <a:lnSpc>
                          <a:spcPct val="115000"/>
                        </a:lnSpc>
                      </a:pPr>
                      <a:r>
                        <a:rPr lang="vi-VN" sz="3600" b="1">
                          <a:effectLst/>
                          <a:latin typeface="+mn-lt"/>
                          <a:ea typeface="Calibri" panose="020F0502020204030204" pitchFamily="34" charset="0"/>
                        </a:rPr>
                        <a:t>các vế</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1851233"/>
                  </a:ext>
                </a:extLst>
              </a:tr>
              <a:tr h="1139329">
                <a:tc>
                  <a:txBody>
                    <a:bodyPr/>
                    <a:lstStyle/>
                    <a:p>
                      <a:pPr algn="ctr">
                        <a:lnSpc>
                          <a:spcPct val="115000"/>
                        </a:lnSpc>
                      </a:pPr>
                      <a:r>
                        <a:rPr lang="vi-VN" sz="3600" i="1">
                          <a:solidFill>
                            <a:srgbClr val="FF0000"/>
                          </a:solidFill>
                          <a:effectLst/>
                          <a:latin typeface="+mn-lt"/>
                          <a:ea typeface="Calibri" panose="020F0502020204030204" pitchFamily="34" charset="0"/>
                        </a:rPr>
                        <a:t>a.</a:t>
                      </a:r>
                      <a:endParaRPr lang="en-US" sz="3600">
                        <a:solidFill>
                          <a:srgbClr val="FF0000"/>
                        </a:solidFill>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vi-VN" sz="3600" i="1">
                          <a:effectLst/>
                          <a:latin typeface="+mn-lt"/>
                          <a:ea typeface="Calibri" panose="020F0502020204030204" pitchFamily="34" charset="0"/>
                        </a:rPr>
                        <a:t>Chị Mai nấu cơm, kho cá; tôi nhặt rau và quét nhà.</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vi-VN" sz="3600" i="1">
                          <a:effectLst/>
                          <a:latin typeface="+mn-lt"/>
                          <a:ea typeface="Calibri" panose="020F0502020204030204" pitchFamily="34" charset="0"/>
                        </a:rPr>
                        <a:t>Chị Mai nấu cơm, kho cá còn tôi nhặt rau và quét nhà.</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575385"/>
                  </a:ext>
                </a:extLst>
              </a:tr>
              <a:tr h="1529506">
                <a:tc>
                  <a:txBody>
                    <a:bodyPr/>
                    <a:lstStyle/>
                    <a:p>
                      <a:pPr algn="ctr">
                        <a:lnSpc>
                          <a:spcPct val="115000"/>
                        </a:lnSpc>
                      </a:pPr>
                      <a:r>
                        <a:rPr lang="vi-VN" sz="3600" i="1">
                          <a:solidFill>
                            <a:srgbClr val="FF0000"/>
                          </a:solidFill>
                          <a:effectLst/>
                          <a:latin typeface="+mn-lt"/>
                          <a:ea typeface="Calibri" panose="020F0502020204030204" pitchFamily="34" charset="0"/>
                        </a:rPr>
                        <a:t>b. </a:t>
                      </a:r>
                      <a:endParaRPr lang="en-US" sz="3600">
                        <a:solidFill>
                          <a:srgbClr val="FF0000"/>
                        </a:solidFill>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vi-VN" sz="3600" i="1">
                          <a:effectLst/>
                          <a:latin typeface="+mn-lt"/>
                          <a:ea typeface="Calibri" panose="020F0502020204030204" pitchFamily="34" charset="0"/>
                        </a:rPr>
                        <a:t> </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vi-VN" sz="3600" i="1">
                          <a:effectLst/>
                          <a:latin typeface="+mn-lt"/>
                          <a:ea typeface="Calibri" panose="020F0502020204030204" pitchFamily="34" charset="0"/>
                        </a:rPr>
                        <a:t>Sáng nay, em đến trường và em sẽ đến thư viện để đọc sách.</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119166"/>
                  </a:ext>
                </a:extLst>
              </a:tr>
              <a:tr h="1529506">
                <a:tc>
                  <a:txBody>
                    <a:bodyPr/>
                    <a:lstStyle/>
                    <a:p>
                      <a:pPr algn="ctr">
                        <a:lnSpc>
                          <a:spcPct val="115000"/>
                        </a:lnSpc>
                      </a:pPr>
                      <a:r>
                        <a:rPr lang="vi-VN" sz="3600" i="1">
                          <a:solidFill>
                            <a:srgbClr val="FF0000"/>
                          </a:solidFill>
                          <a:effectLst/>
                          <a:latin typeface="+mn-lt"/>
                          <a:ea typeface="Calibri" panose="020F0502020204030204" pitchFamily="34" charset="0"/>
                        </a:rPr>
                        <a:t>c.</a:t>
                      </a:r>
                      <a:endParaRPr lang="en-US" sz="3600">
                        <a:solidFill>
                          <a:srgbClr val="FF0000"/>
                        </a:solidFill>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vi-VN" sz="3600" i="1">
                          <a:effectLst/>
                          <a:latin typeface="+mn-lt"/>
                          <a:ea typeface="Calibri" panose="020F0502020204030204" pitchFamily="34" charset="0"/>
                        </a:rPr>
                        <a:t>Mùa xuân đang về, các loài hoa đua nhau khoe sắc trong vườn trường.</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vi-VN" sz="3600" i="1">
                          <a:effectLst/>
                          <a:latin typeface="+mn-lt"/>
                          <a:ea typeface="Calibri" panose="020F0502020204030204" pitchFamily="34" charset="0"/>
                        </a:rPr>
                        <a:t>Mùa xuân đang về nên các loài hoa đua nhau khoe sắc trong vườn trường.</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2289746"/>
                  </a:ext>
                </a:extLst>
              </a:tr>
              <a:tr h="1529506">
                <a:tc>
                  <a:txBody>
                    <a:bodyPr/>
                    <a:lstStyle/>
                    <a:p>
                      <a:pPr algn="ctr">
                        <a:lnSpc>
                          <a:spcPct val="115000"/>
                        </a:lnSpc>
                      </a:pPr>
                      <a:r>
                        <a:rPr lang="vi-VN" sz="3600" i="1">
                          <a:solidFill>
                            <a:srgbClr val="FF0000"/>
                          </a:solidFill>
                          <a:effectLst/>
                          <a:latin typeface="+mn-lt"/>
                          <a:ea typeface="Calibri" panose="020F0502020204030204" pitchFamily="34" charset="0"/>
                        </a:rPr>
                        <a:t>d.</a:t>
                      </a:r>
                      <a:endParaRPr lang="en-US" sz="3600">
                        <a:solidFill>
                          <a:srgbClr val="FF0000"/>
                        </a:solidFill>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vi-VN" sz="3600" i="1">
                          <a:effectLst/>
                          <a:latin typeface="+mn-lt"/>
                          <a:ea typeface="Calibri" panose="020F0502020204030204" pitchFamily="34" charset="0"/>
                        </a:rPr>
                        <a:t>Luống này là hồng nhung đỏ thắm, luống kia là thược dược rực rỡ.</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pPr>
                      <a:r>
                        <a:rPr lang="vi-VN" sz="3600" i="1">
                          <a:effectLst/>
                          <a:latin typeface="+mn-lt"/>
                          <a:ea typeface="Calibri" panose="020F0502020204030204" pitchFamily="34" charset="0"/>
                        </a:rPr>
                        <a:t>Luống này là hồng nhung đỏ thắm còn luống kia là thược dược rực rỡ.</a:t>
                      </a:r>
                      <a:endParaRPr lang="en-US" sz="3600">
                        <a:effectLst/>
                        <a:latin typeface="+mn-lt"/>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805566"/>
                  </a:ext>
                </a:extLst>
              </a:tr>
            </a:tbl>
          </a:graphicData>
        </a:graphic>
      </p:graphicFrame>
    </p:spTree>
    <p:extLst>
      <p:ext uri="{BB962C8B-B14F-4D97-AF65-F5344CB8AC3E}">
        <p14:creationId xmlns:p14="http://schemas.microsoft.com/office/powerpoint/2010/main" val="3193269208"/>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1002</TotalTime>
  <Words>831</Words>
  <Application>Microsoft Office PowerPoint</Application>
  <PresentationFormat>Custom</PresentationFormat>
  <Paragraphs>75</Paragraphs>
  <Slides>22</Slides>
  <Notes>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22</vt:i4>
      </vt:variant>
    </vt:vector>
  </HeadingPairs>
  <TitlesOfParts>
    <vt:vector size="38" baseType="lpstr">
      <vt:lpstr>#9Slide01 Tieu de ngan</vt:lpstr>
      <vt:lpstr>#9Slide03 Comfortaa Bold</vt:lpstr>
      <vt:lpstr>Aptos</vt:lpstr>
      <vt:lpstr>Aptos Display</vt:lpstr>
      <vt:lpstr>Arial</vt:lpstr>
      <vt:lpstr>Arial-BoldMT</vt:lpstr>
      <vt:lpstr>ArialMT</vt:lpstr>
      <vt:lpstr>Arial-Rounded-Bold</vt:lpstr>
      <vt:lpstr>Calibri</vt:lpstr>
      <vt:lpstr>Coiny</vt:lpstr>
      <vt:lpstr>SVN-Servetica Medium</vt:lpstr>
      <vt:lpstr>Times New Roman</vt:lpstr>
      <vt:lpstr>UTM Nyala</vt:lpstr>
      <vt:lpstr>Wingdings-Regular</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Cute Aesthetic Group Project Presentation</dc:title>
  <dc:subject>9Slide.vn</dc:subject>
  <dc:creator>huong</dc:creator>
  <dc:description>9Slide.vn</dc:description>
  <cp:lastModifiedBy>SingPC</cp:lastModifiedBy>
  <cp:revision>158</cp:revision>
  <dcterms:created xsi:type="dcterms:W3CDTF">2006-08-16T00:00:00Z</dcterms:created>
  <dcterms:modified xsi:type="dcterms:W3CDTF">2025-01-21T02:30:30Z</dcterms:modified>
  <cp:category>9Slide.vn</cp:category>
  <dc:identifier>DAGIAE-m6aE</dc:identifier>
</cp:coreProperties>
</file>