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6"/>
  </p:notesMasterIdLst>
  <p:sldIdLst>
    <p:sldId id="256" r:id="rId4"/>
    <p:sldId id="257" r:id="rId5"/>
    <p:sldId id="267" r:id="rId6"/>
    <p:sldId id="259" r:id="rId7"/>
    <p:sldId id="270" r:id="rId8"/>
    <p:sldId id="260" r:id="rId9"/>
    <p:sldId id="271" r:id="rId10"/>
    <p:sldId id="272" r:id="rId11"/>
    <p:sldId id="273" r:id="rId12"/>
    <p:sldId id="269" r:id="rId13"/>
    <p:sldId id="284" r:id="rId14"/>
    <p:sldId id="274" r:id="rId15"/>
    <p:sldId id="275" r:id="rId16"/>
    <p:sldId id="276" r:id="rId17"/>
    <p:sldId id="277" r:id="rId18"/>
    <p:sldId id="278" r:id="rId19"/>
    <p:sldId id="285" r:id="rId20"/>
    <p:sldId id="279" r:id="rId21"/>
    <p:sldId id="280" r:id="rId22"/>
    <p:sldId id="281" r:id="rId23"/>
    <p:sldId id="286" r:id="rId24"/>
    <p:sldId id="282" r:id="rId25"/>
    <p:sldId id="283" r:id="rId26"/>
    <p:sldId id="287" r:id="rId27"/>
    <p:sldId id="288" r:id="rId28"/>
    <p:sldId id="258" r:id="rId29"/>
    <p:sldId id="289" r:id="rId30"/>
    <p:sldId id="290" r:id="rId31"/>
    <p:sldId id="261" r:id="rId32"/>
    <p:sldId id="266" r:id="rId33"/>
    <p:sldId id="2631" r:id="rId34"/>
    <p:sldId id="2633" r:id="rId3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7" d="100"/>
          <a:sy n="57" d="100"/>
        </p:scale>
        <p:origin x="12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A54A5-1EDC-44EF-BE78-449DB2B8FBC6}" type="datetimeFigureOut">
              <a:rPr lang="en-US" smtClean="0"/>
              <a:t>24/08/2024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8E97E-A1A6-4FC8-8E84-C36664BD0E3D}" type="slidenum">
              <a:rPr lang="en-US" smtClean="0"/>
              <a:t>‹#›</a:t>
            </a:fld>
            <a:endParaRPr lang="en-US"/>
          </a:p>
        </p:txBody>
      </p:sp>
    </p:spTree>
    <p:extLst>
      <p:ext uri="{BB962C8B-B14F-4D97-AF65-F5344CB8AC3E}">
        <p14:creationId xmlns:p14="http://schemas.microsoft.com/office/powerpoint/2010/main" val="300164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3FF0-0745-D1D5-4B90-ABDDA3133B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429B8ED-FBBA-3C01-42C8-538656E8C1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BF15046-10B7-533D-5EA9-3B71E57EEC3C}"/>
              </a:ext>
            </a:extLst>
          </p:cNvPr>
          <p:cNvSpPr>
            <a:spLocks noGrp="1"/>
          </p:cNvSpPr>
          <p:nvPr>
            <p:ph type="dt" sz="half" idx="10"/>
          </p:nvPr>
        </p:nvSpPr>
        <p:spPr/>
        <p:txBody>
          <a:bodyPr/>
          <a:lstStyle/>
          <a:p>
            <a:fld id="{ED3B708D-5B2B-470E-BC2C-A6D28B87D244}" type="datetimeFigureOut">
              <a:rPr lang="vi-VN" smtClean="0"/>
              <a:t>24/08/2024</a:t>
            </a:fld>
            <a:endParaRPr lang="vi-VN"/>
          </a:p>
        </p:txBody>
      </p:sp>
      <p:sp>
        <p:nvSpPr>
          <p:cNvPr id="5" name="Footer Placeholder 4">
            <a:extLst>
              <a:ext uri="{FF2B5EF4-FFF2-40B4-BE49-F238E27FC236}">
                <a16:creationId xmlns:a16="http://schemas.microsoft.com/office/drawing/2014/main" id="{5FD52505-F004-FEF6-FD24-9F9C6F5F5E4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9BC4FD-326A-3F71-5284-AD3AD171CB01}"/>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26551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83D1-1527-8D4B-4AE2-D0E8F8FCF6C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9D793CA-0961-5155-1D6F-D5596F5F97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41F1D9-6ADD-576E-AEEC-EFB853A44031}"/>
              </a:ext>
            </a:extLst>
          </p:cNvPr>
          <p:cNvSpPr>
            <a:spLocks noGrp="1"/>
          </p:cNvSpPr>
          <p:nvPr>
            <p:ph type="dt" sz="half" idx="10"/>
          </p:nvPr>
        </p:nvSpPr>
        <p:spPr/>
        <p:txBody>
          <a:bodyPr/>
          <a:lstStyle/>
          <a:p>
            <a:fld id="{ED3B708D-5B2B-470E-BC2C-A6D28B87D244}" type="datetimeFigureOut">
              <a:rPr lang="vi-VN" smtClean="0"/>
              <a:t>24/08/2024</a:t>
            </a:fld>
            <a:endParaRPr lang="vi-VN"/>
          </a:p>
        </p:txBody>
      </p:sp>
      <p:sp>
        <p:nvSpPr>
          <p:cNvPr id="5" name="Footer Placeholder 4">
            <a:extLst>
              <a:ext uri="{FF2B5EF4-FFF2-40B4-BE49-F238E27FC236}">
                <a16:creationId xmlns:a16="http://schemas.microsoft.com/office/drawing/2014/main" id="{7E4DD61B-F812-4DC1-A126-60E36243D40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20AC7E-4DB8-E0E9-3383-272D78DA8059}"/>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601582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DBBF1-BA01-C6A3-7254-F221AFF974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5B1FD1B-A8B2-E586-DBA5-AA9555C62C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5A2F84F-C51A-3078-3D35-689DF39F7578}"/>
              </a:ext>
            </a:extLst>
          </p:cNvPr>
          <p:cNvSpPr>
            <a:spLocks noGrp="1"/>
          </p:cNvSpPr>
          <p:nvPr>
            <p:ph type="dt" sz="half" idx="10"/>
          </p:nvPr>
        </p:nvSpPr>
        <p:spPr/>
        <p:txBody>
          <a:bodyPr/>
          <a:lstStyle/>
          <a:p>
            <a:fld id="{ED3B708D-5B2B-470E-BC2C-A6D28B87D244}" type="datetimeFigureOut">
              <a:rPr lang="vi-VN" smtClean="0"/>
              <a:t>24/08/2024</a:t>
            </a:fld>
            <a:endParaRPr lang="vi-VN"/>
          </a:p>
        </p:txBody>
      </p:sp>
      <p:sp>
        <p:nvSpPr>
          <p:cNvPr id="5" name="Footer Placeholder 4">
            <a:extLst>
              <a:ext uri="{FF2B5EF4-FFF2-40B4-BE49-F238E27FC236}">
                <a16:creationId xmlns:a16="http://schemas.microsoft.com/office/drawing/2014/main" id="{AF6DEACD-3250-63F0-1081-24AB50EC5D7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681285-D48B-DC5F-2ECB-A70D750BDC6E}"/>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9900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689257-6F45-47D3-9596-FEBD3C2478A1}" type="datetimeFigureOut">
              <a:rPr lang="en-US" smtClean="0"/>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1718809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89257-6F45-47D3-9596-FEBD3C2478A1}" type="datetimeFigureOut">
              <a:rPr lang="en-US" smtClean="0"/>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1682256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689257-6F45-47D3-9596-FEBD3C2478A1}" type="datetimeFigureOut">
              <a:rPr lang="en-US" smtClean="0"/>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3552895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689257-6F45-47D3-9596-FEBD3C2478A1}" type="datetimeFigureOut">
              <a:rPr lang="en-US" smtClean="0"/>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3243970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689257-6F45-47D3-9596-FEBD3C2478A1}" type="datetimeFigureOut">
              <a:rPr lang="en-US" smtClean="0"/>
              <a:t>24/08/2024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28626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689257-6F45-47D3-9596-FEBD3C2478A1}" type="datetimeFigureOut">
              <a:rPr lang="en-US" smtClean="0"/>
              <a:t>24/08/2024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846114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689257-6F45-47D3-9596-FEBD3C2478A1}" type="datetimeFigureOut">
              <a:rPr lang="en-US" smtClean="0"/>
              <a:t>24/08/2024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1039054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4689257-6F45-47D3-9596-FEBD3C2478A1}" type="datetimeFigureOut">
              <a:rPr lang="en-US" smtClean="0"/>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2453085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7404-FC6B-8441-861A-51EAE425375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5D3CA6-C3AF-A0C0-ACAD-87716487AD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BB7BA5-37BF-B5F6-090A-A0FD04DD53C5}"/>
              </a:ext>
            </a:extLst>
          </p:cNvPr>
          <p:cNvSpPr>
            <a:spLocks noGrp="1"/>
          </p:cNvSpPr>
          <p:nvPr>
            <p:ph type="dt" sz="half" idx="10"/>
          </p:nvPr>
        </p:nvSpPr>
        <p:spPr/>
        <p:txBody>
          <a:bodyPr/>
          <a:lstStyle/>
          <a:p>
            <a:fld id="{ED3B708D-5B2B-470E-BC2C-A6D28B87D244}" type="datetimeFigureOut">
              <a:rPr lang="vi-VN" smtClean="0"/>
              <a:t>24/08/2024</a:t>
            </a:fld>
            <a:endParaRPr lang="vi-VN"/>
          </a:p>
        </p:txBody>
      </p:sp>
      <p:sp>
        <p:nvSpPr>
          <p:cNvPr id="5" name="Footer Placeholder 4">
            <a:extLst>
              <a:ext uri="{FF2B5EF4-FFF2-40B4-BE49-F238E27FC236}">
                <a16:creationId xmlns:a16="http://schemas.microsoft.com/office/drawing/2014/main" id="{231B30FD-2CBF-ED42-6330-40AB532039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6F5CAF-1328-739E-A176-50CAC35DD997}"/>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0114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4689257-6F45-47D3-9596-FEBD3C2478A1}" type="datetimeFigureOut">
              <a:rPr lang="en-US" smtClean="0"/>
              <a:t>24/08/2024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4289490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89257-6F45-47D3-9596-FEBD3C2478A1}" type="datetimeFigureOut">
              <a:rPr lang="en-US" smtClean="0"/>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2282912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689257-6F45-47D3-9596-FEBD3C2478A1}" type="datetimeFigureOut">
              <a:rPr lang="en-US" smtClean="0"/>
              <a:t>24/08/2024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E1CE0-8252-49A3-B42B-2A9195FEB41A}" type="slidenum">
              <a:rPr lang="en-US" smtClean="0"/>
              <a:t>‹#›</a:t>
            </a:fld>
            <a:endParaRPr lang="en-US"/>
          </a:p>
        </p:txBody>
      </p:sp>
    </p:spTree>
    <p:extLst>
      <p:ext uri="{BB962C8B-B14F-4D97-AF65-F5344CB8AC3E}">
        <p14:creationId xmlns:p14="http://schemas.microsoft.com/office/powerpoint/2010/main" val="349552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24/08/2024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56078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24/08/2024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6549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24/08/2024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4998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24/08/2024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0968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24/08/2024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0286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24/08/2024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9255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24/08/2024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7911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FAB-E569-463C-1E20-BED23E4322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1F09647-85F0-148E-5F2E-A2B470CBC1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4C9FA-1C09-26A4-C92D-7470FE6AFFC9}"/>
              </a:ext>
            </a:extLst>
          </p:cNvPr>
          <p:cNvSpPr>
            <a:spLocks noGrp="1"/>
          </p:cNvSpPr>
          <p:nvPr>
            <p:ph type="dt" sz="half" idx="10"/>
          </p:nvPr>
        </p:nvSpPr>
        <p:spPr/>
        <p:txBody>
          <a:bodyPr/>
          <a:lstStyle/>
          <a:p>
            <a:fld id="{ED3B708D-5B2B-470E-BC2C-A6D28B87D244}" type="datetimeFigureOut">
              <a:rPr lang="vi-VN" smtClean="0"/>
              <a:t>24/08/2024</a:t>
            </a:fld>
            <a:endParaRPr lang="vi-VN"/>
          </a:p>
        </p:txBody>
      </p:sp>
      <p:sp>
        <p:nvSpPr>
          <p:cNvPr id="5" name="Footer Placeholder 4">
            <a:extLst>
              <a:ext uri="{FF2B5EF4-FFF2-40B4-BE49-F238E27FC236}">
                <a16:creationId xmlns:a16="http://schemas.microsoft.com/office/drawing/2014/main" id="{F7F59746-E874-6FE6-BAD2-0641F155FF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F2E76B-00AF-1A0C-9F00-8CFA6B6DE43E}"/>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41586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24/08/2024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195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24/08/2024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04831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24/08/2024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8109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24/08/2024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98474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12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9809-6335-0187-1B10-79C21DF5A39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3053144-21D4-79BD-CA0D-FBF9611224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88C49E8-D322-8338-410C-9BEF21B606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A777CD7-4FE4-03A0-2D1A-729DF5F0D5A7}"/>
              </a:ext>
            </a:extLst>
          </p:cNvPr>
          <p:cNvSpPr>
            <a:spLocks noGrp="1"/>
          </p:cNvSpPr>
          <p:nvPr>
            <p:ph type="dt" sz="half" idx="10"/>
          </p:nvPr>
        </p:nvSpPr>
        <p:spPr/>
        <p:txBody>
          <a:bodyPr/>
          <a:lstStyle/>
          <a:p>
            <a:fld id="{ED3B708D-5B2B-470E-BC2C-A6D28B87D244}" type="datetimeFigureOut">
              <a:rPr lang="vi-VN" smtClean="0"/>
              <a:t>24/08/2024</a:t>
            </a:fld>
            <a:endParaRPr lang="vi-VN"/>
          </a:p>
        </p:txBody>
      </p:sp>
      <p:sp>
        <p:nvSpPr>
          <p:cNvPr id="6" name="Footer Placeholder 5">
            <a:extLst>
              <a:ext uri="{FF2B5EF4-FFF2-40B4-BE49-F238E27FC236}">
                <a16:creationId xmlns:a16="http://schemas.microsoft.com/office/drawing/2014/main" id="{E7F07ADC-0657-EF94-AC96-CCBEFDCF0D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31898E2-1F13-1134-55D2-18BB234DA831}"/>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880854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0203-70A8-B50F-384B-C7D57E35AE8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DA60CC-C076-B708-5750-C8FA5A65F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EF1AF-B8AD-B233-47A2-E383A56114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7CEB8B-A51F-D3C6-9EA4-6DF9C63126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0CE10-5B4A-902F-27CF-E57FEB4D3E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DB9A696-B3E1-82F9-E08B-FA32DA29EFBD}"/>
              </a:ext>
            </a:extLst>
          </p:cNvPr>
          <p:cNvSpPr>
            <a:spLocks noGrp="1"/>
          </p:cNvSpPr>
          <p:nvPr>
            <p:ph type="dt" sz="half" idx="10"/>
          </p:nvPr>
        </p:nvSpPr>
        <p:spPr/>
        <p:txBody>
          <a:bodyPr/>
          <a:lstStyle/>
          <a:p>
            <a:fld id="{ED3B708D-5B2B-470E-BC2C-A6D28B87D244}" type="datetimeFigureOut">
              <a:rPr lang="vi-VN" smtClean="0"/>
              <a:t>24/08/2024</a:t>
            </a:fld>
            <a:endParaRPr lang="vi-VN"/>
          </a:p>
        </p:txBody>
      </p:sp>
      <p:sp>
        <p:nvSpPr>
          <p:cNvPr id="8" name="Footer Placeholder 7">
            <a:extLst>
              <a:ext uri="{FF2B5EF4-FFF2-40B4-BE49-F238E27FC236}">
                <a16:creationId xmlns:a16="http://schemas.microsoft.com/office/drawing/2014/main" id="{2C530E2B-FBEF-B45F-F21A-1D929EA5B45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6AE281D-ECEE-1F77-37D5-77122BF4D991}"/>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12718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7B89-4C3C-9DC7-7576-05B4B8238209}"/>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7880CBB-0989-B005-C4C4-9EFD1AFBDEAB}"/>
              </a:ext>
            </a:extLst>
          </p:cNvPr>
          <p:cNvSpPr>
            <a:spLocks noGrp="1"/>
          </p:cNvSpPr>
          <p:nvPr>
            <p:ph type="dt" sz="half" idx="10"/>
          </p:nvPr>
        </p:nvSpPr>
        <p:spPr/>
        <p:txBody>
          <a:bodyPr/>
          <a:lstStyle/>
          <a:p>
            <a:fld id="{ED3B708D-5B2B-470E-BC2C-A6D28B87D244}" type="datetimeFigureOut">
              <a:rPr lang="vi-VN" smtClean="0"/>
              <a:t>24/08/2024</a:t>
            </a:fld>
            <a:endParaRPr lang="vi-VN"/>
          </a:p>
        </p:txBody>
      </p:sp>
      <p:sp>
        <p:nvSpPr>
          <p:cNvPr id="4" name="Footer Placeholder 3">
            <a:extLst>
              <a:ext uri="{FF2B5EF4-FFF2-40B4-BE49-F238E27FC236}">
                <a16:creationId xmlns:a16="http://schemas.microsoft.com/office/drawing/2014/main" id="{D8B65C85-63D3-5CC7-59BA-6BABE54E059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CC7A005-8E2F-98C1-C559-824B77248426}"/>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055207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19792-7FE7-4C71-D166-321CAE87C02D}"/>
              </a:ext>
            </a:extLst>
          </p:cNvPr>
          <p:cNvSpPr>
            <a:spLocks noGrp="1"/>
          </p:cNvSpPr>
          <p:nvPr>
            <p:ph type="dt" sz="half" idx="10"/>
          </p:nvPr>
        </p:nvSpPr>
        <p:spPr/>
        <p:txBody>
          <a:bodyPr/>
          <a:lstStyle/>
          <a:p>
            <a:fld id="{ED3B708D-5B2B-470E-BC2C-A6D28B87D244}" type="datetimeFigureOut">
              <a:rPr lang="vi-VN" smtClean="0"/>
              <a:t>24/08/2024</a:t>
            </a:fld>
            <a:endParaRPr lang="vi-VN"/>
          </a:p>
        </p:txBody>
      </p:sp>
      <p:sp>
        <p:nvSpPr>
          <p:cNvPr id="3" name="Footer Placeholder 2">
            <a:extLst>
              <a:ext uri="{FF2B5EF4-FFF2-40B4-BE49-F238E27FC236}">
                <a16:creationId xmlns:a16="http://schemas.microsoft.com/office/drawing/2014/main" id="{9CE11750-5D64-0ADF-79E2-4AEB702673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3CAFF72-F27E-9471-DEC3-3F6BF0F3B9B8}"/>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61579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A51C-6DF7-DA06-39E5-542F3F29D9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98E8C8-9C22-F900-D730-847B15289D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438F129-DC66-AC5D-A951-928966B41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D91E5-EB22-1EE3-7D0E-8FDF8B9ABA99}"/>
              </a:ext>
            </a:extLst>
          </p:cNvPr>
          <p:cNvSpPr>
            <a:spLocks noGrp="1"/>
          </p:cNvSpPr>
          <p:nvPr>
            <p:ph type="dt" sz="half" idx="10"/>
          </p:nvPr>
        </p:nvSpPr>
        <p:spPr/>
        <p:txBody>
          <a:bodyPr/>
          <a:lstStyle/>
          <a:p>
            <a:fld id="{ED3B708D-5B2B-470E-BC2C-A6D28B87D244}" type="datetimeFigureOut">
              <a:rPr lang="vi-VN" smtClean="0"/>
              <a:t>24/08/2024</a:t>
            </a:fld>
            <a:endParaRPr lang="vi-VN"/>
          </a:p>
        </p:txBody>
      </p:sp>
      <p:sp>
        <p:nvSpPr>
          <p:cNvPr id="6" name="Footer Placeholder 5">
            <a:extLst>
              <a:ext uri="{FF2B5EF4-FFF2-40B4-BE49-F238E27FC236}">
                <a16:creationId xmlns:a16="http://schemas.microsoft.com/office/drawing/2014/main" id="{BB898222-F0D4-17A2-EACD-54032F9ABA2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EE63327-60C6-CB8D-5166-5FD8D12FDA6C}"/>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8392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367E-0361-7937-EDDA-3A67106173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3A09989-5B8C-3D7D-A5E3-748208A0A0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0984BD2-3556-436A-44FA-E86869482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B75DB-2750-B6F6-18E3-1788DF707F41}"/>
              </a:ext>
            </a:extLst>
          </p:cNvPr>
          <p:cNvSpPr>
            <a:spLocks noGrp="1"/>
          </p:cNvSpPr>
          <p:nvPr>
            <p:ph type="dt" sz="half" idx="10"/>
          </p:nvPr>
        </p:nvSpPr>
        <p:spPr/>
        <p:txBody>
          <a:bodyPr/>
          <a:lstStyle/>
          <a:p>
            <a:fld id="{ED3B708D-5B2B-470E-BC2C-A6D28B87D244}" type="datetimeFigureOut">
              <a:rPr lang="vi-VN" smtClean="0"/>
              <a:t>24/08/2024</a:t>
            </a:fld>
            <a:endParaRPr lang="vi-VN"/>
          </a:p>
        </p:txBody>
      </p:sp>
      <p:sp>
        <p:nvSpPr>
          <p:cNvPr id="6" name="Footer Placeholder 5">
            <a:extLst>
              <a:ext uri="{FF2B5EF4-FFF2-40B4-BE49-F238E27FC236}">
                <a16:creationId xmlns:a16="http://schemas.microsoft.com/office/drawing/2014/main" id="{0FB71B1D-A3A0-8BBD-A36D-BABF15ACAED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BD7D369-D263-9CE0-6C0B-21F380BE5390}"/>
              </a:ext>
            </a:extLst>
          </p:cNvPr>
          <p:cNvSpPr>
            <a:spLocks noGrp="1"/>
          </p:cNvSpPr>
          <p:nvPr>
            <p:ph type="sldNum" sz="quarter" idx="12"/>
          </p:nvPr>
        </p:nvSpPr>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11980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916C54D-71EB-2962-19E1-3BD4988FF7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6F922B5-3678-B8E7-F680-89F2E19C65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9483645-96AA-6DA1-A453-E786DFCAC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4073406-4305-D4E1-C68C-7EBBB8D69B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3B708D-5B2B-470E-BC2C-A6D28B87D244}" type="datetimeFigureOut">
              <a:rPr lang="vi-VN" smtClean="0"/>
              <a:t>24/08/2024</a:t>
            </a:fld>
            <a:endParaRPr lang="vi-VN"/>
          </a:p>
        </p:txBody>
      </p:sp>
      <p:sp>
        <p:nvSpPr>
          <p:cNvPr id="5" name="Footer Placeholder 4">
            <a:extLst>
              <a:ext uri="{FF2B5EF4-FFF2-40B4-BE49-F238E27FC236}">
                <a16:creationId xmlns:a16="http://schemas.microsoft.com/office/drawing/2014/main" id="{712966F4-1097-D067-EE9A-8EA08F4B9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23D2E7C-EA2C-8C1D-9CD1-572C46F82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971C1C-CEB1-4F38-9F9B-8A850534C69D}" type="slidenum">
              <a:rPr lang="vi-VN" smtClean="0"/>
              <a:t>‹#›</a:t>
            </a:fld>
            <a:endParaRPr lang="vi-VN"/>
          </a:p>
        </p:txBody>
      </p:sp>
    </p:spTree>
    <p:extLst>
      <p:ext uri="{BB962C8B-B14F-4D97-AF65-F5344CB8AC3E}">
        <p14:creationId xmlns:p14="http://schemas.microsoft.com/office/powerpoint/2010/main" val="13971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C9B6DBA-597C-4EBD-A6D5-2A0C8A0B0E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14689257-6F45-47D3-9596-FEBD3C2478A1}" type="datetimeFigureOut">
              <a:rPr lang="en-US" smtClean="0"/>
              <a:t>24/08/2024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1FE1CE0-8252-49A3-B42B-2A9195FEB41A}" type="slidenum">
              <a:rPr lang="en-US" smtClean="0"/>
              <a:t>‹#›</a:t>
            </a:fld>
            <a:endParaRPr lang="en-US"/>
          </a:p>
        </p:txBody>
      </p:sp>
    </p:spTree>
    <p:extLst>
      <p:ext uri="{BB962C8B-B14F-4D97-AF65-F5344CB8AC3E}">
        <p14:creationId xmlns:p14="http://schemas.microsoft.com/office/powerpoint/2010/main" val="1844767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0D2A13C-EE56-6BF5-10ED-613E9F4EB4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24/08/2024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810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18"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image" Target="../media/image20.png"/><Relationship Id="rId12" Type="http://schemas.microsoft.com/office/2007/relationships/hdphoto" Target="../media/hdphoto4.wdp"/><Relationship Id="rId17" Type="http://schemas.openxmlformats.org/officeDocument/2006/relationships/image" Target="../media/image25.png"/><Relationship Id="rId2" Type="http://schemas.microsoft.com/office/2007/relationships/media" Target="../media/media1.mp3"/><Relationship Id="rId16" Type="http://schemas.microsoft.com/office/2007/relationships/hdphoto" Target="../media/hdphoto6.wdp"/><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18.jpeg"/><Relationship Id="rId9" Type="http://schemas.openxmlformats.org/officeDocument/2006/relationships/image" Target="../media/image21.png"/><Relationship Id="rId14"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1.png"/><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slideLayout" Target="../slideLayouts/slideLayout18.xml"/><Relationship Id="rId21" Type="http://schemas.microsoft.com/office/2007/relationships/hdphoto" Target="../media/hdphoto11.wdp"/><Relationship Id="rId7" Type="http://schemas.openxmlformats.org/officeDocument/2006/relationships/image" Target="../media/image28.png"/><Relationship Id="rId12" Type="http://schemas.openxmlformats.org/officeDocument/2006/relationships/slide" Target="slide28.xml"/><Relationship Id="rId17" Type="http://schemas.openxmlformats.org/officeDocument/2006/relationships/image" Target="../media/image33.png"/><Relationship Id="rId25" Type="http://schemas.microsoft.com/office/2007/relationships/hdphoto" Target="../media/hdphoto12.wdp"/><Relationship Id="rId2" Type="http://schemas.microsoft.com/office/2007/relationships/media" Target="../media/media1.mp3"/><Relationship Id="rId16" Type="http://schemas.openxmlformats.org/officeDocument/2006/relationships/slide" Target="slide27.xml"/><Relationship Id="rId20" Type="http://schemas.openxmlformats.org/officeDocument/2006/relationships/image" Target="../media/image35.png"/><Relationship Id="rId29" Type="http://schemas.openxmlformats.org/officeDocument/2006/relationships/image" Target="../media/image39.png"/><Relationship Id="rId1" Type="http://schemas.openxmlformats.org/officeDocument/2006/relationships/audio" Target="NULL" TargetMode="External"/><Relationship Id="rId6" Type="http://schemas.microsoft.com/office/2007/relationships/hdphoto" Target="../media/hdphoto7.wdp"/><Relationship Id="rId11" Type="http://schemas.microsoft.com/office/2007/relationships/hdphoto" Target="../media/hdphoto9.wdp"/><Relationship Id="rId24" Type="http://schemas.openxmlformats.org/officeDocument/2006/relationships/image" Target="../media/image37.png"/><Relationship Id="rId32" Type="http://schemas.openxmlformats.org/officeDocument/2006/relationships/image" Target="../media/image26.png"/><Relationship Id="rId5" Type="http://schemas.openxmlformats.org/officeDocument/2006/relationships/image" Target="../media/image27.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slide" Target="slide30.xml"/><Relationship Id="rId10" Type="http://schemas.openxmlformats.org/officeDocument/2006/relationships/image" Target="../media/image30.png"/><Relationship Id="rId19" Type="http://schemas.microsoft.com/office/2007/relationships/hdphoto" Target="../media/hdphoto10.wdp"/><Relationship Id="rId31" Type="http://schemas.microsoft.com/office/2007/relationships/hdphoto" Target="../media/hdphoto14.wdp"/><Relationship Id="rId4" Type="http://schemas.openxmlformats.org/officeDocument/2006/relationships/image" Target="../media/image18.jpeg"/><Relationship Id="rId9" Type="http://schemas.openxmlformats.org/officeDocument/2006/relationships/image" Target="../media/image29.png"/><Relationship Id="rId14" Type="http://schemas.openxmlformats.org/officeDocument/2006/relationships/slide" Target="slide29.xml"/><Relationship Id="rId22" Type="http://schemas.openxmlformats.org/officeDocument/2006/relationships/slide" Target="slide26.xml"/><Relationship Id="rId27" Type="http://schemas.microsoft.com/office/2007/relationships/hdphoto" Target="../media/hdphoto13.wdp"/><Relationship Id="rId30"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6.wdp"/><Relationship Id="rId18"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slide" Target="slide26.xml"/><Relationship Id="rId12" Type="http://schemas.openxmlformats.org/officeDocument/2006/relationships/image" Target="../media/image42.png"/><Relationship Id="rId17" Type="http://schemas.microsoft.com/office/2007/relationships/hdphoto" Target="../media/hdphoto14.wdp"/><Relationship Id="rId2" Type="http://schemas.microsoft.com/office/2007/relationships/media" Target="../media/media1.mp3"/><Relationship Id="rId16" Type="http://schemas.openxmlformats.org/officeDocument/2006/relationships/image" Target="../media/image40.png"/><Relationship Id="rId1" Type="http://schemas.openxmlformats.org/officeDocument/2006/relationships/audio" Target="NULL" TargetMode="External"/><Relationship Id="rId6" Type="http://schemas.openxmlformats.org/officeDocument/2006/relationships/image" Target="../media/image18.jpeg"/><Relationship Id="rId11" Type="http://schemas.microsoft.com/office/2007/relationships/hdphoto" Target="../media/hdphoto2.wdp"/><Relationship Id="rId5" Type="http://schemas.openxmlformats.org/officeDocument/2006/relationships/audio" Target="../media/audio2.wav"/><Relationship Id="rId15" Type="http://schemas.microsoft.com/office/2007/relationships/hdphoto" Target="../media/hdphoto5.wdp"/><Relationship Id="rId10" Type="http://schemas.openxmlformats.org/officeDocument/2006/relationships/image" Target="../media/image20.png"/><Relationship Id="rId4" Type="http://schemas.openxmlformats.org/officeDocument/2006/relationships/audio" Target="../media/audio1.wav"/><Relationship Id="rId9" Type="http://schemas.microsoft.com/office/2007/relationships/hdphoto" Target="../media/hdphoto15.wdp"/><Relationship Id="rId1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6.wdp"/><Relationship Id="rId18"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slide" Target="slide26.xml"/><Relationship Id="rId12" Type="http://schemas.openxmlformats.org/officeDocument/2006/relationships/image" Target="../media/image42.png"/><Relationship Id="rId17" Type="http://schemas.microsoft.com/office/2007/relationships/hdphoto" Target="../media/hdphoto14.wdp"/><Relationship Id="rId2" Type="http://schemas.microsoft.com/office/2007/relationships/media" Target="../media/media1.mp3"/><Relationship Id="rId16" Type="http://schemas.openxmlformats.org/officeDocument/2006/relationships/image" Target="../media/image40.png"/><Relationship Id="rId1" Type="http://schemas.openxmlformats.org/officeDocument/2006/relationships/audio" Target="NULL" TargetMode="External"/><Relationship Id="rId6" Type="http://schemas.openxmlformats.org/officeDocument/2006/relationships/image" Target="../media/image18.jpeg"/><Relationship Id="rId11" Type="http://schemas.microsoft.com/office/2007/relationships/hdphoto" Target="../media/hdphoto2.wdp"/><Relationship Id="rId5" Type="http://schemas.openxmlformats.org/officeDocument/2006/relationships/audio" Target="../media/audio2.wav"/><Relationship Id="rId15" Type="http://schemas.microsoft.com/office/2007/relationships/hdphoto" Target="../media/hdphoto5.wdp"/><Relationship Id="rId10" Type="http://schemas.openxmlformats.org/officeDocument/2006/relationships/image" Target="../media/image20.png"/><Relationship Id="rId4" Type="http://schemas.openxmlformats.org/officeDocument/2006/relationships/audio" Target="../media/audio1.wav"/><Relationship Id="rId9" Type="http://schemas.microsoft.com/office/2007/relationships/hdphoto" Target="../media/hdphoto15.wdp"/><Relationship Id="rId1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6.wdp"/><Relationship Id="rId18"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slide" Target="slide26.xml"/><Relationship Id="rId12" Type="http://schemas.openxmlformats.org/officeDocument/2006/relationships/image" Target="../media/image42.png"/><Relationship Id="rId17" Type="http://schemas.microsoft.com/office/2007/relationships/hdphoto" Target="../media/hdphoto14.wdp"/><Relationship Id="rId2" Type="http://schemas.microsoft.com/office/2007/relationships/media" Target="../media/media1.mp3"/><Relationship Id="rId16" Type="http://schemas.openxmlformats.org/officeDocument/2006/relationships/image" Target="../media/image40.png"/><Relationship Id="rId1" Type="http://schemas.openxmlformats.org/officeDocument/2006/relationships/audio" Target="NULL" TargetMode="External"/><Relationship Id="rId6" Type="http://schemas.openxmlformats.org/officeDocument/2006/relationships/image" Target="../media/image18.jpeg"/><Relationship Id="rId11" Type="http://schemas.microsoft.com/office/2007/relationships/hdphoto" Target="../media/hdphoto2.wdp"/><Relationship Id="rId5" Type="http://schemas.openxmlformats.org/officeDocument/2006/relationships/audio" Target="../media/audio2.wav"/><Relationship Id="rId15" Type="http://schemas.microsoft.com/office/2007/relationships/hdphoto" Target="../media/hdphoto5.wdp"/><Relationship Id="rId10" Type="http://schemas.openxmlformats.org/officeDocument/2006/relationships/image" Target="../media/image20.png"/><Relationship Id="rId4" Type="http://schemas.openxmlformats.org/officeDocument/2006/relationships/audio" Target="../media/audio1.wav"/><Relationship Id="rId9" Type="http://schemas.microsoft.com/office/2007/relationships/hdphoto" Target="../media/hdphoto15.wdp"/><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microsoft.com/office/2007/relationships/hdphoto" Target="../media/hdphoto17.wdp"/><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46.jpg"/><Relationship Id="rId5" Type="http://schemas.microsoft.com/office/2007/relationships/hdphoto" Target="../media/hdphoto17.wdp"/><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0E85B69-0101-165A-A384-EAE46C89276B}"/>
              </a:ext>
            </a:extLst>
          </p:cNvPr>
          <p:cNvPicPr>
            <a:picLocks noChangeAspect="1"/>
          </p:cNvPicPr>
          <p:nvPr/>
        </p:nvPicPr>
        <p:blipFill>
          <a:blip r:embed="rId3"/>
          <a:stretch>
            <a:fillRect/>
          </a:stretch>
        </p:blipFill>
        <p:spPr>
          <a:xfrm>
            <a:off x="4007492" y="824909"/>
            <a:ext cx="4438273" cy="1261981"/>
          </a:xfrm>
          <a:prstGeom prst="rect">
            <a:avLst/>
          </a:prstGeom>
        </p:spPr>
      </p:pic>
      <p:sp>
        <p:nvSpPr>
          <p:cNvPr id="7" name="Freeform 2">
            <a:extLst>
              <a:ext uri="{FF2B5EF4-FFF2-40B4-BE49-F238E27FC236}">
                <a16:creationId xmlns:a16="http://schemas.microsoft.com/office/drawing/2014/main"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Freeform 12">
            <a:extLst>
              <a:ext uri="{FF2B5EF4-FFF2-40B4-BE49-F238E27FC236}">
                <a16:creationId xmlns:a16="http://schemas.microsoft.com/office/drawing/2014/main"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579AA5D2-9CA2-151F-2DF5-6D4F7BAA08DD}"/>
              </a:ext>
            </a:extLst>
          </p:cNvPr>
          <p:cNvSpPr txBox="1"/>
          <p:nvPr/>
        </p:nvSpPr>
        <p:spPr>
          <a:xfrm>
            <a:off x="1690777" y="1815797"/>
            <a:ext cx="4198585" cy="1015663"/>
          </a:xfrm>
          <a:prstGeom prst="rect">
            <a:avLst/>
          </a:prstGeom>
          <a:noFill/>
        </p:spPr>
        <p:txBody>
          <a:bodyPr wrap="none" rtlCol="0">
            <a:spAutoFit/>
          </a:bodyPr>
          <a:lstStyle/>
          <a:p>
            <a:r>
              <a:rPr lang="vi-VN" sz="6000" b="1" dirty="0">
                <a:solidFill>
                  <a:srgbClr val="FF0000"/>
                </a:solidFill>
                <a:latin typeface="#9Slide05 Great Vibes" panose="02000507080000020002" pitchFamily="2" charset="-93"/>
              </a:rPr>
              <a:t>Luyện từ và câu:</a:t>
            </a:r>
          </a:p>
        </p:txBody>
      </p:sp>
      <p:sp>
        <p:nvSpPr>
          <p:cNvPr id="12" name="TextBox 11">
            <a:extLst>
              <a:ext uri="{FF2B5EF4-FFF2-40B4-BE49-F238E27FC236}">
                <a16:creationId xmlns:a16="http://schemas.microsoft.com/office/drawing/2014/main" id="{2B61072B-F1B8-CDA9-2FBC-38F90930E049}"/>
              </a:ext>
            </a:extLst>
          </p:cNvPr>
          <p:cNvSpPr txBox="1"/>
          <p:nvPr/>
        </p:nvSpPr>
        <p:spPr>
          <a:xfrm>
            <a:off x="2803733" y="2829679"/>
            <a:ext cx="7519359" cy="2123658"/>
          </a:xfrm>
          <a:prstGeom prst="rect">
            <a:avLst/>
          </a:prstGeom>
          <a:noFill/>
        </p:spPr>
        <p:txBody>
          <a:bodyPr wrap="square">
            <a:spAutoFit/>
          </a:bodyPr>
          <a:lstStyle/>
          <a:p>
            <a:pPr algn="ctr"/>
            <a:r>
              <a:rPr lang="vi-VN" sz="6600">
                <a:solidFill>
                  <a:srgbClr val="0070C0"/>
                </a:solidFill>
                <a:latin typeface="#9Slide05 Gullever Font" panose="02000507000000020004" pitchFamily="2" charset="-93"/>
              </a:rPr>
              <a:t>Cách nối các vế câu trong câu ghép</a:t>
            </a:r>
            <a:endParaRPr lang="vi-VN" sz="6600" dirty="0">
              <a:solidFill>
                <a:srgbClr val="0070C0"/>
              </a:solidFill>
              <a:latin typeface="#9Slide05 Gullever Font" panose="02000507000000020004" pitchFamily="2" charset="-93"/>
            </a:endParaRPr>
          </a:p>
        </p:txBody>
      </p:sp>
    </p:spTree>
    <p:extLst>
      <p:ext uri="{BB962C8B-B14F-4D97-AF65-F5344CB8AC3E}">
        <p14:creationId xmlns:p14="http://schemas.microsoft.com/office/powerpoint/2010/main" val="3511551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3AC3E6F3-992E-7EC7-85F0-8AA68CC04AB7}"/>
              </a:ext>
            </a:extLst>
          </p:cNvPr>
          <p:cNvPicPr>
            <a:picLocks noChangeAspect="1"/>
          </p:cNvPicPr>
          <p:nvPr/>
        </p:nvPicPr>
        <p:blipFill>
          <a:blip r:embed="rId3"/>
          <a:stretch>
            <a:fillRect/>
          </a:stretch>
        </p:blipFill>
        <p:spPr>
          <a:xfrm>
            <a:off x="1654393" y="1524778"/>
            <a:ext cx="8883213" cy="2905141"/>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266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2">
            <a:extLst>
              <a:ext uri="{FF2B5EF4-FFF2-40B4-BE49-F238E27FC236}">
                <a16:creationId xmlns:a16="http://schemas.microsoft.com/office/drawing/2014/main"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12">
            <a:extLst>
              <a:ext uri="{FF2B5EF4-FFF2-40B4-BE49-F238E27FC236}">
                <a16:creationId xmlns:a16="http://schemas.microsoft.com/office/drawing/2014/main"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2B61072B-F1B8-CDA9-2FBC-38F90930E049}"/>
              </a:ext>
            </a:extLst>
          </p:cNvPr>
          <p:cNvSpPr txBox="1"/>
          <p:nvPr/>
        </p:nvSpPr>
        <p:spPr>
          <a:xfrm>
            <a:off x="2520918" y="1416516"/>
            <a:ext cx="7519359"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9Slide05 Gullever Font" panose="02000507000000020004" pitchFamily="2" charset="-93"/>
                <a:ea typeface="+mn-ea"/>
                <a:cs typeface="+mn-cs"/>
              </a:rPr>
              <a:t>Xác</a:t>
            </a:r>
            <a:r>
              <a:rPr kumimoji="0" lang="en-US" sz="6600" b="0" i="0" u="none" strike="noStrike" kern="1200" cap="none" spc="0" normalizeH="0" noProof="0">
                <a:ln>
                  <a:noFill/>
                </a:ln>
                <a:solidFill>
                  <a:srgbClr val="FF0000"/>
                </a:solidFill>
                <a:effectLst/>
                <a:uLnTx/>
                <a:uFillTx/>
                <a:latin typeface="#9Slide05 Gullever Font" panose="02000507000000020004" pitchFamily="2" charset="-93"/>
                <a:ea typeface="+mn-ea"/>
                <a:cs typeface="+mn-cs"/>
              </a:rPr>
              <a:t> định</a:t>
            </a:r>
            <a:endParaRPr kumimoji="0" lang="en-US" sz="6600" b="0" i="0" u="none" strike="noStrike" kern="1200" cap="none" spc="0" normalizeH="0" baseline="0" noProof="0">
              <a:ln>
                <a:noFill/>
              </a:ln>
              <a:solidFill>
                <a:srgbClr val="FF0000"/>
              </a:solidFill>
              <a:effectLst/>
              <a:uLnTx/>
              <a:uFillTx/>
              <a:latin typeface="#9Slide05 Gullever Font" panose="02000507000000020004" pitchFamily="2" charset="-9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9Slide05 Gullever Font" panose="02000507000000020004" pitchFamily="2" charset="-93"/>
                <a:ea typeface="+mn-ea"/>
                <a:cs typeface="+mn-cs"/>
              </a:rPr>
              <a:t>c</a:t>
            </a:r>
            <a:r>
              <a:rPr kumimoji="0" lang="vi-VN" sz="6600" b="0" i="0" u="none" strike="noStrike" kern="1200" cap="none" spc="0" normalizeH="0" baseline="0" noProof="0">
                <a:ln>
                  <a:noFill/>
                </a:ln>
                <a:solidFill>
                  <a:srgbClr val="0070C0"/>
                </a:solidFill>
                <a:effectLst/>
                <a:uLnTx/>
                <a:uFillTx/>
                <a:latin typeface="#9Slide05 Gullever Font" panose="02000507000000020004" pitchFamily="2" charset="-93"/>
                <a:ea typeface="+mn-ea"/>
                <a:cs typeface="+mn-cs"/>
              </a:rPr>
              <a:t>ách nối các vế câu trong câu ghép</a:t>
            </a:r>
            <a:endParaRPr kumimoji="0" lang="vi-VN" sz="6600" b="0" i="0" u="none" strike="noStrike" kern="1200" cap="none" spc="0" normalizeH="0" baseline="0" noProof="0" dirty="0">
              <a:ln>
                <a:noFill/>
              </a:ln>
              <a:solidFill>
                <a:srgbClr val="0070C0"/>
              </a:solidFill>
              <a:effectLst/>
              <a:uLnTx/>
              <a:uFillTx/>
              <a:latin typeface="#9Slide05 Gullever Font" panose="02000507000000020004" pitchFamily="2" charset="-93"/>
              <a:ea typeface="+mn-ea"/>
              <a:cs typeface="+mn-cs"/>
            </a:endParaRPr>
          </a:p>
        </p:txBody>
      </p:sp>
    </p:spTree>
    <p:extLst>
      <p:ext uri="{BB962C8B-B14F-4D97-AF65-F5344CB8AC3E}">
        <p14:creationId xmlns:p14="http://schemas.microsoft.com/office/powerpoint/2010/main" val="245850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70" y="3141949"/>
            <a:ext cx="11018660"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vi-VN" sz="2500" b="1" kern="0">
                <a:solidFill>
                  <a:srgbClr val="002060"/>
                </a:solidFill>
                <a:ea typeface="Calibri"/>
                <a:cs typeface="Calibri"/>
                <a:sym typeface="Calibri"/>
              </a:rPr>
              <a:t>2. Đọc các đoạn văn sau và thực hiện yêu cầu:</a:t>
            </a:r>
          </a:p>
          <a:p>
            <a:pPr lvl="0" algn="just">
              <a:buClr>
                <a:srgbClr val="000000"/>
              </a:buClr>
            </a:pPr>
            <a:r>
              <a:rPr lang="vi-VN" sz="2500" kern="0">
                <a:solidFill>
                  <a:srgbClr val="C00000"/>
                </a:solidFill>
                <a:ea typeface="Calibri"/>
                <a:cs typeface="Calibri"/>
                <a:sym typeface="Calibri"/>
              </a:rPr>
              <a:t>a.</a:t>
            </a:r>
            <a:r>
              <a:rPr lang="vi-VN" sz="2500" kern="0">
                <a:ea typeface="Calibri"/>
                <a:cs typeface="Calibri"/>
                <a:sym typeface="Calibri"/>
              </a:rPr>
              <a:t> Trước nhà, mấy cây hoa giấy nở hoa tưng bừng. Trời càng nắng gắt,</a:t>
            </a:r>
            <a:r>
              <a:rPr lang="en-US" sz="2500" kern="0">
                <a:ea typeface="Calibri"/>
                <a:cs typeface="Calibri"/>
                <a:sym typeface="Calibri"/>
              </a:rPr>
              <a:t> </a:t>
            </a:r>
            <a:r>
              <a:rPr lang="vi-VN" sz="2500" kern="0">
                <a:ea typeface="Calibri"/>
                <a:cs typeface="Calibri"/>
                <a:sym typeface="Calibri"/>
              </a:rPr>
              <a:t>hoa giấy càng bồng lên rực rỡ.</a:t>
            </a:r>
          </a:p>
          <a:p>
            <a:pPr lvl="0" algn="just">
              <a:buClr>
                <a:srgbClr val="000000"/>
              </a:buClr>
            </a:pPr>
            <a:r>
              <a:rPr lang="en-US" sz="2500" kern="0">
                <a:ea typeface="Calibri"/>
                <a:cs typeface="Calibri"/>
                <a:sym typeface="Calibri"/>
              </a:rPr>
              <a:t>					</a:t>
            </a:r>
            <a:r>
              <a:rPr lang="vi-VN" sz="2400" i="1" kern="0">
                <a:ea typeface="Calibri"/>
                <a:cs typeface="Calibri"/>
                <a:sym typeface="Calibri"/>
              </a:rPr>
              <a:t>Trần Hoài Dương</a:t>
            </a:r>
            <a:endParaRPr lang="vi-VN" sz="2500" i="1" kern="0">
              <a:ea typeface="Calibri"/>
              <a:cs typeface="Calibri"/>
              <a:sym typeface="Calibri"/>
            </a:endParaRPr>
          </a:p>
          <a:p>
            <a:pPr lvl="0" algn="just">
              <a:buClr>
                <a:srgbClr val="000000"/>
              </a:buClr>
            </a:pPr>
            <a:r>
              <a:rPr lang="vi-VN" sz="2500" kern="0">
                <a:solidFill>
                  <a:srgbClr val="C00000"/>
                </a:solidFill>
                <a:ea typeface="Calibri"/>
                <a:cs typeface="Calibri"/>
                <a:sym typeface="Calibri"/>
              </a:rPr>
              <a:t>b. </a:t>
            </a:r>
            <a:r>
              <a:rPr lang="vi-VN" sz="2500" kern="0">
                <a:ea typeface="Calibri"/>
                <a:cs typeface="Calibri"/>
                <a:sym typeface="Calibri"/>
              </a:rPr>
              <a:t>Nắng ấm, sân rộng và sạch. Mèo con chạy giỡn hết góc này đến góc</a:t>
            </a:r>
            <a:r>
              <a:rPr lang="en-US" sz="2500" kern="0">
                <a:ea typeface="Calibri"/>
                <a:cs typeface="Calibri"/>
                <a:sym typeface="Calibri"/>
              </a:rPr>
              <a:t> </a:t>
            </a:r>
            <a:r>
              <a:rPr lang="vi-VN" sz="2500" kern="0">
                <a:ea typeface="Calibri"/>
                <a:cs typeface="Calibri"/>
                <a:sym typeface="Calibri"/>
              </a:rPr>
              <a:t>khác, hai tai dựng đứng lên, cái đuôi ngoe nguẩy.</a:t>
            </a:r>
          </a:p>
          <a:p>
            <a:pPr lvl="0" algn="just">
              <a:buClr>
                <a:srgbClr val="000000"/>
              </a:buClr>
            </a:pPr>
            <a:r>
              <a:rPr lang="en-US" sz="2500" kern="0">
                <a:ea typeface="Calibri"/>
                <a:cs typeface="Calibri"/>
                <a:sym typeface="Calibri"/>
              </a:rPr>
              <a:t>					</a:t>
            </a:r>
            <a:r>
              <a:rPr lang="vi-VN" sz="2400" i="1" kern="0">
                <a:ea typeface="Calibri"/>
                <a:cs typeface="Calibri"/>
                <a:sym typeface="Calibri"/>
              </a:rPr>
              <a:t>Theo Nguyễn Đình Thi</a:t>
            </a:r>
            <a:endParaRPr lang="vi-VN" sz="2500" i="1" kern="0">
              <a:ea typeface="Calibri"/>
              <a:cs typeface="Calibri"/>
              <a:sym typeface="Calibri"/>
            </a:endParaRPr>
          </a:p>
          <a:p>
            <a:pPr lvl="0" algn="just">
              <a:buClr>
                <a:srgbClr val="000000"/>
              </a:buClr>
            </a:pPr>
            <a:r>
              <a:rPr lang="vi-VN" sz="2500" kern="0">
                <a:solidFill>
                  <a:srgbClr val="C00000"/>
                </a:solidFill>
                <a:ea typeface="Calibri"/>
                <a:cs typeface="Calibri"/>
                <a:sym typeface="Calibri"/>
              </a:rPr>
              <a:t>c. </a:t>
            </a:r>
            <a:r>
              <a:rPr lang="vi-VN" sz="2500" kern="0">
                <a:ea typeface="Calibri"/>
                <a:cs typeface="Calibri"/>
                <a:sym typeface="Calibri"/>
              </a:rPr>
              <a:t>Tuy gió chưa mạnh lắm nhưng cây trong vườn đã xạc xào rụng lá. Lũ</a:t>
            </a:r>
            <a:r>
              <a:rPr lang="en-US" sz="2500" kern="0">
                <a:ea typeface="Calibri"/>
                <a:cs typeface="Calibri"/>
                <a:sym typeface="Calibri"/>
              </a:rPr>
              <a:t> </a:t>
            </a:r>
            <a:r>
              <a:rPr lang="vi-VN" sz="2500" kern="0">
                <a:ea typeface="Calibri"/>
                <a:cs typeface="Calibri"/>
                <a:sym typeface="Calibri"/>
              </a:rPr>
              <a:t>chim líu ríu gọi nhau. Mưa đến. Lúc đầu, mưa chỉ lác đác rồi mưa ào ào trút</a:t>
            </a:r>
            <a:r>
              <a:rPr lang="en-US" sz="2500" kern="0">
                <a:ea typeface="Calibri"/>
                <a:cs typeface="Calibri"/>
                <a:sym typeface="Calibri"/>
              </a:rPr>
              <a:t> </a:t>
            </a:r>
            <a:r>
              <a:rPr lang="vi-VN" sz="2500" kern="0">
                <a:ea typeface="Calibri"/>
                <a:cs typeface="Calibri"/>
                <a:sym typeface="Calibri"/>
              </a:rPr>
              <a:t>xuống. Chẳng bao lâu, cả khu vườn tắm sũng trong mưa.</a:t>
            </a:r>
          </a:p>
          <a:p>
            <a:pPr lvl="0" algn="just">
              <a:buClr>
                <a:srgbClr val="000000"/>
              </a:buClr>
            </a:pPr>
            <a:r>
              <a:rPr lang="en-US" sz="2500" kern="0">
                <a:ea typeface="Calibri"/>
                <a:cs typeface="Calibri"/>
                <a:sym typeface="Calibri"/>
              </a:rPr>
              <a:t>					</a:t>
            </a:r>
            <a:r>
              <a:rPr lang="vi-VN" sz="2400" i="1" kern="0">
                <a:ea typeface="Calibri"/>
                <a:cs typeface="Calibri"/>
                <a:sym typeface="Calibri"/>
              </a:rPr>
              <a:t>Lê Ngọc Thạch</a:t>
            </a:r>
            <a:endParaRPr lang="vi-VN" sz="2500" i="1" kern="0">
              <a:ea typeface="Calibri"/>
              <a:cs typeface="Calibri"/>
              <a:sym typeface="Calibri"/>
            </a:endParaRPr>
          </a:p>
          <a:p>
            <a:pPr lvl="0" algn="just">
              <a:buClr>
                <a:srgbClr val="000000"/>
              </a:buClr>
            </a:pPr>
            <a:r>
              <a:rPr lang="vi-VN" sz="2500" b="1" kern="0">
                <a:solidFill>
                  <a:srgbClr val="C00000"/>
                </a:solidFill>
                <a:ea typeface="Calibri"/>
                <a:cs typeface="Calibri"/>
                <a:sym typeface="Calibri"/>
              </a:rPr>
              <a:t>– Tìm các câu ghép trong mỗi đoạn văn.</a:t>
            </a:r>
          </a:p>
          <a:p>
            <a:pPr lvl="0" algn="just">
              <a:buClr>
                <a:srgbClr val="000000"/>
              </a:buClr>
            </a:pPr>
            <a:r>
              <a:rPr lang="vi-VN" sz="2500" b="1" kern="0">
                <a:solidFill>
                  <a:srgbClr val="C00000"/>
                </a:solidFill>
                <a:ea typeface="Calibri"/>
                <a:cs typeface="Calibri"/>
                <a:sym typeface="Calibri"/>
              </a:rPr>
              <a:t>– Các vế câu trong mỗi câu ghép tìm được được nối với nhau bằng</a:t>
            </a:r>
            <a:r>
              <a:rPr lang="en-US" sz="2500" b="1" kern="0">
                <a:solidFill>
                  <a:srgbClr val="C00000"/>
                </a:solidFill>
                <a:ea typeface="Calibri"/>
                <a:cs typeface="Calibri"/>
                <a:sym typeface="Calibri"/>
              </a:rPr>
              <a:t> </a:t>
            </a:r>
            <a:r>
              <a:rPr lang="vi-VN" sz="2500" b="1" kern="0">
                <a:solidFill>
                  <a:srgbClr val="C00000"/>
                </a:solidFill>
                <a:ea typeface="Calibri"/>
                <a:cs typeface="Calibri"/>
                <a:sym typeface="Calibri"/>
              </a:rPr>
              <a:t>cách nào?</a:t>
            </a:r>
            <a:endParaRPr kumimoji="0" lang="vi-VN" sz="2500" b="1" i="1" u="none" strike="noStrike" kern="0" cap="none" spc="0" normalizeH="0" baseline="0" noProof="0" dirty="0">
              <a:ln>
                <a:noFill/>
              </a:ln>
              <a:solidFill>
                <a:srgbClr val="C00000"/>
              </a:solidFill>
              <a:effectLst/>
              <a:uLnTx/>
              <a:uFillTx/>
              <a:ea typeface="Calibri"/>
              <a:cs typeface="Calibri"/>
              <a:sym typeface="Calibri"/>
            </a:endParaRPr>
          </a:p>
        </p:txBody>
      </p:sp>
    </p:spTree>
    <p:extLst>
      <p:ext uri="{BB962C8B-B14F-4D97-AF65-F5344CB8AC3E}">
        <p14:creationId xmlns:p14="http://schemas.microsoft.com/office/powerpoint/2010/main" val="2320351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7" end="7"/>
                                            </p:txEl>
                                          </p:spTgt>
                                        </p:tgtEl>
                                        <p:attrNameLst>
                                          <p:attrName>style.visibility</p:attrName>
                                        </p:attrNameLst>
                                      </p:cBhvr>
                                      <p:to>
                                        <p:strVal val="visible"/>
                                      </p:to>
                                    </p:set>
                                    <p:animEffect transition="in" filter="randombar(horizontal)">
                                      <p:cBhvr>
                                        <p:cTn id="7" dur="500"/>
                                        <p:tgtEl>
                                          <p:spTgt spid="17">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8" end="8"/>
                                            </p:txEl>
                                          </p:spTgt>
                                        </p:tgtEl>
                                        <p:attrNameLst>
                                          <p:attrName>style.visibility</p:attrName>
                                        </p:attrNameLst>
                                      </p:cBhvr>
                                      <p:to>
                                        <p:strVal val="visible"/>
                                      </p:to>
                                    </p:set>
                                    <p:animEffect transition="in" filter="randombar(horizontal)">
                                      <p:cBhvr>
                                        <p:cTn id="12"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2060"/>
                </a:solidFill>
                <a:effectLst/>
                <a:uLnTx/>
                <a:uFillTx/>
                <a:latin typeface="Arial" panose="020B0604020202020204" pitchFamily="34" charset="0"/>
                <a:ea typeface="Calibri"/>
                <a:cs typeface="Calibri"/>
                <a:sym typeface="Calibri"/>
              </a:rPr>
              <a:t>THẢO</a:t>
            </a:r>
            <a:r>
              <a:rPr kumimoji="0" lang="en-US" sz="8000" b="1" i="0" u="none" strike="noStrike" kern="0" cap="none" spc="0" normalizeH="0" noProof="0">
                <a:ln>
                  <a:noFill/>
                </a:ln>
                <a:solidFill>
                  <a:srgbClr val="002060"/>
                </a:solidFill>
                <a:effectLst/>
                <a:uLnTx/>
                <a:uFillTx/>
                <a:latin typeface="Arial" panose="020B0604020202020204" pitchFamily="34" charset="0"/>
                <a:ea typeface="Calibri"/>
                <a:cs typeface="Calibri"/>
                <a:sym typeface="Calibri"/>
              </a:rPr>
              <a:t> LUẬN NHÓM 3</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83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872499" y="2288360"/>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a:ln>
                  <a:noFill/>
                </a:ln>
                <a:solidFill>
                  <a:srgbClr val="C00000"/>
                </a:solidFill>
                <a:effectLst/>
                <a:uLnTx/>
                <a:uFillTx/>
                <a:latin typeface="Arial" panose="020B0604020202020204" pitchFamily="34" charset="0"/>
                <a:ea typeface="Calibri"/>
                <a:cs typeface="Calibri"/>
                <a:sym typeface="Calibri"/>
              </a:rPr>
              <a:t>a.</a:t>
            </a:r>
            <a:r>
              <a:rPr kumimoji="0" lang="vi-VN" sz="4400" b="0" i="0" u="none" strike="noStrike" kern="0" cap="none" spc="0" normalizeH="0" baseline="0" noProof="0">
                <a:ln>
                  <a:noFill/>
                </a:ln>
                <a:solidFill>
                  <a:prstClr val="black"/>
                </a:solidFill>
                <a:effectLst/>
                <a:uLnTx/>
                <a:uFillTx/>
                <a:latin typeface="Arial" panose="020B0604020202020204" pitchFamily="34" charset="0"/>
                <a:ea typeface="Calibri"/>
                <a:cs typeface="Calibri"/>
                <a:sym typeface="Calibri"/>
              </a:rPr>
              <a:t> Trước nhà, mấy cây hoa giấy nở hoa tưng bừng. Trời càng nắng gắt,</a:t>
            </a:r>
            <a:r>
              <a:rPr kumimoji="0" lang="en-US" sz="4400" b="0" i="0" u="none" strike="noStrike" kern="0" cap="none" spc="0" normalizeH="0" baseline="0" noProof="0">
                <a:ln>
                  <a:noFill/>
                </a:ln>
                <a:solidFill>
                  <a:prstClr val="black"/>
                </a:solidFill>
                <a:effectLst/>
                <a:uLnTx/>
                <a:uFillTx/>
                <a:latin typeface="Aptos" panose="02110004020202020204"/>
                <a:ea typeface="Calibri"/>
                <a:cs typeface="Calibri"/>
                <a:sym typeface="Calibri"/>
              </a:rPr>
              <a:t> </a:t>
            </a:r>
            <a:r>
              <a:rPr kumimoji="0" lang="vi-VN" sz="4400" b="0" i="0" u="none" strike="noStrike" kern="0" cap="none" spc="0" normalizeH="0" baseline="0" noProof="0">
                <a:ln>
                  <a:noFill/>
                </a:ln>
                <a:solidFill>
                  <a:prstClr val="black"/>
                </a:solidFill>
                <a:effectLst/>
                <a:uLnTx/>
                <a:uFillTx/>
                <a:latin typeface="Arial" panose="020B0604020202020204" pitchFamily="34" charset="0"/>
                <a:ea typeface="Calibri"/>
                <a:cs typeface="Calibri"/>
                <a:sym typeface="Calibri"/>
              </a:rPr>
              <a:t>hoa giấy càng bồng lên rực rỡ.</a:t>
            </a:r>
            <a:endParaRPr kumimoji="0" lang="en-US" sz="4400" b="0" i="0" u="none" strike="noStrike" kern="0" cap="none" spc="0" normalizeH="0" baseline="0" noProof="0">
              <a:ln>
                <a:noFill/>
              </a:ln>
              <a:solidFill>
                <a:prstClr val="black"/>
              </a:solidFill>
              <a:effectLst/>
              <a:uLnTx/>
              <a:uFillTx/>
              <a:latin typeface="Arial" panose="020B0604020202020204" pitchFamily="34" charset="0"/>
              <a:ea typeface="Calibri"/>
              <a:cs typeface="Calibri"/>
              <a:sym typeface="Calibri"/>
            </a:endParaRPr>
          </a:p>
          <a:p>
            <a:pPr lvl="0" algn="just">
              <a:buClr>
                <a:srgbClr val="000000"/>
              </a:buClr>
            </a:pPr>
            <a:r>
              <a:rPr lang="en-US" sz="4400" i="1" kern="0">
                <a:ea typeface="Calibri"/>
                <a:cs typeface="Calibri"/>
                <a:sym typeface="Calibri"/>
              </a:rPr>
              <a:t>					</a:t>
            </a:r>
            <a:r>
              <a:rPr lang="vi-VN" sz="3600" i="1" kern="0">
                <a:ea typeface="Calibri"/>
                <a:cs typeface="Calibri"/>
                <a:sym typeface="Calibri"/>
              </a:rPr>
              <a:t>Trần Hoài Dương</a:t>
            </a:r>
            <a:endParaRPr kumimoji="0" lang="vi-VN" sz="4400" b="0" i="0" u="none" strike="noStrike" kern="0" cap="none" spc="0" normalizeH="0" baseline="0" noProof="0">
              <a:ln>
                <a:noFill/>
              </a:ln>
              <a:solidFill>
                <a:prstClr val="black"/>
              </a:solidFill>
              <a:effectLst/>
              <a:uLnTx/>
              <a:uFillTx/>
              <a:latin typeface="Arial" panose="020B0604020202020204" pitchFamily="34" charset="0"/>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a:ln>
                  <a:noFill/>
                </a:ln>
                <a:solidFill>
                  <a:prstClr val="black"/>
                </a:solidFill>
                <a:effectLst/>
                <a:uLnTx/>
                <a:uFillTx/>
                <a:latin typeface="Aptos" panose="02110004020202020204"/>
                <a:ea typeface="Calibri"/>
                <a:cs typeface="Calibri"/>
                <a:sym typeface="Calibri"/>
              </a:rPr>
              <a:t>					</a:t>
            </a:r>
            <a:endParaRPr kumimoji="0" lang="vi-VN" sz="44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cxnSp>
        <p:nvCxnSpPr>
          <p:cNvPr id="3" name="Straight Connector 2">
            <a:extLst>
              <a:ext uri="{FF2B5EF4-FFF2-40B4-BE49-F238E27FC236}">
                <a16:creationId xmlns:a16="http://schemas.microsoft.com/office/drawing/2014/main" id="{5EE9C782-463A-48A4-AB99-AC8229464BEC}"/>
              </a:ext>
            </a:extLst>
          </p:cNvPr>
          <p:cNvCxnSpPr/>
          <p:nvPr/>
        </p:nvCxnSpPr>
        <p:spPr>
          <a:xfrm>
            <a:off x="4168239" y="2217721"/>
            <a:ext cx="75289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92C2079-D767-4F78-B4D5-75C9EEDBFFB2}"/>
              </a:ext>
            </a:extLst>
          </p:cNvPr>
          <p:cNvCxnSpPr>
            <a:cxnSpLocks/>
          </p:cNvCxnSpPr>
          <p:nvPr/>
        </p:nvCxnSpPr>
        <p:spPr>
          <a:xfrm>
            <a:off x="997527" y="2883244"/>
            <a:ext cx="522992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E3BFFF4-4F21-4BB1-B0EE-A68A69FEE7C8}"/>
              </a:ext>
            </a:extLst>
          </p:cNvPr>
          <p:cNvSpPr/>
          <p:nvPr/>
        </p:nvSpPr>
        <p:spPr>
          <a:xfrm>
            <a:off x="9088581" y="1643621"/>
            <a:ext cx="423554" cy="5741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4B6A200B-A69A-4970-817D-03D37718D90D}"/>
              </a:ext>
            </a:extLst>
          </p:cNvPr>
          <p:cNvSpPr/>
          <p:nvPr/>
        </p:nvSpPr>
        <p:spPr>
          <a:xfrm>
            <a:off x="997527" y="3717501"/>
            <a:ext cx="10545289" cy="2339429"/>
          </a:xfrm>
          <a:prstGeom prst="roundRect">
            <a:avLst/>
          </a:prstGeom>
          <a:solidFill>
            <a:schemeClr val="bg1"/>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rgbClr val="002060"/>
                </a:solidFill>
                <a:latin typeface="Arial" panose="020B0604020202020204" pitchFamily="34" charset="0"/>
                <a:cs typeface="Arial" panose="020B0604020202020204" pitchFamily="34" charset="0"/>
              </a:rPr>
              <a:t>Câu ghép: </a:t>
            </a:r>
            <a:r>
              <a:rPr lang="en-US" sz="4400" b="1" i="1">
                <a:solidFill>
                  <a:srgbClr val="7030A0"/>
                </a:solidFill>
                <a:latin typeface="Arial" panose="020B0604020202020204" pitchFamily="34" charset="0"/>
                <a:cs typeface="Arial" panose="020B0604020202020204" pitchFamily="34" charset="0"/>
              </a:rPr>
              <a:t>Trời càng nắng gắt, hoa giấy càng bồng lên rực rỡ. </a:t>
            </a:r>
          </a:p>
          <a:p>
            <a:pPr algn="just"/>
            <a:r>
              <a:rPr lang="en-US" sz="440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4400">
                <a:solidFill>
                  <a:srgbClr val="FF0000"/>
                </a:solidFill>
                <a:latin typeface="Arial" panose="020B0604020202020204" pitchFamily="34" charset="0"/>
                <a:cs typeface="Arial" panose="020B0604020202020204" pitchFamily="34" charset="0"/>
              </a:rPr>
              <a:t>Nối với nhau bằng dấu phẩy.</a:t>
            </a:r>
          </a:p>
        </p:txBody>
      </p:sp>
    </p:spTree>
    <p:extLst>
      <p:ext uri="{BB962C8B-B14F-4D97-AF65-F5344CB8AC3E}">
        <p14:creationId xmlns:p14="http://schemas.microsoft.com/office/powerpoint/2010/main" val="404413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225631"/>
            <a:ext cx="11580758" cy="6515394"/>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824998" y="1336816"/>
            <a:ext cx="11018660"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vi-VN" sz="4000" kern="0">
                <a:solidFill>
                  <a:srgbClr val="C00000"/>
                </a:solidFill>
                <a:ea typeface="Calibri"/>
                <a:cs typeface="Calibri"/>
                <a:sym typeface="Calibri"/>
              </a:rPr>
              <a:t>b. </a:t>
            </a:r>
            <a:r>
              <a:rPr lang="vi-VN" sz="4000" kern="0">
                <a:ea typeface="Calibri"/>
                <a:cs typeface="Calibri"/>
                <a:sym typeface="Calibri"/>
              </a:rPr>
              <a:t>Nắng ấm, sân rộng và sạch. Mèo con chạy giỡn hết góc này đến góc khác, hai tai dựng đứng lên, cái đuôi ngoe nguẩy.</a:t>
            </a:r>
          </a:p>
          <a:p>
            <a:pPr lvl="0" algn="just">
              <a:buClr>
                <a:srgbClr val="000000"/>
              </a:buClr>
            </a:pPr>
            <a:r>
              <a:rPr lang="vi-VN" sz="4000" kern="0">
                <a:ea typeface="Calibri"/>
                <a:cs typeface="Calibri"/>
                <a:sym typeface="Calibri"/>
              </a:rPr>
              <a:t>					</a:t>
            </a:r>
            <a:r>
              <a:rPr lang="vi-VN" sz="3200" i="1" kern="0">
                <a:ea typeface="Calibri"/>
                <a:cs typeface="Calibri"/>
                <a:sym typeface="Calibri"/>
              </a:rPr>
              <a:t>Theo Nguyễn Đình Thi</a:t>
            </a:r>
            <a:endParaRPr lang="vi-VN" sz="4000" i="1" kern="0">
              <a:ea typeface="Calibri"/>
              <a:cs typeface="Calibri"/>
              <a:sym typeface="Calibri"/>
            </a:endParaRPr>
          </a:p>
        </p:txBody>
      </p:sp>
      <p:cxnSp>
        <p:nvCxnSpPr>
          <p:cNvPr id="3" name="Straight Connector 2">
            <a:extLst>
              <a:ext uri="{FF2B5EF4-FFF2-40B4-BE49-F238E27FC236}">
                <a16:creationId xmlns:a16="http://schemas.microsoft.com/office/drawing/2014/main" id="{5EE9C782-463A-48A4-AB99-AC8229464BEC}"/>
              </a:ext>
            </a:extLst>
          </p:cNvPr>
          <p:cNvCxnSpPr/>
          <p:nvPr/>
        </p:nvCxnSpPr>
        <p:spPr>
          <a:xfrm>
            <a:off x="1652649" y="925162"/>
            <a:ext cx="75289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92C2079-D767-4F78-B4D5-75C9EEDBFFB2}"/>
              </a:ext>
            </a:extLst>
          </p:cNvPr>
          <p:cNvCxnSpPr>
            <a:cxnSpLocks/>
          </p:cNvCxnSpPr>
          <p:nvPr/>
        </p:nvCxnSpPr>
        <p:spPr>
          <a:xfrm>
            <a:off x="9529537" y="910827"/>
            <a:ext cx="2314121"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E3BFFF4-4F21-4BB1-B0EE-A68A69FEE7C8}"/>
              </a:ext>
            </a:extLst>
          </p:cNvPr>
          <p:cNvSpPr/>
          <p:nvPr/>
        </p:nvSpPr>
        <p:spPr>
          <a:xfrm>
            <a:off x="3590306" y="626390"/>
            <a:ext cx="423554" cy="377949"/>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4B6A200B-A69A-4970-817D-03D37718D90D}"/>
              </a:ext>
            </a:extLst>
          </p:cNvPr>
          <p:cNvSpPr/>
          <p:nvPr/>
        </p:nvSpPr>
        <p:spPr>
          <a:xfrm>
            <a:off x="736271" y="2903787"/>
            <a:ext cx="11018659" cy="1128157"/>
          </a:xfrm>
          <a:prstGeom prst="roundRect">
            <a:avLst/>
          </a:prstGeom>
          <a:solidFill>
            <a:schemeClr val="bg1"/>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Câu ghép: </a:t>
            </a:r>
            <a:r>
              <a:rPr lang="en-US" sz="3600" b="1" i="1">
                <a:solidFill>
                  <a:srgbClr val="7030A0"/>
                </a:solidFill>
                <a:latin typeface="Arial" panose="020B0604020202020204" pitchFamily="34" charset="0"/>
                <a:cs typeface="Arial" panose="020B0604020202020204" pitchFamily="34" charset="0"/>
              </a:rPr>
              <a:t>Nắng ấm, sân rộng và sạch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en-US" sz="36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Nối với nhau bằng dấu phẩy.</a:t>
            </a:r>
          </a:p>
        </p:txBody>
      </p:sp>
      <p:cxnSp>
        <p:nvCxnSpPr>
          <p:cNvPr id="11" name="Straight Connector 10">
            <a:extLst>
              <a:ext uri="{FF2B5EF4-FFF2-40B4-BE49-F238E27FC236}">
                <a16:creationId xmlns:a16="http://schemas.microsoft.com/office/drawing/2014/main" id="{DB396E55-6076-4E3C-B5CC-FB8304912504}"/>
              </a:ext>
            </a:extLst>
          </p:cNvPr>
          <p:cNvCxnSpPr>
            <a:cxnSpLocks/>
          </p:cNvCxnSpPr>
          <p:nvPr/>
        </p:nvCxnSpPr>
        <p:spPr>
          <a:xfrm>
            <a:off x="950026" y="1587720"/>
            <a:ext cx="10893632"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1BCC55F-BCE8-4EFE-A5C7-FB15B7B2F136}"/>
              </a:ext>
            </a:extLst>
          </p:cNvPr>
          <p:cNvCxnSpPr>
            <a:cxnSpLocks/>
          </p:cNvCxnSpPr>
          <p:nvPr/>
        </p:nvCxnSpPr>
        <p:spPr>
          <a:xfrm>
            <a:off x="940129" y="2193361"/>
            <a:ext cx="6731331"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3179F20D-AFC1-4B8B-8129-408DA66412C2}"/>
              </a:ext>
            </a:extLst>
          </p:cNvPr>
          <p:cNvSpPr/>
          <p:nvPr/>
        </p:nvSpPr>
        <p:spPr>
          <a:xfrm>
            <a:off x="736270" y="4307099"/>
            <a:ext cx="11018659" cy="2255156"/>
          </a:xfrm>
          <a:prstGeom prst="roundRect">
            <a:avLst/>
          </a:prstGeom>
          <a:solidFill>
            <a:schemeClr val="bg1"/>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Câu ghép: </a:t>
            </a:r>
            <a:r>
              <a:rPr lang="en-US" sz="3600" b="1" i="1">
                <a:solidFill>
                  <a:srgbClr val="00B050"/>
                </a:solidFill>
                <a:latin typeface="Arial" panose="020B0604020202020204" pitchFamily="34" charset="0"/>
                <a:cs typeface="Arial" panose="020B0604020202020204" pitchFamily="34" charset="0"/>
              </a:rPr>
              <a:t>Mèo con chạy giỡn hết góc này đến góc khác, hai tai dựng đứng lên, cái đuôi ngoe nguẩy.</a:t>
            </a:r>
          </a:p>
          <a:p>
            <a:pPr lvl="0" algn="just"/>
            <a:r>
              <a:rPr kumimoji="0" lang="en-US" sz="36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en-US" sz="36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Nối với nhau bằng dấu phẩy.</a:t>
            </a:r>
          </a:p>
        </p:txBody>
      </p:sp>
      <p:sp>
        <p:nvSpPr>
          <p:cNvPr id="16" name="Oval 15">
            <a:extLst>
              <a:ext uri="{FF2B5EF4-FFF2-40B4-BE49-F238E27FC236}">
                <a16:creationId xmlns:a16="http://schemas.microsoft.com/office/drawing/2014/main" id="{01606870-21F8-4CDC-B902-FDBAC166EC63}"/>
              </a:ext>
            </a:extLst>
          </p:cNvPr>
          <p:cNvSpPr/>
          <p:nvPr/>
        </p:nvSpPr>
        <p:spPr>
          <a:xfrm>
            <a:off x="8411688" y="1257640"/>
            <a:ext cx="423554" cy="377949"/>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E61799C7-E488-4C2F-8BC7-B6EA0CE75748}"/>
              </a:ext>
            </a:extLst>
          </p:cNvPr>
          <p:cNvSpPr/>
          <p:nvPr/>
        </p:nvSpPr>
        <p:spPr>
          <a:xfrm>
            <a:off x="2794660" y="1840428"/>
            <a:ext cx="423554" cy="377949"/>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709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14" grpId="0" animBg="1"/>
      <p:bldP spid="16"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225631"/>
            <a:ext cx="11580758" cy="6515394"/>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824998" y="1816591"/>
            <a:ext cx="11018660"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vi-VN" sz="3600" kern="0">
                <a:solidFill>
                  <a:srgbClr val="C00000"/>
                </a:solidFill>
                <a:ea typeface="Calibri"/>
                <a:cs typeface="Calibri"/>
                <a:sym typeface="Calibri"/>
              </a:rPr>
              <a:t>c. </a:t>
            </a:r>
            <a:r>
              <a:rPr lang="vi-VN" sz="3600" kern="0">
                <a:ea typeface="Calibri"/>
                <a:cs typeface="Calibri"/>
                <a:sym typeface="Calibri"/>
              </a:rPr>
              <a:t>Tuy gió chưa mạnh lắm nhưng cây trong vườn đã xạc xào rụng lá. Lũ chim líu ríu gọi nhau. Mưa đến. Lúc đầu, mưa chỉ lác đác rồi mưa ào ào trút xuống. Chẳng bao lâu, cả khu vườn tắm sũng trong mưa.</a:t>
            </a:r>
            <a:endParaRPr lang="en-US" sz="3600" kern="0">
              <a:ea typeface="Calibri"/>
              <a:cs typeface="Calibri"/>
              <a:sym typeface="Calibri"/>
            </a:endParaRPr>
          </a:p>
          <a:p>
            <a:pPr lvl="0" algn="just">
              <a:buClr>
                <a:srgbClr val="000000"/>
              </a:buClr>
            </a:pPr>
            <a:r>
              <a:rPr lang="en-US" sz="3600" kern="0">
                <a:ea typeface="Calibri"/>
                <a:cs typeface="Calibri"/>
                <a:sym typeface="Calibri"/>
              </a:rPr>
              <a:t>						</a:t>
            </a:r>
            <a:r>
              <a:rPr lang="vi-VN" sz="3600" kern="0">
                <a:ea typeface="Calibri"/>
                <a:cs typeface="Calibri"/>
                <a:sym typeface="Calibri"/>
              </a:rPr>
              <a:t>Lê Ngọc Thạch</a:t>
            </a:r>
          </a:p>
          <a:p>
            <a:pPr lvl="0" algn="just">
              <a:buClr>
                <a:srgbClr val="000000"/>
              </a:buClr>
            </a:pPr>
            <a:r>
              <a:rPr lang="vi-VN" sz="3600" kern="0">
                <a:solidFill>
                  <a:srgbClr val="C00000"/>
                </a:solidFill>
                <a:ea typeface="Calibri"/>
                <a:cs typeface="Calibri"/>
                <a:sym typeface="Calibri"/>
              </a:rPr>
              <a:t>					Lê Ngọc Thạch</a:t>
            </a:r>
          </a:p>
        </p:txBody>
      </p:sp>
      <p:cxnSp>
        <p:nvCxnSpPr>
          <p:cNvPr id="3" name="Straight Connector 2">
            <a:extLst>
              <a:ext uri="{FF2B5EF4-FFF2-40B4-BE49-F238E27FC236}">
                <a16:creationId xmlns:a16="http://schemas.microsoft.com/office/drawing/2014/main" id="{5EE9C782-463A-48A4-AB99-AC8229464BEC}"/>
              </a:ext>
            </a:extLst>
          </p:cNvPr>
          <p:cNvCxnSpPr>
            <a:cxnSpLocks/>
          </p:cNvCxnSpPr>
          <p:nvPr/>
        </p:nvCxnSpPr>
        <p:spPr>
          <a:xfrm>
            <a:off x="1306286" y="1004339"/>
            <a:ext cx="1044864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AE3BFFF4-4F21-4BB1-B0EE-A68A69FEE7C8}"/>
              </a:ext>
            </a:extLst>
          </p:cNvPr>
          <p:cNvSpPr/>
          <p:nvPr/>
        </p:nvSpPr>
        <p:spPr>
          <a:xfrm>
            <a:off x="1237013" y="447620"/>
            <a:ext cx="1031174" cy="55671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Rounded Corners 13">
            <a:extLst>
              <a:ext uri="{FF2B5EF4-FFF2-40B4-BE49-F238E27FC236}">
                <a16:creationId xmlns:a16="http://schemas.microsoft.com/office/drawing/2014/main" id="{3179F20D-AFC1-4B8B-8129-408DA66412C2}"/>
              </a:ext>
            </a:extLst>
          </p:cNvPr>
          <p:cNvSpPr/>
          <p:nvPr/>
        </p:nvSpPr>
        <p:spPr>
          <a:xfrm>
            <a:off x="736270" y="4307099"/>
            <a:ext cx="11018659" cy="2255156"/>
          </a:xfrm>
          <a:prstGeom prst="roundRect">
            <a:avLst/>
          </a:prstGeom>
          <a:solidFill>
            <a:schemeClr val="bg1"/>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Câu ghép: </a:t>
            </a:r>
            <a:r>
              <a:rPr lang="vi-VN" sz="3600" b="1" i="1">
                <a:solidFill>
                  <a:srgbClr val="00B050"/>
                </a:solidFill>
                <a:cs typeface="Arial" panose="020B0604020202020204" pitchFamily="34" charset="0"/>
              </a:rPr>
              <a:t>Tuy gió chưa mạnh lắm nhưng cây trong vườn đã xạc xào rụng lá. </a:t>
            </a:r>
            <a:endParaRPr kumimoji="0" lang="en-US" sz="3600" b="1" i="1"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a:p>
            <a:pPr lvl="0" algn="just"/>
            <a:r>
              <a:rPr kumimoji="0" 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lang="vi-VN" sz="3600">
                <a:solidFill>
                  <a:srgbClr val="FF0000"/>
                </a:solidFill>
                <a:cs typeface="Arial" panose="020B0604020202020204" pitchFamily="34" charset="0"/>
              </a:rPr>
              <a:t> Nối với nhau bằng cặp kết từ “Tuy ... nhưng</a:t>
            </a:r>
            <a:r>
              <a:rPr lang="en-US" sz="3600">
                <a:solidFill>
                  <a:srgbClr val="FF0000"/>
                </a:solidFill>
                <a:cs typeface="Arial" panose="020B0604020202020204" pitchFamily="34" charset="0"/>
              </a:rPr>
              <a:t>..."</a:t>
            </a:r>
            <a:r>
              <a:rPr lang="vi-VN" sz="3600">
                <a:solidFill>
                  <a:srgbClr val="FF0000"/>
                </a:solidFill>
                <a:cs typeface="Arial" panose="020B0604020202020204" pitchFamily="34" charset="0"/>
              </a:rPr>
              <a:t> </a:t>
            </a:r>
            <a:endParaRPr kumimoji="0" 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F3855A22-95B9-4539-8429-2206D62F7714}"/>
              </a:ext>
            </a:extLst>
          </p:cNvPr>
          <p:cNvCxnSpPr>
            <a:cxnSpLocks/>
          </p:cNvCxnSpPr>
          <p:nvPr/>
        </p:nvCxnSpPr>
        <p:spPr>
          <a:xfrm>
            <a:off x="824998" y="1526854"/>
            <a:ext cx="362824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A9BFDF75-6C6F-4F48-BAF2-2B30A37D9672}"/>
              </a:ext>
            </a:extLst>
          </p:cNvPr>
          <p:cNvSpPr/>
          <p:nvPr/>
        </p:nvSpPr>
        <p:spPr>
          <a:xfrm>
            <a:off x="6334327" y="464398"/>
            <a:ext cx="1562763" cy="55671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8824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2">
            <a:extLst>
              <a:ext uri="{FF2B5EF4-FFF2-40B4-BE49-F238E27FC236}">
                <a16:creationId xmlns:a16="http://schemas.microsoft.com/office/drawing/2014/main"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12">
            <a:extLst>
              <a:ext uri="{FF2B5EF4-FFF2-40B4-BE49-F238E27FC236}">
                <a16:creationId xmlns:a16="http://schemas.microsoft.com/office/drawing/2014/main"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2B61072B-F1B8-CDA9-2FBC-38F90930E049}"/>
              </a:ext>
            </a:extLst>
          </p:cNvPr>
          <p:cNvSpPr txBox="1"/>
          <p:nvPr/>
        </p:nvSpPr>
        <p:spPr>
          <a:xfrm>
            <a:off x="2520918" y="1701568"/>
            <a:ext cx="7519359" cy="2123658"/>
          </a:xfrm>
          <a:prstGeom prst="rect">
            <a:avLst/>
          </a:prstGeom>
          <a:noFill/>
        </p:spPr>
        <p:txBody>
          <a:bodyPr wrap="square">
            <a:spAutoFit/>
          </a:bodyPr>
          <a:lstStyle/>
          <a:p>
            <a:pPr lvl="0" algn="ctr">
              <a:defRPr/>
            </a:pPr>
            <a:r>
              <a:rPr kumimoji="0" lang="en-US" sz="6600" b="0" i="0" u="none" strike="noStrike" kern="1200" cap="none" spc="0" normalizeH="0" baseline="0" noProof="0">
                <a:ln>
                  <a:noFill/>
                </a:ln>
                <a:solidFill>
                  <a:srgbClr val="FF0000"/>
                </a:solidFill>
                <a:effectLst/>
                <a:uLnTx/>
                <a:uFillTx/>
                <a:latin typeface="#9Slide05 Gullever Font" panose="02000507000000020004" pitchFamily="2" charset="-93"/>
                <a:ea typeface="+mn-ea"/>
                <a:cs typeface="+mn-cs"/>
              </a:rPr>
              <a:t>Tìm</a:t>
            </a:r>
            <a:r>
              <a:rPr kumimoji="0" lang="en-US" sz="6600" b="0" i="0" u="none" strike="noStrike" kern="1200" cap="none" spc="0" normalizeH="0" noProof="0">
                <a:ln>
                  <a:noFill/>
                </a:ln>
                <a:solidFill>
                  <a:srgbClr val="FF0000"/>
                </a:solidFill>
                <a:effectLst/>
                <a:uLnTx/>
                <a:uFillTx/>
                <a:latin typeface="#9Slide05 Gullever Font" panose="02000507000000020004" pitchFamily="2" charset="-93"/>
                <a:ea typeface="+mn-ea"/>
                <a:cs typeface="+mn-cs"/>
              </a:rPr>
              <a:t> kết từ phù hợp thay cho mỗi </a:t>
            </a:r>
            <a:r>
              <a:rPr lang="en-US" sz="6600">
                <a:solidFill>
                  <a:srgbClr val="FF00FF"/>
                </a:solidFill>
                <a:latin typeface="Wingdings-Regular"/>
              </a:rPr>
              <a:t></a:t>
            </a:r>
            <a:endParaRPr kumimoji="0" lang="vi-VN" sz="6600" b="0" i="0" u="none" strike="noStrike" kern="1200" cap="none" spc="0" normalizeH="0" baseline="0" noProof="0" dirty="0">
              <a:ln>
                <a:noFill/>
              </a:ln>
              <a:solidFill>
                <a:srgbClr val="0070C0"/>
              </a:solidFill>
              <a:effectLst/>
              <a:uLnTx/>
              <a:uFillTx/>
              <a:latin typeface="#9Slide05 Gullever Font" panose="02000507000000020004" pitchFamily="2" charset="-93"/>
              <a:ea typeface="+mn-ea"/>
              <a:cs typeface="+mn-cs"/>
            </a:endParaRPr>
          </a:p>
        </p:txBody>
      </p:sp>
    </p:spTree>
    <p:extLst>
      <p:ext uri="{BB962C8B-B14F-4D97-AF65-F5344CB8AC3E}">
        <p14:creationId xmlns:p14="http://schemas.microsoft.com/office/powerpoint/2010/main" val="836232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902524"/>
            <a:ext cx="11018660" cy="4488873"/>
          </a:xfrm>
          <a:prstGeom prst="roundRect">
            <a:avLst>
              <a:gd name="adj" fmla="val 0"/>
            </a:avLst>
          </a:prstGeom>
          <a:noFill/>
          <a:ln>
            <a:noFill/>
          </a:ln>
        </p:spPr>
        <p:txBody>
          <a:bodyPr spcFirstLastPara="1" wrap="square" lIns="60950" tIns="30467" rIns="60950" bIns="30467" anchor="ctr" anchorCtr="0">
            <a:noAutofit/>
          </a:bodyPr>
          <a:lstStyle/>
          <a:p>
            <a:r>
              <a:rPr lang="en-US" sz="4000" b="1">
                <a:solidFill>
                  <a:srgbClr val="FF00FF"/>
                </a:solidFill>
                <a:latin typeface="Arial-Rounded-Bold"/>
              </a:rPr>
              <a:t>3. </a:t>
            </a:r>
            <a:r>
              <a:rPr lang="en-US" sz="3600" b="1">
                <a:solidFill>
                  <a:srgbClr val="000000"/>
                </a:solidFill>
                <a:latin typeface="Arial-BoldMT"/>
              </a:rPr>
              <a:t>Tìm kết từ phù hợp thay cho mỗi </a:t>
            </a:r>
            <a:r>
              <a:rPr lang="en-US" sz="4800">
                <a:solidFill>
                  <a:srgbClr val="FF00FF"/>
                </a:solidFill>
                <a:latin typeface="Wingdings-Regular"/>
              </a:rPr>
              <a:t></a:t>
            </a:r>
            <a:r>
              <a:rPr lang="en-US" sz="3600" b="1">
                <a:solidFill>
                  <a:srgbClr val="000000"/>
                </a:solidFill>
                <a:latin typeface="Arial-BoldMT"/>
              </a:rPr>
              <a:t>để nối các vế câu ghép có trong đoạn văn sau:</a:t>
            </a:r>
          </a:p>
          <a:p>
            <a:r>
              <a:rPr lang="en-US" sz="3600">
                <a:solidFill>
                  <a:srgbClr val="000000"/>
                </a:solidFill>
                <a:latin typeface="ArialMT"/>
              </a:rPr>
              <a:t>Cò và vạc là hai anh em </a:t>
            </a:r>
            <a:r>
              <a:rPr lang="en-US" sz="4800">
                <a:solidFill>
                  <a:srgbClr val="FF00FF"/>
                </a:solidFill>
                <a:latin typeface="Wingdings-Regular"/>
              </a:rPr>
              <a:t></a:t>
            </a:r>
            <a:r>
              <a:rPr lang="en-US" sz="3600">
                <a:solidFill>
                  <a:srgbClr val="000000"/>
                </a:solidFill>
                <a:latin typeface="ArialMT"/>
              </a:rPr>
              <a:t>tính nết rất khác nhau. Cò thì ngoan ngoãn, </a:t>
            </a:r>
            <a:r>
              <a:rPr lang="vi-VN" sz="3600">
                <a:solidFill>
                  <a:srgbClr val="000000"/>
                </a:solidFill>
                <a:latin typeface="ArialMT"/>
              </a:rPr>
              <a:t>chăm chỉ học tập </a:t>
            </a:r>
            <a:r>
              <a:rPr lang="vi-VN" sz="4800">
                <a:solidFill>
                  <a:srgbClr val="FF00FF"/>
                </a:solidFill>
                <a:latin typeface="Wingdings-Regular"/>
              </a:rPr>
              <a:t></a:t>
            </a:r>
            <a:r>
              <a:rPr lang="vi-VN" sz="3600">
                <a:solidFill>
                  <a:srgbClr val="000000"/>
                </a:solidFill>
                <a:latin typeface="ArialMT"/>
              </a:rPr>
              <a:t>vạc thì lười biếng, mải chơi. Cò khuyên mãi </a:t>
            </a:r>
            <a:r>
              <a:rPr lang="vi-VN" sz="4800">
                <a:solidFill>
                  <a:srgbClr val="FF00FF"/>
                </a:solidFill>
                <a:latin typeface="Wingdings-Regular"/>
              </a:rPr>
              <a:t></a:t>
            </a:r>
            <a:r>
              <a:rPr lang="vi-VN" sz="3600">
                <a:solidFill>
                  <a:srgbClr val="000000"/>
                </a:solidFill>
                <a:latin typeface="ArialMT"/>
              </a:rPr>
              <a:t>vạc</a:t>
            </a:r>
            <a:r>
              <a:rPr lang="en-US" sz="3600">
                <a:solidFill>
                  <a:srgbClr val="000000"/>
                </a:solidFill>
                <a:latin typeface="ArialMT"/>
              </a:rPr>
              <a:t> chẳng nghe.</a:t>
            </a:r>
          </a:p>
          <a:p>
            <a:r>
              <a:rPr lang="en-US" sz="3200" i="1">
                <a:solidFill>
                  <a:srgbClr val="000000"/>
                </a:solidFill>
                <a:latin typeface="Arial-ItalicMT"/>
              </a:rPr>
              <a:t>					Theo </a:t>
            </a:r>
            <a:r>
              <a:rPr lang="en-US" sz="3200">
                <a:solidFill>
                  <a:srgbClr val="000000"/>
                </a:solidFill>
                <a:latin typeface="ArialMT"/>
              </a:rPr>
              <a:t>Truyện dân gian Việt Nam</a:t>
            </a:r>
            <a:endParaRPr kumimoji="0" lang="vi-VN" sz="32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spTree>
    <p:extLst>
      <p:ext uri="{BB962C8B-B14F-4D97-AF65-F5344CB8AC3E}">
        <p14:creationId xmlns:p14="http://schemas.microsoft.com/office/powerpoint/2010/main" val="1853409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a:ln>
                  <a:noFill/>
                </a:ln>
                <a:solidFill>
                  <a:srgbClr val="002060"/>
                </a:solidFill>
                <a:effectLst/>
                <a:uLnTx/>
                <a:uFillTx/>
                <a:latin typeface="Arial" panose="020B0604020202020204" pitchFamily="34" charset="0"/>
                <a:ea typeface="Calibri"/>
                <a:cs typeface="Calibri"/>
                <a:sym typeface="Calibri"/>
              </a:rPr>
              <a:t>THẢO LUẬN NHÓM 2</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4098" name="Picture 2" descr="Bài giảng Đạo đức lớp 2 - Tuần 16 - YouTube">
            <a:extLst>
              <a:ext uri="{FF2B5EF4-FFF2-40B4-BE49-F238E27FC236}">
                <a16:creationId xmlns:a16="http://schemas.microsoft.com/office/drawing/2014/main" id="{B9D58430-A133-4931-BCE0-426A5B9BB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455" y="2254703"/>
            <a:ext cx="6792686" cy="38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43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1F1476-B7E3-EC34-AD93-8224DAC6EC84}"/>
              </a:ext>
            </a:extLst>
          </p:cNvPr>
          <p:cNvPicPr>
            <a:picLocks noChangeAspect="1"/>
          </p:cNvPicPr>
          <p:nvPr/>
        </p:nvPicPr>
        <p:blipFill>
          <a:blip r:embed="rId3"/>
          <a:stretch>
            <a:fillRect/>
          </a:stretch>
        </p:blipFill>
        <p:spPr>
          <a:xfrm>
            <a:off x="2157417" y="1122363"/>
            <a:ext cx="6272652" cy="5093640"/>
          </a:xfrm>
          <a:prstGeom prst="rect">
            <a:avLst/>
          </a:prstGeom>
        </p:spPr>
      </p:pic>
      <p:sp>
        <p:nvSpPr>
          <p:cNvPr id="9" name="Freeform 7">
            <a:extLst>
              <a:ext uri="{FF2B5EF4-FFF2-40B4-BE49-F238E27FC236}">
                <a16:creationId xmlns:a16="http://schemas.microsoft.com/office/drawing/2014/main" id="{88486698-BF85-C80B-F8A1-214464A5749D}"/>
              </a:ext>
            </a:extLst>
          </p:cNvPr>
          <p:cNvSpPr/>
          <p:nvPr/>
        </p:nvSpPr>
        <p:spPr>
          <a:xfrm>
            <a:off x="8305665" y="2277373"/>
            <a:ext cx="3667799" cy="4109138"/>
          </a:xfrm>
          <a:custGeom>
            <a:avLst/>
            <a:gdLst/>
            <a:ahLst/>
            <a:cxnLst/>
            <a:rect l="l" t="t" r="r" b="b"/>
            <a:pathLst>
              <a:path w="2622158" h="2738546">
                <a:moveTo>
                  <a:pt x="0" y="0"/>
                </a:moveTo>
                <a:lnTo>
                  <a:pt x="2622158" y="0"/>
                </a:lnTo>
                <a:lnTo>
                  <a:pt x="2622158" y="2738546"/>
                </a:lnTo>
                <a:lnTo>
                  <a:pt x="0" y="2738546"/>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38513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17024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890649" y="1294410"/>
            <a:ext cx="11018660" cy="448887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FF"/>
                </a:solidFill>
                <a:effectLst/>
                <a:uLnTx/>
                <a:uFillTx/>
                <a:latin typeface="Arial-Rounded-Bold"/>
                <a:ea typeface="+mn-ea"/>
                <a:cs typeface="+mn-cs"/>
              </a:rPr>
              <a:t>3. </a:t>
            </a:r>
            <a:r>
              <a:rPr kumimoji="0" lang="en-US" sz="3600" b="1" i="0" u="none" strike="noStrike" kern="1200" cap="none" spc="0" normalizeH="0" baseline="0" noProof="0">
                <a:ln>
                  <a:noFill/>
                </a:ln>
                <a:solidFill>
                  <a:srgbClr val="000000"/>
                </a:solidFill>
                <a:effectLst/>
                <a:uLnTx/>
                <a:uFillTx/>
                <a:latin typeface="Arial-BoldMT"/>
                <a:ea typeface="+mn-ea"/>
                <a:cs typeface="+mn-cs"/>
              </a:rPr>
              <a:t>Tìm kết từ phù hợp thay cho mỗi </a:t>
            </a:r>
            <a:r>
              <a:rPr kumimoji="0" lang="en-US" sz="4800" b="0" i="0" u="none" strike="noStrike" kern="1200" cap="none" spc="0" normalizeH="0" baseline="0" noProof="0">
                <a:ln>
                  <a:noFill/>
                </a:ln>
                <a:solidFill>
                  <a:srgbClr val="FF00FF"/>
                </a:solidFill>
                <a:effectLst/>
                <a:uLnTx/>
                <a:uFillTx/>
                <a:latin typeface="Wingdings-Regular"/>
                <a:ea typeface="+mn-ea"/>
                <a:cs typeface="+mn-cs"/>
              </a:rPr>
              <a:t></a:t>
            </a:r>
            <a:r>
              <a:rPr kumimoji="0" lang="en-US" sz="3600" b="1" i="0" u="none" strike="noStrike" kern="1200" cap="none" spc="0" normalizeH="0" baseline="0" noProof="0">
                <a:ln>
                  <a:noFill/>
                </a:ln>
                <a:solidFill>
                  <a:srgbClr val="000000"/>
                </a:solidFill>
                <a:effectLst/>
                <a:uLnTx/>
                <a:uFillTx/>
                <a:latin typeface="Arial-BoldMT"/>
                <a:ea typeface="+mn-ea"/>
                <a:cs typeface="+mn-cs"/>
              </a:rPr>
              <a:t>để nối các vế câu ghép có trong đoạn văn sau: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MT"/>
                <a:ea typeface="+mn-ea"/>
                <a:cs typeface="+mn-cs"/>
              </a:rPr>
              <a:t>Cò và vạc là hai anh em     </a:t>
            </a:r>
            <a:r>
              <a:rPr kumimoji="0" lang="en-US" sz="4800" b="0" i="0" u="none" strike="noStrike" kern="1200" cap="none" spc="0" normalizeH="0" baseline="0" noProof="0">
                <a:ln>
                  <a:noFill/>
                </a:ln>
                <a:solidFill>
                  <a:srgbClr val="FF00FF"/>
                </a:solidFill>
                <a:effectLst/>
                <a:uLnTx/>
                <a:uFillTx/>
                <a:latin typeface="Wingdings-Regular"/>
                <a:ea typeface="+mn-ea"/>
                <a:cs typeface="+mn-cs"/>
              </a:rPr>
              <a:t> </a:t>
            </a:r>
            <a:r>
              <a:rPr kumimoji="0" lang="en-US" sz="3600" b="0" i="0" u="none" strike="noStrike" kern="1200" cap="none" spc="0" normalizeH="0" baseline="0" noProof="0">
                <a:ln>
                  <a:noFill/>
                </a:ln>
                <a:solidFill>
                  <a:srgbClr val="000000"/>
                </a:solidFill>
                <a:effectLst/>
                <a:uLnTx/>
                <a:uFillTx/>
                <a:latin typeface="ArialMT"/>
                <a:ea typeface="+mn-ea"/>
                <a:cs typeface="+mn-cs"/>
              </a:rPr>
              <a:t>tính nết rất khác nhau. Cò thì ngoan ngoãn, </a:t>
            </a:r>
            <a:r>
              <a:rPr kumimoji="0" lang="vi-VN" sz="3600" b="0" i="0" u="none" strike="noStrike" kern="1200" cap="none" spc="0" normalizeH="0" baseline="0" noProof="0">
                <a:ln>
                  <a:noFill/>
                </a:ln>
                <a:solidFill>
                  <a:srgbClr val="000000"/>
                </a:solidFill>
                <a:effectLst/>
                <a:uLnTx/>
                <a:uFillTx/>
                <a:latin typeface="ArialMT"/>
                <a:ea typeface="+mn-ea"/>
                <a:cs typeface="+mn-cs"/>
              </a:rPr>
              <a:t>chăm chỉ học tập </a:t>
            </a:r>
            <a:r>
              <a:rPr kumimoji="0" lang="en-US" sz="3600" b="0" i="0" u="none" strike="noStrike" kern="1200" cap="none" spc="0" normalizeH="0" baseline="0" noProof="0">
                <a:ln>
                  <a:noFill/>
                </a:ln>
                <a:solidFill>
                  <a:srgbClr val="000000"/>
                </a:solidFill>
                <a:effectLst/>
                <a:uLnTx/>
                <a:uFillTx/>
                <a:latin typeface="ArialMT"/>
                <a:ea typeface="+mn-ea"/>
                <a:cs typeface="+mn-cs"/>
              </a:rPr>
              <a:t> </a:t>
            </a:r>
            <a:r>
              <a:rPr kumimoji="0" lang="vi-VN" sz="4800" b="0" i="0" u="none" strike="noStrike" kern="1200" cap="none" spc="0" normalizeH="0" baseline="0" noProof="0">
                <a:ln>
                  <a:noFill/>
                </a:ln>
                <a:solidFill>
                  <a:srgbClr val="FF00FF"/>
                </a:solidFill>
                <a:effectLst/>
                <a:uLnTx/>
                <a:uFillTx/>
                <a:latin typeface="Wingdings-Regular"/>
                <a:ea typeface="+mn-ea"/>
                <a:cs typeface="+mn-cs"/>
              </a:rPr>
              <a:t></a:t>
            </a:r>
            <a:r>
              <a:rPr kumimoji="0" lang="en-US" sz="4800" b="0" i="0" u="none" strike="noStrike" kern="1200" cap="none" spc="0" normalizeH="0" baseline="0" noProof="0">
                <a:ln>
                  <a:noFill/>
                </a:ln>
                <a:solidFill>
                  <a:srgbClr val="FF00FF"/>
                </a:solidFill>
                <a:effectLst/>
                <a:uLnTx/>
                <a:uFillTx/>
                <a:latin typeface="Wingdings-Regular"/>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vạc thì lười biếng, mải chơi. Cò khuyên mãi</a:t>
            </a:r>
            <a:r>
              <a:rPr kumimoji="0" lang="en-US" sz="3600" b="0" i="0" u="none" strike="noStrike" kern="1200" cap="none" spc="0" normalizeH="0" baseline="0" noProof="0">
                <a:ln>
                  <a:noFill/>
                </a:ln>
                <a:solidFill>
                  <a:srgbClr val="000000"/>
                </a:solidFill>
                <a:effectLst/>
                <a:uLnTx/>
                <a:uFillTx/>
                <a:latin typeface="ArialMT"/>
                <a:ea typeface="+mn-ea"/>
                <a:cs typeface="+mn-cs"/>
              </a:rPr>
              <a:t> </a:t>
            </a:r>
            <a:r>
              <a:rPr kumimoji="0" lang="vi-VN" sz="3600" b="0" i="0" u="none" strike="noStrike" kern="1200" cap="none" spc="0" normalizeH="0" baseline="0" noProof="0">
                <a:ln>
                  <a:noFill/>
                </a:ln>
                <a:solidFill>
                  <a:srgbClr val="000000"/>
                </a:solidFill>
                <a:effectLst/>
                <a:uLnTx/>
                <a:uFillTx/>
                <a:latin typeface="ArialMT"/>
                <a:ea typeface="+mn-ea"/>
                <a:cs typeface="+mn-cs"/>
              </a:rPr>
              <a:t> </a:t>
            </a:r>
            <a:r>
              <a:rPr kumimoji="0" lang="vi-VN" sz="4800" b="0" i="0" u="none" strike="noStrike" kern="1200" cap="none" spc="0" normalizeH="0" baseline="0" noProof="0">
                <a:ln>
                  <a:noFill/>
                </a:ln>
                <a:solidFill>
                  <a:srgbClr val="FF00FF"/>
                </a:solidFill>
                <a:effectLst/>
                <a:uLnTx/>
                <a:uFillTx/>
                <a:latin typeface="Wingdings-Regular"/>
                <a:ea typeface="+mn-ea"/>
                <a:cs typeface="+mn-cs"/>
              </a:rPr>
              <a:t></a:t>
            </a:r>
            <a:r>
              <a:rPr kumimoji="0" lang="en-US" sz="4800" b="0" i="0" u="none" strike="noStrike" kern="1200" cap="none" spc="0" normalizeH="0" baseline="0" noProof="0">
                <a:ln>
                  <a:noFill/>
                </a:ln>
                <a:solidFill>
                  <a:srgbClr val="FF00FF"/>
                </a:solidFill>
                <a:effectLst/>
                <a:uLnTx/>
                <a:uFillTx/>
                <a:latin typeface="Wingdings-Regular"/>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MT"/>
                <a:ea typeface="+mn-ea"/>
                <a:cs typeface="+mn-cs"/>
              </a:rPr>
              <a:t>vạc</a:t>
            </a:r>
            <a:r>
              <a:rPr kumimoji="0" lang="en-US" sz="3600" b="0" i="0" u="none" strike="noStrike" kern="1200" cap="none" spc="0" normalizeH="0" baseline="0" noProof="0">
                <a:ln>
                  <a:noFill/>
                </a:ln>
                <a:solidFill>
                  <a:srgbClr val="000000"/>
                </a:solidFill>
                <a:effectLst/>
                <a:uLnTx/>
                <a:uFillTx/>
                <a:latin typeface="ArialMT"/>
                <a:ea typeface="+mn-ea"/>
                <a:cs typeface="+mn-cs"/>
              </a:rPr>
              <a:t> chẳng nghe.</a:t>
            </a:r>
          </a:p>
          <a:p>
            <a:pPr marL="0" marR="0" lvl="0" indent="0" algn="l" defTabSz="914400" rtl="0" eaLnBrk="1" fontAlgn="auto" latinLnBrk="0" hangingPunct="1">
              <a:spcBef>
                <a:spcPts val="0"/>
              </a:spcBef>
              <a:spcAft>
                <a:spcPts val="0"/>
              </a:spcAft>
              <a:buClrTx/>
              <a:buSzTx/>
              <a:buFontTx/>
              <a:buNone/>
              <a:tabLst/>
              <a:defRPr/>
            </a:pPr>
            <a:r>
              <a:rPr kumimoji="0" lang="en-US" sz="3200" b="0" i="1" u="none" strike="noStrike" kern="1200" cap="none" spc="0" normalizeH="0" baseline="0" noProof="0">
                <a:ln>
                  <a:noFill/>
                </a:ln>
                <a:solidFill>
                  <a:srgbClr val="000000"/>
                </a:solidFill>
                <a:effectLst/>
                <a:uLnTx/>
                <a:uFillTx/>
                <a:latin typeface="Arial-ItalicMT"/>
                <a:ea typeface="+mn-ea"/>
                <a:cs typeface="+mn-cs"/>
              </a:rPr>
              <a:t>					Theo </a:t>
            </a:r>
            <a:r>
              <a:rPr kumimoji="0" lang="en-US" sz="3200" b="0" i="0" u="none" strike="noStrike" kern="1200" cap="none" spc="0" normalizeH="0" baseline="0" noProof="0">
                <a:ln>
                  <a:noFill/>
                </a:ln>
                <a:solidFill>
                  <a:srgbClr val="000000"/>
                </a:solidFill>
                <a:effectLst/>
                <a:uLnTx/>
                <a:uFillTx/>
                <a:latin typeface="ArialMT"/>
                <a:ea typeface="+mn-ea"/>
                <a:cs typeface="+mn-cs"/>
              </a:rPr>
              <a:t>Truyện dân gian Việt Nam</a:t>
            </a:r>
            <a:endParaRPr kumimoji="0" lang="vi-VN" sz="32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sp>
        <p:nvSpPr>
          <p:cNvPr id="5" name="Google Shape;117;p6">
            <a:extLst>
              <a:ext uri="{FF2B5EF4-FFF2-40B4-BE49-F238E27FC236}">
                <a16:creationId xmlns:a16="http://schemas.microsoft.com/office/drawing/2014/main" id="{55FFBB36-9799-4DA8-9774-6731E04E1AC4}"/>
              </a:ext>
            </a:extLst>
          </p:cNvPr>
          <p:cNvSpPr/>
          <p:nvPr/>
        </p:nvSpPr>
        <p:spPr>
          <a:xfrm>
            <a:off x="5973289" y="2170214"/>
            <a:ext cx="1650670" cy="700645"/>
          </a:xfrm>
          <a:prstGeom prst="roundRect">
            <a:avLst>
              <a:gd name="adj" fmla="val 0"/>
            </a:avLst>
          </a:prstGeom>
          <a:solidFill>
            <a:schemeClr val="bg1"/>
          </a:solidFill>
          <a:ln>
            <a:solidFill>
              <a:schemeClr val="bg1"/>
            </a:solidFill>
          </a:ln>
        </p:spPr>
        <p:txBody>
          <a:bodyPr spcFirstLastPara="1" wrap="square" lIns="60950" tIns="30467" rIns="60950" bIns="304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FF"/>
                </a:solidFill>
                <a:effectLst/>
                <a:uLnTx/>
                <a:uFillTx/>
                <a:latin typeface="Arial-Rounded-Bold"/>
                <a:ea typeface="+mn-ea"/>
                <a:cs typeface="+mn-cs"/>
              </a:rPr>
              <a:t>nhưng</a:t>
            </a:r>
            <a:endParaRPr kumimoji="0" lang="vi-VN" sz="28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sp>
        <p:nvSpPr>
          <p:cNvPr id="6" name="Google Shape;117;p6">
            <a:extLst>
              <a:ext uri="{FF2B5EF4-FFF2-40B4-BE49-F238E27FC236}">
                <a16:creationId xmlns:a16="http://schemas.microsoft.com/office/drawing/2014/main" id="{9B101ABC-AF29-40B4-8785-4BD003E58647}"/>
              </a:ext>
            </a:extLst>
          </p:cNvPr>
          <p:cNvSpPr/>
          <p:nvPr/>
        </p:nvSpPr>
        <p:spPr>
          <a:xfrm>
            <a:off x="10104259" y="3307273"/>
            <a:ext cx="1197092" cy="700645"/>
          </a:xfrm>
          <a:prstGeom prst="roundRect">
            <a:avLst>
              <a:gd name="adj" fmla="val 0"/>
            </a:avLst>
          </a:prstGeom>
          <a:solidFill>
            <a:schemeClr val="bg1"/>
          </a:solidFill>
          <a:ln>
            <a:solidFill>
              <a:schemeClr val="bg1"/>
            </a:solidFill>
          </a:ln>
        </p:spPr>
        <p:txBody>
          <a:bodyPr spcFirstLastPara="1" wrap="square" lIns="60950" tIns="30467" rIns="60950" bIns="304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FF"/>
                </a:solidFill>
                <a:effectLst/>
                <a:uLnTx/>
                <a:uFillTx/>
                <a:latin typeface="Arial-Rounded-Bold"/>
                <a:ea typeface="+mn-ea"/>
                <a:cs typeface="+mn-cs"/>
              </a:rPr>
              <a:t>còn</a:t>
            </a:r>
            <a:endParaRPr kumimoji="0" lang="vi-VN" sz="28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sp>
        <p:nvSpPr>
          <p:cNvPr id="7" name="Google Shape;117;p6">
            <a:extLst>
              <a:ext uri="{FF2B5EF4-FFF2-40B4-BE49-F238E27FC236}">
                <a16:creationId xmlns:a16="http://schemas.microsoft.com/office/drawing/2014/main" id="{0A228DBA-4E4A-4129-AA5A-90354175ED15}"/>
              </a:ext>
            </a:extLst>
          </p:cNvPr>
          <p:cNvSpPr/>
          <p:nvPr/>
        </p:nvSpPr>
        <p:spPr>
          <a:xfrm>
            <a:off x="9889345" y="4369108"/>
            <a:ext cx="1650670" cy="700645"/>
          </a:xfrm>
          <a:prstGeom prst="roundRect">
            <a:avLst>
              <a:gd name="adj" fmla="val 0"/>
            </a:avLst>
          </a:prstGeom>
          <a:solidFill>
            <a:schemeClr val="bg1"/>
          </a:solidFill>
          <a:ln>
            <a:solidFill>
              <a:schemeClr val="bg1"/>
            </a:solidFill>
          </a:ln>
        </p:spPr>
        <p:txBody>
          <a:bodyPr spcFirstLastPara="1" wrap="square" lIns="60950" tIns="30467" rIns="60950" bIns="304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FF"/>
                </a:solidFill>
                <a:effectLst/>
                <a:uLnTx/>
                <a:uFillTx/>
                <a:latin typeface="Arial-Rounded-Bold"/>
                <a:ea typeface="+mn-ea"/>
                <a:cs typeface="+mn-cs"/>
              </a:rPr>
              <a:t>nhưng</a:t>
            </a:r>
            <a:endParaRPr kumimoji="0" lang="vi-VN" sz="28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spTree>
    <p:extLst>
      <p:ext uri="{BB962C8B-B14F-4D97-AF65-F5344CB8AC3E}">
        <p14:creationId xmlns:p14="http://schemas.microsoft.com/office/powerpoint/2010/main" val="3099668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2">
            <a:extLst>
              <a:ext uri="{FF2B5EF4-FFF2-40B4-BE49-F238E27FC236}">
                <a16:creationId xmlns:a16="http://schemas.microsoft.com/office/drawing/2014/main"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12">
            <a:extLst>
              <a:ext uri="{FF2B5EF4-FFF2-40B4-BE49-F238E27FC236}">
                <a16:creationId xmlns:a16="http://schemas.microsoft.com/office/drawing/2014/main"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2B61072B-F1B8-CDA9-2FBC-38F90930E049}"/>
              </a:ext>
            </a:extLst>
          </p:cNvPr>
          <p:cNvSpPr txBox="1"/>
          <p:nvPr/>
        </p:nvSpPr>
        <p:spPr>
          <a:xfrm>
            <a:off x="1940763" y="1542209"/>
            <a:ext cx="8310474"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noProof="0">
                <a:solidFill>
                  <a:srgbClr val="FF0000"/>
                </a:solidFill>
                <a:latin typeface="#9Slide05 Gullever Font" panose="02000507000000020004" pitchFamily="2" charset="-93"/>
              </a:rPr>
              <a:t>Đặt câu ghép theo yêu cầu và chỉ ra cách nối các vế trong câu ghép</a:t>
            </a:r>
            <a:endParaRPr kumimoji="0" lang="vi-VN" sz="6600" b="0" i="0" u="none" strike="noStrike" kern="1200" cap="none" spc="0" normalizeH="0" baseline="0" noProof="0" dirty="0">
              <a:ln>
                <a:noFill/>
              </a:ln>
              <a:solidFill>
                <a:srgbClr val="0070C0"/>
              </a:solidFill>
              <a:effectLst/>
              <a:uLnTx/>
              <a:uFillTx/>
              <a:latin typeface="#9Slide05 Gullever Font" panose="02000507000000020004" pitchFamily="2" charset="-93"/>
              <a:ea typeface="+mn-ea"/>
              <a:cs typeface="+mn-cs"/>
            </a:endParaRPr>
          </a:p>
        </p:txBody>
      </p:sp>
    </p:spTree>
    <p:extLst>
      <p:ext uri="{BB962C8B-B14F-4D97-AF65-F5344CB8AC3E}">
        <p14:creationId xmlns:p14="http://schemas.microsoft.com/office/powerpoint/2010/main" val="895756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17024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18120" y="344384"/>
            <a:ext cx="11018660" cy="3244934"/>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FF00FF"/>
                </a:solidFill>
                <a:effectLst/>
                <a:uLnTx/>
                <a:uFillTx/>
                <a:latin typeface="Arial-Rounded-Bold"/>
              </a:rPr>
              <a:t>4. </a:t>
            </a:r>
            <a:r>
              <a:rPr kumimoji="0" lang="en-US" sz="4000" i="0" u="none" strike="noStrike" kern="1200" cap="none" spc="0" normalizeH="0" baseline="0" noProof="0">
                <a:ln>
                  <a:noFill/>
                </a:ln>
                <a:effectLst/>
                <a:uLnTx/>
                <a:uFillTx/>
                <a:latin typeface="Arial-Rounded-Bold"/>
              </a:rPr>
              <a:t>Viết 3 – 4 câu nói về hoạt động của các bạn nhỏ trong bài đọc “Mùa</a:t>
            </a:r>
            <a:r>
              <a:rPr kumimoji="0" lang="en-US" sz="4000" i="0" u="none" strike="noStrike" kern="1200" cap="none" spc="0" normalizeH="0" noProof="0">
                <a:ln>
                  <a:noFill/>
                </a:ln>
                <a:effectLst/>
                <a:uLnTx/>
                <a:uFillTx/>
                <a:latin typeface="Arial-Rounded-Bold"/>
              </a:rPr>
              <a:t> </a:t>
            </a:r>
            <a:r>
              <a:rPr kumimoji="0" lang="en-US" sz="4000" i="0" u="none" strike="noStrike" kern="1200" cap="none" spc="0" normalizeH="0" baseline="0" noProof="0">
                <a:ln>
                  <a:noFill/>
                </a:ln>
                <a:effectLst/>
                <a:uLnTx/>
                <a:uFillTx/>
                <a:latin typeface="Arial-Rounded-Bold"/>
              </a:rPr>
              <a:t>xuân em đi trồng cây”, trong đó có ít nhất một câu ghép. Chỉ ra cách</a:t>
            </a:r>
            <a:r>
              <a:rPr kumimoji="0" lang="en-US" sz="4000" i="0" u="none" strike="noStrike" kern="1200" cap="none" spc="0" normalizeH="0" noProof="0">
                <a:ln>
                  <a:noFill/>
                </a:ln>
                <a:effectLst/>
                <a:uLnTx/>
                <a:uFillTx/>
                <a:latin typeface="Arial-Rounded-Bold"/>
              </a:rPr>
              <a:t> </a:t>
            </a:r>
            <a:r>
              <a:rPr kumimoji="0" lang="en-US" sz="4000" i="0" u="none" strike="noStrike" kern="1200" cap="none" spc="0" normalizeH="0" baseline="0" noProof="0">
                <a:ln>
                  <a:noFill/>
                </a:ln>
                <a:effectLst/>
                <a:uLnTx/>
                <a:uFillTx/>
                <a:latin typeface="Arial-Rounded-Bold"/>
              </a:rPr>
              <a:t>nối các vế câu trong câu ghép đó.</a:t>
            </a:r>
            <a:endParaRPr kumimoji="0" lang="vi-VN" sz="3200" i="1" u="none" strike="noStrike" kern="0" cap="none" spc="0" normalizeH="0" baseline="0" noProof="0" dirty="0">
              <a:ln>
                <a:noFill/>
              </a:ln>
              <a:effectLst/>
              <a:uLnTx/>
              <a:uFillTx/>
              <a:latin typeface="Arial" panose="020B0604020202020204" pitchFamily="34" charset="0"/>
              <a:ea typeface="Calibri"/>
              <a:cs typeface="Calibri"/>
              <a:sym typeface="Calibri"/>
            </a:endParaRPr>
          </a:p>
        </p:txBody>
      </p:sp>
      <p:pic>
        <p:nvPicPr>
          <p:cNvPr id="9220" name="Picture 4" descr="Hình ảnh Bé Trồng Cây PNG , Ngày Khô Ráo, Con Gái, Trồng Cây PNG trong suốt  và Vector để tải xuống miễn phí">
            <a:extLst>
              <a:ext uri="{FF2B5EF4-FFF2-40B4-BE49-F238E27FC236}">
                <a16:creationId xmlns:a16="http://schemas.microsoft.com/office/drawing/2014/main" id="{26DAB52A-69B2-4F38-BC47-12BC0729B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124" y="2790700"/>
            <a:ext cx="6100949" cy="406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77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17024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867719" y="792174"/>
            <a:ext cx="11018660" cy="3244934"/>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Rounded-Bold"/>
                <a:ea typeface="+mn-ea"/>
                <a:cs typeface="+mn-cs"/>
              </a:rPr>
              <a:t>MẪU: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Arial-Rounded-Bold"/>
                <a:ea typeface="+mn-ea"/>
                <a:cs typeface="+mn-cs"/>
              </a:rPr>
              <a:t>Các bạn nhỏ trong bài đọc đã tích cực tham gia trồng cây. Các bạn mong muốn có thể phủ xanh đồi trọc, mang lại nhiều lợi ích cho xã hội. Chính vì suy nghĩ tốt đẹp ấy, các bạn cảm thấy rất vui và thiên nhiên cũng ủng hộ các bạn.</a:t>
            </a:r>
            <a:endParaRPr kumimoji="0" lang="vi-VN" sz="3200" b="0" i="1"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endParaRPr>
          </a:p>
        </p:txBody>
      </p:sp>
      <p:pic>
        <p:nvPicPr>
          <p:cNvPr id="9220" name="Picture 4" descr="Hình ảnh Bé Trồng Cây PNG , Ngày Khô Ráo, Con Gái, Trồng Cây PNG trong suốt  và Vector để tải xuống miễn phí">
            <a:extLst>
              <a:ext uri="{FF2B5EF4-FFF2-40B4-BE49-F238E27FC236}">
                <a16:creationId xmlns:a16="http://schemas.microsoft.com/office/drawing/2014/main" id="{26DAB52A-69B2-4F38-BC47-12BC0729B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9234" y="3858978"/>
            <a:ext cx="4177145" cy="278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448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5E1FEDF0-FEBC-4137-871B-D05F1763DDC6}"/>
              </a:ext>
            </a:extLst>
          </p:cNvPr>
          <p:cNvSpPr txBox="1"/>
          <p:nvPr/>
        </p:nvSpPr>
        <p:spPr>
          <a:xfrm>
            <a:off x="2336320" y="2049177"/>
            <a:ext cx="751935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0000"/>
                </a:solidFill>
                <a:effectLst/>
                <a:uLnTx/>
                <a:uFillTx/>
                <a:latin typeface="Coiny" panose="02000903060500060000" pitchFamily="2" charset="0"/>
                <a:ea typeface="+mn-ea"/>
                <a:cs typeface="+mn-cs"/>
              </a:rPr>
              <a:t>VẬN</a:t>
            </a:r>
            <a:r>
              <a:rPr kumimoji="0" lang="en-US" sz="8800" b="0" i="0" u="none" strike="noStrike" kern="1200" cap="none" spc="0" normalizeH="0" noProof="0">
                <a:ln>
                  <a:noFill/>
                </a:ln>
                <a:solidFill>
                  <a:srgbClr val="FF0000"/>
                </a:solidFill>
                <a:effectLst/>
                <a:uLnTx/>
                <a:uFillTx/>
                <a:latin typeface="Coiny" panose="02000903060500060000" pitchFamily="2" charset="0"/>
                <a:ea typeface="+mn-ea"/>
                <a:cs typeface="+mn-cs"/>
              </a:rPr>
              <a:t> DỤNG</a:t>
            </a:r>
            <a:endParaRPr kumimoji="0" lang="vi-VN" sz="8800" b="0" i="0" u="none" strike="noStrike" kern="1200" cap="none" spc="0" normalizeH="0" baseline="0" noProof="0" dirty="0">
              <a:ln>
                <a:noFill/>
              </a:ln>
              <a:solidFill>
                <a:srgbClr val="FF0000"/>
              </a:solidFill>
              <a:effectLst/>
              <a:uLnTx/>
              <a:uFillTx/>
              <a:latin typeface="#9Slide05 Gullever Font" panose="02000507000000020004" pitchFamily="2" charset="-93"/>
              <a:ea typeface="+mn-ea"/>
              <a:cs typeface="+mn-cs"/>
            </a:endParaRPr>
          </a:p>
        </p:txBody>
      </p:sp>
    </p:spTree>
    <p:extLst>
      <p:ext uri="{BB962C8B-B14F-4D97-AF65-F5344CB8AC3E}">
        <p14:creationId xmlns:p14="http://schemas.microsoft.com/office/powerpoint/2010/main" val="408347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34763" y="3499848"/>
            <a:ext cx="2964989" cy="38688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803" y="198219"/>
            <a:ext cx="5612191" cy="5612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2729179" y="2817157"/>
            <a:ext cx="1040815" cy="9717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96792" y="4547142"/>
            <a:ext cx="2934896" cy="28317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619193" y="2314077"/>
            <a:ext cx="4595363" cy="5483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3192" y="-950823"/>
            <a:ext cx="3556000" cy="35718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498768" y="990600"/>
            <a:ext cx="2714205" cy="1077218"/>
          </a:xfrm>
          <a:prstGeom prst="rect">
            <a:avLst/>
          </a:prstGeom>
          <a:noFill/>
        </p:spPr>
        <p:txBody>
          <a:bodyPr wrap="none" rtlCol="0">
            <a:spAutoFit/>
          </a:bodyPr>
          <a:lstStyle/>
          <a:p>
            <a:pPr algn="ctr" defTabSz="1219170"/>
            <a:r>
              <a:rPr lang="en-US" sz="3200" b="1" dirty="0">
                <a:solidFill>
                  <a:srgbClr val="0000FF"/>
                </a:solidFill>
                <a:latin typeface="Arial" panose="020B0604020202020204" pitchFamily="34" charset="0"/>
                <a:cs typeface="Arial" panose="020B0604020202020204" pitchFamily="34" charset="0"/>
              </a:rPr>
              <a:t>GIẢI CỨU</a:t>
            </a:r>
          </a:p>
          <a:p>
            <a:pPr algn="ctr" defTabSz="1219170"/>
            <a:r>
              <a:rPr lang="en-US" sz="3200" b="1" dirty="0">
                <a:solidFill>
                  <a:srgbClr val="0000FF"/>
                </a:solidFill>
                <a:latin typeface="Arial" panose="020B0604020202020204" pitchFamily="34" charset="0"/>
                <a:cs typeface="Arial" panose="020B0604020202020204" pitchFamily="34" charset="0"/>
              </a:rPr>
              <a:t>RỪNG XANH</a:t>
            </a:r>
          </a:p>
        </p:txBody>
      </p:sp>
      <p:pic>
        <p:nvPicPr>
          <p:cNvPr id="18" name="Picture 11" descr="C:\Users\ADMIN\Desktop\Tai nguyen thiet ke tro choi\Angry birds epic birds\1505573783630 (2).png">
            <a:hlinkClick r:id="" action="ppaction://hlinkshowjump?jump=next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80792" y="2621053"/>
            <a:ext cx="1681872" cy="1023139"/>
          </a:xfrm>
          <a:prstGeom prst="rect">
            <a:avLst/>
          </a:prstGeom>
          <a:noFill/>
          <a:extLst>
            <a:ext uri="{909E8E84-426E-40DD-AFC4-6F175D3DCCD1}">
              <a14:hiddenFill xmlns:a14="http://schemas.microsoft.com/office/drawing/2010/main">
                <a:solidFill>
                  <a:srgbClr val="FFFFFF"/>
                </a:solidFill>
              </a14:hiddenFill>
            </a:ext>
          </a:extLst>
        </p:spPr>
      </p:pic>
      <p:pic>
        <p:nvPicPr>
          <p:cNvPr id="19"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8"/>
          <a:stretch>
            <a:fillRect/>
          </a:stretch>
        </p:blipFill>
        <p:spPr>
          <a:xfrm>
            <a:off x="12923532" y="0"/>
            <a:ext cx="609600" cy="609600"/>
          </a:xfrm>
          <a:prstGeom prst="rect">
            <a:avLst/>
          </a:prstGeom>
        </p:spPr>
      </p:pic>
    </p:spTree>
    <p:extLst>
      <p:ext uri="{BB962C8B-B14F-4D97-AF65-F5344CB8AC3E}">
        <p14:creationId xmlns:p14="http://schemas.microsoft.com/office/powerpoint/2010/main" val="2790241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36" fill="hold"/>
                                        <p:tgtEl>
                                          <p:spTgt spid="19"/>
                                        </p:tgtEl>
                                      </p:cBhvr>
                                    </p:cmd>
                                  </p:childTnLst>
                                </p:cTn>
                              </p:par>
                              <p:par>
                                <p:cTn id="7" presetID="26"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wipe(down)">
                                      <p:cBhvr>
                                        <p:cTn id="9" dur="580">
                                          <p:stCondLst>
                                            <p:cond delay="0"/>
                                          </p:stCondLst>
                                        </p:cTn>
                                        <p:tgtEl>
                                          <p:spTgt spid="17"/>
                                        </p:tgtEl>
                                      </p:cBhvr>
                                    </p:animEffect>
                                    <p:anim calcmode="lin" valueType="num">
                                      <p:cBhvr>
                                        <p:cTn id="1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5" dur="26">
                                          <p:stCondLst>
                                            <p:cond delay="650"/>
                                          </p:stCondLst>
                                        </p:cTn>
                                        <p:tgtEl>
                                          <p:spTgt spid="17"/>
                                        </p:tgtEl>
                                      </p:cBhvr>
                                      <p:to x="100000" y="60000"/>
                                    </p:animScale>
                                    <p:animScale>
                                      <p:cBhvr>
                                        <p:cTn id="16" dur="166" decel="50000">
                                          <p:stCondLst>
                                            <p:cond delay="676"/>
                                          </p:stCondLst>
                                        </p:cTn>
                                        <p:tgtEl>
                                          <p:spTgt spid="17"/>
                                        </p:tgtEl>
                                      </p:cBhvr>
                                      <p:to x="100000" y="100000"/>
                                    </p:animScale>
                                    <p:animScale>
                                      <p:cBhvr>
                                        <p:cTn id="17" dur="26">
                                          <p:stCondLst>
                                            <p:cond delay="1312"/>
                                          </p:stCondLst>
                                        </p:cTn>
                                        <p:tgtEl>
                                          <p:spTgt spid="17"/>
                                        </p:tgtEl>
                                      </p:cBhvr>
                                      <p:to x="100000" y="80000"/>
                                    </p:animScale>
                                    <p:animScale>
                                      <p:cBhvr>
                                        <p:cTn id="18" dur="166" decel="50000">
                                          <p:stCondLst>
                                            <p:cond delay="1338"/>
                                          </p:stCondLst>
                                        </p:cTn>
                                        <p:tgtEl>
                                          <p:spTgt spid="17"/>
                                        </p:tgtEl>
                                      </p:cBhvr>
                                      <p:to x="100000" y="100000"/>
                                    </p:animScale>
                                    <p:animScale>
                                      <p:cBhvr>
                                        <p:cTn id="19" dur="26">
                                          <p:stCondLst>
                                            <p:cond delay="1642"/>
                                          </p:stCondLst>
                                        </p:cTn>
                                        <p:tgtEl>
                                          <p:spTgt spid="17"/>
                                        </p:tgtEl>
                                      </p:cBhvr>
                                      <p:to x="100000" y="90000"/>
                                    </p:animScale>
                                    <p:animScale>
                                      <p:cBhvr>
                                        <p:cTn id="20" dur="166" decel="50000">
                                          <p:stCondLst>
                                            <p:cond delay="1668"/>
                                          </p:stCondLst>
                                        </p:cTn>
                                        <p:tgtEl>
                                          <p:spTgt spid="17"/>
                                        </p:tgtEl>
                                      </p:cBhvr>
                                      <p:to x="100000" y="100000"/>
                                    </p:animScale>
                                    <p:animScale>
                                      <p:cBhvr>
                                        <p:cTn id="21" dur="26">
                                          <p:stCondLst>
                                            <p:cond delay="1808"/>
                                          </p:stCondLst>
                                        </p:cTn>
                                        <p:tgtEl>
                                          <p:spTgt spid="17"/>
                                        </p:tgtEl>
                                      </p:cBhvr>
                                      <p:to x="100000" y="95000"/>
                                    </p:animScale>
                                    <p:animScale>
                                      <p:cBhvr>
                                        <p:cTn id="22" dur="166" decel="50000">
                                          <p:stCondLst>
                                            <p:cond delay="1834"/>
                                          </p:stCondLst>
                                        </p:cTn>
                                        <p:tgtEl>
                                          <p:spTgt spid="17"/>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19"/>
                </p:tgtEl>
              </p:cMediaNode>
            </p:audio>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G:\TRO CHOI POWERPOINT\Giai cuu rung xanh\Free-vector-cartoon-natur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93" y="0"/>
            <a:ext cx="1215370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flipH="1">
            <a:off x="304803" y="2789769"/>
            <a:ext cx="1092047" cy="13144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con vat\860b43d1f72858179212c60650ccfc01.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4897413" y="4554965"/>
            <a:ext cx="1342159" cy="17061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con vat\Baby-Elephant-Clipart_7.png.137942904405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40223" y="4235112"/>
            <a:ext cx="2330787" cy="233078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Giai cuu con vat\cute-deer-cartoon-illustration-47171319.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2384954" y="4342417"/>
            <a:ext cx="933521" cy="1839367"/>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11" descr="Hình ảnh có liên quan"/>
          <p:cNvSpPr>
            <a:spLocks noChangeAspect="1" noChangeArrowheads="1"/>
          </p:cNvSpPr>
          <p:nvPr/>
        </p:nvSpPr>
        <p:spPr bwMode="auto">
          <a:xfrm>
            <a:off x="207433" y="-126998"/>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62560" tIns="81280" rIns="162560" bIns="81280" numCol="1" anchor="t" anchorCtr="0" compatLnSpc="1">
            <a:prstTxWarp prst="textNoShape">
              <a:avLst/>
            </a:prstTxWarp>
          </a:bodyPr>
          <a:lstStyle/>
          <a:p>
            <a:pPr defTabSz="1219170"/>
            <a:endParaRPr lang="en-US" sz="2489">
              <a:solidFill>
                <a:prstClr val="black"/>
              </a:solidFill>
              <a:latin typeface="Calibri"/>
            </a:endParaRPr>
          </a:p>
        </p:txBody>
      </p:sp>
      <p:pic>
        <p:nvPicPr>
          <p:cNvPr id="41" name="Picture 13" descr="C:\Users\ADMIN\Desktop\Picture1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87810" y="4420456"/>
            <a:ext cx="2345011" cy="204384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C:\Users\ADMIN\Desktop\Picture1 (2).png">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56410" y="4432300"/>
            <a:ext cx="2819400" cy="22080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 descr="C:\Users\ADMIN\Desktop\Picture1 (2).png">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76953" y="4432296"/>
            <a:ext cx="1757927" cy="19304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0829338">
            <a:off x="1946363" y="4860122"/>
            <a:ext cx="1695065" cy="158255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val="0"/>
              </a:ext>
            </a:extLst>
          </a:blip>
          <a:srcRect/>
          <a:stretch>
            <a:fillRect/>
          </a:stretch>
        </p:blipFill>
        <p:spPr bwMode="auto">
          <a:xfrm>
            <a:off x="4895200" y="4711919"/>
            <a:ext cx="1442953" cy="13922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ADMIN\Desktop\Giai cuu con vat\elephant-cartoon-clip-art.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7917811" y="4076743"/>
            <a:ext cx="2579291" cy="252766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664" b="96218" l="9886" r="89734"/>
                    </a14:imgEffect>
                  </a14:imgLayer>
                </a14:imgProps>
              </a:ext>
              <a:ext uri="{28A0092B-C50C-407E-A947-70E740481C1C}">
                <a14:useLocalDpi xmlns:a14="http://schemas.microsoft.com/office/drawing/2010/main" val="0"/>
              </a:ext>
            </a:extLst>
          </a:blip>
          <a:srcRect/>
          <a:stretch>
            <a:fillRect/>
          </a:stretch>
        </p:blipFill>
        <p:spPr bwMode="auto">
          <a:xfrm>
            <a:off x="435956" y="-56492"/>
            <a:ext cx="830904" cy="751920"/>
          </a:xfrm>
          <a:prstGeom prst="rect">
            <a:avLst/>
          </a:prstGeom>
          <a:noFill/>
          <a:extLst>
            <a:ext uri="{909E8E84-426E-40DD-AFC4-6F175D3DCCD1}">
              <a14:hiddenFill xmlns:a14="http://schemas.microsoft.com/office/drawing/2010/main">
                <a:solidFill>
                  <a:srgbClr val="FFFFFF"/>
                </a:solidFill>
              </a14:hiddenFill>
            </a:ext>
          </a:extLst>
        </p:spPr>
      </p:pic>
      <p:sp>
        <p:nvSpPr>
          <p:cNvPr id="50" name="Explosion 2 49"/>
          <p:cNvSpPr/>
          <p:nvPr/>
        </p:nvSpPr>
        <p:spPr>
          <a:xfrm rot="1364045">
            <a:off x="258667" y="2425185"/>
            <a:ext cx="1336984" cy="949579"/>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89" dirty="0">
              <a:solidFill>
                <a:prstClr val="white"/>
              </a:solidFill>
              <a:latin typeface="Calibri"/>
            </a:endParaRPr>
          </a:p>
        </p:txBody>
      </p:sp>
      <p:sp>
        <p:nvSpPr>
          <p:cNvPr id="51" name="TextBox 50"/>
          <p:cNvSpPr txBox="1"/>
          <p:nvPr/>
        </p:nvSpPr>
        <p:spPr>
          <a:xfrm rot="560109">
            <a:off x="481769" y="2787525"/>
            <a:ext cx="1546967" cy="420564"/>
          </a:xfrm>
          <a:prstGeom prst="rect">
            <a:avLst/>
          </a:prstGeom>
          <a:noFill/>
        </p:spPr>
        <p:txBody>
          <a:bodyPr wrap="square" rtlCol="0">
            <a:spAutoFit/>
          </a:bodyPr>
          <a:lstStyle/>
          <a:p>
            <a:pPr defTabSz="1219170"/>
            <a:r>
              <a:rPr lang="en-US" sz="2133" b="1" dirty="0">
                <a:solidFill>
                  <a:srgbClr val="FF0000"/>
                </a:solidFill>
                <a:latin typeface="Comic Sans MS" panose="030F0702030302020204" pitchFamily="66" charset="0"/>
              </a:rPr>
              <a:t>POW!</a:t>
            </a:r>
          </a:p>
        </p:txBody>
      </p:sp>
      <p:pic>
        <p:nvPicPr>
          <p:cNvPr id="52" name="Picture 2" descr="C:\Users\ADMIN\Desktop\Giai cuu con vat\depositphotos_8033217-stock-illustration-cartoon-hunter-with-a-blunderbuss.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843971" flipH="1">
            <a:off x="499245" y="3208497"/>
            <a:ext cx="1092047" cy="13144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Users\ADMIN\Desktop\monkey_drawing_branch_hang_54278_2048x2048 (2).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val="0"/>
              </a:ext>
            </a:extLst>
          </a:blip>
          <a:srcRect/>
          <a:stretch>
            <a:fillRect/>
          </a:stretch>
        </p:blipFill>
        <p:spPr bwMode="auto">
          <a:xfrm>
            <a:off x="3" y="27216"/>
            <a:ext cx="1763300" cy="8258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330259" y="-109548"/>
            <a:ext cx="1328343" cy="962567"/>
          </a:xfrm>
          <a:prstGeom prst="rect">
            <a:avLst/>
          </a:prstGeom>
        </p:spPr>
      </p:pic>
      <p:pic>
        <p:nvPicPr>
          <p:cNvPr id="23" name="Picture 2" descr="C:\Users\ADMIN\Desktop\Giai cuu con vat\wooden-board-theme-image-1-vector-clip-art_csp9738361.jpg"/>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8381" y="457577"/>
            <a:ext cx="9897472" cy="386517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553142" y="1132921"/>
            <a:ext cx="7606857" cy="2062103"/>
          </a:xfrm>
          <a:prstGeom prst="rect">
            <a:avLst/>
          </a:prstGeom>
          <a:noFill/>
        </p:spPr>
        <p:txBody>
          <a:bodyPr wrap="square" rtlCol="0">
            <a:spAutoFit/>
          </a:bodyPr>
          <a:lstStyle/>
          <a:p>
            <a:pPr algn="just" defTabSz="1219170"/>
            <a:r>
              <a:rPr lang="en-US" sz="3200" b="1" dirty="0" err="1">
                <a:solidFill>
                  <a:srgbClr val="0000FF"/>
                </a:solidFill>
                <a:latin typeface="Arial" pitchFamily="34" charset="0"/>
                <a:cs typeface="Arial" pitchFamily="34" charset="0"/>
              </a:rPr>
              <a:t>Em</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hãy</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giải</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cứu</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các</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loài</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vật</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trong</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rừng</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thoát</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khỏi</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sự</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bắt</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giữ</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của</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tên</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thợ</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săn</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độc</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ác</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bằng</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cách</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trả</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lời</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đúng</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các</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câu</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hỏi</a:t>
            </a:r>
            <a:r>
              <a:rPr lang="en-US" sz="3200" b="1" dirty="0">
                <a:solidFill>
                  <a:srgbClr val="0000FF"/>
                </a:solidFill>
                <a:latin typeface="Arial" pitchFamily="34" charset="0"/>
                <a:cs typeface="Arial" pitchFamily="34" charset="0"/>
              </a:rPr>
              <a:t> </a:t>
            </a:r>
            <a:r>
              <a:rPr lang="en-US" sz="3200" b="1" dirty="0" err="1">
                <a:solidFill>
                  <a:srgbClr val="0000FF"/>
                </a:solidFill>
                <a:latin typeface="Arial" pitchFamily="34" charset="0"/>
                <a:cs typeface="Arial" pitchFamily="34" charset="0"/>
              </a:rPr>
              <a:t>nhé</a:t>
            </a:r>
            <a:r>
              <a:rPr lang="en-US" sz="3200" b="1" dirty="0">
                <a:solidFill>
                  <a:srgbClr val="0000FF"/>
                </a:solidFill>
                <a:latin typeface="Arial" pitchFamily="34" charset="0"/>
                <a:cs typeface="Arial" pitchFamily="34" charset="0"/>
              </a:rPr>
              <a:t>!</a:t>
            </a:r>
          </a:p>
        </p:txBody>
      </p:sp>
      <p:pic>
        <p:nvPicPr>
          <p:cNvPr id="25"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32"/>
          <a:stretch>
            <a:fillRect/>
          </a:stretch>
        </p:blipFill>
        <p:spPr>
          <a:xfrm>
            <a:off x="11582400" y="0"/>
            <a:ext cx="609600" cy="609600"/>
          </a:xfrm>
          <a:prstGeom prst="rect">
            <a:avLst/>
          </a:prstGeom>
        </p:spPr>
      </p:pic>
    </p:spTree>
    <p:extLst>
      <p:ext uri="{BB962C8B-B14F-4D97-AF65-F5344CB8AC3E}">
        <p14:creationId xmlns:p14="http://schemas.microsoft.com/office/powerpoint/2010/main" val="429339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64" fill="hold"/>
                                        <p:tgtEl>
                                          <p:spTgt spid="25"/>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3"/>
                                        </p:tgtEl>
                                        <p:attrNameLst>
                                          <p:attrName>r</p:attrName>
                                        </p:attrNameLst>
                                      </p:cBhvr>
                                    </p:animRot>
                                    <p:animRot by="-240000">
                                      <p:cBhvr>
                                        <p:cTn id="9" dur="400" fill="hold">
                                          <p:stCondLst>
                                            <p:cond delay="400"/>
                                          </p:stCondLst>
                                        </p:cTn>
                                        <p:tgtEl>
                                          <p:spTgt spid="53"/>
                                        </p:tgtEl>
                                        <p:attrNameLst>
                                          <p:attrName>r</p:attrName>
                                        </p:attrNameLst>
                                      </p:cBhvr>
                                    </p:animRot>
                                    <p:animRot by="240000">
                                      <p:cBhvr>
                                        <p:cTn id="10" dur="400" fill="hold">
                                          <p:stCondLst>
                                            <p:cond delay="800"/>
                                          </p:stCondLst>
                                        </p:cTn>
                                        <p:tgtEl>
                                          <p:spTgt spid="53"/>
                                        </p:tgtEl>
                                        <p:attrNameLst>
                                          <p:attrName>r</p:attrName>
                                        </p:attrNameLst>
                                      </p:cBhvr>
                                    </p:animRot>
                                    <p:animRot by="-240000">
                                      <p:cBhvr>
                                        <p:cTn id="11" dur="400" fill="hold">
                                          <p:stCondLst>
                                            <p:cond delay="1200"/>
                                          </p:stCondLst>
                                        </p:cTn>
                                        <p:tgtEl>
                                          <p:spTgt spid="53"/>
                                        </p:tgtEl>
                                        <p:attrNameLst>
                                          <p:attrName>r</p:attrName>
                                        </p:attrNameLst>
                                      </p:cBhvr>
                                    </p:animRot>
                                    <p:animRot by="120000">
                                      <p:cBhvr>
                                        <p:cTn id="12" dur="400" fill="hold">
                                          <p:stCondLst>
                                            <p:cond delay="1600"/>
                                          </p:stCondLst>
                                        </p:cTn>
                                        <p:tgtEl>
                                          <p:spTgt spid="53"/>
                                        </p:tgtEl>
                                        <p:attrNameLst>
                                          <p:attrName>r</p:attrName>
                                        </p:attrNameLst>
                                      </p:cBhvr>
                                    </p:animRot>
                                  </p:childTnLst>
                                </p:cTn>
                              </p:par>
                              <p:par>
                                <p:cTn id="13" presetID="42"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4"/>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44"/>
                                        </p:tgtEl>
                                        <p:attrNameLst>
                                          <p:attrName>ppt_x</p:attrName>
                                        </p:attrNameLst>
                                      </p:cBhvr>
                                      <p:tavLst>
                                        <p:tav tm="0">
                                          <p:val>
                                            <p:strVal val="ppt_x"/>
                                          </p:val>
                                        </p:tav>
                                        <p:tav tm="100000">
                                          <p:val>
                                            <p:strVal val="ppt_x"/>
                                          </p:val>
                                        </p:tav>
                                      </p:tavLst>
                                    </p:anim>
                                    <p:anim calcmode="lin" valueType="num">
                                      <p:cBhvr additive="base">
                                        <p:cTn id="28" dur="500"/>
                                        <p:tgtEl>
                                          <p:spTgt spid="44"/>
                                        </p:tgtEl>
                                        <p:attrNameLst>
                                          <p:attrName>ppt_y</p:attrName>
                                        </p:attrNameLst>
                                      </p:cBhvr>
                                      <p:tavLst>
                                        <p:tav tm="0">
                                          <p:val>
                                            <p:strVal val="ppt_y"/>
                                          </p:val>
                                        </p:tav>
                                        <p:tav tm="100000">
                                          <p:val>
                                            <p:strVal val="1+ppt_h/2"/>
                                          </p:val>
                                        </p:tav>
                                      </p:tavLst>
                                    </p:anim>
                                    <p:set>
                                      <p:cBhvr>
                                        <p:cTn id="29" dur="1" fill="hold">
                                          <p:stCondLst>
                                            <p:cond delay="499"/>
                                          </p:stCondLst>
                                        </p:cTn>
                                        <p:tgtEl>
                                          <p:spTgt spid="4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9"/>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45"/>
                                        </p:tgtEl>
                                        <p:attrNameLst>
                                          <p:attrName>r</p:attrName>
                                        </p:attrNameLst>
                                      </p:cBhvr>
                                    </p:animRot>
                                    <p:animRot by="-240000">
                                      <p:cBhvr>
                                        <p:cTn id="36" dur="400" fill="hold">
                                          <p:stCondLst>
                                            <p:cond delay="400"/>
                                          </p:stCondLst>
                                        </p:cTn>
                                        <p:tgtEl>
                                          <p:spTgt spid="45"/>
                                        </p:tgtEl>
                                        <p:attrNameLst>
                                          <p:attrName>r</p:attrName>
                                        </p:attrNameLst>
                                      </p:cBhvr>
                                    </p:animRot>
                                    <p:animRot by="240000">
                                      <p:cBhvr>
                                        <p:cTn id="37" dur="400" fill="hold">
                                          <p:stCondLst>
                                            <p:cond delay="800"/>
                                          </p:stCondLst>
                                        </p:cTn>
                                        <p:tgtEl>
                                          <p:spTgt spid="45"/>
                                        </p:tgtEl>
                                        <p:attrNameLst>
                                          <p:attrName>r</p:attrName>
                                        </p:attrNameLst>
                                      </p:cBhvr>
                                    </p:animRot>
                                    <p:animRot by="-240000">
                                      <p:cBhvr>
                                        <p:cTn id="38" dur="400" fill="hold">
                                          <p:stCondLst>
                                            <p:cond delay="1200"/>
                                          </p:stCondLst>
                                        </p:cTn>
                                        <p:tgtEl>
                                          <p:spTgt spid="45"/>
                                        </p:tgtEl>
                                        <p:attrNameLst>
                                          <p:attrName>r</p:attrName>
                                        </p:attrNameLst>
                                      </p:cBhvr>
                                    </p:animRot>
                                    <p:animRot by="120000">
                                      <p:cBhvr>
                                        <p:cTn id="39" dur="400" fill="hold">
                                          <p:stCondLst>
                                            <p:cond delay="1600"/>
                                          </p:stCondLst>
                                        </p:cTn>
                                        <p:tgtEl>
                                          <p:spTgt spid="45"/>
                                        </p:tgtEl>
                                        <p:attrNameLst>
                                          <p:attrName>r</p:attrName>
                                        </p:attrNameLst>
                                      </p:cBhvr>
                                    </p:animRot>
                                  </p:childTnLst>
                                </p:cTn>
                              </p:par>
                              <p:par>
                                <p:cTn id="40" presetID="35" presetClass="path" presetSubtype="0" accel="50000" decel="50000" fill="hold" nodeType="withEffect">
                                  <p:stCondLst>
                                    <p:cond delay="0"/>
                                  </p:stCondLst>
                                  <p:childTnLst>
                                    <p:animMotion origin="layout" path="M 3.33333E-6 -2.59259E-6 L -0.2306 0.00185 " pathEditMode="relative" rAng="0" ptsTypes="AA">
                                      <p:cBhvr>
                                        <p:cTn id="41" dur="3000" fill="hold"/>
                                        <p:tgtEl>
                                          <p:spTgt spid="45"/>
                                        </p:tgtEl>
                                        <p:attrNameLst>
                                          <p:attrName>ppt_x</p:attrName>
                                          <p:attrName>ppt_y</p:attrName>
                                        </p:attrNameLst>
                                      </p:cBhvr>
                                      <p:rCtr x="-11536" y="93"/>
                                    </p:animMotion>
                                  </p:childTnLst>
                                </p:cTn>
                              </p:par>
                            </p:childTnLst>
                          </p:cTn>
                        </p:par>
                      </p:childTnLst>
                    </p:cTn>
                  </p:par>
                </p:childTnLst>
              </p:cTn>
              <p:nextCondLst>
                <p:cond evt="onClick" delay="0">
                  <p:tgtEl>
                    <p:spTgt spid="44"/>
                  </p:tgtEl>
                </p:cond>
              </p:nextCondLst>
            </p:seq>
            <p:seq concurrent="1" nextAc="seek">
              <p:cTn id="42" restart="whenNotActive" fill="hold" evtFilter="cancelBubble" nodeType="interactiveSeq">
                <p:stCondLst>
                  <p:cond evt="onClick" delay="0">
                    <p:tgtEl>
                      <p:spTgt spid="41"/>
                    </p:tgtEl>
                  </p:cond>
                </p:stCondLst>
                <p:endSync evt="end" delay="0">
                  <p:rtn val="all"/>
                </p:endSync>
                <p:childTnLst>
                  <p:par>
                    <p:cTn id="43" fill="hold">
                      <p:stCondLst>
                        <p:cond delay="0"/>
                      </p:stCondLst>
                      <p:childTnLst>
                        <p:par>
                          <p:cTn id="44" fill="hold">
                            <p:stCondLst>
                              <p:cond delay="0"/>
                            </p:stCondLst>
                            <p:childTnLst>
                              <p:par>
                                <p:cTn id="45" presetID="2" presetClass="exit" presetSubtype="4" fill="hold" nodeType="withEffect">
                                  <p:stCondLst>
                                    <p:cond delay="0"/>
                                  </p:stCondLst>
                                  <p:childTnLst>
                                    <p:anim calcmode="lin" valueType="num">
                                      <p:cBhvr additive="base">
                                        <p:cTn id="46" dur="500"/>
                                        <p:tgtEl>
                                          <p:spTgt spid="41"/>
                                        </p:tgtEl>
                                        <p:attrNameLst>
                                          <p:attrName>ppt_x</p:attrName>
                                        </p:attrNameLst>
                                      </p:cBhvr>
                                      <p:tavLst>
                                        <p:tav tm="0">
                                          <p:val>
                                            <p:strVal val="ppt_x"/>
                                          </p:val>
                                        </p:tav>
                                        <p:tav tm="100000">
                                          <p:val>
                                            <p:strVal val="ppt_x"/>
                                          </p:val>
                                        </p:tav>
                                      </p:tavLst>
                                    </p:anim>
                                    <p:anim calcmode="lin" valueType="num">
                                      <p:cBhvr additive="base">
                                        <p:cTn id="47" dur="500"/>
                                        <p:tgtEl>
                                          <p:spTgt spid="41"/>
                                        </p:tgtEl>
                                        <p:attrNameLst>
                                          <p:attrName>ppt_y</p:attrName>
                                        </p:attrNameLst>
                                      </p:cBhvr>
                                      <p:tavLst>
                                        <p:tav tm="0">
                                          <p:val>
                                            <p:strVal val="ppt_y"/>
                                          </p:val>
                                        </p:tav>
                                        <p:tav tm="100000">
                                          <p:val>
                                            <p:strVal val="1+ppt_h/2"/>
                                          </p:val>
                                        </p:tav>
                                      </p:tavLst>
                                    </p:anim>
                                    <p:set>
                                      <p:cBhvr>
                                        <p:cTn id="48" dur="1" fill="hold">
                                          <p:stCondLst>
                                            <p:cond delay="499"/>
                                          </p:stCondLst>
                                        </p:cTn>
                                        <p:tgtEl>
                                          <p:spTgt spid="4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32" presetClass="emph" presetSubtype="0" fill="hold" nodeType="withEffect">
                                  <p:stCondLst>
                                    <p:cond delay="0"/>
                                  </p:stCondLst>
                                  <p:childTnLst>
                                    <p:animRot by="120000">
                                      <p:cBhvr>
                                        <p:cTn id="54" dur="300" fill="hold">
                                          <p:stCondLst>
                                            <p:cond delay="0"/>
                                          </p:stCondLst>
                                        </p:cTn>
                                        <p:tgtEl>
                                          <p:spTgt spid="46"/>
                                        </p:tgtEl>
                                        <p:attrNameLst>
                                          <p:attrName>r</p:attrName>
                                        </p:attrNameLst>
                                      </p:cBhvr>
                                    </p:animRot>
                                    <p:animRot by="-240000">
                                      <p:cBhvr>
                                        <p:cTn id="55" dur="600" fill="hold">
                                          <p:stCondLst>
                                            <p:cond delay="600"/>
                                          </p:stCondLst>
                                        </p:cTn>
                                        <p:tgtEl>
                                          <p:spTgt spid="46"/>
                                        </p:tgtEl>
                                        <p:attrNameLst>
                                          <p:attrName>r</p:attrName>
                                        </p:attrNameLst>
                                      </p:cBhvr>
                                    </p:animRot>
                                    <p:animRot by="240000">
                                      <p:cBhvr>
                                        <p:cTn id="56" dur="600" fill="hold">
                                          <p:stCondLst>
                                            <p:cond delay="1200"/>
                                          </p:stCondLst>
                                        </p:cTn>
                                        <p:tgtEl>
                                          <p:spTgt spid="46"/>
                                        </p:tgtEl>
                                        <p:attrNameLst>
                                          <p:attrName>r</p:attrName>
                                        </p:attrNameLst>
                                      </p:cBhvr>
                                    </p:animRot>
                                    <p:animRot by="-240000">
                                      <p:cBhvr>
                                        <p:cTn id="57" dur="600" fill="hold">
                                          <p:stCondLst>
                                            <p:cond delay="1800"/>
                                          </p:stCondLst>
                                        </p:cTn>
                                        <p:tgtEl>
                                          <p:spTgt spid="46"/>
                                        </p:tgtEl>
                                        <p:attrNameLst>
                                          <p:attrName>r</p:attrName>
                                        </p:attrNameLst>
                                      </p:cBhvr>
                                    </p:animRot>
                                    <p:animRot by="120000">
                                      <p:cBhvr>
                                        <p:cTn id="58" dur="600" fill="hold">
                                          <p:stCondLst>
                                            <p:cond delay="2400"/>
                                          </p:stCondLst>
                                        </p:cTn>
                                        <p:tgtEl>
                                          <p:spTgt spid="46"/>
                                        </p:tgtEl>
                                        <p:attrNameLst>
                                          <p:attrName>r</p:attrName>
                                        </p:attrNameLst>
                                      </p:cBhvr>
                                    </p:animRot>
                                  </p:childTnLst>
                                </p:cTn>
                              </p:par>
                              <p:par>
                                <p:cTn id="59" presetID="35" presetClass="path" presetSubtype="0" accel="50000" decel="50000" fill="hold" nodeType="withEffect">
                                  <p:stCondLst>
                                    <p:cond delay="0"/>
                                  </p:stCondLst>
                                  <p:childTnLst>
                                    <p:animMotion origin="layout" path="M 2.91667E-6 4.07407E-6 L -0.50834 0.01088 " pathEditMode="relative" rAng="0" ptsTypes="AA">
                                      <p:cBhvr>
                                        <p:cTn id="60" dur="3000" fill="hold"/>
                                        <p:tgtEl>
                                          <p:spTgt spid="46"/>
                                        </p:tgtEl>
                                        <p:attrNameLst>
                                          <p:attrName>ppt_x</p:attrName>
                                          <p:attrName>ppt_y</p:attrName>
                                        </p:attrNameLst>
                                      </p:cBhvr>
                                      <p:rCtr x="-25417" y="532"/>
                                    </p:animMotion>
                                  </p:childTnLst>
                                </p:cTn>
                              </p:par>
                            </p:childTnLst>
                          </p:cTn>
                        </p:par>
                      </p:childTnLst>
                    </p:cTn>
                  </p:par>
                </p:childTnLst>
              </p:cTn>
              <p:nextCondLst>
                <p:cond evt="onClick" delay="0">
                  <p:tgtEl>
                    <p:spTgt spid="41"/>
                  </p:tgtEl>
                </p:cond>
              </p:nextCondLst>
            </p:seq>
            <p:seq concurrent="1" nextAc="seek">
              <p:cTn id="61" restart="whenNotActive" fill="hold" evtFilter="cancelBubble" nodeType="interactiveSeq">
                <p:stCondLst>
                  <p:cond evt="onClick" delay="0">
                    <p:tgtEl>
                      <p:spTgt spid="35"/>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childTnLst>
                                </p:cTn>
                              </p:par>
                              <p:par>
                                <p:cTn id="66" presetID="42" presetClass="path" presetSubtype="0" accel="50000" decel="50000" fill="hold" nodeType="withEffect">
                                  <p:stCondLst>
                                    <p:cond delay="0"/>
                                  </p:stCondLst>
                                  <p:childTnLst>
                                    <p:animMotion origin="layout" path="M -1.66667E-6 2.96296E-6 L -0.00312 0.37407 " pathEditMode="relative" rAng="0" ptsTypes="AA">
                                      <p:cBhvr>
                                        <p:cTn id="67" dur="1000" fill="hold"/>
                                        <p:tgtEl>
                                          <p:spTgt spid="49"/>
                                        </p:tgtEl>
                                        <p:attrNameLst>
                                          <p:attrName>ppt_x</p:attrName>
                                          <p:attrName>ppt_y</p:attrName>
                                        </p:attrNameLst>
                                      </p:cBhvr>
                                      <p:rCtr x="-156" y="18704"/>
                                    </p:animMotion>
                                  </p:childTnLst>
                                </p:cTn>
                              </p:par>
                              <p:par>
                                <p:cTn id="68" presetID="9" presetClass="entr" presetSubtype="0" fill="hold" grpId="0" nodeType="withEffect">
                                  <p:stCondLst>
                                    <p:cond delay="500"/>
                                  </p:stCondLst>
                                  <p:childTnLst>
                                    <p:set>
                                      <p:cBhvr>
                                        <p:cTn id="69" dur="1" fill="hold">
                                          <p:stCondLst>
                                            <p:cond delay="0"/>
                                          </p:stCondLst>
                                        </p:cTn>
                                        <p:tgtEl>
                                          <p:spTgt spid="50"/>
                                        </p:tgtEl>
                                        <p:attrNameLst>
                                          <p:attrName>style.visibility</p:attrName>
                                        </p:attrNameLst>
                                      </p:cBhvr>
                                      <p:to>
                                        <p:strVal val="visible"/>
                                      </p:to>
                                    </p:set>
                                    <p:animEffect transition="in" filter="dissolve">
                                      <p:cBhvr>
                                        <p:cTn id="70" dur="500"/>
                                        <p:tgtEl>
                                          <p:spTgt spid="50"/>
                                        </p:tgtEl>
                                      </p:cBhvr>
                                    </p:animEffect>
                                  </p:childTnLst>
                                </p:cTn>
                              </p:par>
                              <p:par>
                                <p:cTn id="71" presetID="9" presetClass="entr" presetSubtype="0" fill="hold" grpId="0" nodeType="withEffect">
                                  <p:stCondLst>
                                    <p:cond delay="500"/>
                                  </p:stCondLst>
                                  <p:childTnLst>
                                    <p:set>
                                      <p:cBhvr>
                                        <p:cTn id="72" dur="1" fill="hold">
                                          <p:stCondLst>
                                            <p:cond delay="0"/>
                                          </p:stCondLst>
                                        </p:cTn>
                                        <p:tgtEl>
                                          <p:spTgt spid="51"/>
                                        </p:tgtEl>
                                        <p:attrNameLst>
                                          <p:attrName>style.visibility</p:attrName>
                                        </p:attrNameLst>
                                      </p:cBhvr>
                                      <p:to>
                                        <p:strVal val="visible"/>
                                      </p:to>
                                    </p:set>
                                    <p:animEffect transition="in" filter="dissolve">
                                      <p:cBhvr>
                                        <p:cTn id="73" dur="500"/>
                                        <p:tgtEl>
                                          <p:spTgt spid="51"/>
                                        </p:tgtEl>
                                      </p:cBhvr>
                                    </p:animEffect>
                                  </p:childTnLst>
                                </p:cTn>
                              </p:par>
                            </p:childTnLst>
                          </p:cTn>
                        </p:par>
                        <p:par>
                          <p:cTn id="74" fill="hold">
                            <p:stCondLst>
                              <p:cond delay="1000"/>
                            </p:stCondLst>
                            <p:childTnLst>
                              <p:par>
                                <p:cTn id="75" presetID="1" presetClass="exit" presetSubtype="0" fill="hold" nodeType="afterEffect">
                                  <p:stCondLst>
                                    <p:cond delay="0"/>
                                  </p:stCondLst>
                                  <p:childTnLst>
                                    <p:set>
                                      <p:cBhvr>
                                        <p:cTn id="76" dur="1" fill="hold">
                                          <p:stCondLst>
                                            <p:cond delay="0"/>
                                          </p:stCondLst>
                                        </p:cTn>
                                        <p:tgtEl>
                                          <p:spTgt spid="49"/>
                                        </p:tgtEl>
                                        <p:attrNameLst>
                                          <p:attrName>style.visibility</p:attrName>
                                        </p:attrNameLst>
                                      </p:cBhvr>
                                      <p:to>
                                        <p:strVal val="hidden"/>
                                      </p:to>
                                    </p:set>
                                  </p:childTnLst>
                                </p:cTn>
                              </p:par>
                              <p:par>
                                <p:cTn id="77" presetID="1" presetClass="exit" presetSubtype="0" fill="hold" grpId="1" nodeType="withEffect">
                                  <p:stCondLst>
                                    <p:cond delay="1000"/>
                                  </p:stCondLst>
                                  <p:childTnLst>
                                    <p:set>
                                      <p:cBhvr>
                                        <p:cTn id="78" dur="1" fill="hold">
                                          <p:stCondLst>
                                            <p:cond delay="0"/>
                                          </p:stCondLst>
                                        </p:cTn>
                                        <p:tgtEl>
                                          <p:spTgt spid="50"/>
                                        </p:tgtEl>
                                        <p:attrNameLst>
                                          <p:attrName>style.visibility</p:attrName>
                                        </p:attrNameLst>
                                      </p:cBhvr>
                                      <p:to>
                                        <p:strVal val="hidden"/>
                                      </p:to>
                                    </p:set>
                                  </p:childTnLst>
                                </p:cTn>
                              </p:par>
                              <p:par>
                                <p:cTn id="79" presetID="1" presetClass="exit" presetSubtype="0" fill="hold" grpId="1" nodeType="withEffect">
                                  <p:stCondLst>
                                    <p:cond delay="1000"/>
                                  </p:stCondLst>
                                  <p:childTnLst>
                                    <p:set>
                                      <p:cBhvr>
                                        <p:cTn id="80" dur="1" fill="hold">
                                          <p:stCondLst>
                                            <p:cond delay="0"/>
                                          </p:stCondLst>
                                        </p:cTn>
                                        <p:tgtEl>
                                          <p:spTgt spid="51"/>
                                        </p:tgtEl>
                                        <p:attrNameLst>
                                          <p:attrName>style.visibility</p:attrName>
                                        </p:attrNameLst>
                                      </p:cBhvr>
                                      <p:to>
                                        <p:strVal val="hidden"/>
                                      </p:to>
                                    </p:set>
                                  </p:childTnLst>
                                </p:cTn>
                              </p:par>
                              <p:par>
                                <p:cTn id="81" presetID="1" presetClass="exit" presetSubtype="0" fill="hold" nodeType="withEffect">
                                  <p:stCondLst>
                                    <p:cond delay="500"/>
                                  </p:stCondLst>
                                  <p:childTnLst>
                                    <p:set>
                                      <p:cBhvr>
                                        <p:cTn id="82" dur="1" fill="hold">
                                          <p:stCondLst>
                                            <p:cond delay="0"/>
                                          </p:stCondLst>
                                        </p:cTn>
                                        <p:tgtEl>
                                          <p:spTgt spid="35"/>
                                        </p:tgtEl>
                                        <p:attrNameLst>
                                          <p:attrName>style.visibility</p:attrName>
                                        </p:attrNameLst>
                                      </p:cBhvr>
                                      <p:to>
                                        <p:strVal val="hidden"/>
                                      </p:to>
                                    </p:set>
                                  </p:childTnLst>
                                </p:cTn>
                              </p:par>
                              <p:par>
                                <p:cTn id="83" presetID="1" presetClass="entr" presetSubtype="0" fill="hold" nodeType="withEffect">
                                  <p:stCondLst>
                                    <p:cond delay="50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85" restart="whenNotActive" fill="hold" evtFilter="cancelBubble" nodeType="interactiveSeq">
                <p:stCondLst>
                  <p:cond evt="onClick" delay="0">
                    <p:tgtEl>
                      <p:spTgt spid="42"/>
                    </p:tgtEl>
                  </p:cond>
                </p:stCondLst>
                <p:endSync evt="end" delay="0">
                  <p:rtn val="all"/>
                </p:endSync>
                <p:childTnLst>
                  <p:par>
                    <p:cTn id="86" fill="hold">
                      <p:stCondLst>
                        <p:cond delay="0"/>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42"/>
                                        </p:tgtEl>
                                        <p:attrNameLst>
                                          <p:attrName>ppt_x</p:attrName>
                                        </p:attrNameLst>
                                      </p:cBhvr>
                                      <p:tavLst>
                                        <p:tav tm="0">
                                          <p:val>
                                            <p:strVal val="ppt_x"/>
                                          </p:val>
                                        </p:tav>
                                        <p:tav tm="100000">
                                          <p:val>
                                            <p:strVal val="ppt_x"/>
                                          </p:val>
                                        </p:tav>
                                      </p:tavLst>
                                    </p:anim>
                                    <p:anim calcmode="lin" valueType="num">
                                      <p:cBhvr additive="base">
                                        <p:cTn id="90" dur="500"/>
                                        <p:tgtEl>
                                          <p:spTgt spid="42"/>
                                        </p:tgtEl>
                                        <p:attrNameLst>
                                          <p:attrName>ppt_y</p:attrName>
                                        </p:attrNameLst>
                                      </p:cBhvr>
                                      <p:tavLst>
                                        <p:tav tm="0">
                                          <p:val>
                                            <p:strVal val="ppt_y"/>
                                          </p:val>
                                        </p:tav>
                                        <p:tav tm="100000">
                                          <p:val>
                                            <p:strVal val="1+ppt_h/2"/>
                                          </p:val>
                                        </p:tav>
                                      </p:tavLst>
                                    </p:anim>
                                    <p:set>
                                      <p:cBhvr>
                                        <p:cTn id="91" dur="1" fill="hold">
                                          <p:stCondLst>
                                            <p:cond delay="499"/>
                                          </p:stCondLst>
                                        </p:cTn>
                                        <p:tgtEl>
                                          <p:spTgt spid="42"/>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37"/>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47"/>
                                        </p:tgtEl>
                                        <p:attrNameLst>
                                          <p:attrName>style.visibility</p:attrName>
                                        </p:attrNameLst>
                                      </p:cBhvr>
                                      <p:to>
                                        <p:strVal val="visible"/>
                                      </p:to>
                                    </p:set>
                                  </p:childTnLst>
                                </p:cTn>
                              </p:par>
                              <p:par>
                                <p:cTn id="96" presetID="35" presetClass="path" presetSubtype="0" accel="50000" decel="50000" fill="hold" nodeType="withEffect">
                                  <p:stCondLst>
                                    <p:cond delay="0"/>
                                  </p:stCondLst>
                                  <p:childTnLst>
                                    <p:animMotion origin="layout" path="M 1.66667E-6 -3.7037E-6 L -0.75248 0.03611 " pathEditMode="relative" rAng="0" ptsTypes="AA">
                                      <p:cBhvr>
                                        <p:cTn id="97" dur="3000" fill="hold"/>
                                        <p:tgtEl>
                                          <p:spTgt spid="47"/>
                                        </p:tgtEl>
                                        <p:attrNameLst>
                                          <p:attrName>ppt_x</p:attrName>
                                          <p:attrName>ppt_y</p:attrName>
                                        </p:attrNameLst>
                                      </p:cBhvr>
                                      <p:rCtr x="-37630" y="1806"/>
                                    </p:animMotion>
                                  </p:childTnLst>
                                </p:cTn>
                              </p:par>
                              <p:par>
                                <p:cTn id="98" presetID="32" presetClass="emph" presetSubtype="0" repeatCount="indefinite" fill="hold" nodeType="withEffect">
                                  <p:stCondLst>
                                    <p:cond delay="0"/>
                                  </p:stCondLst>
                                  <p:childTnLst>
                                    <p:animRot by="120000">
                                      <p:cBhvr>
                                        <p:cTn id="99" dur="100" fill="hold">
                                          <p:stCondLst>
                                            <p:cond delay="0"/>
                                          </p:stCondLst>
                                        </p:cTn>
                                        <p:tgtEl>
                                          <p:spTgt spid="47"/>
                                        </p:tgtEl>
                                        <p:attrNameLst>
                                          <p:attrName>r</p:attrName>
                                        </p:attrNameLst>
                                      </p:cBhvr>
                                    </p:animRot>
                                    <p:animRot by="-240000">
                                      <p:cBhvr>
                                        <p:cTn id="100" dur="200" fill="hold">
                                          <p:stCondLst>
                                            <p:cond delay="200"/>
                                          </p:stCondLst>
                                        </p:cTn>
                                        <p:tgtEl>
                                          <p:spTgt spid="47"/>
                                        </p:tgtEl>
                                        <p:attrNameLst>
                                          <p:attrName>r</p:attrName>
                                        </p:attrNameLst>
                                      </p:cBhvr>
                                    </p:animRot>
                                    <p:animRot by="240000">
                                      <p:cBhvr>
                                        <p:cTn id="101" dur="200" fill="hold">
                                          <p:stCondLst>
                                            <p:cond delay="400"/>
                                          </p:stCondLst>
                                        </p:cTn>
                                        <p:tgtEl>
                                          <p:spTgt spid="47"/>
                                        </p:tgtEl>
                                        <p:attrNameLst>
                                          <p:attrName>r</p:attrName>
                                        </p:attrNameLst>
                                      </p:cBhvr>
                                    </p:animRot>
                                    <p:animRot by="-240000">
                                      <p:cBhvr>
                                        <p:cTn id="102" dur="200" fill="hold">
                                          <p:stCondLst>
                                            <p:cond delay="600"/>
                                          </p:stCondLst>
                                        </p:cTn>
                                        <p:tgtEl>
                                          <p:spTgt spid="47"/>
                                        </p:tgtEl>
                                        <p:attrNameLst>
                                          <p:attrName>r</p:attrName>
                                        </p:attrNameLst>
                                      </p:cBhvr>
                                    </p:animRot>
                                    <p:animRot by="120000">
                                      <p:cBhvr>
                                        <p:cTn id="103"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audio>
              <p:cMediaNode vol="80000">
                <p:cTn id="104" fill="hold" display="0">
                  <p:stCondLst>
                    <p:cond delay="indefinite"/>
                  </p:stCondLst>
                  <p:endCondLst>
                    <p:cond evt="onStopAudio" delay="0">
                      <p:tgtEl>
                        <p:sldTgt/>
                      </p:tgtEl>
                    </p:cond>
                  </p:endCondLst>
                </p:cTn>
                <p:tgtEl>
                  <p:spTgt spid="25"/>
                </p:tgtEl>
              </p:cMediaNode>
            </p:audio>
          </p:childTnLst>
        </p:cTn>
      </p:par>
    </p:tnLst>
    <p:bldLst>
      <p:bldP spid="50" grpId="0" animBg="1"/>
      <p:bldP spid="50" grpId="1" animBg="1"/>
      <p:bldP spid="51" grpId="0"/>
      <p:bldP spid="51" grpId="1"/>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84596" y="3925792"/>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012203" y="5277628"/>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619029" y="4011484"/>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60758" y="321430"/>
            <a:ext cx="7058271" cy="3207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35233" y="977553"/>
            <a:ext cx="5509319" cy="1569660"/>
          </a:xfrm>
          <a:prstGeom prst="rect">
            <a:avLst/>
          </a:prstGeom>
          <a:noFill/>
        </p:spPr>
        <p:txBody>
          <a:bodyPr wrap="square" rtlCol="0">
            <a:spAutoFit/>
          </a:bodyPr>
          <a:lstStyle/>
          <a:p>
            <a:pPr algn="ctr" defTabSz="1219170"/>
            <a:r>
              <a:rPr lang="en-US" sz="3200" b="1">
                <a:solidFill>
                  <a:srgbClr val="FF0000"/>
                </a:solidFill>
              </a:rPr>
              <a:t>(Chọn đáp án đúng nhất)</a:t>
            </a:r>
          </a:p>
          <a:p>
            <a:pPr algn="ctr" defTabSz="1219170"/>
            <a:r>
              <a:rPr lang="en-US" sz="3200" b="1">
                <a:solidFill>
                  <a:srgbClr val="0000FF"/>
                </a:solidFill>
              </a:rPr>
              <a:t>Nêu các cách nối các về trong câu ghép</a:t>
            </a:r>
          </a:p>
        </p:txBody>
      </p:sp>
      <p:sp>
        <p:nvSpPr>
          <p:cNvPr id="13" name="Rounded Rectangle 12"/>
          <p:cNvSpPr/>
          <p:nvPr/>
        </p:nvSpPr>
        <p:spPr>
          <a:xfrm>
            <a:off x="6276419" y="4729880"/>
            <a:ext cx="3019311" cy="98175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D. Cả 3 đáp án trên</a:t>
            </a:r>
            <a:endParaRPr lang="en-US" sz="2667" b="1" dirty="0">
              <a:solidFill>
                <a:srgbClr val="0000FF"/>
              </a:solidFill>
              <a:latin typeface="Arial" pitchFamily="34" charset="0"/>
              <a:cs typeface="Arial" pitchFamily="34" charset="0"/>
            </a:endParaRPr>
          </a:p>
        </p:txBody>
      </p:sp>
      <p:sp>
        <p:nvSpPr>
          <p:cNvPr id="17" name="Rounded Rectangle 16"/>
          <p:cNvSpPr/>
          <p:nvPr/>
        </p:nvSpPr>
        <p:spPr>
          <a:xfrm>
            <a:off x="2752018" y="4757886"/>
            <a:ext cx="2962313"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dirty="0">
                <a:solidFill>
                  <a:srgbClr val="0000FF"/>
                </a:solidFill>
                <a:latin typeface="Arial" pitchFamily="34" charset="0"/>
                <a:cs typeface="Arial" pitchFamily="34" charset="0"/>
              </a:rPr>
              <a:t>C</a:t>
            </a:r>
            <a:r>
              <a:rPr lang="en-US" sz="2667" b="1">
                <a:solidFill>
                  <a:srgbClr val="0000FF"/>
                </a:solidFill>
                <a:latin typeface="Arial" pitchFamily="34" charset="0"/>
                <a:cs typeface="Arial" pitchFamily="34" charset="0"/>
              </a:rPr>
              <a:t>. Nối bằng </a:t>
            </a:r>
          </a:p>
          <a:p>
            <a:pPr algn="ctr" defTabSz="1219170"/>
            <a:r>
              <a:rPr lang="en-US" sz="2667" b="1">
                <a:solidFill>
                  <a:srgbClr val="0000FF"/>
                </a:solidFill>
                <a:latin typeface="Arial" pitchFamily="34" charset="0"/>
                <a:cs typeface="Arial" pitchFamily="34" charset="0"/>
              </a:rPr>
              <a:t>cặp kết từ</a:t>
            </a:r>
            <a:endParaRPr lang="en-US" sz="2667" b="1" dirty="0">
              <a:solidFill>
                <a:srgbClr val="0000FF"/>
              </a:solidFill>
              <a:latin typeface="Arial" pitchFamily="34" charset="0"/>
              <a:cs typeface="Arial" pitchFamily="34" charset="0"/>
            </a:endParaRPr>
          </a:p>
        </p:txBody>
      </p:sp>
      <p:pic>
        <p:nvPicPr>
          <p:cNvPr id="20"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8"/>
          <a:stretch>
            <a:fillRect/>
          </a:stretch>
        </p:blipFill>
        <p:spPr>
          <a:xfrm>
            <a:off x="11582400" y="0"/>
            <a:ext cx="609600" cy="609600"/>
          </a:xfrm>
          <a:prstGeom prst="rect">
            <a:avLst/>
          </a:prstGeom>
        </p:spPr>
      </p:pic>
      <p:sp>
        <p:nvSpPr>
          <p:cNvPr id="21" name="Rounded Rectangle 16">
            <a:extLst>
              <a:ext uri="{FF2B5EF4-FFF2-40B4-BE49-F238E27FC236}">
                <a16:creationId xmlns:a16="http://schemas.microsoft.com/office/drawing/2014/main" id="{746134A0-E5EF-47F9-A3E8-65B19F97FFD9}"/>
              </a:ext>
            </a:extLst>
          </p:cNvPr>
          <p:cNvSpPr/>
          <p:nvPr/>
        </p:nvSpPr>
        <p:spPr>
          <a:xfrm>
            <a:off x="2677999" y="3529427"/>
            <a:ext cx="2962313"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A. Nối bằng </a:t>
            </a:r>
          </a:p>
          <a:p>
            <a:pPr algn="ctr" defTabSz="1219170"/>
            <a:r>
              <a:rPr lang="en-US" sz="2667" b="1">
                <a:solidFill>
                  <a:srgbClr val="0000FF"/>
                </a:solidFill>
                <a:latin typeface="Arial" pitchFamily="34" charset="0"/>
                <a:cs typeface="Arial" pitchFamily="34" charset="0"/>
              </a:rPr>
              <a:t>dấu câu</a:t>
            </a:r>
            <a:endParaRPr lang="en-US" sz="2667" b="1" dirty="0">
              <a:solidFill>
                <a:srgbClr val="0000FF"/>
              </a:solidFill>
              <a:latin typeface="Arial" pitchFamily="34" charset="0"/>
              <a:cs typeface="Arial" pitchFamily="34" charset="0"/>
            </a:endParaRPr>
          </a:p>
        </p:txBody>
      </p:sp>
      <p:sp>
        <p:nvSpPr>
          <p:cNvPr id="22" name="Rounded Rectangle 16">
            <a:extLst>
              <a:ext uri="{FF2B5EF4-FFF2-40B4-BE49-F238E27FC236}">
                <a16:creationId xmlns:a16="http://schemas.microsoft.com/office/drawing/2014/main" id="{D0C79DE0-F136-418B-93A9-9EABD09C5314}"/>
              </a:ext>
            </a:extLst>
          </p:cNvPr>
          <p:cNvSpPr/>
          <p:nvPr/>
        </p:nvSpPr>
        <p:spPr>
          <a:xfrm>
            <a:off x="6276419" y="3507836"/>
            <a:ext cx="2962313"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B. Nối bằng </a:t>
            </a:r>
          </a:p>
          <a:p>
            <a:pPr algn="ctr" defTabSz="1219170"/>
            <a:r>
              <a:rPr lang="en-US" sz="2667" b="1">
                <a:solidFill>
                  <a:srgbClr val="0000FF"/>
                </a:solidFill>
                <a:latin typeface="Arial" pitchFamily="34" charset="0"/>
                <a:cs typeface="Arial" pitchFamily="34" charset="0"/>
              </a:rPr>
              <a:t>kết từ</a:t>
            </a:r>
            <a:endParaRPr lang="en-US" sz="2667" b="1"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436247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36" fill="hold"/>
                                        <p:tgtEl>
                                          <p:spTgt spid="20"/>
                                        </p:tgtEl>
                                      </p:cBhvr>
                                    </p:cmd>
                                  </p:childTnLst>
                                </p:cTn>
                              </p:par>
                              <p:par>
                                <p:cTn id="7" presetID="42"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ppt_y</p:attrName>
                                        </p:attrNameLst>
                                      </p:cBhvr>
                                      <p:tavLst>
                                        <p:tav tm="0">
                                          <p:val>
                                            <p:strVal val="#ppt_y-#ppt_h*1.125000"/>
                                          </p:val>
                                        </p:tav>
                                        <p:tav tm="100000">
                                          <p:val>
                                            <p:strVal val="#ppt_y"/>
                                          </p:val>
                                        </p:tav>
                                      </p:tavLst>
                                    </p:anim>
                                    <p:animEffect transition="in" filter="wipe(down)">
                                      <p:cBhvr>
                                        <p:cTn id="20" dur="500"/>
                                        <p:tgtEl>
                                          <p:spTgt spid="13"/>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p:tgtEl>
                                          <p:spTgt spid="17"/>
                                        </p:tgtEl>
                                        <p:attrNameLst>
                                          <p:attrName>ppt_y</p:attrName>
                                        </p:attrNameLst>
                                      </p:cBhvr>
                                      <p:tavLst>
                                        <p:tav tm="0">
                                          <p:val>
                                            <p:strVal val="#ppt_y-#ppt_h*1.125000"/>
                                          </p:val>
                                        </p:tav>
                                        <p:tav tm="100000">
                                          <p:val>
                                            <p:strVal val="#ppt_y"/>
                                          </p:val>
                                        </p:tav>
                                      </p:tavLst>
                                    </p:anim>
                                    <p:animEffect transition="in" filter="wipe(down)">
                                      <p:cBhvr>
                                        <p:cTn id="24" dur="500"/>
                                        <p:tgtEl>
                                          <p:spTgt spid="17"/>
                                        </p:tgtEl>
                                      </p:cBhvr>
                                    </p:animEffect>
                                  </p:childTnLst>
                                </p:cTn>
                              </p:par>
                              <p:par>
                                <p:cTn id="25" presetID="12"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down)">
                                      <p:cBhvr>
                                        <p:cTn id="28" dur="500"/>
                                        <p:tgtEl>
                                          <p:spTgt spid="21"/>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3"/>
                    </p:tgtEl>
                  </p:cond>
                </p:stCondLst>
                <p:endSync evt="end" delay="0">
                  <p:rtn val="all"/>
                </p:endSync>
                <p:childTnLst>
                  <p:par>
                    <p:cTn id="34" fill="hold">
                      <p:stCondLst>
                        <p:cond delay="0"/>
                      </p:stCondLst>
                      <p:childTnLst>
                        <p:par>
                          <p:cTn id="35" fill="hold">
                            <p:stCondLst>
                              <p:cond delay="0"/>
                            </p:stCondLst>
                            <p:childTnLst>
                              <p:par>
                                <p:cTn id="36" presetID="21" presetClass="emph" presetSubtype="0" fill="hold" grpId="1" nodeType="clickEffect">
                                  <p:stCondLst>
                                    <p:cond delay="0"/>
                                  </p:stCondLst>
                                  <p:childTnLst>
                                    <p:animClr clrSpc="hsl" dir="cw">
                                      <p:cBhvr override="childStyle">
                                        <p:cTn id="37" dur="500" fill="hold"/>
                                        <p:tgtEl>
                                          <p:spTgt spid="13"/>
                                        </p:tgtEl>
                                        <p:attrNameLst>
                                          <p:attrName>style.color</p:attrName>
                                        </p:attrNameLst>
                                      </p:cBhvr>
                                      <p:by>
                                        <p:hsl h="7200000" s="0" l="0"/>
                                      </p:by>
                                    </p:animClr>
                                    <p:animClr clrSpc="hsl" dir="cw">
                                      <p:cBhvr>
                                        <p:cTn id="38" dur="500" fill="hold"/>
                                        <p:tgtEl>
                                          <p:spTgt spid="13"/>
                                        </p:tgtEl>
                                        <p:attrNameLst>
                                          <p:attrName>fillcolor</p:attrName>
                                        </p:attrNameLst>
                                      </p:cBhvr>
                                      <p:by>
                                        <p:hsl h="7200000" s="0" l="0"/>
                                      </p:by>
                                    </p:animClr>
                                    <p:animClr clrSpc="hsl" dir="cw">
                                      <p:cBhvr>
                                        <p:cTn id="39" dur="500" fill="hold"/>
                                        <p:tgtEl>
                                          <p:spTgt spid="13"/>
                                        </p:tgtEl>
                                        <p:attrNameLst>
                                          <p:attrName>stroke.color</p:attrName>
                                        </p:attrNameLst>
                                      </p:cBhvr>
                                      <p:by>
                                        <p:hsl h="7200000" s="0" l="0"/>
                                      </p:by>
                                    </p:animClr>
                                    <p:set>
                                      <p:cBhvr>
                                        <p:cTn id="40" dur="500" fill="hold"/>
                                        <p:tgtEl>
                                          <p:spTgt spid="13"/>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3"/>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25" presetClass="emph" presetSubtype="0" fill="hold" grpId="1" nodeType="clickEffect">
                                  <p:stCondLst>
                                    <p:cond delay="0"/>
                                  </p:stCondLst>
                                  <p:childTnLst>
                                    <p:animClr clrSpc="hsl" dir="cw">
                                      <p:cBhvr override="childStyle">
                                        <p:cTn id="45" dur="500" fill="hold"/>
                                        <p:tgtEl>
                                          <p:spTgt spid="17"/>
                                        </p:tgtEl>
                                        <p:attrNameLst>
                                          <p:attrName>style.color</p:attrName>
                                        </p:attrNameLst>
                                      </p:cBhvr>
                                      <p:by>
                                        <p:hsl h="0" s="-70588" l="0"/>
                                      </p:by>
                                    </p:animClr>
                                    <p:animClr clrSpc="hsl" dir="cw">
                                      <p:cBhvr>
                                        <p:cTn id="46" dur="500" fill="hold"/>
                                        <p:tgtEl>
                                          <p:spTgt spid="17"/>
                                        </p:tgtEl>
                                        <p:attrNameLst>
                                          <p:attrName>fillcolor</p:attrName>
                                        </p:attrNameLst>
                                      </p:cBhvr>
                                      <p:by>
                                        <p:hsl h="0" s="-70588" l="0"/>
                                      </p:by>
                                    </p:animClr>
                                    <p:animClr clrSpc="hsl" dir="cw">
                                      <p:cBhvr>
                                        <p:cTn id="47" dur="500" fill="hold"/>
                                        <p:tgtEl>
                                          <p:spTgt spid="17"/>
                                        </p:tgtEl>
                                        <p:attrNameLst>
                                          <p:attrName>stroke.color</p:attrName>
                                        </p:attrNameLst>
                                      </p:cBhvr>
                                      <p:by>
                                        <p:hsl h="0" s="-70588" l="0"/>
                                      </p:by>
                                    </p:animClr>
                                    <p:set>
                                      <p:cBhvr>
                                        <p:cTn id="48" dur="500" fill="hold"/>
                                        <p:tgtEl>
                                          <p:spTgt spid="17"/>
                                        </p:tgtEl>
                                        <p:attrNameLst>
                                          <p:attrName>fill.type</p:attrName>
                                        </p:attrNameLst>
                                      </p:cBhvr>
                                      <p:to>
                                        <p:strVal val="solid"/>
                                      </p:to>
                                    </p:set>
                                  </p:childTnLst>
                                  <p:subTnLst>
                                    <p:audio>
                                      <p:cMediaNode>
                                        <p:cTn display="0" masterRel="sameClick">
                                          <p:stCondLst>
                                            <p:cond evt="begin" delay="0">
                                              <p:tn val="44"/>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17"/>
                  </p:tgtEl>
                </p:cond>
              </p:nextCondLst>
            </p:seq>
            <p:audio>
              <p:cMediaNode vol="80000">
                <p:cTn id="49" fill="hold" display="0">
                  <p:stCondLst>
                    <p:cond delay="indefinite"/>
                  </p:stCondLst>
                  <p:endCondLst>
                    <p:cond evt="onStopAudio" delay="0">
                      <p:tgtEl>
                        <p:sldTgt/>
                      </p:tgtEl>
                    </p:cond>
                  </p:endCondLst>
                </p:cTn>
                <p:tgtEl>
                  <p:spTgt spid="20"/>
                </p:tgtEl>
              </p:cMediaNode>
            </p:audio>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25" presetClass="emph" presetSubtype="0" fill="hold" grpId="1" nodeType="clickEffect">
                                  <p:stCondLst>
                                    <p:cond delay="0"/>
                                  </p:stCondLst>
                                  <p:childTnLst>
                                    <p:animClr clrSpc="hsl" dir="cw">
                                      <p:cBhvr override="childStyle">
                                        <p:cTn id="54" dur="500" fill="hold"/>
                                        <p:tgtEl>
                                          <p:spTgt spid="21"/>
                                        </p:tgtEl>
                                        <p:attrNameLst>
                                          <p:attrName>style.color</p:attrName>
                                        </p:attrNameLst>
                                      </p:cBhvr>
                                      <p:by>
                                        <p:hsl h="0" s="-70588" l="0"/>
                                      </p:by>
                                    </p:animClr>
                                    <p:animClr clrSpc="hsl" dir="cw">
                                      <p:cBhvr>
                                        <p:cTn id="55" dur="500" fill="hold"/>
                                        <p:tgtEl>
                                          <p:spTgt spid="21"/>
                                        </p:tgtEl>
                                        <p:attrNameLst>
                                          <p:attrName>fillcolor</p:attrName>
                                        </p:attrNameLst>
                                      </p:cBhvr>
                                      <p:by>
                                        <p:hsl h="0" s="-70588" l="0"/>
                                      </p:by>
                                    </p:animClr>
                                    <p:animClr clrSpc="hsl" dir="cw">
                                      <p:cBhvr>
                                        <p:cTn id="56" dur="500" fill="hold"/>
                                        <p:tgtEl>
                                          <p:spTgt spid="21"/>
                                        </p:tgtEl>
                                        <p:attrNameLst>
                                          <p:attrName>stroke.color</p:attrName>
                                        </p:attrNameLst>
                                      </p:cBhvr>
                                      <p:by>
                                        <p:hsl h="0" s="-70588" l="0"/>
                                      </p:by>
                                    </p:animClr>
                                    <p:set>
                                      <p:cBhvr>
                                        <p:cTn id="57" dur="500" fill="hold"/>
                                        <p:tgtEl>
                                          <p:spTgt spid="21"/>
                                        </p:tgtEl>
                                        <p:attrNameLst>
                                          <p:attrName>fill.type</p:attrName>
                                        </p:attrNameLst>
                                      </p:cBhvr>
                                      <p:to>
                                        <p:strVal val="solid"/>
                                      </p:to>
                                    </p:set>
                                  </p:childTnLst>
                                  <p:subTnLst>
                                    <p:audio>
                                      <p:cMediaNode>
                                        <p:cTn display="0" masterRel="sameClick">
                                          <p:stCondLst>
                                            <p:cond evt="begin" delay="0">
                                              <p:tn val="53"/>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1"/>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25" presetClass="emph" presetSubtype="0" fill="hold" grpId="1" nodeType="clickEffect">
                                  <p:stCondLst>
                                    <p:cond delay="0"/>
                                  </p:stCondLst>
                                  <p:childTnLst>
                                    <p:animClr clrSpc="hsl" dir="cw">
                                      <p:cBhvr override="childStyle">
                                        <p:cTn id="62" dur="500" fill="hold"/>
                                        <p:tgtEl>
                                          <p:spTgt spid="22"/>
                                        </p:tgtEl>
                                        <p:attrNameLst>
                                          <p:attrName>style.color</p:attrName>
                                        </p:attrNameLst>
                                      </p:cBhvr>
                                      <p:by>
                                        <p:hsl h="0" s="-70588" l="0"/>
                                      </p:by>
                                    </p:animClr>
                                    <p:animClr clrSpc="hsl" dir="cw">
                                      <p:cBhvr>
                                        <p:cTn id="63" dur="500" fill="hold"/>
                                        <p:tgtEl>
                                          <p:spTgt spid="22"/>
                                        </p:tgtEl>
                                        <p:attrNameLst>
                                          <p:attrName>fillcolor</p:attrName>
                                        </p:attrNameLst>
                                      </p:cBhvr>
                                      <p:by>
                                        <p:hsl h="0" s="-70588" l="0"/>
                                      </p:by>
                                    </p:animClr>
                                    <p:animClr clrSpc="hsl" dir="cw">
                                      <p:cBhvr>
                                        <p:cTn id="64" dur="500" fill="hold"/>
                                        <p:tgtEl>
                                          <p:spTgt spid="22"/>
                                        </p:tgtEl>
                                        <p:attrNameLst>
                                          <p:attrName>stroke.color</p:attrName>
                                        </p:attrNameLst>
                                      </p:cBhvr>
                                      <p:by>
                                        <p:hsl h="0" s="-70588" l="0"/>
                                      </p:by>
                                    </p:animClr>
                                    <p:set>
                                      <p:cBhvr>
                                        <p:cTn id="65" dur="500" fill="hold"/>
                                        <p:tgtEl>
                                          <p:spTgt spid="22"/>
                                        </p:tgtEl>
                                        <p:attrNameLst>
                                          <p:attrName>fill.type</p:attrName>
                                        </p:attrNameLst>
                                      </p:cBhvr>
                                      <p:to>
                                        <p:strVal val="solid"/>
                                      </p:to>
                                    </p:set>
                                  </p:childTnLst>
                                  <p:subTnLst>
                                    <p:audio>
                                      <p:cMediaNode>
                                        <p:cTn display="0" masterRel="sameClick">
                                          <p:stCondLst>
                                            <p:cond evt="begin" delay="0">
                                              <p:tn val="61"/>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2"/>
                  </p:tgtEl>
                </p:cond>
              </p:nextCondLst>
            </p:seq>
          </p:childTnLst>
        </p:cTn>
      </p:par>
    </p:tnLst>
    <p:bldLst>
      <p:bldP spid="2" grpId="0"/>
      <p:bldP spid="13" grpId="0" animBg="1"/>
      <p:bldP spid="13" grpId="1" animBg="1"/>
      <p:bldP spid="17" grpId="0" animBg="1"/>
      <p:bldP spid="17" grpId="1" animBg="1"/>
      <p:bldP spid="21" grpId="0" animBg="1"/>
      <p:bldP spid="21" grpId="1" animBg="1"/>
      <p:bldP spid="22" grpId="0" animBg="1"/>
      <p:bldP spid="2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57900" y="4386212"/>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17826" y="5879594"/>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855203" y="4707505"/>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wooden-board-theme-image-1-vector-clip-art_csp9738361.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0561" y="366695"/>
            <a:ext cx="11689143" cy="33615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962157" y="1113918"/>
            <a:ext cx="8508553" cy="1569660"/>
          </a:xfrm>
          <a:prstGeom prst="rect">
            <a:avLst/>
          </a:prstGeom>
          <a:noFill/>
        </p:spPr>
        <p:txBody>
          <a:bodyPr wrap="square" rtlCol="0">
            <a:spAutoFit/>
          </a:bodyPr>
          <a:lstStyle/>
          <a:p>
            <a:pPr algn="ctr" defTabSz="1219170"/>
            <a:r>
              <a:rPr lang="en-US" sz="3200" b="1">
                <a:solidFill>
                  <a:srgbClr val="0000FF"/>
                </a:solidFill>
                <a:latin typeface="Arial" pitchFamily="34" charset="0"/>
                <a:cs typeface="Arial" pitchFamily="34" charset="0"/>
              </a:rPr>
              <a:t>Các vế của câu ghép: </a:t>
            </a:r>
            <a:r>
              <a:rPr lang="en-US" sz="3200" b="1">
                <a:solidFill>
                  <a:srgbClr val="FF0000"/>
                </a:solidFill>
                <a:latin typeface="Arial" pitchFamily="34" charset="0"/>
                <a:cs typeface="Arial" pitchFamily="34" charset="0"/>
              </a:rPr>
              <a:t>"</a:t>
            </a:r>
            <a:r>
              <a:rPr lang="vi-VN" sz="3200" b="1">
                <a:solidFill>
                  <a:srgbClr val="FF0000"/>
                </a:solidFill>
                <a:cs typeface="Arial" pitchFamily="34" charset="0"/>
              </a:rPr>
              <a:t>Trời thì trong xanh và gió thì mát lành.</a:t>
            </a:r>
            <a:r>
              <a:rPr lang="en-US" sz="3200" b="1">
                <a:solidFill>
                  <a:srgbClr val="FF0000"/>
                </a:solidFill>
                <a:cs typeface="Arial" pitchFamily="34" charset="0"/>
              </a:rPr>
              <a:t>"</a:t>
            </a:r>
            <a:r>
              <a:rPr lang="en-US" sz="3200" b="1">
                <a:solidFill>
                  <a:srgbClr val="0000FF"/>
                </a:solidFill>
                <a:latin typeface="Arial" pitchFamily="34" charset="0"/>
                <a:cs typeface="Arial" pitchFamily="34" charset="0"/>
              </a:rPr>
              <a:t>được nối với nhau bằng cách nào?</a:t>
            </a:r>
            <a:endParaRPr lang="en-US" sz="3200" b="1" dirty="0">
              <a:solidFill>
                <a:srgbClr val="0000FF"/>
              </a:solidFill>
              <a:latin typeface="Arial" pitchFamily="34" charset="0"/>
              <a:cs typeface="Arial" pitchFamily="34" charset="0"/>
            </a:endParaRPr>
          </a:p>
        </p:txBody>
      </p:sp>
      <p:pic>
        <p:nvPicPr>
          <p:cNvPr id="19"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8"/>
          <a:stretch>
            <a:fillRect/>
          </a:stretch>
        </p:blipFill>
        <p:spPr>
          <a:xfrm>
            <a:off x="11582400" y="0"/>
            <a:ext cx="609600" cy="609600"/>
          </a:xfrm>
          <a:prstGeom prst="rect">
            <a:avLst/>
          </a:prstGeom>
        </p:spPr>
      </p:pic>
      <p:sp>
        <p:nvSpPr>
          <p:cNvPr id="22" name="Rounded Rectangle 12">
            <a:extLst>
              <a:ext uri="{FF2B5EF4-FFF2-40B4-BE49-F238E27FC236}">
                <a16:creationId xmlns:a16="http://schemas.microsoft.com/office/drawing/2014/main" id="{6B21936F-34F5-45E1-85EC-03F126AF21E0}"/>
              </a:ext>
            </a:extLst>
          </p:cNvPr>
          <p:cNvSpPr/>
          <p:nvPr/>
        </p:nvSpPr>
        <p:spPr>
          <a:xfrm>
            <a:off x="2723518" y="3465471"/>
            <a:ext cx="3019311" cy="98175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A. Nối với nhau bằng từ "và".</a:t>
            </a:r>
            <a:endParaRPr lang="en-US" sz="2667" b="1" dirty="0">
              <a:solidFill>
                <a:srgbClr val="0000FF"/>
              </a:solidFill>
              <a:latin typeface="Arial" pitchFamily="34" charset="0"/>
              <a:cs typeface="Arial" pitchFamily="34" charset="0"/>
            </a:endParaRPr>
          </a:p>
        </p:txBody>
      </p:sp>
      <p:sp>
        <p:nvSpPr>
          <p:cNvPr id="23" name="Rounded Rectangle 16">
            <a:extLst>
              <a:ext uri="{FF2B5EF4-FFF2-40B4-BE49-F238E27FC236}">
                <a16:creationId xmlns:a16="http://schemas.microsoft.com/office/drawing/2014/main" id="{92ED025E-77FA-465F-A1B4-62EA29185B63}"/>
              </a:ext>
            </a:extLst>
          </p:cNvPr>
          <p:cNvSpPr/>
          <p:nvPr/>
        </p:nvSpPr>
        <p:spPr>
          <a:xfrm>
            <a:off x="2752018" y="4757886"/>
            <a:ext cx="2962313"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dirty="0">
                <a:solidFill>
                  <a:srgbClr val="0000FF"/>
                </a:solidFill>
                <a:latin typeface="Arial" pitchFamily="34" charset="0"/>
                <a:cs typeface="Arial" pitchFamily="34" charset="0"/>
              </a:rPr>
              <a:t>C</a:t>
            </a:r>
            <a:r>
              <a:rPr lang="en-US" sz="2667" b="1">
                <a:solidFill>
                  <a:srgbClr val="0000FF"/>
                </a:solidFill>
                <a:latin typeface="Arial" pitchFamily="34" charset="0"/>
                <a:cs typeface="Arial" pitchFamily="34" charset="0"/>
              </a:rPr>
              <a:t>. Nối bằng </a:t>
            </a:r>
          </a:p>
          <a:p>
            <a:pPr algn="ctr" defTabSz="1219170"/>
            <a:r>
              <a:rPr lang="en-US" sz="2667" b="1">
                <a:solidFill>
                  <a:srgbClr val="0000FF"/>
                </a:solidFill>
                <a:latin typeface="Arial" pitchFamily="34" charset="0"/>
                <a:cs typeface="Arial" pitchFamily="34" charset="0"/>
              </a:rPr>
              <a:t>cặp kết từ</a:t>
            </a:r>
            <a:endParaRPr lang="en-US" sz="2667" b="1" dirty="0">
              <a:solidFill>
                <a:srgbClr val="0000FF"/>
              </a:solidFill>
              <a:latin typeface="Arial" pitchFamily="34" charset="0"/>
              <a:cs typeface="Arial" pitchFamily="34" charset="0"/>
            </a:endParaRPr>
          </a:p>
        </p:txBody>
      </p:sp>
      <p:sp>
        <p:nvSpPr>
          <p:cNvPr id="24" name="Rounded Rectangle 16">
            <a:extLst>
              <a:ext uri="{FF2B5EF4-FFF2-40B4-BE49-F238E27FC236}">
                <a16:creationId xmlns:a16="http://schemas.microsoft.com/office/drawing/2014/main" id="{D0C0C355-60F1-4651-B550-3F5227F63661}"/>
              </a:ext>
            </a:extLst>
          </p:cNvPr>
          <p:cNvSpPr/>
          <p:nvPr/>
        </p:nvSpPr>
        <p:spPr>
          <a:xfrm>
            <a:off x="6258288" y="4728679"/>
            <a:ext cx="3835738"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D. Nối với nhau bằng dấu chấm.</a:t>
            </a:r>
            <a:endParaRPr lang="en-US" sz="2667" b="1" dirty="0">
              <a:solidFill>
                <a:srgbClr val="0000FF"/>
              </a:solidFill>
              <a:latin typeface="Arial" pitchFamily="34" charset="0"/>
              <a:cs typeface="Arial" pitchFamily="34" charset="0"/>
            </a:endParaRPr>
          </a:p>
        </p:txBody>
      </p:sp>
      <p:sp>
        <p:nvSpPr>
          <p:cNvPr id="25" name="Rounded Rectangle 16">
            <a:extLst>
              <a:ext uri="{FF2B5EF4-FFF2-40B4-BE49-F238E27FC236}">
                <a16:creationId xmlns:a16="http://schemas.microsoft.com/office/drawing/2014/main" id="{8974DC8F-E2B1-474F-8F84-F52FC0646359}"/>
              </a:ext>
            </a:extLst>
          </p:cNvPr>
          <p:cNvSpPr/>
          <p:nvPr/>
        </p:nvSpPr>
        <p:spPr>
          <a:xfrm>
            <a:off x="6276419" y="3507836"/>
            <a:ext cx="3817607"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B. Nối với nhau bằng kết từ "trời..gió" </a:t>
            </a:r>
            <a:endParaRPr lang="en-US" sz="2667" b="1"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593062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36" fill="hold"/>
                                        <p:tgtEl>
                                          <p:spTgt spid="19"/>
                                        </p:tgtEl>
                                      </p:cBhvr>
                                    </p:cmd>
                                  </p:childTnLst>
                                </p:cTn>
                              </p:par>
                              <p:par>
                                <p:cTn id="7" presetID="42"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anim calcmode="lin" valueType="num">
                                      <p:cBhvr>
                                        <p:cTn id="10" dur="1000" fill="hold"/>
                                        <p:tgtEl>
                                          <p:spTgt spid="13"/>
                                        </p:tgtEl>
                                        <p:attrNameLst>
                                          <p:attrName>ppt_x</p:attrName>
                                        </p:attrNameLst>
                                      </p:cBhvr>
                                      <p:tavLst>
                                        <p:tav tm="0">
                                          <p:val>
                                            <p:strVal val="#ppt_x"/>
                                          </p:val>
                                        </p:tav>
                                        <p:tav tm="100000">
                                          <p:val>
                                            <p:strVal val="#ppt_x"/>
                                          </p:val>
                                        </p:tav>
                                      </p:tavLst>
                                    </p:anim>
                                    <p:anim calcmode="lin" valueType="num">
                                      <p:cBhvr>
                                        <p:cTn id="11" dur="1000" fill="hold"/>
                                        <p:tgtEl>
                                          <p:spTgt spid="1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down)">
                                      <p:cBhvr>
                                        <p:cTn id="20" dur="500"/>
                                        <p:tgtEl>
                                          <p:spTgt spid="22"/>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p:tgtEl>
                                          <p:spTgt spid="23"/>
                                        </p:tgtEl>
                                        <p:attrNameLst>
                                          <p:attrName>ppt_y</p:attrName>
                                        </p:attrNameLst>
                                      </p:cBhvr>
                                      <p:tavLst>
                                        <p:tav tm="0">
                                          <p:val>
                                            <p:strVal val="#ppt_y-#ppt_h*1.125000"/>
                                          </p:val>
                                        </p:tav>
                                        <p:tav tm="100000">
                                          <p:val>
                                            <p:strVal val="#ppt_y"/>
                                          </p:val>
                                        </p:tav>
                                      </p:tavLst>
                                    </p:anim>
                                    <p:animEffect transition="in" filter="wipe(down)">
                                      <p:cBhvr>
                                        <p:cTn id="24" dur="500"/>
                                        <p:tgtEl>
                                          <p:spTgt spid="23"/>
                                        </p:tgtEl>
                                      </p:cBhvr>
                                    </p:animEffect>
                                  </p:childTnLst>
                                </p:cTn>
                              </p:par>
                              <p:par>
                                <p:cTn id="25" presetID="12" presetClass="entr" presetSubtype="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p:tgtEl>
                                          <p:spTgt spid="24"/>
                                        </p:tgtEl>
                                        <p:attrNameLst>
                                          <p:attrName>ppt_y</p:attrName>
                                        </p:attrNameLst>
                                      </p:cBhvr>
                                      <p:tavLst>
                                        <p:tav tm="0">
                                          <p:val>
                                            <p:strVal val="#ppt_y-#ppt_h*1.125000"/>
                                          </p:val>
                                        </p:tav>
                                        <p:tav tm="100000">
                                          <p:val>
                                            <p:strVal val="#ppt_y"/>
                                          </p:val>
                                        </p:tav>
                                      </p:tavLst>
                                    </p:anim>
                                    <p:animEffect transition="in" filter="wipe(down)">
                                      <p:cBhvr>
                                        <p:cTn id="28" dur="500"/>
                                        <p:tgtEl>
                                          <p:spTgt spid="24"/>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p:tgtEl>
                                          <p:spTgt spid="25"/>
                                        </p:tgtEl>
                                        <p:attrNameLst>
                                          <p:attrName>ppt_y</p:attrName>
                                        </p:attrNameLst>
                                      </p:cBhvr>
                                      <p:tavLst>
                                        <p:tav tm="0">
                                          <p:val>
                                            <p:strVal val="#ppt_y-#ppt_h*1.125000"/>
                                          </p:val>
                                        </p:tav>
                                        <p:tav tm="100000">
                                          <p:val>
                                            <p:strVal val="#ppt_y"/>
                                          </p:val>
                                        </p:tav>
                                      </p:tavLst>
                                    </p:anim>
                                    <p:animEffect transition="in" filter="wipe(down)">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9"/>
                </p:tgtEl>
              </p:cMediaNode>
            </p:audio>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21" presetClass="emph" presetSubtype="0" fill="hold" grpId="1" nodeType="clickEffect">
                                  <p:stCondLst>
                                    <p:cond delay="0"/>
                                  </p:stCondLst>
                                  <p:childTnLst>
                                    <p:animClr clrSpc="hsl" dir="cw">
                                      <p:cBhvr override="childStyle">
                                        <p:cTn id="38" dur="500" fill="hold"/>
                                        <p:tgtEl>
                                          <p:spTgt spid="22"/>
                                        </p:tgtEl>
                                        <p:attrNameLst>
                                          <p:attrName>style.color</p:attrName>
                                        </p:attrNameLst>
                                      </p:cBhvr>
                                      <p:by>
                                        <p:hsl h="7200000" s="0" l="0"/>
                                      </p:by>
                                    </p:animClr>
                                    <p:animClr clrSpc="hsl" dir="cw">
                                      <p:cBhvr>
                                        <p:cTn id="39" dur="500" fill="hold"/>
                                        <p:tgtEl>
                                          <p:spTgt spid="22"/>
                                        </p:tgtEl>
                                        <p:attrNameLst>
                                          <p:attrName>fillcolor</p:attrName>
                                        </p:attrNameLst>
                                      </p:cBhvr>
                                      <p:by>
                                        <p:hsl h="7200000" s="0" l="0"/>
                                      </p:by>
                                    </p:animClr>
                                    <p:animClr clrSpc="hsl" dir="cw">
                                      <p:cBhvr>
                                        <p:cTn id="40" dur="500" fill="hold"/>
                                        <p:tgtEl>
                                          <p:spTgt spid="22"/>
                                        </p:tgtEl>
                                        <p:attrNameLst>
                                          <p:attrName>stroke.color</p:attrName>
                                        </p:attrNameLst>
                                      </p:cBhvr>
                                      <p:by>
                                        <p:hsl h="7200000" s="0" l="0"/>
                                      </p:by>
                                    </p:animClr>
                                    <p:set>
                                      <p:cBhvr>
                                        <p:cTn id="41" dur="500" fill="hold"/>
                                        <p:tgtEl>
                                          <p:spTgt spid="22"/>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25" presetClass="emph" presetSubtype="0" fill="hold" grpId="1" nodeType="clickEffect">
                                  <p:stCondLst>
                                    <p:cond delay="0"/>
                                  </p:stCondLst>
                                  <p:childTnLst>
                                    <p:animClr clrSpc="hsl" dir="cw">
                                      <p:cBhvr override="childStyle">
                                        <p:cTn id="46" dur="500" fill="hold"/>
                                        <p:tgtEl>
                                          <p:spTgt spid="23"/>
                                        </p:tgtEl>
                                        <p:attrNameLst>
                                          <p:attrName>style.color</p:attrName>
                                        </p:attrNameLst>
                                      </p:cBhvr>
                                      <p:by>
                                        <p:hsl h="0" s="-70588" l="0"/>
                                      </p:by>
                                    </p:animClr>
                                    <p:animClr clrSpc="hsl" dir="cw">
                                      <p:cBhvr>
                                        <p:cTn id="47" dur="500" fill="hold"/>
                                        <p:tgtEl>
                                          <p:spTgt spid="23"/>
                                        </p:tgtEl>
                                        <p:attrNameLst>
                                          <p:attrName>fillcolor</p:attrName>
                                        </p:attrNameLst>
                                      </p:cBhvr>
                                      <p:by>
                                        <p:hsl h="0" s="-70588" l="0"/>
                                      </p:by>
                                    </p:animClr>
                                    <p:animClr clrSpc="hsl" dir="cw">
                                      <p:cBhvr>
                                        <p:cTn id="48" dur="500" fill="hold"/>
                                        <p:tgtEl>
                                          <p:spTgt spid="23"/>
                                        </p:tgtEl>
                                        <p:attrNameLst>
                                          <p:attrName>stroke.color</p:attrName>
                                        </p:attrNameLst>
                                      </p:cBhvr>
                                      <p:by>
                                        <p:hsl h="0" s="-70588" l="0"/>
                                      </p:by>
                                    </p:animClr>
                                    <p:set>
                                      <p:cBhvr>
                                        <p:cTn id="49" dur="500" fill="hold"/>
                                        <p:tgtEl>
                                          <p:spTgt spid="23"/>
                                        </p:tgtEl>
                                        <p:attrNameLst>
                                          <p:attrName>fill.type</p:attrName>
                                        </p:attrNameLst>
                                      </p:cBhvr>
                                      <p:to>
                                        <p:strVal val="solid"/>
                                      </p:to>
                                    </p:set>
                                  </p:childTnLst>
                                  <p:subTnLst>
                                    <p:audio>
                                      <p:cMediaNode>
                                        <p:cTn display="0" masterRel="sameClick">
                                          <p:stCondLst>
                                            <p:cond evt="begin" delay="0">
                                              <p:tn val="45"/>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25" presetClass="emph" presetSubtype="0" fill="hold" grpId="1" nodeType="clickEffect">
                                  <p:stCondLst>
                                    <p:cond delay="0"/>
                                  </p:stCondLst>
                                  <p:childTnLst>
                                    <p:animClr clrSpc="hsl" dir="cw">
                                      <p:cBhvr override="childStyle">
                                        <p:cTn id="54" dur="500" fill="hold"/>
                                        <p:tgtEl>
                                          <p:spTgt spid="24"/>
                                        </p:tgtEl>
                                        <p:attrNameLst>
                                          <p:attrName>style.color</p:attrName>
                                        </p:attrNameLst>
                                      </p:cBhvr>
                                      <p:by>
                                        <p:hsl h="0" s="-70588" l="0"/>
                                      </p:by>
                                    </p:animClr>
                                    <p:animClr clrSpc="hsl" dir="cw">
                                      <p:cBhvr>
                                        <p:cTn id="55" dur="500" fill="hold"/>
                                        <p:tgtEl>
                                          <p:spTgt spid="24"/>
                                        </p:tgtEl>
                                        <p:attrNameLst>
                                          <p:attrName>fillcolor</p:attrName>
                                        </p:attrNameLst>
                                      </p:cBhvr>
                                      <p:by>
                                        <p:hsl h="0" s="-70588" l="0"/>
                                      </p:by>
                                    </p:animClr>
                                    <p:animClr clrSpc="hsl" dir="cw">
                                      <p:cBhvr>
                                        <p:cTn id="56" dur="500" fill="hold"/>
                                        <p:tgtEl>
                                          <p:spTgt spid="24"/>
                                        </p:tgtEl>
                                        <p:attrNameLst>
                                          <p:attrName>stroke.color</p:attrName>
                                        </p:attrNameLst>
                                      </p:cBhvr>
                                      <p:by>
                                        <p:hsl h="0" s="-70588" l="0"/>
                                      </p:by>
                                    </p:animClr>
                                    <p:set>
                                      <p:cBhvr>
                                        <p:cTn id="57" dur="500" fill="hold"/>
                                        <p:tgtEl>
                                          <p:spTgt spid="24"/>
                                        </p:tgtEl>
                                        <p:attrNameLst>
                                          <p:attrName>fill.type</p:attrName>
                                        </p:attrNameLst>
                                      </p:cBhvr>
                                      <p:to>
                                        <p:strVal val="solid"/>
                                      </p:to>
                                    </p:set>
                                  </p:childTnLst>
                                  <p:subTnLst>
                                    <p:audio>
                                      <p:cMediaNode>
                                        <p:cTn display="0" masterRel="sameClick">
                                          <p:stCondLst>
                                            <p:cond evt="begin" delay="0">
                                              <p:tn val="53"/>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4"/>
                  </p:tgtEl>
                </p:cond>
              </p:nextCondLst>
            </p:seq>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25" presetClass="emph" presetSubtype="0" fill="hold" grpId="1" nodeType="clickEffect">
                                  <p:stCondLst>
                                    <p:cond delay="0"/>
                                  </p:stCondLst>
                                  <p:childTnLst>
                                    <p:animClr clrSpc="hsl" dir="cw">
                                      <p:cBhvr override="childStyle">
                                        <p:cTn id="62" dur="500" fill="hold"/>
                                        <p:tgtEl>
                                          <p:spTgt spid="25"/>
                                        </p:tgtEl>
                                        <p:attrNameLst>
                                          <p:attrName>style.color</p:attrName>
                                        </p:attrNameLst>
                                      </p:cBhvr>
                                      <p:by>
                                        <p:hsl h="0" s="-70588" l="0"/>
                                      </p:by>
                                    </p:animClr>
                                    <p:animClr clrSpc="hsl" dir="cw">
                                      <p:cBhvr>
                                        <p:cTn id="63" dur="500" fill="hold"/>
                                        <p:tgtEl>
                                          <p:spTgt spid="25"/>
                                        </p:tgtEl>
                                        <p:attrNameLst>
                                          <p:attrName>fillcolor</p:attrName>
                                        </p:attrNameLst>
                                      </p:cBhvr>
                                      <p:by>
                                        <p:hsl h="0" s="-70588" l="0"/>
                                      </p:by>
                                    </p:animClr>
                                    <p:animClr clrSpc="hsl" dir="cw">
                                      <p:cBhvr>
                                        <p:cTn id="64" dur="500" fill="hold"/>
                                        <p:tgtEl>
                                          <p:spTgt spid="25"/>
                                        </p:tgtEl>
                                        <p:attrNameLst>
                                          <p:attrName>stroke.color</p:attrName>
                                        </p:attrNameLst>
                                      </p:cBhvr>
                                      <p:by>
                                        <p:hsl h="0" s="-70588" l="0"/>
                                      </p:by>
                                    </p:animClr>
                                    <p:set>
                                      <p:cBhvr>
                                        <p:cTn id="65" dur="500" fill="hold"/>
                                        <p:tgtEl>
                                          <p:spTgt spid="25"/>
                                        </p:tgtEl>
                                        <p:attrNameLst>
                                          <p:attrName>fill.type</p:attrName>
                                        </p:attrNameLst>
                                      </p:cBhvr>
                                      <p:to>
                                        <p:strVal val="solid"/>
                                      </p:to>
                                    </p:set>
                                  </p:childTnLst>
                                  <p:subTnLst>
                                    <p:audio>
                                      <p:cMediaNode>
                                        <p:cTn display="0" masterRel="sameClick">
                                          <p:stCondLst>
                                            <p:cond evt="begin" delay="0">
                                              <p:tn val="61"/>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5"/>
                  </p:tgtEl>
                </p:cond>
              </p:nextCondLst>
            </p:seq>
          </p:childTnLst>
        </p:cTn>
      </p:par>
    </p:tnLst>
    <p:bldLst>
      <p:bldP spid="16" grpId="0"/>
      <p:bldP spid="22" grpId="0" animBg="1"/>
      <p:bldP spid="22" grpId="1" animBg="1"/>
      <p:bldP spid="23" grpId="0" animBg="1"/>
      <p:bldP spid="23" grpId="1" animBg="1"/>
      <p:bldP spid="24" grpId="0" animBg="1"/>
      <p:bldP spid="24" grpId="1" animBg="1"/>
      <p:bldP spid="25" grpId="0" animBg="1"/>
      <p:bldP spid="2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57900" y="4386212"/>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17826" y="5879594"/>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855203" y="4707505"/>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wooden-board-theme-image-1-vector-clip-art_csp9738361.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6584" y="330774"/>
            <a:ext cx="10568735" cy="3207997"/>
          </a:xfrm>
          <a:prstGeom prst="rect">
            <a:avLst/>
          </a:prstGeom>
          <a:noFill/>
          <a:extLst>
            <a:ext uri="{909E8E84-426E-40DD-AFC4-6F175D3DCCD1}">
              <a14:hiddenFill xmlns:a14="http://schemas.microsoft.com/office/drawing/2010/main">
                <a:solidFill>
                  <a:srgbClr val="FFFFFF"/>
                </a:solidFill>
              </a14:hiddenFill>
            </a:ext>
          </a:extLst>
        </p:spPr>
      </p:pic>
      <p:pic>
        <p:nvPicPr>
          <p:cNvPr id="19"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8"/>
          <a:stretch>
            <a:fillRect/>
          </a:stretch>
        </p:blipFill>
        <p:spPr>
          <a:xfrm>
            <a:off x="11582400" y="0"/>
            <a:ext cx="609600" cy="609600"/>
          </a:xfrm>
          <a:prstGeom prst="rect">
            <a:avLst/>
          </a:prstGeom>
        </p:spPr>
      </p:pic>
      <p:sp>
        <p:nvSpPr>
          <p:cNvPr id="22" name="TextBox 21">
            <a:extLst>
              <a:ext uri="{FF2B5EF4-FFF2-40B4-BE49-F238E27FC236}">
                <a16:creationId xmlns:a16="http://schemas.microsoft.com/office/drawing/2014/main" id="{F03314B9-F946-4908-A1FC-E3CA94418806}"/>
              </a:ext>
            </a:extLst>
          </p:cNvPr>
          <p:cNvSpPr txBox="1"/>
          <p:nvPr/>
        </p:nvSpPr>
        <p:spPr>
          <a:xfrm>
            <a:off x="2295119" y="998707"/>
            <a:ext cx="8508553" cy="1569660"/>
          </a:xfrm>
          <a:prstGeom prst="rect">
            <a:avLst/>
          </a:prstGeom>
          <a:noFill/>
        </p:spPr>
        <p:txBody>
          <a:bodyPr wrap="square" rtlCol="0">
            <a:spAutoFit/>
          </a:bodyPr>
          <a:lstStyle/>
          <a:p>
            <a:pPr algn="ctr" defTabSz="1219170"/>
            <a:r>
              <a:rPr lang="en-US" sz="3200" b="1">
                <a:solidFill>
                  <a:srgbClr val="0000FF"/>
                </a:solidFill>
                <a:latin typeface="Arial" pitchFamily="34" charset="0"/>
                <a:cs typeface="Arial" pitchFamily="34" charset="0"/>
              </a:rPr>
              <a:t>Các vế của câu ghép: </a:t>
            </a:r>
            <a:r>
              <a:rPr lang="en-US" sz="3200" b="1">
                <a:solidFill>
                  <a:srgbClr val="FF0000"/>
                </a:solidFill>
                <a:latin typeface="Arial" pitchFamily="34" charset="0"/>
                <a:cs typeface="Arial" pitchFamily="34" charset="0"/>
              </a:rPr>
              <a:t>"</a:t>
            </a:r>
            <a:r>
              <a:rPr lang="vi-VN" sz="3200" b="1">
                <a:solidFill>
                  <a:srgbClr val="FF0000"/>
                </a:solidFill>
                <a:cs typeface="Arial" pitchFamily="34" charset="0"/>
              </a:rPr>
              <a:t>Nếu </a:t>
            </a:r>
            <a:r>
              <a:rPr lang="en-US" sz="3200" b="1">
                <a:solidFill>
                  <a:srgbClr val="FF0000"/>
                </a:solidFill>
                <a:latin typeface="Arial" panose="020B0604020202020204" pitchFamily="34" charset="0"/>
                <a:cs typeface="Arial" panose="020B0604020202020204" pitchFamily="34" charset="0"/>
              </a:rPr>
              <a:t>bạn</a:t>
            </a:r>
            <a:r>
              <a:rPr lang="vi-VN" sz="3200" b="1">
                <a:solidFill>
                  <a:srgbClr val="FF0000"/>
                </a:solidFill>
                <a:cs typeface="Arial" pitchFamily="34" charset="0"/>
              </a:rPr>
              <a:t> đi ngủ sớm thì sáng dậy không thấy mệt mỏi đến vậy..</a:t>
            </a:r>
            <a:r>
              <a:rPr lang="en-US" sz="3200" b="1">
                <a:solidFill>
                  <a:srgbClr val="FF0000"/>
                </a:solidFill>
                <a:cs typeface="Arial" pitchFamily="34" charset="0"/>
              </a:rPr>
              <a:t>"</a:t>
            </a:r>
            <a:r>
              <a:rPr lang="en-US" sz="3200" b="1">
                <a:solidFill>
                  <a:srgbClr val="0000FF"/>
                </a:solidFill>
                <a:latin typeface="Arial" pitchFamily="34" charset="0"/>
                <a:cs typeface="Arial" pitchFamily="34" charset="0"/>
              </a:rPr>
              <a:t>được nối với nhau bằng cách nào?</a:t>
            </a:r>
            <a:endParaRPr lang="en-US" sz="3200" b="1" dirty="0">
              <a:solidFill>
                <a:srgbClr val="0000FF"/>
              </a:solidFill>
              <a:latin typeface="Arial" pitchFamily="34" charset="0"/>
              <a:cs typeface="Arial" pitchFamily="34" charset="0"/>
            </a:endParaRPr>
          </a:p>
        </p:txBody>
      </p:sp>
      <p:sp>
        <p:nvSpPr>
          <p:cNvPr id="23" name="Rounded Rectangle 12">
            <a:extLst>
              <a:ext uri="{FF2B5EF4-FFF2-40B4-BE49-F238E27FC236}">
                <a16:creationId xmlns:a16="http://schemas.microsoft.com/office/drawing/2014/main" id="{974481DF-F668-4D65-81C6-F800E6F56618}"/>
              </a:ext>
            </a:extLst>
          </p:cNvPr>
          <p:cNvSpPr/>
          <p:nvPr/>
        </p:nvSpPr>
        <p:spPr>
          <a:xfrm>
            <a:off x="5984696" y="4755254"/>
            <a:ext cx="4102615" cy="98175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r>
              <a:rPr lang="en-US" sz="2667" b="1">
                <a:solidFill>
                  <a:srgbClr val="0000FF"/>
                </a:solidFill>
                <a:latin typeface="Arial" pitchFamily="34" charset="0"/>
                <a:cs typeface="Arial" pitchFamily="34" charset="0"/>
              </a:rPr>
              <a:t>D. Nối bằng </a:t>
            </a:r>
          </a:p>
          <a:p>
            <a:pPr lvl="0" algn="ctr" defTabSz="1219170"/>
            <a:r>
              <a:rPr lang="en-US" sz="2667" b="1">
                <a:solidFill>
                  <a:srgbClr val="0000FF"/>
                </a:solidFill>
                <a:latin typeface="Arial" pitchFamily="34" charset="0"/>
                <a:cs typeface="Arial" pitchFamily="34" charset="0"/>
              </a:rPr>
              <a:t>kết từ "thì"</a:t>
            </a:r>
            <a:endParaRPr lang="en-US" sz="2667" b="1" dirty="0">
              <a:solidFill>
                <a:srgbClr val="0000FF"/>
              </a:solidFill>
              <a:latin typeface="Arial" pitchFamily="34" charset="0"/>
              <a:cs typeface="Arial" pitchFamily="34" charset="0"/>
            </a:endParaRPr>
          </a:p>
        </p:txBody>
      </p:sp>
      <p:sp>
        <p:nvSpPr>
          <p:cNvPr id="24" name="Rounded Rectangle 16">
            <a:extLst>
              <a:ext uri="{FF2B5EF4-FFF2-40B4-BE49-F238E27FC236}">
                <a16:creationId xmlns:a16="http://schemas.microsoft.com/office/drawing/2014/main" id="{DA3D8908-0F04-4026-9572-D0F6D660577C}"/>
              </a:ext>
            </a:extLst>
          </p:cNvPr>
          <p:cNvSpPr/>
          <p:nvPr/>
        </p:nvSpPr>
        <p:spPr>
          <a:xfrm>
            <a:off x="2460295" y="4783260"/>
            <a:ext cx="2962313"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dirty="0">
                <a:solidFill>
                  <a:srgbClr val="0000FF"/>
                </a:solidFill>
                <a:latin typeface="Arial" pitchFamily="34" charset="0"/>
                <a:cs typeface="Arial" pitchFamily="34" charset="0"/>
              </a:rPr>
              <a:t>C</a:t>
            </a:r>
            <a:r>
              <a:rPr lang="en-US" sz="2667" b="1">
                <a:solidFill>
                  <a:srgbClr val="0000FF"/>
                </a:solidFill>
                <a:latin typeface="Arial" pitchFamily="34" charset="0"/>
                <a:cs typeface="Arial" pitchFamily="34" charset="0"/>
              </a:rPr>
              <a:t>. Nối bằng </a:t>
            </a:r>
          </a:p>
          <a:p>
            <a:pPr algn="ctr" defTabSz="1219170"/>
            <a:r>
              <a:rPr lang="en-US" sz="2667" b="1">
                <a:solidFill>
                  <a:srgbClr val="0000FF"/>
                </a:solidFill>
                <a:latin typeface="Arial" pitchFamily="34" charset="0"/>
                <a:cs typeface="Arial" pitchFamily="34" charset="0"/>
              </a:rPr>
              <a:t>dấu chấm phảy</a:t>
            </a:r>
            <a:endParaRPr lang="en-US" sz="2667" b="1" dirty="0">
              <a:solidFill>
                <a:srgbClr val="0000FF"/>
              </a:solidFill>
              <a:latin typeface="Arial" pitchFamily="34" charset="0"/>
              <a:cs typeface="Arial" pitchFamily="34" charset="0"/>
            </a:endParaRPr>
          </a:p>
        </p:txBody>
      </p:sp>
      <p:sp>
        <p:nvSpPr>
          <p:cNvPr id="25" name="Rounded Rectangle 16">
            <a:extLst>
              <a:ext uri="{FF2B5EF4-FFF2-40B4-BE49-F238E27FC236}">
                <a16:creationId xmlns:a16="http://schemas.microsoft.com/office/drawing/2014/main" id="{E3B4D25A-A55F-4714-8AF9-7F45DAF1E3AC}"/>
              </a:ext>
            </a:extLst>
          </p:cNvPr>
          <p:cNvSpPr/>
          <p:nvPr/>
        </p:nvSpPr>
        <p:spPr>
          <a:xfrm>
            <a:off x="6041694" y="3484336"/>
            <a:ext cx="3962489"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B. Nối bằng </a:t>
            </a:r>
          </a:p>
          <a:p>
            <a:pPr algn="ctr" defTabSz="1219170"/>
            <a:r>
              <a:rPr lang="en-US" sz="2667" b="1">
                <a:solidFill>
                  <a:srgbClr val="0000FF"/>
                </a:solidFill>
                <a:latin typeface="Arial" pitchFamily="34" charset="0"/>
                <a:cs typeface="Arial" pitchFamily="34" charset="0"/>
              </a:rPr>
              <a:t>cặp kết từ "Nếu...thì.."</a:t>
            </a:r>
            <a:endParaRPr lang="en-US" sz="2667" b="1" dirty="0">
              <a:solidFill>
                <a:srgbClr val="0000FF"/>
              </a:solidFill>
              <a:latin typeface="Arial" pitchFamily="34" charset="0"/>
              <a:cs typeface="Arial" pitchFamily="34" charset="0"/>
            </a:endParaRPr>
          </a:p>
        </p:txBody>
      </p:sp>
      <p:sp>
        <p:nvSpPr>
          <p:cNvPr id="26" name="Rounded Rectangle 16">
            <a:extLst>
              <a:ext uri="{FF2B5EF4-FFF2-40B4-BE49-F238E27FC236}">
                <a16:creationId xmlns:a16="http://schemas.microsoft.com/office/drawing/2014/main" id="{6AFD2527-91BE-44B7-BF11-342B017B5FA9}"/>
              </a:ext>
            </a:extLst>
          </p:cNvPr>
          <p:cNvSpPr/>
          <p:nvPr/>
        </p:nvSpPr>
        <p:spPr>
          <a:xfrm>
            <a:off x="2460295" y="3524480"/>
            <a:ext cx="2962313" cy="1001799"/>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a:solidFill>
                  <a:srgbClr val="0000FF"/>
                </a:solidFill>
                <a:latin typeface="Arial" pitchFamily="34" charset="0"/>
                <a:cs typeface="Arial" pitchFamily="34" charset="0"/>
              </a:rPr>
              <a:t>A. Nối bằng </a:t>
            </a:r>
          </a:p>
          <a:p>
            <a:pPr algn="ctr" defTabSz="1219170"/>
            <a:r>
              <a:rPr lang="en-US" sz="2667" b="1">
                <a:solidFill>
                  <a:srgbClr val="0000FF"/>
                </a:solidFill>
                <a:latin typeface="Arial" pitchFamily="34" charset="0"/>
                <a:cs typeface="Arial" pitchFamily="34" charset="0"/>
              </a:rPr>
              <a:t>dấu phảy</a:t>
            </a:r>
            <a:endParaRPr lang="en-US" sz="2667" b="1"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1770222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64" fill="hold"/>
                                        <p:tgtEl>
                                          <p:spTgt spid="19"/>
                                        </p:tgtEl>
                                      </p:cBhvr>
                                    </p:cmd>
                                  </p:childTnLst>
                                </p:cTn>
                              </p:par>
                              <p:par>
                                <p:cTn id="7" presetID="42"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anim calcmode="lin" valueType="num">
                                      <p:cBhvr>
                                        <p:cTn id="10" dur="1000" fill="hold"/>
                                        <p:tgtEl>
                                          <p:spTgt spid="13"/>
                                        </p:tgtEl>
                                        <p:attrNameLst>
                                          <p:attrName>ppt_x</p:attrName>
                                        </p:attrNameLst>
                                      </p:cBhvr>
                                      <p:tavLst>
                                        <p:tav tm="0">
                                          <p:val>
                                            <p:strVal val="#ppt_x"/>
                                          </p:val>
                                        </p:tav>
                                        <p:tav tm="100000">
                                          <p:val>
                                            <p:strVal val="#ppt_x"/>
                                          </p:val>
                                        </p:tav>
                                      </p:tavLst>
                                    </p:anim>
                                    <p:anim calcmode="lin" valueType="num">
                                      <p:cBhvr>
                                        <p:cTn id="11" dur="1000" fill="hold"/>
                                        <p:tgtEl>
                                          <p:spTgt spid="1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1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down)">
                                      <p:cBhvr>
                                        <p:cTn id="20" dur="500"/>
                                        <p:tgtEl>
                                          <p:spTgt spid="23"/>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ppt_y</p:attrName>
                                        </p:attrNameLst>
                                      </p:cBhvr>
                                      <p:tavLst>
                                        <p:tav tm="0">
                                          <p:val>
                                            <p:strVal val="#ppt_y-#ppt_h*1.125000"/>
                                          </p:val>
                                        </p:tav>
                                        <p:tav tm="100000">
                                          <p:val>
                                            <p:strVal val="#ppt_y"/>
                                          </p:val>
                                        </p:tav>
                                      </p:tavLst>
                                    </p:anim>
                                    <p:animEffect transition="in" filter="wipe(down)">
                                      <p:cBhvr>
                                        <p:cTn id="24" dur="500"/>
                                        <p:tgtEl>
                                          <p:spTgt spid="24"/>
                                        </p:tgtEl>
                                      </p:cBhvr>
                                    </p:animEffect>
                                  </p:childTnLst>
                                </p:cTn>
                              </p:par>
                              <p:par>
                                <p:cTn id="25" presetID="12" presetClass="entr" presetSubtype="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p:tgtEl>
                                          <p:spTgt spid="25"/>
                                        </p:tgtEl>
                                        <p:attrNameLst>
                                          <p:attrName>ppt_y</p:attrName>
                                        </p:attrNameLst>
                                      </p:cBhvr>
                                      <p:tavLst>
                                        <p:tav tm="0">
                                          <p:val>
                                            <p:strVal val="#ppt_y-#ppt_h*1.125000"/>
                                          </p:val>
                                        </p:tav>
                                        <p:tav tm="100000">
                                          <p:val>
                                            <p:strVal val="#ppt_y"/>
                                          </p:val>
                                        </p:tav>
                                      </p:tavLst>
                                    </p:anim>
                                    <p:animEffect transition="in" filter="wipe(down)">
                                      <p:cBhvr>
                                        <p:cTn id="28" dur="500"/>
                                        <p:tgtEl>
                                          <p:spTgt spid="25"/>
                                        </p:tgtEl>
                                      </p:cBhvr>
                                    </p:animEffect>
                                  </p:childTnLst>
                                </p:cTn>
                              </p:par>
                              <p:par>
                                <p:cTn id="29" presetID="1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p:tgtEl>
                                          <p:spTgt spid="26"/>
                                        </p:tgtEl>
                                        <p:attrNameLst>
                                          <p:attrName>ppt_y</p:attrName>
                                        </p:attrNameLst>
                                      </p:cBhvr>
                                      <p:tavLst>
                                        <p:tav tm="0">
                                          <p:val>
                                            <p:strVal val="#ppt_y-#ppt_h*1.125000"/>
                                          </p:val>
                                        </p:tav>
                                        <p:tav tm="100000">
                                          <p:val>
                                            <p:strVal val="#ppt_y"/>
                                          </p:val>
                                        </p:tav>
                                      </p:tavLst>
                                    </p:anim>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9"/>
                </p:tgtEl>
              </p:cMediaNode>
            </p:audio>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21" presetClass="emph" presetSubtype="0" fill="hold" grpId="1" nodeType="clickEffect">
                                  <p:stCondLst>
                                    <p:cond delay="0"/>
                                  </p:stCondLst>
                                  <p:childTnLst>
                                    <p:animClr clrSpc="hsl" dir="cw">
                                      <p:cBhvr override="childStyle">
                                        <p:cTn id="38" dur="500" fill="hold"/>
                                        <p:tgtEl>
                                          <p:spTgt spid="23"/>
                                        </p:tgtEl>
                                        <p:attrNameLst>
                                          <p:attrName>style.color</p:attrName>
                                        </p:attrNameLst>
                                      </p:cBhvr>
                                      <p:by>
                                        <p:hsl h="7200000" s="0" l="0"/>
                                      </p:by>
                                    </p:animClr>
                                    <p:animClr clrSpc="hsl" dir="cw">
                                      <p:cBhvr>
                                        <p:cTn id="39" dur="500" fill="hold"/>
                                        <p:tgtEl>
                                          <p:spTgt spid="23"/>
                                        </p:tgtEl>
                                        <p:attrNameLst>
                                          <p:attrName>fillcolor</p:attrName>
                                        </p:attrNameLst>
                                      </p:cBhvr>
                                      <p:by>
                                        <p:hsl h="7200000" s="0" l="0"/>
                                      </p:by>
                                    </p:animClr>
                                    <p:animClr clrSpc="hsl" dir="cw">
                                      <p:cBhvr>
                                        <p:cTn id="40" dur="500" fill="hold"/>
                                        <p:tgtEl>
                                          <p:spTgt spid="23"/>
                                        </p:tgtEl>
                                        <p:attrNameLst>
                                          <p:attrName>stroke.color</p:attrName>
                                        </p:attrNameLst>
                                      </p:cBhvr>
                                      <p:by>
                                        <p:hsl h="7200000" s="0" l="0"/>
                                      </p:by>
                                    </p:animClr>
                                    <p:set>
                                      <p:cBhvr>
                                        <p:cTn id="41" dur="500" fill="hold"/>
                                        <p:tgtEl>
                                          <p:spTgt spid="23"/>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25" presetClass="emph" presetSubtype="0" fill="hold" grpId="1" nodeType="clickEffect">
                                  <p:stCondLst>
                                    <p:cond delay="0"/>
                                  </p:stCondLst>
                                  <p:childTnLst>
                                    <p:animClr clrSpc="hsl" dir="cw">
                                      <p:cBhvr override="childStyle">
                                        <p:cTn id="46" dur="500" fill="hold"/>
                                        <p:tgtEl>
                                          <p:spTgt spid="24"/>
                                        </p:tgtEl>
                                        <p:attrNameLst>
                                          <p:attrName>style.color</p:attrName>
                                        </p:attrNameLst>
                                      </p:cBhvr>
                                      <p:by>
                                        <p:hsl h="0" s="-70588" l="0"/>
                                      </p:by>
                                    </p:animClr>
                                    <p:animClr clrSpc="hsl" dir="cw">
                                      <p:cBhvr>
                                        <p:cTn id="47" dur="500" fill="hold"/>
                                        <p:tgtEl>
                                          <p:spTgt spid="24"/>
                                        </p:tgtEl>
                                        <p:attrNameLst>
                                          <p:attrName>fillcolor</p:attrName>
                                        </p:attrNameLst>
                                      </p:cBhvr>
                                      <p:by>
                                        <p:hsl h="0" s="-70588" l="0"/>
                                      </p:by>
                                    </p:animClr>
                                    <p:animClr clrSpc="hsl" dir="cw">
                                      <p:cBhvr>
                                        <p:cTn id="48" dur="500" fill="hold"/>
                                        <p:tgtEl>
                                          <p:spTgt spid="24"/>
                                        </p:tgtEl>
                                        <p:attrNameLst>
                                          <p:attrName>stroke.color</p:attrName>
                                        </p:attrNameLst>
                                      </p:cBhvr>
                                      <p:by>
                                        <p:hsl h="0" s="-70588" l="0"/>
                                      </p:by>
                                    </p:animClr>
                                    <p:set>
                                      <p:cBhvr>
                                        <p:cTn id="49" dur="500" fill="hold"/>
                                        <p:tgtEl>
                                          <p:spTgt spid="24"/>
                                        </p:tgtEl>
                                        <p:attrNameLst>
                                          <p:attrName>fill.type</p:attrName>
                                        </p:attrNameLst>
                                      </p:cBhvr>
                                      <p:to>
                                        <p:strVal val="solid"/>
                                      </p:to>
                                    </p:set>
                                  </p:childTnLst>
                                  <p:subTnLst>
                                    <p:audio>
                                      <p:cMediaNode>
                                        <p:cTn display="0" masterRel="sameClick">
                                          <p:stCondLst>
                                            <p:cond evt="begin" delay="0">
                                              <p:tn val="45"/>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25" presetClass="emph" presetSubtype="0" fill="hold" grpId="1" nodeType="clickEffect">
                                  <p:stCondLst>
                                    <p:cond delay="0"/>
                                  </p:stCondLst>
                                  <p:childTnLst>
                                    <p:animClr clrSpc="hsl" dir="cw">
                                      <p:cBhvr override="childStyle">
                                        <p:cTn id="54" dur="500" fill="hold"/>
                                        <p:tgtEl>
                                          <p:spTgt spid="25"/>
                                        </p:tgtEl>
                                        <p:attrNameLst>
                                          <p:attrName>style.color</p:attrName>
                                        </p:attrNameLst>
                                      </p:cBhvr>
                                      <p:by>
                                        <p:hsl h="0" s="-70588" l="0"/>
                                      </p:by>
                                    </p:animClr>
                                    <p:animClr clrSpc="hsl" dir="cw">
                                      <p:cBhvr>
                                        <p:cTn id="55" dur="500" fill="hold"/>
                                        <p:tgtEl>
                                          <p:spTgt spid="25"/>
                                        </p:tgtEl>
                                        <p:attrNameLst>
                                          <p:attrName>fillcolor</p:attrName>
                                        </p:attrNameLst>
                                      </p:cBhvr>
                                      <p:by>
                                        <p:hsl h="0" s="-70588" l="0"/>
                                      </p:by>
                                    </p:animClr>
                                    <p:animClr clrSpc="hsl" dir="cw">
                                      <p:cBhvr>
                                        <p:cTn id="56" dur="500" fill="hold"/>
                                        <p:tgtEl>
                                          <p:spTgt spid="25"/>
                                        </p:tgtEl>
                                        <p:attrNameLst>
                                          <p:attrName>stroke.color</p:attrName>
                                        </p:attrNameLst>
                                      </p:cBhvr>
                                      <p:by>
                                        <p:hsl h="0" s="-70588" l="0"/>
                                      </p:by>
                                    </p:animClr>
                                    <p:set>
                                      <p:cBhvr>
                                        <p:cTn id="57" dur="500" fill="hold"/>
                                        <p:tgtEl>
                                          <p:spTgt spid="25"/>
                                        </p:tgtEl>
                                        <p:attrNameLst>
                                          <p:attrName>fill.type</p:attrName>
                                        </p:attrNameLst>
                                      </p:cBhvr>
                                      <p:to>
                                        <p:strVal val="solid"/>
                                      </p:to>
                                    </p:set>
                                  </p:childTnLst>
                                  <p:subTnLst>
                                    <p:audio>
                                      <p:cMediaNode>
                                        <p:cTn display="0" masterRel="sameClick">
                                          <p:stCondLst>
                                            <p:cond evt="begin" delay="0">
                                              <p:tn val="53"/>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5"/>
                  </p:tgtEl>
                </p:cond>
              </p:nextCondLst>
            </p:seq>
            <p:seq concurrent="1" nextAc="seek">
              <p:cTn id="58" restart="whenNotActive" fill="hold" evtFilter="cancelBubble" nodeType="interactiveSeq">
                <p:stCondLst>
                  <p:cond evt="onClick" delay="0">
                    <p:tgtEl>
                      <p:spTgt spid="26"/>
                    </p:tgtEl>
                  </p:cond>
                </p:stCondLst>
                <p:endSync evt="end" delay="0">
                  <p:rtn val="all"/>
                </p:endSync>
                <p:childTnLst>
                  <p:par>
                    <p:cTn id="59" fill="hold">
                      <p:stCondLst>
                        <p:cond delay="0"/>
                      </p:stCondLst>
                      <p:childTnLst>
                        <p:par>
                          <p:cTn id="60" fill="hold">
                            <p:stCondLst>
                              <p:cond delay="0"/>
                            </p:stCondLst>
                            <p:childTnLst>
                              <p:par>
                                <p:cTn id="61" presetID="25" presetClass="emph" presetSubtype="0" fill="hold" grpId="1" nodeType="clickEffect">
                                  <p:stCondLst>
                                    <p:cond delay="0"/>
                                  </p:stCondLst>
                                  <p:childTnLst>
                                    <p:animClr clrSpc="hsl" dir="cw">
                                      <p:cBhvr override="childStyle">
                                        <p:cTn id="62" dur="500" fill="hold"/>
                                        <p:tgtEl>
                                          <p:spTgt spid="26"/>
                                        </p:tgtEl>
                                        <p:attrNameLst>
                                          <p:attrName>style.color</p:attrName>
                                        </p:attrNameLst>
                                      </p:cBhvr>
                                      <p:by>
                                        <p:hsl h="0" s="-70588" l="0"/>
                                      </p:by>
                                    </p:animClr>
                                    <p:animClr clrSpc="hsl" dir="cw">
                                      <p:cBhvr>
                                        <p:cTn id="63" dur="500" fill="hold"/>
                                        <p:tgtEl>
                                          <p:spTgt spid="26"/>
                                        </p:tgtEl>
                                        <p:attrNameLst>
                                          <p:attrName>fillcolor</p:attrName>
                                        </p:attrNameLst>
                                      </p:cBhvr>
                                      <p:by>
                                        <p:hsl h="0" s="-70588" l="0"/>
                                      </p:by>
                                    </p:animClr>
                                    <p:animClr clrSpc="hsl" dir="cw">
                                      <p:cBhvr>
                                        <p:cTn id="64" dur="500" fill="hold"/>
                                        <p:tgtEl>
                                          <p:spTgt spid="26"/>
                                        </p:tgtEl>
                                        <p:attrNameLst>
                                          <p:attrName>stroke.color</p:attrName>
                                        </p:attrNameLst>
                                      </p:cBhvr>
                                      <p:by>
                                        <p:hsl h="0" s="-70588" l="0"/>
                                      </p:by>
                                    </p:animClr>
                                    <p:set>
                                      <p:cBhvr>
                                        <p:cTn id="65" dur="500" fill="hold"/>
                                        <p:tgtEl>
                                          <p:spTgt spid="26"/>
                                        </p:tgtEl>
                                        <p:attrNameLst>
                                          <p:attrName>fill.type</p:attrName>
                                        </p:attrNameLst>
                                      </p:cBhvr>
                                      <p:to>
                                        <p:strVal val="solid"/>
                                      </p:to>
                                    </p:set>
                                  </p:childTnLst>
                                  <p:subTnLst>
                                    <p:audio>
                                      <p:cMediaNode>
                                        <p:cTn display="0" masterRel="sameClick">
                                          <p:stCondLst>
                                            <p:cond evt="begin" delay="0">
                                              <p:tn val="61"/>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26"/>
                  </p:tgtEl>
                </p:cond>
              </p:nextCondLst>
            </p:seq>
          </p:childTnLst>
        </p:cTn>
      </p:par>
    </p:tnLst>
    <p:bldLst>
      <p:bldP spid="22" grpId="0"/>
      <p:bldP spid="23" grpId="0" animBg="1"/>
      <p:bldP spid="23" grpId="1" animBg="1"/>
      <p:bldP spid="24" grpId="0" animBg="1"/>
      <p:bldP spid="24" grpId="1" animBg="1"/>
      <p:bldP spid="25" grpId="0" animBg="1"/>
      <p:bldP spid="25" grpId="1" animBg="1"/>
      <p:bldP spid="26" grpId="0" animBg="1"/>
      <p:bldP spid="2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Google Shape;114;p6">
            <a:extLst>
              <a:ext uri="{FF2B5EF4-FFF2-40B4-BE49-F238E27FC236}">
                <a16:creationId xmlns:a16="http://schemas.microsoft.com/office/drawing/2014/main" id="{D81AE276-AE7E-DF88-0496-AC2144FE72C6}"/>
              </a:ext>
            </a:extLst>
          </p:cNvPr>
          <p:cNvSpPr/>
          <p:nvPr/>
        </p:nvSpPr>
        <p:spPr>
          <a:xfrm>
            <a:off x="10203682" y="945180"/>
            <a:ext cx="661787" cy="574100"/>
          </a:xfrm>
          <a:custGeom>
            <a:avLst/>
            <a:gdLst/>
            <a:ahLst/>
            <a:cxnLst/>
            <a:rect l="l" t="t" r="r" b="b"/>
            <a:pathLst>
              <a:path w="992680" h="861150" extrusionOk="0">
                <a:moveTo>
                  <a:pt x="0" y="0"/>
                </a:moveTo>
                <a:lnTo>
                  <a:pt x="992680" y="0"/>
                </a:lnTo>
                <a:lnTo>
                  <a:pt x="992680" y="861150"/>
                </a:lnTo>
                <a:lnTo>
                  <a:pt x="0" y="861150"/>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oogle Shape;117;p6">
            <a:extLst>
              <a:ext uri="{FF2B5EF4-FFF2-40B4-BE49-F238E27FC236}">
                <a16:creationId xmlns:a16="http://schemas.microsoft.com/office/drawing/2014/main" id="{D386324C-FF7E-D8C3-7F22-129FE93D1CF2}"/>
              </a:ext>
            </a:extLst>
          </p:cNvPr>
          <p:cNvSpPr/>
          <p:nvPr/>
        </p:nvSpPr>
        <p:spPr>
          <a:xfrm>
            <a:off x="520198" y="856537"/>
            <a:ext cx="10718800" cy="574100"/>
          </a:xfrm>
          <a:prstGeom prst="roundRect">
            <a:avLst>
              <a:gd name="adj" fmla="val 0"/>
            </a:avLst>
          </a:prstGeom>
          <a:noFill/>
          <a:ln>
            <a:noFill/>
          </a:ln>
        </p:spPr>
        <p:txBody>
          <a:bodyPr spcFirstLastPara="1" wrap="square" lIns="60950" tIns="30467" rIns="60950" bIns="30467" anchor="ctr" anchorCtr="0">
            <a:noAutofit/>
          </a:bodyPr>
          <a:lstStyle/>
          <a:p>
            <a:pPr lvl="0" algn="ctr">
              <a:buClr>
                <a:srgbClr val="000000"/>
              </a:buClr>
            </a:pPr>
            <a:r>
              <a:rPr lang="it-IT" sz="5400" kern="0">
                <a:solidFill>
                  <a:srgbClr val="000000"/>
                </a:solidFill>
                <a:latin typeface="UTM Avo" panose="02040603050506020204" pitchFamily="18" charset="0"/>
                <a:ea typeface="Calibri"/>
                <a:cs typeface="Calibri"/>
                <a:sym typeface="Calibri"/>
              </a:rPr>
              <a:t>Trò chơi </a:t>
            </a:r>
            <a:r>
              <a:rPr lang="it-IT" sz="5400" b="1" kern="0">
                <a:solidFill>
                  <a:srgbClr val="FF0000"/>
                </a:solidFill>
                <a:latin typeface="UTM Avo" panose="02040603050506020204" pitchFamily="18" charset="0"/>
                <a:ea typeface="Calibri"/>
                <a:cs typeface="Calibri"/>
                <a:sym typeface="Calibri"/>
              </a:rPr>
              <a:t>“Ai nhanh hơn”</a:t>
            </a:r>
            <a:endParaRPr kumimoji="0" lang="vi-VN" sz="5400" b="1" i="0" u="none" strike="noStrike" kern="0" cap="none" spc="0" normalizeH="0" baseline="0" noProof="0" dirty="0">
              <a:ln>
                <a:noFill/>
              </a:ln>
              <a:solidFill>
                <a:srgbClr val="FF0000"/>
              </a:solidFill>
              <a:effectLst/>
              <a:uLnTx/>
              <a:uFillTx/>
              <a:latin typeface="UTM Avo" panose="02040603050506020204" pitchFamily="18" charset="0"/>
              <a:ea typeface="Calibri"/>
              <a:cs typeface="Calibri"/>
              <a:sym typeface="Calibri"/>
            </a:endParaRPr>
          </a:p>
        </p:txBody>
      </p:sp>
      <p:sp>
        <p:nvSpPr>
          <p:cNvPr id="17" name="Google Shape;117;p6">
            <a:extLst>
              <a:ext uri="{FF2B5EF4-FFF2-40B4-BE49-F238E27FC236}">
                <a16:creationId xmlns:a16="http://schemas.microsoft.com/office/drawing/2014/main" id="{D7B73367-D340-4505-96DD-B6D3752D78D6}"/>
              </a:ext>
            </a:extLst>
          </p:cNvPr>
          <p:cNvSpPr/>
          <p:nvPr/>
        </p:nvSpPr>
        <p:spPr>
          <a:xfrm>
            <a:off x="876458" y="1827452"/>
            <a:ext cx="10718800" cy="574100"/>
          </a:xfrm>
          <a:prstGeom prst="roundRect">
            <a:avLst>
              <a:gd name="adj" fmla="val 0"/>
            </a:avLst>
          </a:prstGeom>
          <a:noFill/>
          <a:ln>
            <a:noFill/>
          </a:ln>
        </p:spPr>
        <p:txBody>
          <a:bodyPr spcFirstLastPara="1" wrap="square" lIns="60950" tIns="30467" rIns="60950" bIns="30467" anchor="ctr" anchorCtr="0">
            <a:noAutofit/>
          </a:bodyPr>
          <a:lstStyle/>
          <a:p>
            <a:pPr lvl="0">
              <a:buClr>
                <a:srgbClr val="000000"/>
              </a:buClr>
            </a:pPr>
            <a:r>
              <a:rPr lang="it-IT" sz="4400" kern="0">
                <a:solidFill>
                  <a:srgbClr val="000000"/>
                </a:solidFill>
                <a:latin typeface="UTM Avo" panose="02040603050506020204" pitchFamily="18" charset="0"/>
                <a:ea typeface="Calibri"/>
                <a:cs typeface="Calibri"/>
                <a:sym typeface="Calibri"/>
              </a:rPr>
              <a:t>Đại diện 3 tổ lên thi đua đặt câu ghép</a:t>
            </a:r>
            <a:endParaRPr kumimoji="0" lang="vi-VN" sz="4400" b="1" i="0" u="none" strike="noStrike" kern="0" cap="none" spc="0" normalizeH="0" baseline="0" noProof="0" dirty="0">
              <a:ln>
                <a:noFill/>
              </a:ln>
              <a:solidFill>
                <a:srgbClr val="FF0000"/>
              </a:solidFill>
              <a:effectLst/>
              <a:uLnTx/>
              <a:uFillTx/>
              <a:latin typeface="UTM Avo" panose="02040603050506020204" pitchFamily="18" charset="0"/>
              <a:ea typeface="Calibri"/>
              <a:cs typeface="Calibri"/>
              <a:sym typeface="Calibri"/>
            </a:endParaRPr>
          </a:p>
        </p:txBody>
      </p:sp>
      <p:pic>
        <p:nvPicPr>
          <p:cNvPr id="1026" name="Picture 2" descr="Học Sinh Hình ảnh PNG | Vector Và Các Tập Tin PSD | Tải Về Miễn Phí Trên  Pngtree">
            <a:extLst>
              <a:ext uri="{FF2B5EF4-FFF2-40B4-BE49-F238E27FC236}">
                <a16:creationId xmlns:a16="http://schemas.microsoft.com/office/drawing/2014/main" id="{D0D27C88-8EB1-4299-95C6-A95913A63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6155" y="1751114"/>
            <a:ext cx="5106885" cy="510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79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9706ED9-68A9-F8F5-4AAD-0F4B96BD7453}"/>
              </a:ext>
            </a:extLst>
          </p:cNvPr>
          <p:cNvPicPr>
            <a:picLocks noChangeAspect="1"/>
          </p:cNvPicPr>
          <p:nvPr/>
        </p:nvPicPr>
        <p:blipFill>
          <a:blip r:embed="rId5"/>
          <a:stretch>
            <a:fillRect/>
          </a:stretch>
        </p:blipFill>
        <p:spPr>
          <a:xfrm>
            <a:off x="891300" y="923106"/>
            <a:ext cx="10047079" cy="2786113"/>
          </a:xfrm>
          <a:prstGeom prst="rect">
            <a:avLst/>
          </a:prstGeom>
        </p:spPr>
      </p:pic>
    </p:spTree>
    <p:extLst>
      <p:ext uri="{BB962C8B-B14F-4D97-AF65-F5344CB8AC3E}">
        <p14:creationId xmlns:p14="http://schemas.microsoft.com/office/powerpoint/2010/main" val="587595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39"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39"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4"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4"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39"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39"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1"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39"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1"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3"/>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19" y="1579664"/>
            <a:ext cx="5637467" cy="4278094"/>
          </a:xfrm>
          <a:prstGeom prst="rect">
            <a:avLst/>
          </a:prstGeom>
          <a:noFill/>
        </p:spPr>
        <p:txBody>
          <a:bodyPr wrap="square" rtlCol="0">
            <a:spAutoFit/>
          </a:bodyPr>
          <a:lstStyle/>
          <a:p>
            <a:pPr marL="0" marR="0" lvl="0" indent="0" algn="ctr" defTabSz="835339"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id="{5E1FEDF0-FEBC-4137-871B-D05F1763DDC6}"/>
              </a:ext>
            </a:extLst>
          </p:cNvPr>
          <p:cNvSpPr txBox="1"/>
          <p:nvPr/>
        </p:nvSpPr>
        <p:spPr>
          <a:xfrm>
            <a:off x="2336320" y="2049177"/>
            <a:ext cx="7519359" cy="1446550"/>
          </a:xfrm>
          <a:prstGeom prst="rect">
            <a:avLst/>
          </a:prstGeom>
          <a:noFill/>
        </p:spPr>
        <p:txBody>
          <a:bodyPr wrap="square">
            <a:spAutoFit/>
          </a:bodyPr>
          <a:lstStyle/>
          <a:p>
            <a:pPr algn="ctr"/>
            <a:r>
              <a:rPr lang="en-US" sz="8800">
                <a:solidFill>
                  <a:srgbClr val="FF0000"/>
                </a:solidFill>
                <a:latin typeface="Coiny" panose="02000903060500060000" pitchFamily="2" charset="0"/>
              </a:rPr>
              <a:t>KHÁM PHÁ</a:t>
            </a:r>
            <a:endParaRPr lang="vi-VN" sz="8800" dirty="0">
              <a:solidFill>
                <a:srgbClr val="FF0000"/>
              </a:solidFill>
              <a:latin typeface="#9Slide05 Gullever Font" panose="02000507000000020004" pitchFamily="2" charset="-93"/>
            </a:endParaRPr>
          </a:p>
        </p:txBody>
      </p:sp>
    </p:spTree>
    <p:extLst>
      <p:ext uri="{BB962C8B-B14F-4D97-AF65-F5344CB8AC3E}">
        <p14:creationId xmlns:p14="http://schemas.microsoft.com/office/powerpoint/2010/main" val="184404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2">
            <a:extLst>
              <a:ext uri="{FF2B5EF4-FFF2-40B4-BE49-F238E27FC236}">
                <a16:creationId xmlns:a16="http://schemas.microsoft.com/office/drawing/2014/main"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12">
            <a:extLst>
              <a:ext uri="{FF2B5EF4-FFF2-40B4-BE49-F238E27FC236}">
                <a16:creationId xmlns:a16="http://schemas.microsoft.com/office/drawing/2014/main"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2B61072B-F1B8-CDA9-2FBC-38F90930E049}"/>
              </a:ext>
            </a:extLst>
          </p:cNvPr>
          <p:cNvSpPr txBox="1"/>
          <p:nvPr/>
        </p:nvSpPr>
        <p:spPr>
          <a:xfrm>
            <a:off x="2520918" y="1416516"/>
            <a:ext cx="7519359"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9Slide05 Gullever Font" panose="02000507000000020004" pitchFamily="2" charset="-93"/>
                <a:ea typeface="+mn-ea"/>
                <a:cs typeface="+mn-cs"/>
              </a:rPr>
              <a:t>Nhận</a:t>
            </a:r>
            <a:r>
              <a:rPr kumimoji="0" lang="en-US" sz="6600" b="0" i="0" u="none" strike="noStrike" kern="1200" cap="none" spc="0" normalizeH="0" noProof="0">
                <a:ln>
                  <a:noFill/>
                </a:ln>
                <a:solidFill>
                  <a:srgbClr val="FF0000"/>
                </a:solidFill>
                <a:effectLst/>
                <a:uLnTx/>
                <a:uFillTx/>
                <a:latin typeface="#9Slide05 Gullever Font" panose="02000507000000020004" pitchFamily="2" charset="-93"/>
                <a:ea typeface="+mn-ea"/>
                <a:cs typeface="+mn-cs"/>
              </a:rPr>
              <a:t> diện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9Slide05 Gullever Font" panose="02000507000000020004" pitchFamily="2" charset="-93"/>
                <a:ea typeface="+mn-ea"/>
                <a:cs typeface="+mn-cs"/>
              </a:rPr>
              <a:t>c</a:t>
            </a:r>
            <a:r>
              <a:rPr kumimoji="0" lang="vi-VN" sz="6600" b="0" i="0" u="none" strike="noStrike" kern="1200" cap="none" spc="0" normalizeH="0" baseline="0" noProof="0">
                <a:ln>
                  <a:noFill/>
                </a:ln>
                <a:solidFill>
                  <a:srgbClr val="0070C0"/>
                </a:solidFill>
                <a:effectLst/>
                <a:uLnTx/>
                <a:uFillTx/>
                <a:latin typeface="#9Slide05 Gullever Font" panose="02000507000000020004" pitchFamily="2" charset="-93"/>
                <a:ea typeface="+mn-ea"/>
                <a:cs typeface="+mn-cs"/>
              </a:rPr>
              <a:t>ách nối các vế câu trong câu ghép</a:t>
            </a:r>
            <a:endParaRPr kumimoji="0" lang="vi-VN" sz="6600" b="0" i="0" u="none" strike="noStrike" kern="1200" cap="none" spc="0" normalizeH="0" baseline="0" noProof="0" dirty="0">
              <a:ln>
                <a:noFill/>
              </a:ln>
              <a:solidFill>
                <a:srgbClr val="0070C0"/>
              </a:solidFill>
              <a:effectLst/>
              <a:uLnTx/>
              <a:uFillTx/>
              <a:latin typeface="#9Slide05 Gullever Font" panose="02000507000000020004" pitchFamily="2" charset="-93"/>
              <a:ea typeface="+mn-ea"/>
              <a:cs typeface="+mn-cs"/>
            </a:endParaRPr>
          </a:p>
        </p:txBody>
      </p:sp>
    </p:spTree>
    <p:extLst>
      <p:ext uri="{BB962C8B-B14F-4D97-AF65-F5344CB8AC3E}">
        <p14:creationId xmlns:p14="http://schemas.microsoft.com/office/powerpoint/2010/main" val="1049795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927761" y="3141949"/>
            <a:ext cx="10650680"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vi-VN" sz="3200" kern="0">
                <a:solidFill>
                  <a:srgbClr val="FF0000"/>
                </a:solidFill>
                <a:latin typeface="UTM Avo" panose="02040603050506020204" pitchFamily="18" charset="0"/>
                <a:ea typeface="Calibri"/>
                <a:cs typeface="Calibri"/>
                <a:sym typeface="Calibri"/>
              </a:rPr>
              <a:t>1. Các vế trong mỗi câu ghép sau được nối với nhau bằng cách nào?</a:t>
            </a:r>
          </a:p>
          <a:p>
            <a:pPr lvl="0" algn="just">
              <a:buClr>
                <a:srgbClr val="000000"/>
              </a:buClr>
            </a:pPr>
            <a:r>
              <a:rPr lang="vi-VN" sz="3200" b="1" kern="0">
                <a:solidFill>
                  <a:srgbClr val="00B0F0"/>
                </a:solidFill>
                <a:latin typeface="UTM Avo" panose="02040603050506020204" pitchFamily="18" charset="0"/>
                <a:ea typeface="Calibri"/>
                <a:cs typeface="Calibri"/>
                <a:sym typeface="Calibri"/>
              </a:rPr>
              <a:t>a.</a:t>
            </a:r>
            <a:r>
              <a:rPr lang="vi-VN" sz="3200" kern="0">
                <a:solidFill>
                  <a:srgbClr val="000000"/>
                </a:solidFill>
                <a:latin typeface="UTM Avo" panose="02040603050506020204" pitchFamily="18" charset="0"/>
                <a:ea typeface="Calibri"/>
                <a:cs typeface="Calibri"/>
                <a:sym typeface="Calibri"/>
              </a:rPr>
              <a:t> Sóng chồm dữ dội, bọt tung trắng xoá.</a:t>
            </a:r>
          </a:p>
          <a:p>
            <a:pPr lvl="0" algn="just">
              <a:buClr>
                <a:srgbClr val="000000"/>
              </a:buClr>
            </a:pPr>
            <a:r>
              <a:rPr lang="vi-VN" sz="3200" b="1" kern="0">
                <a:solidFill>
                  <a:srgbClr val="00B0F0"/>
                </a:solidFill>
                <a:latin typeface="UTM Avo" panose="02040603050506020204" pitchFamily="18" charset="0"/>
                <a:ea typeface="Calibri"/>
                <a:cs typeface="Calibri"/>
                <a:sym typeface="Calibri"/>
              </a:rPr>
              <a:t>b. </a:t>
            </a:r>
            <a:r>
              <a:rPr lang="vi-VN" sz="3200" kern="0">
                <a:solidFill>
                  <a:srgbClr val="000000"/>
                </a:solidFill>
                <a:latin typeface="UTM Avo" panose="02040603050506020204" pitchFamily="18" charset="0"/>
                <a:ea typeface="Calibri"/>
                <a:cs typeface="Calibri"/>
                <a:sym typeface="Calibri"/>
              </a:rPr>
              <a:t>Mặt trời lặn hẳn và những ngôi sao xuất hiện.</a:t>
            </a:r>
          </a:p>
          <a:p>
            <a:pPr lvl="0" algn="just">
              <a:buClr>
                <a:srgbClr val="000000"/>
              </a:buClr>
            </a:pPr>
            <a:r>
              <a:rPr lang="vi-VN" sz="3200" b="1" kern="0">
                <a:solidFill>
                  <a:srgbClr val="00B0F0"/>
                </a:solidFill>
                <a:latin typeface="UTM Avo" panose="02040603050506020204" pitchFamily="18" charset="0"/>
                <a:ea typeface="Calibri"/>
                <a:cs typeface="Calibri"/>
                <a:sym typeface="Calibri"/>
              </a:rPr>
              <a:t>c.</a:t>
            </a:r>
            <a:r>
              <a:rPr lang="vi-VN" sz="3200" kern="0">
                <a:solidFill>
                  <a:srgbClr val="000000"/>
                </a:solidFill>
                <a:latin typeface="UTM Avo" panose="02040603050506020204" pitchFamily="18" charset="0"/>
                <a:ea typeface="Calibri"/>
                <a:cs typeface="Calibri"/>
                <a:sym typeface="Calibri"/>
              </a:rPr>
              <a:t> Vì sương dày đặc nên chúng tôi không nhìn rõ đường.</a:t>
            </a:r>
          </a:p>
          <a:p>
            <a:pPr lvl="0" algn="just">
              <a:buClr>
                <a:srgbClr val="000000"/>
              </a:buClr>
            </a:pPr>
            <a:r>
              <a:rPr lang="vi-VN" sz="3200" b="1" kern="0">
                <a:solidFill>
                  <a:srgbClr val="00B0F0"/>
                </a:solidFill>
                <a:latin typeface="UTM Avo" panose="02040603050506020204" pitchFamily="18" charset="0"/>
                <a:ea typeface="Calibri"/>
                <a:cs typeface="Calibri"/>
                <a:sym typeface="Calibri"/>
              </a:rPr>
              <a:t>d.</a:t>
            </a:r>
            <a:r>
              <a:rPr lang="vi-VN" sz="3200" kern="0">
                <a:solidFill>
                  <a:srgbClr val="000000"/>
                </a:solidFill>
                <a:latin typeface="UTM Avo" panose="02040603050506020204" pitchFamily="18" charset="0"/>
                <a:ea typeface="Calibri"/>
                <a:cs typeface="Calibri"/>
                <a:sym typeface="Calibri"/>
              </a:rPr>
              <a:t> Những đám khoai lang, khoai môn xanh mướt; mấy vạt rau, vạt đậu xanh</a:t>
            </a:r>
            <a:r>
              <a:rPr lang="en-US" sz="3200" kern="0">
                <a:solidFill>
                  <a:srgbClr val="000000"/>
                </a:solidFill>
                <a:latin typeface="UTM Avo" panose="02040603050506020204" pitchFamily="18" charset="0"/>
                <a:ea typeface="Calibri"/>
                <a:cs typeface="Calibri"/>
                <a:sym typeface="Calibri"/>
              </a:rPr>
              <a:t> </a:t>
            </a:r>
            <a:r>
              <a:rPr lang="vi-VN" sz="3200" kern="0">
                <a:solidFill>
                  <a:srgbClr val="000000"/>
                </a:solidFill>
                <a:latin typeface="UTM Avo" panose="02040603050506020204" pitchFamily="18" charset="0"/>
                <a:ea typeface="Calibri"/>
                <a:cs typeface="Calibri"/>
                <a:sym typeface="Calibri"/>
              </a:rPr>
              <a:t>non mỡ màng.</a:t>
            </a:r>
          </a:p>
          <a:p>
            <a:pPr lvl="0" algn="just">
              <a:buClr>
                <a:srgbClr val="000000"/>
              </a:buClr>
            </a:pPr>
            <a:r>
              <a:rPr lang="vi-VN" sz="3200" b="1" kern="0">
                <a:solidFill>
                  <a:srgbClr val="00B0F0"/>
                </a:solidFill>
                <a:latin typeface="UTM Avo" panose="02040603050506020204" pitchFamily="18" charset="0"/>
                <a:ea typeface="Calibri"/>
                <a:cs typeface="Calibri"/>
                <a:sym typeface="Calibri"/>
              </a:rPr>
              <a:t>e. </a:t>
            </a:r>
            <a:r>
              <a:rPr lang="vi-VN" sz="3200" kern="0">
                <a:solidFill>
                  <a:srgbClr val="000000"/>
                </a:solidFill>
                <a:latin typeface="UTM Avo" panose="02040603050506020204" pitchFamily="18" charset="0"/>
                <a:ea typeface="Calibri"/>
                <a:cs typeface="Calibri"/>
                <a:sym typeface="Calibri"/>
              </a:rPr>
              <a:t>Nước dâng lên cao bao nhiêu, Sơn Tinh lại làm cho đồi núi cao lên</a:t>
            </a:r>
            <a:r>
              <a:rPr lang="en-US" sz="3200" kern="0">
                <a:solidFill>
                  <a:srgbClr val="000000"/>
                </a:solidFill>
                <a:latin typeface="UTM Avo" panose="02040603050506020204" pitchFamily="18" charset="0"/>
                <a:ea typeface="Calibri"/>
                <a:cs typeface="Calibri"/>
                <a:sym typeface="Calibri"/>
              </a:rPr>
              <a:t> </a:t>
            </a:r>
            <a:r>
              <a:rPr lang="vi-VN" sz="3200" kern="0">
                <a:solidFill>
                  <a:srgbClr val="000000"/>
                </a:solidFill>
                <a:latin typeface="UTM Avo" panose="02040603050506020204" pitchFamily="18" charset="0"/>
                <a:ea typeface="Calibri"/>
                <a:cs typeface="Calibri"/>
                <a:sym typeface="Calibri"/>
              </a:rPr>
              <a:t>bấy nhiêu.</a:t>
            </a:r>
            <a:endParaRPr kumimoji="0" lang="vi-VN" sz="3200" b="1" i="0" u="none" strike="noStrike" kern="0" cap="none" spc="0" normalizeH="0" baseline="0" noProof="0" dirty="0">
              <a:ln>
                <a:noFill/>
              </a:ln>
              <a:solidFill>
                <a:srgbClr val="FF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2714414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864919" y="836094"/>
            <a:ext cx="104621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a:ln>
                  <a:noFill/>
                </a:ln>
                <a:solidFill>
                  <a:srgbClr val="00B0F0"/>
                </a:solidFill>
                <a:effectLst/>
                <a:uLnTx/>
                <a:uFillTx/>
                <a:latin typeface="UTM Avo" panose="02040603050506020204" pitchFamily="18" charset="0"/>
                <a:ea typeface="Calibri"/>
                <a:cs typeface="Calibri"/>
                <a:sym typeface="Calibri"/>
              </a:rPr>
              <a:t>a.</a:t>
            </a:r>
            <a:r>
              <a:rPr kumimoji="0" lang="vi-VN" sz="40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rPr>
              <a:t> Sóng chồm dữ dội, bọt tung trắng xoá.</a:t>
            </a:r>
          </a:p>
        </p:txBody>
      </p:sp>
      <p:sp>
        <p:nvSpPr>
          <p:cNvPr id="2" name="Oval 1">
            <a:extLst>
              <a:ext uri="{FF2B5EF4-FFF2-40B4-BE49-F238E27FC236}">
                <a16:creationId xmlns:a16="http://schemas.microsoft.com/office/drawing/2014/main" id="{DDCC176E-8E65-4B74-A5DA-BF776BF7CB93}"/>
              </a:ext>
            </a:extLst>
          </p:cNvPr>
          <p:cNvSpPr/>
          <p:nvPr/>
        </p:nvSpPr>
        <p:spPr>
          <a:xfrm>
            <a:off x="6095999" y="1123144"/>
            <a:ext cx="281050" cy="2870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17;p6">
            <a:extLst>
              <a:ext uri="{FF2B5EF4-FFF2-40B4-BE49-F238E27FC236}">
                <a16:creationId xmlns:a16="http://schemas.microsoft.com/office/drawing/2014/main" id="{40B32147-EE86-4432-86C7-2E25AB087612}"/>
              </a:ext>
            </a:extLst>
          </p:cNvPr>
          <p:cNvSpPr/>
          <p:nvPr/>
        </p:nvSpPr>
        <p:spPr>
          <a:xfrm>
            <a:off x="1019297" y="2543903"/>
            <a:ext cx="10462160"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vi-VN" sz="4000" b="1" kern="0">
                <a:solidFill>
                  <a:srgbClr val="00B0F0"/>
                </a:solidFill>
                <a:latin typeface="UTM Avo" panose="02040603050506020204" pitchFamily="18" charset="0"/>
                <a:ea typeface="Calibri"/>
                <a:cs typeface="Calibri"/>
                <a:sym typeface="Calibri"/>
              </a:rPr>
              <a:t>b. </a:t>
            </a:r>
            <a:r>
              <a:rPr lang="vi-VN" sz="4000" kern="0">
                <a:latin typeface="UTM Avo" panose="02040603050506020204" pitchFamily="18" charset="0"/>
                <a:ea typeface="Calibri"/>
                <a:cs typeface="Calibri"/>
                <a:sym typeface="Calibri"/>
              </a:rPr>
              <a:t>Mặt trời lặn hẳn và những ngôi sao xuất hiện.</a:t>
            </a:r>
          </a:p>
        </p:txBody>
      </p:sp>
      <p:sp>
        <p:nvSpPr>
          <p:cNvPr id="7" name="Oval 6">
            <a:extLst>
              <a:ext uri="{FF2B5EF4-FFF2-40B4-BE49-F238E27FC236}">
                <a16:creationId xmlns:a16="http://schemas.microsoft.com/office/drawing/2014/main" id="{34601A6D-82F0-4E7F-A4FB-89AE7AEBFD72}"/>
              </a:ext>
            </a:extLst>
          </p:cNvPr>
          <p:cNvSpPr/>
          <p:nvPr/>
        </p:nvSpPr>
        <p:spPr>
          <a:xfrm>
            <a:off x="6250376" y="2262871"/>
            <a:ext cx="1041071" cy="5740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17;p6">
            <a:extLst>
              <a:ext uri="{FF2B5EF4-FFF2-40B4-BE49-F238E27FC236}">
                <a16:creationId xmlns:a16="http://schemas.microsoft.com/office/drawing/2014/main" id="{D6E61045-5558-4F3E-BFFF-36973746C5F0}"/>
              </a:ext>
            </a:extLst>
          </p:cNvPr>
          <p:cNvSpPr/>
          <p:nvPr/>
        </p:nvSpPr>
        <p:spPr>
          <a:xfrm>
            <a:off x="1019298" y="4356010"/>
            <a:ext cx="10462160"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en-US" sz="4000" b="1" kern="0">
                <a:solidFill>
                  <a:srgbClr val="00B0F0"/>
                </a:solidFill>
                <a:latin typeface="UTM Avo" panose="02040603050506020204" pitchFamily="18" charset="0"/>
                <a:ea typeface="Calibri"/>
                <a:cs typeface="Calibri"/>
                <a:sym typeface="Calibri"/>
              </a:rPr>
              <a:t>c</a:t>
            </a:r>
            <a:r>
              <a:rPr lang="vi-VN" sz="4000" b="1" kern="0">
                <a:solidFill>
                  <a:srgbClr val="00B0F0"/>
                </a:solidFill>
                <a:latin typeface="UTM Avo" panose="02040603050506020204" pitchFamily="18" charset="0"/>
                <a:ea typeface="Calibri"/>
                <a:cs typeface="Calibri"/>
                <a:sym typeface="Calibri"/>
              </a:rPr>
              <a:t>. </a:t>
            </a:r>
            <a:r>
              <a:rPr lang="vi-VN" sz="4000" kern="0">
                <a:latin typeface="UTM Avo" panose="02040603050506020204" pitchFamily="18" charset="0"/>
                <a:ea typeface="Calibri"/>
                <a:cs typeface="Calibri"/>
                <a:sym typeface="Calibri"/>
              </a:rPr>
              <a:t>Vì sương dày đặc nên chúng tôi không nhìn rõ đường.</a:t>
            </a:r>
          </a:p>
        </p:txBody>
      </p:sp>
      <p:sp>
        <p:nvSpPr>
          <p:cNvPr id="11" name="Oval 10">
            <a:extLst>
              <a:ext uri="{FF2B5EF4-FFF2-40B4-BE49-F238E27FC236}">
                <a16:creationId xmlns:a16="http://schemas.microsoft.com/office/drawing/2014/main" id="{D250A5B3-327D-4A25-81EC-C2E74305D8B1}"/>
              </a:ext>
            </a:extLst>
          </p:cNvPr>
          <p:cNvSpPr/>
          <p:nvPr/>
        </p:nvSpPr>
        <p:spPr>
          <a:xfrm>
            <a:off x="6250377" y="4074978"/>
            <a:ext cx="1041071" cy="5740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D37B8-5A54-4881-9E67-A22D8764CDB3}"/>
              </a:ext>
            </a:extLst>
          </p:cNvPr>
          <p:cNvSpPr/>
          <p:nvPr/>
        </p:nvSpPr>
        <p:spPr>
          <a:xfrm>
            <a:off x="1539831" y="4074978"/>
            <a:ext cx="775857" cy="5740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3665B3-3ECA-44D0-9757-69907194CBA8}"/>
              </a:ext>
            </a:extLst>
          </p:cNvPr>
          <p:cNvSpPr txBox="1"/>
          <p:nvPr/>
        </p:nvSpPr>
        <p:spPr>
          <a:xfrm>
            <a:off x="5189516" y="1472540"/>
            <a:ext cx="2375065" cy="707886"/>
          </a:xfrm>
          <a:prstGeom prst="rect">
            <a:avLst/>
          </a:prstGeom>
          <a:noFill/>
        </p:spPr>
        <p:txBody>
          <a:bodyPr wrap="square" rtlCol="0">
            <a:spAutoFit/>
          </a:bodyPr>
          <a:lstStyle/>
          <a:p>
            <a:pPr algn="ctr"/>
            <a:r>
              <a:rPr lang="en-US" sz="4000" b="1">
                <a:solidFill>
                  <a:srgbClr val="0070C0"/>
                </a:solidFill>
              </a:rPr>
              <a:t>DẤU PHẢY</a:t>
            </a:r>
          </a:p>
        </p:txBody>
      </p:sp>
      <p:sp>
        <p:nvSpPr>
          <p:cNvPr id="13" name="TextBox 12">
            <a:extLst>
              <a:ext uri="{FF2B5EF4-FFF2-40B4-BE49-F238E27FC236}">
                <a16:creationId xmlns:a16="http://schemas.microsoft.com/office/drawing/2014/main" id="{638BB5ED-0C5C-4D08-999A-CB34B3FEE2C6}"/>
              </a:ext>
            </a:extLst>
          </p:cNvPr>
          <p:cNvSpPr txBox="1"/>
          <p:nvPr/>
        </p:nvSpPr>
        <p:spPr>
          <a:xfrm>
            <a:off x="5355771" y="3112079"/>
            <a:ext cx="3301341" cy="707886"/>
          </a:xfrm>
          <a:prstGeom prst="rect">
            <a:avLst/>
          </a:prstGeom>
          <a:noFill/>
        </p:spPr>
        <p:txBody>
          <a:bodyPr wrap="square" rtlCol="0">
            <a:spAutoFit/>
          </a:bodyPr>
          <a:lstStyle/>
          <a:p>
            <a:pPr algn="ctr"/>
            <a:r>
              <a:rPr lang="en-US" sz="4000" b="1">
                <a:solidFill>
                  <a:srgbClr val="0070C0"/>
                </a:solidFill>
              </a:rPr>
              <a:t>KẾT TỪ "VÀ"</a:t>
            </a:r>
          </a:p>
        </p:txBody>
      </p:sp>
      <p:sp>
        <p:nvSpPr>
          <p:cNvPr id="14" name="TextBox 13">
            <a:extLst>
              <a:ext uri="{FF2B5EF4-FFF2-40B4-BE49-F238E27FC236}">
                <a16:creationId xmlns:a16="http://schemas.microsoft.com/office/drawing/2014/main" id="{349427CE-4285-4497-A7EF-3892593342AB}"/>
              </a:ext>
            </a:extLst>
          </p:cNvPr>
          <p:cNvSpPr txBox="1"/>
          <p:nvPr/>
        </p:nvSpPr>
        <p:spPr>
          <a:xfrm>
            <a:off x="5640776" y="5076515"/>
            <a:ext cx="5686303" cy="707886"/>
          </a:xfrm>
          <a:prstGeom prst="rect">
            <a:avLst/>
          </a:prstGeom>
          <a:noFill/>
        </p:spPr>
        <p:txBody>
          <a:bodyPr wrap="square" rtlCol="0">
            <a:spAutoFit/>
          </a:bodyPr>
          <a:lstStyle/>
          <a:p>
            <a:pPr algn="ctr"/>
            <a:r>
              <a:rPr lang="en-US" sz="4000" b="1">
                <a:solidFill>
                  <a:srgbClr val="0070C0"/>
                </a:solidFill>
              </a:rPr>
              <a:t>CẶP KẾT TỪ "VÌ .. NÊN"..</a:t>
            </a:r>
          </a:p>
        </p:txBody>
      </p:sp>
    </p:spTree>
    <p:extLst>
      <p:ext uri="{BB962C8B-B14F-4D97-AF65-F5344CB8AC3E}">
        <p14:creationId xmlns:p14="http://schemas.microsoft.com/office/powerpoint/2010/main" val="778755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6" grpId="0"/>
      <p:bldP spid="7" grpId="0" animBg="1"/>
      <p:bldP spid="10" grpId="0"/>
      <p:bldP spid="11" grpId="0" animBg="1"/>
      <p:bldP spid="12" grpId="0" animBg="1"/>
      <p:bldP spid="3"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971797" y="1729807"/>
            <a:ext cx="10462160" cy="574100"/>
          </a:xfrm>
          <a:prstGeom prst="roundRect">
            <a:avLst>
              <a:gd name="adj" fmla="val 0"/>
            </a:avLst>
          </a:prstGeom>
          <a:noFill/>
          <a:ln>
            <a:noFill/>
          </a:ln>
        </p:spPr>
        <p:txBody>
          <a:bodyPr spcFirstLastPara="1" wrap="square" lIns="60950" tIns="30467" rIns="60950" bIns="30467" anchor="ctr" anchorCtr="0">
            <a:noAutofit/>
          </a:bodyPr>
          <a:lstStyle/>
          <a:p>
            <a:pPr lvl="0" algn="just">
              <a:lnSpc>
                <a:spcPct val="150000"/>
              </a:lnSpc>
              <a:buClr>
                <a:srgbClr val="000000"/>
              </a:buClr>
            </a:pPr>
            <a:r>
              <a:rPr kumimoji="0" lang="en-US" sz="4000" b="1" i="0" u="none" strike="noStrike" kern="0" cap="none" spc="0" normalizeH="0" baseline="0" noProof="0">
                <a:ln>
                  <a:noFill/>
                </a:ln>
                <a:solidFill>
                  <a:srgbClr val="00B0F0"/>
                </a:solidFill>
                <a:effectLst/>
                <a:uLnTx/>
                <a:uFillTx/>
                <a:latin typeface="UTM Avo" panose="02040603050506020204" pitchFamily="18" charset="0"/>
                <a:ea typeface="Calibri"/>
                <a:cs typeface="Calibri"/>
                <a:sym typeface="Calibri"/>
              </a:rPr>
              <a:t>d</a:t>
            </a:r>
            <a:r>
              <a:rPr kumimoji="0" lang="vi-VN" sz="4000" b="1" i="0" u="none" strike="noStrike" kern="0" cap="none" spc="0" normalizeH="0" baseline="0" noProof="0">
                <a:ln>
                  <a:noFill/>
                </a:ln>
                <a:solidFill>
                  <a:srgbClr val="00B0F0"/>
                </a:solidFill>
                <a:effectLst/>
                <a:uLnTx/>
                <a:uFillTx/>
                <a:latin typeface="UTM Avo" panose="02040603050506020204" pitchFamily="18" charset="0"/>
                <a:ea typeface="Calibri"/>
                <a:cs typeface="Calibri"/>
                <a:sym typeface="Calibri"/>
              </a:rPr>
              <a:t>.</a:t>
            </a:r>
            <a:r>
              <a:rPr kumimoji="0" lang="vi-VN" sz="40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rPr>
              <a:t> </a:t>
            </a:r>
            <a:r>
              <a:rPr lang="vi-VN" sz="4000" kern="0">
                <a:solidFill>
                  <a:srgbClr val="000000"/>
                </a:solidFill>
                <a:latin typeface="UTM Avo" panose="02040603050506020204" pitchFamily="18" charset="0"/>
                <a:ea typeface="Calibri"/>
                <a:cs typeface="Calibri"/>
                <a:sym typeface="Calibri"/>
              </a:rPr>
              <a:t>Những đám khoai lang, khoai môn xanh mướt; mấy vạt rau, vạt đậu xanh non mỡ màng.</a:t>
            </a:r>
            <a:endParaRPr kumimoji="0" lang="vi-VN" sz="40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
        <p:nvSpPr>
          <p:cNvPr id="2" name="Oval 1">
            <a:extLst>
              <a:ext uri="{FF2B5EF4-FFF2-40B4-BE49-F238E27FC236}">
                <a16:creationId xmlns:a16="http://schemas.microsoft.com/office/drawing/2014/main" id="{DDCC176E-8E65-4B74-A5DA-BF776BF7CB93}"/>
              </a:ext>
            </a:extLst>
          </p:cNvPr>
          <p:cNvSpPr/>
          <p:nvPr/>
        </p:nvSpPr>
        <p:spPr>
          <a:xfrm>
            <a:off x="3685308" y="1797068"/>
            <a:ext cx="423554" cy="5741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Google Shape;117;p6">
            <a:extLst>
              <a:ext uri="{FF2B5EF4-FFF2-40B4-BE49-F238E27FC236}">
                <a16:creationId xmlns:a16="http://schemas.microsoft.com/office/drawing/2014/main" id="{F9099D17-1135-4F4B-B9B3-3D7FD2E5813A}"/>
              </a:ext>
            </a:extLst>
          </p:cNvPr>
          <p:cNvSpPr/>
          <p:nvPr/>
        </p:nvSpPr>
        <p:spPr>
          <a:xfrm>
            <a:off x="971797" y="4863403"/>
            <a:ext cx="10462160" cy="574100"/>
          </a:xfrm>
          <a:prstGeom prst="roundRect">
            <a:avLst>
              <a:gd name="adj" fmla="val 0"/>
            </a:avLst>
          </a:prstGeom>
          <a:noFill/>
          <a:ln>
            <a:noFill/>
          </a:ln>
        </p:spPr>
        <p:txBody>
          <a:bodyPr spcFirstLastPara="1" wrap="square" lIns="60950" tIns="30467" rIns="60950" bIns="30467" anchor="ctr" anchorCtr="0">
            <a:noAutofit/>
          </a:bodyPr>
          <a:lstStyle/>
          <a:p>
            <a:pPr lvl="0" algn="just">
              <a:lnSpc>
                <a:spcPct val="150000"/>
              </a:lnSpc>
              <a:buClr>
                <a:srgbClr val="000000"/>
              </a:buClr>
            </a:pPr>
            <a:r>
              <a:rPr kumimoji="0" lang="en-US" sz="3600" b="1" i="0" u="none" strike="noStrike" kern="0" cap="none" spc="0" normalizeH="0" baseline="0" noProof="0">
                <a:ln>
                  <a:noFill/>
                </a:ln>
                <a:solidFill>
                  <a:srgbClr val="00B0F0"/>
                </a:solidFill>
                <a:effectLst/>
                <a:uLnTx/>
                <a:uFillTx/>
                <a:latin typeface="UTM Avo" panose="02040603050506020204" pitchFamily="18" charset="0"/>
                <a:ea typeface="Calibri"/>
                <a:cs typeface="Calibri"/>
                <a:sym typeface="Calibri"/>
              </a:rPr>
              <a:t>e</a:t>
            </a:r>
            <a:r>
              <a:rPr kumimoji="0" lang="vi-VN" sz="3600" b="1" i="0" u="none" strike="noStrike" kern="0" cap="none" spc="0" normalizeH="0" baseline="0" noProof="0">
                <a:ln>
                  <a:noFill/>
                </a:ln>
                <a:solidFill>
                  <a:srgbClr val="00B0F0"/>
                </a:solidFill>
                <a:effectLst/>
                <a:uLnTx/>
                <a:uFillTx/>
                <a:latin typeface="UTM Avo" panose="02040603050506020204" pitchFamily="18" charset="0"/>
                <a:ea typeface="Calibri"/>
                <a:cs typeface="Calibri"/>
                <a:sym typeface="Calibri"/>
              </a:rPr>
              <a:t>.</a:t>
            </a:r>
            <a:r>
              <a:rPr kumimoji="0" lang="vi-VN" sz="36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rPr>
              <a:t> </a:t>
            </a:r>
            <a:r>
              <a:rPr lang="vi-VN" sz="3600" kern="0">
                <a:solidFill>
                  <a:srgbClr val="000000"/>
                </a:solidFill>
                <a:latin typeface="UTM Avo" panose="02040603050506020204" pitchFamily="18" charset="0"/>
                <a:ea typeface="Calibri"/>
                <a:cs typeface="Calibri"/>
                <a:sym typeface="Calibri"/>
              </a:rPr>
              <a:t>Nước dâng lên cao bao nhiêu, Sơn Tinh lại làm cho đồi núi cao lên bấy nhiêu.</a:t>
            </a:r>
          </a:p>
          <a:p>
            <a:pPr lvl="0" algn="just">
              <a:lnSpc>
                <a:spcPct val="150000"/>
              </a:lnSpc>
              <a:buClr>
                <a:srgbClr val="000000"/>
              </a:buClr>
            </a:pPr>
            <a:endParaRPr kumimoji="0" lang="vi-VN" sz="36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
        <p:nvSpPr>
          <p:cNvPr id="14" name="Oval 13">
            <a:extLst>
              <a:ext uri="{FF2B5EF4-FFF2-40B4-BE49-F238E27FC236}">
                <a16:creationId xmlns:a16="http://schemas.microsoft.com/office/drawing/2014/main" id="{5951227C-E7DD-4F90-BA13-F312705F5CE9}"/>
              </a:ext>
            </a:extLst>
          </p:cNvPr>
          <p:cNvSpPr/>
          <p:nvPr/>
        </p:nvSpPr>
        <p:spPr>
          <a:xfrm>
            <a:off x="6202876" y="4019266"/>
            <a:ext cx="2608614" cy="67203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3FE22AF8-C0BD-4B0E-B4D5-03E0EDC5777E}"/>
              </a:ext>
            </a:extLst>
          </p:cNvPr>
          <p:cNvSpPr/>
          <p:nvPr/>
        </p:nvSpPr>
        <p:spPr>
          <a:xfrm>
            <a:off x="6392881" y="4863403"/>
            <a:ext cx="2608614" cy="67203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DF5D4B2B-EE01-425F-9C02-72B1A07E53A5}"/>
              </a:ext>
            </a:extLst>
          </p:cNvPr>
          <p:cNvSpPr txBox="1"/>
          <p:nvPr/>
        </p:nvSpPr>
        <p:spPr>
          <a:xfrm>
            <a:off x="1448789" y="5535440"/>
            <a:ext cx="9985168" cy="707886"/>
          </a:xfrm>
          <a:prstGeom prst="rect">
            <a:avLst/>
          </a:prstGeom>
          <a:noFill/>
        </p:spPr>
        <p:txBody>
          <a:bodyPr wrap="square" rtlCol="0">
            <a:spAutoFit/>
          </a:bodyPr>
          <a:lstStyle/>
          <a:p>
            <a:pPr algn="ctr"/>
            <a:r>
              <a:rPr lang="en-US" sz="4000" b="1">
                <a:solidFill>
                  <a:srgbClr val="0070C0"/>
                </a:solidFill>
              </a:rPr>
              <a:t>CẶP TỪ HÔ ỨNG "BAO NHIÊU .... BẤY NHIÊU"</a:t>
            </a:r>
          </a:p>
        </p:txBody>
      </p:sp>
      <p:sp>
        <p:nvSpPr>
          <p:cNvPr id="12" name="TextBox 11">
            <a:extLst>
              <a:ext uri="{FF2B5EF4-FFF2-40B4-BE49-F238E27FC236}">
                <a16:creationId xmlns:a16="http://schemas.microsoft.com/office/drawing/2014/main" id="{0ECCC252-6D99-46F8-8F92-99D4EC0245EB}"/>
              </a:ext>
            </a:extLst>
          </p:cNvPr>
          <p:cNvSpPr txBox="1"/>
          <p:nvPr/>
        </p:nvSpPr>
        <p:spPr>
          <a:xfrm>
            <a:off x="4500746" y="2521826"/>
            <a:ext cx="4500749" cy="707886"/>
          </a:xfrm>
          <a:prstGeom prst="rect">
            <a:avLst/>
          </a:prstGeom>
          <a:noFill/>
        </p:spPr>
        <p:txBody>
          <a:bodyPr wrap="square" rtlCol="0">
            <a:spAutoFit/>
          </a:bodyPr>
          <a:lstStyle/>
          <a:p>
            <a:pPr algn="ctr"/>
            <a:r>
              <a:rPr lang="en-US" sz="4000" b="1">
                <a:solidFill>
                  <a:srgbClr val="0070C0"/>
                </a:solidFill>
              </a:rPr>
              <a:t>DẤU CHẤM PHẢY</a:t>
            </a:r>
          </a:p>
        </p:txBody>
      </p:sp>
    </p:spTree>
    <p:extLst>
      <p:ext uri="{BB962C8B-B14F-4D97-AF65-F5344CB8AC3E}">
        <p14:creationId xmlns:p14="http://schemas.microsoft.com/office/powerpoint/2010/main" val="17792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13" grpId="0"/>
      <p:bldP spid="14" grpId="0" animBg="1"/>
      <p:bldP spid="15"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70" y="3141949"/>
            <a:ext cx="11018658" cy="574100"/>
          </a:xfrm>
          <a:prstGeom prst="roundRect">
            <a:avLst>
              <a:gd name="adj" fmla="val 0"/>
            </a:avLst>
          </a:prstGeom>
          <a:noFill/>
          <a:ln>
            <a:noFill/>
          </a:ln>
        </p:spPr>
        <p:txBody>
          <a:bodyPr spcFirstLastPara="1" wrap="square" lIns="60950" tIns="30467" rIns="60950" bIns="30467" anchor="ctr" anchorCtr="0">
            <a:noAutofit/>
          </a:bodyPr>
          <a:lstStyle/>
          <a:p>
            <a:pPr lvl="0" algn="just">
              <a:buClr>
                <a:srgbClr val="000000"/>
              </a:buClr>
            </a:pPr>
            <a:r>
              <a:rPr lang="vi-VN" sz="3600" b="1" kern="0">
                <a:solidFill>
                  <a:srgbClr val="002060"/>
                </a:solidFill>
                <a:latin typeface="UTM Avo" panose="02040603050506020204" pitchFamily="18" charset="0"/>
                <a:ea typeface="Calibri"/>
                <a:cs typeface="Calibri"/>
                <a:sym typeface="Calibri"/>
              </a:rPr>
              <a:t>Có nhiều cách để nối các vế trong câu ghép:</a:t>
            </a:r>
          </a:p>
          <a:p>
            <a:pPr lvl="0" algn="just">
              <a:buClr>
                <a:srgbClr val="000000"/>
              </a:buClr>
            </a:pPr>
            <a:r>
              <a:rPr lang="vi-VN" sz="3600" kern="0">
                <a:solidFill>
                  <a:srgbClr val="002060"/>
                </a:solidFill>
                <a:latin typeface="UTM Avo" panose="02040603050506020204" pitchFamily="18" charset="0"/>
                <a:ea typeface="Calibri"/>
                <a:cs typeface="Calibri"/>
                <a:sym typeface="Calibri"/>
              </a:rPr>
              <a:t>– Nối bằng dấu câu: </a:t>
            </a:r>
            <a:r>
              <a:rPr lang="vi-VN" sz="3600" i="1" kern="0">
                <a:solidFill>
                  <a:srgbClr val="002060"/>
                </a:solidFill>
                <a:latin typeface="UTM Avo" panose="02040603050506020204" pitchFamily="18" charset="0"/>
                <a:ea typeface="Calibri"/>
                <a:cs typeface="Calibri"/>
                <a:sym typeface="Calibri"/>
              </a:rPr>
              <a:t>dấu phẩy, dấu chấm phẩy.</a:t>
            </a:r>
          </a:p>
          <a:p>
            <a:pPr lvl="0" algn="just">
              <a:buClr>
                <a:srgbClr val="000000"/>
              </a:buClr>
            </a:pPr>
            <a:r>
              <a:rPr lang="vi-VN" sz="3600" kern="0">
                <a:solidFill>
                  <a:srgbClr val="002060"/>
                </a:solidFill>
                <a:latin typeface="UTM Avo" panose="02040603050506020204" pitchFamily="18" charset="0"/>
                <a:ea typeface="Calibri"/>
                <a:cs typeface="Calibri"/>
                <a:sym typeface="Calibri"/>
              </a:rPr>
              <a:t>– Nối bằng kết từ: </a:t>
            </a:r>
            <a:r>
              <a:rPr lang="vi-VN" sz="3600" i="1" kern="0">
                <a:solidFill>
                  <a:srgbClr val="002060"/>
                </a:solidFill>
                <a:latin typeface="UTM Avo" panose="02040603050506020204" pitchFamily="18" charset="0"/>
                <a:ea typeface="Calibri"/>
                <a:cs typeface="Calibri"/>
                <a:sym typeface="Calibri"/>
              </a:rPr>
              <a:t>và, nhưng, còn, hay, hoặc,…</a:t>
            </a:r>
          </a:p>
          <a:p>
            <a:pPr lvl="0" algn="just">
              <a:buClr>
                <a:srgbClr val="000000"/>
              </a:buClr>
            </a:pPr>
            <a:r>
              <a:rPr lang="vi-VN" sz="3600" kern="0">
                <a:solidFill>
                  <a:srgbClr val="002060"/>
                </a:solidFill>
                <a:latin typeface="UTM Avo" panose="02040603050506020204" pitchFamily="18" charset="0"/>
                <a:ea typeface="Calibri"/>
                <a:cs typeface="Calibri"/>
                <a:sym typeface="Calibri"/>
              </a:rPr>
              <a:t>– Nối bằng cặp kết từ: </a:t>
            </a:r>
            <a:r>
              <a:rPr lang="vi-VN" sz="3600" i="1" kern="0">
                <a:solidFill>
                  <a:srgbClr val="002060"/>
                </a:solidFill>
                <a:latin typeface="UTM Avo" panose="02040603050506020204" pitchFamily="18" charset="0"/>
                <a:ea typeface="Calibri"/>
                <a:cs typeface="Calibri"/>
                <a:sym typeface="Calibri"/>
              </a:rPr>
              <a:t>vì … nên …, tuy … nhưng …, nếu … thì …,…</a:t>
            </a:r>
          </a:p>
          <a:p>
            <a:pPr lvl="0" algn="just">
              <a:buClr>
                <a:srgbClr val="000000"/>
              </a:buClr>
            </a:pPr>
            <a:r>
              <a:rPr lang="vi-VN" sz="3600" kern="0">
                <a:solidFill>
                  <a:srgbClr val="002060"/>
                </a:solidFill>
                <a:latin typeface="UTM Avo" panose="02040603050506020204" pitchFamily="18" charset="0"/>
                <a:ea typeface="Calibri"/>
                <a:cs typeface="Calibri"/>
                <a:sym typeface="Calibri"/>
              </a:rPr>
              <a:t>– Nối bằng cặp từ hô ứng: </a:t>
            </a:r>
            <a:r>
              <a:rPr lang="vi-VN" sz="3600" i="1" kern="0">
                <a:solidFill>
                  <a:srgbClr val="002060"/>
                </a:solidFill>
                <a:latin typeface="UTM Avo" panose="02040603050506020204" pitchFamily="18" charset="0"/>
                <a:ea typeface="Calibri"/>
                <a:cs typeface="Calibri"/>
                <a:sym typeface="Calibri"/>
              </a:rPr>
              <a:t>… càng … càng …, … mới … đã …, … bao</a:t>
            </a:r>
            <a:r>
              <a:rPr lang="en-US" sz="3600" i="1" kern="0">
                <a:solidFill>
                  <a:srgbClr val="002060"/>
                </a:solidFill>
                <a:latin typeface="UTM Avo" panose="02040603050506020204" pitchFamily="18" charset="0"/>
                <a:ea typeface="Calibri"/>
                <a:cs typeface="Calibri"/>
                <a:sym typeface="Calibri"/>
              </a:rPr>
              <a:t> </a:t>
            </a:r>
            <a:r>
              <a:rPr lang="vi-VN" sz="3600" i="1" kern="0">
                <a:solidFill>
                  <a:srgbClr val="002060"/>
                </a:solidFill>
                <a:latin typeface="UTM Avo" panose="02040603050506020204" pitchFamily="18" charset="0"/>
                <a:ea typeface="Calibri"/>
                <a:cs typeface="Calibri"/>
                <a:sym typeface="Calibri"/>
              </a:rPr>
              <a:t>nhiêu … bấy nhiêu,…</a:t>
            </a:r>
            <a:endParaRPr kumimoji="0" lang="vi-VN" sz="3600" b="1" i="1" u="none" strike="noStrike" kern="0" cap="none" spc="0" normalizeH="0" baseline="0" noProof="0" dirty="0">
              <a:ln>
                <a:noFill/>
              </a:ln>
              <a:solidFill>
                <a:srgbClr val="002060"/>
              </a:solidFill>
              <a:effectLst/>
              <a:uLnTx/>
              <a:uFillTx/>
              <a:latin typeface="UTM Avo" panose="02040603050506020204" pitchFamily="18" charset="0"/>
              <a:ea typeface="Calibri"/>
              <a:cs typeface="Calibri"/>
              <a:sym typeface="Calibri"/>
            </a:endParaRPr>
          </a:p>
        </p:txBody>
      </p:sp>
      <p:pic>
        <p:nvPicPr>
          <p:cNvPr id="1026" name="Picture 2" descr="Hình ảnh ý Tưởng Bóng đèn PNG , ý Kiến, Bóng đèn, Nguồn Cảm Hứng PNG miễn  phí tải tập tin PSDComment và Vector">
            <a:extLst>
              <a:ext uri="{FF2B5EF4-FFF2-40B4-BE49-F238E27FC236}">
                <a16:creationId xmlns:a16="http://schemas.microsoft.com/office/drawing/2014/main" id="{AB40F3E0-2951-46E5-BEB5-42D343DF4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005"/>
            <a:ext cx="1239982" cy="123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777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randombar(horizontal)">
                                      <p:cBhvr>
                                        <p:cTn id="27"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202</TotalTime>
  <Words>1411</Words>
  <Application>Microsoft Office PowerPoint</Application>
  <PresentationFormat>Widescreen</PresentationFormat>
  <Paragraphs>112</Paragraphs>
  <Slides>32</Slides>
  <Notes>2</Notes>
  <HiddenSlides>0</HiddenSlides>
  <MMClips>5</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32</vt:i4>
      </vt:variant>
    </vt:vector>
  </HeadingPairs>
  <TitlesOfParts>
    <vt:vector size="50" baseType="lpstr">
      <vt:lpstr>#9Slide05 Great Vibes</vt:lpstr>
      <vt:lpstr>#9Slide05 Gullever Font</vt:lpstr>
      <vt:lpstr>Aptos</vt:lpstr>
      <vt:lpstr>Aptos Display</vt:lpstr>
      <vt:lpstr>Arial</vt:lpstr>
      <vt:lpstr>Arial-BoldMT</vt:lpstr>
      <vt:lpstr>Arial-ItalicMT</vt:lpstr>
      <vt:lpstr>ArialMT</vt:lpstr>
      <vt:lpstr>Arial-Rounded-Bold</vt:lpstr>
      <vt:lpstr>Calibri</vt:lpstr>
      <vt:lpstr>Coiny</vt:lpstr>
      <vt:lpstr>Comic Sans MS</vt:lpstr>
      <vt:lpstr>Times New Roman</vt:lpstr>
      <vt:lpstr>UTM Avo</vt:lpstr>
      <vt:lpstr>Wingdings-Regular</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15</cp:revision>
  <dcterms:created xsi:type="dcterms:W3CDTF">2024-03-31T11:53:42Z</dcterms:created>
  <dcterms:modified xsi:type="dcterms:W3CDTF">2024-08-24T08:33:18Z</dcterms:modified>
  <cp:category>9Slide.vn</cp:category>
</cp:coreProperties>
</file>