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35"/>
  </p:notesMasterIdLst>
  <p:sldIdLst>
    <p:sldId id="338" r:id="rId2"/>
    <p:sldId id="258" r:id="rId3"/>
    <p:sldId id="262" r:id="rId4"/>
    <p:sldId id="260" r:id="rId5"/>
    <p:sldId id="259" r:id="rId6"/>
    <p:sldId id="261" r:id="rId7"/>
    <p:sldId id="263" r:id="rId8"/>
    <p:sldId id="264" r:id="rId9"/>
    <p:sldId id="266" r:id="rId10"/>
    <p:sldId id="346" r:id="rId11"/>
    <p:sldId id="267" r:id="rId12"/>
    <p:sldId id="340" r:id="rId13"/>
    <p:sldId id="341" r:id="rId14"/>
    <p:sldId id="269" r:id="rId15"/>
    <p:sldId id="349" r:id="rId16"/>
    <p:sldId id="270" r:id="rId17"/>
    <p:sldId id="348" r:id="rId18"/>
    <p:sldId id="350" r:id="rId19"/>
    <p:sldId id="271" r:id="rId20"/>
    <p:sldId id="272" r:id="rId21"/>
    <p:sldId id="351" r:id="rId22"/>
    <p:sldId id="352" r:id="rId23"/>
    <p:sldId id="353" r:id="rId24"/>
    <p:sldId id="354" r:id="rId25"/>
    <p:sldId id="355" r:id="rId26"/>
    <p:sldId id="356" r:id="rId27"/>
    <p:sldId id="357" r:id="rId28"/>
    <p:sldId id="358" r:id="rId29"/>
    <p:sldId id="276" r:id="rId30"/>
    <p:sldId id="277" r:id="rId31"/>
    <p:sldId id="279" r:id="rId32"/>
    <p:sldId id="280" r:id="rId33"/>
    <p:sldId id="337" r:id="rId34"/>
  </p:sldIdLst>
  <p:sldSz cx="9144000" cy="5143500" type="screen16x9"/>
  <p:notesSz cx="6858000" cy="9144000"/>
  <p:embeddedFontLst>
    <p:embeddedFont>
      <p:font typeface="Bangers" panose="00000500000000000000" pitchFamily="2" charset="0"/>
      <p:regular r:id="rId36"/>
    </p:embeddedFont>
    <p:embeddedFont>
      <p:font typeface="Barlow" panose="00000500000000000000" pitchFamily="2" charset="0"/>
      <p:regular r:id="rId37"/>
      <p:bold r:id="rId38"/>
      <p:italic r:id="rId39"/>
      <p:boldItalic r:id="rId40"/>
    </p:embeddedFont>
    <p:embeddedFont>
      <p:font typeface="Sriracha" panose="00000500000000000000" pitchFamily="2" charset="-34"/>
      <p:regular r:id="rId41"/>
    </p:embeddedFont>
    <p:embeddedFont>
      <p:font typeface="UTM Cookies" panose="02040603050506020204" pitchFamily="18"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FFD"/>
    <a:srgbClr val="FFFAD4"/>
    <a:srgbClr val="FF2626"/>
    <a:srgbClr val="FFFF00"/>
    <a:srgbClr val="77412F"/>
    <a:srgbClr val="B7ADAC"/>
    <a:srgbClr val="E6E6E6"/>
    <a:srgbClr val="00B0F0"/>
    <a:srgbClr val="FFFFFF"/>
    <a:srgbClr val="FFEA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FF2806-D394-4373-9B21-8095635CAD14}">
  <a:tblStyle styleId="{03FF2806-D394-4373-9B21-8095635CAD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70" autoAdjust="0"/>
  </p:normalViewPr>
  <p:slideViewPr>
    <p:cSldViewPr snapToGrid="0">
      <p:cViewPr>
        <p:scale>
          <a:sx n="66" d="100"/>
          <a:sy n="66" d="100"/>
        </p:scale>
        <p:origin x="1488"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49999999999999"/>
          <c:y val="6.8750000000000006E-2"/>
          <c:w val="0.62083333333333335"/>
          <c:h val="0.9312500000000000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9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27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slide" Target="../slides/slide1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p4"/>
          <p:cNvSpPr txBox="1">
            <a:spLocks noGrp="1"/>
          </p:cNvSpPr>
          <p:nvPr>
            <p:ph type="title"/>
          </p:nvPr>
        </p:nvSpPr>
        <p:spPr>
          <a:xfrm>
            <a:off x="311700" y="365234"/>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11_1_1">
    <p:spTree>
      <p:nvGrpSpPr>
        <p:cNvPr id="1" name="Shape 308"/>
        <p:cNvGrpSpPr/>
        <p:nvPr/>
      </p:nvGrpSpPr>
      <p:grpSpPr>
        <a:xfrm>
          <a:off x="0" y="0"/>
          <a:ext cx="0" cy="0"/>
          <a:chOff x="0" y="0"/>
          <a:chExt cx="0" cy="0"/>
        </a:xfrm>
      </p:grpSpPr>
      <p:sp>
        <p:nvSpPr>
          <p:cNvPr id="309" name="Google Shape;309;p21"/>
          <p:cNvSpPr/>
          <p:nvPr/>
        </p:nvSpPr>
        <p:spPr>
          <a:xfrm>
            <a:off x="1230373" y="2154080"/>
            <a:ext cx="1392747" cy="62352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1"/>
          <p:cNvSpPr/>
          <p:nvPr/>
        </p:nvSpPr>
        <p:spPr>
          <a:xfrm>
            <a:off x="3" y="422077"/>
            <a:ext cx="1594511" cy="1109407"/>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1"/>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1"/>
          <p:cNvSpPr/>
          <p:nvPr/>
        </p:nvSpPr>
        <p:spPr>
          <a:xfrm>
            <a:off x="245721" y="18520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21"/>
          <p:cNvGrpSpPr/>
          <p:nvPr/>
        </p:nvGrpSpPr>
        <p:grpSpPr>
          <a:xfrm>
            <a:off x="1620043" y="654659"/>
            <a:ext cx="151241" cy="137891"/>
            <a:chOff x="1474943" y="3859420"/>
            <a:chExt cx="118956" cy="108456"/>
          </a:xfrm>
        </p:grpSpPr>
        <p:sp>
          <p:nvSpPr>
            <p:cNvPr id="314" name="Google Shape;314;p21"/>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1"/>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1"/>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21"/>
          <p:cNvSpPr/>
          <p:nvPr/>
        </p:nvSpPr>
        <p:spPr>
          <a:xfrm flipH="1">
            <a:off x="7549478" y="2154077"/>
            <a:ext cx="1594511" cy="1109407"/>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1"/>
          <p:cNvSpPr/>
          <p:nvPr/>
        </p:nvSpPr>
        <p:spPr>
          <a:xfrm>
            <a:off x="6265148" y="701905"/>
            <a:ext cx="1392747" cy="62352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21"/>
          <p:cNvGrpSpPr/>
          <p:nvPr/>
        </p:nvGrpSpPr>
        <p:grpSpPr>
          <a:xfrm>
            <a:off x="8529105" y="3468309"/>
            <a:ext cx="151241" cy="137891"/>
            <a:chOff x="1474943" y="3859420"/>
            <a:chExt cx="118956" cy="108456"/>
          </a:xfrm>
        </p:grpSpPr>
        <p:sp>
          <p:nvSpPr>
            <p:cNvPr id="320" name="Google Shape;320;p21"/>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1"/>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1"/>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21"/>
          <p:cNvSpPr/>
          <p:nvPr/>
        </p:nvSpPr>
        <p:spPr>
          <a:xfrm>
            <a:off x="8636996" y="83870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1"/>
          <p:cNvSpPr/>
          <p:nvPr/>
        </p:nvSpPr>
        <p:spPr>
          <a:xfrm>
            <a:off x="6915909" y="2243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1"/>
          <p:cNvSpPr/>
          <p:nvPr/>
        </p:nvSpPr>
        <p:spPr>
          <a:xfrm>
            <a:off x="1650046" y="3290092"/>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1"/>
          <p:cNvSpPr/>
          <p:nvPr/>
        </p:nvSpPr>
        <p:spPr>
          <a:xfrm>
            <a:off x="809521" y="26675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1"/>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311700" y="365234"/>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9" name="Google Shape;5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0"/>
        <p:cNvGrpSpPr/>
        <p:nvPr/>
      </p:nvGrpSpPr>
      <p:grpSpPr>
        <a:xfrm>
          <a:off x="0" y="0"/>
          <a:ext cx="0" cy="0"/>
          <a:chOff x="0" y="0"/>
          <a:chExt cx="0" cy="0"/>
        </a:xfrm>
      </p:grpSpPr>
      <p:sp>
        <p:nvSpPr>
          <p:cNvPr id="131" name="Google Shape;13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2" name="Google Shape;13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3" name="Google Shape;13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4"/>
        <p:cNvGrpSpPr/>
        <p:nvPr/>
      </p:nvGrpSpPr>
      <p:grpSpPr>
        <a:xfrm>
          <a:off x="0" y="0"/>
          <a:ext cx="0" cy="0"/>
          <a:chOff x="0" y="0"/>
          <a:chExt cx="0" cy="0"/>
        </a:xfrm>
      </p:grpSpPr>
      <p:sp>
        <p:nvSpPr>
          <p:cNvPr id="135" name="Google Shape;13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
        <p:cNvGrpSpPr/>
        <p:nvPr/>
      </p:nvGrpSpPr>
      <p:grpSpPr>
        <a:xfrm>
          <a:off x="0" y="0"/>
          <a:ext cx="0" cy="0"/>
          <a:chOff x="0" y="0"/>
          <a:chExt cx="0" cy="0"/>
        </a:xfrm>
      </p:grpSpPr>
      <p:sp>
        <p:nvSpPr>
          <p:cNvPr id="137" name="Google Shape;13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8" name="Google Shape;13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rgbClr val="F4EAD7"/>
        </a:solidFill>
        <a:effectLst/>
      </p:bgPr>
    </p:bg>
    <p:spTree>
      <p:nvGrpSpPr>
        <p:cNvPr id="1" name="Shape 140"/>
        <p:cNvGrpSpPr/>
        <p:nvPr/>
      </p:nvGrpSpPr>
      <p:grpSpPr>
        <a:xfrm>
          <a:off x="0" y="0"/>
          <a:ext cx="0" cy="0"/>
          <a:chOff x="0" y="0"/>
          <a:chExt cx="0" cy="0"/>
        </a:xfrm>
      </p:grpSpPr>
      <p:sp>
        <p:nvSpPr>
          <p:cNvPr id="141" name="Google Shape;141;p13"/>
          <p:cNvSpPr/>
          <p:nvPr/>
        </p:nvSpPr>
        <p:spPr>
          <a:xfrm>
            <a:off x="1230373" y="2154080"/>
            <a:ext cx="1392747" cy="62352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3" y="422077"/>
            <a:ext cx="1594511" cy="1109407"/>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6300402" y="771492"/>
            <a:ext cx="2597882" cy="1163064"/>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txBox="1">
            <a:spLocks noGrp="1"/>
          </p:cNvSpPr>
          <p:nvPr>
            <p:ph type="title"/>
          </p:nvPr>
        </p:nvSpPr>
        <p:spPr>
          <a:xfrm>
            <a:off x="713225" y="36516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6" name="Google Shape;146;p13"/>
          <p:cNvSpPr txBox="1">
            <a:spLocks noGrp="1"/>
          </p:cNvSpPr>
          <p:nvPr>
            <p:ph type="title" idx="2" hasCustomPrompt="1"/>
          </p:nvPr>
        </p:nvSpPr>
        <p:spPr>
          <a:xfrm>
            <a:off x="2448168" y="1303900"/>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47" name="Google Shape;147;p13">
            <a:hlinkClick r:id="rId2" action="ppaction://hlinksldjump"/>
          </p:cNvPr>
          <p:cNvSpPr txBox="1">
            <a:spLocks noGrp="1"/>
          </p:cNvSpPr>
          <p:nvPr>
            <p:ph type="title" idx="3"/>
          </p:nvPr>
        </p:nvSpPr>
        <p:spPr>
          <a:xfrm>
            <a:off x="2332350" y="170070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48" name="Google Shape;148;p13"/>
          <p:cNvSpPr txBox="1">
            <a:spLocks noGrp="1"/>
          </p:cNvSpPr>
          <p:nvPr>
            <p:ph type="subTitle" idx="1"/>
          </p:nvPr>
        </p:nvSpPr>
        <p:spPr>
          <a:xfrm>
            <a:off x="2332411" y="2036850"/>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9" name="Google Shape;149;p13"/>
          <p:cNvSpPr txBox="1">
            <a:spLocks noGrp="1"/>
          </p:cNvSpPr>
          <p:nvPr>
            <p:ph type="title" idx="4" hasCustomPrompt="1"/>
          </p:nvPr>
        </p:nvSpPr>
        <p:spPr>
          <a:xfrm>
            <a:off x="5327917" y="1303900"/>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0" name="Google Shape;150;p13">
            <a:hlinkClick r:id="rId3" action="ppaction://hlinksldjump"/>
          </p:cNvPr>
          <p:cNvSpPr txBox="1">
            <a:spLocks noGrp="1"/>
          </p:cNvSpPr>
          <p:nvPr>
            <p:ph type="title" idx="5"/>
          </p:nvPr>
        </p:nvSpPr>
        <p:spPr>
          <a:xfrm>
            <a:off x="5212275" y="170070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1" name="Google Shape;151;p13"/>
          <p:cNvSpPr txBox="1">
            <a:spLocks noGrp="1"/>
          </p:cNvSpPr>
          <p:nvPr>
            <p:ph type="subTitle" idx="6"/>
          </p:nvPr>
        </p:nvSpPr>
        <p:spPr>
          <a:xfrm>
            <a:off x="5212086" y="2036850"/>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2" name="Google Shape;152;p13"/>
          <p:cNvSpPr txBox="1">
            <a:spLocks noGrp="1"/>
          </p:cNvSpPr>
          <p:nvPr>
            <p:ph type="title" idx="7" hasCustomPrompt="1"/>
          </p:nvPr>
        </p:nvSpPr>
        <p:spPr>
          <a:xfrm>
            <a:off x="2448067" y="2858912"/>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3" name="Google Shape;153;p13">
            <a:hlinkClick r:id="" action="ppaction://noaction"/>
          </p:cNvPr>
          <p:cNvSpPr txBox="1">
            <a:spLocks noGrp="1"/>
          </p:cNvSpPr>
          <p:nvPr>
            <p:ph type="title" idx="8"/>
          </p:nvPr>
        </p:nvSpPr>
        <p:spPr>
          <a:xfrm>
            <a:off x="2332250" y="325575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4" name="Google Shape;154;p13"/>
          <p:cNvSpPr txBox="1">
            <a:spLocks noGrp="1"/>
          </p:cNvSpPr>
          <p:nvPr>
            <p:ph type="subTitle" idx="9"/>
          </p:nvPr>
        </p:nvSpPr>
        <p:spPr>
          <a:xfrm>
            <a:off x="2332300" y="3591902"/>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5" name="Google Shape;155;p13"/>
          <p:cNvSpPr txBox="1">
            <a:spLocks noGrp="1"/>
          </p:cNvSpPr>
          <p:nvPr>
            <p:ph type="title" idx="13" hasCustomPrompt="1"/>
          </p:nvPr>
        </p:nvSpPr>
        <p:spPr>
          <a:xfrm>
            <a:off x="5327815" y="2858912"/>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6" name="Google Shape;156;p13"/>
          <p:cNvSpPr txBox="1">
            <a:spLocks noGrp="1"/>
          </p:cNvSpPr>
          <p:nvPr>
            <p:ph type="title" idx="14"/>
          </p:nvPr>
        </p:nvSpPr>
        <p:spPr>
          <a:xfrm>
            <a:off x="5212125" y="325575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7" name="Google Shape;157;p13"/>
          <p:cNvSpPr txBox="1">
            <a:spLocks noGrp="1"/>
          </p:cNvSpPr>
          <p:nvPr>
            <p:ph type="subTitle" idx="15"/>
          </p:nvPr>
        </p:nvSpPr>
        <p:spPr>
          <a:xfrm>
            <a:off x="5211975" y="3591902"/>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8" name="Google Shape;158;p13"/>
          <p:cNvSpPr/>
          <p:nvPr/>
        </p:nvSpPr>
        <p:spPr>
          <a:xfrm>
            <a:off x="8607571" y="78460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7475996" y="3490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1421371" y="6188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245721" y="18520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13"/>
          <p:cNvGrpSpPr/>
          <p:nvPr/>
        </p:nvGrpSpPr>
        <p:grpSpPr>
          <a:xfrm>
            <a:off x="486505" y="2330259"/>
            <a:ext cx="151241" cy="137891"/>
            <a:chOff x="1474943" y="3859420"/>
            <a:chExt cx="118956" cy="108456"/>
          </a:xfrm>
        </p:grpSpPr>
        <p:sp>
          <p:nvSpPr>
            <p:cNvPr id="163" name="Google Shape;163;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13"/>
          <p:cNvGrpSpPr/>
          <p:nvPr/>
        </p:nvGrpSpPr>
        <p:grpSpPr>
          <a:xfrm>
            <a:off x="8649980" y="2330259"/>
            <a:ext cx="151241" cy="137891"/>
            <a:chOff x="1474943" y="3859420"/>
            <a:chExt cx="118956" cy="108456"/>
          </a:xfrm>
        </p:grpSpPr>
        <p:sp>
          <p:nvSpPr>
            <p:cNvPr id="167" name="Google Shape;167;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13"/>
          <p:cNvGrpSpPr/>
          <p:nvPr/>
        </p:nvGrpSpPr>
        <p:grpSpPr>
          <a:xfrm>
            <a:off x="2992130" y="219359"/>
            <a:ext cx="151241" cy="137891"/>
            <a:chOff x="1474943" y="3859420"/>
            <a:chExt cx="118956" cy="108456"/>
          </a:xfrm>
        </p:grpSpPr>
        <p:sp>
          <p:nvSpPr>
            <p:cNvPr id="171" name="Google Shape;171;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268"/>
        <p:cNvGrpSpPr/>
        <p:nvPr/>
      </p:nvGrpSpPr>
      <p:grpSpPr>
        <a:xfrm>
          <a:off x="0" y="0"/>
          <a:ext cx="0" cy="0"/>
          <a:chOff x="0" y="0"/>
          <a:chExt cx="0" cy="0"/>
        </a:xfrm>
      </p:grpSpPr>
      <p:sp>
        <p:nvSpPr>
          <p:cNvPr id="269" name="Google Shape;269;p19"/>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19"/>
          <p:cNvGrpSpPr/>
          <p:nvPr/>
        </p:nvGrpSpPr>
        <p:grpSpPr>
          <a:xfrm>
            <a:off x="8236530" y="2296259"/>
            <a:ext cx="151241" cy="137891"/>
            <a:chOff x="1474943" y="3859420"/>
            <a:chExt cx="118956" cy="108456"/>
          </a:xfrm>
        </p:grpSpPr>
        <p:sp>
          <p:nvSpPr>
            <p:cNvPr id="271" name="Google Shape;271;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9"/>
          <p:cNvSpPr/>
          <p:nvPr/>
        </p:nvSpPr>
        <p:spPr>
          <a:xfrm>
            <a:off x="7223877" y="2763880"/>
            <a:ext cx="1699644" cy="76096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8832296" y="9379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2133252" y="122805"/>
            <a:ext cx="1699644" cy="76096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218172" y="1535241"/>
            <a:ext cx="3707502" cy="1659916"/>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19"/>
          <p:cNvGrpSpPr/>
          <p:nvPr/>
        </p:nvGrpSpPr>
        <p:grpSpPr>
          <a:xfrm>
            <a:off x="3774430" y="3363646"/>
            <a:ext cx="151241" cy="137891"/>
            <a:chOff x="1474943" y="3859420"/>
            <a:chExt cx="118956" cy="108456"/>
          </a:xfrm>
        </p:grpSpPr>
        <p:sp>
          <p:nvSpPr>
            <p:cNvPr id="279" name="Google Shape;279;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9"/>
          <p:cNvSpPr/>
          <p:nvPr/>
        </p:nvSpPr>
        <p:spPr>
          <a:xfrm>
            <a:off x="3310771" y="14527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358546" y="18076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6773671" y="18076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9"/>
          <p:cNvGrpSpPr/>
          <p:nvPr/>
        </p:nvGrpSpPr>
        <p:grpSpPr>
          <a:xfrm>
            <a:off x="901455" y="745884"/>
            <a:ext cx="151241" cy="137891"/>
            <a:chOff x="1474943" y="3859420"/>
            <a:chExt cx="118956" cy="108456"/>
          </a:xfrm>
        </p:grpSpPr>
        <p:sp>
          <p:nvSpPr>
            <p:cNvPr id="286" name="Google Shape;286;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19"/>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1_1">
    <p:spTree>
      <p:nvGrpSpPr>
        <p:cNvPr id="1" name="Shape 290"/>
        <p:cNvGrpSpPr/>
        <p:nvPr/>
      </p:nvGrpSpPr>
      <p:grpSpPr>
        <a:xfrm>
          <a:off x="0" y="0"/>
          <a:ext cx="0" cy="0"/>
          <a:chOff x="0" y="0"/>
          <a:chExt cx="0" cy="0"/>
        </a:xfrm>
      </p:grpSpPr>
      <p:sp>
        <p:nvSpPr>
          <p:cNvPr id="291" name="Google Shape;291;p20"/>
          <p:cNvSpPr/>
          <p:nvPr/>
        </p:nvSpPr>
        <p:spPr>
          <a:xfrm>
            <a:off x="1204430" y="117957"/>
            <a:ext cx="3171067" cy="1419716"/>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flipH="1">
            <a:off x="8050326" y="271101"/>
            <a:ext cx="1093670" cy="76093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7978" y="2699676"/>
            <a:ext cx="1093670" cy="76093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171296" y="6103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8741071" y="145518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20"/>
          <p:cNvGrpSpPr/>
          <p:nvPr/>
        </p:nvGrpSpPr>
        <p:grpSpPr>
          <a:xfrm>
            <a:off x="7141055" y="271109"/>
            <a:ext cx="151241" cy="137891"/>
            <a:chOff x="1474943" y="3859420"/>
            <a:chExt cx="118956" cy="108456"/>
          </a:xfrm>
        </p:grpSpPr>
        <p:sp>
          <p:nvSpPr>
            <p:cNvPr id="298" name="Google Shape;298;p20"/>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20"/>
          <p:cNvGrpSpPr/>
          <p:nvPr/>
        </p:nvGrpSpPr>
        <p:grpSpPr>
          <a:xfrm>
            <a:off x="8681055" y="2808434"/>
            <a:ext cx="151241" cy="137891"/>
            <a:chOff x="1474943" y="3859420"/>
            <a:chExt cx="118956" cy="108456"/>
          </a:xfrm>
        </p:grpSpPr>
        <p:sp>
          <p:nvSpPr>
            <p:cNvPr id="302" name="Google Shape;302;p20"/>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20"/>
          <p:cNvSpPr/>
          <p:nvPr/>
        </p:nvSpPr>
        <p:spPr>
          <a:xfrm>
            <a:off x="7655896" y="22627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2006721" y="29463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4EAD7"/>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037BA7F-63C4-4901-40CF-9E72DB4C77B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365234"/>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1pPr>
            <a:lvl2pPr marL="914400" lvl="1"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2pPr>
            <a:lvl3pPr marL="1371600" lvl="2"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3pPr>
            <a:lvl4pPr marL="1828800" lvl="3"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4pPr>
            <a:lvl5pPr marL="2286000" lvl="4"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5pPr>
            <a:lvl6pPr marL="2743200" lvl="5"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6pPr>
            <a:lvl7pPr marL="3200400" lvl="6"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7pPr>
            <a:lvl8pPr marL="3657600" lvl="7" indent="-317500">
              <a:lnSpc>
                <a:spcPct val="100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8pPr>
            <a:lvl9pPr marL="4114800" lvl="8" indent="-317500">
              <a:lnSpc>
                <a:spcPct val="100000"/>
              </a:lnSpc>
              <a:spcBef>
                <a:spcPts val="1600"/>
              </a:spcBef>
              <a:spcAft>
                <a:spcPts val="1600"/>
              </a:spcAft>
              <a:buClr>
                <a:schemeClr val="dk2"/>
              </a:buClr>
              <a:buSzPts val="1400"/>
              <a:buFont typeface="Barlow"/>
              <a:buChar char="■"/>
              <a:defRPr>
                <a:solidFill>
                  <a:schemeClr val="dk2"/>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6" r:id="rId4"/>
    <p:sldLayoutId id="2147483657" r:id="rId5"/>
    <p:sldLayoutId id="2147483658" r:id="rId6"/>
    <p:sldLayoutId id="2147483659" r:id="rId7"/>
    <p:sldLayoutId id="2147483665" r:id="rId8"/>
    <p:sldLayoutId id="2147483666"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8.svg"/><Relationship Id="rId7" Type="http://schemas.openxmlformats.org/officeDocument/2006/relationships/image" Target="../media/image83.sv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62.sv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86.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audio" Target="../media/audio2.wav"/><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95.png"/><Relationship Id="rId3" Type="http://schemas.openxmlformats.org/officeDocument/2006/relationships/image" Target="../media/image89.png"/><Relationship Id="rId7" Type="http://schemas.openxmlformats.org/officeDocument/2006/relationships/image" Target="../media/image63.png"/><Relationship Id="rId12" Type="http://schemas.openxmlformats.org/officeDocument/2006/relationships/image" Target="../media/image94.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8.svg"/><Relationship Id="rId11" Type="http://schemas.openxmlformats.org/officeDocument/2006/relationships/image" Target="../media/image93.png"/><Relationship Id="rId5" Type="http://schemas.openxmlformats.org/officeDocument/2006/relationships/image" Target="../media/image57.png"/><Relationship Id="rId10" Type="http://schemas.openxmlformats.org/officeDocument/2006/relationships/image" Target="../media/image92.svg"/><Relationship Id="rId4" Type="http://schemas.openxmlformats.org/officeDocument/2006/relationships/image" Target="../media/image90.svg"/><Relationship Id="rId9"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26" Type="http://schemas.openxmlformats.org/officeDocument/2006/relationships/image" Target="../media/image30.sv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0.svg"/><Relationship Id="rId20" Type="http://schemas.openxmlformats.org/officeDocument/2006/relationships/image" Target="../media/image24.svg"/><Relationship Id="rId29"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10.svg"/><Relationship Id="rId11" Type="http://schemas.openxmlformats.org/officeDocument/2006/relationships/image" Target="../media/image15.png"/><Relationship Id="rId24" Type="http://schemas.openxmlformats.org/officeDocument/2006/relationships/image" Target="../media/image28.sv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sv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 Id="rId22" Type="http://schemas.openxmlformats.org/officeDocument/2006/relationships/image" Target="../media/image26.svg"/><Relationship Id="rId27" Type="http://schemas.openxmlformats.org/officeDocument/2006/relationships/image" Target="../media/image31.png"/></Relationships>
</file>

<file path=ppt/slides/_rels/slide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8.svg"/><Relationship Id="rId7" Type="http://schemas.openxmlformats.org/officeDocument/2006/relationships/image" Target="../media/image99.svg"/><Relationship Id="rId12" Type="http://schemas.openxmlformats.org/officeDocument/2006/relationships/image" Target="../media/image104.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66.svg"/><Relationship Id="rId10" Type="http://schemas.openxmlformats.org/officeDocument/2006/relationships/image" Target="../media/image102.png"/><Relationship Id="rId4" Type="http://schemas.openxmlformats.org/officeDocument/2006/relationships/image" Target="../media/image65.png"/><Relationship Id="rId9" Type="http://schemas.openxmlformats.org/officeDocument/2006/relationships/image" Target="../media/image101.sv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6.xml"/><Relationship Id="rId5" Type="http://schemas.openxmlformats.org/officeDocument/2006/relationships/image" Target="../media/image110.svg"/><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slideLayout" Target="../slideLayouts/slideLayout6.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image" Target="../media/image47.svg"/><Relationship Id="rId21" Type="http://schemas.openxmlformats.org/officeDocument/2006/relationships/image" Target="../media/image65.pn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svg"/><Relationship Id="rId20" Type="http://schemas.openxmlformats.org/officeDocument/2006/relationships/image" Target="../media/image64.svg"/><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55.svg"/><Relationship Id="rId24" Type="http://schemas.openxmlformats.org/officeDocument/2006/relationships/image" Target="../media/image68.svg"/><Relationship Id="rId5" Type="http://schemas.openxmlformats.org/officeDocument/2006/relationships/image" Target="../media/image49.sv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svg"/><Relationship Id="rId22" Type="http://schemas.openxmlformats.org/officeDocument/2006/relationships/image" Target="../media/image66.svg"/></Relationships>
</file>

<file path=ppt/slides/_rels/slide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8.svg"/><Relationship Id="rId7" Type="http://schemas.openxmlformats.org/officeDocument/2006/relationships/image" Target="../media/image70.sv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0.sv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6.xml"/><Relationship Id="rId7" Type="http://schemas.openxmlformats.org/officeDocument/2006/relationships/image" Target="../media/image7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2.png"/><Relationship Id="rId5" Type="http://schemas.openxmlformats.org/officeDocument/2006/relationships/image" Target="../media/image2.svg"/><Relationship Id="rId10" Type="http://schemas.openxmlformats.org/officeDocument/2006/relationships/image" Target="../media/image75.png"/><Relationship Id="rId4" Type="http://schemas.openxmlformats.org/officeDocument/2006/relationships/image" Target="../media/image1.png"/><Relationship Id="rId9" Type="http://schemas.openxmlformats.org/officeDocument/2006/relationships/image" Target="../media/image74.png"/></Relationships>
</file>

<file path=ppt/slides/_rels/slide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slideLayout" Target="../slideLayouts/slideLayout6.xml"/><Relationship Id="rId7" Type="http://schemas.openxmlformats.org/officeDocument/2006/relationships/image" Target="../media/image7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11" Type="http://schemas.openxmlformats.org/officeDocument/2006/relationships/image" Target="../media/image80.png"/><Relationship Id="rId5" Type="http://schemas.openxmlformats.org/officeDocument/2006/relationships/image" Target="../media/image2.svg"/><Relationship Id="rId10" Type="http://schemas.openxmlformats.org/officeDocument/2006/relationships/image" Target="../media/image79.svg"/><Relationship Id="rId4" Type="http://schemas.openxmlformats.org/officeDocument/2006/relationships/image" Target="../media/image1.png"/><Relationship Id="rId9"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1475" t="249" r="-1" b="61953"/>
          <a:stretch/>
        </p:blipFill>
        <p:spPr>
          <a:xfrm>
            <a:off x="0" y="-1814051"/>
            <a:ext cx="7391400" cy="6957551"/>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848264" y="376084"/>
            <a:ext cx="3295736" cy="4767416"/>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7"/>
          <a:stretch>
            <a:fillRect/>
          </a:stretch>
        </p:blipFill>
        <p:spPr>
          <a:xfrm>
            <a:off x="-458210" y="2050171"/>
            <a:ext cx="5111939" cy="2267909"/>
          </a:xfrm>
          <a:prstGeom prst="rect">
            <a:avLst/>
          </a:prstGeom>
        </p:spPr>
      </p:pic>
      <p:pic>
        <p:nvPicPr>
          <p:cNvPr id="5" name="Picture 4">
            <a:extLst>
              <a:ext uri="{FF2B5EF4-FFF2-40B4-BE49-F238E27FC236}">
                <a16:creationId xmlns:a16="http://schemas.microsoft.com/office/drawing/2014/main" id="{D8E0FE42-ABDD-385C-9F3A-694C31438C05}"/>
              </a:ext>
            </a:extLst>
          </p:cNvPr>
          <p:cNvPicPr>
            <a:picLocks noChangeAspect="1"/>
          </p:cNvPicPr>
          <p:nvPr/>
        </p:nvPicPr>
        <p:blipFill>
          <a:blip r:embed="rId8"/>
          <a:srcRect t="22727"/>
          <a:stretch/>
        </p:blipFill>
        <p:spPr>
          <a:xfrm>
            <a:off x="0" y="2050171"/>
            <a:ext cx="4432176" cy="3212870"/>
          </a:xfrm>
          <a:prstGeom prst="rect">
            <a:avLst/>
          </a:prstGeom>
        </p:spPr>
      </p:pic>
      <p:sp>
        <p:nvSpPr>
          <p:cNvPr id="3" name="TextBox 2">
            <a:extLst>
              <a:ext uri="{FF2B5EF4-FFF2-40B4-BE49-F238E27FC236}">
                <a16:creationId xmlns:a16="http://schemas.microsoft.com/office/drawing/2014/main" id="{6542053B-CA26-C00D-9B2A-A767D74C9DF7}"/>
              </a:ext>
            </a:extLst>
          </p:cNvPr>
          <p:cNvSpPr txBox="1"/>
          <p:nvPr/>
        </p:nvSpPr>
        <p:spPr>
          <a:xfrm>
            <a:off x="758826" y="1342285"/>
            <a:ext cx="3813174" cy="707886"/>
          </a:xfrm>
          <a:prstGeom prst="rect">
            <a:avLst/>
          </a:prstGeom>
          <a:noFill/>
        </p:spPr>
        <p:txBody>
          <a:bodyPr wrap="square" rtlCol="0">
            <a:spAutoFit/>
          </a:bodyPr>
          <a:lstStyle/>
          <a:p>
            <a:pPr algn="ctr"/>
            <a:r>
              <a:rPr lang="en-US" sz="4000" b="1"/>
              <a:t>BÀI 62- TIẾT 1</a:t>
            </a:r>
          </a:p>
        </p:txBody>
      </p:sp>
    </p:spTree>
    <p:extLst>
      <p:ext uri="{BB962C8B-B14F-4D97-AF65-F5344CB8AC3E}">
        <p14:creationId xmlns:p14="http://schemas.microsoft.com/office/powerpoint/2010/main" val="277127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FCE0C-E8BE-9DFC-5ACB-EA960CBB1026}"/>
              </a:ext>
            </a:extLst>
          </p:cNvPr>
          <p:cNvPicPr>
            <a:picLocks noChangeAspect="1"/>
          </p:cNvPicPr>
          <p:nvPr/>
        </p:nvPicPr>
        <p:blipFill>
          <a:blip r:embed="rId2"/>
          <a:stretch>
            <a:fillRect/>
          </a:stretch>
        </p:blipFill>
        <p:spPr>
          <a:xfrm>
            <a:off x="0" y="545932"/>
            <a:ext cx="9062088" cy="3834994"/>
          </a:xfrm>
          <a:prstGeom prst="rect">
            <a:avLst/>
          </a:prstGeom>
        </p:spPr>
      </p:pic>
      <p:sp>
        <p:nvSpPr>
          <p:cNvPr id="5" name="Speech Bubble: Rectangle with Corners Rounded 4">
            <a:extLst>
              <a:ext uri="{FF2B5EF4-FFF2-40B4-BE49-F238E27FC236}">
                <a16:creationId xmlns:a16="http://schemas.microsoft.com/office/drawing/2014/main" id="{D201DDB9-3E7D-7342-63F0-BE2638DC5CA4}"/>
              </a:ext>
            </a:extLst>
          </p:cNvPr>
          <p:cNvSpPr/>
          <p:nvPr/>
        </p:nvSpPr>
        <p:spPr>
          <a:xfrm>
            <a:off x="31112" y="1982478"/>
            <a:ext cx="3135085" cy="961902"/>
          </a:xfrm>
          <a:prstGeom prst="wedgeRoundRectCallout">
            <a:avLst/>
          </a:prstGeom>
          <a:solidFill>
            <a:srgbClr val="D4EFFD"/>
          </a:solidFill>
          <a:ln>
            <a:solidFill>
              <a:srgbClr val="D4EF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0" i="0" u="none" strike="noStrike" baseline="0">
                <a:solidFill>
                  <a:schemeClr val="tx1"/>
                </a:solidFill>
              </a:rPr>
              <a:t>Dùng biểu đồ nào thể hiện</a:t>
            </a:r>
          </a:p>
          <a:p>
            <a:pPr algn="ctr"/>
            <a:r>
              <a:rPr lang="vi-VN" sz="1800" b="0" i="0" u="none" strike="noStrike" baseline="0">
                <a:solidFill>
                  <a:schemeClr val="tx1"/>
                </a:solidFill>
              </a:rPr>
              <a:t>các số liệu dưới dạng tỉ số</a:t>
            </a:r>
          </a:p>
          <a:p>
            <a:pPr algn="ctr"/>
            <a:r>
              <a:rPr lang="en-US" sz="1800" b="0" i="0" u="none" strike="noStrike" baseline="0">
                <a:solidFill>
                  <a:schemeClr val="tx1"/>
                </a:solidFill>
              </a:rPr>
              <a:t>phần trăm?</a:t>
            </a:r>
            <a:endParaRPr lang="en-US" sz="1800">
              <a:solidFill>
                <a:schemeClr val="tx1"/>
              </a:solidFill>
            </a:endParaRPr>
          </a:p>
        </p:txBody>
      </p:sp>
      <p:sp>
        <p:nvSpPr>
          <p:cNvPr id="6" name="Speech Bubble: Rectangle with Corners Rounded 5">
            <a:extLst>
              <a:ext uri="{FF2B5EF4-FFF2-40B4-BE49-F238E27FC236}">
                <a16:creationId xmlns:a16="http://schemas.microsoft.com/office/drawing/2014/main" id="{F6762A5D-A67B-5455-7150-0B54E84B5D27}"/>
              </a:ext>
            </a:extLst>
          </p:cNvPr>
          <p:cNvSpPr/>
          <p:nvPr/>
        </p:nvSpPr>
        <p:spPr>
          <a:xfrm>
            <a:off x="6028212" y="762573"/>
            <a:ext cx="3020786" cy="1184980"/>
          </a:xfrm>
          <a:prstGeom prst="wedgeRoundRectCallout">
            <a:avLst/>
          </a:prstGeom>
          <a:solidFill>
            <a:srgbClr val="D4EFFD"/>
          </a:solidFill>
          <a:ln>
            <a:solidFill>
              <a:srgbClr val="D4EF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0" i="0" u="none" strike="noStrike" baseline="0">
                <a:solidFill>
                  <a:schemeClr val="tx1"/>
                </a:solidFill>
              </a:rPr>
              <a:t>Biểu đồ hình quạt tròn thể</a:t>
            </a:r>
            <a:r>
              <a:rPr lang="en-US" sz="1800" b="0" i="0" u="none" strike="noStrike" baseline="0">
                <a:solidFill>
                  <a:schemeClr val="tx1"/>
                </a:solidFill>
              </a:rPr>
              <a:t> </a:t>
            </a:r>
            <a:r>
              <a:rPr lang="vi-VN" sz="1800" b="0" i="0" u="none" strike="noStrike" baseline="0">
                <a:solidFill>
                  <a:schemeClr val="tx1"/>
                </a:solidFill>
              </a:rPr>
              <a:t>hiện được sự liên quan</a:t>
            </a:r>
            <a:r>
              <a:rPr lang="en-US" sz="1800" b="0" i="0" u="none" strike="noStrike" baseline="0">
                <a:solidFill>
                  <a:schemeClr val="tx1"/>
                </a:solidFill>
              </a:rPr>
              <a:t> </a:t>
            </a:r>
            <a:r>
              <a:rPr lang="vi-VN" sz="1800" b="0" i="0" u="none" strike="noStrike" baseline="0">
                <a:solidFill>
                  <a:schemeClr val="tx1"/>
                </a:solidFill>
              </a:rPr>
              <a:t>giữa mỗi số liệu với</a:t>
            </a:r>
          </a:p>
          <a:p>
            <a:pPr algn="ctr"/>
            <a:r>
              <a:rPr lang="vi-VN" sz="1800" b="0" i="0" u="none" strike="noStrike" baseline="0">
                <a:solidFill>
                  <a:schemeClr val="tx1"/>
                </a:solidFill>
              </a:rPr>
              <a:t>toàn bộ các số liệu.</a:t>
            </a:r>
            <a:endParaRPr lang="en-US" sz="1800">
              <a:solidFill>
                <a:schemeClr val="tx1"/>
              </a:solidFill>
            </a:endParaRPr>
          </a:p>
        </p:txBody>
      </p:sp>
    </p:spTree>
    <p:extLst>
      <p:ext uri="{BB962C8B-B14F-4D97-AF65-F5344CB8AC3E}">
        <p14:creationId xmlns:p14="http://schemas.microsoft.com/office/powerpoint/2010/main" val="3971934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889" y="641206"/>
            <a:ext cx="11747778" cy="1868091"/>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685700" y="3826399"/>
            <a:ext cx="4386362" cy="646331"/>
          </a:xfrm>
          <a:prstGeom prst="rect">
            <a:avLst/>
          </a:prstGeom>
          <a:noFill/>
        </p:spPr>
        <p:txBody>
          <a:bodyPr wrap="square" rtlCol="0">
            <a:spAutoFit/>
          </a:bodyPr>
          <a:lstStyle/>
          <a:p>
            <a:pPr algn="ctr" defTabSz="685800">
              <a:buClrTx/>
            </a:pPr>
            <a:r>
              <a:rPr lang="en-US" sz="1800" i="1" kern="1200">
                <a:solidFill>
                  <a:prstClr val="black"/>
                </a:solidFill>
                <a:latin typeface="Arial" panose="020B0604020202020204" pitchFamily="34" charset="0"/>
                <a:ea typeface="+mn-ea"/>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4986" y="149572"/>
            <a:ext cx="1416827" cy="2106598"/>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364957" y="2509297"/>
            <a:ext cx="4487902" cy="2634203"/>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172303" y="2733595"/>
            <a:ext cx="6488231" cy="1092803"/>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53920"/>
          <a:stretch/>
        </p:blipFill>
        <p:spPr>
          <a:xfrm>
            <a:off x="0" y="2742454"/>
            <a:ext cx="9144000" cy="2474140"/>
          </a:xfrm>
          <a:prstGeom prst="rect">
            <a:avLst/>
          </a:prstGeom>
        </p:spPr>
      </p:pic>
      <p:graphicFrame>
        <p:nvGraphicFramePr>
          <p:cNvPr id="4" name="Chart 3"/>
          <p:cNvGraphicFramePr/>
          <p:nvPr/>
        </p:nvGraphicFramePr>
        <p:xfrm>
          <a:off x="3954885" y="30846"/>
          <a:ext cx="5688599" cy="4009607"/>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2040" b="43156" l="24423" r="42552">
                        <a14:foregroundMark x1="29734" y1="10843" x2="30427" y2="16479"/>
                        <a14:foregroundMark x1="39607" y1="9930" x2="34527" y2="21310"/>
                        <a14:foregroundMark x1="39145" y1="21685" x2="40647" y2="23725"/>
                        <a14:foregroundMark x1="28695" y1="23886" x2="31986" y2="22330"/>
                      </a14:backgroundRemoval>
                    </a14:imgEffect>
                  </a14:imgLayer>
                </a14:imgProps>
              </a:ext>
            </a:extLst>
          </a:blip>
          <a:srcRect l="22252" r="55146" b="56849"/>
          <a:stretch/>
        </p:blipFill>
        <p:spPr>
          <a:xfrm flipH="1">
            <a:off x="145244" y="1612405"/>
            <a:ext cx="2099269" cy="4310993"/>
          </a:xfrm>
          <a:prstGeom prst="rect">
            <a:avLst/>
          </a:prstGeom>
        </p:spPr>
      </p:pic>
      <p:sp>
        <p:nvSpPr>
          <p:cNvPr id="7" name="Speech Bubble: Rectangle with Corners Rounded 6"/>
          <p:cNvSpPr/>
          <p:nvPr/>
        </p:nvSpPr>
        <p:spPr>
          <a:xfrm>
            <a:off x="503583" y="301231"/>
            <a:ext cx="4333460" cy="1552490"/>
          </a:xfrm>
          <a:prstGeom prst="wedgeRoundRectCallout">
            <a:avLst>
              <a:gd name="adj1" fmla="val -18499"/>
              <a:gd name="adj2" fmla="val 7790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p:cNvSpPr/>
          <p:nvPr/>
        </p:nvSpPr>
        <p:spPr>
          <a:xfrm>
            <a:off x="503583" y="443979"/>
            <a:ext cx="4333460" cy="1237262"/>
          </a:xfrm>
          <a:prstGeom prst="rect">
            <a:avLst/>
          </a:prstGeom>
        </p:spPr>
        <p:txBody>
          <a:bodyPr wrap="square">
            <a:spAutoFit/>
          </a:bodyPr>
          <a:lstStyle/>
          <a:p>
            <a:pPr marL="0" marR="0" lvl="0" indent="0" algn="ctr" defTabSz="914400" rtl="0" eaLnBrk="1" fontAlgn="base" latinLnBrk="0" hangingPunct="1">
              <a:lnSpc>
                <a:spcPct val="100000"/>
              </a:lnSpc>
              <a:spcBef>
                <a:spcPct val="10000"/>
              </a:spcBef>
              <a:spcAft>
                <a:spcPct val="0"/>
              </a:spcAft>
              <a:buClr>
                <a:srgbClr val="000000"/>
              </a:buClr>
              <a:buSzTx/>
              <a:buFont typeface="Arial"/>
              <a:buNone/>
              <a:tabLst/>
              <a:defRPr/>
            </a:pP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Đây</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biểu</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quạt</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a:p>
            <a:pPr marL="0" marR="0" lvl="0" indent="0" algn="ctr" defTabSz="914400" rtl="0" eaLnBrk="1" fontAlgn="base" latinLnBrk="0" hangingPunct="1">
              <a:lnSpc>
                <a:spcPct val="100000"/>
              </a:lnSpc>
              <a:spcBef>
                <a:spcPct val="10000"/>
              </a:spcBef>
              <a:spcAft>
                <a:spcPct val="0"/>
              </a:spcAft>
              <a:buClr>
                <a:srgbClr val="000000"/>
              </a:buClr>
              <a:buSzTx/>
              <a:buFont typeface="Arial"/>
              <a:buNone/>
              <a:tabLst/>
              <a:defRPr/>
            </a:pP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hãy</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quan</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sát</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cho</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biết</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biểu</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quạt</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có</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đặc</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điểm</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gì</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pic>
        <p:nvPicPr>
          <p:cNvPr id="9" name="Picture 8">
            <a:extLst>
              <a:ext uri="{FF2B5EF4-FFF2-40B4-BE49-F238E27FC236}">
                <a16:creationId xmlns:a16="http://schemas.microsoft.com/office/drawing/2014/main" id="{4A0702C1-AAAF-85CE-1DAE-A658B0F79660}"/>
              </a:ext>
            </a:extLst>
          </p:cNvPr>
          <p:cNvPicPr>
            <a:picLocks noChangeAspect="1"/>
          </p:cNvPicPr>
          <p:nvPr/>
        </p:nvPicPr>
        <p:blipFill>
          <a:blip r:embed="rId7"/>
          <a:stretch>
            <a:fillRect/>
          </a:stretch>
        </p:blipFill>
        <p:spPr>
          <a:xfrm>
            <a:off x="4986461" y="393534"/>
            <a:ext cx="3625446" cy="3623636"/>
          </a:xfrm>
          <a:prstGeom prst="rect">
            <a:avLst/>
          </a:prstGeom>
        </p:spPr>
      </p:pic>
    </p:spTree>
    <p:extLst>
      <p:ext uri="{BB962C8B-B14F-4D97-AF65-F5344CB8AC3E}">
        <p14:creationId xmlns:p14="http://schemas.microsoft.com/office/powerpoint/2010/main" val="1024660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37"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5" presetID="4"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53920"/>
          <a:stretch/>
        </p:blipFill>
        <p:spPr>
          <a:xfrm>
            <a:off x="0" y="2669360"/>
            <a:ext cx="9144000" cy="2474140"/>
          </a:xfrm>
          <a:prstGeom prst="rect">
            <a:avLst/>
          </a:prstGeom>
        </p:spPr>
      </p:pic>
      <p:grpSp>
        <p:nvGrpSpPr>
          <p:cNvPr id="13" name="Group 12"/>
          <p:cNvGrpSpPr/>
          <p:nvPr/>
        </p:nvGrpSpPr>
        <p:grpSpPr>
          <a:xfrm>
            <a:off x="4095915" y="334402"/>
            <a:ext cx="4572000" cy="951059"/>
            <a:chOff x="4095915" y="334402"/>
            <a:chExt cx="4572000" cy="951059"/>
          </a:xfrm>
        </p:grpSpPr>
        <p:sp>
          <p:nvSpPr>
            <p:cNvPr id="9" name="Rectangle: Rounded Corners 8"/>
            <p:cNvSpPr/>
            <p:nvPr/>
          </p:nvSpPr>
          <p:spPr>
            <a:xfrm>
              <a:off x="4095915" y="334402"/>
              <a:ext cx="4572000" cy="951059"/>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Rounded Corners 9"/>
            <p:cNvSpPr/>
            <p:nvPr/>
          </p:nvSpPr>
          <p:spPr>
            <a:xfrm>
              <a:off x="4192490" y="414791"/>
              <a:ext cx="4422417" cy="790630"/>
            </a:xfrm>
            <a:prstGeom prst="round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Rectangle 10"/>
          <p:cNvSpPr/>
          <p:nvPr/>
        </p:nvSpPr>
        <p:spPr>
          <a:xfrm>
            <a:off x="4318832" y="579098"/>
            <a:ext cx="4169731" cy="461665"/>
          </a:xfrm>
          <a:prstGeom prst="rect">
            <a:avLst/>
          </a:prstGeom>
        </p:spPr>
        <p:txBody>
          <a:bodyPr wrap="none">
            <a:spAutoFit/>
          </a:bodyPr>
          <a:lstStyle/>
          <a:p>
            <a:pPr marL="0" marR="0" lvl="0" indent="0" algn="l" defTabSz="914400" rtl="0" eaLnBrk="1" fontAlgn="base" latinLnBrk="0" hangingPunct="1">
              <a:lnSpc>
                <a:spcPct val="100000"/>
              </a:lnSpc>
              <a:spcBef>
                <a:spcPct val="10000"/>
              </a:spcBef>
              <a:spcAft>
                <a:spcPct val="0"/>
              </a:spcAft>
              <a:buClr>
                <a:srgbClr val="000000"/>
              </a:buClr>
              <a:buSzTx/>
              <a:buFont typeface="Arial"/>
              <a:buNone/>
              <a:tabLst/>
              <a:defRPr/>
            </a:pP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Biểu</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quạt</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có</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đặc</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điểm</a:t>
            </a:r>
            <a:endPar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Arrow: Pentagon 13"/>
          <p:cNvSpPr/>
          <p:nvPr/>
        </p:nvSpPr>
        <p:spPr>
          <a:xfrm>
            <a:off x="4192490" y="1481436"/>
            <a:ext cx="4572000" cy="1079957"/>
          </a:xfrm>
          <a:prstGeom prst="homePlate">
            <a:avLst/>
          </a:prstGeom>
          <a:solidFill>
            <a:schemeClr val="accent5">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dạng</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thành</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nhiều</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phần</a:t>
            </a:r>
            <a:endPar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Arrow: Pentagon 15"/>
          <p:cNvSpPr/>
          <p:nvPr/>
        </p:nvSpPr>
        <p:spPr>
          <a:xfrm>
            <a:off x="4233240" y="2745316"/>
            <a:ext cx="4572000" cy="1079957"/>
          </a:xfrm>
          <a:prstGeom prst="homePlate">
            <a:avLst/>
          </a:prstGeom>
          <a:solidFill>
            <a:schemeClr val="accent5">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mỗi</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phần</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ghi</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tỉ</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phần</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trăm</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tương</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ứng</a:t>
            </a:r>
            <a:endPar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7E7B4B3B-2B63-0896-0E4F-F43D6C29088D}"/>
              </a:ext>
            </a:extLst>
          </p:cNvPr>
          <p:cNvPicPr>
            <a:picLocks noChangeAspect="1"/>
          </p:cNvPicPr>
          <p:nvPr/>
        </p:nvPicPr>
        <p:blipFill>
          <a:blip r:embed="rId4"/>
          <a:stretch>
            <a:fillRect/>
          </a:stretch>
        </p:blipFill>
        <p:spPr>
          <a:xfrm>
            <a:off x="263147" y="857542"/>
            <a:ext cx="3625446" cy="3623636"/>
          </a:xfrm>
          <a:prstGeom prst="rect">
            <a:avLst/>
          </a:prstGeom>
        </p:spPr>
      </p:pic>
    </p:spTree>
    <p:extLst>
      <p:ext uri="{BB962C8B-B14F-4D97-AF65-F5344CB8AC3E}">
        <p14:creationId xmlns:p14="http://schemas.microsoft.com/office/powerpoint/2010/main" val="3192558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9144000" cy="51435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271463" y="250030"/>
            <a:ext cx="8558213" cy="4740679"/>
          </a:xfrm>
          <a:custGeom>
            <a:avLst/>
            <a:gdLst>
              <a:gd name="connsiteX0" fmla="*/ 0 w 8558213"/>
              <a:gd name="connsiteY0" fmla="*/ 221247 h 4740679"/>
              <a:gd name="connsiteX1" fmla="*/ 221247 w 8558213"/>
              <a:gd name="connsiteY1" fmla="*/ 0 h 4740679"/>
              <a:gd name="connsiteX2" fmla="*/ 654085 w 8558213"/>
              <a:gd name="connsiteY2" fmla="*/ 0 h 4740679"/>
              <a:gd name="connsiteX3" fmla="*/ 1492710 w 8558213"/>
              <a:gd name="connsiteY3" fmla="*/ 0 h 4740679"/>
              <a:gd name="connsiteX4" fmla="*/ 2250177 w 8558213"/>
              <a:gd name="connsiteY4" fmla="*/ 0 h 4740679"/>
              <a:gd name="connsiteX5" fmla="*/ 3088801 w 8558213"/>
              <a:gd name="connsiteY5" fmla="*/ 0 h 4740679"/>
              <a:gd name="connsiteX6" fmla="*/ 3683954 w 8558213"/>
              <a:gd name="connsiteY6" fmla="*/ 0 h 4740679"/>
              <a:gd name="connsiteX7" fmla="*/ 4116792 w 8558213"/>
              <a:gd name="connsiteY7" fmla="*/ 0 h 4740679"/>
              <a:gd name="connsiteX8" fmla="*/ 4874259 w 8558213"/>
              <a:gd name="connsiteY8" fmla="*/ 0 h 4740679"/>
              <a:gd name="connsiteX9" fmla="*/ 5469412 w 8558213"/>
              <a:gd name="connsiteY9" fmla="*/ 0 h 4740679"/>
              <a:gd name="connsiteX10" fmla="*/ 6226879 w 8558213"/>
              <a:gd name="connsiteY10" fmla="*/ 0 h 4740679"/>
              <a:gd name="connsiteX11" fmla="*/ 6659717 w 8558213"/>
              <a:gd name="connsiteY11" fmla="*/ 0 h 4740679"/>
              <a:gd name="connsiteX12" fmla="*/ 7336027 w 8558213"/>
              <a:gd name="connsiteY12" fmla="*/ 0 h 4740679"/>
              <a:gd name="connsiteX13" fmla="*/ 8336966 w 8558213"/>
              <a:gd name="connsiteY13" fmla="*/ 0 h 4740679"/>
              <a:gd name="connsiteX14" fmla="*/ 8558213 w 8558213"/>
              <a:gd name="connsiteY14" fmla="*/ 221247 h 4740679"/>
              <a:gd name="connsiteX15" fmla="*/ 8558213 w 8558213"/>
              <a:gd name="connsiteY15" fmla="*/ 749310 h 4740679"/>
              <a:gd name="connsiteX16" fmla="*/ 8558213 w 8558213"/>
              <a:gd name="connsiteY16" fmla="*/ 1320354 h 4740679"/>
              <a:gd name="connsiteX17" fmla="*/ 8558213 w 8558213"/>
              <a:gd name="connsiteY17" fmla="*/ 1977363 h 4740679"/>
              <a:gd name="connsiteX18" fmla="*/ 8558213 w 8558213"/>
              <a:gd name="connsiteY18" fmla="*/ 2462443 h 4740679"/>
              <a:gd name="connsiteX19" fmla="*/ 8558213 w 8558213"/>
              <a:gd name="connsiteY19" fmla="*/ 3076470 h 4740679"/>
              <a:gd name="connsiteX20" fmla="*/ 8558213 w 8558213"/>
              <a:gd name="connsiteY20" fmla="*/ 3604533 h 4740679"/>
              <a:gd name="connsiteX21" fmla="*/ 8558213 w 8558213"/>
              <a:gd name="connsiteY21" fmla="*/ 4519432 h 4740679"/>
              <a:gd name="connsiteX22" fmla="*/ 8336966 w 8558213"/>
              <a:gd name="connsiteY22" fmla="*/ 4740679 h 4740679"/>
              <a:gd name="connsiteX23" fmla="*/ 7904128 w 8558213"/>
              <a:gd name="connsiteY23" fmla="*/ 4740679 h 4740679"/>
              <a:gd name="connsiteX24" fmla="*/ 7227818 w 8558213"/>
              <a:gd name="connsiteY24" fmla="*/ 4740679 h 4740679"/>
              <a:gd name="connsiteX25" fmla="*/ 6389193 w 8558213"/>
              <a:gd name="connsiteY25" fmla="*/ 4740679 h 4740679"/>
              <a:gd name="connsiteX26" fmla="*/ 5875198 w 8558213"/>
              <a:gd name="connsiteY26" fmla="*/ 4740679 h 4740679"/>
              <a:gd name="connsiteX27" fmla="*/ 5117731 w 8558213"/>
              <a:gd name="connsiteY27" fmla="*/ 4740679 h 4740679"/>
              <a:gd name="connsiteX28" fmla="*/ 4684892 w 8558213"/>
              <a:gd name="connsiteY28" fmla="*/ 4740679 h 4740679"/>
              <a:gd name="connsiteX29" fmla="*/ 3927425 w 8558213"/>
              <a:gd name="connsiteY29" fmla="*/ 4740679 h 4740679"/>
              <a:gd name="connsiteX30" fmla="*/ 3413430 w 8558213"/>
              <a:gd name="connsiteY30" fmla="*/ 4740679 h 4740679"/>
              <a:gd name="connsiteX31" fmla="*/ 2980591 w 8558213"/>
              <a:gd name="connsiteY31" fmla="*/ 4740679 h 4740679"/>
              <a:gd name="connsiteX32" fmla="*/ 2223124 w 8558213"/>
              <a:gd name="connsiteY32" fmla="*/ 4740679 h 4740679"/>
              <a:gd name="connsiteX33" fmla="*/ 1627972 w 8558213"/>
              <a:gd name="connsiteY33" fmla="*/ 4740679 h 4740679"/>
              <a:gd name="connsiteX34" fmla="*/ 221247 w 8558213"/>
              <a:gd name="connsiteY34" fmla="*/ 4740679 h 4740679"/>
              <a:gd name="connsiteX35" fmla="*/ 0 w 8558213"/>
              <a:gd name="connsiteY35" fmla="*/ 4519432 h 4740679"/>
              <a:gd name="connsiteX36" fmla="*/ 0 w 8558213"/>
              <a:gd name="connsiteY36" fmla="*/ 4034351 h 4740679"/>
              <a:gd name="connsiteX37" fmla="*/ 0 w 8558213"/>
              <a:gd name="connsiteY37" fmla="*/ 3506288 h 4740679"/>
              <a:gd name="connsiteX38" fmla="*/ 0 w 8558213"/>
              <a:gd name="connsiteY38" fmla="*/ 3021208 h 4740679"/>
              <a:gd name="connsiteX39" fmla="*/ 0 w 8558213"/>
              <a:gd name="connsiteY39" fmla="*/ 2407181 h 4740679"/>
              <a:gd name="connsiteX40" fmla="*/ 0 w 8558213"/>
              <a:gd name="connsiteY40" fmla="*/ 1707191 h 4740679"/>
              <a:gd name="connsiteX41" fmla="*/ 0 w 8558213"/>
              <a:gd name="connsiteY41" fmla="*/ 1093165 h 4740679"/>
              <a:gd name="connsiteX42" fmla="*/ 0 w 8558213"/>
              <a:gd name="connsiteY42" fmla="*/ 221247 h 474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58213" h="4740679" fill="none" extrusionOk="0">
                <a:moveTo>
                  <a:pt x="0" y="221247"/>
                </a:moveTo>
                <a:cubicBezTo>
                  <a:pt x="-8288" y="88882"/>
                  <a:pt x="91992" y="-980"/>
                  <a:pt x="221247" y="0"/>
                </a:cubicBezTo>
                <a:cubicBezTo>
                  <a:pt x="341546" y="-17357"/>
                  <a:pt x="562120" y="-10970"/>
                  <a:pt x="654085" y="0"/>
                </a:cubicBezTo>
                <a:cubicBezTo>
                  <a:pt x="746050" y="10970"/>
                  <a:pt x="1268758" y="9740"/>
                  <a:pt x="1492710" y="0"/>
                </a:cubicBezTo>
                <a:cubicBezTo>
                  <a:pt x="1716662" y="-9740"/>
                  <a:pt x="2023659" y="-22364"/>
                  <a:pt x="2250177" y="0"/>
                </a:cubicBezTo>
                <a:cubicBezTo>
                  <a:pt x="2476695" y="22364"/>
                  <a:pt x="2842592" y="9418"/>
                  <a:pt x="3088801" y="0"/>
                </a:cubicBezTo>
                <a:cubicBezTo>
                  <a:pt x="3335010" y="-9418"/>
                  <a:pt x="3461809" y="7950"/>
                  <a:pt x="3683954" y="0"/>
                </a:cubicBezTo>
                <a:cubicBezTo>
                  <a:pt x="3906099" y="-7950"/>
                  <a:pt x="3939640" y="5694"/>
                  <a:pt x="4116792" y="0"/>
                </a:cubicBezTo>
                <a:cubicBezTo>
                  <a:pt x="4293944" y="-5694"/>
                  <a:pt x="4497601" y="-36417"/>
                  <a:pt x="4874259" y="0"/>
                </a:cubicBezTo>
                <a:cubicBezTo>
                  <a:pt x="5250917" y="36417"/>
                  <a:pt x="5349746" y="-4651"/>
                  <a:pt x="5469412" y="0"/>
                </a:cubicBezTo>
                <a:cubicBezTo>
                  <a:pt x="5589078" y="4651"/>
                  <a:pt x="6031600" y="9371"/>
                  <a:pt x="6226879" y="0"/>
                </a:cubicBezTo>
                <a:cubicBezTo>
                  <a:pt x="6422158" y="-9371"/>
                  <a:pt x="6486526" y="-4179"/>
                  <a:pt x="6659717" y="0"/>
                </a:cubicBezTo>
                <a:cubicBezTo>
                  <a:pt x="6832908" y="4179"/>
                  <a:pt x="7013739" y="-32807"/>
                  <a:pt x="7336027" y="0"/>
                </a:cubicBezTo>
                <a:cubicBezTo>
                  <a:pt x="7658315" y="32807"/>
                  <a:pt x="8049420" y="36848"/>
                  <a:pt x="8336966" y="0"/>
                </a:cubicBezTo>
                <a:cubicBezTo>
                  <a:pt x="8485287" y="-2877"/>
                  <a:pt x="8541342" y="119815"/>
                  <a:pt x="8558213" y="221247"/>
                </a:cubicBezTo>
                <a:cubicBezTo>
                  <a:pt x="8556971" y="416167"/>
                  <a:pt x="8547612" y="613028"/>
                  <a:pt x="8558213" y="749310"/>
                </a:cubicBezTo>
                <a:cubicBezTo>
                  <a:pt x="8568814" y="885592"/>
                  <a:pt x="8531853" y="1139128"/>
                  <a:pt x="8558213" y="1320354"/>
                </a:cubicBezTo>
                <a:cubicBezTo>
                  <a:pt x="8584573" y="1501580"/>
                  <a:pt x="8533190" y="1836193"/>
                  <a:pt x="8558213" y="1977363"/>
                </a:cubicBezTo>
                <a:cubicBezTo>
                  <a:pt x="8583236" y="2118533"/>
                  <a:pt x="8544384" y="2232283"/>
                  <a:pt x="8558213" y="2462443"/>
                </a:cubicBezTo>
                <a:cubicBezTo>
                  <a:pt x="8572042" y="2692603"/>
                  <a:pt x="8576838" y="2780049"/>
                  <a:pt x="8558213" y="3076470"/>
                </a:cubicBezTo>
                <a:cubicBezTo>
                  <a:pt x="8539588" y="3372891"/>
                  <a:pt x="8576672" y="3409645"/>
                  <a:pt x="8558213" y="3604533"/>
                </a:cubicBezTo>
                <a:cubicBezTo>
                  <a:pt x="8539754" y="3799421"/>
                  <a:pt x="8559749" y="4207686"/>
                  <a:pt x="8558213" y="4519432"/>
                </a:cubicBezTo>
                <a:cubicBezTo>
                  <a:pt x="8554928" y="4642501"/>
                  <a:pt x="8472340" y="4745919"/>
                  <a:pt x="8336966" y="4740679"/>
                </a:cubicBezTo>
                <a:cubicBezTo>
                  <a:pt x="8205043" y="4731784"/>
                  <a:pt x="8064638" y="4752737"/>
                  <a:pt x="7904128" y="4740679"/>
                </a:cubicBezTo>
                <a:cubicBezTo>
                  <a:pt x="7743618" y="4728621"/>
                  <a:pt x="7424510" y="4734024"/>
                  <a:pt x="7227818" y="4740679"/>
                </a:cubicBezTo>
                <a:cubicBezTo>
                  <a:pt x="7031126" y="4747335"/>
                  <a:pt x="6677168" y="4739290"/>
                  <a:pt x="6389193" y="4740679"/>
                </a:cubicBezTo>
                <a:cubicBezTo>
                  <a:pt x="6101219" y="4742068"/>
                  <a:pt x="6128668" y="4746890"/>
                  <a:pt x="5875198" y="4740679"/>
                </a:cubicBezTo>
                <a:cubicBezTo>
                  <a:pt x="5621729" y="4734468"/>
                  <a:pt x="5279218" y="4710710"/>
                  <a:pt x="5117731" y="4740679"/>
                </a:cubicBezTo>
                <a:cubicBezTo>
                  <a:pt x="4956244" y="4770648"/>
                  <a:pt x="4823699" y="4735269"/>
                  <a:pt x="4684892" y="4740679"/>
                </a:cubicBezTo>
                <a:cubicBezTo>
                  <a:pt x="4546085" y="4746089"/>
                  <a:pt x="4236205" y="4703304"/>
                  <a:pt x="3927425" y="4740679"/>
                </a:cubicBezTo>
                <a:cubicBezTo>
                  <a:pt x="3618645" y="4778054"/>
                  <a:pt x="3534791" y="4718491"/>
                  <a:pt x="3413430" y="4740679"/>
                </a:cubicBezTo>
                <a:cubicBezTo>
                  <a:pt x="3292069" y="4762867"/>
                  <a:pt x="3189507" y="4737370"/>
                  <a:pt x="2980591" y="4740679"/>
                </a:cubicBezTo>
                <a:cubicBezTo>
                  <a:pt x="2771675" y="4743988"/>
                  <a:pt x="2400691" y="4764857"/>
                  <a:pt x="2223124" y="4740679"/>
                </a:cubicBezTo>
                <a:cubicBezTo>
                  <a:pt x="2045557" y="4716501"/>
                  <a:pt x="1759091" y="4735742"/>
                  <a:pt x="1627972" y="4740679"/>
                </a:cubicBezTo>
                <a:cubicBezTo>
                  <a:pt x="1496853" y="4745616"/>
                  <a:pt x="615424" y="4730059"/>
                  <a:pt x="221247" y="4740679"/>
                </a:cubicBezTo>
                <a:cubicBezTo>
                  <a:pt x="104117" y="4758125"/>
                  <a:pt x="-26928" y="4629198"/>
                  <a:pt x="0" y="4519432"/>
                </a:cubicBezTo>
                <a:cubicBezTo>
                  <a:pt x="-2962" y="4310171"/>
                  <a:pt x="5697" y="4167353"/>
                  <a:pt x="0" y="4034351"/>
                </a:cubicBezTo>
                <a:cubicBezTo>
                  <a:pt x="-5697" y="3901349"/>
                  <a:pt x="-19435" y="3744177"/>
                  <a:pt x="0" y="3506288"/>
                </a:cubicBezTo>
                <a:cubicBezTo>
                  <a:pt x="19435" y="3268399"/>
                  <a:pt x="-4289" y="3206050"/>
                  <a:pt x="0" y="3021208"/>
                </a:cubicBezTo>
                <a:cubicBezTo>
                  <a:pt x="4289" y="2836366"/>
                  <a:pt x="-8663" y="2686657"/>
                  <a:pt x="0" y="2407181"/>
                </a:cubicBezTo>
                <a:cubicBezTo>
                  <a:pt x="8663" y="2127705"/>
                  <a:pt x="-8964" y="2018611"/>
                  <a:pt x="0" y="1707191"/>
                </a:cubicBezTo>
                <a:cubicBezTo>
                  <a:pt x="8964" y="1395771"/>
                  <a:pt x="5960" y="1391552"/>
                  <a:pt x="0" y="1093165"/>
                </a:cubicBezTo>
                <a:cubicBezTo>
                  <a:pt x="-5960" y="794778"/>
                  <a:pt x="42345" y="653164"/>
                  <a:pt x="0" y="221247"/>
                </a:cubicBezTo>
                <a:close/>
              </a:path>
              <a:path w="8558213" h="4740679" stroke="0" extrusionOk="0">
                <a:moveTo>
                  <a:pt x="0" y="221247"/>
                </a:moveTo>
                <a:cubicBezTo>
                  <a:pt x="14082" y="99502"/>
                  <a:pt x="97925" y="-10259"/>
                  <a:pt x="221247" y="0"/>
                </a:cubicBezTo>
                <a:cubicBezTo>
                  <a:pt x="430870" y="37678"/>
                  <a:pt x="635819" y="-35712"/>
                  <a:pt x="978714" y="0"/>
                </a:cubicBezTo>
                <a:cubicBezTo>
                  <a:pt x="1321609" y="35712"/>
                  <a:pt x="1265296" y="2325"/>
                  <a:pt x="1411552" y="0"/>
                </a:cubicBezTo>
                <a:cubicBezTo>
                  <a:pt x="1557808" y="-2325"/>
                  <a:pt x="1682774" y="13097"/>
                  <a:pt x="1844391" y="0"/>
                </a:cubicBezTo>
                <a:cubicBezTo>
                  <a:pt x="2006008" y="-13097"/>
                  <a:pt x="2381025" y="-27229"/>
                  <a:pt x="2520701" y="0"/>
                </a:cubicBezTo>
                <a:cubicBezTo>
                  <a:pt x="2660377" y="27229"/>
                  <a:pt x="2821428" y="-3929"/>
                  <a:pt x="2953539" y="0"/>
                </a:cubicBezTo>
                <a:cubicBezTo>
                  <a:pt x="3085650" y="3929"/>
                  <a:pt x="3289159" y="-9540"/>
                  <a:pt x="3467535" y="0"/>
                </a:cubicBezTo>
                <a:cubicBezTo>
                  <a:pt x="3645911" y="9540"/>
                  <a:pt x="3692950" y="19056"/>
                  <a:pt x="3900373" y="0"/>
                </a:cubicBezTo>
                <a:cubicBezTo>
                  <a:pt x="4107796" y="-19056"/>
                  <a:pt x="4564016" y="-31782"/>
                  <a:pt x="4738997" y="0"/>
                </a:cubicBezTo>
                <a:cubicBezTo>
                  <a:pt x="4913978" y="31782"/>
                  <a:pt x="5201860" y="-22345"/>
                  <a:pt x="5334150" y="0"/>
                </a:cubicBezTo>
                <a:cubicBezTo>
                  <a:pt x="5466440" y="22345"/>
                  <a:pt x="5678283" y="1359"/>
                  <a:pt x="5848146" y="0"/>
                </a:cubicBezTo>
                <a:cubicBezTo>
                  <a:pt x="6018009" y="-1359"/>
                  <a:pt x="6209223" y="-19903"/>
                  <a:pt x="6362141" y="0"/>
                </a:cubicBezTo>
                <a:cubicBezTo>
                  <a:pt x="6515060" y="19903"/>
                  <a:pt x="6700911" y="-15415"/>
                  <a:pt x="6794979" y="0"/>
                </a:cubicBezTo>
                <a:cubicBezTo>
                  <a:pt x="6889047" y="15415"/>
                  <a:pt x="7026341" y="-1880"/>
                  <a:pt x="7227818" y="0"/>
                </a:cubicBezTo>
                <a:cubicBezTo>
                  <a:pt x="7429295" y="1880"/>
                  <a:pt x="8010568" y="49882"/>
                  <a:pt x="8336966" y="0"/>
                </a:cubicBezTo>
                <a:cubicBezTo>
                  <a:pt x="8446098" y="18832"/>
                  <a:pt x="8563812" y="73033"/>
                  <a:pt x="8558213" y="221247"/>
                </a:cubicBezTo>
                <a:cubicBezTo>
                  <a:pt x="8575668" y="434970"/>
                  <a:pt x="8590600" y="758284"/>
                  <a:pt x="8558213" y="921237"/>
                </a:cubicBezTo>
                <a:cubicBezTo>
                  <a:pt x="8525827" y="1084190"/>
                  <a:pt x="8550755" y="1397366"/>
                  <a:pt x="8558213" y="1578245"/>
                </a:cubicBezTo>
                <a:cubicBezTo>
                  <a:pt x="8565671" y="1759124"/>
                  <a:pt x="8551453" y="1905350"/>
                  <a:pt x="8558213" y="2063326"/>
                </a:cubicBezTo>
                <a:cubicBezTo>
                  <a:pt x="8564973" y="2221302"/>
                  <a:pt x="8548765" y="2561653"/>
                  <a:pt x="8558213" y="2720335"/>
                </a:cubicBezTo>
                <a:cubicBezTo>
                  <a:pt x="8567661" y="2879017"/>
                  <a:pt x="8528113" y="3063622"/>
                  <a:pt x="8558213" y="3377343"/>
                </a:cubicBezTo>
                <a:cubicBezTo>
                  <a:pt x="8588313" y="3691064"/>
                  <a:pt x="8538462" y="3787412"/>
                  <a:pt x="8558213" y="3905406"/>
                </a:cubicBezTo>
                <a:cubicBezTo>
                  <a:pt x="8577964" y="4023400"/>
                  <a:pt x="8547550" y="4393095"/>
                  <a:pt x="8558213" y="4519432"/>
                </a:cubicBezTo>
                <a:cubicBezTo>
                  <a:pt x="8552374" y="4635765"/>
                  <a:pt x="8449010" y="4742394"/>
                  <a:pt x="8336966" y="4740679"/>
                </a:cubicBezTo>
                <a:cubicBezTo>
                  <a:pt x="8171219" y="4748653"/>
                  <a:pt x="7969160" y="4747555"/>
                  <a:pt x="7741813" y="4740679"/>
                </a:cubicBezTo>
                <a:cubicBezTo>
                  <a:pt x="7514466" y="4733803"/>
                  <a:pt x="7447863" y="4761697"/>
                  <a:pt x="7227818" y="4740679"/>
                </a:cubicBezTo>
                <a:cubicBezTo>
                  <a:pt x="7007774" y="4719661"/>
                  <a:pt x="6636768" y="4781990"/>
                  <a:pt x="6389193" y="4740679"/>
                </a:cubicBezTo>
                <a:cubicBezTo>
                  <a:pt x="6141618" y="4699368"/>
                  <a:pt x="6001224" y="4752221"/>
                  <a:pt x="5875198" y="4740679"/>
                </a:cubicBezTo>
                <a:cubicBezTo>
                  <a:pt x="5749173" y="4729137"/>
                  <a:pt x="5443513" y="4778195"/>
                  <a:pt x="5117731" y="4740679"/>
                </a:cubicBezTo>
                <a:cubicBezTo>
                  <a:pt x="4791949" y="4703163"/>
                  <a:pt x="4821189" y="4729865"/>
                  <a:pt x="4684892" y="4740679"/>
                </a:cubicBezTo>
                <a:cubicBezTo>
                  <a:pt x="4548595" y="4751493"/>
                  <a:pt x="4305579" y="4713881"/>
                  <a:pt x="3927425" y="4740679"/>
                </a:cubicBezTo>
                <a:cubicBezTo>
                  <a:pt x="3549271" y="4767477"/>
                  <a:pt x="3504423" y="4760101"/>
                  <a:pt x="3332273" y="4740679"/>
                </a:cubicBezTo>
                <a:cubicBezTo>
                  <a:pt x="3160123" y="4721257"/>
                  <a:pt x="2856718" y="4757929"/>
                  <a:pt x="2737120" y="4740679"/>
                </a:cubicBezTo>
                <a:cubicBezTo>
                  <a:pt x="2617522" y="4723429"/>
                  <a:pt x="2402911" y="4730764"/>
                  <a:pt x="2304282" y="4740679"/>
                </a:cubicBezTo>
                <a:cubicBezTo>
                  <a:pt x="2205653" y="4750594"/>
                  <a:pt x="1842480" y="4763974"/>
                  <a:pt x="1627972" y="4740679"/>
                </a:cubicBezTo>
                <a:cubicBezTo>
                  <a:pt x="1413464" y="4717385"/>
                  <a:pt x="1130937" y="4757378"/>
                  <a:pt x="870505" y="4740679"/>
                </a:cubicBezTo>
                <a:cubicBezTo>
                  <a:pt x="610073" y="4723980"/>
                  <a:pt x="413076" y="4715928"/>
                  <a:pt x="221247" y="4740679"/>
                </a:cubicBezTo>
                <a:cubicBezTo>
                  <a:pt x="97111" y="4734176"/>
                  <a:pt x="-6930" y="4638760"/>
                  <a:pt x="0" y="4519432"/>
                </a:cubicBezTo>
                <a:cubicBezTo>
                  <a:pt x="22954" y="4335653"/>
                  <a:pt x="19406" y="4174255"/>
                  <a:pt x="0" y="3991369"/>
                </a:cubicBezTo>
                <a:cubicBezTo>
                  <a:pt x="-19406" y="3808483"/>
                  <a:pt x="-3985" y="3627819"/>
                  <a:pt x="0" y="3463307"/>
                </a:cubicBezTo>
                <a:cubicBezTo>
                  <a:pt x="3985" y="3298795"/>
                  <a:pt x="-23953" y="3170826"/>
                  <a:pt x="0" y="2935244"/>
                </a:cubicBezTo>
                <a:cubicBezTo>
                  <a:pt x="23953" y="2699662"/>
                  <a:pt x="-25607" y="2612205"/>
                  <a:pt x="0" y="2364199"/>
                </a:cubicBezTo>
                <a:cubicBezTo>
                  <a:pt x="25607" y="2116193"/>
                  <a:pt x="19208" y="2055347"/>
                  <a:pt x="0" y="1879118"/>
                </a:cubicBezTo>
                <a:cubicBezTo>
                  <a:pt x="-19208" y="1702889"/>
                  <a:pt x="24790" y="1606391"/>
                  <a:pt x="0" y="1351056"/>
                </a:cubicBezTo>
                <a:cubicBezTo>
                  <a:pt x="-24790" y="1095721"/>
                  <a:pt x="44032" y="732743"/>
                  <a:pt x="0" y="221247"/>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 name="TextBox 7">
            <a:extLst>
              <a:ext uri="{FF2B5EF4-FFF2-40B4-BE49-F238E27FC236}">
                <a16:creationId xmlns:a16="http://schemas.microsoft.com/office/drawing/2014/main" id="{61EF3A48-144D-43DC-BF95-A761680A46F3}"/>
              </a:ext>
            </a:extLst>
          </p:cNvPr>
          <p:cNvSpPr txBox="1"/>
          <p:nvPr/>
        </p:nvSpPr>
        <p:spPr>
          <a:xfrm>
            <a:off x="566424" y="323522"/>
            <a:ext cx="8011151" cy="1631216"/>
          </a:xfrm>
          <a:prstGeom prst="rect">
            <a:avLst/>
          </a:prstGeom>
          <a:noFill/>
        </p:spPr>
        <p:txBody>
          <a:bodyPr wrap="square" rtlCol="0">
            <a:spAutoFit/>
          </a:bodyPr>
          <a:lstStyle/>
          <a:p>
            <a:pPr algn="just" defTabSz="685800">
              <a:buClrTx/>
            </a:pPr>
            <a:r>
              <a:rPr lang="vi-VN" sz="2000" b="1" kern="1200">
                <a:solidFill>
                  <a:prstClr val="black"/>
                </a:solidFill>
                <a:latin typeface="Arial" panose="020B0604020202020204" pitchFamily="34" charset="0"/>
                <a:ea typeface="+mn-ea"/>
                <a:cs typeface="Arial" panose="020B0604020202020204" pitchFamily="34" charset="0"/>
              </a:rPr>
              <a:t>Dưới đây là biểu đồ hình quạt tròn cho biết tỉ số phần trăm các</a:t>
            </a:r>
            <a:r>
              <a:rPr lang="en-US" sz="2000" b="1" kern="1200">
                <a:solidFill>
                  <a:prstClr val="black"/>
                </a:solidFill>
                <a:latin typeface="Arial" panose="020B0604020202020204" pitchFamily="34" charset="0"/>
                <a:ea typeface="+mn-ea"/>
                <a:cs typeface="Arial" panose="020B0604020202020204" pitchFamily="34" charset="0"/>
              </a:rPr>
              <a:t> </a:t>
            </a:r>
            <a:r>
              <a:rPr lang="vi-VN" sz="2000" b="1" kern="1200">
                <a:solidFill>
                  <a:prstClr val="black"/>
                </a:solidFill>
                <a:latin typeface="Arial" panose="020B0604020202020204" pitchFamily="34" charset="0"/>
                <a:ea typeface="+mn-ea"/>
                <a:cs typeface="Arial" panose="020B0604020202020204" pitchFamily="34" charset="0"/>
              </a:rPr>
              <a:t>loại sách trong tủ sách của lớp 5A.</a:t>
            </a:r>
          </a:p>
          <a:p>
            <a:pPr algn="just" defTabSz="685800">
              <a:buClrTx/>
            </a:pPr>
            <a:r>
              <a:rPr lang="vi-VN" sz="2000" b="1" kern="1200">
                <a:solidFill>
                  <a:prstClr val="black"/>
                </a:solidFill>
                <a:latin typeface="Arial" panose="020B0604020202020204" pitchFamily="34" charset="0"/>
                <a:ea typeface="+mn-ea"/>
                <a:cs typeface="Arial" panose="020B0604020202020204" pitchFamily="34" charset="0"/>
              </a:rPr>
              <a:t>– Hình tròn thể hiện toàn bộ số sách trong tủ sách.</a:t>
            </a:r>
          </a:p>
          <a:p>
            <a:pPr algn="just" defTabSz="685800">
              <a:buClrTx/>
            </a:pPr>
            <a:r>
              <a:rPr lang="vi-VN" sz="2000" b="1" kern="1200">
                <a:solidFill>
                  <a:prstClr val="black"/>
                </a:solidFill>
                <a:latin typeface="Arial" panose="020B0604020202020204" pitchFamily="34" charset="0"/>
                <a:ea typeface="+mn-ea"/>
                <a:cs typeface="Arial" panose="020B0604020202020204" pitchFamily="34" charset="0"/>
              </a:rPr>
              <a:t>– Mỗi phần tô màu thể hiện tỉ số phần trăm các loại sách trong tủ sách.</a:t>
            </a:r>
            <a:endParaRPr lang="en-US" sz="2000" b="1" kern="1200">
              <a:solidFill>
                <a:prstClr val="black"/>
              </a:solidFill>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ED80A49-D4A2-1332-F602-112875156647}"/>
              </a:ext>
            </a:extLst>
          </p:cNvPr>
          <p:cNvSpPr txBox="1"/>
          <p:nvPr/>
        </p:nvSpPr>
        <p:spPr>
          <a:xfrm>
            <a:off x="1122589" y="1850825"/>
            <a:ext cx="3628792" cy="707886"/>
          </a:xfrm>
          <a:prstGeom prst="rect">
            <a:avLst/>
          </a:prstGeom>
          <a:noFill/>
        </p:spPr>
        <p:txBody>
          <a:bodyPr wrap="square" rtlCol="0">
            <a:spAutoFit/>
          </a:bodyPr>
          <a:lstStyle/>
          <a:p>
            <a:pPr algn="just" defTabSz="685800">
              <a:buClrTx/>
            </a:pPr>
            <a:r>
              <a:rPr lang="vi-VN" sz="2000" i="1" kern="1200">
                <a:solidFill>
                  <a:prstClr val="black"/>
                </a:solidFill>
                <a:latin typeface="Arial" panose="020B0604020202020204" pitchFamily="34" charset="0"/>
                <a:ea typeface="+mn-ea"/>
                <a:cs typeface="Arial" panose="020B0604020202020204" pitchFamily="34" charset="0"/>
              </a:rPr>
              <a:t>Tỉ số phần trăm các loại sách</a:t>
            </a:r>
          </a:p>
          <a:p>
            <a:pPr algn="just" defTabSz="685800">
              <a:buClrTx/>
            </a:pPr>
            <a:r>
              <a:rPr lang="vi-VN" sz="2000" i="1" kern="1200">
                <a:solidFill>
                  <a:prstClr val="black"/>
                </a:solidFill>
                <a:latin typeface="Arial" panose="020B0604020202020204" pitchFamily="34" charset="0"/>
                <a:ea typeface="+mn-ea"/>
                <a:cs typeface="Arial" panose="020B0604020202020204" pitchFamily="34" charset="0"/>
              </a:rPr>
              <a:t>trong tủ sách của lớp 5A</a:t>
            </a:r>
            <a:endParaRPr lang="en-US" sz="2000" i="1" kern="1200">
              <a:solidFill>
                <a:prstClr val="black"/>
              </a:solidFill>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922483C-F5E8-1D2E-4D8B-BDCD86702DF4}"/>
              </a:ext>
            </a:extLst>
          </p:cNvPr>
          <p:cNvPicPr>
            <a:picLocks noChangeAspect="1"/>
          </p:cNvPicPr>
          <p:nvPr/>
        </p:nvPicPr>
        <p:blipFill>
          <a:blip r:embed="rId2"/>
          <a:stretch>
            <a:fillRect/>
          </a:stretch>
        </p:blipFill>
        <p:spPr>
          <a:xfrm>
            <a:off x="1484859" y="2538662"/>
            <a:ext cx="2282456" cy="2281316"/>
          </a:xfrm>
          <a:prstGeom prst="rect">
            <a:avLst/>
          </a:prstGeom>
        </p:spPr>
      </p:pic>
      <p:pic>
        <p:nvPicPr>
          <p:cNvPr id="9" name="Picture 8">
            <a:extLst>
              <a:ext uri="{FF2B5EF4-FFF2-40B4-BE49-F238E27FC236}">
                <a16:creationId xmlns:a16="http://schemas.microsoft.com/office/drawing/2014/main" id="{B921800E-8179-5A33-DF83-F0D401C3F39E}"/>
              </a:ext>
            </a:extLst>
          </p:cNvPr>
          <p:cNvPicPr>
            <a:picLocks noChangeAspect="1"/>
          </p:cNvPicPr>
          <p:nvPr/>
        </p:nvPicPr>
        <p:blipFill>
          <a:blip r:embed="rId3"/>
          <a:stretch>
            <a:fillRect/>
          </a:stretch>
        </p:blipFill>
        <p:spPr>
          <a:xfrm>
            <a:off x="4354858" y="3164518"/>
            <a:ext cx="2191830" cy="1655460"/>
          </a:xfrm>
          <a:prstGeom prst="rect">
            <a:avLst/>
          </a:prstGeom>
        </p:spPr>
      </p:pic>
      <p:pic>
        <p:nvPicPr>
          <p:cNvPr id="11" name="Picture 10">
            <a:extLst>
              <a:ext uri="{FF2B5EF4-FFF2-40B4-BE49-F238E27FC236}">
                <a16:creationId xmlns:a16="http://schemas.microsoft.com/office/drawing/2014/main" id="{4CC307E2-0C74-65F5-2D3C-35B990798262}"/>
              </a:ext>
            </a:extLst>
          </p:cNvPr>
          <p:cNvPicPr>
            <a:picLocks noChangeAspect="1"/>
          </p:cNvPicPr>
          <p:nvPr/>
        </p:nvPicPr>
        <p:blipFill>
          <a:blip r:embed="rId4"/>
          <a:stretch>
            <a:fillRect/>
          </a:stretch>
        </p:blipFill>
        <p:spPr>
          <a:xfrm>
            <a:off x="4856285" y="1850825"/>
            <a:ext cx="3810521" cy="1631216"/>
          </a:xfrm>
          <a:prstGeom prst="rect">
            <a:avLst/>
          </a:prstGeom>
        </p:spPr>
      </p:pic>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9144000" cy="51435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271463" y="250030"/>
            <a:ext cx="8558213" cy="4740679"/>
          </a:xfrm>
          <a:custGeom>
            <a:avLst/>
            <a:gdLst>
              <a:gd name="connsiteX0" fmla="*/ 0 w 8558213"/>
              <a:gd name="connsiteY0" fmla="*/ 221247 h 4740679"/>
              <a:gd name="connsiteX1" fmla="*/ 221247 w 8558213"/>
              <a:gd name="connsiteY1" fmla="*/ 0 h 4740679"/>
              <a:gd name="connsiteX2" fmla="*/ 654085 w 8558213"/>
              <a:gd name="connsiteY2" fmla="*/ 0 h 4740679"/>
              <a:gd name="connsiteX3" fmla="*/ 1492710 w 8558213"/>
              <a:gd name="connsiteY3" fmla="*/ 0 h 4740679"/>
              <a:gd name="connsiteX4" fmla="*/ 2250177 w 8558213"/>
              <a:gd name="connsiteY4" fmla="*/ 0 h 4740679"/>
              <a:gd name="connsiteX5" fmla="*/ 3088801 w 8558213"/>
              <a:gd name="connsiteY5" fmla="*/ 0 h 4740679"/>
              <a:gd name="connsiteX6" fmla="*/ 3683954 w 8558213"/>
              <a:gd name="connsiteY6" fmla="*/ 0 h 4740679"/>
              <a:gd name="connsiteX7" fmla="*/ 4116792 w 8558213"/>
              <a:gd name="connsiteY7" fmla="*/ 0 h 4740679"/>
              <a:gd name="connsiteX8" fmla="*/ 4874259 w 8558213"/>
              <a:gd name="connsiteY8" fmla="*/ 0 h 4740679"/>
              <a:gd name="connsiteX9" fmla="*/ 5469412 w 8558213"/>
              <a:gd name="connsiteY9" fmla="*/ 0 h 4740679"/>
              <a:gd name="connsiteX10" fmla="*/ 6226879 w 8558213"/>
              <a:gd name="connsiteY10" fmla="*/ 0 h 4740679"/>
              <a:gd name="connsiteX11" fmla="*/ 6659717 w 8558213"/>
              <a:gd name="connsiteY11" fmla="*/ 0 h 4740679"/>
              <a:gd name="connsiteX12" fmla="*/ 7336027 w 8558213"/>
              <a:gd name="connsiteY12" fmla="*/ 0 h 4740679"/>
              <a:gd name="connsiteX13" fmla="*/ 8336966 w 8558213"/>
              <a:gd name="connsiteY13" fmla="*/ 0 h 4740679"/>
              <a:gd name="connsiteX14" fmla="*/ 8558213 w 8558213"/>
              <a:gd name="connsiteY14" fmla="*/ 221247 h 4740679"/>
              <a:gd name="connsiteX15" fmla="*/ 8558213 w 8558213"/>
              <a:gd name="connsiteY15" fmla="*/ 749310 h 4740679"/>
              <a:gd name="connsiteX16" fmla="*/ 8558213 w 8558213"/>
              <a:gd name="connsiteY16" fmla="*/ 1320354 h 4740679"/>
              <a:gd name="connsiteX17" fmla="*/ 8558213 w 8558213"/>
              <a:gd name="connsiteY17" fmla="*/ 1977363 h 4740679"/>
              <a:gd name="connsiteX18" fmla="*/ 8558213 w 8558213"/>
              <a:gd name="connsiteY18" fmla="*/ 2462443 h 4740679"/>
              <a:gd name="connsiteX19" fmla="*/ 8558213 w 8558213"/>
              <a:gd name="connsiteY19" fmla="*/ 3076470 h 4740679"/>
              <a:gd name="connsiteX20" fmla="*/ 8558213 w 8558213"/>
              <a:gd name="connsiteY20" fmla="*/ 3604533 h 4740679"/>
              <a:gd name="connsiteX21" fmla="*/ 8558213 w 8558213"/>
              <a:gd name="connsiteY21" fmla="*/ 4519432 h 4740679"/>
              <a:gd name="connsiteX22" fmla="*/ 8336966 w 8558213"/>
              <a:gd name="connsiteY22" fmla="*/ 4740679 h 4740679"/>
              <a:gd name="connsiteX23" fmla="*/ 7904128 w 8558213"/>
              <a:gd name="connsiteY23" fmla="*/ 4740679 h 4740679"/>
              <a:gd name="connsiteX24" fmla="*/ 7227818 w 8558213"/>
              <a:gd name="connsiteY24" fmla="*/ 4740679 h 4740679"/>
              <a:gd name="connsiteX25" fmla="*/ 6389193 w 8558213"/>
              <a:gd name="connsiteY25" fmla="*/ 4740679 h 4740679"/>
              <a:gd name="connsiteX26" fmla="*/ 5875198 w 8558213"/>
              <a:gd name="connsiteY26" fmla="*/ 4740679 h 4740679"/>
              <a:gd name="connsiteX27" fmla="*/ 5117731 w 8558213"/>
              <a:gd name="connsiteY27" fmla="*/ 4740679 h 4740679"/>
              <a:gd name="connsiteX28" fmla="*/ 4684892 w 8558213"/>
              <a:gd name="connsiteY28" fmla="*/ 4740679 h 4740679"/>
              <a:gd name="connsiteX29" fmla="*/ 3927425 w 8558213"/>
              <a:gd name="connsiteY29" fmla="*/ 4740679 h 4740679"/>
              <a:gd name="connsiteX30" fmla="*/ 3413430 w 8558213"/>
              <a:gd name="connsiteY30" fmla="*/ 4740679 h 4740679"/>
              <a:gd name="connsiteX31" fmla="*/ 2980591 w 8558213"/>
              <a:gd name="connsiteY31" fmla="*/ 4740679 h 4740679"/>
              <a:gd name="connsiteX32" fmla="*/ 2223124 w 8558213"/>
              <a:gd name="connsiteY32" fmla="*/ 4740679 h 4740679"/>
              <a:gd name="connsiteX33" fmla="*/ 1627972 w 8558213"/>
              <a:gd name="connsiteY33" fmla="*/ 4740679 h 4740679"/>
              <a:gd name="connsiteX34" fmla="*/ 221247 w 8558213"/>
              <a:gd name="connsiteY34" fmla="*/ 4740679 h 4740679"/>
              <a:gd name="connsiteX35" fmla="*/ 0 w 8558213"/>
              <a:gd name="connsiteY35" fmla="*/ 4519432 h 4740679"/>
              <a:gd name="connsiteX36" fmla="*/ 0 w 8558213"/>
              <a:gd name="connsiteY36" fmla="*/ 4034351 h 4740679"/>
              <a:gd name="connsiteX37" fmla="*/ 0 w 8558213"/>
              <a:gd name="connsiteY37" fmla="*/ 3506288 h 4740679"/>
              <a:gd name="connsiteX38" fmla="*/ 0 w 8558213"/>
              <a:gd name="connsiteY38" fmla="*/ 3021208 h 4740679"/>
              <a:gd name="connsiteX39" fmla="*/ 0 w 8558213"/>
              <a:gd name="connsiteY39" fmla="*/ 2407181 h 4740679"/>
              <a:gd name="connsiteX40" fmla="*/ 0 w 8558213"/>
              <a:gd name="connsiteY40" fmla="*/ 1707191 h 4740679"/>
              <a:gd name="connsiteX41" fmla="*/ 0 w 8558213"/>
              <a:gd name="connsiteY41" fmla="*/ 1093165 h 4740679"/>
              <a:gd name="connsiteX42" fmla="*/ 0 w 8558213"/>
              <a:gd name="connsiteY42" fmla="*/ 221247 h 474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58213" h="4740679" fill="none" extrusionOk="0">
                <a:moveTo>
                  <a:pt x="0" y="221247"/>
                </a:moveTo>
                <a:cubicBezTo>
                  <a:pt x="-8288" y="88882"/>
                  <a:pt x="91992" y="-980"/>
                  <a:pt x="221247" y="0"/>
                </a:cubicBezTo>
                <a:cubicBezTo>
                  <a:pt x="341546" y="-17357"/>
                  <a:pt x="562120" y="-10970"/>
                  <a:pt x="654085" y="0"/>
                </a:cubicBezTo>
                <a:cubicBezTo>
                  <a:pt x="746050" y="10970"/>
                  <a:pt x="1268758" y="9740"/>
                  <a:pt x="1492710" y="0"/>
                </a:cubicBezTo>
                <a:cubicBezTo>
                  <a:pt x="1716662" y="-9740"/>
                  <a:pt x="2023659" y="-22364"/>
                  <a:pt x="2250177" y="0"/>
                </a:cubicBezTo>
                <a:cubicBezTo>
                  <a:pt x="2476695" y="22364"/>
                  <a:pt x="2842592" y="9418"/>
                  <a:pt x="3088801" y="0"/>
                </a:cubicBezTo>
                <a:cubicBezTo>
                  <a:pt x="3335010" y="-9418"/>
                  <a:pt x="3461809" y="7950"/>
                  <a:pt x="3683954" y="0"/>
                </a:cubicBezTo>
                <a:cubicBezTo>
                  <a:pt x="3906099" y="-7950"/>
                  <a:pt x="3939640" y="5694"/>
                  <a:pt x="4116792" y="0"/>
                </a:cubicBezTo>
                <a:cubicBezTo>
                  <a:pt x="4293944" y="-5694"/>
                  <a:pt x="4497601" y="-36417"/>
                  <a:pt x="4874259" y="0"/>
                </a:cubicBezTo>
                <a:cubicBezTo>
                  <a:pt x="5250917" y="36417"/>
                  <a:pt x="5349746" y="-4651"/>
                  <a:pt x="5469412" y="0"/>
                </a:cubicBezTo>
                <a:cubicBezTo>
                  <a:pt x="5589078" y="4651"/>
                  <a:pt x="6031600" y="9371"/>
                  <a:pt x="6226879" y="0"/>
                </a:cubicBezTo>
                <a:cubicBezTo>
                  <a:pt x="6422158" y="-9371"/>
                  <a:pt x="6486526" y="-4179"/>
                  <a:pt x="6659717" y="0"/>
                </a:cubicBezTo>
                <a:cubicBezTo>
                  <a:pt x="6832908" y="4179"/>
                  <a:pt x="7013739" y="-32807"/>
                  <a:pt x="7336027" y="0"/>
                </a:cubicBezTo>
                <a:cubicBezTo>
                  <a:pt x="7658315" y="32807"/>
                  <a:pt x="8049420" y="36848"/>
                  <a:pt x="8336966" y="0"/>
                </a:cubicBezTo>
                <a:cubicBezTo>
                  <a:pt x="8485287" y="-2877"/>
                  <a:pt x="8541342" y="119815"/>
                  <a:pt x="8558213" y="221247"/>
                </a:cubicBezTo>
                <a:cubicBezTo>
                  <a:pt x="8556971" y="416167"/>
                  <a:pt x="8547612" y="613028"/>
                  <a:pt x="8558213" y="749310"/>
                </a:cubicBezTo>
                <a:cubicBezTo>
                  <a:pt x="8568814" y="885592"/>
                  <a:pt x="8531853" y="1139128"/>
                  <a:pt x="8558213" y="1320354"/>
                </a:cubicBezTo>
                <a:cubicBezTo>
                  <a:pt x="8584573" y="1501580"/>
                  <a:pt x="8533190" y="1836193"/>
                  <a:pt x="8558213" y="1977363"/>
                </a:cubicBezTo>
                <a:cubicBezTo>
                  <a:pt x="8583236" y="2118533"/>
                  <a:pt x="8544384" y="2232283"/>
                  <a:pt x="8558213" y="2462443"/>
                </a:cubicBezTo>
                <a:cubicBezTo>
                  <a:pt x="8572042" y="2692603"/>
                  <a:pt x="8576838" y="2780049"/>
                  <a:pt x="8558213" y="3076470"/>
                </a:cubicBezTo>
                <a:cubicBezTo>
                  <a:pt x="8539588" y="3372891"/>
                  <a:pt x="8576672" y="3409645"/>
                  <a:pt x="8558213" y="3604533"/>
                </a:cubicBezTo>
                <a:cubicBezTo>
                  <a:pt x="8539754" y="3799421"/>
                  <a:pt x="8559749" y="4207686"/>
                  <a:pt x="8558213" y="4519432"/>
                </a:cubicBezTo>
                <a:cubicBezTo>
                  <a:pt x="8554928" y="4642501"/>
                  <a:pt x="8472340" y="4745919"/>
                  <a:pt x="8336966" y="4740679"/>
                </a:cubicBezTo>
                <a:cubicBezTo>
                  <a:pt x="8205043" y="4731784"/>
                  <a:pt x="8064638" y="4752737"/>
                  <a:pt x="7904128" y="4740679"/>
                </a:cubicBezTo>
                <a:cubicBezTo>
                  <a:pt x="7743618" y="4728621"/>
                  <a:pt x="7424510" y="4734024"/>
                  <a:pt x="7227818" y="4740679"/>
                </a:cubicBezTo>
                <a:cubicBezTo>
                  <a:pt x="7031126" y="4747335"/>
                  <a:pt x="6677168" y="4739290"/>
                  <a:pt x="6389193" y="4740679"/>
                </a:cubicBezTo>
                <a:cubicBezTo>
                  <a:pt x="6101219" y="4742068"/>
                  <a:pt x="6128668" y="4746890"/>
                  <a:pt x="5875198" y="4740679"/>
                </a:cubicBezTo>
                <a:cubicBezTo>
                  <a:pt x="5621729" y="4734468"/>
                  <a:pt x="5279218" y="4710710"/>
                  <a:pt x="5117731" y="4740679"/>
                </a:cubicBezTo>
                <a:cubicBezTo>
                  <a:pt x="4956244" y="4770648"/>
                  <a:pt x="4823699" y="4735269"/>
                  <a:pt x="4684892" y="4740679"/>
                </a:cubicBezTo>
                <a:cubicBezTo>
                  <a:pt x="4546085" y="4746089"/>
                  <a:pt x="4236205" y="4703304"/>
                  <a:pt x="3927425" y="4740679"/>
                </a:cubicBezTo>
                <a:cubicBezTo>
                  <a:pt x="3618645" y="4778054"/>
                  <a:pt x="3534791" y="4718491"/>
                  <a:pt x="3413430" y="4740679"/>
                </a:cubicBezTo>
                <a:cubicBezTo>
                  <a:pt x="3292069" y="4762867"/>
                  <a:pt x="3189507" y="4737370"/>
                  <a:pt x="2980591" y="4740679"/>
                </a:cubicBezTo>
                <a:cubicBezTo>
                  <a:pt x="2771675" y="4743988"/>
                  <a:pt x="2400691" y="4764857"/>
                  <a:pt x="2223124" y="4740679"/>
                </a:cubicBezTo>
                <a:cubicBezTo>
                  <a:pt x="2045557" y="4716501"/>
                  <a:pt x="1759091" y="4735742"/>
                  <a:pt x="1627972" y="4740679"/>
                </a:cubicBezTo>
                <a:cubicBezTo>
                  <a:pt x="1496853" y="4745616"/>
                  <a:pt x="615424" y="4730059"/>
                  <a:pt x="221247" y="4740679"/>
                </a:cubicBezTo>
                <a:cubicBezTo>
                  <a:pt x="104117" y="4758125"/>
                  <a:pt x="-26928" y="4629198"/>
                  <a:pt x="0" y="4519432"/>
                </a:cubicBezTo>
                <a:cubicBezTo>
                  <a:pt x="-2962" y="4310171"/>
                  <a:pt x="5697" y="4167353"/>
                  <a:pt x="0" y="4034351"/>
                </a:cubicBezTo>
                <a:cubicBezTo>
                  <a:pt x="-5697" y="3901349"/>
                  <a:pt x="-19435" y="3744177"/>
                  <a:pt x="0" y="3506288"/>
                </a:cubicBezTo>
                <a:cubicBezTo>
                  <a:pt x="19435" y="3268399"/>
                  <a:pt x="-4289" y="3206050"/>
                  <a:pt x="0" y="3021208"/>
                </a:cubicBezTo>
                <a:cubicBezTo>
                  <a:pt x="4289" y="2836366"/>
                  <a:pt x="-8663" y="2686657"/>
                  <a:pt x="0" y="2407181"/>
                </a:cubicBezTo>
                <a:cubicBezTo>
                  <a:pt x="8663" y="2127705"/>
                  <a:pt x="-8964" y="2018611"/>
                  <a:pt x="0" y="1707191"/>
                </a:cubicBezTo>
                <a:cubicBezTo>
                  <a:pt x="8964" y="1395771"/>
                  <a:pt x="5960" y="1391552"/>
                  <a:pt x="0" y="1093165"/>
                </a:cubicBezTo>
                <a:cubicBezTo>
                  <a:pt x="-5960" y="794778"/>
                  <a:pt x="42345" y="653164"/>
                  <a:pt x="0" y="221247"/>
                </a:cubicBezTo>
                <a:close/>
              </a:path>
              <a:path w="8558213" h="4740679" stroke="0" extrusionOk="0">
                <a:moveTo>
                  <a:pt x="0" y="221247"/>
                </a:moveTo>
                <a:cubicBezTo>
                  <a:pt x="14082" y="99502"/>
                  <a:pt x="97925" y="-10259"/>
                  <a:pt x="221247" y="0"/>
                </a:cubicBezTo>
                <a:cubicBezTo>
                  <a:pt x="430870" y="37678"/>
                  <a:pt x="635819" y="-35712"/>
                  <a:pt x="978714" y="0"/>
                </a:cubicBezTo>
                <a:cubicBezTo>
                  <a:pt x="1321609" y="35712"/>
                  <a:pt x="1265296" y="2325"/>
                  <a:pt x="1411552" y="0"/>
                </a:cubicBezTo>
                <a:cubicBezTo>
                  <a:pt x="1557808" y="-2325"/>
                  <a:pt x="1682774" y="13097"/>
                  <a:pt x="1844391" y="0"/>
                </a:cubicBezTo>
                <a:cubicBezTo>
                  <a:pt x="2006008" y="-13097"/>
                  <a:pt x="2381025" y="-27229"/>
                  <a:pt x="2520701" y="0"/>
                </a:cubicBezTo>
                <a:cubicBezTo>
                  <a:pt x="2660377" y="27229"/>
                  <a:pt x="2821428" y="-3929"/>
                  <a:pt x="2953539" y="0"/>
                </a:cubicBezTo>
                <a:cubicBezTo>
                  <a:pt x="3085650" y="3929"/>
                  <a:pt x="3289159" y="-9540"/>
                  <a:pt x="3467535" y="0"/>
                </a:cubicBezTo>
                <a:cubicBezTo>
                  <a:pt x="3645911" y="9540"/>
                  <a:pt x="3692950" y="19056"/>
                  <a:pt x="3900373" y="0"/>
                </a:cubicBezTo>
                <a:cubicBezTo>
                  <a:pt x="4107796" y="-19056"/>
                  <a:pt x="4564016" y="-31782"/>
                  <a:pt x="4738997" y="0"/>
                </a:cubicBezTo>
                <a:cubicBezTo>
                  <a:pt x="4913978" y="31782"/>
                  <a:pt x="5201860" y="-22345"/>
                  <a:pt x="5334150" y="0"/>
                </a:cubicBezTo>
                <a:cubicBezTo>
                  <a:pt x="5466440" y="22345"/>
                  <a:pt x="5678283" y="1359"/>
                  <a:pt x="5848146" y="0"/>
                </a:cubicBezTo>
                <a:cubicBezTo>
                  <a:pt x="6018009" y="-1359"/>
                  <a:pt x="6209223" y="-19903"/>
                  <a:pt x="6362141" y="0"/>
                </a:cubicBezTo>
                <a:cubicBezTo>
                  <a:pt x="6515060" y="19903"/>
                  <a:pt x="6700911" y="-15415"/>
                  <a:pt x="6794979" y="0"/>
                </a:cubicBezTo>
                <a:cubicBezTo>
                  <a:pt x="6889047" y="15415"/>
                  <a:pt x="7026341" y="-1880"/>
                  <a:pt x="7227818" y="0"/>
                </a:cubicBezTo>
                <a:cubicBezTo>
                  <a:pt x="7429295" y="1880"/>
                  <a:pt x="8010568" y="49882"/>
                  <a:pt x="8336966" y="0"/>
                </a:cubicBezTo>
                <a:cubicBezTo>
                  <a:pt x="8446098" y="18832"/>
                  <a:pt x="8563812" y="73033"/>
                  <a:pt x="8558213" y="221247"/>
                </a:cubicBezTo>
                <a:cubicBezTo>
                  <a:pt x="8575668" y="434970"/>
                  <a:pt x="8590600" y="758284"/>
                  <a:pt x="8558213" y="921237"/>
                </a:cubicBezTo>
                <a:cubicBezTo>
                  <a:pt x="8525827" y="1084190"/>
                  <a:pt x="8550755" y="1397366"/>
                  <a:pt x="8558213" y="1578245"/>
                </a:cubicBezTo>
                <a:cubicBezTo>
                  <a:pt x="8565671" y="1759124"/>
                  <a:pt x="8551453" y="1905350"/>
                  <a:pt x="8558213" y="2063326"/>
                </a:cubicBezTo>
                <a:cubicBezTo>
                  <a:pt x="8564973" y="2221302"/>
                  <a:pt x="8548765" y="2561653"/>
                  <a:pt x="8558213" y="2720335"/>
                </a:cubicBezTo>
                <a:cubicBezTo>
                  <a:pt x="8567661" y="2879017"/>
                  <a:pt x="8528113" y="3063622"/>
                  <a:pt x="8558213" y="3377343"/>
                </a:cubicBezTo>
                <a:cubicBezTo>
                  <a:pt x="8588313" y="3691064"/>
                  <a:pt x="8538462" y="3787412"/>
                  <a:pt x="8558213" y="3905406"/>
                </a:cubicBezTo>
                <a:cubicBezTo>
                  <a:pt x="8577964" y="4023400"/>
                  <a:pt x="8547550" y="4393095"/>
                  <a:pt x="8558213" y="4519432"/>
                </a:cubicBezTo>
                <a:cubicBezTo>
                  <a:pt x="8552374" y="4635765"/>
                  <a:pt x="8449010" y="4742394"/>
                  <a:pt x="8336966" y="4740679"/>
                </a:cubicBezTo>
                <a:cubicBezTo>
                  <a:pt x="8171219" y="4748653"/>
                  <a:pt x="7969160" y="4747555"/>
                  <a:pt x="7741813" y="4740679"/>
                </a:cubicBezTo>
                <a:cubicBezTo>
                  <a:pt x="7514466" y="4733803"/>
                  <a:pt x="7447863" y="4761697"/>
                  <a:pt x="7227818" y="4740679"/>
                </a:cubicBezTo>
                <a:cubicBezTo>
                  <a:pt x="7007774" y="4719661"/>
                  <a:pt x="6636768" y="4781990"/>
                  <a:pt x="6389193" y="4740679"/>
                </a:cubicBezTo>
                <a:cubicBezTo>
                  <a:pt x="6141618" y="4699368"/>
                  <a:pt x="6001224" y="4752221"/>
                  <a:pt x="5875198" y="4740679"/>
                </a:cubicBezTo>
                <a:cubicBezTo>
                  <a:pt x="5749173" y="4729137"/>
                  <a:pt x="5443513" y="4778195"/>
                  <a:pt x="5117731" y="4740679"/>
                </a:cubicBezTo>
                <a:cubicBezTo>
                  <a:pt x="4791949" y="4703163"/>
                  <a:pt x="4821189" y="4729865"/>
                  <a:pt x="4684892" y="4740679"/>
                </a:cubicBezTo>
                <a:cubicBezTo>
                  <a:pt x="4548595" y="4751493"/>
                  <a:pt x="4305579" y="4713881"/>
                  <a:pt x="3927425" y="4740679"/>
                </a:cubicBezTo>
                <a:cubicBezTo>
                  <a:pt x="3549271" y="4767477"/>
                  <a:pt x="3504423" y="4760101"/>
                  <a:pt x="3332273" y="4740679"/>
                </a:cubicBezTo>
                <a:cubicBezTo>
                  <a:pt x="3160123" y="4721257"/>
                  <a:pt x="2856718" y="4757929"/>
                  <a:pt x="2737120" y="4740679"/>
                </a:cubicBezTo>
                <a:cubicBezTo>
                  <a:pt x="2617522" y="4723429"/>
                  <a:pt x="2402911" y="4730764"/>
                  <a:pt x="2304282" y="4740679"/>
                </a:cubicBezTo>
                <a:cubicBezTo>
                  <a:pt x="2205653" y="4750594"/>
                  <a:pt x="1842480" y="4763974"/>
                  <a:pt x="1627972" y="4740679"/>
                </a:cubicBezTo>
                <a:cubicBezTo>
                  <a:pt x="1413464" y="4717385"/>
                  <a:pt x="1130937" y="4757378"/>
                  <a:pt x="870505" y="4740679"/>
                </a:cubicBezTo>
                <a:cubicBezTo>
                  <a:pt x="610073" y="4723980"/>
                  <a:pt x="413076" y="4715928"/>
                  <a:pt x="221247" y="4740679"/>
                </a:cubicBezTo>
                <a:cubicBezTo>
                  <a:pt x="97111" y="4734176"/>
                  <a:pt x="-6930" y="4638760"/>
                  <a:pt x="0" y="4519432"/>
                </a:cubicBezTo>
                <a:cubicBezTo>
                  <a:pt x="22954" y="4335653"/>
                  <a:pt x="19406" y="4174255"/>
                  <a:pt x="0" y="3991369"/>
                </a:cubicBezTo>
                <a:cubicBezTo>
                  <a:pt x="-19406" y="3808483"/>
                  <a:pt x="-3985" y="3627819"/>
                  <a:pt x="0" y="3463307"/>
                </a:cubicBezTo>
                <a:cubicBezTo>
                  <a:pt x="3985" y="3298795"/>
                  <a:pt x="-23953" y="3170826"/>
                  <a:pt x="0" y="2935244"/>
                </a:cubicBezTo>
                <a:cubicBezTo>
                  <a:pt x="23953" y="2699662"/>
                  <a:pt x="-25607" y="2612205"/>
                  <a:pt x="0" y="2364199"/>
                </a:cubicBezTo>
                <a:cubicBezTo>
                  <a:pt x="25607" y="2116193"/>
                  <a:pt x="19208" y="2055347"/>
                  <a:pt x="0" y="1879118"/>
                </a:cubicBezTo>
                <a:cubicBezTo>
                  <a:pt x="-19208" y="1702889"/>
                  <a:pt x="24790" y="1606391"/>
                  <a:pt x="0" y="1351056"/>
                </a:cubicBezTo>
                <a:cubicBezTo>
                  <a:pt x="-24790" y="1095721"/>
                  <a:pt x="44032" y="732743"/>
                  <a:pt x="0" y="221247"/>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61EF3A48-144D-43DC-BF95-A761680A46F3}"/>
              </a:ext>
            </a:extLst>
          </p:cNvPr>
          <p:cNvSpPr txBox="1"/>
          <p:nvPr/>
        </p:nvSpPr>
        <p:spPr>
          <a:xfrm>
            <a:off x="566424" y="323522"/>
            <a:ext cx="8011151" cy="1631216"/>
          </a:xfrm>
          <a:prstGeom prst="rect">
            <a:avLst/>
          </a:prstGeom>
          <a:noFill/>
        </p:spPr>
        <p:txBody>
          <a:bodyPr wrap="square" rtlCol="0">
            <a:spAutoFit/>
          </a:bodyPr>
          <a:lstStyle/>
          <a:p>
            <a:pPr lvl="0" algn="just" defTabSz="685800">
              <a:buClrTx/>
            </a:pPr>
            <a:r>
              <a:rPr lang="vi-VN" sz="2000" b="1" kern="1200">
                <a:solidFill>
                  <a:prstClr val="black"/>
                </a:solidFill>
                <a:latin typeface="Arial" panose="020B0604020202020204" pitchFamily="34" charset="0"/>
                <a:ea typeface="+mn-ea"/>
                <a:cs typeface="Arial" panose="020B0604020202020204" pitchFamily="34" charset="0"/>
              </a:rPr>
              <a:t>Đọc và mô tả các số liệu ở biểu đồ</a:t>
            </a:r>
          </a:p>
          <a:p>
            <a:pPr lvl="0" algn="just" defTabSz="685800">
              <a:buClrTx/>
            </a:pPr>
            <a:r>
              <a:rPr lang="vi-VN" sz="2000" b="1" kern="1200">
                <a:solidFill>
                  <a:prstClr val="black"/>
                </a:solidFill>
                <a:latin typeface="Arial" panose="020B0604020202020204" pitchFamily="34" charset="0"/>
                <a:ea typeface="+mn-ea"/>
                <a:cs typeface="Arial" panose="020B0604020202020204" pitchFamily="34" charset="0"/>
              </a:rPr>
              <a:t>– Biểu đồ cho biết các loại sách trong tủ sách của lớp 5A gồm:</a:t>
            </a:r>
          </a:p>
          <a:p>
            <a:pPr lvl="0" algn="just" defTabSz="685800">
              <a:buClrTx/>
            </a:pPr>
            <a:r>
              <a:rPr lang="vi-VN" sz="2000" b="1" kern="1200">
                <a:solidFill>
                  <a:prstClr val="black"/>
                </a:solidFill>
                <a:latin typeface="Arial" panose="020B0604020202020204" pitchFamily="34" charset="0"/>
                <a:ea typeface="+mn-ea"/>
                <a:cs typeface="Arial" panose="020B0604020202020204" pitchFamily="34" charset="0"/>
              </a:rPr>
              <a:t>Sách giáo khoa, </a:t>
            </a:r>
            <a:r>
              <a:rPr lang="vi-VN" sz="2000" b="1" kern="1200">
                <a:solidFill>
                  <a:srgbClr val="0070C0"/>
                </a:solidFill>
                <a:latin typeface="Arial" panose="020B0604020202020204" pitchFamily="34" charset="0"/>
                <a:ea typeface="+mn-ea"/>
                <a:cs typeface="Arial" panose="020B0604020202020204" pitchFamily="34" charset="0"/>
              </a:rPr>
              <a:t>.?., .?., .?.</a:t>
            </a:r>
          </a:p>
          <a:p>
            <a:pPr lvl="0" algn="just" defTabSz="685800">
              <a:buClrTx/>
            </a:pPr>
            <a:r>
              <a:rPr lang="vi-VN" sz="2000" b="1" kern="1200">
                <a:solidFill>
                  <a:prstClr val="black"/>
                </a:solidFill>
                <a:latin typeface="Arial" panose="020B0604020202020204" pitchFamily="34" charset="0"/>
                <a:ea typeface="+mn-ea"/>
                <a:cs typeface="Arial" panose="020B0604020202020204" pitchFamily="34" charset="0"/>
              </a:rPr>
              <a:t>– Mỗi loại sách chiếm bao nhiêu phần trăm của tủ sách?</a:t>
            </a:r>
          </a:p>
          <a:p>
            <a:pPr lvl="0" algn="just" defTabSz="685800">
              <a:buClrTx/>
            </a:pPr>
            <a:r>
              <a:rPr lang="vi-VN" sz="2000" b="1" kern="1200">
                <a:solidFill>
                  <a:prstClr val="black"/>
                </a:solidFill>
                <a:latin typeface="Arial" panose="020B0604020202020204" pitchFamily="34" charset="0"/>
                <a:ea typeface="+mn-ea"/>
                <a:cs typeface="Arial" panose="020B0604020202020204" pitchFamily="34" charset="0"/>
              </a:rPr>
              <a:t>– Trong tủ sách của lớp 5A, loại sách nào có nhiều nhất?</a:t>
            </a: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3ED80A49-D4A2-1332-F602-112875156647}"/>
              </a:ext>
            </a:extLst>
          </p:cNvPr>
          <p:cNvSpPr txBox="1"/>
          <p:nvPr/>
        </p:nvSpPr>
        <p:spPr>
          <a:xfrm>
            <a:off x="1122589" y="1850825"/>
            <a:ext cx="3628792" cy="707886"/>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Tỉ số phần trăm các loại sách</a:t>
            </a: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trong tủ sách của lớp 5A</a:t>
            </a:r>
            <a:endPar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4" name="Picture 3">
            <a:extLst>
              <a:ext uri="{FF2B5EF4-FFF2-40B4-BE49-F238E27FC236}">
                <a16:creationId xmlns:a16="http://schemas.microsoft.com/office/drawing/2014/main" id="{75366E74-96CE-7E68-4ABF-65CE56ACBBA7}"/>
              </a:ext>
            </a:extLst>
          </p:cNvPr>
          <p:cNvPicPr>
            <a:picLocks noChangeAspect="1"/>
          </p:cNvPicPr>
          <p:nvPr/>
        </p:nvPicPr>
        <p:blipFill>
          <a:blip r:embed="rId2"/>
          <a:stretch>
            <a:fillRect/>
          </a:stretch>
        </p:blipFill>
        <p:spPr>
          <a:xfrm>
            <a:off x="2289544" y="2554175"/>
            <a:ext cx="2282456" cy="2281316"/>
          </a:xfrm>
          <a:prstGeom prst="rect">
            <a:avLst/>
          </a:prstGeom>
        </p:spPr>
      </p:pic>
      <p:pic>
        <p:nvPicPr>
          <p:cNvPr id="6" name="Picture 5">
            <a:extLst>
              <a:ext uri="{FF2B5EF4-FFF2-40B4-BE49-F238E27FC236}">
                <a16:creationId xmlns:a16="http://schemas.microsoft.com/office/drawing/2014/main" id="{ADA853CB-19DF-14B4-E26C-941E91BD626C}"/>
              </a:ext>
            </a:extLst>
          </p:cNvPr>
          <p:cNvPicPr>
            <a:picLocks noChangeAspect="1"/>
          </p:cNvPicPr>
          <p:nvPr/>
        </p:nvPicPr>
        <p:blipFill>
          <a:blip r:embed="rId3"/>
          <a:stretch>
            <a:fillRect/>
          </a:stretch>
        </p:blipFill>
        <p:spPr>
          <a:xfrm>
            <a:off x="5159543" y="3180031"/>
            <a:ext cx="2191830" cy="1655460"/>
          </a:xfrm>
          <a:prstGeom prst="rect">
            <a:avLst/>
          </a:prstGeom>
        </p:spPr>
      </p:pic>
    </p:spTree>
    <p:extLst>
      <p:ext uri="{BB962C8B-B14F-4D97-AF65-F5344CB8AC3E}">
        <p14:creationId xmlns:p14="http://schemas.microsoft.com/office/powerpoint/2010/main" val="645778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6" name="Picture 5">
            <a:extLst>
              <a:ext uri="{FF2B5EF4-FFF2-40B4-BE49-F238E27FC236}">
                <a16:creationId xmlns:a16="http://schemas.microsoft.com/office/drawing/2014/main" id="{F478DF10-260F-07A8-0FA7-8A9546CE274E}"/>
              </a:ext>
            </a:extLst>
          </p:cNvPr>
          <p:cNvPicPr>
            <a:picLocks noChangeAspect="1"/>
          </p:cNvPicPr>
          <p:nvPr/>
        </p:nvPicPr>
        <p:blipFill>
          <a:blip r:embed="rId2"/>
          <a:stretch>
            <a:fillRect/>
          </a:stretch>
        </p:blipFill>
        <p:spPr>
          <a:xfrm>
            <a:off x="6364801" y="519780"/>
            <a:ext cx="2282456" cy="2281316"/>
          </a:xfrm>
          <a:prstGeom prst="rect">
            <a:avLst/>
          </a:prstGeom>
        </p:spPr>
      </p:pic>
      <p:sp>
        <p:nvSpPr>
          <p:cNvPr id="45" name="TextBox 44">
            <a:extLst>
              <a:ext uri="{FF2B5EF4-FFF2-40B4-BE49-F238E27FC236}">
                <a16:creationId xmlns:a16="http://schemas.microsoft.com/office/drawing/2014/main" id="{B9A7E636-E4D4-46EE-AA85-C4B6A29E4331}"/>
              </a:ext>
            </a:extLst>
          </p:cNvPr>
          <p:cNvSpPr txBox="1"/>
          <p:nvPr/>
        </p:nvSpPr>
        <p:spPr>
          <a:xfrm>
            <a:off x="412855" y="1781052"/>
            <a:ext cx="5052890" cy="1292662"/>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19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Nhìn vào biểu đồ hình quạt tròn, ta thấy:</a:t>
            </a:r>
          </a:p>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en-US" sz="19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342900" marR="0" lvl="0" indent="-342900" algn="just"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9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Các màu khác nhau sẽ biểu diễn các loại sách khác nhau.</a:t>
            </a:r>
          </a:p>
        </p:txBody>
      </p:sp>
      <p:sp>
        <p:nvSpPr>
          <p:cNvPr id="23" name="TextBox 22">
            <a:extLst>
              <a:ext uri="{FF2B5EF4-FFF2-40B4-BE49-F238E27FC236}">
                <a16:creationId xmlns:a16="http://schemas.microsoft.com/office/drawing/2014/main" id="{65191F6E-90DD-4860-986B-9DEF982EE12C}"/>
              </a:ext>
            </a:extLst>
          </p:cNvPr>
          <p:cNvSpPr txBox="1"/>
          <p:nvPr/>
        </p:nvSpPr>
        <p:spPr>
          <a:xfrm>
            <a:off x="412853" y="3297425"/>
            <a:ext cx="5392569" cy="992579"/>
          </a:xfrm>
          <a:prstGeom prst="rect">
            <a:avLst/>
          </a:prstGeom>
          <a:noFill/>
        </p:spPr>
        <p:txBody>
          <a:bodyPr wrap="square" rtlCol="0">
            <a:spAutoFit/>
          </a:bodyPr>
          <a:lstStyle/>
          <a:p>
            <a:pPr marL="342900" marR="0" lvl="0" indent="-342900" algn="just"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9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Số phần trăm biểu thị phần trăm mỗi loại sách có bao nhiêu phần trăm so với tổng số sách trong tủ sách của lớp 5A..</a:t>
            </a:r>
          </a:p>
        </p:txBody>
      </p:sp>
      <p:cxnSp>
        <p:nvCxnSpPr>
          <p:cNvPr id="11" name="Straight Arrow Connector 10">
            <a:extLst>
              <a:ext uri="{FF2B5EF4-FFF2-40B4-BE49-F238E27FC236}">
                <a16:creationId xmlns:a16="http://schemas.microsoft.com/office/drawing/2014/main" id="{B89DD974-822B-43FA-8DCA-E1FBE12CE095}"/>
              </a:ext>
            </a:extLst>
          </p:cNvPr>
          <p:cNvCxnSpPr>
            <a:cxnSpLocks/>
          </p:cNvCxnSpPr>
          <p:nvPr/>
        </p:nvCxnSpPr>
        <p:spPr>
          <a:xfrm flipV="1">
            <a:off x="5466543" y="950026"/>
            <a:ext cx="1340191" cy="1497484"/>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B8A7B1-92DB-46F4-B63D-E900637CB5EE}"/>
              </a:ext>
            </a:extLst>
          </p:cNvPr>
          <p:cNvCxnSpPr>
            <a:cxnSpLocks/>
          </p:cNvCxnSpPr>
          <p:nvPr/>
        </p:nvCxnSpPr>
        <p:spPr>
          <a:xfrm flipV="1">
            <a:off x="5466543" y="1557341"/>
            <a:ext cx="2234842" cy="890168"/>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18F6EDD-0A84-408B-9726-E6C7A2592C47}"/>
              </a:ext>
            </a:extLst>
          </p:cNvPr>
          <p:cNvCxnSpPr>
            <a:cxnSpLocks/>
          </p:cNvCxnSpPr>
          <p:nvPr/>
        </p:nvCxnSpPr>
        <p:spPr>
          <a:xfrm>
            <a:off x="5496583" y="2442043"/>
            <a:ext cx="1611654" cy="0"/>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AA09754-6F31-57C4-1666-D24F518CE121}"/>
              </a:ext>
            </a:extLst>
          </p:cNvPr>
          <p:cNvCxnSpPr>
            <a:cxnSpLocks/>
          </p:cNvCxnSpPr>
          <p:nvPr/>
        </p:nvCxnSpPr>
        <p:spPr>
          <a:xfrm flipV="1">
            <a:off x="5496583" y="1660438"/>
            <a:ext cx="1207389" cy="781607"/>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452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par>
                                <p:cTn id="20" presetID="2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9144000" cy="51435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271463" y="250030"/>
            <a:ext cx="8558213" cy="4740679"/>
          </a:xfrm>
          <a:custGeom>
            <a:avLst/>
            <a:gdLst>
              <a:gd name="connsiteX0" fmla="*/ 0 w 8558213"/>
              <a:gd name="connsiteY0" fmla="*/ 221247 h 4740679"/>
              <a:gd name="connsiteX1" fmla="*/ 221247 w 8558213"/>
              <a:gd name="connsiteY1" fmla="*/ 0 h 4740679"/>
              <a:gd name="connsiteX2" fmla="*/ 654085 w 8558213"/>
              <a:gd name="connsiteY2" fmla="*/ 0 h 4740679"/>
              <a:gd name="connsiteX3" fmla="*/ 1492710 w 8558213"/>
              <a:gd name="connsiteY3" fmla="*/ 0 h 4740679"/>
              <a:gd name="connsiteX4" fmla="*/ 2250177 w 8558213"/>
              <a:gd name="connsiteY4" fmla="*/ 0 h 4740679"/>
              <a:gd name="connsiteX5" fmla="*/ 3088801 w 8558213"/>
              <a:gd name="connsiteY5" fmla="*/ 0 h 4740679"/>
              <a:gd name="connsiteX6" fmla="*/ 3683954 w 8558213"/>
              <a:gd name="connsiteY6" fmla="*/ 0 h 4740679"/>
              <a:gd name="connsiteX7" fmla="*/ 4116792 w 8558213"/>
              <a:gd name="connsiteY7" fmla="*/ 0 h 4740679"/>
              <a:gd name="connsiteX8" fmla="*/ 4874259 w 8558213"/>
              <a:gd name="connsiteY8" fmla="*/ 0 h 4740679"/>
              <a:gd name="connsiteX9" fmla="*/ 5469412 w 8558213"/>
              <a:gd name="connsiteY9" fmla="*/ 0 h 4740679"/>
              <a:gd name="connsiteX10" fmla="*/ 6226879 w 8558213"/>
              <a:gd name="connsiteY10" fmla="*/ 0 h 4740679"/>
              <a:gd name="connsiteX11" fmla="*/ 6659717 w 8558213"/>
              <a:gd name="connsiteY11" fmla="*/ 0 h 4740679"/>
              <a:gd name="connsiteX12" fmla="*/ 7336027 w 8558213"/>
              <a:gd name="connsiteY12" fmla="*/ 0 h 4740679"/>
              <a:gd name="connsiteX13" fmla="*/ 8336966 w 8558213"/>
              <a:gd name="connsiteY13" fmla="*/ 0 h 4740679"/>
              <a:gd name="connsiteX14" fmla="*/ 8558213 w 8558213"/>
              <a:gd name="connsiteY14" fmla="*/ 221247 h 4740679"/>
              <a:gd name="connsiteX15" fmla="*/ 8558213 w 8558213"/>
              <a:gd name="connsiteY15" fmla="*/ 749310 h 4740679"/>
              <a:gd name="connsiteX16" fmla="*/ 8558213 w 8558213"/>
              <a:gd name="connsiteY16" fmla="*/ 1320354 h 4740679"/>
              <a:gd name="connsiteX17" fmla="*/ 8558213 w 8558213"/>
              <a:gd name="connsiteY17" fmla="*/ 1977363 h 4740679"/>
              <a:gd name="connsiteX18" fmla="*/ 8558213 w 8558213"/>
              <a:gd name="connsiteY18" fmla="*/ 2462443 h 4740679"/>
              <a:gd name="connsiteX19" fmla="*/ 8558213 w 8558213"/>
              <a:gd name="connsiteY19" fmla="*/ 3076470 h 4740679"/>
              <a:gd name="connsiteX20" fmla="*/ 8558213 w 8558213"/>
              <a:gd name="connsiteY20" fmla="*/ 3604533 h 4740679"/>
              <a:gd name="connsiteX21" fmla="*/ 8558213 w 8558213"/>
              <a:gd name="connsiteY21" fmla="*/ 4519432 h 4740679"/>
              <a:gd name="connsiteX22" fmla="*/ 8336966 w 8558213"/>
              <a:gd name="connsiteY22" fmla="*/ 4740679 h 4740679"/>
              <a:gd name="connsiteX23" fmla="*/ 7904128 w 8558213"/>
              <a:gd name="connsiteY23" fmla="*/ 4740679 h 4740679"/>
              <a:gd name="connsiteX24" fmla="*/ 7227818 w 8558213"/>
              <a:gd name="connsiteY24" fmla="*/ 4740679 h 4740679"/>
              <a:gd name="connsiteX25" fmla="*/ 6389193 w 8558213"/>
              <a:gd name="connsiteY25" fmla="*/ 4740679 h 4740679"/>
              <a:gd name="connsiteX26" fmla="*/ 5875198 w 8558213"/>
              <a:gd name="connsiteY26" fmla="*/ 4740679 h 4740679"/>
              <a:gd name="connsiteX27" fmla="*/ 5117731 w 8558213"/>
              <a:gd name="connsiteY27" fmla="*/ 4740679 h 4740679"/>
              <a:gd name="connsiteX28" fmla="*/ 4684892 w 8558213"/>
              <a:gd name="connsiteY28" fmla="*/ 4740679 h 4740679"/>
              <a:gd name="connsiteX29" fmla="*/ 3927425 w 8558213"/>
              <a:gd name="connsiteY29" fmla="*/ 4740679 h 4740679"/>
              <a:gd name="connsiteX30" fmla="*/ 3413430 w 8558213"/>
              <a:gd name="connsiteY30" fmla="*/ 4740679 h 4740679"/>
              <a:gd name="connsiteX31" fmla="*/ 2980591 w 8558213"/>
              <a:gd name="connsiteY31" fmla="*/ 4740679 h 4740679"/>
              <a:gd name="connsiteX32" fmla="*/ 2223124 w 8558213"/>
              <a:gd name="connsiteY32" fmla="*/ 4740679 h 4740679"/>
              <a:gd name="connsiteX33" fmla="*/ 1627972 w 8558213"/>
              <a:gd name="connsiteY33" fmla="*/ 4740679 h 4740679"/>
              <a:gd name="connsiteX34" fmla="*/ 221247 w 8558213"/>
              <a:gd name="connsiteY34" fmla="*/ 4740679 h 4740679"/>
              <a:gd name="connsiteX35" fmla="*/ 0 w 8558213"/>
              <a:gd name="connsiteY35" fmla="*/ 4519432 h 4740679"/>
              <a:gd name="connsiteX36" fmla="*/ 0 w 8558213"/>
              <a:gd name="connsiteY36" fmla="*/ 4034351 h 4740679"/>
              <a:gd name="connsiteX37" fmla="*/ 0 w 8558213"/>
              <a:gd name="connsiteY37" fmla="*/ 3506288 h 4740679"/>
              <a:gd name="connsiteX38" fmla="*/ 0 w 8558213"/>
              <a:gd name="connsiteY38" fmla="*/ 3021208 h 4740679"/>
              <a:gd name="connsiteX39" fmla="*/ 0 w 8558213"/>
              <a:gd name="connsiteY39" fmla="*/ 2407181 h 4740679"/>
              <a:gd name="connsiteX40" fmla="*/ 0 w 8558213"/>
              <a:gd name="connsiteY40" fmla="*/ 1707191 h 4740679"/>
              <a:gd name="connsiteX41" fmla="*/ 0 w 8558213"/>
              <a:gd name="connsiteY41" fmla="*/ 1093165 h 4740679"/>
              <a:gd name="connsiteX42" fmla="*/ 0 w 8558213"/>
              <a:gd name="connsiteY42" fmla="*/ 221247 h 474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58213" h="4740679" fill="none" extrusionOk="0">
                <a:moveTo>
                  <a:pt x="0" y="221247"/>
                </a:moveTo>
                <a:cubicBezTo>
                  <a:pt x="-8288" y="88882"/>
                  <a:pt x="91992" y="-980"/>
                  <a:pt x="221247" y="0"/>
                </a:cubicBezTo>
                <a:cubicBezTo>
                  <a:pt x="341546" y="-17357"/>
                  <a:pt x="562120" y="-10970"/>
                  <a:pt x="654085" y="0"/>
                </a:cubicBezTo>
                <a:cubicBezTo>
                  <a:pt x="746050" y="10970"/>
                  <a:pt x="1268758" y="9740"/>
                  <a:pt x="1492710" y="0"/>
                </a:cubicBezTo>
                <a:cubicBezTo>
                  <a:pt x="1716662" y="-9740"/>
                  <a:pt x="2023659" y="-22364"/>
                  <a:pt x="2250177" y="0"/>
                </a:cubicBezTo>
                <a:cubicBezTo>
                  <a:pt x="2476695" y="22364"/>
                  <a:pt x="2842592" y="9418"/>
                  <a:pt x="3088801" y="0"/>
                </a:cubicBezTo>
                <a:cubicBezTo>
                  <a:pt x="3335010" y="-9418"/>
                  <a:pt x="3461809" y="7950"/>
                  <a:pt x="3683954" y="0"/>
                </a:cubicBezTo>
                <a:cubicBezTo>
                  <a:pt x="3906099" y="-7950"/>
                  <a:pt x="3939640" y="5694"/>
                  <a:pt x="4116792" y="0"/>
                </a:cubicBezTo>
                <a:cubicBezTo>
                  <a:pt x="4293944" y="-5694"/>
                  <a:pt x="4497601" y="-36417"/>
                  <a:pt x="4874259" y="0"/>
                </a:cubicBezTo>
                <a:cubicBezTo>
                  <a:pt x="5250917" y="36417"/>
                  <a:pt x="5349746" y="-4651"/>
                  <a:pt x="5469412" y="0"/>
                </a:cubicBezTo>
                <a:cubicBezTo>
                  <a:pt x="5589078" y="4651"/>
                  <a:pt x="6031600" y="9371"/>
                  <a:pt x="6226879" y="0"/>
                </a:cubicBezTo>
                <a:cubicBezTo>
                  <a:pt x="6422158" y="-9371"/>
                  <a:pt x="6486526" y="-4179"/>
                  <a:pt x="6659717" y="0"/>
                </a:cubicBezTo>
                <a:cubicBezTo>
                  <a:pt x="6832908" y="4179"/>
                  <a:pt x="7013739" y="-32807"/>
                  <a:pt x="7336027" y="0"/>
                </a:cubicBezTo>
                <a:cubicBezTo>
                  <a:pt x="7658315" y="32807"/>
                  <a:pt x="8049420" y="36848"/>
                  <a:pt x="8336966" y="0"/>
                </a:cubicBezTo>
                <a:cubicBezTo>
                  <a:pt x="8485287" y="-2877"/>
                  <a:pt x="8541342" y="119815"/>
                  <a:pt x="8558213" y="221247"/>
                </a:cubicBezTo>
                <a:cubicBezTo>
                  <a:pt x="8556971" y="416167"/>
                  <a:pt x="8547612" y="613028"/>
                  <a:pt x="8558213" y="749310"/>
                </a:cubicBezTo>
                <a:cubicBezTo>
                  <a:pt x="8568814" y="885592"/>
                  <a:pt x="8531853" y="1139128"/>
                  <a:pt x="8558213" y="1320354"/>
                </a:cubicBezTo>
                <a:cubicBezTo>
                  <a:pt x="8584573" y="1501580"/>
                  <a:pt x="8533190" y="1836193"/>
                  <a:pt x="8558213" y="1977363"/>
                </a:cubicBezTo>
                <a:cubicBezTo>
                  <a:pt x="8583236" y="2118533"/>
                  <a:pt x="8544384" y="2232283"/>
                  <a:pt x="8558213" y="2462443"/>
                </a:cubicBezTo>
                <a:cubicBezTo>
                  <a:pt x="8572042" y="2692603"/>
                  <a:pt x="8576838" y="2780049"/>
                  <a:pt x="8558213" y="3076470"/>
                </a:cubicBezTo>
                <a:cubicBezTo>
                  <a:pt x="8539588" y="3372891"/>
                  <a:pt x="8576672" y="3409645"/>
                  <a:pt x="8558213" y="3604533"/>
                </a:cubicBezTo>
                <a:cubicBezTo>
                  <a:pt x="8539754" y="3799421"/>
                  <a:pt x="8559749" y="4207686"/>
                  <a:pt x="8558213" y="4519432"/>
                </a:cubicBezTo>
                <a:cubicBezTo>
                  <a:pt x="8554928" y="4642501"/>
                  <a:pt x="8472340" y="4745919"/>
                  <a:pt x="8336966" y="4740679"/>
                </a:cubicBezTo>
                <a:cubicBezTo>
                  <a:pt x="8205043" y="4731784"/>
                  <a:pt x="8064638" y="4752737"/>
                  <a:pt x="7904128" y="4740679"/>
                </a:cubicBezTo>
                <a:cubicBezTo>
                  <a:pt x="7743618" y="4728621"/>
                  <a:pt x="7424510" y="4734024"/>
                  <a:pt x="7227818" y="4740679"/>
                </a:cubicBezTo>
                <a:cubicBezTo>
                  <a:pt x="7031126" y="4747335"/>
                  <a:pt x="6677168" y="4739290"/>
                  <a:pt x="6389193" y="4740679"/>
                </a:cubicBezTo>
                <a:cubicBezTo>
                  <a:pt x="6101219" y="4742068"/>
                  <a:pt x="6128668" y="4746890"/>
                  <a:pt x="5875198" y="4740679"/>
                </a:cubicBezTo>
                <a:cubicBezTo>
                  <a:pt x="5621729" y="4734468"/>
                  <a:pt x="5279218" y="4710710"/>
                  <a:pt x="5117731" y="4740679"/>
                </a:cubicBezTo>
                <a:cubicBezTo>
                  <a:pt x="4956244" y="4770648"/>
                  <a:pt x="4823699" y="4735269"/>
                  <a:pt x="4684892" y="4740679"/>
                </a:cubicBezTo>
                <a:cubicBezTo>
                  <a:pt x="4546085" y="4746089"/>
                  <a:pt x="4236205" y="4703304"/>
                  <a:pt x="3927425" y="4740679"/>
                </a:cubicBezTo>
                <a:cubicBezTo>
                  <a:pt x="3618645" y="4778054"/>
                  <a:pt x="3534791" y="4718491"/>
                  <a:pt x="3413430" y="4740679"/>
                </a:cubicBezTo>
                <a:cubicBezTo>
                  <a:pt x="3292069" y="4762867"/>
                  <a:pt x="3189507" y="4737370"/>
                  <a:pt x="2980591" y="4740679"/>
                </a:cubicBezTo>
                <a:cubicBezTo>
                  <a:pt x="2771675" y="4743988"/>
                  <a:pt x="2400691" y="4764857"/>
                  <a:pt x="2223124" y="4740679"/>
                </a:cubicBezTo>
                <a:cubicBezTo>
                  <a:pt x="2045557" y="4716501"/>
                  <a:pt x="1759091" y="4735742"/>
                  <a:pt x="1627972" y="4740679"/>
                </a:cubicBezTo>
                <a:cubicBezTo>
                  <a:pt x="1496853" y="4745616"/>
                  <a:pt x="615424" y="4730059"/>
                  <a:pt x="221247" y="4740679"/>
                </a:cubicBezTo>
                <a:cubicBezTo>
                  <a:pt x="104117" y="4758125"/>
                  <a:pt x="-26928" y="4629198"/>
                  <a:pt x="0" y="4519432"/>
                </a:cubicBezTo>
                <a:cubicBezTo>
                  <a:pt x="-2962" y="4310171"/>
                  <a:pt x="5697" y="4167353"/>
                  <a:pt x="0" y="4034351"/>
                </a:cubicBezTo>
                <a:cubicBezTo>
                  <a:pt x="-5697" y="3901349"/>
                  <a:pt x="-19435" y="3744177"/>
                  <a:pt x="0" y="3506288"/>
                </a:cubicBezTo>
                <a:cubicBezTo>
                  <a:pt x="19435" y="3268399"/>
                  <a:pt x="-4289" y="3206050"/>
                  <a:pt x="0" y="3021208"/>
                </a:cubicBezTo>
                <a:cubicBezTo>
                  <a:pt x="4289" y="2836366"/>
                  <a:pt x="-8663" y="2686657"/>
                  <a:pt x="0" y="2407181"/>
                </a:cubicBezTo>
                <a:cubicBezTo>
                  <a:pt x="8663" y="2127705"/>
                  <a:pt x="-8964" y="2018611"/>
                  <a:pt x="0" y="1707191"/>
                </a:cubicBezTo>
                <a:cubicBezTo>
                  <a:pt x="8964" y="1395771"/>
                  <a:pt x="5960" y="1391552"/>
                  <a:pt x="0" y="1093165"/>
                </a:cubicBezTo>
                <a:cubicBezTo>
                  <a:pt x="-5960" y="794778"/>
                  <a:pt x="42345" y="653164"/>
                  <a:pt x="0" y="221247"/>
                </a:cubicBezTo>
                <a:close/>
              </a:path>
              <a:path w="8558213" h="4740679" stroke="0" extrusionOk="0">
                <a:moveTo>
                  <a:pt x="0" y="221247"/>
                </a:moveTo>
                <a:cubicBezTo>
                  <a:pt x="14082" y="99502"/>
                  <a:pt x="97925" y="-10259"/>
                  <a:pt x="221247" y="0"/>
                </a:cubicBezTo>
                <a:cubicBezTo>
                  <a:pt x="430870" y="37678"/>
                  <a:pt x="635819" y="-35712"/>
                  <a:pt x="978714" y="0"/>
                </a:cubicBezTo>
                <a:cubicBezTo>
                  <a:pt x="1321609" y="35712"/>
                  <a:pt x="1265296" y="2325"/>
                  <a:pt x="1411552" y="0"/>
                </a:cubicBezTo>
                <a:cubicBezTo>
                  <a:pt x="1557808" y="-2325"/>
                  <a:pt x="1682774" y="13097"/>
                  <a:pt x="1844391" y="0"/>
                </a:cubicBezTo>
                <a:cubicBezTo>
                  <a:pt x="2006008" y="-13097"/>
                  <a:pt x="2381025" y="-27229"/>
                  <a:pt x="2520701" y="0"/>
                </a:cubicBezTo>
                <a:cubicBezTo>
                  <a:pt x="2660377" y="27229"/>
                  <a:pt x="2821428" y="-3929"/>
                  <a:pt x="2953539" y="0"/>
                </a:cubicBezTo>
                <a:cubicBezTo>
                  <a:pt x="3085650" y="3929"/>
                  <a:pt x="3289159" y="-9540"/>
                  <a:pt x="3467535" y="0"/>
                </a:cubicBezTo>
                <a:cubicBezTo>
                  <a:pt x="3645911" y="9540"/>
                  <a:pt x="3692950" y="19056"/>
                  <a:pt x="3900373" y="0"/>
                </a:cubicBezTo>
                <a:cubicBezTo>
                  <a:pt x="4107796" y="-19056"/>
                  <a:pt x="4564016" y="-31782"/>
                  <a:pt x="4738997" y="0"/>
                </a:cubicBezTo>
                <a:cubicBezTo>
                  <a:pt x="4913978" y="31782"/>
                  <a:pt x="5201860" y="-22345"/>
                  <a:pt x="5334150" y="0"/>
                </a:cubicBezTo>
                <a:cubicBezTo>
                  <a:pt x="5466440" y="22345"/>
                  <a:pt x="5678283" y="1359"/>
                  <a:pt x="5848146" y="0"/>
                </a:cubicBezTo>
                <a:cubicBezTo>
                  <a:pt x="6018009" y="-1359"/>
                  <a:pt x="6209223" y="-19903"/>
                  <a:pt x="6362141" y="0"/>
                </a:cubicBezTo>
                <a:cubicBezTo>
                  <a:pt x="6515060" y="19903"/>
                  <a:pt x="6700911" y="-15415"/>
                  <a:pt x="6794979" y="0"/>
                </a:cubicBezTo>
                <a:cubicBezTo>
                  <a:pt x="6889047" y="15415"/>
                  <a:pt x="7026341" y="-1880"/>
                  <a:pt x="7227818" y="0"/>
                </a:cubicBezTo>
                <a:cubicBezTo>
                  <a:pt x="7429295" y="1880"/>
                  <a:pt x="8010568" y="49882"/>
                  <a:pt x="8336966" y="0"/>
                </a:cubicBezTo>
                <a:cubicBezTo>
                  <a:pt x="8446098" y="18832"/>
                  <a:pt x="8563812" y="73033"/>
                  <a:pt x="8558213" y="221247"/>
                </a:cubicBezTo>
                <a:cubicBezTo>
                  <a:pt x="8575668" y="434970"/>
                  <a:pt x="8590600" y="758284"/>
                  <a:pt x="8558213" y="921237"/>
                </a:cubicBezTo>
                <a:cubicBezTo>
                  <a:pt x="8525827" y="1084190"/>
                  <a:pt x="8550755" y="1397366"/>
                  <a:pt x="8558213" y="1578245"/>
                </a:cubicBezTo>
                <a:cubicBezTo>
                  <a:pt x="8565671" y="1759124"/>
                  <a:pt x="8551453" y="1905350"/>
                  <a:pt x="8558213" y="2063326"/>
                </a:cubicBezTo>
                <a:cubicBezTo>
                  <a:pt x="8564973" y="2221302"/>
                  <a:pt x="8548765" y="2561653"/>
                  <a:pt x="8558213" y="2720335"/>
                </a:cubicBezTo>
                <a:cubicBezTo>
                  <a:pt x="8567661" y="2879017"/>
                  <a:pt x="8528113" y="3063622"/>
                  <a:pt x="8558213" y="3377343"/>
                </a:cubicBezTo>
                <a:cubicBezTo>
                  <a:pt x="8588313" y="3691064"/>
                  <a:pt x="8538462" y="3787412"/>
                  <a:pt x="8558213" y="3905406"/>
                </a:cubicBezTo>
                <a:cubicBezTo>
                  <a:pt x="8577964" y="4023400"/>
                  <a:pt x="8547550" y="4393095"/>
                  <a:pt x="8558213" y="4519432"/>
                </a:cubicBezTo>
                <a:cubicBezTo>
                  <a:pt x="8552374" y="4635765"/>
                  <a:pt x="8449010" y="4742394"/>
                  <a:pt x="8336966" y="4740679"/>
                </a:cubicBezTo>
                <a:cubicBezTo>
                  <a:pt x="8171219" y="4748653"/>
                  <a:pt x="7969160" y="4747555"/>
                  <a:pt x="7741813" y="4740679"/>
                </a:cubicBezTo>
                <a:cubicBezTo>
                  <a:pt x="7514466" y="4733803"/>
                  <a:pt x="7447863" y="4761697"/>
                  <a:pt x="7227818" y="4740679"/>
                </a:cubicBezTo>
                <a:cubicBezTo>
                  <a:pt x="7007774" y="4719661"/>
                  <a:pt x="6636768" y="4781990"/>
                  <a:pt x="6389193" y="4740679"/>
                </a:cubicBezTo>
                <a:cubicBezTo>
                  <a:pt x="6141618" y="4699368"/>
                  <a:pt x="6001224" y="4752221"/>
                  <a:pt x="5875198" y="4740679"/>
                </a:cubicBezTo>
                <a:cubicBezTo>
                  <a:pt x="5749173" y="4729137"/>
                  <a:pt x="5443513" y="4778195"/>
                  <a:pt x="5117731" y="4740679"/>
                </a:cubicBezTo>
                <a:cubicBezTo>
                  <a:pt x="4791949" y="4703163"/>
                  <a:pt x="4821189" y="4729865"/>
                  <a:pt x="4684892" y="4740679"/>
                </a:cubicBezTo>
                <a:cubicBezTo>
                  <a:pt x="4548595" y="4751493"/>
                  <a:pt x="4305579" y="4713881"/>
                  <a:pt x="3927425" y="4740679"/>
                </a:cubicBezTo>
                <a:cubicBezTo>
                  <a:pt x="3549271" y="4767477"/>
                  <a:pt x="3504423" y="4760101"/>
                  <a:pt x="3332273" y="4740679"/>
                </a:cubicBezTo>
                <a:cubicBezTo>
                  <a:pt x="3160123" y="4721257"/>
                  <a:pt x="2856718" y="4757929"/>
                  <a:pt x="2737120" y="4740679"/>
                </a:cubicBezTo>
                <a:cubicBezTo>
                  <a:pt x="2617522" y="4723429"/>
                  <a:pt x="2402911" y="4730764"/>
                  <a:pt x="2304282" y="4740679"/>
                </a:cubicBezTo>
                <a:cubicBezTo>
                  <a:pt x="2205653" y="4750594"/>
                  <a:pt x="1842480" y="4763974"/>
                  <a:pt x="1627972" y="4740679"/>
                </a:cubicBezTo>
                <a:cubicBezTo>
                  <a:pt x="1413464" y="4717385"/>
                  <a:pt x="1130937" y="4757378"/>
                  <a:pt x="870505" y="4740679"/>
                </a:cubicBezTo>
                <a:cubicBezTo>
                  <a:pt x="610073" y="4723980"/>
                  <a:pt x="413076" y="4715928"/>
                  <a:pt x="221247" y="4740679"/>
                </a:cubicBezTo>
                <a:cubicBezTo>
                  <a:pt x="97111" y="4734176"/>
                  <a:pt x="-6930" y="4638760"/>
                  <a:pt x="0" y="4519432"/>
                </a:cubicBezTo>
                <a:cubicBezTo>
                  <a:pt x="22954" y="4335653"/>
                  <a:pt x="19406" y="4174255"/>
                  <a:pt x="0" y="3991369"/>
                </a:cubicBezTo>
                <a:cubicBezTo>
                  <a:pt x="-19406" y="3808483"/>
                  <a:pt x="-3985" y="3627819"/>
                  <a:pt x="0" y="3463307"/>
                </a:cubicBezTo>
                <a:cubicBezTo>
                  <a:pt x="3985" y="3298795"/>
                  <a:pt x="-23953" y="3170826"/>
                  <a:pt x="0" y="2935244"/>
                </a:cubicBezTo>
                <a:cubicBezTo>
                  <a:pt x="23953" y="2699662"/>
                  <a:pt x="-25607" y="2612205"/>
                  <a:pt x="0" y="2364199"/>
                </a:cubicBezTo>
                <a:cubicBezTo>
                  <a:pt x="25607" y="2116193"/>
                  <a:pt x="19208" y="2055347"/>
                  <a:pt x="0" y="1879118"/>
                </a:cubicBezTo>
                <a:cubicBezTo>
                  <a:pt x="-19208" y="1702889"/>
                  <a:pt x="24790" y="1606391"/>
                  <a:pt x="0" y="1351056"/>
                </a:cubicBezTo>
                <a:cubicBezTo>
                  <a:pt x="-24790" y="1095721"/>
                  <a:pt x="44032" y="732743"/>
                  <a:pt x="0" y="221247"/>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3ED80A49-D4A2-1332-F602-112875156647}"/>
              </a:ext>
            </a:extLst>
          </p:cNvPr>
          <p:cNvSpPr txBox="1"/>
          <p:nvPr/>
        </p:nvSpPr>
        <p:spPr>
          <a:xfrm>
            <a:off x="975687" y="334670"/>
            <a:ext cx="3628792"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Tỉ số phần trăm các loại sách</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trong tủ sách của lớp 5A</a:t>
            </a:r>
            <a:endParaRPr kumimoji="0" 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TextBox 7">
            <a:extLst>
              <a:ext uri="{FF2B5EF4-FFF2-40B4-BE49-F238E27FC236}">
                <a16:creationId xmlns:a16="http://schemas.microsoft.com/office/drawing/2014/main" id="{61EF3A48-144D-43DC-BF95-A761680A46F3}"/>
              </a:ext>
            </a:extLst>
          </p:cNvPr>
          <p:cNvSpPr txBox="1"/>
          <p:nvPr/>
        </p:nvSpPr>
        <p:spPr>
          <a:xfrm>
            <a:off x="1089988" y="2954478"/>
            <a:ext cx="8011151" cy="1938992"/>
          </a:xfrm>
          <a:prstGeom prst="rect">
            <a:avLst/>
          </a:prstGeom>
          <a:noFill/>
        </p:spPr>
        <p:txBody>
          <a:bodyPr wrap="square" rtlCol="0">
            <a:spAutoFit/>
          </a:bodyPr>
          <a:lstStyle/>
          <a:p>
            <a:pPr lvl="0" algn="just" defTabSz="685800">
              <a:buClrTx/>
            </a:pPr>
            <a:r>
              <a:rPr lang="vi-VN" sz="2000" b="1" kern="1200">
                <a:solidFill>
                  <a:prstClr val="black"/>
                </a:solidFill>
                <a:latin typeface="Arial" panose="020B0604020202020204" pitchFamily="34" charset="0"/>
                <a:ea typeface="+mn-ea"/>
                <a:cs typeface="Arial" panose="020B0604020202020204" pitchFamily="34" charset="0"/>
              </a:rPr>
              <a:t>Sách giáo khoa chiếm 15% của tủ sách. </a:t>
            </a:r>
            <a:endParaRPr lang="en-US" sz="2000" b="1" kern="1200">
              <a:solidFill>
                <a:prstClr val="black"/>
              </a:solidFill>
              <a:latin typeface="Arial" panose="020B0604020202020204" pitchFamily="34" charset="0"/>
              <a:ea typeface="+mn-ea"/>
              <a:cs typeface="Arial" panose="020B0604020202020204" pitchFamily="34" charset="0"/>
            </a:endParaRPr>
          </a:p>
          <a:p>
            <a:pPr lvl="0" algn="just" defTabSz="685800">
              <a:buClrTx/>
            </a:pPr>
            <a:r>
              <a:rPr lang="vi-VN" sz="2000" b="1" kern="1200">
                <a:solidFill>
                  <a:prstClr val="black"/>
                </a:solidFill>
                <a:latin typeface="Arial" panose="020B0604020202020204" pitchFamily="34" charset="0"/>
                <a:ea typeface="+mn-ea"/>
                <a:cs typeface="Arial" panose="020B0604020202020204" pitchFamily="34" charset="0"/>
              </a:rPr>
              <a:t>Sách tham khảo chiếm 20% của tủ sách.</a:t>
            </a:r>
          </a:p>
          <a:p>
            <a:pPr lvl="0" algn="just" defTabSz="685800">
              <a:buClrTx/>
            </a:pPr>
            <a:r>
              <a:rPr lang="vi-VN" sz="2000" b="1" kern="1200">
                <a:solidFill>
                  <a:prstClr val="black"/>
                </a:solidFill>
                <a:latin typeface="Arial" panose="020B0604020202020204" pitchFamily="34" charset="0"/>
                <a:ea typeface="+mn-ea"/>
                <a:cs typeface="Arial" panose="020B0604020202020204" pitchFamily="34" charset="0"/>
              </a:rPr>
              <a:t>Truyện thiếu nhi chiếm 50% của tủ sách. </a:t>
            </a:r>
            <a:endParaRPr lang="en-US" sz="2000" b="1" kern="1200">
              <a:solidFill>
                <a:prstClr val="black"/>
              </a:solidFill>
              <a:latin typeface="Arial" panose="020B0604020202020204" pitchFamily="34" charset="0"/>
              <a:ea typeface="+mn-ea"/>
              <a:cs typeface="Arial" panose="020B0604020202020204" pitchFamily="34" charset="0"/>
            </a:endParaRPr>
          </a:p>
          <a:p>
            <a:pPr lvl="0" algn="just" defTabSz="685800">
              <a:buClrTx/>
            </a:pPr>
            <a:r>
              <a:rPr lang="vi-VN" sz="2000" b="1" kern="1200">
                <a:solidFill>
                  <a:prstClr val="black"/>
                </a:solidFill>
                <a:latin typeface="Arial" panose="020B0604020202020204" pitchFamily="34" charset="0"/>
                <a:ea typeface="+mn-ea"/>
                <a:cs typeface="Arial" panose="020B0604020202020204" pitchFamily="34" charset="0"/>
              </a:rPr>
              <a:t>Các loại sách khác chiếm 15% của tủ sách.</a:t>
            </a:r>
          </a:p>
          <a:p>
            <a:pPr lvl="0" algn="just" defTabSz="685800">
              <a:buClrTx/>
            </a:pPr>
            <a:r>
              <a:rPr lang="vi-VN" sz="2000" b="1" kern="1200">
                <a:solidFill>
                  <a:prstClr val="black"/>
                </a:solidFill>
                <a:latin typeface="Arial" panose="020B0604020202020204" pitchFamily="34" charset="0"/>
                <a:ea typeface="+mn-ea"/>
                <a:cs typeface="Arial" panose="020B0604020202020204" pitchFamily="34" charset="0"/>
              </a:rPr>
              <a:t>Truyện thiếu nhi có nhiều nhất vì phần màu vàng lớn nhất.</a:t>
            </a:r>
          </a:p>
          <a:p>
            <a:pPr lvl="0" algn="just" defTabSz="685800">
              <a:buClrTx/>
            </a:pPr>
            <a:r>
              <a:rPr lang="vi-VN" sz="2000" b="1" kern="1200">
                <a:solidFill>
                  <a:prstClr val="black"/>
                </a:solidFill>
                <a:latin typeface="Arial" panose="020B0604020202020204" pitchFamily="34" charset="0"/>
                <a:ea typeface="+mn-ea"/>
                <a:cs typeface="Arial" panose="020B0604020202020204" pitchFamily="34" charset="0"/>
              </a:rPr>
              <a:t>Hay: 50% là số liệu lớn nhất.</a:t>
            </a:r>
          </a:p>
        </p:txBody>
      </p:sp>
      <p:pic>
        <p:nvPicPr>
          <p:cNvPr id="4" name="Picture 3">
            <a:extLst>
              <a:ext uri="{FF2B5EF4-FFF2-40B4-BE49-F238E27FC236}">
                <a16:creationId xmlns:a16="http://schemas.microsoft.com/office/drawing/2014/main" id="{2FE408FF-F4B5-18F8-62D2-F88F1E779451}"/>
              </a:ext>
            </a:extLst>
          </p:cNvPr>
          <p:cNvPicPr>
            <a:picLocks noChangeAspect="1"/>
          </p:cNvPicPr>
          <p:nvPr/>
        </p:nvPicPr>
        <p:blipFill>
          <a:blip r:embed="rId2"/>
          <a:stretch>
            <a:fillRect/>
          </a:stretch>
        </p:blipFill>
        <p:spPr>
          <a:xfrm>
            <a:off x="1799845" y="995873"/>
            <a:ext cx="1878305" cy="1877367"/>
          </a:xfrm>
          <a:prstGeom prst="rect">
            <a:avLst/>
          </a:prstGeom>
        </p:spPr>
      </p:pic>
      <p:pic>
        <p:nvPicPr>
          <p:cNvPr id="6" name="Picture 5">
            <a:extLst>
              <a:ext uri="{FF2B5EF4-FFF2-40B4-BE49-F238E27FC236}">
                <a16:creationId xmlns:a16="http://schemas.microsoft.com/office/drawing/2014/main" id="{D0D4D342-BABA-4798-72E4-DD8783F87060}"/>
              </a:ext>
            </a:extLst>
          </p:cNvPr>
          <p:cNvPicPr>
            <a:picLocks noChangeAspect="1"/>
          </p:cNvPicPr>
          <p:nvPr/>
        </p:nvPicPr>
        <p:blipFill>
          <a:blip r:embed="rId3"/>
          <a:stretch>
            <a:fillRect/>
          </a:stretch>
        </p:blipFill>
        <p:spPr>
          <a:xfrm>
            <a:off x="4304669" y="1439357"/>
            <a:ext cx="1803726" cy="1362330"/>
          </a:xfrm>
          <a:prstGeom prst="rect">
            <a:avLst/>
          </a:prstGeom>
        </p:spPr>
      </p:pic>
    </p:spTree>
    <p:extLst>
      <p:ext uri="{BB962C8B-B14F-4D97-AF65-F5344CB8AC3E}">
        <p14:creationId xmlns:p14="http://schemas.microsoft.com/office/powerpoint/2010/main" val="699828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9144000" cy="51435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271463" y="250030"/>
            <a:ext cx="8558213" cy="4740679"/>
          </a:xfrm>
          <a:custGeom>
            <a:avLst/>
            <a:gdLst>
              <a:gd name="connsiteX0" fmla="*/ 0 w 8558213"/>
              <a:gd name="connsiteY0" fmla="*/ 221247 h 4740679"/>
              <a:gd name="connsiteX1" fmla="*/ 221247 w 8558213"/>
              <a:gd name="connsiteY1" fmla="*/ 0 h 4740679"/>
              <a:gd name="connsiteX2" fmla="*/ 654085 w 8558213"/>
              <a:gd name="connsiteY2" fmla="*/ 0 h 4740679"/>
              <a:gd name="connsiteX3" fmla="*/ 1492710 w 8558213"/>
              <a:gd name="connsiteY3" fmla="*/ 0 h 4740679"/>
              <a:gd name="connsiteX4" fmla="*/ 2250177 w 8558213"/>
              <a:gd name="connsiteY4" fmla="*/ 0 h 4740679"/>
              <a:gd name="connsiteX5" fmla="*/ 3088801 w 8558213"/>
              <a:gd name="connsiteY5" fmla="*/ 0 h 4740679"/>
              <a:gd name="connsiteX6" fmla="*/ 3683954 w 8558213"/>
              <a:gd name="connsiteY6" fmla="*/ 0 h 4740679"/>
              <a:gd name="connsiteX7" fmla="*/ 4116792 w 8558213"/>
              <a:gd name="connsiteY7" fmla="*/ 0 h 4740679"/>
              <a:gd name="connsiteX8" fmla="*/ 4874259 w 8558213"/>
              <a:gd name="connsiteY8" fmla="*/ 0 h 4740679"/>
              <a:gd name="connsiteX9" fmla="*/ 5469412 w 8558213"/>
              <a:gd name="connsiteY9" fmla="*/ 0 h 4740679"/>
              <a:gd name="connsiteX10" fmla="*/ 6226879 w 8558213"/>
              <a:gd name="connsiteY10" fmla="*/ 0 h 4740679"/>
              <a:gd name="connsiteX11" fmla="*/ 6659717 w 8558213"/>
              <a:gd name="connsiteY11" fmla="*/ 0 h 4740679"/>
              <a:gd name="connsiteX12" fmla="*/ 7336027 w 8558213"/>
              <a:gd name="connsiteY12" fmla="*/ 0 h 4740679"/>
              <a:gd name="connsiteX13" fmla="*/ 8336966 w 8558213"/>
              <a:gd name="connsiteY13" fmla="*/ 0 h 4740679"/>
              <a:gd name="connsiteX14" fmla="*/ 8558213 w 8558213"/>
              <a:gd name="connsiteY14" fmla="*/ 221247 h 4740679"/>
              <a:gd name="connsiteX15" fmla="*/ 8558213 w 8558213"/>
              <a:gd name="connsiteY15" fmla="*/ 749310 h 4740679"/>
              <a:gd name="connsiteX16" fmla="*/ 8558213 w 8558213"/>
              <a:gd name="connsiteY16" fmla="*/ 1320354 h 4740679"/>
              <a:gd name="connsiteX17" fmla="*/ 8558213 w 8558213"/>
              <a:gd name="connsiteY17" fmla="*/ 1977363 h 4740679"/>
              <a:gd name="connsiteX18" fmla="*/ 8558213 w 8558213"/>
              <a:gd name="connsiteY18" fmla="*/ 2462443 h 4740679"/>
              <a:gd name="connsiteX19" fmla="*/ 8558213 w 8558213"/>
              <a:gd name="connsiteY19" fmla="*/ 3076470 h 4740679"/>
              <a:gd name="connsiteX20" fmla="*/ 8558213 w 8558213"/>
              <a:gd name="connsiteY20" fmla="*/ 3604533 h 4740679"/>
              <a:gd name="connsiteX21" fmla="*/ 8558213 w 8558213"/>
              <a:gd name="connsiteY21" fmla="*/ 4519432 h 4740679"/>
              <a:gd name="connsiteX22" fmla="*/ 8336966 w 8558213"/>
              <a:gd name="connsiteY22" fmla="*/ 4740679 h 4740679"/>
              <a:gd name="connsiteX23" fmla="*/ 7904128 w 8558213"/>
              <a:gd name="connsiteY23" fmla="*/ 4740679 h 4740679"/>
              <a:gd name="connsiteX24" fmla="*/ 7227818 w 8558213"/>
              <a:gd name="connsiteY24" fmla="*/ 4740679 h 4740679"/>
              <a:gd name="connsiteX25" fmla="*/ 6389193 w 8558213"/>
              <a:gd name="connsiteY25" fmla="*/ 4740679 h 4740679"/>
              <a:gd name="connsiteX26" fmla="*/ 5875198 w 8558213"/>
              <a:gd name="connsiteY26" fmla="*/ 4740679 h 4740679"/>
              <a:gd name="connsiteX27" fmla="*/ 5117731 w 8558213"/>
              <a:gd name="connsiteY27" fmla="*/ 4740679 h 4740679"/>
              <a:gd name="connsiteX28" fmla="*/ 4684892 w 8558213"/>
              <a:gd name="connsiteY28" fmla="*/ 4740679 h 4740679"/>
              <a:gd name="connsiteX29" fmla="*/ 3927425 w 8558213"/>
              <a:gd name="connsiteY29" fmla="*/ 4740679 h 4740679"/>
              <a:gd name="connsiteX30" fmla="*/ 3413430 w 8558213"/>
              <a:gd name="connsiteY30" fmla="*/ 4740679 h 4740679"/>
              <a:gd name="connsiteX31" fmla="*/ 2980591 w 8558213"/>
              <a:gd name="connsiteY31" fmla="*/ 4740679 h 4740679"/>
              <a:gd name="connsiteX32" fmla="*/ 2223124 w 8558213"/>
              <a:gd name="connsiteY32" fmla="*/ 4740679 h 4740679"/>
              <a:gd name="connsiteX33" fmla="*/ 1627972 w 8558213"/>
              <a:gd name="connsiteY33" fmla="*/ 4740679 h 4740679"/>
              <a:gd name="connsiteX34" fmla="*/ 221247 w 8558213"/>
              <a:gd name="connsiteY34" fmla="*/ 4740679 h 4740679"/>
              <a:gd name="connsiteX35" fmla="*/ 0 w 8558213"/>
              <a:gd name="connsiteY35" fmla="*/ 4519432 h 4740679"/>
              <a:gd name="connsiteX36" fmla="*/ 0 w 8558213"/>
              <a:gd name="connsiteY36" fmla="*/ 4034351 h 4740679"/>
              <a:gd name="connsiteX37" fmla="*/ 0 w 8558213"/>
              <a:gd name="connsiteY37" fmla="*/ 3506288 h 4740679"/>
              <a:gd name="connsiteX38" fmla="*/ 0 w 8558213"/>
              <a:gd name="connsiteY38" fmla="*/ 3021208 h 4740679"/>
              <a:gd name="connsiteX39" fmla="*/ 0 w 8558213"/>
              <a:gd name="connsiteY39" fmla="*/ 2407181 h 4740679"/>
              <a:gd name="connsiteX40" fmla="*/ 0 w 8558213"/>
              <a:gd name="connsiteY40" fmla="*/ 1707191 h 4740679"/>
              <a:gd name="connsiteX41" fmla="*/ 0 w 8558213"/>
              <a:gd name="connsiteY41" fmla="*/ 1093165 h 4740679"/>
              <a:gd name="connsiteX42" fmla="*/ 0 w 8558213"/>
              <a:gd name="connsiteY42" fmla="*/ 221247 h 474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58213" h="4740679" fill="none" extrusionOk="0">
                <a:moveTo>
                  <a:pt x="0" y="221247"/>
                </a:moveTo>
                <a:cubicBezTo>
                  <a:pt x="-8288" y="88882"/>
                  <a:pt x="91992" y="-980"/>
                  <a:pt x="221247" y="0"/>
                </a:cubicBezTo>
                <a:cubicBezTo>
                  <a:pt x="341546" y="-17357"/>
                  <a:pt x="562120" y="-10970"/>
                  <a:pt x="654085" y="0"/>
                </a:cubicBezTo>
                <a:cubicBezTo>
                  <a:pt x="746050" y="10970"/>
                  <a:pt x="1268758" y="9740"/>
                  <a:pt x="1492710" y="0"/>
                </a:cubicBezTo>
                <a:cubicBezTo>
                  <a:pt x="1716662" y="-9740"/>
                  <a:pt x="2023659" y="-22364"/>
                  <a:pt x="2250177" y="0"/>
                </a:cubicBezTo>
                <a:cubicBezTo>
                  <a:pt x="2476695" y="22364"/>
                  <a:pt x="2842592" y="9418"/>
                  <a:pt x="3088801" y="0"/>
                </a:cubicBezTo>
                <a:cubicBezTo>
                  <a:pt x="3335010" y="-9418"/>
                  <a:pt x="3461809" y="7950"/>
                  <a:pt x="3683954" y="0"/>
                </a:cubicBezTo>
                <a:cubicBezTo>
                  <a:pt x="3906099" y="-7950"/>
                  <a:pt x="3939640" y="5694"/>
                  <a:pt x="4116792" y="0"/>
                </a:cubicBezTo>
                <a:cubicBezTo>
                  <a:pt x="4293944" y="-5694"/>
                  <a:pt x="4497601" y="-36417"/>
                  <a:pt x="4874259" y="0"/>
                </a:cubicBezTo>
                <a:cubicBezTo>
                  <a:pt x="5250917" y="36417"/>
                  <a:pt x="5349746" y="-4651"/>
                  <a:pt x="5469412" y="0"/>
                </a:cubicBezTo>
                <a:cubicBezTo>
                  <a:pt x="5589078" y="4651"/>
                  <a:pt x="6031600" y="9371"/>
                  <a:pt x="6226879" y="0"/>
                </a:cubicBezTo>
                <a:cubicBezTo>
                  <a:pt x="6422158" y="-9371"/>
                  <a:pt x="6486526" y="-4179"/>
                  <a:pt x="6659717" y="0"/>
                </a:cubicBezTo>
                <a:cubicBezTo>
                  <a:pt x="6832908" y="4179"/>
                  <a:pt x="7013739" y="-32807"/>
                  <a:pt x="7336027" y="0"/>
                </a:cubicBezTo>
                <a:cubicBezTo>
                  <a:pt x="7658315" y="32807"/>
                  <a:pt x="8049420" y="36848"/>
                  <a:pt x="8336966" y="0"/>
                </a:cubicBezTo>
                <a:cubicBezTo>
                  <a:pt x="8485287" y="-2877"/>
                  <a:pt x="8541342" y="119815"/>
                  <a:pt x="8558213" y="221247"/>
                </a:cubicBezTo>
                <a:cubicBezTo>
                  <a:pt x="8556971" y="416167"/>
                  <a:pt x="8547612" y="613028"/>
                  <a:pt x="8558213" y="749310"/>
                </a:cubicBezTo>
                <a:cubicBezTo>
                  <a:pt x="8568814" y="885592"/>
                  <a:pt x="8531853" y="1139128"/>
                  <a:pt x="8558213" y="1320354"/>
                </a:cubicBezTo>
                <a:cubicBezTo>
                  <a:pt x="8584573" y="1501580"/>
                  <a:pt x="8533190" y="1836193"/>
                  <a:pt x="8558213" y="1977363"/>
                </a:cubicBezTo>
                <a:cubicBezTo>
                  <a:pt x="8583236" y="2118533"/>
                  <a:pt x="8544384" y="2232283"/>
                  <a:pt x="8558213" y="2462443"/>
                </a:cubicBezTo>
                <a:cubicBezTo>
                  <a:pt x="8572042" y="2692603"/>
                  <a:pt x="8576838" y="2780049"/>
                  <a:pt x="8558213" y="3076470"/>
                </a:cubicBezTo>
                <a:cubicBezTo>
                  <a:pt x="8539588" y="3372891"/>
                  <a:pt x="8576672" y="3409645"/>
                  <a:pt x="8558213" y="3604533"/>
                </a:cubicBezTo>
                <a:cubicBezTo>
                  <a:pt x="8539754" y="3799421"/>
                  <a:pt x="8559749" y="4207686"/>
                  <a:pt x="8558213" y="4519432"/>
                </a:cubicBezTo>
                <a:cubicBezTo>
                  <a:pt x="8554928" y="4642501"/>
                  <a:pt x="8472340" y="4745919"/>
                  <a:pt x="8336966" y="4740679"/>
                </a:cubicBezTo>
                <a:cubicBezTo>
                  <a:pt x="8205043" y="4731784"/>
                  <a:pt x="8064638" y="4752737"/>
                  <a:pt x="7904128" y="4740679"/>
                </a:cubicBezTo>
                <a:cubicBezTo>
                  <a:pt x="7743618" y="4728621"/>
                  <a:pt x="7424510" y="4734024"/>
                  <a:pt x="7227818" y="4740679"/>
                </a:cubicBezTo>
                <a:cubicBezTo>
                  <a:pt x="7031126" y="4747335"/>
                  <a:pt x="6677168" y="4739290"/>
                  <a:pt x="6389193" y="4740679"/>
                </a:cubicBezTo>
                <a:cubicBezTo>
                  <a:pt x="6101219" y="4742068"/>
                  <a:pt x="6128668" y="4746890"/>
                  <a:pt x="5875198" y="4740679"/>
                </a:cubicBezTo>
                <a:cubicBezTo>
                  <a:pt x="5621729" y="4734468"/>
                  <a:pt x="5279218" y="4710710"/>
                  <a:pt x="5117731" y="4740679"/>
                </a:cubicBezTo>
                <a:cubicBezTo>
                  <a:pt x="4956244" y="4770648"/>
                  <a:pt x="4823699" y="4735269"/>
                  <a:pt x="4684892" y="4740679"/>
                </a:cubicBezTo>
                <a:cubicBezTo>
                  <a:pt x="4546085" y="4746089"/>
                  <a:pt x="4236205" y="4703304"/>
                  <a:pt x="3927425" y="4740679"/>
                </a:cubicBezTo>
                <a:cubicBezTo>
                  <a:pt x="3618645" y="4778054"/>
                  <a:pt x="3534791" y="4718491"/>
                  <a:pt x="3413430" y="4740679"/>
                </a:cubicBezTo>
                <a:cubicBezTo>
                  <a:pt x="3292069" y="4762867"/>
                  <a:pt x="3189507" y="4737370"/>
                  <a:pt x="2980591" y="4740679"/>
                </a:cubicBezTo>
                <a:cubicBezTo>
                  <a:pt x="2771675" y="4743988"/>
                  <a:pt x="2400691" y="4764857"/>
                  <a:pt x="2223124" y="4740679"/>
                </a:cubicBezTo>
                <a:cubicBezTo>
                  <a:pt x="2045557" y="4716501"/>
                  <a:pt x="1759091" y="4735742"/>
                  <a:pt x="1627972" y="4740679"/>
                </a:cubicBezTo>
                <a:cubicBezTo>
                  <a:pt x="1496853" y="4745616"/>
                  <a:pt x="615424" y="4730059"/>
                  <a:pt x="221247" y="4740679"/>
                </a:cubicBezTo>
                <a:cubicBezTo>
                  <a:pt x="104117" y="4758125"/>
                  <a:pt x="-26928" y="4629198"/>
                  <a:pt x="0" y="4519432"/>
                </a:cubicBezTo>
                <a:cubicBezTo>
                  <a:pt x="-2962" y="4310171"/>
                  <a:pt x="5697" y="4167353"/>
                  <a:pt x="0" y="4034351"/>
                </a:cubicBezTo>
                <a:cubicBezTo>
                  <a:pt x="-5697" y="3901349"/>
                  <a:pt x="-19435" y="3744177"/>
                  <a:pt x="0" y="3506288"/>
                </a:cubicBezTo>
                <a:cubicBezTo>
                  <a:pt x="19435" y="3268399"/>
                  <a:pt x="-4289" y="3206050"/>
                  <a:pt x="0" y="3021208"/>
                </a:cubicBezTo>
                <a:cubicBezTo>
                  <a:pt x="4289" y="2836366"/>
                  <a:pt x="-8663" y="2686657"/>
                  <a:pt x="0" y="2407181"/>
                </a:cubicBezTo>
                <a:cubicBezTo>
                  <a:pt x="8663" y="2127705"/>
                  <a:pt x="-8964" y="2018611"/>
                  <a:pt x="0" y="1707191"/>
                </a:cubicBezTo>
                <a:cubicBezTo>
                  <a:pt x="8964" y="1395771"/>
                  <a:pt x="5960" y="1391552"/>
                  <a:pt x="0" y="1093165"/>
                </a:cubicBezTo>
                <a:cubicBezTo>
                  <a:pt x="-5960" y="794778"/>
                  <a:pt x="42345" y="653164"/>
                  <a:pt x="0" y="221247"/>
                </a:cubicBezTo>
                <a:close/>
              </a:path>
              <a:path w="8558213" h="4740679" stroke="0" extrusionOk="0">
                <a:moveTo>
                  <a:pt x="0" y="221247"/>
                </a:moveTo>
                <a:cubicBezTo>
                  <a:pt x="14082" y="99502"/>
                  <a:pt x="97925" y="-10259"/>
                  <a:pt x="221247" y="0"/>
                </a:cubicBezTo>
                <a:cubicBezTo>
                  <a:pt x="430870" y="37678"/>
                  <a:pt x="635819" y="-35712"/>
                  <a:pt x="978714" y="0"/>
                </a:cubicBezTo>
                <a:cubicBezTo>
                  <a:pt x="1321609" y="35712"/>
                  <a:pt x="1265296" y="2325"/>
                  <a:pt x="1411552" y="0"/>
                </a:cubicBezTo>
                <a:cubicBezTo>
                  <a:pt x="1557808" y="-2325"/>
                  <a:pt x="1682774" y="13097"/>
                  <a:pt x="1844391" y="0"/>
                </a:cubicBezTo>
                <a:cubicBezTo>
                  <a:pt x="2006008" y="-13097"/>
                  <a:pt x="2381025" y="-27229"/>
                  <a:pt x="2520701" y="0"/>
                </a:cubicBezTo>
                <a:cubicBezTo>
                  <a:pt x="2660377" y="27229"/>
                  <a:pt x="2821428" y="-3929"/>
                  <a:pt x="2953539" y="0"/>
                </a:cubicBezTo>
                <a:cubicBezTo>
                  <a:pt x="3085650" y="3929"/>
                  <a:pt x="3289159" y="-9540"/>
                  <a:pt x="3467535" y="0"/>
                </a:cubicBezTo>
                <a:cubicBezTo>
                  <a:pt x="3645911" y="9540"/>
                  <a:pt x="3692950" y="19056"/>
                  <a:pt x="3900373" y="0"/>
                </a:cubicBezTo>
                <a:cubicBezTo>
                  <a:pt x="4107796" y="-19056"/>
                  <a:pt x="4564016" y="-31782"/>
                  <a:pt x="4738997" y="0"/>
                </a:cubicBezTo>
                <a:cubicBezTo>
                  <a:pt x="4913978" y="31782"/>
                  <a:pt x="5201860" y="-22345"/>
                  <a:pt x="5334150" y="0"/>
                </a:cubicBezTo>
                <a:cubicBezTo>
                  <a:pt x="5466440" y="22345"/>
                  <a:pt x="5678283" y="1359"/>
                  <a:pt x="5848146" y="0"/>
                </a:cubicBezTo>
                <a:cubicBezTo>
                  <a:pt x="6018009" y="-1359"/>
                  <a:pt x="6209223" y="-19903"/>
                  <a:pt x="6362141" y="0"/>
                </a:cubicBezTo>
                <a:cubicBezTo>
                  <a:pt x="6515060" y="19903"/>
                  <a:pt x="6700911" y="-15415"/>
                  <a:pt x="6794979" y="0"/>
                </a:cubicBezTo>
                <a:cubicBezTo>
                  <a:pt x="6889047" y="15415"/>
                  <a:pt x="7026341" y="-1880"/>
                  <a:pt x="7227818" y="0"/>
                </a:cubicBezTo>
                <a:cubicBezTo>
                  <a:pt x="7429295" y="1880"/>
                  <a:pt x="8010568" y="49882"/>
                  <a:pt x="8336966" y="0"/>
                </a:cubicBezTo>
                <a:cubicBezTo>
                  <a:pt x="8446098" y="18832"/>
                  <a:pt x="8563812" y="73033"/>
                  <a:pt x="8558213" y="221247"/>
                </a:cubicBezTo>
                <a:cubicBezTo>
                  <a:pt x="8575668" y="434970"/>
                  <a:pt x="8590600" y="758284"/>
                  <a:pt x="8558213" y="921237"/>
                </a:cubicBezTo>
                <a:cubicBezTo>
                  <a:pt x="8525827" y="1084190"/>
                  <a:pt x="8550755" y="1397366"/>
                  <a:pt x="8558213" y="1578245"/>
                </a:cubicBezTo>
                <a:cubicBezTo>
                  <a:pt x="8565671" y="1759124"/>
                  <a:pt x="8551453" y="1905350"/>
                  <a:pt x="8558213" y="2063326"/>
                </a:cubicBezTo>
                <a:cubicBezTo>
                  <a:pt x="8564973" y="2221302"/>
                  <a:pt x="8548765" y="2561653"/>
                  <a:pt x="8558213" y="2720335"/>
                </a:cubicBezTo>
                <a:cubicBezTo>
                  <a:pt x="8567661" y="2879017"/>
                  <a:pt x="8528113" y="3063622"/>
                  <a:pt x="8558213" y="3377343"/>
                </a:cubicBezTo>
                <a:cubicBezTo>
                  <a:pt x="8588313" y="3691064"/>
                  <a:pt x="8538462" y="3787412"/>
                  <a:pt x="8558213" y="3905406"/>
                </a:cubicBezTo>
                <a:cubicBezTo>
                  <a:pt x="8577964" y="4023400"/>
                  <a:pt x="8547550" y="4393095"/>
                  <a:pt x="8558213" y="4519432"/>
                </a:cubicBezTo>
                <a:cubicBezTo>
                  <a:pt x="8552374" y="4635765"/>
                  <a:pt x="8449010" y="4742394"/>
                  <a:pt x="8336966" y="4740679"/>
                </a:cubicBezTo>
                <a:cubicBezTo>
                  <a:pt x="8171219" y="4748653"/>
                  <a:pt x="7969160" y="4747555"/>
                  <a:pt x="7741813" y="4740679"/>
                </a:cubicBezTo>
                <a:cubicBezTo>
                  <a:pt x="7514466" y="4733803"/>
                  <a:pt x="7447863" y="4761697"/>
                  <a:pt x="7227818" y="4740679"/>
                </a:cubicBezTo>
                <a:cubicBezTo>
                  <a:pt x="7007774" y="4719661"/>
                  <a:pt x="6636768" y="4781990"/>
                  <a:pt x="6389193" y="4740679"/>
                </a:cubicBezTo>
                <a:cubicBezTo>
                  <a:pt x="6141618" y="4699368"/>
                  <a:pt x="6001224" y="4752221"/>
                  <a:pt x="5875198" y="4740679"/>
                </a:cubicBezTo>
                <a:cubicBezTo>
                  <a:pt x="5749173" y="4729137"/>
                  <a:pt x="5443513" y="4778195"/>
                  <a:pt x="5117731" y="4740679"/>
                </a:cubicBezTo>
                <a:cubicBezTo>
                  <a:pt x="4791949" y="4703163"/>
                  <a:pt x="4821189" y="4729865"/>
                  <a:pt x="4684892" y="4740679"/>
                </a:cubicBezTo>
                <a:cubicBezTo>
                  <a:pt x="4548595" y="4751493"/>
                  <a:pt x="4305579" y="4713881"/>
                  <a:pt x="3927425" y="4740679"/>
                </a:cubicBezTo>
                <a:cubicBezTo>
                  <a:pt x="3549271" y="4767477"/>
                  <a:pt x="3504423" y="4760101"/>
                  <a:pt x="3332273" y="4740679"/>
                </a:cubicBezTo>
                <a:cubicBezTo>
                  <a:pt x="3160123" y="4721257"/>
                  <a:pt x="2856718" y="4757929"/>
                  <a:pt x="2737120" y="4740679"/>
                </a:cubicBezTo>
                <a:cubicBezTo>
                  <a:pt x="2617522" y="4723429"/>
                  <a:pt x="2402911" y="4730764"/>
                  <a:pt x="2304282" y="4740679"/>
                </a:cubicBezTo>
                <a:cubicBezTo>
                  <a:pt x="2205653" y="4750594"/>
                  <a:pt x="1842480" y="4763974"/>
                  <a:pt x="1627972" y="4740679"/>
                </a:cubicBezTo>
                <a:cubicBezTo>
                  <a:pt x="1413464" y="4717385"/>
                  <a:pt x="1130937" y="4757378"/>
                  <a:pt x="870505" y="4740679"/>
                </a:cubicBezTo>
                <a:cubicBezTo>
                  <a:pt x="610073" y="4723980"/>
                  <a:pt x="413076" y="4715928"/>
                  <a:pt x="221247" y="4740679"/>
                </a:cubicBezTo>
                <a:cubicBezTo>
                  <a:pt x="97111" y="4734176"/>
                  <a:pt x="-6930" y="4638760"/>
                  <a:pt x="0" y="4519432"/>
                </a:cubicBezTo>
                <a:cubicBezTo>
                  <a:pt x="22954" y="4335653"/>
                  <a:pt x="19406" y="4174255"/>
                  <a:pt x="0" y="3991369"/>
                </a:cubicBezTo>
                <a:cubicBezTo>
                  <a:pt x="-19406" y="3808483"/>
                  <a:pt x="-3985" y="3627819"/>
                  <a:pt x="0" y="3463307"/>
                </a:cubicBezTo>
                <a:cubicBezTo>
                  <a:pt x="3985" y="3298795"/>
                  <a:pt x="-23953" y="3170826"/>
                  <a:pt x="0" y="2935244"/>
                </a:cubicBezTo>
                <a:cubicBezTo>
                  <a:pt x="23953" y="2699662"/>
                  <a:pt x="-25607" y="2612205"/>
                  <a:pt x="0" y="2364199"/>
                </a:cubicBezTo>
                <a:cubicBezTo>
                  <a:pt x="25607" y="2116193"/>
                  <a:pt x="19208" y="2055347"/>
                  <a:pt x="0" y="1879118"/>
                </a:cubicBezTo>
                <a:cubicBezTo>
                  <a:pt x="-19208" y="1702889"/>
                  <a:pt x="24790" y="1606391"/>
                  <a:pt x="0" y="1351056"/>
                </a:cubicBezTo>
                <a:cubicBezTo>
                  <a:pt x="-24790" y="1095721"/>
                  <a:pt x="44032" y="732743"/>
                  <a:pt x="0" y="221247"/>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61EF3A48-144D-43DC-BF95-A761680A46F3}"/>
              </a:ext>
            </a:extLst>
          </p:cNvPr>
          <p:cNvSpPr txBox="1"/>
          <p:nvPr/>
        </p:nvSpPr>
        <p:spPr>
          <a:xfrm>
            <a:off x="497892" y="425034"/>
            <a:ext cx="8040466" cy="4093428"/>
          </a:xfrm>
          <a:prstGeom prst="rect">
            <a:avLst/>
          </a:prstGeom>
          <a:noFill/>
        </p:spPr>
        <p:txBody>
          <a:bodyPr wrap="square" rtlCol="0">
            <a:spAutoFit/>
          </a:bodyPr>
          <a:lstStyle/>
          <a:p>
            <a:pPr lvl="0" algn="ctr" defTabSz="685800">
              <a:buClrTx/>
            </a:pPr>
            <a:r>
              <a:rPr lang="en-US" sz="2000" b="1" i="1" kern="1200">
                <a:solidFill>
                  <a:srgbClr val="FF0000"/>
                </a:solidFill>
                <a:latin typeface="Arial" panose="020B0604020202020204" pitchFamily="34" charset="0"/>
                <a:ea typeface="+mn-ea"/>
                <a:cs typeface="Arial" panose="020B0604020202020204" pitchFamily="34" charset="0"/>
              </a:rPr>
              <a:t>N</a:t>
            </a:r>
            <a:r>
              <a:rPr lang="vi-VN" sz="2000" b="1" i="1" kern="1200">
                <a:solidFill>
                  <a:srgbClr val="FF0000"/>
                </a:solidFill>
                <a:latin typeface="Arial" panose="020B0604020202020204" pitchFamily="34" charset="0"/>
                <a:ea typeface="+mn-ea"/>
                <a:cs typeface="Arial" panose="020B0604020202020204" pitchFamily="34" charset="0"/>
              </a:rPr>
              <a:t>hững điều cần làm khi đọc một biểu đồ hình quạt tròn.</a:t>
            </a:r>
          </a:p>
          <a:p>
            <a:pPr lvl="0" algn="just" defTabSz="685800">
              <a:buClrTx/>
            </a:pPr>
            <a:r>
              <a:rPr lang="vi-VN" sz="2400" b="1" kern="1200">
                <a:solidFill>
                  <a:prstClr val="black"/>
                </a:solidFill>
                <a:latin typeface="Arial" panose="020B0604020202020204" pitchFamily="34" charset="0"/>
                <a:ea typeface="+mn-ea"/>
                <a:cs typeface="Arial" panose="020B0604020202020204" pitchFamily="34" charset="0"/>
              </a:rPr>
              <a:t>–Tìm hiểu xem biểu đồ biểu diễn gì?</a:t>
            </a:r>
          </a:p>
          <a:p>
            <a:pPr lvl="0" algn="just" defTabSz="685800">
              <a:buClrTx/>
            </a:pPr>
            <a:r>
              <a:rPr lang="vi-VN" sz="2400" b="1" kern="1200">
                <a:solidFill>
                  <a:prstClr val="black"/>
                </a:solidFill>
                <a:latin typeface="Arial" panose="020B0604020202020204" pitchFamily="34" charset="0"/>
                <a:ea typeface="+mn-ea"/>
                <a:cs typeface="Arial" panose="020B0604020202020204" pitchFamily="34" charset="0"/>
              </a:rPr>
              <a:t>–</a:t>
            </a:r>
            <a:r>
              <a:rPr lang="en-US" sz="2400" b="1" kern="1200">
                <a:solidFill>
                  <a:prstClr val="black"/>
                </a:solidFill>
                <a:latin typeface="Arial" panose="020B0604020202020204" pitchFamily="34" charset="0"/>
                <a:ea typeface="+mn-ea"/>
                <a:cs typeface="Arial" panose="020B0604020202020204" pitchFamily="34" charset="0"/>
              </a:rPr>
              <a:t> </a:t>
            </a:r>
            <a:r>
              <a:rPr lang="vi-VN" sz="2400" b="1" kern="1200">
                <a:solidFill>
                  <a:prstClr val="black"/>
                </a:solidFill>
                <a:latin typeface="Arial" panose="020B0604020202020204" pitchFamily="34" charset="0"/>
                <a:ea typeface="+mn-ea"/>
                <a:cs typeface="Arial" panose="020B0604020202020204" pitchFamily="34" charset="0"/>
              </a:rPr>
              <a:t>Hình tròn thể hiện gì?</a:t>
            </a:r>
          </a:p>
          <a:p>
            <a:pPr lvl="0" algn="just" defTabSz="685800">
              <a:buClrTx/>
            </a:pPr>
            <a:r>
              <a:rPr lang="vi-VN" sz="2400" b="1" kern="1200">
                <a:solidFill>
                  <a:prstClr val="black"/>
                </a:solidFill>
                <a:latin typeface="Arial" panose="020B0604020202020204" pitchFamily="34" charset="0"/>
                <a:ea typeface="+mn-ea"/>
                <a:cs typeface="Arial" panose="020B0604020202020204" pitchFamily="34" charset="0"/>
              </a:rPr>
              <a:t>–</a:t>
            </a:r>
            <a:r>
              <a:rPr lang="en-US" sz="2400" b="1" kern="1200">
                <a:solidFill>
                  <a:prstClr val="black"/>
                </a:solidFill>
                <a:latin typeface="Arial" panose="020B0604020202020204" pitchFamily="34" charset="0"/>
                <a:ea typeface="+mn-ea"/>
                <a:cs typeface="Arial" panose="020B0604020202020204" pitchFamily="34" charset="0"/>
              </a:rPr>
              <a:t> </a:t>
            </a:r>
            <a:r>
              <a:rPr lang="vi-VN" sz="2400" b="1" kern="1200">
                <a:solidFill>
                  <a:prstClr val="black"/>
                </a:solidFill>
                <a:latin typeface="Arial" panose="020B0604020202020204" pitchFamily="34" charset="0"/>
                <a:ea typeface="+mn-ea"/>
                <a:cs typeface="Arial" panose="020B0604020202020204" pitchFamily="34" charset="0"/>
              </a:rPr>
              <a:t>Tìm hiểu các loại số liệu:</a:t>
            </a:r>
          </a:p>
          <a:p>
            <a:pPr lvl="0" algn="just" defTabSz="685800">
              <a:buClrTx/>
            </a:pPr>
            <a:r>
              <a:rPr lang="vi-VN" sz="2400" b="1" kern="1200">
                <a:solidFill>
                  <a:prstClr val="black"/>
                </a:solidFill>
                <a:latin typeface="Arial" panose="020B0604020202020204" pitchFamily="34" charset="0"/>
                <a:ea typeface="+mn-ea"/>
                <a:cs typeface="Arial" panose="020B0604020202020204" pitchFamily="34" charset="0"/>
              </a:rPr>
              <a:t>+ Số màu trên biểu đồ giúp ta biết có bao nhiêu số liệu.</a:t>
            </a:r>
          </a:p>
          <a:p>
            <a:pPr lvl="0" algn="just" defTabSz="685800">
              <a:buClrTx/>
            </a:pPr>
            <a:r>
              <a:rPr lang="vi-VN" sz="2400" b="1" kern="1200">
                <a:solidFill>
                  <a:prstClr val="black"/>
                </a:solidFill>
                <a:latin typeface="Arial" panose="020B0604020202020204" pitchFamily="34" charset="0"/>
                <a:ea typeface="+mn-ea"/>
                <a:cs typeface="Arial" panose="020B0604020202020204" pitchFamily="34" charset="0"/>
              </a:rPr>
              <a:t>+ </a:t>
            </a:r>
            <a:r>
              <a:rPr lang="en-US" sz="2400" b="1" kern="1200">
                <a:solidFill>
                  <a:prstClr val="black"/>
                </a:solidFill>
                <a:latin typeface="Arial" panose="020B0604020202020204" pitchFamily="34" charset="0"/>
                <a:ea typeface="+mn-ea"/>
                <a:cs typeface="Arial" panose="020B0604020202020204" pitchFamily="34" charset="0"/>
              </a:rPr>
              <a:t> </a:t>
            </a:r>
            <a:r>
              <a:rPr lang="vi-VN" sz="2400" b="1" kern="1200">
                <a:solidFill>
                  <a:prstClr val="black"/>
                </a:solidFill>
                <a:latin typeface="Arial" panose="020B0604020202020204" pitchFamily="34" charset="0"/>
                <a:ea typeface="+mn-ea"/>
                <a:cs typeface="Arial" panose="020B0604020202020204" pitchFamily="34" charset="0"/>
              </a:rPr>
              <a:t>Phần chú thích giúp ta biết tên của các số liệu.</a:t>
            </a:r>
          </a:p>
          <a:p>
            <a:pPr lvl="0" algn="just" defTabSz="685800">
              <a:buClrTx/>
            </a:pPr>
            <a:r>
              <a:rPr lang="vi-VN" sz="2400" b="1" kern="1200">
                <a:solidFill>
                  <a:prstClr val="black"/>
                </a:solidFill>
                <a:latin typeface="Arial" panose="020B0604020202020204" pitchFamily="34" charset="0"/>
                <a:ea typeface="+mn-ea"/>
                <a:cs typeface="Arial" panose="020B0604020202020204" pitchFamily="34" charset="0"/>
              </a:rPr>
              <a:t>+ Tỉ số phần trăm ở mỗi phần tô màu trên biểu đồ giúp ta biết tỉ số phần trăm của mỗi loại số liệu.</a:t>
            </a:r>
          </a:p>
          <a:p>
            <a:pPr lvl="0" algn="just" defTabSz="685800">
              <a:buClrTx/>
            </a:pPr>
            <a:r>
              <a:rPr lang="vi-VN" sz="2400" b="1" kern="1200">
                <a:solidFill>
                  <a:prstClr val="black"/>
                </a:solidFill>
                <a:latin typeface="Arial" panose="020B0604020202020204" pitchFamily="34" charset="0"/>
                <a:ea typeface="+mn-ea"/>
                <a:cs typeface="Arial" panose="020B0604020202020204" pitchFamily="34" charset="0"/>
              </a:rPr>
              <a:t>–</a:t>
            </a:r>
            <a:r>
              <a:rPr lang="en-US" sz="2400" b="1" kern="1200">
                <a:solidFill>
                  <a:prstClr val="black"/>
                </a:solidFill>
                <a:latin typeface="Arial" panose="020B0604020202020204" pitchFamily="34" charset="0"/>
                <a:ea typeface="+mn-ea"/>
                <a:cs typeface="Arial" panose="020B0604020202020204" pitchFamily="34" charset="0"/>
              </a:rPr>
              <a:t> </a:t>
            </a:r>
            <a:r>
              <a:rPr lang="vi-VN" sz="2400" b="1" kern="1200">
                <a:solidFill>
                  <a:prstClr val="black"/>
                </a:solidFill>
                <a:latin typeface="Arial" panose="020B0604020202020204" pitchFamily="34" charset="0"/>
                <a:ea typeface="+mn-ea"/>
                <a:cs typeface="Arial" panose="020B0604020202020204" pitchFamily="34" charset="0"/>
              </a:rPr>
              <a:t>Nhận xét đơn giản từ biểu đồ </a:t>
            </a:r>
            <a:r>
              <a:rPr lang="vi-VN" sz="2400" b="1" kern="1200">
                <a:solidFill>
                  <a:prstClr val="black"/>
                </a:solidFill>
                <a:latin typeface="Arial" panose="020B0604020202020204" pitchFamily="34" charset="0"/>
                <a:ea typeface="+mn-ea"/>
                <a:cs typeface="Arial" panose="020B0604020202020204" pitchFamily="34" charset="0"/>
                <a:sym typeface="Wingdings" panose="05000000000000000000" pitchFamily="2" charset="2"/>
              </a:rPr>
              <a:t></a:t>
            </a:r>
            <a:r>
              <a:rPr lang="en-US" sz="2400" b="1" kern="1200">
                <a:solidFill>
                  <a:prstClr val="black"/>
                </a:solidFill>
                <a:latin typeface="Arial" panose="020B0604020202020204" pitchFamily="34" charset="0"/>
                <a:ea typeface="+mn-ea"/>
                <a:cs typeface="Arial" panose="020B0604020202020204" pitchFamily="34" charset="0"/>
                <a:sym typeface="Wingdings" panose="05000000000000000000" pitchFamily="2" charset="2"/>
              </a:rPr>
              <a:t> </a:t>
            </a:r>
            <a:r>
              <a:rPr lang="vi-VN" sz="2400" b="1" kern="1200">
                <a:solidFill>
                  <a:prstClr val="black"/>
                </a:solidFill>
                <a:latin typeface="Arial" panose="020B0604020202020204" pitchFamily="34" charset="0"/>
                <a:ea typeface="+mn-ea"/>
                <a:cs typeface="Arial" panose="020B0604020202020204" pitchFamily="34" charset="0"/>
              </a:rPr>
              <a:t>Dựa vào các nội dung đã tìm hiểu ở trên.</a:t>
            </a:r>
          </a:p>
        </p:txBody>
      </p:sp>
    </p:spTree>
    <p:extLst>
      <p:ext uri="{BB962C8B-B14F-4D97-AF65-F5344CB8AC3E}">
        <p14:creationId xmlns:p14="http://schemas.microsoft.com/office/powerpoint/2010/main" val="2407714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randombar(horizont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randombar(horizontal)">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9093" y="2256504"/>
            <a:ext cx="3643313" cy="2955531"/>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1889" y="226868"/>
            <a:ext cx="11747778" cy="1868091"/>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11451" y="523584"/>
            <a:ext cx="1521098" cy="2301662"/>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2622190" y="3691101"/>
            <a:ext cx="4386362" cy="923330"/>
          </a:xfrm>
          <a:prstGeom prst="rect">
            <a:avLst/>
          </a:prstGeom>
          <a:noFill/>
        </p:spPr>
        <p:txBody>
          <a:bodyPr wrap="square" rtlCol="0">
            <a:spAutoFit/>
          </a:bodyPr>
          <a:lstStyle/>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486" y="2571750"/>
            <a:ext cx="2390589" cy="2562884"/>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43096" y="3771894"/>
            <a:ext cx="4009310" cy="1371606"/>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1559520" y="2755635"/>
            <a:ext cx="6488231" cy="1092803"/>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829C475-C565-441F-858C-09AB091F43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144000" cy="5143500"/>
          </a:xfrm>
          <a:prstGeom prst="rect">
            <a:avLst/>
          </a:prstGeom>
        </p:spPr>
      </p:pic>
      <p:pic>
        <p:nvPicPr>
          <p:cNvPr id="5" name="Graphic 4">
            <a:extLst>
              <a:ext uri="{FF2B5EF4-FFF2-40B4-BE49-F238E27FC236}">
                <a16:creationId xmlns:a16="http://schemas.microsoft.com/office/drawing/2014/main" id="{C325F335-55A4-43A2-B2D4-723A196C94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9144000" cy="5143500"/>
          </a:xfrm>
          <a:prstGeom prst="rect">
            <a:avLst/>
          </a:prstGeom>
        </p:spPr>
      </p:pic>
      <p:pic>
        <p:nvPicPr>
          <p:cNvPr id="7" name="Graphic 6">
            <a:extLst>
              <a:ext uri="{FF2B5EF4-FFF2-40B4-BE49-F238E27FC236}">
                <a16:creationId xmlns:a16="http://schemas.microsoft.com/office/drawing/2014/main" id="{EEA2972A-14DB-4C5C-9545-165EA0A769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4572001"/>
            <a:ext cx="9144000" cy="571500"/>
          </a:xfrm>
          <a:prstGeom prst="rect">
            <a:avLst/>
          </a:prstGeom>
        </p:spPr>
      </p:pic>
      <p:pic>
        <p:nvPicPr>
          <p:cNvPr id="9" name="Graphic 8">
            <a:extLst>
              <a:ext uri="{FF2B5EF4-FFF2-40B4-BE49-F238E27FC236}">
                <a16:creationId xmlns:a16="http://schemas.microsoft.com/office/drawing/2014/main" id="{A70C6E65-43A8-4FC2-8B53-591CA0B656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21580" y="202016"/>
            <a:ext cx="6700839" cy="4100513"/>
          </a:xfrm>
          <a:prstGeom prst="rect">
            <a:avLst/>
          </a:prstGeom>
        </p:spPr>
      </p:pic>
      <p:pic>
        <p:nvPicPr>
          <p:cNvPr id="11" name="Graphic 10">
            <a:extLst>
              <a:ext uri="{FF2B5EF4-FFF2-40B4-BE49-F238E27FC236}">
                <a16:creationId xmlns:a16="http://schemas.microsoft.com/office/drawing/2014/main" id="{2AFB5293-5D23-4C30-9466-A0B33992B3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7251" y="4722019"/>
            <a:ext cx="1980959" cy="421481"/>
          </a:xfrm>
          <a:prstGeom prst="rect">
            <a:avLst/>
          </a:prstGeom>
        </p:spPr>
      </p:pic>
      <p:pic>
        <p:nvPicPr>
          <p:cNvPr id="13" name="Graphic 12">
            <a:extLst>
              <a:ext uri="{FF2B5EF4-FFF2-40B4-BE49-F238E27FC236}">
                <a16:creationId xmlns:a16="http://schemas.microsoft.com/office/drawing/2014/main" id="{DC7A81EA-FE29-4ED0-A406-37C2195926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5044" y="2540134"/>
            <a:ext cx="929528" cy="2317617"/>
          </a:xfrm>
          <a:prstGeom prst="rect">
            <a:avLst/>
          </a:prstGeom>
        </p:spPr>
      </p:pic>
      <p:pic>
        <p:nvPicPr>
          <p:cNvPr id="15" name="Graphic 14">
            <a:extLst>
              <a:ext uri="{FF2B5EF4-FFF2-40B4-BE49-F238E27FC236}">
                <a16:creationId xmlns:a16="http://schemas.microsoft.com/office/drawing/2014/main" id="{C35E1534-8F0D-476B-82EA-5D6082DE273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68130" y="4336257"/>
            <a:ext cx="1244539" cy="689542"/>
          </a:xfrm>
          <a:prstGeom prst="rect">
            <a:avLst/>
          </a:prstGeom>
        </p:spPr>
      </p:pic>
      <p:pic>
        <p:nvPicPr>
          <p:cNvPr id="17" name="Graphic 16">
            <a:extLst>
              <a:ext uri="{FF2B5EF4-FFF2-40B4-BE49-F238E27FC236}">
                <a16:creationId xmlns:a16="http://schemas.microsoft.com/office/drawing/2014/main" id="{8CF7338E-6569-4F85-A443-8B9A20D905B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43066" y="4202861"/>
            <a:ext cx="1244539" cy="940640"/>
          </a:xfrm>
          <a:prstGeom prst="rect">
            <a:avLst/>
          </a:prstGeom>
        </p:spPr>
      </p:pic>
      <p:pic>
        <p:nvPicPr>
          <p:cNvPr id="19" name="Graphic 18">
            <a:extLst>
              <a:ext uri="{FF2B5EF4-FFF2-40B4-BE49-F238E27FC236}">
                <a16:creationId xmlns:a16="http://schemas.microsoft.com/office/drawing/2014/main" id="{4F1F8A4B-B24B-468F-BC66-6BFA7F58A0C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335751" y="4186341"/>
            <a:ext cx="3117546" cy="940639"/>
          </a:xfrm>
          <a:prstGeom prst="rect">
            <a:avLst/>
          </a:prstGeom>
        </p:spPr>
      </p:pic>
      <p:pic>
        <p:nvPicPr>
          <p:cNvPr id="21" name="Graphic 20">
            <a:extLst>
              <a:ext uri="{FF2B5EF4-FFF2-40B4-BE49-F238E27FC236}">
                <a16:creationId xmlns:a16="http://schemas.microsoft.com/office/drawing/2014/main" id="{50F8E3EF-11EA-48AF-B6DB-CAFA710BA63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76739" y="3429000"/>
            <a:ext cx="1367260" cy="1714501"/>
          </a:xfrm>
          <a:prstGeom prst="rect">
            <a:avLst/>
          </a:prstGeom>
        </p:spPr>
      </p:pic>
      <p:pic>
        <p:nvPicPr>
          <p:cNvPr id="33" name="Graphic 32">
            <a:extLst>
              <a:ext uri="{FF2B5EF4-FFF2-40B4-BE49-F238E27FC236}">
                <a16:creationId xmlns:a16="http://schemas.microsoft.com/office/drawing/2014/main" id="{8F8BD199-544D-44D4-8FA3-B4CBEEB0D2C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 y="16521"/>
            <a:ext cx="9143999" cy="5143500"/>
          </a:xfrm>
          <a:prstGeom prst="rect">
            <a:avLst/>
          </a:prstGeom>
        </p:spPr>
      </p:pic>
      <p:pic>
        <p:nvPicPr>
          <p:cNvPr id="23" name="Graphic 22">
            <a:extLst>
              <a:ext uri="{FF2B5EF4-FFF2-40B4-BE49-F238E27FC236}">
                <a16:creationId xmlns:a16="http://schemas.microsoft.com/office/drawing/2014/main" id="{4920CE74-DD85-411A-8D87-CE811E41EF4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683780" y="321399"/>
            <a:ext cx="515111" cy="874128"/>
          </a:xfrm>
          <a:prstGeom prst="rect">
            <a:avLst/>
          </a:prstGeom>
        </p:spPr>
      </p:pic>
      <p:pic>
        <p:nvPicPr>
          <p:cNvPr id="27" name="Graphic 26">
            <a:extLst>
              <a:ext uri="{FF2B5EF4-FFF2-40B4-BE49-F238E27FC236}">
                <a16:creationId xmlns:a16="http://schemas.microsoft.com/office/drawing/2014/main" id="{3B92AA6B-DF19-4565-8532-3EF84D35D99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549496" y="314469"/>
            <a:ext cx="801194" cy="671000"/>
          </a:xfrm>
          <a:prstGeom prst="rect">
            <a:avLst/>
          </a:prstGeom>
        </p:spPr>
      </p:pic>
      <p:sp>
        <p:nvSpPr>
          <p:cNvPr id="35" name="TextBox 34">
            <a:extLst>
              <a:ext uri="{FF2B5EF4-FFF2-40B4-BE49-F238E27FC236}">
                <a16:creationId xmlns:a16="http://schemas.microsoft.com/office/drawing/2014/main" id="{56D58E5A-EC2A-43FC-9A08-A48A80ACC4E3}"/>
              </a:ext>
            </a:extLst>
          </p:cNvPr>
          <p:cNvSpPr txBox="1"/>
          <p:nvPr/>
        </p:nvSpPr>
        <p:spPr>
          <a:xfrm>
            <a:off x="1941335" y="1052271"/>
            <a:ext cx="5248133" cy="2805320"/>
          </a:xfrm>
          <a:prstGeom prst="rect">
            <a:avLst/>
          </a:prstGeom>
          <a:noFill/>
        </p:spPr>
        <p:txBody>
          <a:bodyPr wrap="square" rtlCol="0">
            <a:spAutoFit/>
          </a:bodyPr>
          <a:lstStyle/>
          <a:p>
            <a:pPr marL="428625" indent="-428625" algn="just" defTabSz="685800">
              <a:lnSpc>
                <a:spcPct val="150000"/>
              </a:lnSpc>
              <a:buClrTx/>
              <a:buFont typeface="Wingdings" panose="05000000000000000000" pitchFamily="2" charset="2"/>
              <a:buChar char="Ø"/>
            </a:pPr>
            <a:r>
              <a:rPr lang="vi-VN" sz="2000" b="1" kern="1200">
                <a:solidFill>
                  <a:prstClr val="white"/>
                </a:solidFill>
                <a:latin typeface="Arial" panose="020B0604020202020204" pitchFamily="34" charset="0"/>
                <a:ea typeface="+mn-ea"/>
                <a:cs typeface="Arial" panose="020B0604020202020204" pitchFamily="34" charset="0"/>
              </a:rPr>
              <a:t>–	Đọc và mô tả được các số liệu ở dạng biểu đồ hình quạt tròn.</a:t>
            </a:r>
          </a:p>
          <a:p>
            <a:pPr marL="428625" indent="-428625" algn="just" defTabSz="685800">
              <a:lnSpc>
                <a:spcPct val="150000"/>
              </a:lnSpc>
              <a:buClrTx/>
              <a:buFont typeface="Wingdings" panose="05000000000000000000" pitchFamily="2" charset="2"/>
              <a:buChar char="Ø"/>
            </a:pPr>
            <a:r>
              <a:rPr lang="vi-VN" sz="2000" b="1" kern="1200">
                <a:solidFill>
                  <a:prstClr val="white"/>
                </a:solidFill>
                <a:latin typeface="Arial" panose="020B0604020202020204" pitchFamily="34" charset="0"/>
                <a:ea typeface="+mn-ea"/>
                <a:cs typeface="Arial" panose="020B0604020202020204" pitchFamily="34" charset="0"/>
              </a:rPr>
              <a:t>–	Sắp xếp được các số liệu vào biểu đồ hình quạt tròn.</a:t>
            </a:r>
          </a:p>
          <a:p>
            <a:pPr marL="428625" indent="-428625" algn="just" defTabSz="685800">
              <a:lnSpc>
                <a:spcPct val="150000"/>
              </a:lnSpc>
              <a:buClrTx/>
              <a:buFont typeface="Wingdings" panose="05000000000000000000" pitchFamily="2" charset="2"/>
              <a:buChar char="Ø"/>
            </a:pPr>
            <a:r>
              <a:rPr lang="vi-VN" sz="2000" b="1" kern="1200">
                <a:solidFill>
                  <a:prstClr val="white"/>
                </a:solidFill>
                <a:latin typeface="Arial" panose="020B0604020202020204" pitchFamily="34" charset="0"/>
                <a:ea typeface="+mn-ea"/>
                <a:cs typeface="Arial" panose="020B0604020202020204" pitchFamily="34" charset="0"/>
              </a:rPr>
              <a:t>–	Giải quyết vấn đề đơn giản liên quan đến biểu đồ hình quạt tròn.</a:t>
            </a:r>
          </a:p>
        </p:txBody>
      </p:sp>
      <p:pic>
        <p:nvPicPr>
          <p:cNvPr id="41" name="Picture 40">
            <a:extLst>
              <a:ext uri="{FF2B5EF4-FFF2-40B4-BE49-F238E27FC236}">
                <a16:creationId xmlns:a16="http://schemas.microsoft.com/office/drawing/2014/main" id="{DA2E97C0-6BC1-4F47-977D-1C3135321E62}"/>
              </a:ext>
            </a:extLst>
          </p:cNvPr>
          <p:cNvPicPr>
            <a:picLocks noChangeAspect="1"/>
          </p:cNvPicPr>
          <p:nvPr/>
        </p:nvPicPr>
        <p:blipFill>
          <a:blip r:embed="rId29"/>
          <a:stretch>
            <a:fillRect/>
          </a:stretch>
        </p:blipFill>
        <p:spPr>
          <a:xfrm>
            <a:off x="3131636" y="4180886"/>
            <a:ext cx="639319" cy="639319"/>
          </a:xfrm>
          <a:prstGeom prst="rect">
            <a:avLst/>
          </a:prstGeom>
        </p:spPr>
      </p:pic>
      <p:sp>
        <p:nvSpPr>
          <p:cNvPr id="2" name="TextBox 1"/>
          <p:cNvSpPr txBox="1"/>
          <p:nvPr/>
        </p:nvSpPr>
        <p:spPr>
          <a:xfrm>
            <a:off x="2921099" y="440978"/>
            <a:ext cx="2953061" cy="507831"/>
          </a:xfrm>
          <a:prstGeom prst="rect">
            <a:avLst/>
          </a:prstGeom>
          <a:noFill/>
        </p:spPr>
        <p:txBody>
          <a:bodyPr wrap="square" rtlCol="0">
            <a:spAutoFit/>
          </a:bodyPr>
          <a:lstStyle/>
          <a:p>
            <a:pPr algn="ctr" defTabSz="685800">
              <a:buClrTx/>
            </a:pPr>
            <a:r>
              <a:rPr lang="en-US" sz="2700" b="1" kern="1200" dirty="0">
                <a:solidFill>
                  <a:prstClr val="black"/>
                </a:solidFill>
                <a:latin typeface="Calibri" panose="020F0502020204030204"/>
                <a:ea typeface="+mn-ea"/>
                <a:cs typeface="+mn-cs"/>
              </a:rPr>
              <a:t>YÊU CẦU CẦN ĐẠT</a:t>
            </a:r>
          </a:p>
        </p:txBody>
      </p:sp>
    </p:spTree>
    <p:extLst>
      <p:ext uri="{BB962C8B-B14F-4D97-AF65-F5344CB8AC3E}">
        <p14:creationId xmlns:p14="http://schemas.microsoft.com/office/powerpoint/2010/main" val="1993657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par>
                                <p:cTn id="10" presetID="55"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wipe(left)">
                                      <p:cBhvr>
                                        <p:cTn id="24" dur="500"/>
                                        <p:tgtEl>
                                          <p:spTgt spid="3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wipe(left)">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xEl>
                                              <p:pRg st="2" end="2"/>
                                            </p:txEl>
                                          </p:spTgt>
                                        </p:tgtEl>
                                        <p:attrNameLst>
                                          <p:attrName>style.visibility</p:attrName>
                                        </p:attrNameLst>
                                      </p:cBhvr>
                                      <p:to>
                                        <p:strVal val="visible"/>
                                      </p:to>
                                    </p:set>
                                    <p:animEffect transition="in" filter="wipe(left)">
                                      <p:cBhvr>
                                        <p:cTn id="34" dur="500"/>
                                        <p:tgtEl>
                                          <p:spTgt spid="35">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algn="just" defTabSz="685800">
              <a:buClrTx/>
            </a:pPr>
            <a:r>
              <a:rPr lang="en-US" sz="2400" i="1" u="sng" kern="1200">
                <a:solidFill>
                  <a:srgbClr val="FF0000"/>
                </a:solidFill>
                <a:latin typeface="Arial" panose="020B0604020202020204" pitchFamily="34" charset="0"/>
                <a:ea typeface="+mn-ea"/>
                <a:cs typeface="Arial" panose="020B0604020202020204" pitchFamily="34" charset="0"/>
              </a:rPr>
              <a:t>Bài 1:</a:t>
            </a:r>
            <a:r>
              <a:rPr lang="en-US" sz="2400" i="1" kern="1200">
                <a:solidFill>
                  <a:prstClr val="black"/>
                </a:solidFill>
                <a:latin typeface="Arial" panose="020B0604020202020204" pitchFamily="34" charset="0"/>
                <a:ea typeface="+mn-ea"/>
                <a:cs typeface="Arial" panose="020B0604020202020204" pitchFamily="34" charset="0"/>
              </a:rPr>
              <a:t> </a:t>
            </a:r>
            <a:r>
              <a:rPr lang="vi-VN" sz="2400" i="1" kern="1200">
                <a:solidFill>
                  <a:prstClr val="black"/>
                </a:solidFill>
                <a:latin typeface="Arial" panose="020B0604020202020204" pitchFamily="34" charset="0"/>
                <a:ea typeface="+mn-ea"/>
                <a:cs typeface="Arial" panose="020B0604020202020204" pitchFamily="34" charset="0"/>
              </a:rPr>
              <a:t>Một trường tiểu học đã</a:t>
            </a:r>
            <a:r>
              <a:rPr lang="en-US" sz="2400" i="1" kern="1200">
                <a:solidFill>
                  <a:prstClr val="black"/>
                </a:solidFill>
                <a:latin typeface="Arial" panose="020B0604020202020204" pitchFamily="34" charset="0"/>
                <a:ea typeface="+mn-ea"/>
                <a:cs typeface="Arial" panose="020B0604020202020204" pitchFamily="34" charset="0"/>
              </a:rPr>
              <a:t> </a:t>
            </a:r>
            <a:r>
              <a:rPr lang="vi-VN" sz="2400" i="1" kern="1200">
                <a:solidFill>
                  <a:prstClr val="black"/>
                </a:solidFill>
                <a:latin typeface="Arial" panose="020B0604020202020204" pitchFamily="34" charset="0"/>
                <a:ea typeface="+mn-ea"/>
                <a:cs typeface="Arial" panose="020B0604020202020204" pitchFamily="34" charset="0"/>
              </a:rPr>
              <a:t>thống kê phương tiện di chuyển</a:t>
            </a:r>
            <a:r>
              <a:rPr lang="en-US" sz="2400" i="1" kern="1200">
                <a:solidFill>
                  <a:prstClr val="black"/>
                </a:solidFill>
                <a:latin typeface="Arial" panose="020B0604020202020204" pitchFamily="34" charset="0"/>
                <a:ea typeface="+mn-ea"/>
                <a:cs typeface="Arial" panose="020B0604020202020204" pitchFamily="34" charset="0"/>
              </a:rPr>
              <a:t> </a:t>
            </a:r>
            <a:r>
              <a:rPr lang="vi-VN" sz="2400" i="1" kern="1200">
                <a:solidFill>
                  <a:prstClr val="black"/>
                </a:solidFill>
                <a:latin typeface="Arial" panose="020B0604020202020204" pitchFamily="34" charset="0"/>
                <a:ea typeface="+mn-ea"/>
                <a:cs typeface="Arial" panose="020B0604020202020204" pitchFamily="34" charset="0"/>
              </a:rPr>
              <a:t>từ nhà đến trường của học sinh</a:t>
            </a:r>
            <a:r>
              <a:rPr lang="en-US" sz="2400" i="1" kern="1200">
                <a:solidFill>
                  <a:prstClr val="black"/>
                </a:solidFill>
                <a:latin typeface="Arial" panose="020B0604020202020204" pitchFamily="34" charset="0"/>
                <a:ea typeface="+mn-ea"/>
                <a:cs typeface="Arial" panose="020B0604020202020204" pitchFamily="34" charset="0"/>
              </a:rPr>
              <a:t> </a:t>
            </a:r>
            <a:r>
              <a:rPr lang="vi-VN" sz="2400" i="1" kern="1200">
                <a:solidFill>
                  <a:prstClr val="black"/>
                </a:solidFill>
                <a:latin typeface="Arial" panose="020B0604020202020204" pitchFamily="34" charset="0"/>
                <a:ea typeface="+mn-ea"/>
                <a:cs typeface="Arial" panose="020B0604020202020204" pitchFamily="34" charset="0"/>
              </a:rPr>
              <a:t>vào một ngày trong tuần. Kết quả</a:t>
            </a:r>
            <a:r>
              <a:rPr lang="en-US" sz="2400" i="1" kern="1200">
                <a:solidFill>
                  <a:prstClr val="black"/>
                </a:solidFill>
                <a:latin typeface="Arial" panose="020B0604020202020204" pitchFamily="34" charset="0"/>
                <a:ea typeface="+mn-ea"/>
                <a:cs typeface="Arial" panose="020B0604020202020204" pitchFamily="34" charset="0"/>
              </a:rPr>
              <a:t> </a:t>
            </a:r>
            <a:r>
              <a:rPr lang="vi-VN" sz="2400" i="1" kern="1200">
                <a:solidFill>
                  <a:prstClr val="black"/>
                </a:solidFill>
                <a:latin typeface="Arial" panose="020B0604020202020204" pitchFamily="34" charset="0"/>
                <a:ea typeface="+mn-ea"/>
                <a:cs typeface="Arial" panose="020B0604020202020204" pitchFamily="34" charset="0"/>
              </a:rPr>
              <a:t>điều tra thể hiện ở biểu đồ bên.</a:t>
            </a:r>
            <a:endParaRPr lang="en-US" sz="2400" i="1" kern="1200">
              <a:solidFill>
                <a:prstClr val="black"/>
              </a:solidFill>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CA894E32-7C03-4A2A-89C0-EF90B5B8D43C}"/>
              </a:ext>
            </a:extLst>
          </p:cNvPr>
          <p:cNvSpPr txBox="1"/>
          <p:nvPr/>
        </p:nvSpPr>
        <p:spPr>
          <a:xfrm>
            <a:off x="519215" y="1761106"/>
            <a:ext cx="4910440" cy="2862322"/>
          </a:xfrm>
          <a:prstGeom prst="rect">
            <a:avLst/>
          </a:prstGeom>
          <a:noFill/>
        </p:spPr>
        <p:txBody>
          <a:bodyPr wrap="square" rtlCol="0">
            <a:spAutoFit/>
          </a:bodyPr>
          <a:lstStyle/>
          <a:p>
            <a:pPr algn="just" defTabSz="685800">
              <a:buClrTx/>
            </a:pPr>
            <a:r>
              <a:rPr lang="vi-VN" sz="2250" kern="1200">
                <a:solidFill>
                  <a:srgbClr val="FF0000"/>
                </a:solidFill>
                <a:latin typeface="Arial" panose="020B0604020202020204" pitchFamily="34" charset="0"/>
                <a:ea typeface="+mn-ea"/>
                <a:cs typeface="Arial" panose="020B0604020202020204" pitchFamily="34" charset="0"/>
              </a:rPr>
              <a:t>a) </a:t>
            </a:r>
            <a:r>
              <a:rPr lang="vi-VN" sz="2250" kern="1200">
                <a:solidFill>
                  <a:prstClr val="black"/>
                </a:solidFill>
                <a:latin typeface="Arial" panose="020B0604020202020204" pitchFamily="34" charset="0"/>
                <a:ea typeface="+mn-ea"/>
                <a:cs typeface="Arial" panose="020B0604020202020204" pitchFamily="34" charset="0"/>
              </a:rPr>
              <a:t>Biểu đồ hình quạt tròn ở bên</a:t>
            </a:r>
            <a:r>
              <a:rPr lang="en-US" sz="2250" kern="1200">
                <a:solidFill>
                  <a:prstClr val="black"/>
                </a:solidFill>
                <a:latin typeface="Arial" panose="020B0604020202020204" pitchFamily="34" charset="0"/>
                <a:ea typeface="+mn-ea"/>
                <a:cs typeface="Arial" panose="020B0604020202020204" pitchFamily="34" charset="0"/>
              </a:rPr>
              <a:t> </a:t>
            </a:r>
            <a:r>
              <a:rPr lang="vi-VN" sz="2250" kern="1200">
                <a:solidFill>
                  <a:prstClr val="black"/>
                </a:solidFill>
                <a:latin typeface="Arial" panose="020B0604020202020204" pitchFamily="34" charset="0"/>
                <a:ea typeface="+mn-ea"/>
                <a:cs typeface="Arial" panose="020B0604020202020204" pitchFamily="34" charset="0"/>
              </a:rPr>
              <a:t>biểu diễn gì?</a:t>
            </a:r>
          </a:p>
          <a:p>
            <a:pPr algn="just" defTabSz="685800">
              <a:buClrTx/>
            </a:pPr>
            <a:r>
              <a:rPr lang="vi-VN" sz="2250" kern="1200">
                <a:solidFill>
                  <a:srgbClr val="FF0000"/>
                </a:solidFill>
                <a:latin typeface="Arial" panose="020B0604020202020204" pitchFamily="34" charset="0"/>
                <a:ea typeface="+mn-ea"/>
                <a:cs typeface="Arial" panose="020B0604020202020204" pitchFamily="34" charset="0"/>
              </a:rPr>
              <a:t>b) </a:t>
            </a:r>
            <a:r>
              <a:rPr lang="vi-VN" sz="2250" kern="1200">
                <a:solidFill>
                  <a:prstClr val="black"/>
                </a:solidFill>
                <a:latin typeface="Arial" panose="020B0604020202020204" pitchFamily="34" charset="0"/>
                <a:ea typeface="+mn-ea"/>
                <a:cs typeface="Arial" panose="020B0604020202020204" pitchFamily="34" charset="0"/>
              </a:rPr>
              <a:t>Học sinh đến trường bằng</a:t>
            </a:r>
            <a:r>
              <a:rPr lang="en-US" sz="2250" kern="1200">
                <a:solidFill>
                  <a:prstClr val="black"/>
                </a:solidFill>
                <a:latin typeface="Arial" panose="020B0604020202020204" pitchFamily="34" charset="0"/>
                <a:ea typeface="+mn-ea"/>
                <a:cs typeface="Arial" panose="020B0604020202020204" pitchFamily="34" charset="0"/>
              </a:rPr>
              <a:t> </a:t>
            </a:r>
            <a:r>
              <a:rPr lang="vi-VN" sz="2250" kern="1200">
                <a:solidFill>
                  <a:prstClr val="black"/>
                </a:solidFill>
                <a:latin typeface="Arial" panose="020B0604020202020204" pitchFamily="34" charset="0"/>
                <a:ea typeface="+mn-ea"/>
                <a:cs typeface="Arial" panose="020B0604020202020204" pitchFamily="34" charset="0"/>
              </a:rPr>
              <a:t>những cách nào?</a:t>
            </a:r>
          </a:p>
          <a:p>
            <a:pPr algn="just" defTabSz="685800">
              <a:buClrTx/>
            </a:pPr>
            <a:r>
              <a:rPr lang="vi-VN" sz="2250" kern="1200">
                <a:solidFill>
                  <a:srgbClr val="FF0000"/>
                </a:solidFill>
                <a:latin typeface="Arial" panose="020B0604020202020204" pitchFamily="34" charset="0"/>
                <a:ea typeface="+mn-ea"/>
                <a:cs typeface="Arial" panose="020B0604020202020204" pitchFamily="34" charset="0"/>
              </a:rPr>
              <a:t>c)</a:t>
            </a:r>
            <a:r>
              <a:rPr lang="vi-VN" sz="2250" kern="1200">
                <a:solidFill>
                  <a:prstClr val="black"/>
                </a:solidFill>
                <a:latin typeface="Arial" panose="020B0604020202020204" pitchFamily="34" charset="0"/>
                <a:ea typeface="+mn-ea"/>
                <a:cs typeface="Arial" panose="020B0604020202020204" pitchFamily="34" charset="0"/>
              </a:rPr>
              <a:t> Cách di chuyển nào được</a:t>
            </a:r>
            <a:r>
              <a:rPr lang="en-US" sz="2250" kern="1200">
                <a:solidFill>
                  <a:prstClr val="black"/>
                </a:solidFill>
                <a:latin typeface="Arial" panose="020B0604020202020204" pitchFamily="34" charset="0"/>
                <a:ea typeface="+mn-ea"/>
                <a:cs typeface="Arial" panose="020B0604020202020204" pitchFamily="34" charset="0"/>
              </a:rPr>
              <a:t> </a:t>
            </a:r>
            <a:r>
              <a:rPr lang="vi-VN" sz="2250" kern="1200">
                <a:solidFill>
                  <a:prstClr val="black"/>
                </a:solidFill>
                <a:latin typeface="Arial" panose="020B0604020202020204" pitchFamily="34" charset="0"/>
                <a:ea typeface="+mn-ea"/>
                <a:cs typeface="Arial" panose="020B0604020202020204" pitchFamily="34" charset="0"/>
              </a:rPr>
              <a:t>học sinh dùng nhiều nhất?</a:t>
            </a:r>
          </a:p>
          <a:p>
            <a:pPr algn="just" defTabSz="685800">
              <a:buClrTx/>
            </a:pPr>
            <a:r>
              <a:rPr lang="vi-VN" sz="2250" kern="1200">
                <a:solidFill>
                  <a:srgbClr val="FF0000"/>
                </a:solidFill>
                <a:latin typeface="Arial" panose="020B0604020202020204" pitchFamily="34" charset="0"/>
                <a:ea typeface="+mn-ea"/>
                <a:cs typeface="Arial" panose="020B0604020202020204" pitchFamily="34" charset="0"/>
              </a:rPr>
              <a:t>d) </a:t>
            </a:r>
            <a:r>
              <a:rPr lang="vi-VN" sz="2250" kern="1200">
                <a:solidFill>
                  <a:prstClr val="black"/>
                </a:solidFill>
                <a:latin typeface="Arial" panose="020B0604020202020204" pitchFamily="34" charset="0"/>
                <a:ea typeface="+mn-ea"/>
                <a:cs typeface="Arial" panose="020B0604020202020204" pitchFamily="34" charset="0"/>
              </a:rPr>
              <a:t>Cứ 100 học sinh đến trường</a:t>
            </a:r>
            <a:r>
              <a:rPr lang="en-US" sz="2250" kern="1200">
                <a:solidFill>
                  <a:prstClr val="black"/>
                </a:solidFill>
                <a:latin typeface="Arial" panose="020B0604020202020204" pitchFamily="34" charset="0"/>
                <a:ea typeface="+mn-ea"/>
                <a:cs typeface="Arial" panose="020B0604020202020204" pitchFamily="34" charset="0"/>
              </a:rPr>
              <a:t> </a:t>
            </a:r>
            <a:r>
              <a:rPr lang="vi-VN" sz="2250" kern="1200">
                <a:solidFill>
                  <a:prstClr val="black"/>
                </a:solidFill>
                <a:latin typeface="Arial" panose="020B0604020202020204" pitchFamily="34" charset="0"/>
                <a:ea typeface="+mn-ea"/>
                <a:cs typeface="Arial" panose="020B0604020202020204" pitchFamily="34" charset="0"/>
              </a:rPr>
              <a:t>thì có bao nhiêu em đi bộ?</a:t>
            </a:r>
            <a:endParaRPr lang="en-US" sz="2250" kern="1200" dirty="0">
              <a:solidFill>
                <a:prstClr val="black"/>
              </a:solidFill>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64B7474-2BC0-1649-BBAC-E52BD9C868A5}"/>
              </a:ext>
            </a:extLst>
          </p:cNvPr>
          <p:cNvPicPr>
            <a:picLocks noChangeAspect="1"/>
          </p:cNvPicPr>
          <p:nvPr/>
        </p:nvPicPr>
        <p:blipFill>
          <a:blip r:embed="rId2"/>
          <a:stretch>
            <a:fillRect/>
          </a:stretch>
        </p:blipFill>
        <p:spPr>
          <a:xfrm>
            <a:off x="5808328" y="1575718"/>
            <a:ext cx="2642675" cy="3121884"/>
          </a:xfrm>
          <a:prstGeom prst="rect">
            <a:avLst/>
          </a:prstGeom>
        </p:spPr>
      </p:pic>
    </p:spTree>
    <p:extLst>
      <p:ext uri="{BB962C8B-B14F-4D97-AF65-F5344CB8AC3E}">
        <p14:creationId xmlns:p14="http://schemas.microsoft.com/office/powerpoint/2010/main" val="243712082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Bài 1:</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Một trường tiểu học đã</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thống kê phương tiện di chuyển</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từ nhà đến trường của học sinh</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vào một ngày trong tuần. Kết quả</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điều tra thể hiện ở biểu đồ bên.</a:t>
            </a:r>
            <a:endPar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a:extLst>
              <a:ext uri="{FF2B5EF4-FFF2-40B4-BE49-F238E27FC236}">
                <a16:creationId xmlns:a16="http://schemas.microsoft.com/office/drawing/2014/main" id="{CA894E32-7C03-4A2A-89C0-EF90B5B8D43C}"/>
              </a:ext>
            </a:extLst>
          </p:cNvPr>
          <p:cNvSpPr txBox="1"/>
          <p:nvPr/>
        </p:nvSpPr>
        <p:spPr>
          <a:xfrm>
            <a:off x="556628" y="1701076"/>
            <a:ext cx="4910440" cy="954107"/>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a)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Biểu đồ hình quạt tròn ở bên</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biểu diễn gì?</a:t>
            </a:r>
          </a:p>
        </p:txBody>
      </p:sp>
      <p:sp>
        <p:nvSpPr>
          <p:cNvPr id="5" name="Rectangle: Rounded Corners 4">
            <a:extLst>
              <a:ext uri="{FF2B5EF4-FFF2-40B4-BE49-F238E27FC236}">
                <a16:creationId xmlns:a16="http://schemas.microsoft.com/office/drawing/2014/main" id="{3826B96E-5A36-A9BE-6529-68F6AAF449F4}"/>
              </a:ext>
            </a:extLst>
          </p:cNvPr>
          <p:cNvSpPr/>
          <p:nvPr/>
        </p:nvSpPr>
        <p:spPr>
          <a:xfrm>
            <a:off x="663369" y="2838203"/>
            <a:ext cx="4803699" cy="1733797"/>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78740" lvl="0" algn="ctr">
              <a:lnSpc>
                <a:spcPct val="120000"/>
              </a:lnSpc>
              <a:spcAft>
                <a:spcPts val="0"/>
              </a:spcAft>
              <a:buSzPts val="1200"/>
              <a:tabLst>
                <a:tab pos="220345" algn="l"/>
              </a:tabLst>
            </a:pPr>
            <a:r>
              <a:rPr lang="vi-VN" sz="2400" spc="-15">
                <a:solidFill>
                  <a:srgbClr val="FF0000"/>
                </a:solidFill>
                <a:effectLst/>
                <a:ea typeface="Times New Roman" panose="02020603050405020304" pitchFamily="18" charset="0"/>
              </a:rPr>
              <a:t>Biểu</a:t>
            </a:r>
            <a:r>
              <a:rPr lang="vi-VN" sz="2400" spc="-75">
                <a:solidFill>
                  <a:srgbClr val="FF0000"/>
                </a:solidFill>
                <a:effectLst/>
                <a:ea typeface="Times New Roman" panose="02020603050405020304" pitchFamily="18" charset="0"/>
              </a:rPr>
              <a:t> </a:t>
            </a:r>
            <a:r>
              <a:rPr lang="vi-VN" sz="2400" spc="-15">
                <a:solidFill>
                  <a:srgbClr val="FF0000"/>
                </a:solidFill>
                <a:effectLst/>
                <a:ea typeface="Times New Roman" panose="02020603050405020304" pitchFamily="18" charset="0"/>
              </a:rPr>
              <a:t>đồ</a:t>
            </a:r>
            <a:r>
              <a:rPr lang="vi-VN" sz="2400" spc="-70">
                <a:solidFill>
                  <a:srgbClr val="FF0000"/>
                </a:solidFill>
                <a:effectLst/>
                <a:ea typeface="Times New Roman" panose="02020603050405020304" pitchFamily="18" charset="0"/>
              </a:rPr>
              <a:t> </a:t>
            </a:r>
            <a:r>
              <a:rPr lang="vi-VN" sz="2400" spc="-15">
                <a:solidFill>
                  <a:srgbClr val="FF0000"/>
                </a:solidFill>
                <a:effectLst/>
                <a:ea typeface="Times New Roman" panose="02020603050405020304" pitchFamily="18" charset="0"/>
              </a:rPr>
              <a:t>hình</a:t>
            </a:r>
            <a:r>
              <a:rPr lang="vi-VN" sz="2400" spc="-70">
                <a:solidFill>
                  <a:srgbClr val="FF0000"/>
                </a:solidFill>
                <a:effectLst/>
                <a:ea typeface="Times New Roman" panose="02020603050405020304" pitchFamily="18" charset="0"/>
              </a:rPr>
              <a:t> </a:t>
            </a:r>
            <a:r>
              <a:rPr lang="vi-VN" sz="2400" spc="-15">
                <a:solidFill>
                  <a:srgbClr val="FF0000"/>
                </a:solidFill>
                <a:effectLst/>
                <a:ea typeface="Times New Roman" panose="02020603050405020304" pitchFamily="18" charset="0"/>
              </a:rPr>
              <a:t>quạt</a:t>
            </a:r>
            <a:r>
              <a:rPr lang="vi-VN" sz="2400" spc="-70">
                <a:solidFill>
                  <a:srgbClr val="FF0000"/>
                </a:solidFill>
                <a:effectLst/>
                <a:ea typeface="Times New Roman" panose="02020603050405020304" pitchFamily="18" charset="0"/>
              </a:rPr>
              <a:t> </a:t>
            </a:r>
            <a:r>
              <a:rPr lang="vi-VN" sz="2400" spc="-15">
                <a:solidFill>
                  <a:srgbClr val="FF0000"/>
                </a:solidFill>
                <a:effectLst/>
                <a:ea typeface="Times New Roman" panose="02020603050405020304" pitchFamily="18" charset="0"/>
              </a:rPr>
              <a:t>tròn</a:t>
            </a:r>
            <a:r>
              <a:rPr lang="vi-VN" sz="2400" spc="-65">
                <a:solidFill>
                  <a:srgbClr val="FF0000"/>
                </a:solidFill>
                <a:effectLst/>
                <a:ea typeface="Times New Roman" panose="02020603050405020304" pitchFamily="18" charset="0"/>
              </a:rPr>
              <a:t> </a:t>
            </a:r>
            <a:r>
              <a:rPr lang="vi-VN" sz="2400" spc="-15">
                <a:solidFill>
                  <a:srgbClr val="FF0000"/>
                </a:solidFill>
                <a:effectLst/>
                <a:ea typeface="Times New Roman" panose="02020603050405020304" pitchFamily="18" charset="0"/>
              </a:rPr>
              <a:t>biểu</a:t>
            </a:r>
            <a:r>
              <a:rPr lang="vi-VN" sz="2400" spc="-70">
                <a:solidFill>
                  <a:srgbClr val="FF0000"/>
                </a:solidFill>
                <a:effectLst/>
                <a:ea typeface="Times New Roman" panose="02020603050405020304" pitchFamily="18" charset="0"/>
              </a:rPr>
              <a:t> </a:t>
            </a:r>
            <a:r>
              <a:rPr lang="vi-VN" sz="2400" spc="-15">
                <a:solidFill>
                  <a:srgbClr val="FF0000"/>
                </a:solidFill>
                <a:effectLst/>
                <a:ea typeface="Times New Roman" panose="02020603050405020304" pitchFamily="18" charset="0"/>
              </a:rPr>
              <a:t>diễn:</a:t>
            </a:r>
            <a:r>
              <a:rPr lang="vi-VN" sz="2400" spc="-75">
                <a:solidFill>
                  <a:srgbClr val="FF0000"/>
                </a:solidFill>
                <a:effectLst/>
                <a:ea typeface="Times New Roman" panose="02020603050405020304" pitchFamily="18" charset="0"/>
              </a:rPr>
              <a:t> </a:t>
            </a:r>
            <a:r>
              <a:rPr lang="vi-VN" sz="2400" spc="-15">
                <a:solidFill>
                  <a:srgbClr val="0070C0"/>
                </a:solidFill>
                <a:effectLst/>
                <a:ea typeface="Times New Roman" panose="02020603050405020304" pitchFamily="18" charset="0"/>
              </a:rPr>
              <a:t>Tỉ</a:t>
            </a:r>
            <a:r>
              <a:rPr lang="vi-VN" sz="2400" spc="-60">
                <a:solidFill>
                  <a:srgbClr val="0070C0"/>
                </a:solidFill>
                <a:effectLst/>
                <a:ea typeface="Times New Roman" panose="02020603050405020304" pitchFamily="18" charset="0"/>
              </a:rPr>
              <a:t> </a:t>
            </a:r>
            <a:r>
              <a:rPr lang="vi-VN" sz="2400" spc="-15">
                <a:solidFill>
                  <a:srgbClr val="0070C0"/>
                </a:solidFill>
                <a:effectLst/>
                <a:ea typeface="Times New Roman" panose="02020603050405020304" pitchFamily="18" charset="0"/>
              </a:rPr>
              <a:t>số</a:t>
            </a:r>
            <a:r>
              <a:rPr lang="vi-VN" sz="2400" spc="-70">
                <a:solidFill>
                  <a:srgbClr val="0070C0"/>
                </a:solidFill>
                <a:effectLst/>
                <a:ea typeface="Times New Roman" panose="02020603050405020304" pitchFamily="18" charset="0"/>
              </a:rPr>
              <a:t> </a:t>
            </a:r>
            <a:r>
              <a:rPr lang="vi-VN" sz="2400" spc="-15">
                <a:solidFill>
                  <a:srgbClr val="0070C0"/>
                </a:solidFill>
                <a:effectLst/>
                <a:ea typeface="Times New Roman" panose="02020603050405020304" pitchFamily="18" charset="0"/>
              </a:rPr>
              <a:t>phần trăm</a:t>
            </a:r>
            <a:r>
              <a:rPr lang="vi-VN" sz="2400" spc="-30">
                <a:solidFill>
                  <a:srgbClr val="0070C0"/>
                </a:solidFill>
                <a:effectLst/>
                <a:ea typeface="Times New Roman" panose="02020603050405020304" pitchFamily="18" charset="0"/>
              </a:rPr>
              <a:t> </a:t>
            </a:r>
            <a:r>
              <a:rPr lang="vi-VN" sz="2400" spc="-15">
                <a:solidFill>
                  <a:srgbClr val="0070C0"/>
                </a:solidFill>
                <a:effectLst/>
                <a:ea typeface="Times New Roman" panose="02020603050405020304" pitchFamily="18" charset="0"/>
              </a:rPr>
              <a:t>học</a:t>
            </a:r>
            <a:r>
              <a:rPr lang="vi-VN" sz="2400" spc="-30">
                <a:solidFill>
                  <a:srgbClr val="0070C0"/>
                </a:solidFill>
                <a:effectLst/>
                <a:ea typeface="Times New Roman" panose="02020603050405020304" pitchFamily="18" charset="0"/>
              </a:rPr>
              <a:t> </a:t>
            </a:r>
            <a:r>
              <a:rPr lang="vi-VN" sz="2400" spc="-15">
                <a:solidFill>
                  <a:srgbClr val="0070C0"/>
                </a:solidFill>
                <a:effectLst/>
                <a:ea typeface="Times New Roman" panose="02020603050405020304" pitchFamily="18" charset="0"/>
              </a:rPr>
              <a:t>sinh</a:t>
            </a:r>
            <a:r>
              <a:rPr lang="vi-VN" sz="2400" spc="-30">
                <a:solidFill>
                  <a:srgbClr val="0070C0"/>
                </a:solidFill>
                <a:effectLst/>
                <a:ea typeface="Times New Roman" panose="02020603050405020304" pitchFamily="18" charset="0"/>
              </a:rPr>
              <a:t> </a:t>
            </a:r>
            <a:r>
              <a:rPr lang="vi-VN" sz="2400" spc="-15">
                <a:solidFill>
                  <a:srgbClr val="0070C0"/>
                </a:solidFill>
                <a:effectLst/>
                <a:ea typeface="Times New Roman" panose="02020603050405020304" pitchFamily="18" charset="0"/>
              </a:rPr>
              <a:t>sử</a:t>
            </a:r>
            <a:r>
              <a:rPr lang="vi-VN" sz="2400" spc="-35">
                <a:solidFill>
                  <a:srgbClr val="0070C0"/>
                </a:solidFill>
                <a:effectLst/>
                <a:ea typeface="Times New Roman" panose="02020603050405020304" pitchFamily="18" charset="0"/>
              </a:rPr>
              <a:t> </a:t>
            </a:r>
            <a:r>
              <a:rPr lang="vi-VN" sz="2400" spc="-15">
                <a:solidFill>
                  <a:srgbClr val="0070C0"/>
                </a:solidFill>
                <a:effectLst/>
                <a:ea typeface="Times New Roman" panose="02020603050405020304" pitchFamily="18" charset="0"/>
              </a:rPr>
              <a:t>dụng</a:t>
            </a:r>
            <a:r>
              <a:rPr lang="vi-VN" sz="2400" spc="-30">
                <a:solidFill>
                  <a:srgbClr val="0070C0"/>
                </a:solidFill>
                <a:effectLst/>
                <a:ea typeface="Times New Roman" panose="02020603050405020304" pitchFamily="18" charset="0"/>
              </a:rPr>
              <a:t> </a:t>
            </a:r>
            <a:r>
              <a:rPr lang="vi-VN" sz="2400" spc="-15">
                <a:solidFill>
                  <a:srgbClr val="0070C0"/>
                </a:solidFill>
                <a:effectLst/>
                <a:ea typeface="Times New Roman" panose="02020603050405020304" pitchFamily="18" charset="0"/>
              </a:rPr>
              <a:t>phương</a:t>
            </a:r>
            <a:r>
              <a:rPr lang="vi-VN" sz="2400" spc="-30">
                <a:solidFill>
                  <a:srgbClr val="0070C0"/>
                </a:solidFill>
                <a:effectLst/>
                <a:ea typeface="Times New Roman" panose="02020603050405020304" pitchFamily="18" charset="0"/>
              </a:rPr>
              <a:t> </a:t>
            </a:r>
            <a:r>
              <a:rPr lang="vi-VN" sz="2400" spc="-15">
                <a:solidFill>
                  <a:srgbClr val="0070C0"/>
                </a:solidFill>
                <a:effectLst/>
                <a:ea typeface="Times New Roman" panose="02020603050405020304" pitchFamily="18" charset="0"/>
              </a:rPr>
              <a:t>tiện</a:t>
            </a:r>
            <a:r>
              <a:rPr lang="vi-VN" sz="2400" spc="-25">
                <a:solidFill>
                  <a:srgbClr val="0070C0"/>
                </a:solidFill>
                <a:effectLst/>
                <a:ea typeface="Times New Roman" panose="02020603050405020304" pitchFamily="18" charset="0"/>
              </a:rPr>
              <a:t> </a:t>
            </a:r>
            <a:r>
              <a:rPr lang="vi-VN" sz="2400" spc="-15">
                <a:solidFill>
                  <a:srgbClr val="0070C0"/>
                </a:solidFill>
                <a:effectLst/>
                <a:ea typeface="Times New Roman" panose="02020603050405020304" pitchFamily="18" charset="0"/>
              </a:rPr>
              <a:t>di</a:t>
            </a:r>
            <a:r>
              <a:rPr lang="vi-VN" sz="2400" spc="-25">
                <a:solidFill>
                  <a:srgbClr val="0070C0"/>
                </a:solidFill>
                <a:effectLst/>
                <a:ea typeface="Times New Roman" panose="02020603050405020304" pitchFamily="18" charset="0"/>
              </a:rPr>
              <a:t> </a:t>
            </a:r>
            <a:r>
              <a:rPr lang="vi-VN" sz="2400" spc="-15">
                <a:solidFill>
                  <a:srgbClr val="0070C0"/>
                </a:solidFill>
                <a:effectLst/>
                <a:ea typeface="Times New Roman" panose="02020603050405020304" pitchFamily="18" charset="0"/>
              </a:rPr>
              <a:t>chuyển.</a:t>
            </a:r>
            <a:endParaRPr lang="en-US" sz="2000" spc="-15">
              <a:solidFill>
                <a:srgbClr val="0070C0"/>
              </a:solidFill>
              <a:effectLst/>
              <a:ea typeface="Times New Roman" panose="02020603050405020304" pitchFamily="18" charset="0"/>
            </a:endParaRPr>
          </a:p>
        </p:txBody>
      </p:sp>
      <p:pic>
        <p:nvPicPr>
          <p:cNvPr id="6" name="Picture 5">
            <a:extLst>
              <a:ext uri="{FF2B5EF4-FFF2-40B4-BE49-F238E27FC236}">
                <a16:creationId xmlns:a16="http://schemas.microsoft.com/office/drawing/2014/main" id="{8AB4DF5A-B1BC-7072-41BF-3B654FC28AAC}"/>
              </a:ext>
            </a:extLst>
          </p:cNvPr>
          <p:cNvPicPr>
            <a:picLocks noChangeAspect="1"/>
          </p:cNvPicPr>
          <p:nvPr/>
        </p:nvPicPr>
        <p:blipFill>
          <a:blip r:embed="rId2"/>
          <a:stretch>
            <a:fillRect/>
          </a:stretch>
        </p:blipFill>
        <p:spPr>
          <a:xfrm>
            <a:off x="5808328" y="1575718"/>
            <a:ext cx="2642675" cy="3121884"/>
          </a:xfrm>
          <a:prstGeom prst="rect">
            <a:avLst/>
          </a:prstGeom>
        </p:spPr>
      </p:pic>
    </p:spTree>
    <p:extLst>
      <p:ext uri="{BB962C8B-B14F-4D97-AF65-F5344CB8AC3E}">
        <p14:creationId xmlns:p14="http://schemas.microsoft.com/office/powerpoint/2010/main" val="1928499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Bài 1:</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Một trường tiểu học đã</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thống kê phương tiện di chuyển</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từ nhà đến trường của học sinh</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vào một ngày trong tuần. Kết quả</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điều tra thể hiện ở biểu đồ bên.</a:t>
            </a:r>
            <a:endPar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a:extLst>
              <a:ext uri="{FF2B5EF4-FFF2-40B4-BE49-F238E27FC236}">
                <a16:creationId xmlns:a16="http://schemas.microsoft.com/office/drawing/2014/main" id="{CA894E32-7C03-4A2A-89C0-EF90B5B8D43C}"/>
              </a:ext>
            </a:extLst>
          </p:cNvPr>
          <p:cNvSpPr txBox="1"/>
          <p:nvPr/>
        </p:nvSpPr>
        <p:spPr>
          <a:xfrm>
            <a:off x="556628" y="1701076"/>
            <a:ext cx="4910440" cy="78483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2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b) </a:t>
            </a:r>
            <a:r>
              <a:rPr kumimoji="0" lang="vi-VN"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Học sinh đến trường bằng</a:t>
            </a:r>
            <a:r>
              <a:rPr kumimoji="0" lang="en-US"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những cách nào?</a:t>
            </a:r>
          </a:p>
        </p:txBody>
      </p:sp>
      <p:sp>
        <p:nvSpPr>
          <p:cNvPr id="5" name="Rectangle: Rounded Corners 4">
            <a:extLst>
              <a:ext uri="{FF2B5EF4-FFF2-40B4-BE49-F238E27FC236}">
                <a16:creationId xmlns:a16="http://schemas.microsoft.com/office/drawing/2014/main" id="{3826B96E-5A36-A9BE-6529-68F6AAF449F4}"/>
              </a:ext>
            </a:extLst>
          </p:cNvPr>
          <p:cNvSpPr/>
          <p:nvPr/>
        </p:nvSpPr>
        <p:spPr>
          <a:xfrm>
            <a:off x="663369" y="2838203"/>
            <a:ext cx="4803699" cy="1733797"/>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78740" lvl="0" algn="ctr">
              <a:lnSpc>
                <a:spcPct val="120000"/>
              </a:lnSpc>
              <a:buSzPts val="1200"/>
              <a:tabLst>
                <a:tab pos="220345" algn="l"/>
              </a:tabLst>
            </a:pPr>
            <a:r>
              <a:rPr lang="vi-VN" sz="2400" spc="-15">
                <a:solidFill>
                  <a:srgbClr val="FF0000"/>
                </a:solidFill>
                <a:ea typeface="Times New Roman" panose="02020603050405020304" pitchFamily="18" charset="0"/>
              </a:rPr>
              <a:t>HS đến trường bằng các</a:t>
            </a:r>
            <a:r>
              <a:rPr lang="en-US" sz="2400" spc="-15">
                <a:solidFill>
                  <a:srgbClr val="FF0000"/>
                </a:solidFill>
                <a:ea typeface="Times New Roman" panose="02020603050405020304" pitchFamily="18" charset="0"/>
              </a:rPr>
              <a:t> </a:t>
            </a:r>
            <a:r>
              <a:rPr lang="vi-VN" sz="2400" spc="-15">
                <a:solidFill>
                  <a:srgbClr val="FF0000"/>
                </a:solidFill>
                <a:ea typeface="Times New Roman" panose="02020603050405020304" pitchFamily="18" charset="0"/>
              </a:rPr>
              <a:t>phương tiện: </a:t>
            </a:r>
            <a:r>
              <a:rPr lang="vi-VN" sz="2400" spc="-15">
                <a:solidFill>
                  <a:srgbClr val="0070C0"/>
                </a:solidFill>
                <a:ea typeface="Times New Roman" panose="02020603050405020304" pitchFamily="18" charset="0"/>
              </a:rPr>
              <a:t>xe máy, xe đạp, đi bộ, phương tiện khác.</a:t>
            </a:r>
            <a:endParaRPr kumimoji="0" lang="en-US" sz="2000" b="0" i="0" u="none" strike="noStrike" kern="0" cap="none" spc="-15" normalizeH="0" baseline="0" noProof="0">
              <a:ln>
                <a:noFill/>
              </a:ln>
              <a:solidFill>
                <a:srgbClr val="0070C0"/>
              </a:solidFill>
              <a:effectLst/>
              <a:uLnTx/>
              <a:uFillTx/>
              <a:latin typeface="Arial"/>
              <a:ea typeface="Times New Roman" panose="02020603050405020304" pitchFamily="18" charset="0"/>
              <a:sym typeface="Arial"/>
            </a:endParaRPr>
          </a:p>
        </p:txBody>
      </p:sp>
      <p:pic>
        <p:nvPicPr>
          <p:cNvPr id="6" name="Picture 5">
            <a:extLst>
              <a:ext uri="{FF2B5EF4-FFF2-40B4-BE49-F238E27FC236}">
                <a16:creationId xmlns:a16="http://schemas.microsoft.com/office/drawing/2014/main" id="{F332A3B4-3BF6-F772-99E2-4F42F09C2E00}"/>
              </a:ext>
            </a:extLst>
          </p:cNvPr>
          <p:cNvPicPr>
            <a:picLocks noChangeAspect="1"/>
          </p:cNvPicPr>
          <p:nvPr/>
        </p:nvPicPr>
        <p:blipFill>
          <a:blip r:embed="rId2"/>
          <a:stretch>
            <a:fillRect/>
          </a:stretch>
        </p:blipFill>
        <p:spPr>
          <a:xfrm>
            <a:off x="5808328" y="1575718"/>
            <a:ext cx="2642675" cy="3121884"/>
          </a:xfrm>
          <a:prstGeom prst="rect">
            <a:avLst/>
          </a:prstGeom>
        </p:spPr>
      </p:pic>
    </p:spTree>
    <p:extLst>
      <p:ext uri="{BB962C8B-B14F-4D97-AF65-F5344CB8AC3E}">
        <p14:creationId xmlns:p14="http://schemas.microsoft.com/office/powerpoint/2010/main" val="176447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Bài 1:</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Một trường tiểu học đã</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thống kê phương tiện di chuyển</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từ nhà đến trường của học sinh</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vào một ngày trong tuần. Kết quả</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điều tra thể hiện ở biểu đồ bên.</a:t>
            </a:r>
            <a:endPar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a:extLst>
              <a:ext uri="{FF2B5EF4-FFF2-40B4-BE49-F238E27FC236}">
                <a16:creationId xmlns:a16="http://schemas.microsoft.com/office/drawing/2014/main" id="{CA894E32-7C03-4A2A-89C0-EF90B5B8D43C}"/>
              </a:ext>
            </a:extLst>
          </p:cNvPr>
          <p:cNvSpPr txBox="1"/>
          <p:nvPr/>
        </p:nvSpPr>
        <p:spPr>
          <a:xfrm>
            <a:off x="556628" y="1701076"/>
            <a:ext cx="4910440" cy="78483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2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c)</a:t>
            </a:r>
            <a:r>
              <a:rPr kumimoji="0" lang="vi-VN"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Cách di chuyển nào được</a:t>
            </a:r>
            <a:r>
              <a:rPr kumimoji="0" lang="en-US"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học sinh dùng nhiều nhất?</a:t>
            </a:r>
          </a:p>
        </p:txBody>
      </p:sp>
      <p:sp>
        <p:nvSpPr>
          <p:cNvPr id="5" name="Rectangle: Rounded Corners 4">
            <a:extLst>
              <a:ext uri="{FF2B5EF4-FFF2-40B4-BE49-F238E27FC236}">
                <a16:creationId xmlns:a16="http://schemas.microsoft.com/office/drawing/2014/main" id="{3826B96E-5A36-A9BE-6529-68F6AAF449F4}"/>
              </a:ext>
            </a:extLst>
          </p:cNvPr>
          <p:cNvSpPr/>
          <p:nvPr/>
        </p:nvSpPr>
        <p:spPr>
          <a:xfrm>
            <a:off x="663369" y="3152121"/>
            <a:ext cx="4585525" cy="784830"/>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78740" lvl="0" algn="ctr">
              <a:lnSpc>
                <a:spcPct val="120000"/>
              </a:lnSpc>
              <a:buSzPts val="1200"/>
              <a:tabLst>
                <a:tab pos="220345" algn="l"/>
              </a:tabLst>
            </a:pPr>
            <a:r>
              <a:rPr lang="vi-VN" sz="2400" spc="-15">
                <a:solidFill>
                  <a:srgbClr val="FF0000"/>
                </a:solidFill>
                <a:ea typeface="Times New Roman" panose="02020603050405020304" pitchFamily="18" charset="0"/>
              </a:rPr>
              <a:t>Có nhiều học sinh đi bộ nhất.</a:t>
            </a:r>
            <a:endParaRPr kumimoji="0" lang="en-US" sz="2000" b="0" i="0" u="none" strike="noStrike" kern="0" cap="none" spc="-15" normalizeH="0" baseline="0" noProof="0">
              <a:ln>
                <a:noFill/>
              </a:ln>
              <a:solidFill>
                <a:srgbClr val="0070C0"/>
              </a:solidFill>
              <a:effectLst/>
              <a:uLnTx/>
              <a:uFillTx/>
              <a:latin typeface="Arial"/>
              <a:ea typeface="Times New Roman" panose="02020603050405020304" pitchFamily="18" charset="0"/>
              <a:cs typeface="+mn-cs"/>
              <a:sym typeface="Arial"/>
            </a:endParaRPr>
          </a:p>
        </p:txBody>
      </p:sp>
      <p:pic>
        <p:nvPicPr>
          <p:cNvPr id="6" name="Picture 5">
            <a:extLst>
              <a:ext uri="{FF2B5EF4-FFF2-40B4-BE49-F238E27FC236}">
                <a16:creationId xmlns:a16="http://schemas.microsoft.com/office/drawing/2014/main" id="{4434E01B-0B33-9B61-C470-77E983F0E6EF}"/>
              </a:ext>
            </a:extLst>
          </p:cNvPr>
          <p:cNvPicPr>
            <a:picLocks noChangeAspect="1"/>
          </p:cNvPicPr>
          <p:nvPr/>
        </p:nvPicPr>
        <p:blipFill>
          <a:blip r:embed="rId2"/>
          <a:stretch>
            <a:fillRect/>
          </a:stretch>
        </p:blipFill>
        <p:spPr>
          <a:xfrm>
            <a:off x="5808328" y="1575718"/>
            <a:ext cx="2642675" cy="3121884"/>
          </a:xfrm>
          <a:prstGeom prst="rect">
            <a:avLst/>
          </a:prstGeom>
        </p:spPr>
      </p:pic>
    </p:spTree>
    <p:extLst>
      <p:ext uri="{BB962C8B-B14F-4D97-AF65-F5344CB8AC3E}">
        <p14:creationId xmlns:p14="http://schemas.microsoft.com/office/powerpoint/2010/main" val="2353946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Bài 1:</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Một trường tiểu học đã</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thống kê phương tiện di chuyển</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từ nhà đến trường của học sinh</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vào một ngày trong tuần. Kết quả</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điều tra thể hiện ở biểu đồ bên.</a:t>
            </a:r>
            <a:endPar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a:extLst>
              <a:ext uri="{FF2B5EF4-FFF2-40B4-BE49-F238E27FC236}">
                <a16:creationId xmlns:a16="http://schemas.microsoft.com/office/drawing/2014/main" id="{CA894E32-7C03-4A2A-89C0-EF90B5B8D43C}"/>
              </a:ext>
            </a:extLst>
          </p:cNvPr>
          <p:cNvSpPr txBox="1"/>
          <p:nvPr/>
        </p:nvSpPr>
        <p:spPr>
          <a:xfrm>
            <a:off x="556628" y="1701076"/>
            <a:ext cx="4910440" cy="78483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2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d) </a:t>
            </a:r>
            <a:r>
              <a:rPr kumimoji="0" lang="vi-VN"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Cứ 100 học sinh đến trường</a:t>
            </a:r>
            <a:r>
              <a:rPr kumimoji="0" lang="en-US"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thì có bao nhiêu em đi bộ?</a:t>
            </a:r>
            <a:endParaRPr kumimoji="0" lang="en-US" sz="22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3826B96E-5A36-A9BE-6529-68F6AAF449F4}"/>
              </a:ext>
            </a:extLst>
          </p:cNvPr>
          <p:cNvSpPr/>
          <p:nvPr/>
        </p:nvSpPr>
        <p:spPr>
          <a:xfrm>
            <a:off x="900876" y="3026763"/>
            <a:ext cx="3991758" cy="1134871"/>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78740" lvl="0" algn="ctr">
              <a:lnSpc>
                <a:spcPct val="120000"/>
              </a:lnSpc>
              <a:buSzPts val="1200"/>
              <a:tabLst>
                <a:tab pos="220345" algn="l"/>
              </a:tabLst>
            </a:pPr>
            <a:r>
              <a:rPr lang="vi-VN" sz="2400" spc="-15">
                <a:solidFill>
                  <a:srgbClr val="FF0000"/>
                </a:solidFill>
                <a:ea typeface="Times New Roman" panose="02020603050405020304" pitchFamily="18" charset="0"/>
              </a:rPr>
              <a:t>Cứ 100 HS đến trường thì có 62 em đi bộ.</a:t>
            </a:r>
            <a:endParaRPr kumimoji="0" lang="en-US" sz="2000" b="0" i="0" u="none" strike="noStrike" kern="0" cap="none" spc="-15" normalizeH="0" baseline="0" noProof="0">
              <a:ln>
                <a:noFill/>
              </a:ln>
              <a:solidFill>
                <a:srgbClr val="0070C0"/>
              </a:solidFill>
              <a:effectLst/>
              <a:uLnTx/>
              <a:uFillTx/>
              <a:latin typeface="Arial"/>
              <a:ea typeface="Times New Roman" panose="02020603050405020304" pitchFamily="18" charset="0"/>
              <a:cs typeface="+mn-cs"/>
              <a:sym typeface="Arial"/>
            </a:endParaRPr>
          </a:p>
        </p:txBody>
      </p:sp>
      <p:pic>
        <p:nvPicPr>
          <p:cNvPr id="6" name="Picture 5">
            <a:extLst>
              <a:ext uri="{FF2B5EF4-FFF2-40B4-BE49-F238E27FC236}">
                <a16:creationId xmlns:a16="http://schemas.microsoft.com/office/drawing/2014/main" id="{6A3A49C2-BC2D-74EA-E1B1-BC325FFFA02C}"/>
              </a:ext>
            </a:extLst>
          </p:cNvPr>
          <p:cNvPicPr>
            <a:picLocks noChangeAspect="1"/>
          </p:cNvPicPr>
          <p:nvPr/>
        </p:nvPicPr>
        <p:blipFill>
          <a:blip r:embed="rId2"/>
          <a:stretch>
            <a:fillRect/>
          </a:stretch>
        </p:blipFill>
        <p:spPr>
          <a:xfrm>
            <a:off x="5808328" y="1575718"/>
            <a:ext cx="2642675" cy="3121884"/>
          </a:xfrm>
          <a:prstGeom prst="rect">
            <a:avLst/>
          </a:prstGeom>
        </p:spPr>
      </p:pic>
    </p:spTree>
    <p:extLst>
      <p:ext uri="{BB962C8B-B14F-4D97-AF65-F5344CB8AC3E}">
        <p14:creationId xmlns:p14="http://schemas.microsoft.com/office/powerpoint/2010/main" val="1788991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830997"/>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Bài 2:</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Biểu đồ bên cho biết thời gian</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dành cho các hoạt động trong</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một ngày (24 giờ) của bạn Cương.</a:t>
            </a:r>
            <a:endPar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a:extLst>
              <a:ext uri="{FF2B5EF4-FFF2-40B4-BE49-F238E27FC236}">
                <a16:creationId xmlns:a16="http://schemas.microsoft.com/office/drawing/2014/main" id="{CA894E32-7C03-4A2A-89C0-EF90B5B8D43C}"/>
              </a:ext>
            </a:extLst>
          </p:cNvPr>
          <p:cNvSpPr txBox="1"/>
          <p:nvPr/>
        </p:nvSpPr>
        <p:spPr>
          <a:xfrm>
            <a:off x="556628" y="1331744"/>
            <a:ext cx="4910440" cy="3208571"/>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2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a) </a:t>
            </a:r>
            <a:r>
              <a:rPr kumimoji="0" lang="vi-VN"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Biểu đồ hình quạt tròn ở bên</a:t>
            </a:r>
            <a:r>
              <a:rPr kumimoji="0" lang="en-US"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biểu diễn gì?</a:t>
            </a: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2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b) </a:t>
            </a:r>
            <a:r>
              <a:rPr kumimoji="0" lang="vi-VN"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Nêu các hoạt động trong ngày</a:t>
            </a:r>
            <a:r>
              <a:rPr kumimoji="0" lang="en-US"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của bạn Cương. Mỗi hoạt động</a:t>
            </a:r>
            <a:r>
              <a:rPr kumimoji="0" lang="en-US"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đó chiếm bao nhiêu phần trăm</a:t>
            </a:r>
            <a:r>
              <a:rPr kumimoji="0" lang="en-US"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thời gian trong một ngày?</a:t>
            </a: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2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c) </a:t>
            </a:r>
            <a:r>
              <a:rPr kumimoji="0" lang="vi-VN"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Trong hai hoạt động tập</a:t>
            </a:r>
            <a:r>
              <a:rPr kumimoji="0" lang="en-US"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bóng rổ và đọc sách, bạn Cương</a:t>
            </a:r>
            <a:r>
              <a:rPr kumimoji="0" lang="en-US"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dành nhiều thời gian hơn cho</a:t>
            </a:r>
            <a:r>
              <a:rPr kumimoji="0" lang="en-US"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hoạt động nào?</a:t>
            </a:r>
            <a:endParaRPr kumimoji="0" lang="en-US" sz="2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endParaRPr>
          </a:p>
        </p:txBody>
      </p:sp>
      <p:pic>
        <p:nvPicPr>
          <p:cNvPr id="8" name="Picture 7">
            <a:extLst>
              <a:ext uri="{FF2B5EF4-FFF2-40B4-BE49-F238E27FC236}">
                <a16:creationId xmlns:a16="http://schemas.microsoft.com/office/drawing/2014/main" id="{BEA51BA0-9FC3-C336-4C92-AE51E287B071}"/>
              </a:ext>
            </a:extLst>
          </p:cNvPr>
          <p:cNvPicPr>
            <a:picLocks noChangeAspect="1"/>
          </p:cNvPicPr>
          <p:nvPr/>
        </p:nvPicPr>
        <p:blipFill>
          <a:blip r:embed="rId2"/>
          <a:stretch>
            <a:fillRect/>
          </a:stretch>
        </p:blipFill>
        <p:spPr>
          <a:xfrm>
            <a:off x="5590100" y="1206386"/>
            <a:ext cx="2997272" cy="3540782"/>
          </a:xfrm>
          <a:prstGeom prst="rect">
            <a:avLst/>
          </a:prstGeom>
        </p:spPr>
      </p:pic>
    </p:spTree>
    <p:extLst>
      <p:ext uri="{BB962C8B-B14F-4D97-AF65-F5344CB8AC3E}">
        <p14:creationId xmlns:p14="http://schemas.microsoft.com/office/powerpoint/2010/main" val="24173591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830997"/>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Bài 2:</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Biểu đồ bên cho biết thời gian</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dành cho các hoạt động trong</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một ngày (24 giờ) của bạn Cương.</a:t>
            </a:r>
            <a:endPar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a:extLst>
              <a:ext uri="{FF2B5EF4-FFF2-40B4-BE49-F238E27FC236}">
                <a16:creationId xmlns:a16="http://schemas.microsoft.com/office/drawing/2014/main" id="{CA894E32-7C03-4A2A-89C0-EF90B5B8D43C}"/>
              </a:ext>
            </a:extLst>
          </p:cNvPr>
          <p:cNvSpPr txBox="1"/>
          <p:nvPr/>
        </p:nvSpPr>
        <p:spPr>
          <a:xfrm>
            <a:off x="556628" y="1331744"/>
            <a:ext cx="4910440" cy="78483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2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a) </a:t>
            </a:r>
            <a:r>
              <a:rPr kumimoji="0" lang="vi-VN"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Biểu đồ hình quạt tròn ở bên</a:t>
            </a:r>
            <a:r>
              <a:rPr kumimoji="0" lang="en-US"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biểu diễn gì?</a:t>
            </a:r>
          </a:p>
        </p:txBody>
      </p:sp>
      <p:sp>
        <p:nvSpPr>
          <p:cNvPr id="5" name="Rectangle: Rounded Corners 4">
            <a:extLst>
              <a:ext uri="{FF2B5EF4-FFF2-40B4-BE49-F238E27FC236}">
                <a16:creationId xmlns:a16="http://schemas.microsoft.com/office/drawing/2014/main" id="{64E0D720-1868-6398-B252-B714F04BC5A7}"/>
              </a:ext>
            </a:extLst>
          </p:cNvPr>
          <p:cNvSpPr/>
          <p:nvPr/>
        </p:nvSpPr>
        <p:spPr>
          <a:xfrm>
            <a:off x="663369" y="2366605"/>
            <a:ext cx="4620221" cy="1820377"/>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78740" lvl="0" algn="ctr">
              <a:lnSpc>
                <a:spcPct val="120000"/>
              </a:lnSpc>
              <a:buSzPts val="1200"/>
              <a:tabLst>
                <a:tab pos="220345" algn="l"/>
              </a:tabLst>
            </a:pPr>
            <a:r>
              <a:rPr lang="vi-VN" sz="2400" spc="-15">
                <a:solidFill>
                  <a:srgbClr val="FF0000"/>
                </a:solidFill>
                <a:ea typeface="Times New Roman" panose="02020603050405020304" pitchFamily="18" charset="0"/>
              </a:rPr>
              <a:t>Biểu đồ hình quạt tròn biểu diễn: </a:t>
            </a:r>
            <a:r>
              <a:rPr lang="vi-VN" sz="2400" spc="-15">
                <a:solidFill>
                  <a:srgbClr val="0070C0"/>
                </a:solidFill>
                <a:ea typeface="Times New Roman" panose="02020603050405020304" pitchFamily="18" charset="0"/>
              </a:rPr>
              <a:t>Tỉ số phần trăm thời gian dành cho các hoạt động trong một ngày của bạn Cương.</a:t>
            </a:r>
            <a:endParaRPr kumimoji="0" lang="en-US" sz="2000" b="0" i="0" u="none" strike="noStrike" kern="0" cap="none" spc="-15" normalizeH="0" baseline="0" noProof="0">
              <a:ln>
                <a:noFill/>
              </a:ln>
              <a:solidFill>
                <a:srgbClr val="0070C0"/>
              </a:solidFill>
              <a:effectLst/>
              <a:uLnTx/>
              <a:uFillTx/>
              <a:latin typeface="Arial"/>
              <a:ea typeface="Times New Roman" panose="02020603050405020304" pitchFamily="18" charset="0"/>
              <a:sym typeface="Arial"/>
            </a:endParaRPr>
          </a:p>
        </p:txBody>
      </p:sp>
      <p:pic>
        <p:nvPicPr>
          <p:cNvPr id="8" name="Picture 7">
            <a:extLst>
              <a:ext uri="{FF2B5EF4-FFF2-40B4-BE49-F238E27FC236}">
                <a16:creationId xmlns:a16="http://schemas.microsoft.com/office/drawing/2014/main" id="{EF8BA128-E5CB-8F77-0240-DBBD65EA1D43}"/>
              </a:ext>
            </a:extLst>
          </p:cNvPr>
          <p:cNvPicPr>
            <a:picLocks noChangeAspect="1"/>
          </p:cNvPicPr>
          <p:nvPr/>
        </p:nvPicPr>
        <p:blipFill>
          <a:blip r:embed="rId2"/>
          <a:stretch>
            <a:fillRect/>
          </a:stretch>
        </p:blipFill>
        <p:spPr>
          <a:xfrm>
            <a:off x="5590100" y="1206386"/>
            <a:ext cx="2997272" cy="3540782"/>
          </a:xfrm>
          <a:prstGeom prst="rect">
            <a:avLst/>
          </a:prstGeom>
        </p:spPr>
      </p:pic>
    </p:spTree>
    <p:extLst>
      <p:ext uri="{BB962C8B-B14F-4D97-AF65-F5344CB8AC3E}">
        <p14:creationId xmlns:p14="http://schemas.microsoft.com/office/powerpoint/2010/main" val="1471461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7" name="TextBox 16">
            <a:extLst>
              <a:ext uri="{FF2B5EF4-FFF2-40B4-BE49-F238E27FC236}">
                <a16:creationId xmlns:a16="http://schemas.microsoft.com/office/drawing/2014/main" id="{CA894E32-7C03-4A2A-89C0-EF90B5B8D43C}"/>
              </a:ext>
            </a:extLst>
          </p:cNvPr>
          <p:cNvSpPr txBox="1"/>
          <p:nvPr/>
        </p:nvSpPr>
        <p:spPr>
          <a:xfrm>
            <a:off x="663369" y="461430"/>
            <a:ext cx="4910440" cy="1477328"/>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2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b) </a:t>
            </a:r>
            <a:r>
              <a:rPr kumimoji="0" lang="vi-VN"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Nêu các hoạt động trong ngày</a:t>
            </a:r>
            <a:r>
              <a:rPr kumimoji="0" lang="en-US"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của bạn Cương. Mỗi hoạt động</a:t>
            </a:r>
            <a:r>
              <a:rPr kumimoji="0" lang="en-US"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đó chiếm bao nhiêu phần trăm</a:t>
            </a:r>
            <a:r>
              <a:rPr kumimoji="0" lang="en-US"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thời gian trong một ngày?</a:t>
            </a:r>
          </a:p>
        </p:txBody>
      </p:sp>
      <p:sp>
        <p:nvSpPr>
          <p:cNvPr id="5" name="Rectangle: Rounded Corners 4">
            <a:extLst>
              <a:ext uri="{FF2B5EF4-FFF2-40B4-BE49-F238E27FC236}">
                <a16:creationId xmlns:a16="http://schemas.microsoft.com/office/drawing/2014/main" id="{64E0D720-1868-6398-B252-B714F04BC5A7}"/>
              </a:ext>
            </a:extLst>
          </p:cNvPr>
          <p:cNvSpPr/>
          <p:nvPr/>
        </p:nvSpPr>
        <p:spPr>
          <a:xfrm>
            <a:off x="663369" y="2150157"/>
            <a:ext cx="4620221" cy="2531913"/>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78740" lvl="0" algn="just">
              <a:lnSpc>
                <a:spcPct val="120000"/>
              </a:lnSpc>
              <a:buSzPts val="1200"/>
              <a:tabLst>
                <a:tab pos="220345" algn="l"/>
              </a:tabLst>
            </a:pPr>
            <a:r>
              <a:rPr lang="vi-VN" sz="2400" spc="-15">
                <a:solidFill>
                  <a:srgbClr val="FF0000"/>
                </a:solidFill>
                <a:ea typeface="Times New Roman" panose="02020603050405020304" pitchFamily="18" charset="0"/>
              </a:rPr>
              <a:t>Ở trường: 37,5%	</a:t>
            </a:r>
            <a:endParaRPr lang="en-US" sz="2400" spc="-15">
              <a:solidFill>
                <a:srgbClr val="FF0000"/>
              </a:solidFill>
              <a:ea typeface="Times New Roman" panose="02020603050405020304" pitchFamily="18" charset="0"/>
            </a:endParaRPr>
          </a:p>
          <a:p>
            <a:pPr marR="78740" lvl="0" algn="just">
              <a:lnSpc>
                <a:spcPct val="120000"/>
              </a:lnSpc>
              <a:buSzPts val="1200"/>
              <a:tabLst>
                <a:tab pos="220345" algn="l"/>
              </a:tabLst>
            </a:pPr>
            <a:r>
              <a:rPr lang="vi-VN" sz="2400" spc="-15">
                <a:solidFill>
                  <a:srgbClr val="FF0000"/>
                </a:solidFill>
                <a:ea typeface="Times New Roman" panose="02020603050405020304" pitchFamily="18" charset="0"/>
              </a:rPr>
              <a:t>Tập bóng rổ: 6,3% </a:t>
            </a:r>
            <a:endParaRPr lang="en-US" sz="2400" spc="-15">
              <a:solidFill>
                <a:srgbClr val="FF0000"/>
              </a:solidFill>
              <a:ea typeface="Times New Roman" panose="02020603050405020304" pitchFamily="18" charset="0"/>
            </a:endParaRPr>
          </a:p>
          <a:p>
            <a:pPr marR="78740" lvl="0" algn="just">
              <a:lnSpc>
                <a:spcPct val="120000"/>
              </a:lnSpc>
              <a:buSzPts val="1200"/>
              <a:tabLst>
                <a:tab pos="220345" algn="l"/>
              </a:tabLst>
            </a:pPr>
            <a:r>
              <a:rPr lang="vi-VN" sz="2400" spc="-15">
                <a:solidFill>
                  <a:srgbClr val="FF0000"/>
                </a:solidFill>
                <a:ea typeface="Times New Roman" panose="02020603050405020304" pitchFamily="18" charset="0"/>
              </a:rPr>
              <a:t>Ngủ: 37,5%	</a:t>
            </a:r>
            <a:endParaRPr lang="en-US" sz="2400" spc="-15">
              <a:solidFill>
                <a:srgbClr val="FF0000"/>
              </a:solidFill>
              <a:ea typeface="Times New Roman" panose="02020603050405020304" pitchFamily="18" charset="0"/>
            </a:endParaRPr>
          </a:p>
          <a:p>
            <a:pPr marR="78740" lvl="0" algn="just">
              <a:lnSpc>
                <a:spcPct val="120000"/>
              </a:lnSpc>
              <a:buSzPts val="1200"/>
              <a:tabLst>
                <a:tab pos="220345" algn="l"/>
              </a:tabLst>
            </a:pPr>
            <a:r>
              <a:rPr lang="vi-VN" sz="2400" spc="-15">
                <a:solidFill>
                  <a:srgbClr val="FF0000"/>
                </a:solidFill>
                <a:ea typeface="Times New Roman" panose="02020603050405020304" pitchFamily="18" charset="0"/>
              </a:rPr>
              <a:t>Đọc sách: 4,2% </a:t>
            </a:r>
            <a:endParaRPr lang="en-US" sz="2400" spc="-15">
              <a:solidFill>
                <a:srgbClr val="FF0000"/>
              </a:solidFill>
              <a:ea typeface="Times New Roman" panose="02020603050405020304" pitchFamily="18" charset="0"/>
            </a:endParaRPr>
          </a:p>
          <a:p>
            <a:pPr marR="78740" lvl="0" algn="just">
              <a:lnSpc>
                <a:spcPct val="120000"/>
              </a:lnSpc>
              <a:buSzPts val="1200"/>
              <a:tabLst>
                <a:tab pos="220345" algn="l"/>
              </a:tabLst>
            </a:pPr>
            <a:r>
              <a:rPr lang="vi-VN" sz="2400" spc="-15">
                <a:solidFill>
                  <a:srgbClr val="FF0000"/>
                </a:solidFill>
                <a:ea typeface="Times New Roman" panose="02020603050405020304" pitchFamily="18" charset="0"/>
              </a:rPr>
              <a:t>Các hoạt động khác: 14,5%</a:t>
            </a:r>
            <a:endParaRPr kumimoji="0" lang="en-US" sz="2000" b="0" i="0" u="none" strike="noStrike" kern="0" cap="none" spc="-15" normalizeH="0" baseline="0" noProof="0">
              <a:ln>
                <a:noFill/>
              </a:ln>
              <a:solidFill>
                <a:srgbClr val="0070C0"/>
              </a:solidFill>
              <a:effectLst/>
              <a:uLnTx/>
              <a:uFillTx/>
              <a:latin typeface="Arial"/>
              <a:ea typeface="Times New Roman" panose="02020603050405020304" pitchFamily="18" charset="0"/>
              <a:cs typeface="+mn-cs"/>
              <a:sym typeface="Arial"/>
            </a:endParaRPr>
          </a:p>
        </p:txBody>
      </p:sp>
      <p:pic>
        <p:nvPicPr>
          <p:cNvPr id="7" name="Picture 6">
            <a:extLst>
              <a:ext uri="{FF2B5EF4-FFF2-40B4-BE49-F238E27FC236}">
                <a16:creationId xmlns:a16="http://schemas.microsoft.com/office/drawing/2014/main" id="{EBE335B3-7BC8-92FE-0A09-A8F47811DC43}"/>
              </a:ext>
            </a:extLst>
          </p:cNvPr>
          <p:cNvPicPr>
            <a:picLocks noChangeAspect="1"/>
          </p:cNvPicPr>
          <p:nvPr/>
        </p:nvPicPr>
        <p:blipFill>
          <a:blip r:embed="rId2"/>
          <a:stretch>
            <a:fillRect/>
          </a:stretch>
        </p:blipFill>
        <p:spPr>
          <a:xfrm>
            <a:off x="5590100" y="1206386"/>
            <a:ext cx="2997272" cy="3540782"/>
          </a:xfrm>
          <a:prstGeom prst="rect">
            <a:avLst/>
          </a:prstGeom>
        </p:spPr>
      </p:pic>
    </p:spTree>
    <p:extLst>
      <p:ext uri="{BB962C8B-B14F-4D97-AF65-F5344CB8AC3E}">
        <p14:creationId xmlns:p14="http://schemas.microsoft.com/office/powerpoint/2010/main" val="1040376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7" name="TextBox 16">
            <a:extLst>
              <a:ext uri="{FF2B5EF4-FFF2-40B4-BE49-F238E27FC236}">
                <a16:creationId xmlns:a16="http://schemas.microsoft.com/office/drawing/2014/main" id="{CA894E32-7C03-4A2A-89C0-EF90B5B8D43C}"/>
              </a:ext>
            </a:extLst>
          </p:cNvPr>
          <p:cNvSpPr txBox="1"/>
          <p:nvPr/>
        </p:nvSpPr>
        <p:spPr>
          <a:xfrm>
            <a:off x="391906" y="963302"/>
            <a:ext cx="4875439" cy="113107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25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c) </a:t>
            </a:r>
            <a:r>
              <a:rPr kumimoji="0" lang="vi-VN"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Trong hai hoạt động tập</a:t>
            </a:r>
            <a:r>
              <a:rPr kumimoji="0" lang="en-US"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bóng rổ và đọc sách, bạn Cương</a:t>
            </a:r>
            <a:r>
              <a:rPr kumimoji="0" lang="en-US"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dành nhiều thời gian hơn cho</a:t>
            </a:r>
            <a:r>
              <a:rPr kumimoji="0" lang="en-US"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hoạt động nào?</a:t>
            </a:r>
            <a:endParaRPr kumimoji="0" lang="en-US" sz="22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64E0D720-1868-6398-B252-B714F04BC5A7}"/>
              </a:ext>
            </a:extLst>
          </p:cNvPr>
          <p:cNvSpPr/>
          <p:nvPr/>
        </p:nvSpPr>
        <p:spPr>
          <a:xfrm>
            <a:off x="708211" y="2439414"/>
            <a:ext cx="4122387" cy="1507443"/>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78740" lvl="0" algn="just">
              <a:lnSpc>
                <a:spcPct val="120000"/>
              </a:lnSpc>
              <a:buSzPts val="1200"/>
              <a:tabLst>
                <a:tab pos="220345" algn="l"/>
              </a:tabLst>
            </a:pPr>
            <a:r>
              <a:rPr lang="vi-VN" sz="2400" spc="-15">
                <a:solidFill>
                  <a:srgbClr val="FF0000"/>
                </a:solidFill>
                <a:ea typeface="Times New Roman" panose="02020603050405020304" pitchFamily="18" charset="0"/>
              </a:rPr>
              <a:t>Bạn Cương dành thời gian cho hoạt động tập bóng rổ nhiều hơn đọc sách.</a:t>
            </a:r>
            <a:endParaRPr kumimoji="0" lang="en-US" sz="2000" b="0" i="0" u="none" strike="noStrike" kern="0" cap="none" spc="-15" normalizeH="0" baseline="0" noProof="0">
              <a:ln>
                <a:noFill/>
              </a:ln>
              <a:solidFill>
                <a:srgbClr val="0070C0"/>
              </a:solidFill>
              <a:effectLst/>
              <a:uLnTx/>
              <a:uFillTx/>
              <a:latin typeface="Arial"/>
              <a:ea typeface="Times New Roman" panose="02020603050405020304" pitchFamily="18" charset="0"/>
              <a:cs typeface="+mn-cs"/>
              <a:sym typeface="Arial"/>
            </a:endParaRPr>
          </a:p>
        </p:txBody>
      </p:sp>
      <p:pic>
        <p:nvPicPr>
          <p:cNvPr id="7" name="Picture 6">
            <a:extLst>
              <a:ext uri="{FF2B5EF4-FFF2-40B4-BE49-F238E27FC236}">
                <a16:creationId xmlns:a16="http://schemas.microsoft.com/office/drawing/2014/main" id="{61EAB18F-D5D7-0EE4-2875-89C9E95E875E}"/>
              </a:ext>
            </a:extLst>
          </p:cNvPr>
          <p:cNvPicPr>
            <a:picLocks noChangeAspect="1"/>
          </p:cNvPicPr>
          <p:nvPr/>
        </p:nvPicPr>
        <p:blipFill>
          <a:blip r:embed="rId2"/>
          <a:stretch>
            <a:fillRect/>
          </a:stretch>
        </p:blipFill>
        <p:spPr>
          <a:xfrm>
            <a:off x="5549874" y="669023"/>
            <a:ext cx="2997272" cy="3540782"/>
          </a:xfrm>
          <a:prstGeom prst="rect">
            <a:avLst/>
          </a:prstGeom>
        </p:spPr>
      </p:pic>
    </p:spTree>
    <p:extLst>
      <p:ext uri="{BB962C8B-B14F-4D97-AF65-F5344CB8AC3E}">
        <p14:creationId xmlns:p14="http://schemas.microsoft.com/office/powerpoint/2010/main" val="389827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889" y="756284"/>
            <a:ext cx="11747778" cy="1868091"/>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5254" y="134548"/>
            <a:ext cx="1514259" cy="2251465"/>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1728391" y="1076099"/>
            <a:ext cx="2573750" cy="1823865"/>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517" y="2139783"/>
            <a:ext cx="2805941" cy="3003717"/>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23746" y="1284049"/>
            <a:ext cx="1045289" cy="1545047"/>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4906945" y="3362210"/>
            <a:ext cx="3730877" cy="923330"/>
          </a:xfrm>
          <a:prstGeom prst="rect">
            <a:avLst/>
          </a:prstGeom>
          <a:noFill/>
        </p:spPr>
        <p:txBody>
          <a:bodyPr wrap="square" rtlCol="0">
            <a:spAutoFit/>
          </a:bodyPr>
          <a:lstStyle/>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Đã phát hiện tung tích của Mipan!!! </a:t>
            </a:r>
          </a:p>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3157537" y="4303746"/>
            <a:ext cx="5986463" cy="860673"/>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5368658" y="2552772"/>
            <a:ext cx="2807451" cy="1092803"/>
          </a:xfrm>
          <a:prstGeom prst="rect">
            <a:avLst/>
          </a:prstGeom>
        </p:spPr>
      </p:pic>
    </p:spTree>
    <p:extLst>
      <p:ext uri="{BB962C8B-B14F-4D97-AF65-F5344CB8AC3E}">
        <p14:creationId xmlns:p14="http://schemas.microsoft.com/office/powerpoint/2010/main" val="23897034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9144000" cy="51435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445141" y="928687"/>
            <a:ext cx="2373446" cy="4211738"/>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665" y="0"/>
            <a:ext cx="457200" cy="4572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3221130" y="1467568"/>
            <a:ext cx="5477731" cy="2748011"/>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23751" y="0"/>
            <a:ext cx="9144000" cy="51435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5" name="TextBox 4">
            <a:extLst>
              <a:ext uri="{FF2B5EF4-FFF2-40B4-BE49-F238E27FC236}">
                <a16:creationId xmlns:a16="http://schemas.microsoft.com/office/drawing/2014/main" id="{6A1E3EF3-294D-420C-8A3C-06C53D7F11E4}"/>
              </a:ext>
            </a:extLst>
          </p:cNvPr>
          <p:cNvSpPr txBox="1"/>
          <p:nvPr/>
        </p:nvSpPr>
        <p:spPr>
          <a:xfrm>
            <a:off x="1656620" y="300851"/>
            <a:ext cx="5783283" cy="1815882"/>
          </a:xfrm>
          <a:prstGeom prst="rect">
            <a:avLst/>
          </a:prstGeom>
          <a:noFill/>
        </p:spPr>
        <p:txBody>
          <a:bodyPr wrap="square" rtlCol="0">
            <a:spAutoFit/>
          </a:bodyPr>
          <a:lstStyle/>
          <a:p>
            <a:pPr algn="just" defTabSz="685800">
              <a:buClrTx/>
            </a:pPr>
            <a:r>
              <a:rPr lang="vi-VN" sz="2800" kern="1200">
                <a:solidFill>
                  <a:prstClr val="black"/>
                </a:solidFill>
                <a:latin typeface="Arial" panose="020B0604020202020204" pitchFamily="34" charset="0"/>
                <a:ea typeface="+mn-ea"/>
                <a:cs typeface="Arial" panose="020B0604020202020204" pitchFamily="34" charset="0"/>
              </a:rPr>
              <a:t>Thời gian ngủ trong một ngày</a:t>
            </a:r>
            <a:r>
              <a:rPr lang="en-US" sz="2800" kern="1200">
                <a:solidFill>
                  <a:prstClr val="black"/>
                </a:solidFill>
                <a:latin typeface="Arial" panose="020B0604020202020204" pitchFamily="34" charset="0"/>
                <a:ea typeface="+mn-ea"/>
                <a:cs typeface="Arial" panose="020B0604020202020204" pitchFamily="34" charset="0"/>
              </a:rPr>
              <a:t> </a:t>
            </a:r>
            <a:r>
              <a:rPr lang="vi-VN" sz="2800" kern="1200">
                <a:solidFill>
                  <a:prstClr val="black"/>
                </a:solidFill>
                <a:latin typeface="Arial" panose="020B0604020202020204" pitchFamily="34" charset="0"/>
                <a:ea typeface="+mn-ea"/>
                <a:cs typeface="Arial" panose="020B0604020202020204" pitchFamily="34" charset="0"/>
              </a:rPr>
              <a:t>của bà, mẹ và Bi lần lượt là 25%,</a:t>
            </a:r>
            <a:r>
              <a:rPr lang="en-US" sz="2800" kern="1200">
                <a:solidFill>
                  <a:prstClr val="black"/>
                </a:solidFill>
                <a:latin typeface="Arial" panose="020B0604020202020204" pitchFamily="34" charset="0"/>
                <a:ea typeface="+mn-ea"/>
                <a:cs typeface="Arial" panose="020B0604020202020204" pitchFamily="34" charset="0"/>
              </a:rPr>
              <a:t> </a:t>
            </a:r>
            <a:r>
              <a:rPr lang="vi-VN" sz="2800" kern="1200">
                <a:solidFill>
                  <a:prstClr val="black"/>
                </a:solidFill>
                <a:latin typeface="Arial" panose="020B0604020202020204" pitchFamily="34" charset="0"/>
                <a:ea typeface="+mn-ea"/>
                <a:cs typeface="Arial" panose="020B0604020202020204" pitchFamily="34" charset="0"/>
              </a:rPr>
              <a:t>30%, 50%. Mỗi biểu đồ bên biểu</a:t>
            </a:r>
            <a:r>
              <a:rPr lang="en-US" sz="2800" kern="1200">
                <a:solidFill>
                  <a:prstClr val="black"/>
                </a:solidFill>
                <a:latin typeface="Arial" panose="020B0604020202020204" pitchFamily="34" charset="0"/>
                <a:ea typeface="+mn-ea"/>
                <a:cs typeface="Arial" panose="020B0604020202020204" pitchFamily="34" charset="0"/>
              </a:rPr>
              <a:t> </a:t>
            </a:r>
            <a:r>
              <a:rPr lang="vi-VN" sz="2800" kern="1200">
                <a:solidFill>
                  <a:prstClr val="black"/>
                </a:solidFill>
                <a:latin typeface="Arial" panose="020B0604020202020204" pitchFamily="34" charset="0"/>
                <a:ea typeface="+mn-ea"/>
                <a:cs typeface="Arial" panose="020B0604020202020204" pitchFamily="34" charset="0"/>
              </a:rPr>
              <a:t>thị thời gian ngủ trong một ngày</a:t>
            </a:r>
            <a:r>
              <a:rPr lang="en-US" sz="2800" kern="1200">
                <a:solidFill>
                  <a:prstClr val="black"/>
                </a:solidFill>
                <a:latin typeface="Arial" panose="020B0604020202020204" pitchFamily="34" charset="0"/>
                <a:ea typeface="+mn-ea"/>
                <a:cs typeface="Arial" panose="020B0604020202020204" pitchFamily="34" charset="0"/>
              </a:rPr>
              <a:t> </a:t>
            </a:r>
            <a:r>
              <a:rPr lang="vi-VN" sz="2800" kern="1200">
                <a:solidFill>
                  <a:prstClr val="black"/>
                </a:solidFill>
                <a:latin typeface="Arial" panose="020B0604020202020204" pitchFamily="34" charset="0"/>
                <a:ea typeface="+mn-ea"/>
                <a:cs typeface="Arial" panose="020B0604020202020204" pitchFamily="34" charset="0"/>
              </a:rPr>
              <a:t>của ai?</a:t>
            </a:r>
            <a:endParaRPr lang="en-US" sz="2000" kern="1200" dirty="0">
              <a:solidFill>
                <a:prstClr val="black"/>
              </a:solidFill>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6EB5BB02-8355-9657-A75E-CF92D6C06E3D}"/>
              </a:ext>
            </a:extLst>
          </p:cNvPr>
          <p:cNvPicPr>
            <a:picLocks noChangeAspect="1"/>
          </p:cNvPicPr>
          <p:nvPr/>
        </p:nvPicPr>
        <p:blipFill>
          <a:blip r:embed="rId2"/>
          <a:stretch>
            <a:fillRect/>
          </a:stretch>
        </p:blipFill>
        <p:spPr>
          <a:xfrm>
            <a:off x="2183316" y="2125668"/>
            <a:ext cx="4729893" cy="2528003"/>
          </a:xfrm>
          <a:prstGeom prst="rect">
            <a:avLst/>
          </a:prstGeom>
        </p:spPr>
      </p:pic>
      <p:pic>
        <p:nvPicPr>
          <p:cNvPr id="9" name="Picture 8">
            <a:extLst>
              <a:ext uri="{FF2B5EF4-FFF2-40B4-BE49-F238E27FC236}">
                <a16:creationId xmlns:a16="http://schemas.microsoft.com/office/drawing/2014/main" id="{582A3ACD-4AAA-A559-CA33-B6E7A9C2CE43}"/>
              </a:ext>
            </a:extLst>
          </p:cNvPr>
          <p:cNvPicPr>
            <a:picLocks noChangeAspect="1"/>
          </p:cNvPicPr>
          <p:nvPr/>
        </p:nvPicPr>
        <p:blipFill>
          <a:blip r:embed="rId3"/>
          <a:stretch>
            <a:fillRect/>
          </a:stretch>
        </p:blipFill>
        <p:spPr>
          <a:xfrm>
            <a:off x="408496" y="300851"/>
            <a:ext cx="1248124" cy="1055943"/>
          </a:xfrm>
          <a:prstGeom prst="rect">
            <a:avLst/>
          </a:prstGeom>
        </p:spPr>
      </p:pic>
      <p:sp>
        <p:nvSpPr>
          <p:cNvPr id="10" name="TextBox 9">
            <a:extLst>
              <a:ext uri="{FF2B5EF4-FFF2-40B4-BE49-F238E27FC236}">
                <a16:creationId xmlns:a16="http://schemas.microsoft.com/office/drawing/2014/main" id="{AC0A6DF6-14D2-EC09-F109-DCFD3BBA2072}"/>
              </a:ext>
            </a:extLst>
          </p:cNvPr>
          <p:cNvSpPr txBox="1"/>
          <p:nvPr/>
        </p:nvSpPr>
        <p:spPr>
          <a:xfrm>
            <a:off x="2617307" y="3284810"/>
            <a:ext cx="695909" cy="369332"/>
          </a:xfrm>
          <a:prstGeom prst="rect">
            <a:avLst/>
          </a:prstGeom>
          <a:noFill/>
        </p:spPr>
        <p:txBody>
          <a:bodyPr wrap="square" rtlCol="0">
            <a:spAutoFit/>
          </a:bodyPr>
          <a:lstStyle/>
          <a:p>
            <a:pPr algn="just" defTabSz="685800">
              <a:buClrTx/>
            </a:pPr>
            <a:r>
              <a:rPr lang="en-US" sz="1800" b="1" kern="1200">
                <a:solidFill>
                  <a:srgbClr val="FFFF00"/>
                </a:solidFill>
                <a:latin typeface="Arial" panose="020B0604020202020204" pitchFamily="34" charset="0"/>
                <a:ea typeface="+mn-ea"/>
                <a:cs typeface="Arial" panose="020B0604020202020204" pitchFamily="34" charset="0"/>
              </a:rPr>
              <a:t>30</a:t>
            </a:r>
            <a:r>
              <a:rPr lang="vi-VN" sz="1800" b="1" kern="1200">
                <a:solidFill>
                  <a:srgbClr val="FFFF00"/>
                </a:solidFill>
                <a:latin typeface="Arial" panose="020B0604020202020204" pitchFamily="34" charset="0"/>
                <a:ea typeface="+mn-ea"/>
                <a:cs typeface="Arial" panose="020B0604020202020204" pitchFamily="34" charset="0"/>
              </a:rPr>
              <a:t>%</a:t>
            </a:r>
            <a:endParaRPr lang="en-US" b="1" kern="1200" dirty="0">
              <a:solidFill>
                <a:srgbClr val="FFFF00"/>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087E5F2-0EEF-EC71-7DEE-016B3938417F}"/>
              </a:ext>
            </a:extLst>
          </p:cNvPr>
          <p:cNvSpPr txBox="1"/>
          <p:nvPr/>
        </p:nvSpPr>
        <p:spPr>
          <a:xfrm>
            <a:off x="4224045" y="3654142"/>
            <a:ext cx="695909" cy="369332"/>
          </a:xfrm>
          <a:prstGeom prst="rect">
            <a:avLst/>
          </a:prstGeom>
          <a:noFill/>
        </p:spPr>
        <p:txBody>
          <a:bodyPr wrap="square" rtlCol="0">
            <a:spAutoFit/>
          </a:bodyPr>
          <a:lstStyle/>
          <a:p>
            <a:pPr algn="just" defTabSz="685800">
              <a:buClrTx/>
            </a:pPr>
            <a:r>
              <a:rPr lang="en-US" sz="1800" b="1" kern="1200">
                <a:solidFill>
                  <a:srgbClr val="FFFF00"/>
                </a:solidFill>
                <a:latin typeface="Arial" panose="020B0604020202020204" pitchFamily="34" charset="0"/>
                <a:ea typeface="+mn-ea"/>
                <a:cs typeface="Arial" panose="020B0604020202020204" pitchFamily="34" charset="0"/>
              </a:rPr>
              <a:t>50</a:t>
            </a:r>
            <a:r>
              <a:rPr lang="vi-VN" sz="1800" b="1" kern="1200">
                <a:solidFill>
                  <a:srgbClr val="FFFF00"/>
                </a:solidFill>
                <a:latin typeface="Arial" panose="020B0604020202020204" pitchFamily="34" charset="0"/>
                <a:ea typeface="+mn-ea"/>
                <a:cs typeface="Arial" panose="020B0604020202020204" pitchFamily="34" charset="0"/>
              </a:rPr>
              <a:t>%</a:t>
            </a:r>
            <a:endParaRPr lang="en-US" b="1" kern="1200" dirty="0">
              <a:solidFill>
                <a:srgbClr val="FFFF00"/>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819ABD16-7B15-E0D2-5F84-51214AAC88EE}"/>
              </a:ext>
            </a:extLst>
          </p:cNvPr>
          <p:cNvSpPr txBox="1"/>
          <p:nvPr/>
        </p:nvSpPr>
        <p:spPr>
          <a:xfrm>
            <a:off x="5913913" y="3283779"/>
            <a:ext cx="695909" cy="369332"/>
          </a:xfrm>
          <a:prstGeom prst="rect">
            <a:avLst/>
          </a:prstGeom>
          <a:noFill/>
        </p:spPr>
        <p:txBody>
          <a:bodyPr wrap="square" rtlCol="0">
            <a:spAutoFit/>
          </a:bodyPr>
          <a:lstStyle/>
          <a:p>
            <a:pPr algn="just" defTabSz="685800">
              <a:buClrTx/>
            </a:pPr>
            <a:r>
              <a:rPr lang="en-US" sz="1800" b="1" kern="1200">
                <a:solidFill>
                  <a:srgbClr val="FFFF00"/>
                </a:solidFill>
                <a:latin typeface="Arial" panose="020B0604020202020204" pitchFamily="34" charset="0"/>
                <a:ea typeface="+mn-ea"/>
                <a:cs typeface="Arial" panose="020B0604020202020204" pitchFamily="34" charset="0"/>
              </a:rPr>
              <a:t>25</a:t>
            </a:r>
            <a:r>
              <a:rPr lang="vi-VN" sz="1800" b="1" kern="1200">
                <a:solidFill>
                  <a:srgbClr val="FFFF00"/>
                </a:solidFill>
                <a:latin typeface="Arial" panose="020B0604020202020204" pitchFamily="34" charset="0"/>
                <a:ea typeface="+mn-ea"/>
                <a:cs typeface="Arial" panose="020B0604020202020204" pitchFamily="34" charset="0"/>
              </a:rPr>
              <a:t>%</a:t>
            </a:r>
            <a:endParaRPr lang="en-US" b="1" kern="1200" dirty="0">
              <a:solidFill>
                <a:srgbClr val="FFFF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013" y="0"/>
            <a:ext cx="9372600" cy="51435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169" y="728663"/>
            <a:ext cx="1329593" cy="4192287"/>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1507330" y="107156"/>
            <a:ext cx="4014788" cy="1243013"/>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4B456B01-40D1-4BC5-8224-02AF2FB061B9}"/>
              </a:ext>
            </a:extLst>
          </p:cNvPr>
          <p:cNvSpPr txBox="1"/>
          <p:nvPr/>
        </p:nvSpPr>
        <p:spPr>
          <a:xfrm>
            <a:off x="1571625" y="222551"/>
            <a:ext cx="3893343" cy="1107996"/>
          </a:xfrm>
          <a:prstGeom prst="rect">
            <a:avLst/>
          </a:prstGeom>
          <a:noFill/>
        </p:spPr>
        <p:txBody>
          <a:bodyPr wrap="square" rtlCol="0">
            <a:spAutoFit/>
          </a:bodyPr>
          <a:lstStyle/>
          <a:p>
            <a:pPr algn="just" defTabSz="685800">
              <a:buClrTx/>
            </a:pPr>
            <a:r>
              <a:rPr lang="en-US" sz="1650" i="1" kern="1200">
                <a:solidFill>
                  <a:prstClr val="white"/>
                </a:solidFill>
                <a:latin typeface="Arial" panose="020B0604020202020204" pitchFamily="34" charset="0"/>
                <a:ea typeface="+mn-ea"/>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9144000" cy="51435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445141" y="928687"/>
            <a:ext cx="2373446" cy="4211738"/>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665" y="0"/>
            <a:ext cx="457200" cy="4572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3110051" y="1824139"/>
            <a:ext cx="5541744" cy="2066723"/>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t="53920"/>
          <a:stretch/>
        </p:blipFill>
        <p:spPr>
          <a:xfrm>
            <a:off x="0" y="2669360"/>
            <a:ext cx="9144000" cy="2474140"/>
          </a:xfrm>
          <a:prstGeom prst="rect">
            <a:avLst/>
          </a:prstGeom>
        </p:spPr>
      </p:pic>
      <p:sp>
        <p:nvSpPr>
          <p:cNvPr id="5" name="TextBox 4"/>
          <p:cNvSpPr txBox="1"/>
          <p:nvPr/>
        </p:nvSpPr>
        <p:spPr>
          <a:xfrm>
            <a:off x="2350285" y="545702"/>
            <a:ext cx="6348574" cy="2123658"/>
          </a:xfrm>
          <a:prstGeom prst="rect">
            <a:avLst/>
          </a:prstGeom>
          <a:noFill/>
        </p:spPr>
        <p:txBody>
          <a:bodyPr wrap="square" rtlCol="0">
            <a:spAutoFit/>
          </a:bodyPr>
          <a:lstStyle/>
          <a:p>
            <a:pPr algn="ctr"/>
            <a:r>
              <a:rPr lang="en-US" sz="6600" dirty="0">
                <a:solidFill>
                  <a:schemeClr val="accent5">
                    <a:lumMod val="25000"/>
                  </a:schemeClr>
                </a:solidFill>
                <a:latin typeface="UTM Cookies" panose="02040603050506020204" pitchFamily="18" charset="0"/>
              </a:rPr>
              <a:t>CHÚC CÁC BẠN HỌC TỐT</a:t>
            </a:r>
          </a:p>
        </p:txBody>
      </p:sp>
      <p:pic>
        <p:nvPicPr>
          <p:cNvPr id="6" name="Graphic 5">
            <a:extLst>
              <a:ext uri="{FF2B5EF4-FFF2-40B4-BE49-F238E27FC236}">
                <a16:creationId xmlns:a16="http://schemas.microsoft.com/office/drawing/2014/main" id="{F6BAEFD5-B0EC-4AF7-B9A6-61820620551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44887"/>
          <a:stretch/>
        </p:blipFill>
        <p:spPr>
          <a:xfrm>
            <a:off x="445141" y="928687"/>
            <a:ext cx="2373446" cy="4211738"/>
          </a:xfrm>
          <a:prstGeom prst="rect">
            <a:avLst/>
          </a:prstGeom>
        </p:spPr>
      </p:pic>
    </p:spTree>
    <p:extLst>
      <p:ext uri="{BB962C8B-B14F-4D97-AF65-F5344CB8AC3E}">
        <p14:creationId xmlns:p14="http://schemas.microsoft.com/office/powerpoint/2010/main" val="3747761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5" presetID="6" presetClass="emph" presetSubtype="0" repeatCount="indefinite" fill="hold" nodeType="withEffect">
                                  <p:stCondLst>
                                    <p:cond delay="0"/>
                                  </p:stCondLst>
                                  <p:endCondLst>
                                    <p:cond evt="onNext" delay="0">
                                      <p:tgtEl>
                                        <p:sldTgt/>
                                      </p:tgtEl>
                                    </p:cond>
                                  </p:endCondLst>
                                  <p:childTnLst>
                                    <p:animScale>
                                      <p:cBhvr>
                                        <p:cTn id="1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4983480" y="125730"/>
            <a:ext cx="3729553" cy="489204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TextBox 2">
            <a:extLst>
              <a:ext uri="{FF2B5EF4-FFF2-40B4-BE49-F238E27FC236}">
                <a16:creationId xmlns:a16="http://schemas.microsoft.com/office/drawing/2014/main" id="{717B90E3-B4B6-4EF8-A0FD-402AC0DAA7B0}"/>
              </a:ext>
            </a:extLst>
          </p:cNvPr>
          <p:cNvSpPr txBox="1"/>
          <p:nvPr/>
        </p:nvSpPr>
        <p:spPr>
          <a:xfrm>
            <a:off x="5109210" y="171451"/>
            <a:ext cx="3451860" cy="2031325"/>
          </a:xfrm>
          <a:prstGeom prst="rect">
            <a:avLst/>
          </a:prstGeom>
          <a:noFill/>
        </p:spPr>
        <p:txBody>
          <a:bodyPr wrap="square" rtlCol="0">
            <a:spAutoFit/>
          </a:bodyPr>
          <a:lstStyle/>
          <a:p>
            <a:pPr algn="just" defTabSz="685800">
              <a:buClrTx/>
            </a:pPr>
            <a:r>
              <a:rPr lang="en-US" sz="2100" i="1" kern="1200">
                <a:solidFill>
                  <a:prstClr val="white"/>
                </a:solidFill>
                <a:latin typeface="Arial" panose="020B0604020202020204" pitchFamily="34" charset="0"/>
                <a:ea typeface="+mn-ea"/>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5109210" y="2179693"/>
            <a:ext cx="3451860" cy="2031325"/>
          </a:xfrm>
          <a:prstGeom prst="rect">
            <a:avLst/>
          </a:prstGeom>
          <a:noFill/>
        </p:spPr>
        <p:txBody>
          <a:bodyPr wrap="square" rtlCol="0">
            <a:spAutoFit/>
          </a:bodyPr>
          <a:lstStyle/>
          <a:p>
            <a:pPr algn="just" defTabSz="685800">
              <a:buClrTx/>
            </a:pPr>
            <a:r>
              <a:rPr lang="en-US" sz="2100" i="1" kern="1200">
                <a:solidFill>
                  <a:prstClr val="white"/>
                </a:solidFill>
                <a:latin typeface="Arial" panose="020B0604020202020204" pitchFamily="34" charset="0"/>
                <a:ea typeface="+mn-ea"/>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6457671" y="4187934"/>
            <a:ext cx="766368" cy="766368"/>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4921002" y="68967"/>
            <a:ext cx="297180" cy="29718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8449756" y="4743063"/>
            <a:ext cx="297180" cy="29718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9144000" cy="51435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0005" y="1848100"/>
            <a:ext cx="1412939" cy="3178487"/>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34911" y="157397"/>
            <a:ext cx="5846165" cy="807016"/>
          </a:xfrm>
          <a:prstGeom prst="rect">
            <a:avLst/>
          </a:prstGeom>
          <a:noFill/>
        </p:spPr>
        <p:txBody>
          <a:bodyPr wrap="square" rtlCol="0">
            <a:spAutoFit/>
          </a:bodyPr>
          <a:lstStyle/>
          <a:p>
            <a:pPr defTabSz="685800">
              <a:lnSpc>
                <a:spcPct val="150000"/>
              </a:lnSpc>
              <a:buClrTx/>
            </a:pPr>
            <a:r>
              <a:rPr lang="en-US" sz="1650" i="1" kern="1200">
                <a:solidFill>
                  <a:prstClr val="white"/>
                </a:solidFill>
                <a:latin typeface="Arial" panose="020B0604020202020204" pitchFamily="34" charset="0"/>
                <a:ea typeface="+mn-ea"/>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6247" y="367846"/>
            <a:ext cx="2540454" cy="4658741"/>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5787" y="-228600"/>
            <a:ext cx="10349252" cy="495548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1980" y="4245985"/>
            <a:ext cx="9527959" cy="961808"/>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585787" y="-357188"/>
            <a:ext cx="10349252" cy="5436393"/>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1496" y="545199"/>
            <a:ext cx="1768079" cy="3857950"/>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553" y="2192806"/>
            <a:ext cx="10170783" cy="202427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324619" y="341985"/>
            <a:ext cx="5420280" cy="1287532"/>
          </a:xfrm>
          <a:prstGeom prst="rect">
            <a:avLst/>
          </a:prstGeom>
          <a:solidFill>
            <a:schemeClr val="tx1">
              <a:alpha val="68000"/>
            </a:schemeClr>
          </a:solidFill>
        </p:spPr>
        <p:txBody>
          <a:bodyPr wrap="square" rtlCol="0">
            <a:spAutoFit/>
          </a:bodyPr>
          <a:lstStyle/>
          <a:p>
            <a:pPr algn="just" defTabSz="685800">
              <a:lnSpc>
                <a:spcPct val="150000"/>
              </a:lnSpc>
              <a:buClrTx/>
            </a:pPr>
            <a:r>
              <a:rPr lang="en-US" sz="1800" i="1" kern="1200">
                <a:solidFill>
                  <a:prstClr val="white"/>
                </a:solidFill>
                <a:latin typeface="Arial" panose="020B0604020202020204" pitchFamily="34" charset="0"/>
                <a:ea typeface="+mn-ea"/>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46568" y="1124577"/>
            <a:ext cx="1584277" cy="3809807"/>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324619" y="341985"/>
            <a:ext cx="4804594" cy="2729828"/>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013794" y="397565"/>
            <a:ext cx="3603048" cy="727011"/>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3794" y="1689497"/>
            <a:ext cx="3440855" cy="547153"/>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87842" y="1754439"/>
            <a:ext cx="455801" cy="689698"/>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43351" y="1477131"/>
            <a:ext cx="463868" cy="689698"/>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506196" y="1751583"/>
            <a:ext cx="463868" cy="701905"/>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157754" y="1475840"/>
            <a:ext cx="463868" cy="689698"/>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825952" y="1401068"/>
            <a:ext cx="946427" cy="992089"/>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844242" y="2513780"/>
            <a:ext cx="1143000" cy="553998"/>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487524" y="927450"/>
            <a:ext cx="1143000" cy="553998"/>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155415" y="2481899"/>
            <a:ext cx="1143000" cy="553998"/>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2815318" y="1050453"/>
            <a:ext cx="1143000" cy="323165"/>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338" y="203597"/>
            <a:ext cx="11747778" cy="1868091"/>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592268"/>
            <a:ext cx="1955408" cy="295884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2316" y="2872451"/>
            <a:ext cx="2836069" cy="2128838"/>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4572000" y="3729037"/>
            <a:ext cx="4057650" cy="1200329"/>
          </a:xfrm>
          <a:prstGeom prst="rect">
            <a:avLst/>
          </a:prstGeom>
          <a:noFill/>
        </p:spPr>
        <p:txBody>
          <a:bodyPr wrap="square" rtlCol="0">
            <a:spAutoFit/>
          </a:bodyPr>
          <a:lstStyle/>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3337723" y="2326050"/>
            <a:ext cx="6488231" cy="1092803"/>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179620" y="19310"/>
            <a:ext cx="4778392" cy="51435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2313798" cy="51435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9755" y="328612"/>
            <a:ext cx="2097080" cy="2012063"/>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1372378" y="244642"/>
            <a:ext cx="7129463" cy="1038746"/>
          </a:xfrm>
          <a:custGeom>
            <a:avLst/>
            <a:gdLst>
              <a:gd name="connsiteX0" fmla="*/ 0 w 7129463"/>
              <a:gd name="connsiteY0" fmla="*/ 519373 h 1038746"/>
              <a:gd name="connsiteX1" fmla="*/ 519373 w 7129463"/>
              <a:gd name="connsiteY1" fmla="*/ 0 h 1038746"/>
              <a:gd name="connsiteX2" fmla="*/ 6610090 w 7129463"/>
              <a:gd name="connsiteY2" fmla="*/ 0 h 1038746"/>
              <a:gd name="connsiteX3" fmla="*/ 7129463 w 7129463"/>
              <a:gd name="connsiteY3" fmla="*/ 519373 h 1038746"/>
              <a:gd name="connsiteX4" fmla="*/ 7129463 w 7129463"/>
              <a:gd name="connsiteY4" fmla="*/ 519373 h 1038746"/>
              <a:gd name="connsiteX5" fmla="*/ 6610090 w 7129463"/>
              <a:gd name="connsiteY5" fmla="*/ 1038746 h 1038746"/>
              <a:gd name="connsiteX6" fmla="*/ 519373 w 7129463"/>
              <a:gd name="connsiteY6" fmla="*/ 1038746 h 1038746"/>
              <a:gd name="connsiteX7" fmla="*/ 0 w 7129463"/>
              <a:gd name="connsiteY7" fmla="*/ 519373 h 10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29463" h="1038746" fill="none" extrusionOk="0">
                <a:moveTo>
                  <a:pt x="0" y="519373"/>
                </a:moveTo>
                <a:cubicBezTo>
                  <a:pt x="7971" y="240005"/>
                  <a:pt x="201226" y="-31905"/>
                  <a:pt x="519373" y="0"/>
                </a:cubicBezTo>
                <a:cubicBezTo>
                  <a:pt x="2046523" y="-154472"/>
                  <a:pt x="5734112" y="-165626"/>
                  <a:pt x="6610090" y="0"/>
                </a:cubicBezTo>
                <a:cubicBezTo>
                  <a:pt x="6903119" y="-7697"/>
                  <a:pt x="7100538" y="230362"/>
                  <a:pt x="7129463" y="519373"/>
                </a:cubicBezTo>
                <a:lnTo>
                  <a:pt x="7129463" y="519373"/>
                </a:lnTo>
                <a:cubicBezTo>
                  <a:pt x="7129066" y="783382"/>
                  <a:pt x="6872069" y="1030947"/>
                  <a:pt x="6610090" y="1038746"/>
                </a:cubicBezTo>
                <a:cubicBezTo>
                  <a:pt x="5611221" y="996542"/>
                  <a:pt x="3415165" y="877449"/>
                  <a:pt x="519373" y="1038746"/>
                </a:cubicBezTo>
                <a:cubicBezTo>
                  <a:pt x="267201" y="1043174"/>
                  <a:pt x="2660" y="838413"/>
                  <a:pt x="0" y="519373"/>
                </a:cubicBezTo>
                <a:close/>
              </a:path>
              <a:path w="7129463" h="1038746" stroke="0" extrusionOk="0">
                <a:moveTo>
                  <a:pt x="0" y="519373"/>
                </a:moveTo>
                <a:cubicBezTo>
                  <a:pt x="8864" y="233584"/>
                  <a:pt x="205035" y="-36993"/>
                  <a:pt x="519373" y="0"/>
                </a:cubicBezTo>
                <a:cubicBezTo>
                  <a:pt x="1179260" y="-136090"/>
                  <a:pt x="4219910" y="117287"/>
                  <a:pt x="6610090" y="0"/>
                </a:cubicBezTo>
                <a:cubicBezTo>
                  <a:pt x="6886939" y="28963"/>
                  <a:pt x="7173656" y="262549"/>
                  <a:pt x="7129463" y="519373"/>
                </a:cubicBezTo>
                <a:lnTo>
                  <a:pt x="7129463" y="519373"/>
                </a:lnTo>
                <a:cubicBezTo>
                  <a:pt x="7122140" y="838977"/>
                  <a:pt x="6889930" y="1039913"/>
                  <a:pt x="6610090" y="1038746"/>
                </a:cubicBezTo>
                <a:cubicBezTo>
                  <a:pt x="5635433" y="1085078"/>
                  <a:pt x="2318335" y="904806"/>
                  <a:pt x="519373" y="1038746"/>
                </a:cubicBezTo>
                <a:cubicBezTo>
                  <a:pt x="247841" y="1020359"/>
                  <a:pt x="29288" y="808958"/>
                  <a:pt x="0" y="519373"/>
                </a:cubicBez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D83E69CB-1892-4DFA-9B07-33DA53D1AFE6}"/>
              </a:ext>
            </a:extLst>
          </p:cNvPr>
          <p:cNvSpPr txBox="1"/>
          <p:nvPr/>
        </p:nvSpPr>
        <p:spPr>
          <a:xfrm>
            <a:off x="1770058" y="363450"/>
            <a:ext cx="6657975" cy="523220"/>
          </a:xfrm>
          <a:prstGeom prst="rect">
            <a:avLst/>
          </a:prstGeom>
          <a:noFill/>
        </p:spPr>
        <p:txBody>
          <a:bodyPr wrap="square" rtlCol="0">
            <a:spAutoFit/>
          </a:bodyPr>
          <a:lstStyle/>
          <a:p>
            <a:pPr algn="just" defTabSz="685800">
              <a:buClrTx/>
            </a:pPr>
            <a:r>
              <a:rPr lang="en-US" sz="2800" kern="1200">
                <a:solidFill>
                  <a:prstClr val="black"/>
                </a:solidFill>
                <a:latin typeface="Arial" panose="020B0604020202020204" pitchFamily="34" charset="0"/>
                <a:ea typeface="+mn-ea"/>
                <a:cs typeface="Arial" panose="020B0604020202020204" pitchFamily="34" charset="0"/>
              </a:rPr>
              <a:t>Chúng ta đã học các loại biểu đồ nào?</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1372378" y="1568459"/>
            <a:ext cx="2836769" cy="77654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a:solidFill>
                  <a:srgbClr val="66382E"/>
                </a:solidFill>
                <a:latin typeface="Arial" panose="020B0604020202020204" pitchFamily="34" charset="0"/>
                <a:cs typeface="Arial" panose="020B0604020202020204" pitchFamily="34" charset="0"/>
              </a:rPr>
              <a:t>Biểu đồ tranh</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2362" y="4114479"/>
            <a:ext cx="1671638" cy="1071563"/>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078706" y="4376307"/>
            <a:ext cx="6657975" cy="461665"/>
          </a:xfrm>
          <a:prstGeom prst="rect">
            <a:avLst/>
          </a:prstGeom>
          <a:noFill/>
        </p:spPr>
        <p:txBody>
          <a:bodyPr wrap="square" rtlCol="0">
            <a:spAutoFit/>
          </a:bodyPr>
          <a:lstStyle/>
          <a:p>
            <a:pPr algn="just" defTabSz="685800">
              <a:buClrTx/>
            </a:pPr>
            <a:r>
              <a:rPr lang="en-US" sz="2400" i="1" kern="1200">
                <a:solidFill>
                  <a:prstClr val="black"/>
                </a:solidFill>
                <a:latin typeface="Arial" panose="020B0604020202020204" pitchFamily="34" charset="0"/>
                <a:ea typeface="+mn-ea"/>
                <a:cs typeface="Arial" panose="020B0604020202020204" pitchFamily="34" charset="0"/>
              </a:rPr>
              <a:t>Bạn đã giúp Jackie nhận được vật phẩm</a:t>
            </a:r>
          </a:p>
        </p:txBody>
      </p:sp>
      <p:pic>
        <p:nvPicPr>
          <p:cNvPr id="18" name="Tieng-ting-www_nhacchuongvui_com">
            <a:hlinkClick r:id="" action="ppaction://media"/>
            <a:extLst>
              <a:ext uri="{FF2B5EF4-FFF2-40B4-BE49-F238E27FC236}">
                <a16:creationId xmlns:a16="http://schemas.microsoft.com/office/drawing/2014/main" id="{35EF7017-046A-420A-9E3C-FF1CE2F288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9933" y="3129890"/>
            <a:ext cx="457200" cy="457200"/>
          </a:xfrm>
          <a:prstGeom prst="rect">
            <a:avLst/>
          </a:prstGeom>
        </p:spPr>
      </p:pic>
      <p:pic>
        <p:nvPicPr>
          <p:cNvPr id="19" name="Picture 2" descr="Biểu đồ tranh (Lý thuyết Toán lớp 6) | Chân trời sáng tạo">
            <a:extLst>
              <a:ext uri="{FF2B5EF4-FFF2-40B4-BE49-F238E27FC236}">
                <a16:creationId xmlns:a16="http://schemas.microsoft.com/office/drawing/2014/main" id="{C3B17FE9-5282-488B-B011-4ABDF4D999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340" y="2576276"/>
            <a:ext cx="2313799" cy="13290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D77A1C8D-6406-4D28-8118-5B7910E44535}"/>
              </a:ext>
            </a:extLst>
          </p:cNvPr>
          <p:cNvSpPr/>
          <p:nvPr/>
        </p:nvSpPr>
        <p:spPr>
          <a:xfrm>
            <a:off x="5461428" y="1581512"/>
            <a:ext cx="2512551" cy="77654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a:solidFill>
                  <a:srgbClr val="66382E"/>
                </a:solidFill>
                <a:latin typeface="Arial" panose="020B0604020202020204" pitchFamily="34" charset="0"/>
                <a:cs typeface="Arial" panose="020B0604020202020204" pitchFamily="34" charset="0"/>
              </a:rPr>
              <a:t>Biểu đồ cột.</a:t>
            </a:r>
          </a:p>
        </p:txBody>
      </p:sp>
      <p:pic>
        <p:nvPicPr>
          <p:cNvPr id="2050" name="Picture 2" descr="Kỹ năng nhận biết các dạng biểu đồ trong đề thi Địa lý THPT 2024">
            <a:extLst>
              <a:ext uri="{FF2B5EF4-FFF2-40B4-BE49-F238E27FC236}">
                <a16:creationId xmlns:a16="http://schemas.microsoft.com/office/drawing/2014/main" id="{7F5A4545-0FC8-4E3E-B53E-B9501A6A2A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55415" y="2457080"/>
            <a:ext cx="2749578" cy="1660745"/>
          </a:xfrm>
          <a:prstGeom prst="rect">
            <a:avLst/>
          </a:prstGeom>
          <a:noFill/>
          <a:extLst>
            <a:ext uri="{909E8E84-426E-40DD-AFC4-6F175D3DCCD1}">
              <a14:hiddenFill xmlns:a14="http://schemas.microsoft.com/office/drawing/2010/main">
                <a:solidFill>
                  <a:srgbClr val="FFFFFF"/>
                </a:solidFill>
              </a14:hiddenFill>
            </a:ext>
          </a:extLst>
        </p:spPr>
      </p:pic>
      <p:pic>
        <p:nvPicPr>
          <p:cNvPr id="21" name="Tieng-ting-www_nhacchuongvui_com">
            <a:hlinkClick r:id="" action="ppaction://media"/>
            <a:extLst>
              <a:ext uri="{FF2B5EF4-FFF2-40B4-BE49-F238E27FC236}">
                <a16:creationId xmlns:a16="http://schemas.microsoft.com/office/drawing/2014/main" id="{74054BDF-B004-4509-88E9-DC77133C3A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1981" y="2457080"/>
            <a:ext cx="457200" cy="4572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 presetClass="mediacall" presetSubtype="0" fill="hold" nodeType="withEffect">
                                  <p:stCondLst>
                                    <p:cond delay="0"/>
                                  </p:stCondLst>
                                  <p:childTnLst>
                                    <p:cmd type="call" cmd="playFrom(0.0)">
                                      <p:cBhvr>
                                        <p:cTn id="13" dur="2808" fill="hold"/>
                                        <p:tgtEl>
                                          <p:spTgt spid="18"/>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 presetClass="mediacall" presetSubtype="0" fill="hold" nodeType="withEffect">
                                  <p:stCondLst>
                                    <p:cond delay="0"/>
                                  </p:stCondLst>
                                  <p:childTnLst>
                                    <p:cmd type="call" cmd="playFrom(0.0)">
                                      <p:cBhvr>
                                        <p:cTn id="23" dur="2808" fill="hold"/>
                                        <p:tgtEl>
                                          <p:spTgt spid="21"/>
                                        </p:tgtEl>
                                      </p:cBhvr>
                                    </p:cmd>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8"/>
                </p:tgtEl>
              </p:cMediaNode>
            </p:audio>
            <p:audio>
              <p:cMediaNode vol="80000">
                <p:cTn id="33" fill="hold" display="0">
                  <p:stCondLst>
                    <p:cond delay="indefinite"/>
                  </p:stCondLst>
                  <p:endCondLst>
                    <p:cond evt="onStopAudio" delay="0">
                      <p:tgtEl>
                        <p:sldTgt/>
                      </p:tgtEl>
                    </p:cond>
                  </p:endCondLst>
                </p:cTn>
                <p:tgtEl>
                  <p:spTgt spid="21"/>
                </p:tgtEl>
              </p:cMediaNode>
            </p:audio>
          </p:childTnLst>
        </p:cTn>
      </p:par>
    </p:tnLst>
    <p:bldLst>
      <p:bldP spid="6" grpId="0" animBg="1"/>
      <p:bldP spid="14"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179620" y="19310"/>
            <a:ext cx="4778392" cy="51435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2313798" cy="51435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525" y="27254"/>
            <a:ext cx="2097080" cy="2012063"/>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48288" y="260741"/>
            <a:ext cx="5740653" cy="1038746"/>
          </a:xfrm>
          <a:custGeom>
            <a:avLst/>
            <a:gdLst>
              <a:gd name="connsiteX0" fmla="*/ 0 w 5740653"/>
              <a:gd name="connsiteY0" fmla="*/ 519373 h 1038746"/>
              <a:gd name="connsiteX1" fmla="*/ 519373 w 5740653"/>
              <a:gd name="connsiteY1" fmla="*/ 0 h 1038746"/>
              <a:gd name="connsiteX2" fmla="*/ 5221280 w 5740653"/>
              <a:gd name="connsiteY2" fmla="*/ 0 h 1038746"/>
              <a:gd name="connsiteX3" fmla="*/ 5740653 w 5740653"/>
              <a:gd name="connsiteY3" fmla="*/ 519373 h 1038746"/>
              <a:gd name="connsiteX4" fmla="*/ 5740653 w 5740653"/>
              <a:gd name="connsiteY4" fmla="*/ 519373 h 1038746"/>
              <a:gd name="connsiteX5" fmla="*/ 5221280 w 5740653"/>
              <a:gd name="connsiteY5" fmla="*/ 1038746 h 1038746"/>
              <a:gd name="connsiteX6" fmla="*/ 519373 w 5740653"/>
              <a:gd name="connsiteY6" fmla="*/ 1038746 h 1038746"/>
              <a:gd name="connsiteX7" fmla="*/ 0 w 5740653"/>
              <a:gd name="connsiteY7" fmla="*/ 519373 h 10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0653" h="1038746" fill="none" extrusionOk="0">
                <a:moveTo>
                  <a:pt x="0" y="519373"/>
                </a:moveTo>
                <a:cubicBezTo>
                  <a:pt x="7971" y="240005"/>
                  <a:pt x="201226" y="-31905"/>
                  <a:pt x="519373" y="0"/>
                </a:cubicBezTo>
                <a:cubicBezTo>
                  <a:pt x="1733504" y="-154472"/>
                  <a:pt x="3390301" y="-165626"/>
                  <a:pt x="5221280" y="0"/>
                </a:cubicBezTo>
                <a:cubicBezTo>
                  <a:pt x="5514309" y="-7697"/>
                  <a:pt x="5711728" y="230362"/>
                  <a:pt x="5740653" y="519373"/>
                </a:cubicBezTo>
                <a:lnTo>
                  <a:pt x="5740653" y="519373"/>
                </a:lnTo>
                <a:cubicBezTo>
                  <a:pt x="5740256" y="783382"/>
                  <a:pt x="5483259" y="1030947"/>
                  <a:pt x="5221280" y="1038746"/>
                </a:cubicBezTo>
                <a:cubicBezTo>
                  <a:pt x="4677433" y="996542"/>
                  <a:pt x="2377160" y="877449"/>
                  <a:pt x="519373" y="1038746"/>
                </a:cubicBezTo>
                <a:cubicBezTo>
                  <a:pt x="267201" y="1043174"/>
                  <a:pt x="2660" y="838413"/>
                  <a:pt x="0" y="519373"/>
                </a:cubicBezTo>
                <a:close/>
              </a:path>
              <a:path w="5740653" h="1038746" stroke="0" extrusionOk="0">
                <a:moveTo>
                  <a:pt x="0" y="519373"/>
                </a:moveTo>
                <a:cubicBezTo>
                  <a:pt x="8864" y="233584"/>
                  <a:pt x="205035" y="-36993"/>
                  <a:pt x="519373" y="0"/>
                </a:cubicBezTo>
                <a:cubicBezTo>
                  <a:pt x="1615371" y="-136090"/>
                  <a:pt x="4184095" y="117287"/>
                  <a:pt x="5221280" y="0"/>
                </a:cubicBezTo>
                <a:cubicBezTo>
                  <a:pt x="5498129" y="28963"/>
                  <a:pt x="5784846" y="262549"/>
                  <a:pt x="5740653" y="519373"/>
                </a:cubicBezTo>
                <a:lnTo>
                  <a:pt x="5740653" y="519373"/>
                </a:lnTo>
                <a:cubicBezTo>
                  <a:pt x="5733330" y="838977"/>
                  <a:pt x="5501120" y="1039913"/>
                  <a:pt x="5221280" y="1038746"/>
                </a:cubicBezTo>
                <a:cubicBezTo>
                  <a:pt x="4196538" y="1085078"/>
                  <a:pt x="1938955" y="904806"/>
                  <a:pt x="519373" y="1038746"/>
                </a:cubicBezTo>
                <a:cubicBezTo>
                  <a:pt x="247841" y="1020359"/>
                  <a:pt x="29288" y="808958"/>
                  <a:pt x="0" y="519373"/>
                </a:cubicBez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TextBox 13">
            <a:extLst>
              <a:ext uri="{FF2B5EF4-FFF2-40B4-BE49-F238E27FC236}">
                <a16:creationId xmlns:a16="http://schemas.microsoft.com/office/drawing/2014/main" id="{D177C7B7-DF85-46A0-B1AB-40297AEDA222}"/>
              </a:ext>
            </a:extLst>
          </p:cNvPr>
          <p:cNvSpPr txBox="1"/>
          <p:nvPr/>
        </p:nvSpPr>
        <p:spPr>
          <a:xfrm>
            <a:off x="1078706" y="4376307"/>
            <a:ext cx="6657975" cy="461665"/>
          </a:xfrm>
          <a:prstGeom prst="rect">
            <a:avLst/>
          </a:prstGeom>
          <a:noFill/>
        </p:spPr>
        <p:txBody>
          <a:bodyPr wrap="square" rtlCol="0">
            <a:spAutoFit/>
          </a:bodyPr>
          <a:lstStyle/>
          <a:p>
            <a:pPr algn="just" defTabSz="685800">
              <a:buClrTx/>
            </a:pPr>
            <a:r>
              <a:rPr lang="en-US" sz="2400" i="1" kern="1200">
                <a:solidFill>
                  <a:prstClr val="black"/>
                </a:solidFill>
                <a:latin typeface="Arial" panose="020B0604020202020204" pitchFamily="34" charset="0"/>
                <a:ea typeface="+mn-ea"/>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071" y="2916289"/>
            <a:ext cx="457200" cy="4572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93776" y="3955522"/>
            <a:ext cx="1593445" cy="1086189"/>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81083" y="4179684"/>
            <a:ext cx="1117414" cy="942818"/>
          </a:xfrm>
          <a:prstGeom prst="rect">
            <a:avLst/>
          </a:prstGeom>
        </p:spPr>
      </p:pic>
      <p:sp>
        <p:nvSpPr>
          <p:cNvPr id="18" name="TextBox 17">
            <a:extLst>
              <a:ext uri="{FF2B5EF4-FFF2-40B4-BE49-F238E27FC236}">
                <a16:creationId xmlns:a16="http://schemas.microsoft.com/office/drawing/2014/main" id="{B96EA76C-DA41-45B2-B0CA-9DB49E7F7FB8}"/>
              </a:ext>
            </a:extLst>
          </p:cNvPr>
          <p:cNvSpPr txBox="1"/>
          <p:nvPr/>
        </p:nvSpPr>
        <p:spPr>
          <a:xfrm>
            <a:off x="3414712" y="439051"/>
            <a:ext cx="6657975" cy="523220"/>
          </a:xfrm>
          <a:prstGeom prst="rect">
            <a:avLst/>
          </a:prstGeom>
          <a:noFill/>
        </p:spPr>
        <p:txBody>
          <a:bodyPr wrap="square" rtlCol="0">
            <a:spAutoFit/>
          </a:bodyPr>
          <a:lstStyle/>
          <a:p>
            <a:pPr algn="just" defTabSz="685800">
              <a:buClrTx/>
            </a:pPr>
            <a:r>
              <a:rPr lang="en-US" sz="2800" kern="1200">
                <a:solidFill>
                  <a:prstClr val="black"/>
                </a:solidFill>
                <a:latin typeface="Arial" panose="020B0604020202020204" pitchFamily="34" charset="0"/>
                <a:ea typeface="+mn-ea"/>
                <a:cs typeface="Arial" panose="020B0604020202020204" pitchFamily="34" charset="0"/>
              </a:rPr>
              <a:t>Đây là biểu đồ gì?</a:t>
            </a:r>
          </a:p>
        </p:txBody>
      </p:sp>
      <p:sp>
        <p:nvSpPr>
          <p:cNvPr id="19" name="Rectangle: Rounded Corners 18">
            <a:extLst>
              <a:ext uri="{FF2B5EF4-FFF2-40B4-BE49-F238E27FC236}">
                <a16:creationId xmlns:a16="http://schemas.microsoft.com/office/drawing/2014/main" id="{1BC7934B-F8F7-4CBE-A7D2-7C936CA43572}"/>
              </a:ext>
            </a:extLst>
          </p:cNvPr>
          <p:cNvSpPr/>
          <p:nvPr/>
        </p:nvSpPr>
        <p:spPr>
          <a:xfrm>
            <a:off x="328952" y="3059906"/>
            <a:ext cx="2974643" cy="111977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a:solidFill>
                  <a:srgbClr val="66382E"/>
                </a:solidFill>
                <a:latin typeface="Arial" panose="020B0604020202020204" pitchFamily="34" charset="0"/>
                <a:cs typeface="Arial" panose="020B0604020202020204" pitchFamily="34" charset="0"/>
              </a:rPr>
              <a:t>Biểu đồ hình quạt tròn </a:t>
            </a:r>
          </a:p>
        </p:txBody>
      </p:sp>
      <p:pic>
        <p:nvPicPr>
          <p:cNvPr id="6" name="Picture 5">
            <a:extLst>
              <a:ext uri="{FF2B5EF4-FFF2-40B4-BE49-F238E27FC236}">
                <a16:creationId xmlns:a16="http://schemas.microsoft.com/office/drawing/2014/main" id="{A5012108-EA0F-E2EB-5E69-081BD4672AF3}"/>
              </a:ext>
            </a:extLst>
          </p:cNvPr>
          <p:cNvPicPr>
            <a:picLocks noChangeAspect="1"/>
          </p:cNvPicPr>
          <p:nvPr/>
        </p:nvPicPr>
        <p:blipFill>
          <a:blip r:embed="rId11"/>
          <a:stretch>
            <a:fillRect/>
          </a:stretch>
        </p:blipFill>
        <p:spPr>
          <a:xfrm>
            <a:off x="3774139" y="1345688"/>
            <a:ext cx="2974643" cy="2973158"/>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2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7"/>
                </p:tgtEl>
              </p:cMediaNode>
            </p:audio>
          </p:childTnLst>
        </p:cTn>
      </p:par>
    </p:tnLst>
    <p:bldLst>
      <p:bldP spid="14" grpId="0"/>
      <p:bldP spid="19" grpId="0" animBg="1"/>
    </p:bldLst>
  </p:timing>
</p:sld>
</file>

<file path=ppt/theme/theme1.xml><?xml version="1.0" encoding="utf-8"?>
<a:theme xmlns:a="http://schemas.openxmlformats.org/drawingml/2006/main" name="Who's Who Game by Slidesgo">
  <a:themeElements>
    <a:clrScheme name="Simple Light">
      <a:dk1>
        <a:srgbClr val="000000"/>
      </a:dk1>
      <a:lt1>
        <a:srgbClr val="FFFFFF"/>
      </a:lt1>
      <a:dk2>
        <a:srgbClr val="595959"/>
      </a:dk2>
      <a:lt2>
        <a:srgbClr val="EEEEEE"/>
      </a:lt2>
      <a:accent1>
        <a:srgbClr val="FF8888"/>
      </a:accent1>
      <a:accent2>
        <a:srgbClr val="CFD690"/>
      </a:accent2>
      <a:accent3>
        <a:srgbClr val="46AA9E"/>
      </a:accent3>
      <a:accent4>
        <a:srgbClr val="0B443D"/>
      </a:accent4>
      <a:accent5>
        <a:srgbClr val="F4EAD7"/>
      </a:accent5>
      <a:accent6>
        <a:srgbClr val="F8F4EC"/>
      </a:accent6>
      <a:hlink>
        <a:srgbClr val="CE71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733</TotalTime>
  <Words>1496</Words>
  <Application>Microsoft Office PowerPoint</Application>
  <PresentationFormat>On-screen Show (16:9)</PresentationFormat>
  <Paragraphs>109</Paragraphs>
  <Slides>33</Slides>
  <Notes>4</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UTM Cookies</vt:lpstr>
      <vt:lpstr>Wingdings</vt:lpstr>
      <vt:lpstr>Times New Roman</vt:lpstr>
      <vt:lpstr>Sriracha</vt:lpstr>
      <vt:lpstr>Bangers</vt:lpstr>
      <vt:lpstr>Arial</vt:lpstr>
      <vt:lpstr>Barlow</vt:lpstr>
      <vt:lpstr>Calibri</vt:lpstr>
      <vt:lpstr>Who's Who Game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52</cp:revision>
  <dcterms:modified xsi:type="dcterms:W3CDTF">2024-09-17T23:56:05Z</dcterms:modified>
  <cp:category>9Slide.vn</cp:category>
</cp:coreProperties>
</file>