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325" r:id="rId4"/>
    <p:sldId id="320" r:id="rId5"/>
    <p:sldId id="267" r:id="rId6"/>
    <p:sldId id="328" r:id="rId7"/>
    <p:sldId id="321" r:id="rId8"/>
    <p:sldId id="326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1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D4EFFD"/>
    <a:srgbClr val="FF3399"/>
    <a:srgbClr val="9966FF"/>
    <a:srgbClr val="00FF00"/>
    <a:srgbClr val="3399FF"/>
    <a:srgbClr val="FFAB7C"/>
    <a:srgbClr val="CCFFFF"/>
    <a:srgbClr val="C1FFA6"/>
    <a:srgbClr val="C9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660"/>
  </p:normalViewPr>
  <p:slideViewPr>
    <p:cSldViewPr snapToGrid="0">
      <p:cViewPr>
        <p:scale>
          <a:sx n="33" d="100"/>
          <a:sy n="33" d="100"/>
        </p:scale>
        <p:origin x="186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B570-C845-46CB-8AA8-6DAA481565C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D489-7CCC-49DD-8634-51C5A068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5C8C-E99D-E7C5-7A2E-D0F1942DA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31387-7C97-CA20-84AA-CF7A82A3F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8255-8A12-4305-EBAF-29882117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33503-7FD8-A139-6EBC-D1F9E17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C72C9-D96C-B022-8BFA-2D606D9B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82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C66-4589-7603-D388-B954B9D1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1CB79-0C0D-5DA8-A57B-2797710B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8F16-5741-3333-9C9E-4A805CD6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E850-470B-6BBA-D0E6-6DBB55D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128F-50F1-1466-9F1E-D4E768F6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64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B49DE-B983-9465-9C11-4DA7CA213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5EB31-A376-BD48-E983-B3EF36A9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DC4C-68DE-855D-7DE9-F7579A9F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D227-92E6-6FB1-4437-71C1391B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C3A7-D335-C367-1C51-DBC9620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33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0B49-1936-5E61-37E5-0A18FD64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122D-6537-B117-8695-0F3EB804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5601-1D3E-43FA-FC1D-A876B69A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8902F-C1A5-B9CA-8688-D0561510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778C-5EB0-ECFA-D0CF-33DE3527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6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1C27-8A29-3D24-AD2C-008BB28E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5B3F-7ADA-05EB-84C7-099BDEF6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8FCB-465D-33DA-A57E-FB8F591F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87C3-C7C7-F964-ECAC-5E3A34E6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1B4F8-C50A-C832-D4C0-24D8C314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67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FE51-E5AB-1480-6EF1-88486893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E289-1881-609C-859B-C95BBF30A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36C9E-3337-7DF7-DAF7-D2382D6AE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F1367-1058-8712-2354-F4FDF6D0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CC32-1AFC-92AD-42EC-A1A5FB21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22CD-4383-AEE9-A193-57493530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46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A784-4DD8-D1D7-98CF-23548691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F8E1-51DC-EEDA-F54F-06D3AC02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FC9E3-EBE5-B1D8-2DEE-C3A1C3F5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10060-98C2-78AC-543D-9DD5B10D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5CAB-822D-B27D-6715-AC738E61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9144-4E40-C143-6C99-9A7BA83F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14DCC-D1A7-A4C6-4CA4-0C56973B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8D01C-F72C-1EE9-9A27-F4230A9B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93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2471-F675-0922-0216-992B3845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7D80-FF99-33E0-3A6A-21F50AC7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6F05-EBB1-BD06-F3C2-BEAB7CFE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2A474-8E78-44E0-D6D9-CCFB286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88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802B5-F707-93ED-1FD5-85D1064B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22940-CAB7-5B93-3EB6-BF0D6A5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56C52-3D9B-C43E-E734-E8792810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8316-EC44-DFD5-7E1B-2F6B388E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2674-B793-95F0-6517-2D8945B51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0E2E-FCEB-A045-A446-4496859BB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A61E7-DDD7-EF8C-DDFA-C85FF63F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7C523-73B3-B3C8-BC73-FBFA8D31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6146-DF43-43BC-1D38-67061A10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43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D639-E0B5-F946-6BFA-BA43F4CB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F93FF-10E2-0F7F-AFAA-02BA599D0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087D0-052C-ED0D-6216-217E2A129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22F8-B3C5-9AB9-909C-2FD924B1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868-C3D8-B32D-BC4E-B5B6DBE1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233DF-B3DB-1090-726C-931B403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3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C0F7643-4F4F-ABB1-D260-0D36DD1A1B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5A347-1625-7B20-FC58-1F1A88D7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7A27-CDAA-667E-7673-BCB17EBC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E12DD-3249-4D67-F298-598091342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07AA-B116-4F32-B759-5FF51FCAA908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D567-74DC-5C46-7706-BE16B089B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9969-3863-BFD5-9229-21F4324E4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4FCEF3-1D0C-8D16-BF4D-3C9818929EF9}"/>
              </a:ext>
            </a:extLst>
          </p:cNvPr>
          <p:cNvSpPr/>
          <p:nvPr/>
        </p:nvSpPr>
        <p:spPr>
          <a:xfrm>
            <a:off x="0" y="-85822"/>
            <a:ext cx="12192000" cy="605535"/>
          </a:xfrm>
          <a:prstGeom prst="rect">
            <a:avLst/>
          </a:prstGeom>
          <a:solidFill>
            <a:srgbClr val="FF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5CC7E-0FF3-11A3-2FB6-77A5F058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9" r="343"/>
          <a:stretch/>
        </p:blipFill>
        <p:spPr>
          <a:xfrm>
            <a:off x="1" y="521352"/>
            <a:ext cx="12191999" cy="6420863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44A271B-B663-031C-9A8C-F94ABF49FED1}"/>
              </a:ext>
            </a:extLst>
          </p:cNvPr>
          <p:cNvSpPr/>
          <p:nvPr/>
        </p:nvSpPr>
        <p:spPr>
          <a:xfrm>
            <a:off x="783537" y="1622975"/>
            <a:ext cx="6028007" cy="3290481"/>
          </a:xfrm>
          <a:prstGeom prst="round2DiagRect">
            <a:avLst>
              <a:gd name="adj1" fmla="val 17243"/>
              <a:gd name="adj2" fmla="val 470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672E-9E85-8257-2F77-337B0B225E3D}"/>
              </a:ext>
            </a:extLst>
          </p:cNvPr>
          <p:cNvSpPr txBox="1"/>
          <p:nvPr/>
        </p:nvSpPr>
        <p:spPr>
          <a:xfrm>
            <a:off x="894103" y="1886222"/>
            <a:ext cx="596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Thứ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 …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ngày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 …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tháng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 …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năm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SantElia Script Light" panose="03010300040707000504" pitchFamily="66" charset="0"/>
              </a:rPr>
              <a:t> …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#9Slide05 SantElia Script Light" panose="030103000407070005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EB0DB-8112-6A7E-FFF5-DDFF262F5FCA}"/>
              </a:ext>
            </a:extLst>
          </p:cNvPr>
          <p:cNvSpPr txBox="1"/>
          <p:nvPr/>
        </p:nvSpPr>
        <p:spPr>
          <a:xfrm>
            <a:off x="3030777" y="2363901"/>
            <a:ext cx="146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rgbClr val="009999"/>
                  </a:solidFill>
                  <a:prstDash val="solid"/>
                </a:ln>
                <a:solidFill>
                  <a:srgbClr val="FFFF66"/>
                </a:solidFill>
                <a:effectLst>
                  <a:outerShdw dist="76200" dir="2700000" algn="tl" rotWithShape="0">
                    <a:srgbClr val="009999"/>
                  </a:outerShdw>
                </a:effectLst>
                <a:latin typeface="LNTH-Hoa Nho LNTH" pitchFamily="2" charset="0"/>
              </a:rPr>
              <a:t>Toán</a:t>
            </a:r>
            <a:endParaRPr lang="vi-VN" sz="4800" b="1" dirty="0">
              <a:ln w="6600">
                <a:solidFill>
                  <a:srgbClr val="009999"/>
                </a:solidFill>
                <a:prstDash val="solid"/>
              </a:ln>
              <a:solidFill>
                <a:srgbClr val="FFFF66"/>
              </a:solidFill>
              <a:effectLst>
                <a:outerShdw dist="76200" dir="2700000" algn="tl" rotWithShape="0">
                  <a:srgbClr val="009999"/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96733-F26E-C15F-FC59-8F150210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6223003" y="3551504"/>
            <a:ext cx="2623138" cy="369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0D8D2-0179-4A25-1C84-59C2F8FEF0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1693" r="72114" b="24894"/>
          <a:stretch/>
        </p:blipFill>
        <p:spPr>
          <a:xfrm>
            <a:off x="7666093" y="224385"/>
            <a:ext cx="1277444" cy="1277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DC8B5F-0E9F-1540-A57D-F3A6DA833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8" t="4482" r="33861" b="62105"/>
          <a:stretch/>
        </p:blipFill>
        <p:spPr>
          <a:xfrm>
            <a:off x="567526" y="2556277"/>
            <a:ext cx="1277444" cy="12772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4AB67-1B5F-E065-D4ED-6F071D5E9341}"/>
              </a:ext>
            </a:extLst>
          </p:cNvPr>
          <p:cNvGrpSpPr/>
          <p:nvPr/>
        </p:nvGrpSpPr>
        <p:grpSpPr>
          <a:xfrm>
            <a:off x="3426796" y="4701282"/>
            <a:ext cx="3742174" cy="3121321"/>
            <a:chOff x="3343669" y="4820696"/>
            <a:chExt cx="3742174" cy="3121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3FB067-CD28-38E3-F8B8-17196ABB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6" t="6155" r="53873" b="60432"/>
            <a:stretch/>
          </p:blipFill>
          <p:spPr>
            <a:xfrm>
              <a:off x="4547726" y="4820696"/>
              <a:ext cx="1277444" cy="12772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7ECC4E-0B47-934E-D839-E9348FFEF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8" t="63608" r="53471" b="2979"/>
            <a:stretch/>
          </p:blipFill>
          <p:spPr>
            <a:xfrm>
              <a:off x="3707591" y="4961780"/>
              <a:ext cx="1277444" cy="12772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CA171B-97B4-1888-90E9-9B08FEA4F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706" r="30339" b="-119"/>
            <a:stretch/>
          </p:blipFill>
          <p:spPr>
            <a:xfrm flipH="1">
              <a:off x="5214756" y="5025930"/>
              <a:ext cx="1277444" cy="12772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C840F2-9727-D52F-963E-B7E613AF6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0848"/>
            <a:stretch/>
          </p:blipFill>
          <p:spPr>
            <a:xfrm>
              <a:off x="3343669" y="5790463"/>
              <a:ext cx="3742174" cy="215155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C8E8AD-C90A-B7A8-2ABB-C8FB36A3151B}"/>
              </a:ext>
            </a:extLst>
          </p:cNvPr>
          <p:cNvSpPr txBox="1"/>
          <p:nvPr/>
        </p:nvSpPr>
        <p:spPr>
          <a:xfrm>
            <a:off x="1308539" y="3223996"/>
            <a:ext cx="4992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9966FF"/>
                </a:solidFill>
                <a:latin typeface="#9Slide07 Crocante" panose="02000000000000000000" pitchFamily="2" charset="0"/>
              </a:rPr>
              <a:t>Bài 60. SỬ DỤNG MÁY TÍNH CẦM TAY</a:t>
            </a:r>
            <a:endParaRPr lang="en-US" sz="4000" dirty="0">
              <a:solidFill>
                <a:srgbClr val="9966FF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27D71-44E1-DB0B-FC6D-DF49F3EDD721}"/>
              </a:ext>
            </a:extLst>
          </p:cNvPr>
          <p:cNvSpPr txBox="1"/>
          <p:nvPr/>
        </p:nvSpPr>
        <p:spPr>
          <a:xfrm>
            <a:off x="5362639" y="4213145"/>
            <a:ext cx="176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#9Slide03 Aturdida" pitchFamily="2" charset="0"/>
              </a:rPr>
              <a:t>(</a:t>
            </a:r>
            <a:r>
              <a:rPr lang="vi-VN" sz="3600">
                <a:solidFill>
                  <a:srgbClr val="FF0000"/>
                </a:solidFill>
                <a:latin typeface="#9Slide03 Aturdida" pitchFamily="2" charset="0"/>
              </a:rPr>
              <a:t>Tiết </a:t>
            </a:r>
            <a:r>
              <a:rPr lang="en-US" sz="3600">
                <a:solidFill>
                  <a:srgbClr val="FF0000"/>
                </a:solidFill>
                <a:latin typeface="#9Slide03 Aturdida" pitchFamily="2" charset="0"/>
              </a:rPr>
              <a:t>1</a:t>
            </a:r>
            <a:r>
              <a:rPr lang="vi-VN" sz="3600">
                <a:solidFill>
                  <a:srgbClr val="FF0000"/>
                </a:solidFill>
                <a:latin typeface="#9Slide03 Aturdida" pitchFamily="2" charset="0"/>
              </a:rPr>
              <a:t>)</a:t>
            </a:r>
            <a:endParaRPr lang="en-US" sz="3600" dirty="0">
              <a:solidFill>
                <a:srgbClr val="FF0000"/>
              </a:solidFill>
              <a:latin typeface="#9Slide03 Aturdida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7E3849-5EBC-B86F-21FF-DECD4460E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016" y="-132782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3368565" y="368819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</a:rPr>
              <a:t>• Ví dụ 1: Tính 53 : 2.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714856" y="129986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/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3A431-827B-8454-59A2-1898210E5C55}"/>
              </a:ext>
            </a:extLst>
          </p:cNvPr>
          <p:cNvSpPr/>
          <p:nvPr/>
        </p:nvSpPr>
        <p:spPr>
          <a:xfrm>
            <a:off x="9316105" y="4718221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9316105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F8BE6-8331-D03F-B46B-69DD9580A1B0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36464" y="1840127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26.5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600300-1FA6-0D49-265B-79FEB7703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2" y="1855679"/>
            <a:ext cx="4981751" cy="1184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677993" y="2951562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/>
              <a:t>Trên màn hình xuất hiện kết quả 26.5, tức là 26,5.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4BAC9-60D9-627C-B1E0-1C96DE29A594}"/>
              </a:ext>
            </a:extLst>
          </p:cNvPr>
          <p:cNvSpPr txBox="1"/>
          <p:nvPr/>
        </p:nvSpPr>
        <p:spPr>
          <a:xfrm>
            <a:off x="1080898" y="4834095"/>
            <a:ext cx="5865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Để thực hiện các phép tính cộng, trừ, nhân, em làm tương tự như vậy.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5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996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2: Tính tỉ số phần trăm của 5 và 40.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05440" y="1826833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12.5, tức là 12,5%.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583492-8B3B-C213-7E0A-10F4D69B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64" y="2709971"/>
            <a:ext cx="5316589" cy="9258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8819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622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3: Tính 25% của 36.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9305440" y="4719592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9305440" y="408594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10190432" y="4091645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93907" y="1866678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9.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5C349-807D-A487-34EC-5EBE962A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62" y="2649008"/>
            <a:ext cx="5878968" cy="1038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12E6A6-C1B8-C59C-710D-39F3B4F35C34}"/>
              </a:ext>
            </a:extLst>
          </p:cNvPr>
          <p:cNvSpPr/>
          <p:nvPr/>
        </p:nvSpPr>
        <p:spPr>
          <a:xfrm>
            <a:off x="8420448" y="4102997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33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955488" cy="1862048"/>
            <a:chOff x="539496" y="1921540"/>
            <a:chExt cx="7955488" cy="18620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950F74-7D55-3D41-ED95-E8E11F8F09E8}"/>
                </a:ext>
              </a:extLst>
            </p:cNvPr>
            <p:cNvSpPr txBox="1"/>
            <p:nvPr/>
          </p:nvSpPr>
          <p:spPr>
            <a:xfrm>
              <a:off x="5581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0070C0"/>
                </a:solidFill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Tính.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28 459 + 30 953 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48 321 – 9 470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27 452 × 67 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52614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28 459 + 30 953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819807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161874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44402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26931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09459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4924100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5908544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670747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753276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4E3C5-EF20-4B1A-DC2F-EAA0002C5B74}"/>
              </a:ext>
            </a:extLst>
          </p:cNvPr>
          <p:cNvSpPr/>
          <p:nvPr/>
        </p:nvSpPr>
        <p:spPr>
          <a:xfrm>
            <a:off x="835804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6524E3-5CC2-BB84-8212-224B1ED60C1F}"/>
              </a:ext>
            </a:extLst>
          </p:cNvPr>
          <p:cNvSpPr/>
          <p:nvPr/>
        </p:nvSpPr>
        <p:spPr>
          <a:xfrm>
            <a:off x="918333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5AF7E5-D9C8-BEFD-A2FE-2AFC242C4FF0}"/>
              </a:ext>
            </a:extLst>
          </p:cNvPr>
          <p:cNvSpPr/>
          <p:nvPr/>
        </p:nvSpPr>
        <p:spPr>
          <a:xfrm>
            <a:off x="1001283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FF0000"/>
                </a:solidFill>
              </a:rPr>
              <a:t>Trên màn hình xuất hiện kết quả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59.412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7033F-DA88-B037-0392-8513F54AFB3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59 412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1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404025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48 321 – 9 470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97873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9680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02209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84737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67266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02166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486610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28554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11083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4E3C5-EF20-4B1A-DC2F-EAA0002C5B74}"/>
              </a:ext>
            </a:extLst>
          </p:cNvPr>
          <p:cNvSpPr/>
          <p:nvPr/>
        </p:nvSpPr>
        <p:spPr>
          <a:xfrm>
            <a:off x="893611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6524E3-5CC2-BB84-8212-224B1ED60C1F}"/>
              </a:ext>
            </a:extLst>
          </p:cNvPr>
          <p:cNvSpPr/>
          <p:nvPr/>
        </p:nvSpPr>
        <p:spPr>
          <a:xfrm>
            <a:off x="976140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38.851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B7E4-7BC8-F076-9D4B-1F368B0C417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38 851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27 452 × 67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492468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29140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11668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94197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76725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96761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581205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380140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205425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492468" y="4306380"/>
            <a:ext cx="8156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1.838.284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1 839 284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5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97873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9680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02209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84737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67266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02166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486610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285545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110830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402980" y="4308349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2.453,5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2 453,5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0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tỉ số phần trăm của 18 và 80.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8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E816F-5001-309F-FDB6-D54DAEDE6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0" y="2389931"/>
            <a:ext cx="5919729" cy="4200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3B101-817B-E24C-6486-871C5D87C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tỉ số phần trăm của 18 và 80.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25952" y="3574778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22.5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EBEED-3AA1-58BA-28E8-84F66A4752D9}"/>
              </a:ext>
            </a:extLst>
          </p:cNvPr>
          <p:cNvSpPr txBox="1"/>
          <p:nvPr/>
        </p:nvSpPr>
        <p:spPr>
          <a:xfrm>
            <a:off x="958316" y="4814981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 số phần trăm của 18 và 80 là 22,5%</a:t>
            </a:r>
          </a:p>
        </p:txBody>
      </p:sp>
    </p:spTree>
    <p:extLst>
      <p:ext uri="{BB962C8B-B14F-4D97-AF65-F5344CB8AC3E}">
        <p14:creationId xmlns:p14="http://schemas.microsoft.com/office/powerpoint/2010/main" val="417327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lang="vi-VN" sz="4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25952" y="3668135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EBEED-3AA1-58BA-28E8-84F66A4752D9}"/>
              </a:ext>
            </a:extLst>
          </p:cNvPr>
          <p:cNvSpPr txBox="1"/>
          <p:nvPr/>
        </p:nvSpPr>
        <p:spPr>
          <a:xfrm>
            <a:off x="1364418" y="4693574"/>
            <a:ext cx="553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của 60 là 27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7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F74EA8-79FF-C726-BEC0-CB3C7156000C}"/>
              </a:ext>
            </a:extLst>
          </p:cNvPr>
          <p:cNvGrpSpPr/>
          <p:nvPr/>
        </p:nvGrpSpPr>
        <p:grpSpPr>
          <a:xfrm>
            <a:off x="0" y="-135467"/>
            <a:ext cx="12192000" cy="7029644"/>
            <a:chOff x="0" y="-26890"/>
            <a:chExt cx="12192000" cy="70296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3E69A-4322-4165-54DD-AEDE32E64390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15E3DA-2F17-E3BB-873C-612BF01F4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545642-80D0-DC8F-94DB-F2EAD3C40FF8}"/>
              </a:ext>
            </a:extLst>
          </p:cNvPr>
          <p:cNvSpPr/>
          <p:nvPr/>
        </p:nvSpPr>
        <p:spPr>
          <a:xfrm>
            <a:off x="170401" y="191386"/>
            <a:ext cx="11829932" cy="6507126"/>
          </a:xfrm>
          <a:prstGeom prst="roundRect">
            <a:avLst>
              <a:gd name="adj" fmla="val 9053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AF350-295A-1584-5AA4-9A73BB1486AE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89A07-5BBD-4608-9E04-FCF2D9308284}"/>
              </a:ext>
            </a:extLst>
          </p:cNvPr>
          <p:cNvSpPr txBox="1"/>
          <p:nvPr/>
        </p:nvSpPr>
        <p:spPr>
          <a:xfrm>
            <a:off x="2033764" y="197811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FF1A5-72F7-EEE0-89CD-B4E35875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56013" y="1858470"/>
            <a:ext cx="919996" cy="919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3DA45-7D17-01C8-6B09-2F59E486C7F6}"/>
              </a:ext>
            </a:extLst>
          </p:cNvPr>
          <p:cNvSpPr txBox="1"/>
          <p:nvPr/>
        </p:nvSpPr>
        <p:spPr>
          <a:xfrm>
            <a:off x="2033764" y="296230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3CB94-BD0F-6FE2-95D9-87BF0E63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72036" y="2876475"/>
            <a:ext cx="919996" cy="919996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4191E9C-BF1A-0A2F-F444-EC92A93B3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35" y="3883826"/>
            <a:ext cx="1813018" cy="265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7D5FF-6367-40FE-609D-2AAD77AB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03" y="2916272"/>
            <a:ext cx="5373470" cy="37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0C72F-A665-BDA8-0C95-4912B19F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730308"/>
            <a:ext cx="12192000" cy="62582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F22512-C791-D04C-3E03-585B7FCBF8B7}"/>
              </a:ext>
            </a:extLst>
          </p:cNvPr>
          <p:cNvGrpSpPr/>
          <p:nvPr/>
        </p:nvGrpSpPr>
        <p:grpSpPr>
          <a:xfrm>
            <a:off x="4128225" y="3429000"/>
            <a:ext cx="3634223" cy="3021867"/>
            <a:chOff x="3308444" y="2664293"/>
            <a:chExt cx="3634223" cy="3021867"/>
          </a:xfrm>
        </p:grpSpPr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7F696BC6-F804-77A2-EC88-ED4B3FC2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444" y="2664293"/>
              <a:ext cx="3634223" cy="30218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B456FB-1657-6E58-E718-8E9EE9BB5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7" t="9560" r="41111" b="49867"/>
            <a:stretch/>
          </p:blipFill>
          <p:spPr>
            <a:xfrm>
              <a:off x="4348371" y="3900442"/>
              <a:ext cx="1226379" cy="151150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3C82-9A11-DFA2-4C8E-C362BD30652F}"/>
              </a:ext>
            </a:extLst>
          </p:cNvPr>
          <p:cNvGrpSpPr/>
          <p:nvPr/>
        </p:nvGrpSpPr>
        <p:grpSpPr>
          <a:xfrm>
            <a:off x="1980013" y="3449879"/>
            <a:ext cx="2094038" cy="3044029"/>
            <a:chOff x="607203" y="2817441"/>
            <a:chExt cx="2094038" cy="3044029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2D562B3-8CD9-D4B4-724C-F75E2CF1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203" y="2817441"/>
              <a:ext cx="2094038" cy="30218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4AB82C-0206-B585-96A7-8F10C1893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1" r="66481" b="48967"/>
            <a:stretch/>
          </p:blipFill>
          <p:spPr>
            <a:xfrm rot="423279">
              <a:off x="1147983" y="4075434"/>
              <a:ext cx="1012478" cy="178603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1357778-4F4C-79AF-4919-AAD9E0EAAD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8474761" y="3194520"/>
            <a:ext cx="2623138" cy="3693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5F1717-6C09-EF60-B0C9-F52766A95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1380278"/>
            <a:ext cx="1160779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D7E451-5709-8D9B-0490-39BF3605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1" y="2019300"/>
            <a:ext cx="11124734" cy="2975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90BB06-8A91-A344-61F8-4E5A881AF913}"/>
              </a:ext>
            </a:extLst>
          </p:cNvPr>
          <p:cNvSpPr/>
          <p:nvPr/>
        </p:nvSpPr>
        <p:spPr>
          <a:xfrm>
            <a:off x="467191" y="2002008"/>
            <a:ext cx="461915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B320-6010-0E1D-8571-FFFCDE2199D8}"/>
              </a:ext>
            </a:extLst>
          </p:cNvPr>
          <p:cNvSpPr/>
          <p:nvPr/>
        </p:nvSpPr>
        <p:spPr>
          <a:xfrm>
            <a:off x="8325317" y="1998762"/>
            <a:ext cx="3180884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AE819-FC42-DE76-E0DA-B0D564B4613D}"/>
              </a:ext>
            </a:extLst>
          </p:cNvPr>
          <p:cNvSpPr/>
          <p:nvPr/>
        </p:nvSpPr>
        <p:spPr>
          <a:xfrm>
            <a:off x="467190" y="4831812"/>
            <a:ext cx="1118186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551054D-E2FB-98C0-A184-E32581353DA6}"/>
              </a:ext>
            </a:extLst>
          </p:cNvPr>
          <p:cNvSpPr/>
          <p:nvPr/>
        </p:nvSpPr>
        <p:spPr>
          <a:xfrm>
            <a:off x="685800" y="2552700"/>
            <a:ext cx="2895600" cy="1390650"/>
          </a:xfrm>
          <a:prstGeom prst="wedgeRoundRectCallout">
            <a:avLst>
              <a:gd name="adj1" fmla="val 50220"/>
              <a:gd name="adj2" fmla="val 65240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máy tính cầm tay thì tính toán sẽ nhanh hơn.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4028DE7-BBBA-3E8F-F829-1EDED1686F25}"/>
              </a:ext>
            </a:extLst>
          </p:cNvPr>
          <p:cNvSpPr/>
          <p:nvPr/>
        </p:nvSpPr>
        <p:spPr>
          <a:xfrm>
            <a:off x="5086350" y="2002008"/>
            <a:ext cx="3524252" cy="817392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như thế nào?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Dễ dàng không nhỉ?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3F42FF6-3A84-4A31-92FA-DA93F7FBE7C8}"/>
              </a:ext>
            </a:extLst>
          </p:cNvPr>
          <p:cNvSpPr/>
          <p:nvPr/>
        </p:nvSpPr>
        <p:spPr>
          <a:xfrm>
            <a:off x="8162683" y="3020303"/>
            <a:ext cx="3343517" cy="1192323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Tất cả các phép tính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đều thực hiện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vi-VN" sz="2000">
                <a:solidFill>
                  <a:schemeClr val="tx1"/>
                </a:solidFill>
              </a:rPr>
              <a:t>được sao?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4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320658" cy="1870218"/>
            <a:chOff x="539496" y="1921540"/>
            <a:chExt cx="7320658" cy="1870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32065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>
                  <a:ln w="190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</a:rPr>
                <a:t>KHÁM PHÁ</a:t>
              </a:r>
              <a:endParaRPr lang="vi-VN" sz="11500" dirty="0">
                <a:ln w="1905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950F74-7D55-3D41-ED95-E8E11F8F09E8}"/>
                </a:ext>
              </a:extLst>
            </p:cNvPr>
            <p:cNvSpPr txBox="1"/>
            <p:nvPr/>
          </p:nvSpPr>
          <p:spPr>
            <a:xfrm>
              <a:off x="568216" y="1929710"/>
              <a:ext cx="723166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>
                  <a:solidFill>
                    <a:srgbClr val="FF3399"/>
                  </a:solidFill>
                  <a:latin typeface="#9Slide07 Crocante" panose="02000000000000000000" pitchFamily="2" charset="0"/>
                </a:rPr>
                <a:t>KHÁM PHÁ</a:t>
              </a:r>
              <a:endParaRPr lang="en-US" sz="11500" dirty="0">
                <a:solidFill>
                  <a:srgbClr val="FF3399"/>
                </a:solidFill>
                <a:latin typeface="#9Slide07 Crocante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164791" y="965835"/>
            <a:ext cx="1041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/>
              <a:t>1. Giới thiệu máy tính cầm tay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1.11111E-6 L 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5B65A853-3B0F-4018-BA5F-D69FE430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6" y="1289953"/>
            <a:ext cx="5943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Máy tính cầm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tay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giúp ta thực hiện các phép tính thường dùng như cộng, trừ, nhân, chia và giải toán về tỉ số phần trăm.</a:t>
            </a:r>
          </a:p>
          <a:p>
            <a:pPr lvl="0" algn="just">
              <a:spcBef>
                <a:spcPct val="50000"/>
              </a:spcBef>
              <a:buFontTx/>
              <a:buChar char="•"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Có nhiều loại máy tính cầm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tay 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về cơ bản các loại máy tính </a:t>
            </a:r>
            <a:r>
              <a:rPr lang="en-US" altLang="en-US" b="1">
                <a:latin typeface="Times New Roman" panose="02020603050405020304" pitchFamily="18" charset="0"/>
              </a:rPr>
              <a:t>cầm tay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và cách sử dụng chúng tương tự như nhau.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36F89-DE4B-8744-5155-66515E5BB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-1046" r="39085" b="3128"/>
          <a:stretch/>
        </p:blipFill>
        <p:spPr>
          <a:xfrm>
            <a:off x="7236373" y="824652"/>
            <a:ext cx="3962031" cy="52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888566" y="442474"/>
            <a:ext cx="1041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Giới thiệu máy tính cầm tay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6" y="1096168"/>
            <a:ext cx="10816912" cy="5319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AF2A8B-3543-721A-39F7-99C8C5CB776F}"/>
              </a:ext>
            </a:extLst>
          </p:cNvPr>
          <p:cNvSpPr/>
          <p:nvPr/>
        </p:nvSpPr>
        <p:spPr>
          <a:xfrm>
            <a:off x="7658100" y="1912363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D2075-DA7A-B16B-677C-AC54C8E2218A}"/>
              </a:ext>
            </a:extLst>
          </p:cNvPr>
          <p:cNvSpPr/>
          <p:nvPr/>
        </p:nvSpPr>
        <p:spPr>
          <a:xfrm>
            <a:off x="7658100" y="2614324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8A28C-B95C-5BD1-26CD-7A394502DEA6}"/>
              </a:ext>
            </a:extLst>
          </p:cNvPr>
          <p:cNvSpPr/>
          <p:nvPr/>
        </p:nvSpPr>
        <p:spPr>
          <a:xfrm>
            <a:off x="7658100" y="3281074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E1F04-C17B-73A0-8676-204CE8E27FA5}"/>
              </a:ext>
            </a:extLst>
          </p:cNvPr>
          <p:cNvSpPr/>
          <p:nvPr/>
        </p:nvSpPr>
        <p:spPr>
          <a:xfrm>
            <a:off x="7658100" y="3955187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8C059-B30B-2EEE-9CF0-3A378633D6A8}"/>
              </a:ext>
            </a:extLst>
          </p:cNvPr>
          <p:cNvSpPr/>
          <p:nvPr/>
        </p:nvSpPr>
        <p:spPr>
          <a:xfrm>
            <a:off x="667498" y="2930151"/>
            <a:ext cx="26853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78A11-C92C-A0FC-0B7B-36D9515DA4ED}"/>
              </a:ext>
            </a:extLst>
          </p:cNvPr>
          <p:cNvSpPr/>
          <p:nvPr/>
        </p:nvSpPr>
        <p:spPr>
          <a:xfrm>
            <a:off x="7658100" y="5438666"/>
            <a:ext cx="3829050" cy="101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737886" y="642670"/>
            <a:ext cx="871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>
                <a:solidFill>
                  <a:prstClr val="black"/>
                </a:solidFill>
              </a:rPr>
              <a:t>Thực hiện các phép tính bằng máy tính cầm tay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3478924" y="403937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</a:rPr>
              <a:t>Nhấn nút mở máy.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3478924" y="1255112"/>
            <a:ext cx="4135821" cy="516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24472-34B3-9A07-9CA0-6CB53AA740E0}"/>
              </a:ext>
            </a:extLst>
          </p:cNvPr>
          <p:cNvSpPr/>
          <p:nvPr/>
        </p:nvSpPr>
        <p:spPr>
          <a:xfrm>
            <a:off x="6550572" y="2832682"/>
            <a:ext cx="772511" cy="488731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4122683" y="1807924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6097313" y="1776392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8344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2420</TotalTime>
  <Words>615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#9Slide03 Aturdida</vt:lpstr>
      <vt:lpstr>#9Slide05 SantElia Script Light</vt:lpstr>
      <vt:lpstr>#9Slide07 Crocante</vt:lpstr>
      <vt:lpstr>Arial</vt:lpstr>
      <vt:lpstr>Calibri</vt:lpstr>
      <vt:lpstr>Calibri Light</vt:lpstr>
      <vt:lpstr>LNTH-Hoa Nho LNTH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42</cp:revision>
  <dcterms:created xsi:type="dcterms:W3CDTF">2022-08-12T02:51:22Z</dcterms:created>
  <dcterms:modified xsi:type="dcterms:W3CDTF">2024-09-15T04:13:56Z</dcterms:modified>
  <cp:category>9Slide.vn</cp:category>
</cp:coreProperties>
</file>