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57" r:id="rId5"/>
    <p:sldId id="258" r:id="rId6"/>
    <p:sldId id="259" r:id="rId7"/>
    <p:sldId id="261" r:id="rId8"/>
    <p:sldId id="262" r:id="rId9"/>
    <p:sldId id="277" r:id="rId10"/>
    <p:sldId id="278" r:id="rId11"/>
    <p:sldId id="263" r:id="rId12"/>
    <p:sldId id="279" r:id="rId13"/>
    <p:sldId id="280" r:id="rId14"/>
    <p:sldId id="281" r:id="rId15"/>
    <p:sldId id="268" r:id="rId16"/>
    <p:sldId id="282" r:id="rId17"/>
    <p:sldId id="283" r:id="rId18"/>
    <p:sldId id="284" r:id="rId19"/>
    <p:sldId id="285" r:id="rId20"/>
    <p:sldId id="286" r:id="rId21"/>
    <p:sldId id="273" r:id="rId22"/>
    <p:sldId id="272" r:id="rId23"/>
    <p:sldId id="288" r:id="rId24"/>
    <p:sldId id="287" r:id="rId25"/>
    <p:sldId id="275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D9D3D1"/>
    <a:srgbClr val="F6FDFE"/>
    <a:srgbClr val="771519"/>
    <a:srgbClr val="660066"/>
    <a:srgbClr val="9F055D"/>
    <a:srgbClr val="F70D9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010" autoAdjust="0"/>
  </p:normalViewPr>
  <p:slideViewPr>
    <p:cSldViewPr snapToGrid="0">
      <p:cViewPr>
        <p:scale>
          <a:sx n="10" d="100"/>
          <a:sy n="10" d="100"/>
        </p:scale>
        <p:origin x="304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30066D-0BFB-7050-2948-4E662AF8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19C703-BB66-AF51-A944-C9D3F7A15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2D96A7-90D2-A028-B91A-FF4E5DE11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0B801-FB65-68ED-C305-5167753FF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99551-3057-3103-954A-D03818F762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263A2B-C048-F18A-10D0-458F22CE4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8924788" y="1800943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DFB596-6656-9DA3-168C-3B8848873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5C8321-1DD9-3869-C84C-4EC6D7F8B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DCF1-0882-23E0-6351-6548AF9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734AA-D180-79EA-4BB1-15B604042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3686-DC53-FD9A-E7AE-65205EAD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05/08/2024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8412-761E-1FDF-1CB6-CE16E39F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C97A-9D95-7939-BC9D-3935534D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0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1A801-8314-FDE8-8A5B-CB1A24F8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7613A-4B27-04AD-4EA0-6B2CA7A1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226E7-81CB-C6AF-A529-06E5B1F1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05/08/2024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3CA43-8451-0B91-7963-CC35F97E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E6CA-37A2-5D0A-12EE-E2E70777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8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A0C28D-C218-EF3A-D809-68D44E91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C82F31-F3F9-8D1E-7A98-01F281A04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2936506-D51C-68C1-3252-4CCAB08A0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6FBF1-ECE9-1156-9D8F-8A6BDCF5C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84763D-218D-94ED-3E93-3F951BE672F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26479-91DB-C59F-3F01-3532CF31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E552AA-5620-DB8F-43C1-C88435A83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A16DA8-107B-C01A-9AFF-5FA2BC752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9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D58415-C3AD-CE6F-B8FB-23FDB8A8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32DD59-49DF-35E9-655F-017034F8A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E8F598A-999F-7C7A-61ED-2F567ADF0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FD386-EC9E-90E1-FB3A-C3E253968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D8AF18-312F-75A1-C7A1-A220C0FCE0F1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6C88B-56C2-941D-D85B-915EDA988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01DAD-19C1-CF87-B8D0-A46A694A6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35E443-4AA3-1AA9-DA72-7F69933D94CE}"/>
              </a:ext>
            </a:extLst>
          </p:cNvPr>
          <p:cNvSpPr/>
          <p:nvPr userDrawn="1"/>
        </p:nvSpPr>
        <p:spPr>
          <a:xfrm>
            <a:off x="431800" y="101600"/>
            <a:ext cx="11315700" cy="6667500"/>
          </a:xfrm>
          <a:prstGeom prst="roundRect">
            <a:avLst>
              <a:gd name="adj" fmla="val 102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BE83ED-0892-C90C-9BE0-B6D0E1D1E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972800" y="-76551"/>
            <a:ext cx="1219199" cy="11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0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AD9C5E-BA46-3B6B-9038-F2E39D67D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FCC509B-A2A0-E759-F46C-72A280B5A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36096FD-2042-5EE8-C7FD-DE1989C93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D116C-1E72-7903-9056-E3D5EEF49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A75B7D-41A4-7C33-687C-0F83143CE908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A08B5-608F-8AE7-6C0E-D3E0ED4EB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AC79BE-B46B-7698-1819-DA008D612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DE5AE5-B8B3-0CE3-43C6-4DF5A5A79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25E9-4E30-D9EC-D773-D6482A7C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D4847-D24E-E393-B28C-BCAE2DDC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85637-E75C-0B48-D1E8-D17495F3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1E5D-700F-306A-2150-106ED1D33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CEFDD-0F3B-68E0-FA14-A1E856C46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DC672-4E79-1991-8B8E-E6E0B98C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05/08/2024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7983C-78BE-52CD-B771-4C5EBD4F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5C5C7-E432-D3D2-5EC0-6131D43C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D541-773E-C0CF-7B1D-C9262FD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1F5B-9A96-9F5F-95BD-67FAEA19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05/08/2024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A701A-4608-36C3-D4C8-EDDDDA0A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E0489-C3BA-F1C6-B44B-D526A7BA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6AE43-D514-0182-4EF6-84975009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05/08/2024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94E5C-D080-4D6B-7F5D-4B8FECAB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5F16E-371C-AE80-9C6C-146D2C2C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3050-041D-A1EE-5B10-A61016F4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88C1-AED7-6531-22C8-9C5C537C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DEFD5-D574-B6A5-6410-AA7BCCB61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AF272-706B-FD8A-1A6F-040469D6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05/08/2024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CE1E3-DD55-6F64-A50D-0EC8A6DF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E8B66-2B68-3D08-A803-DA40E095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AA71-1532-47E3-3342-4643D2D2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82E4F-B5F2-F1E9-8A00-91720D80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3D650-8DA8-7698-FFD8-5C9ACDC9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E78BE-4DE9-919A-8147-D52A06DC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05/08/2024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0A885-140B-A7EF-5D87-B8D1E902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6D7A8-EBED-3ECD-9310-713B90DB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0EFF96C-F301-365F-4FD2-E1824FD2FF6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289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D8C6BC-4B72-E8A6-DEE9-CAD69B701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23192" r="57975" b="31515"/>
          <a:stretch/>
        </p:blipFill>
        <p:spPr>
          <a:xfrm flipH="1">
            <a:off x="7814608" y="3485304"/>
            <a:ext cx="3822562" cy="345472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970B34-E255-B35F-10AB-1B2A8FFDEDC8}"/>
              </a:ext>
            </a:extLst>
          </p:cNvPr>
          <p:cNvSpPr/>
          <p:nvPr/>
        </p:nvSpPr>
        <p:spPr>
          <a:xfrm>
            <a:off x="30580" y="16706"/>
            <a:ext cx="3020556" cy="677941"/>
          </a:xfrm>
          <a:prstGeom prst="roundRect">
            <a:avLst/>
          </a:prstGeom>
          <a:solidFill>
            <a:srgbClr val="002060"/>
          </a:solidFill>
          <a:ln w="38100">
            <a:prstDash val="dash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MTD Bigilla Bold" pitchFamily="50" charset="0"/>
                <a:cs typeface="Times New Roman" panose="02020603050405020304" pitchFamily="18" charset="0"/>
              </a:rPr>
              <a:t>Toán – Bài 59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7DB0F2-9E78-F120-9F95-FED112B60DD0}"/>
              </a:ext>
            </a:extLst>
          </p:cNvPr>
          <p:cNvGrpSpPr/>
          <p:nvPr/>
        </p:nvGrpSpPr>
        <p:grpSpPr>
          <a:xfrm>
            <a:off x="1655365" y="541387"/>
            <a:ext cx="8881270" cy="1462954"/>
            <a:chOff x="750013" y="318409"/>
            <a:chExt cx="10833938" cy="14629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F2F66D-5970-7BD3-5D9E-CF8493FA88B2}"/>
                </a:ext>
              </a:extLst>
            </p:cNvPr>
            <p:cNvSpPr txBox="1"/>
            <p:nvPr/>
          </p:nvSpPr>
          <p:spPr>
            <a:xfrm>
              <a:off x="750013" y="334813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57175">
                    <a:solidFill>
                      <a:schemeClr val="bg1"/>
                    </a:solidFill>
                  </a:ln>
                  <a:solidFill>
                    <a:srgbClr val="C5D86D"/>
                  </a:solidFill>
                  <a:latin typeface="SVN-Bango" panose="02000000000000000000" pitchFamily="50" charset="0"/>
                </a:rPr>
                <a:t>Em làm được</a:t>
              </a:r>
              <a:endParaRPr lang="en-US" sz="8800" b="1" dirty="0">
                <a:ln w="257175">
                  <a:solidFill>
                    <a:schemeClr val="bg1"/>
                  </a:solidFill>
                </a:ln>
                <a:solidFill>
                  <a:srgbClr val="C5D86D"/>
                </a:solidFill>
                <a:latin typeface="SVN-Bango" panose="02000000000000000000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26A90-7D42-AC88-F334-EEB9EBF71979}"/>
                </a:ext>
              </a:extLst>
            </p:cNvPr>
            <p:cNvSpPr txBox="1"/>
            <p:nvPr/>
          </p:nvSpPr>
          <p:spPr>
            <a:xfrm>
              <a:off x="771824" y="318409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SVN-Bango" panose="02000000000000000000" pitchFamily="50" charset="0"/>
                </a:rPr>
                <a:t>Em làm được</a:t>
              </a:r>
              <a:endParaRPr lang="en-US" sz="88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SVN-Bango" panose="02000000000000000000" pitchFamily="50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E9B4AA-8940-7C84-C676-2E20D736C8BC}"/>
              </a:ext>
            </a:extLst>
          </p:cNvPr>
          <p:cNvGrpSpPr/>
          <p:nvPr/>
        </p:nvGrpSpPr>
        <p:grpSpPr>
          <a:xfrm>
            <a:off x="4425162" y="1692327"/>
            <a:ext cx="7766838" cy="1460304"/>
            <a:chOff x="3060836" y="2122273"/>
            <a:chExt cx="9394964" cy="14603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109F90-545A-E9E8-DC94-DE5B1C610B7B}"/>
                </a:ext>
              </a:extLst>
            </p:cNvPr>
            <p:cNvSpPr txBox="1"/>
            <p:nvPr/>
          </p:nvSpPr>
          <p:spPr>
            <a:xfrm>
              <a:off x="3060836" y="2136027"/>
              <a:ext cx="9379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57175">
                    <a:solidFill>
                      <a:schemeClr val="bg1"/>
                    </a:solidFill>
                  </a:ln>
                  <a:solidFill>
                    <a:srgbClr val="FA0559"/>
                  </a:solidFill>
                  <a:latin typeface="SVN-Bango" panose="02000000000000000000" pitchFamily="50" charset="0"/>
                </a:rPr>
                <a:t>Những gì?</a:t>
              </a:r>
              <a:endParaRPr lang="en-US" sz="8800" b="1" dirty="0">
                <a:ln w="257175">
                  <a:solidFill>
                    <a:schemeClr val="bg1"/>
                  </a:solidFill>
                </a:ln>
                <a:solidFill>
                  <a:srgbClr val="FA0559"/>
                </a:solidFill>
                <a:latin typeface="SVN-Bango" panose="02000000000000000000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6EB59-DE66-C9FB-F335-3A70893424B4}"/>
                </a:ext>
              </a:extLst>
            </p:cNvPr>
            <p:cNvSpPr txBox="1"/>
            <p:nvPr/>
          </p:nvSpPr>
          <p:spPr>
            <a:xfrm>
              <a:off x="3076198" y="2122273"/>
              <a:ext cx="9379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8575">
                    <a:solidFill>
                      <a:schemeClr val="tx1"/>
                    </a:solidFill>
                  </a:ln>
                  <a:solidFill>
                    <a:srgbClr val="FA0559"/>
                  </a:solidFill>
                  <a:latin typeface="SVN-Bango" panose="02000000000000000000" pitchFamily="50" charset="0"/>
                </a:rPr>
                <a:t>Những gì?</a:t>
              </a:r>
              <a:endParaRPr lang="en-US" sz="8800" b="1" dirty="0">
                <a:ln w="28575">
                  <a:solidFill>
                    <a:schemeClr val="tx1"/>
                  </a:solidFill>
                </a:ln>
                <a:solidFill>
                  <a:srgbClr val="FA0559"/>
                </a:solidFill>
                <a:latin typeface="SVN-Bango" panose="02000000000000000000" pitchFamily="50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5A31D4C-F2C9-4AF0-187A-E31A2E896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FF2984-3B92-226F-1631-8A5055736AA9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DAD9BEF1-1F12-EEF2-36CC-351C84CF4CCF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9149EE1-5218-4136-8EE1-1DABDDA01AF4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6B85B27-F15B-527B-1650-B9EB82261F35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199A715-6E42-2590-EC4C-C4B839F6D80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93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0B3BB-2E30-270F-8920-A28133731358}"/>
                  </a:ext>
                </a:extLst>
              </p:cNvPr>
              <p:cNvSpPr txBox="1"/>
              <p:nvPr/>
            </p:nvSpPr>
            <p:spPr>
              <a:xfrm>
                <a:off x="3285258" y="575462"/>
                <a:ext cx="10313587" cy="6312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a)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0,45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45%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b)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2,75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275%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4800" b="0" i="0" u="none" strike="noStrike" kern="1200" cap="none" spc="0" normalizeH="0" baseline="0" noProof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c)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5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500%	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4800" b="0" i="0" u="none" strike="noStrike" kern="1200" cap="none" spc="0" normalizeH="0" baseline="0" noProof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212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212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212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= </a:t>
                </a: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60%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4800" b="0" i="0" u="none" strike="noStrike" kern="1200" cap="none" spc="0" normalizeH="0" baseline="0" noProof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0B3BB-2E30-270F-8920-A2813373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58" y="575462"/>
                <a:ext cx="10313587" cy="6312049"/>
              </a:xfrm>
              <a:prstGeom prst="rect">
                <a:avLst/>
              </a:prstGeom>
              <a:blipFill>
                <a:blip r:embed="rId2"/>
                <a:stretch>
                  <a:fillRect l="-2719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144494" y="103901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29F13-BDD4-2B23-9C2B-7A4E4848DB9B}"/>
              </a:ext>
            </a:extLst>
          </p:cNvPr>
          <p:cNvSpPr/>
          <p:nvPr/>
        </p:nvSpPr>
        <p:spPr>
          <a:xfrm>
            <a:off x="5334000" y="575462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2D4AA-EA8D-CBBB-78A6-36286A74F306}"/>
              </a:ext>
            </a:extLst>
          </p:cNvPr>
          <p:cNvSpPr/>
          <p:nvPr/>
        </p:nvSpPr>
        <p:spPr>
          <a:xfrm>
            <a:off x="5334000" y="2118512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8A690-2524-3C97-A36A-AB885C5AA6A1}"/>
              </a:ext>
            </a:extLst>
          </p:cNvPr>
          <p:cNvSpPr/>
          <p:nvPr/>
        </p:nvSpPr>
        <p:spPr>
          <a:xfrm>
            <a:off x="4533900" y="3431847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D822-4CA0-36CE-F4E0-34026ABAF4EA}"/>
              </a:ext>
            </a:extLst>
          </p:cNvPr>
          <p:cNvSpPr/>
          <p:nvPr/>
        </p:nvSpPr>
        <p:spPr>
          <a:xfrm>
            <a:off x="4533900" y="5039816"/>
            <a:ext cx="2228850" cy="89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1627042" y="528329"/>
            <a:ext cx="99816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>
                <a:effectLst/>
              </a:rPr>
              <a:t>Tìm tỉ số phần trăm của hai số </a:t>
            </a:r>
            <a:endParaRPr lang="en-US" sz="4400" b="1" i="0">
              <a:effectLst/>
            </a:endParaRPr>
          </a:p>
          <a:p>
            <a:pPr algn="just"/>
            <a:r>
              <a:rPr lang="vi-VN" sz="4400" b="1" i="0">
                <a:effectLst/>
              </a:rPr>
              <a:t>a và b, biết rằng:</a:t>
            </a:r>
            <a:endParaRPr lang="en-US" sz="4400" b="1" i="0">
              <a:effectLst/>
            </a:endParaRPr>
          </a:p>
          <a:p>
            <a:pPr algn="just"/>
            <a:endParaRPr lang="vi-VN" sz="4400" b="1" i="0">
              <a:effectLst/>
            </a:endParaRPr>
          </a:p>
          <a:p>
            <a:pPr algn="just"/>
            <a:r>
              <a:rPr lang="vi-VN" sz="4400" b="1" i="0">
                <a:solidFill>
                  <a:srgbClr val="FF0000"/>
                </a:solidFill>
                <a:effectLst/>
              </a:rPr>
              <a:t>a) </a:t>
            </a:r>
            <a:r>
              <a:rPr lang="vi-VN" sz="4400" b="1" i="0">
                <a:effectLst/>
              </a:rPr>
              <a:t>a = 6 và b = 15 </a:t>
            </a:r>
            <a:endParaRPr lang="en-US" sz="4400" b="1" i="0">
              <a:effectLst/>
            </a:endParaRPr>
          </a:p>
          <a:p>
            <a:pPr algn="just"/>
            <a:endParaRPr lang="en-US" sz="4400" b="1" i="0">
              <a:effectLst/>
            </a:endParaRPr>
          </a:p>
          <a:p>
            <a:pPr algn="just"/>
            <a:r>
              <a:rPr lang="en-US" sz="4400" b="1" i="0">
                <a:effectLst/>
              </a:rPr>
              <a:t>	</a:t>
            </a:r>
            <a:r>
              <a:rPr lang="vi-VN" sz="4400" b="1" i="0">
                <a:solidFill>
                  <a:srgbClr val="FF0000"/>
                </a:solidFill>
                <a:effectLst/>
              </a:rPr>
              <a:t>b) </a:t>
            </a:r>
            <a:r>
              <a:rPr lang="vi-VN" sz="4400" b="1" i="0">
                <a:effectLst/>
              </a:rPr>
              <a:t>a = 1,4 và b = 4</a:t>
            </a:r>
            <a:endParaRPr lang="en-US" sz="4400" b="1" i="0">
              <a:effectLst/>
            </a:endParaRPr>
          </a:p>
          <a:p>
            <a:pPr algn="just"/>
            <a:r>
              <a:rPr lang="vi-VN" sz="4400" b="1" i="0">
                <a:effectLst/>
              </a:rPr>
              <a:t> </a:t>
            </a:r>
            <a:endParaRPr lang="en-US" sz="4400" b="1" i="0">
              <a:effectLst/>
            </a:endParaRPr>
          </a:p>
          <a:p>
            <a:pPr algn="just"/>
            <a:r>
              <a:rPr lang="en-US" sz="4400" b="1" i="0">
                <a:effectLst/>
              </a:rPr>
              <a:t>		</a:t>
            </a:r>
            <a:r>
              <a:rPr lang="vi-VN" sz="4400" b="1" i="0">
                <a:solidFill>
                  <a:srgbClr val="FF0000"/>
                </a:solidFill>
                <a:effectLst/>
              </a:rPr>
              <a:t>c) </a:t>
            </a:r>
            <a:r>
              <a:rPr lang="vi-VN" sz="4400" b="1" i="0">
                <a:effectLst/>
              </a:rPr>
              <a:t>a = 2,7 và b = 1,8</a:t>
            </a:r>
            <a:endParaRPr lang="en-US" sz="4400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D5647A9-F591-D78C-2610-EF163EEE2FAC}"/>
              </a:ext>
            </a:extLst>
          </p:cNvPr>
          <p:cNvSpPr/>
          <p:nvPr/>
        </p:nvSpPr>
        <p:spPr>
          <a:xfrm>
            <a:off x="9462289" y="4016285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74695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838724" y="580408"/>
            <a:ext cx="9981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6 và b = 15 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D5647A9-F591-D78C-2610-EF163EEE2FAC}"/>
              </a:ext>
            </a:extLst>
          </p:cNvPr>
          <p:cNvSpPr/>
          <p:nvPr/>
        </p:nvSpPr>
        <p:spPr>
          <a:xfrm>
            <a:off x="5652289" y="4544614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19A70-AC83-163D-095E-8151B265B9B7}"/>
              </a:ext>
            </a:extLst>
          </p:cNvPr>
          <p:cNvSpPr txBox="1"/>
          <p:nvPr/>
        </p:nvSpPr>
        <p:spPr>
          <a:xfrm>
            <a:off x="1105162" y="2379235"/>
            <a:ext cx="99816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: 15 = 0,4 → 0,4 = 40%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Tỉ số phần trăm của a và b là 40%.</a:t>
            </a:r>
          </a:p>
        </p:txBody>
      </p:sp>
    </p:spTree>
    <p:extLst>
      <p:ext uri="{BB962C8B-B14F-4D97-AF65-F5344CB8AC3E}">
        <p14:creationId xmlns:p14="http://schemas.microsoft.com/office/powerpoint/2010/main" val="1980489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838724" y="580408"/>
            <a:ext cx="9981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1,4 và b = 4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D5647A9-F591-D78C-2610-EF163EEE2FAC}"/>
              </a:ext>
            </a:extLst>
          </p:cNvPr>
          <p:cNvSpPr/>
          <p:nvPr/>
        </p:nvSpPr>
        <p:spPr>
          <a:xfrm>
            <a:off x="5652289" y="4544614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19A70-AC83-163D-095E-8151B265B9B7}"/>
              </a:ext>
            </a:extLst>
          </p:cNvPr>
          <p:cNvSpPr txBox="1"/>
          <p:nvPr/>
        </p:nvSpPr>
        <p:spPr>
          <a:xfrm>
            <a:off x="1105162" y="2379235"/>
            <a:ext cx="99816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400" b="1">
                <a:solidFill>
                  <a:srgbClr val="3333FF"/>
                </a:solidFill>
              </a:rPr>
              <a:t>1,4 : 4 = 0,35 → 0,35 = 35%</a:t>
            </a:r>
            <a:endParaRPr lang="en-US" sz="4400" b="1">
              <a:solidFill>
                <a:srgbClr val="3333FF"/>
              </a:solidFill>
            </a:endParaRPr>
          </a:p>
          <a:p>
            <a:pPr lvl="0" algn="ctr"/>
            <a:endParaRPr lang="vi-VN" sz="4400" b="1">
              <a:solidFill>
                <a:srgbClr val="3333FF"/>
              </a:solidFill>
            </a:endParaRPr>
          </a:p>
          <a:p>
            <a:pPr lvl="0" algn="ctr"/>
            <a:r>
              <a:rPr lang="vi-VN" sz="4400" b="1">
                <a:solidFill>
                  <a:srgbClr val="3333FF"/>
                </a:solidFill>
              </a:rPr>
              <a:t>Tỉ số phần trăm của a và b là 35%.</a:t>
            </a:r>
          </a:p>
        </p:txBody>
      </p:sp>
    </p:spTree>
    <p:extLst>
      <p:ext uri="{BB962C8B-B14F-4D97-AF65-F5344CB8AC3E}">
        <p14:creationId xmlns:p14="http://schemas.microsoft.com/office/powerpoint/2010/main" val="209807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838724" y="580408"/>
            <a:ext cx="9981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2,7 và b = 1,8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D5647A9-F591-D78C-2610-EF163EEE2FAC}"/>
              </a:ext>
            </a:extLst>
          </p:cNvPr>
          <p:cNvSpPr/>
          <p:nvPr/>
        </p:nvSpPr>
        <p:spPr>
          <a:xfrm>
            <a:off x="5652289" y="4544614"/>
            <a:ext cx="1716438" cy="2313386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19A70-AC83-163D-095E-8151B265B9B7}"/>
              </a:ext>
            </a:extLst>
          </p:cNvPr>
          <p:cNvSpPr txBox="1"/>
          <p:nvPr/>
        </p:nvSpPr>
        <p:spPr>
          <a:xfrm>
            <a:off x="1105162" y="2150635"/>
            <a:ext cx="99816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400" b="1">
                <a:solidFill>
                  <a:srgbClr val="3333FF"/>
                </a:solidFill>
              </a:rPr>
              <a:t>	2,7 : 1,8 = 1,5 → 1,5 = 150%</a:t>
            </a:r>
            <a:endParaRPr lang="en-US" sz="4400" b="1">
              <a:solidFill>
                <a:srgbClr val="3333FF"/>
              </a:solidFill>
            </a:endParaRPr>
          </a:p>
          <a:p>
            <a:pPr lvl="0" algn="ctr"/>
            <a:endParaRPr lang="vi-VN" sz="4400" b="1">
              <a:solidFill>
                <a:srgbClr val="3333FF"/>
              </a:solidFill>
            </a:endParaRPr>
          </a:p>
          <a:p>
            <a:pPr lvl="0" algn="ctr"/>
            <a:r>
              <a:rPr lang="vi-VN" sz="4400" b="1">
                <a:solidFill>
                  <a:srgbClr val="3333FF"/>
                </a:solidFill>
              </a:rPr>
              <a:t>Tỉ số phần trăm của a và b là 150%.</a:t>
            </a:r>
          </a:p>
        </p:txBody>
      </p:sp>
    </p:spTree>
    <p:extLst>
      <p:ext uri="{BB962C8B-B14F-4D97-AF65-F5344CB8AC3E}">
        <p14:creationId xmlns:p14="http://schemas.microsoft.com/office/powerpoint/2010/main" val="275292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37A7624-B3D0-8F97-538C-2C805E9F003E}"/>
              </a:ext>
            </a:extLst>
          </p:cNvPr>
          <p:cNvGrpSpPr/>
          <p:nvPr/>
        </p:nvGrpSpPr>
        <p:grpSpPr>
          <a:xfrm>
            <a:off x="12922075" y="1204241"/>
            <a:ext cx="10261413" cy="2661031"/>
            <a:chOff x="2202780" y="844589"/>
            <a:chExt cx="8891798" cy="26610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D6FB9D-D84D-4ECB-5573-8D4F23A9AE8D}"/>
                </a:ext>
              </a:extLst>
            </p:cNvPr>
            <p:cNvSpPr txBox="1"/>
            <p:nvPr/>
          </p:nvSpPr>
          <p:spPr>
            <a:xfrm>
              <a:off x="2210244" y="844589"/>
              <a:ext cx="887687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>
                  <a:ln w="219075">
                    <a:solidFill>
                      <a:prstClr val="white"/>
                    </a:solidFill>
                  </a:ln>
                  <a:solidFill>
                    <a:srgbClr val="F64274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Vận dụng</a:t>
              </a:r>
              <a:endParaRPr kumimoji="0" lang="en-US" sz="16600" b="0" i="0" u="none" strike="noStrike" kern="1200" cap="none" spc="0" normalizeH="0" baseline="0" noProof="0">
                <a:ln w="219075">
                  <a:solidFill>
                    <a:prstClr val="white"/>
                  </a:solidFill>
                </a:ln>
                <a:solidFill>
                  <a:srgbClr val="03ECCD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60A6F4-A6A1-F74A-81EC-218D9F431860}"/>
                </a:ext>
              </a:extLst>
            </p:cNvPr>
            <p:cNvSpPr txBox="1"/>
            <p:nvPr/>
          </p:nvSpPr>
          <p:spPr>
            <a:xfrm>
              <a:off x="2202780" y="858742"/>
              <a:ext cx="889179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64274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ậ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175FE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d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3ECCD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ụ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FD9118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</a:t>
              </a:r>
              <a:r>
                <a:rPr kumimoji="0" lang="en-US" sz="16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B6120-395B-361C-40AE-CC340B4C7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73" y="-581057"/>
            <a:ext cx="1149805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8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nào đúng, câu nào sai?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 học sinh của một trường yêu thích thể thao. Tỉ số này cho biết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cứ 100 học sinh thì có 90 bạn yêu thích thể thao.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100% số học sinh lớp 5A đi cắm trại. Tỉ số này cho biết có 100 bạn học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 đi cắm trại.</a:t>
            </a:r>
            <a:endParaRPr kumimoji="0" lang="en-US" sz="4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378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nào đúng, câu nào sai?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 học sinh của một trường yêu thích thể thao. Tỉ số này cho biết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cứ 100 học sinh thì có 90 bạn yêu thích thể thao.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205DF44-D0F8-790F-CA3D-2791D0A18DAE}"/>
              </a:ext>
            </a:extLst>
          </p:cNvPr>
          <p:cNvSpPr/>
          <p:nvPr/>
        </p:nvSpPr>
        <p:spPr>
          <a:xfrm>
            <a:off x="3486150" y="4606279"/>
            <a:ext cx="1028700" cy="666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439997-6FB0-F433-9F0B-9E887405FE71}"/>
              </a:ext>
            </a:extLst>
          </p:cNvPr>
          <p:cNvSpPr/>
          <p:nvPr/>
        </p:nvSpPr>
        <p:spPr>
          <a:xfrm>
            <a:off x="4972050" y="4361481"/>
            <a:ext cx="2800350" cy="1156346"/>
          </a:xfrm>
          <a:prstGeom prst="round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85154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nào đúng, câu nào sai?</a:t>
            </a:r>
          </a:p>
          <a:p>
            <a:pPr lvl="0" algn="just">
              <a:defRPr/>
            </a:pPr>
            <a:r>
              <a:rPr lang="vi-VN" sz="4400">
                <a:solidFill>
                  <a:srgbClr val="FF0000"/>
                </a:solidFill>
              </a:rPr>
              <a:t>b)</a:t>
            </a:r>
            <a:r>
              <a:rPr lang="vi-VN" sz="4400">
                <a:solidFill>
                  <a:prstClr val="black"/>
                </a:solidFill>
              </a:rPr>
              <a:t> 100% số học sinh lớp 5A đi cắm trại. Tỉ số này cho biết có 100 bạn học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vi-VN" sz="4400">
                <a:solidFill>
                  <a:prstClr val="black"/>
                </a:solidFill>
              </a:rPr>
              <a:t>sinh đi cắm trại.</a:t>
            </a:r>
            <a:endParaRPr lang="en-US" sz="4400">
              <a:solidFill>
                <a:prstClr val="black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205DF44-D0F8-790F-CA3D-2791D0A18DAE}"/>
              </a:ext>
            </a:extLst>
          </p:cNvPr>
          <p:cNvSpPr/>
          <p:nvPr/>
        </p:nvSpPr>
        <p:spPr>
          <a:xfrm>
            <a:off x="4514850" y="2670861"/>
            <a:ext cx="1028700" cy="666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439997-6FB0-F433-9F0B-9E887405FE71}"/>
              </a:ext>
            </a:extLst>
          </p:cNvPr>
          <p:cNvSpPr/>
          <p:nvPr/>
        </p:nvSpPr>
        <p:spPr>
          <a:xfrm>
            <a:off x="5772150" y="2579473"/>
            <a:ext cx="2324100" cy="84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7D42-CD46-0C85-407D-0E6B17FD7A02}"/>
              </a:ext>
            </a:extLst>
          </p:cNvPr>
          <p:cNvSpPr txBox="1"/>
          <p:nvPr/>
        </p:nvSpPr>
        <p:spPr>
          <a:xfrm>
            <a:off x="1421850" y="3700355"/>
            <a:ext cx="99816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100% số học sinh lớp 5A đi cắm trại tức là toàn bộ số học sinh lớp 5A đi cắm trại, số học sinh của lớp có thể là 30, 35, </a:t>
            </a:r>
            <a:r>
              <a:rPr kumimoji="0" lang="en-US" sz="4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.....</a:t>
            </a:r>
            <a:endParaRPr lang="en-US" sz="44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3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D0C9C-5E06-7FF4-33B4-41E98B0F93C1}"/>
              </a:ext>
            </a:extLst>
          </p:cNvPr>
          <p:cNvSpPr txBox="1"/>
          <p:nvPr/>
        </p:nvSpPr>
        <p:spPr>
          <a:xfrm>
            <a:off x="1421850" y="356879"/>
            <a:ext cx="99816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một bãi chăn thả gia súc có 20 con trâu và bò, trong đó số con</a:t>
            </a:r>
            <a:r>
              <a:rPr kumimoji="0" lang="en-US" sz="4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bằng 25% số con bò. Hỏi có bao nhiêu con trâu, bao nhiêu con bò?</a:t>
            </a:r>
            <a:endParaRPr kumimoji="0" lang="en-US" sz="4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6" name="Picture 2" descr="con trâu - con bò - nhạc con trâu - nhạc con bò - liên khúc nhạc con trâu  con bò sôi động">
            <a:extLst>
              <a:ext uri="{FF2B5EF4-FFF2-40B4-BE49-F238E27FC236}">
                <a16:creationId xmlns:a16="http://schemas.microsoft.com/office/drawing/2014/main" id="{3E851DE5-A22D-94EE-77AF-312E6A88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64128"/>
            <a:ext cx="5695950" cy="32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7FF941-365C-8BA1-F1F3-A38C051CC3FF}"/>
              </a:ext>
            </a:extLst>
          </p:cNvPr>
          <p:cNvCxnSpPr/>
          <p:nvPr/>
        </p:nvCxnSpPr>
        <p:spPr>
          <a:xfrm>
            <a:off x="9810750" y="971550"/>
            <a:ext cx="1592776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772FCB-7059-4237-62E6-B57BEB5ACF5B}"/>
              </a:ext>
            </a:extLst>
          </p:cNvPr>
          <p:cNvCxnSpPr>
            <a:cxnSpLocks/>
          </p:cNvCxnSpPr>
          <p:nvPr/>
        </p:nvCxnSpPr>
        <p:spPr>
          <a:xfrm>
            <a:off x="1421850" y="1719162"/>
            <a:ext cx="398835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EF9217-1DAD-FE13-6F6D-C7AD7EA934DC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8051250" y="1757262"/>
            <a:ext cx="3352276" cy="1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27B97F-A966-3D0B-9B6B-7B88A336F8A1}"/>
              </a:ext>
            </a:extLst>
          </p:cNvPr>
          <p:cNvCxnSpPr>
            <a:cxnSpLocks/>
          </p:cNvCxnSpPr>
          <p:nvPr/>
        </p:nvCxnSpPr>
        <p:spPr>
          <a:xfrm>
            <a:off x="1421850" y="2411780"/>
            <a:ext cx="524565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AA8ECA-689C-1279-4D61-79E9F8AD1818}"/>
              </a:ext>
            </a:extLst>
          </p:cNvPr>
          <p:cNvSpPr/>
          <p:nvPr/>
        </p:nvSpPr>
        <p:spPr>
          <a:xfrm>
            <a:off x="1002566" y="3917149"/>
            <a:ext cx="2819400" cy="12953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FF"/>
                </a:solidFill>
              </a:rPr>
              <a:t>Bài toán</a:t>
            </a:r>
          </a:p>
          <a:p>
            <a:pPr algn="ctr"/>
            <a:r>
              <a:rPr lang="en-US" sz="4000">
                <a:solidFill>
                  <a:srgbClr val="3333FF"/>
                </a:solidFill>
              </a:rPr>
              <a:t>“Tổng – Tỉ”.</a:t>
            </a:r>
          </a:p>
        </p:txBody>
      </p:sp>
    </p:spTree>
    <p:extLst>
      <p:ext uri="{BB962C8B-B14F-4D97-AF65-F5344CB8AC3E}">
        <p14:creationId xmlns:p14="http://schemas.microsoft.com/office/powerpoint/2010/main" val="2992024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557790" y="1024191"/>
            <a:ext cx="938589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</a:rPr>
              <a:t>YÊU CẦU CẦN ĐẠT:</a:t>
            </a:r>
            <a:endParaRPr lang="en-US" sz="4000" b="1">
              <a:solidFill>
                <a:srgbClr val="FF0000"/>
              </a:solidFill>
            </a:endParaRPr>
          </a:p>
          <a:p>
            <a:pPr lvl="0" algn="just"/>
            <a:r>
              <a:rPr lang="vi-VN" sz="4000">
                <a:solidFill>
                  <a:srgbClr val="202124"/>
                </a:solidFill>
              </a:rPr>
              <a:t>–	Củng cố một số kĩ năng về tỉ số phần trăm.</a:t>
            </a:r>
          </a:p>
          <a:p>
            <a:pPr lvl="0" algn="just"/>
            <a:r>
              <a:rPr lang="vi-VN" sz="4000">
                <a:solidFill>
                  <a:srgbClr val="202124"/>
                </a:solidFill>
              </a:rPr>
              <a:t>–	Giải quyết được một số vấn đề đơn giản liên quan đến tỉ số phần trăm.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51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BD0C9C-5E06-7FF4-33B4-41E98B0F93C1}"/>
                  </a:ext>
                </a:extLst>
              </p:cNvPr>
              <p:cNvSpPr txBox="1"/>
              <p:nvPr/>
            </p:nvSpPr>
            <p:spPr>
              <a:xfrm>
                <a:off x="1002566" y="301997"/>
                <a:ext cx="9981676" cy="1740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Bài giải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                       </a:t>
                </a:r>
                <a:r>
                  <a:rPr lang="en-US" sz="4400">
                    <a:solidFill>
                      <a:prstClr val="black"/>
                    </a:solidFill>
                    <a:latin typeface="Arial" panose="020B0604020202020204" pitchFamily="34" charset="0"/>
                  </a:rPr>
                  <a:t>25%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BD0C9C-5E06-7FF4-33B4-41E98B0F9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66" y="301997"/>
                <a:ext cx="9981676" cy="1740861"/>
              </a:xfrm>
              <a:prstGeom prst="rect">
                <a:avLst/>
              </a:prstGeom>
              <a:blipFill>
                <a:blip r:embed="rId2"/>
                <a:stretch>
                  <a:fillRect l="-2442" t="-77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2A700786-8BC0-CAD0-3BE3-391E66C2A911}"/>
              </a:ext>
            </a:extLst>
          </p:cNvPr>
          <p:cNvSpPr/>
          <p:nvPr/>
        </p:nvSpPr>
        <p:spPr>
          <a:xfrm>
            <a:off x="583282" y="356879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33550E-65E3-7224-8815-87E749EB5657}"/>
                  </a:ext>
                </a:extLst>
              </p:cNvPr>
              <p:cNvSpPr txBox="1"/>
              <p:nvPr/>
            </p:nvSpPr>
            <p:spPr>
              <a:xfrm>
                <a:off x="2765684" y="2088896"/>
                <a:ext cx="9981676" cy="4654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Số con trâu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số</a:t>
                </a:r>
                <a:r>
                  <a:rPr kumimoji="0" lang="en-US" sz="4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con bò.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aseline="0">
                    <a:solidFill>
                      <a:prstClr val="black"/>
                    </a:solidFill>
                    <a:latin typeface="Arial" panose="020B0604020202020204" pitchFamily="34" charset="0"/>
                  </a:rPr>
                  <a:t>		1 + 4 = 5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Tổng số phần bằng nhau là 5 phần.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aseline="0">
                    <a:solidFill>
                      <a:prstClr val="black"/>
                    </a:solidFill>
                    <a:latin typeface="Arial" panose="020B0604020202020204" pitchFamily="34" charset="0"/>
                  </a:rPr>
                  <a:t>		20 : 5 = 4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Có 4 con trâu.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aseline="0">
                    <a:solidFill>
                      <a:prstClr val="black"/>
                    </a:solidFill>
                    <a:latin typeface="Arial" panose="020B0604020202020204" pitchFamily="34" charset="0"/>
                  </a:rPr>
                  <a:t>		20 - 4 = 16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Có 16 con bò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33550E-65E3-7224-8815-87E749EB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84" y="2088896"/>
                <a:ext cx="9981676" cy="4654864"/>
              </a:xfrm>
              <a:prstGeom prst="rect">
                <a:avLst/>
              </a:prstGeom>
              <a:blipFill>
                <a:blip r:embed="rId3"/>
                <a:stretch>
                  <a:fillRect l="-2199" b="-4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08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DA95E0-EB9B-0C5A-2C88-17353B9BA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2294" y="-179203"/>
            <a:ext cx="1143099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5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8640A3-E402-A26E-36EB-10A38F5A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28650" y="915540"/>
            <a:ext cx="10896600" cy="5441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2E0138-EB77-EC5E-6F8A-FBA12847D1D9}"/>
              </a:ext>
            </a:extLst>
          </p:cNvPr>
          <p:cNvSpPr txBox="1"/>
          <p:nvPr/>
        </p:nvSpPr>
        <p:spPr>
          <a:xfrm>
            <a:off x="890412" y="239606"/>
            <a:ext cx="102347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Số?</a:t>
            </a:r>
          </a:p>
          <a:p>
            <a:pPr algn="just"/>
            <a:r>
              <a:rPr lang="vi-VN" sz="3600" b="1"/>
              <a:t>Tổ 1 có 10 học sinh. Dưới đây là hình ảnh các bạn học sinh Tổ 1 và</a:t>
            </a:r>
            <a:r>
              <a:rPr lang="en-US" sz="3600" b="1"/>
              <a:t> </a:t>
            </a:r>
            <a:r>
              <a:rPr lang="vi-VN" sz="3600" b="1"/>
              <a:t>thầy giáo tham gia buổi cắm trại.</a:t>
            </a:r>
          </a:p>
          <a:p>
            <a:pPr algn="just"/>
            <a:r>
              <a:rPr lang="vi-VN" sz="3600" b="1">
                <a:solidFill>
                  <a:srgbClr val="FF0000"/>
                </a:solidFill>
              </a:rPr>
              <a:t>a)</a:t>
            </a:r>
            <a:r>
              <a:rPr lang="vi-VN" sz="3600" b="1"/>
              <a:t> </a:t>
            </a:r>
            <a:r>
              <a:rPr lang="vi-VN" sz="3600" b="1">
                <a:solidFill>
                  <a:srgbClr val="FF0000"/>
                </a:solidFill>
              </a:rPr>
              <a:t>.?.</a:t>
            </a:r>
            <a:r>
              <a:rPr lang="vi-VN" sz="3600" b="1"/>
              <a:t> % số học sinh Tổ 1 đã tham gia cắm trại.</a:t>
            </a:r>
          </a:p>
          <a:p>
            <a:pPr algn="just"/>
            <a:r>
              <a:rPr lang="vi-VN" sz="3600" b="1">
                <a:solidFill>
                  <a:srgbClr val="FF0000"/>
                </a:solidFill>
              </a:rPr>
              <a:t>b) </a:t>
            </a:r>
            <a:r>
              <a:rPr lang="vi-VN" sz="3600" b="1"/>
              <a:t>Tỉ số phần trăm của số học sinh trong tổ đang dựng lều là </a:t>
            </a:r>
            <a:r>
              <a:rPr lang="vi-VN" sz="3600" b="1">
                <a:solidFill>
                  <a:srgbClr val="FF0000"/>
                </a:solidFill>
              </a:rPr>
              <a:t>.?. </a:t>
            </a:r>
            <a:r>
              <a:rPr lang="vi-VN" sz="3600" b="1"/>
              <a:t>%.</a:t>
            </a:r>
          </a:p>
          <a:p>
            <a:pPr algn="just"/>
            <a:r>
              <a:rPr lang="vi-VN" sz="3600" b="1">
                <a:solidFill>
                  <a:srgbClr val="FF0000"/>
                </a:solidFill>
              </a:rPr>
              <a:t>c) </a:t>
            </a:r>
            <a:r>
              <a:rPr lang="vi-VN" sz="3600" b="1"/>
              <a:t>Số bạn dựng lều bằng</a:t>
            </a:r>
            <a:r>
              <a:rPr lang="vi-VN" sz="3600" b="1">
                <a:solidFill>
                  <a:srgbClr val="FF0000"/>
                </a:solidFill>
              </a:rPr>
              <a:t> .?. </a:t>
            </a:r>
            <a:r>
              <a:rPr lang="vi-VN" sz="3600" b="1"/>
              <a:t>% số bạn làm vệ sinh.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21387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6F3F-9DEF-91DE-E51E-19A3B87BE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5C6B4-02C4-5BD8-4786-5B78CD3AC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D4560-2978-2013-F23D-133C9EB0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700" y="789211"/>
            <a:ext cx="10896600" cy="54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2E0138-EB77-EC5E-6F8A-FBA12847D1D9}"/>
              </a:ext>
            </a:extLst>
          </p:cNvPr>
          <p:cNvSpPr txBox="1"/>
          <p:nvPr/>
        </p:nvSpPr>
        <p:spPr>
          <a:xfrm>
            <a:off x="890412" y="239606"/>
            <a:ext cx="102347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Tổ 1 có 10 học sinh. Dưới đây là hình ảnh các bạn học sinh Tổ 1 và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thầy giáo tham gia buổi cắm trại.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% số học sinh Tổ 1 đã tham gia cắm trại.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Tỉ số phần trăm của số học sinh trong tổ đang dựng lều là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Số bạn dựng lều bằng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.?.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số bạn làm vệ sinh.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73342-73B8-B803-0AD6-1C74F52A2E01}"/>
              </a:ext>
            </a:extLst>
          </p:cNvPr>
          <p:cNvSpPr txBox="1"/>
          <p:nvPr/>
        </p:nvSpPr>
        <p:spPr>
          <a:xfrm>
            <a:off x="1480962" y="2466863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số học sinh Tổ 1 đã tham gia cắm trại.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20494-C4F0-5C9D-99FF-547CD8A4587E}"/>
              </a:ext>
            </a:extLst>
          </p:cNvPr>
          <p:cNvSpPr txBox="1"/>
          <p:nvPr/>
        </p:nvSpPr>
        <p:spPr>
          <a:xfrm>
            <a:off x="1480962" y="3569225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Tỉ số phần trăm của số học sinh trong tổ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8EC5B-0078-98BB-B137-6672F95411E5}"/>
              </a:ext>
            </a:extLst>
          </p:cNvPr>
          <p:cNvSpPr txBox="1"/>
          <p:nvPr/>
        </p:nvSpPr>
        <p:spPr>
          <a:xfrm>
            <a:off x="890412" y="4215556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đang dựng lều là </a:t>
            </a:r>
            <a:r>
              <a:rPr lang="en-US" sz="3600" b="1">
                <a:solidFill>
                  <a:srgbClr val="FF0000"/>
                </a:solidFill>
              </a:rPr>
              <a:t>60</a:t>
            </a:r>
            <a:r>
              <a:rPr lang="vi-VN" sz="3600" b="1">
                <a:solidFill>
                  <a:srgbClr val="FF0000"/>
                </a:solidFill>
              </a:rPr>
              <a:t> </a:t>
            </a:r>
            <a:r>
              <a:rPr lang="vi-VN" sz="3600" b="1"/>
              <a:t>%.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B8F19-67EB-93BB-D2A9-1E343723434F}"/>
              </a:ext>
            </a:extLst>
          </p:cNvPr>
          <p:cNvSpPr txBox="1"/>
          <p:nvPr/>
        </p:nvSpPr>
        <p:spPr>
          <a:xfrm>
            <a:off x="1480962" y="5201112"/>
            <a:ext cx="99730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Số bạn dựng lều bằng </a:t>
            </a:r>
            <a:r>
              <a:rPr lang="en-US" sz="3600" b="1">
                <a:solidFill>
                  <a:srgbClr val="FF0000"/>
                </a:solidFill>
              </a:rPr>
              <a:t>150</a:t>
            </a:r>
            <a:r>
              <a:rPr lang="vi-VN" sz="3600" b="1"/>
              <a:t> % số bạn làm vệ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A87D7-10B9-AD8E-8B6D-24166D940E3C}"/>
              </a:ext>
            </a:extLst>
          </p:cNvPr>
          <p:cNvSpPr txBox="1"/>
          <p:nvPr/>
        </p:nvSpPr>
        <p:spPr>
          <a:xfrm>
            <a:off x="890412" y="5745655"/>
            <a:ext cx="15479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/>
              <a:t>sinh.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9496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A3600A-6A6B-F7DE-D01F-FB86371CB8C5}"/>
              </a:ext>
            </a:extLst>
          </p:cNvPr>
          <p:cNvSpPr/>
          <p:nvPr/>
        </p:nvSpPr>
        <p:spPr>
          <a:xfrm>
            <a:off x="5148470" y="3349487"/>
            <a:ext cx="6589643" cy="2993514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</a:pPr>
            <a:r>
              <a:rPr lang="en-US" altLang="en-US" sz="3600" b="1">
                <a:solidFill>
                  <a:srgbClr val="002060"/>
                </a:solidFill>
                <a:latin typeface="UTM Kabel KT" panose="02040603050506020204" pitchFamily="18" charset="0"/>
              </a:rPr>
              <a:t>- Xem lại bài.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3600" b="1">
                <a:solidFill>
                  <a:srgbClr val="002060"/>
                </a:solidFill>
                <a:latin typeface="UTM Kabel KT" panose="02040603050506020204" pitchFamily="18" charset="0"/>
              </a:rPr>
              <a:t>- Chuẩn bị bài “SỬ DỤNG MÁY TÍNH CẦM TAY”.</a:t>
            </a:r>
            <a:endParaRPr lang="en-US" altLang="en-US" sz="3600" b="1" dirty="0">
              <a:solidFill>
                <a:srgbClr val="002060"/>
              </a:solidFill>
              <a:latin typeface="UTM Kabel KT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D895C-9805-C7E0-D265-4D4523275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18362" y="2225743"/>
            <a:ext cx="2215438" cy="45852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3BE44D-5639-78F0-9AFD-565E0936BF82}"/>
              </a:ext>
            </a:extLst>
          </p:cNvPr>
          <p:cNvGrpSpPr/>
          <p:nvPr/>
        </p:nvGrpSpPr>
        <p:grpSpPr>
          <a:xfrm>
            <a:off x="122737" y="4657060"/>
            <a:ext cx="5129747" cy="2145882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02222D4-30D2-5C55-ED70-2BD47F1322CD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87D13DE-2985-80DC-6009-703E5FEB0B1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B5878D3-F836-25F8-EBA5-E18AB966F773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C07FA9-EADA-FB46-1DBD-41F661983C35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9F6424-9F5E-FEB3-4EB5-D73CE4681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342" y="-435000"/>
            <a:ext cx="945571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D8C6BC-4B72-E8A6-DEE9-CAD69B701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23192" r="57975" b="31515"/>
          <a:stretch/>
        </p:blipFill>
        <p:spPr>
          <a:xfrm flipH="1">
            <a:off x="7814608" y="3485304"/>
            <a:ext cx="3822562" cy="34547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7DB0F2-9E78-F120-9F95-FED112B60DD0}"/>
              </a:ext>
            </a:extLst>
          </p:cNvPr>
          <p:cNvGrpSpPr/>
          <p:nvPr/>
        </p:nvGrpSpPr>
        <p:grpSpPr>
          <a:xfrm>
            <a:off x="1305898" y="784397"/>
            <a:ext cx="8939890" cy="1513601"/>
            <a:chOff x="656693" y="334813"/>
            <a:chExt cx="10905447" cy="15136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F2F66D-5970-7BD3-5D9E-CF8493FA88B2}"/>
                </a:ext>
              </a:extLst>
            </p:cNvPr>
            <p:cNvSpPr txBox="1"/>
            <p:nvPr/>
          </p:nvSpPr>
          <p:spPr>
            <a:xfrm>
              <a:off x="750013" y="334813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>
                  <a:ln w="257175">
                    <a:solidFill>
                      <a:prstClr val="white"/>
                    </a:solidFill>
                  </a:ln>
                  <a:solidFill>
                    <a:srgbClr val="C5D86D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+mn-cs"/>
                </a:rPr>
                <a:t>TẠM BIỆT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26A90-7D42-AC88-F334-EEB9EBF71979}"/>
                </a:ext>
              </a:extLst>
            </p:cNvPr>
            <p:cNvSpPr txBox="1"/>
            <p:nvPr/>
          </p:nvSpPr>
          <p:spPr>
            <a:xfrm>
              <a:off x="656693" y="401864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>
                  <a:ln w="28575">
                    <a:solidFill>
                      <a:prstClr val="black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+mn-cs"/>
                </a:rPr>
                <a:t>TẠM BIỆT</a:t>
              </a:r>
              <a:endParaRPr kumimoji="0" lang="en-US" sz="88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SVN-Bango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5A31D4C-F2C9-4AF0-187A-E31A2E896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FF2984-3B92-226F-1631-8A5055736AA9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DAD9BEF1-1F12-EEF2-36CC-351C84CF4CCF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9149EE1-5218-4136-8EE1-1DABDDA01AF4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6B85B27-F15B-527B-1650-B9EB82261F35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199A715-6E42-2590-EC4C-C4B839F6D80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82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231BD61-9687-1FB5-B0EF-EF6645A66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623" y="-518358"/>
            <a:ext cx="12022354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581BAD1-F450-9B3B-847A-29B837D12A58}"/>
              </a:ext>
            </a:extLst>
          </p:cNvPr>
          <p:cNvSpPr/>
          <p:nvPr/>
        </p:nvSpPr>
        <p:spPr>
          <a:xfrm>
            <a:off x="876213" y="-122400"/>
            <a:ext cx="6308000" cy="2675293"/>
          </a:xfrm>
          <a:prstGeom prst="cloudCallout">
            <a:avLst>
              <a:gd name="adj1" fmla="val -47983"/>
              <a:gd name="adj2" fmla="val 663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487A1-3324-84BF-3AF0-7D45B1A14F4B}"/>
              </a:ext>
            </a:extLst>
          </p:cNvPr>
          <p:cNvSpPr txBox="1"/>
          <p:nvPr/>
        </p:nvSpPr>
        <p:spPr>
          <a:xfrm>
            <a:off x="1527994" y="256506"/>
            <a:ext cx="4852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bạn nhỏ muốn vào nhà hàng ăn bữa trưa. Các em hãy giúp các bạn ấy bằng cách trả lời các câu hỏi nhé!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6841B-28BF-BFA6-D816-8101CEB4A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6B999E-0F19-4BD3-43BF-043D59CA535D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ECEEE3A-1027-7A25-A259-0210E8A88555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A1C1F66-D9A6-C5D3-BFB3-B8A65D0B5691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08AD021-F6F5-ADDE-3B8A-8C17AD4499CF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E51BDD0-B0ED-4C5B-5BD2-C66DE056F55C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28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1C59226-DAE3-861C-F0E4-30CC6D50A58F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B731D-8CAC-4B7A-1ED8-82F0E15092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450E2D-6C44-8CED-7CDD-75B233CE9275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6CA8F361-25E3-CC7E-A256-565A32402974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369F22A-B5CA-4204-F1E3-6F73FF926832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AC2E246-71C4-395E-4A4A-8FC9DB3ACB37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BBA3482-706E-99D1-79F8-4F394FC560DF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036B96-0FE6-826C-DD98-36F86FA10B61}"/>
              </a:ext>
            </a:extLst>
          </p:cNvPr>
          <p:cNvSpPr/>
          <p:nvPr/>
        </p:nvSpPr>
        <p:spPr>
          <a:xfrm>
            <a:off x="3123434" y="0"/>
            <a:ext cx="6063422" cy="13153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FF0066"/>
                </a:solidFill>
                <a:cs typeface="Arial" panose="020B0604020202020204" pitchFamily="34" charset="0"/>
              </a:rPr>
              <a:t>Tính tỉ số phần trăm của </a:t>
            </a:r>
            <a:r>
              <a:rPr lang="en-US" sz="4400" b="1">
                <a:solidFill>
                  <a:srgbClr val="FF0066"/>
                </a:solidFill>
                <a:cs typeface="Arial" panose="020B0604020202020204" pitchFamily="34" charset="0"/>
              </a:rPr>
              <a:t>15</a:t>
            </a:r>
            <a:r>
              <a:rPr lang="vi-VN" sz="4400" b="1">
                <a:solidFill>
                  <a:srgbClr val="FF0066"/>
                </a:solidFill>
                <a:cs typeface="Arial" panose="020B0604020202020204" pitchFamily="34" charset="0"/>
              </a:rPr>
              <a:t> và </a:t>
            </a:r>
            <a:r>
              <a:rPr lang="en-US" sz="4400" b="1">
                <a:solidFill>
                  <a:srgbClr val="FF0066"/>
                </a:solidFill>
                <a:cs typeface="Arial" panose="020B0604020202020204" pitchFamily="34" charset="0"/>
              </a:rPr>
              <a:t>25</a:t>
            </a:r>
            <a:endParaRPr lang="en-US" sz="44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CA1B1-558D-7A9F-C182-E361D6AE8F35}"/>
              </a:ext>
            </a:extLst>
          </p:cNvPr>
          <p:cNvGrpSpPr/>
          <p:nvPr/>
        </p:nvGrpSpPr>
        <p:grpSpPr>
          <a:xfrm>
            <a:off x="1917113" y="1272206"/>
            <a:ext cx="3538330" cy="1232201"/>
            <a:chOff x="1634449" y="2043257"/>
            <a:chExt cx="3538330" cy="123220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EA78289-7781-3326-3DA1-A8FD6384A98F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2A0876-5C5F-717F-0DBE-978F2FB62FAF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F5381E-EB5F-1106-0FDA-44808B0AF296}"/>
              </a:ext>
            </a:extLst>
          </p:cNvPr>
          <p:cNvGrpSpPr/>
          <p:nvPr/>
        </p:nvGrpSpPr>
        <p:grpSpPr>
          <a:xfrm>
            <a:off x="6605081" y="1315326"/>
            <a:ext cx="3427949" cy="1206388"/>
            <a:chOff x="6763897" y="2069070"/>
            <a:chExt cx="3427949" cy="12063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D867645-480C-9C6F-B164-E85A548A12EB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FC67A8-11D4-4A34-CBB2-4ADE11B4C656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1CE51F-4A28-1AF7-C2A9-6BA07593E645}"/>
              </a:ext>
            </a:extLst>
          </p:cNvPr>
          <p:cNvGrpSpPr/>
          <p:nvPr/>
        </p:nvGrpSpPr>
        <p:grpSpPr>
          <a:xfrm>
            <a:off x="1944149" y="2783076"/>
            <a:ext cx="3514350" cy="1370300"/>
            <a:chOff x="1658429" y="4301579"/>
            <a:chExt cx="3514350" cy="13703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9015428-99D0-F59B-744D-71DA85CAFE92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C5697D8-D73C-CB00-2192-A20CC121C35D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80E87B-FD23-E2B7-8E17-988457B47AEC}"/>
              </a:ext>
            </a:extLst>
          </p:cNvPr>
          <p:cNvGrpSpPr/>
          <p:nvPr/>
        </p:nvGrpSpPr>
        <p:grpSpPr>
          <a:xfrm>
            <a:off x="6605081" y="2783076"/>
            <a:ext cx="3384971" cy="1370300"/>
            <a:chOff x="6806876" y="4301579"/>
            <a:chExt cx="3384971" cy="137030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53A1E7A-1D04-F1FE-FB29-329C8FAFB38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D9412A-F887-4F20-CD21-3BAB1268BDE2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5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225B353-CE0C-3B1C-04E5-5F134CBF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42134" y="330884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C2D2A0A2-C58D-24F7-B2F4-40E07C15D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51983" y="3294343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0236ECF-1444-D45F-B0AF-CF72C906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626125" y="1696980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A7E257C-AD1A-7FA5-AC30-F079BC7B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69185" y="166393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5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  <p:bldP spid="26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13D6F7-3A61-9DC1-EBB0-36B3EE103E94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157CE-9D7E-9DAA-156F-B8C2E53FB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65A87E-BCDC-A7DE-DD8D-C5DC7394C0A8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180F9B0-1D67-BDE9-2F14-566077523783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E655602-5F55-7F36-0B7E-E8C4CDCB8E4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5C984C4-BBAB-2C92-C5E2-2134106299A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29AFC5F-0852-7121-4E3D-B6E0FFF64F6D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225F25-3303-A030-916E-DBDC8F08AB9C}"/>
              </a:ext>
            </a:extLst>
          </p:cNvPr>
          <p:cNvSpPr/>
          <p:nvPr/>
        </p:nvSpPr>
        <p:spPr>
          <a:xfrm>
            <a:off x="3123434" y="0"/>
            <a:ext cx="6063422" cy="10121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của 500 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CDB30D-D123-1BBF-84FC-957ADE0D88BD}"/>
              </a:ext>
            </a:extLst>
          </p:cNvPr>
          <p:cNvGrpSpPr/>
          <p:nvPr/>
        </p:nvGrpSpPr>
        <p:grpSpPr>
          <a:xfrm>
            <a:off x="1907462" y="1182176"/>
            <a:ext cx="3538330" cy="1232201"/>
            <a:chOff x="1634449" y="2043257"/>
            <a:chExt cx="3538330" cy="123220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7B0E22-23B0-295E-BE69-4A7256089BAB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70l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6637D-1855-B03E-6C88-56878CDB0AF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8028A2-A7CC-B5BA-27C4-BB89EC60AD26}"/>
              </a:ext>
            </a:extLst>
          </p:cNvPr>
          <p:cNvGrpSpPr/>
          <p:nvPr/>
        </p:nvGrpSpPr>
        <p:grpSpPr>
          <a:xfrm>
            <a:off x="6595430" y="1225296"/>
            <a:ext cx="3427949" cy="1206388"/>
            <a:chOff x="6763897" y="2069070"/>
            <a:chExt cx="3427949" cy="120638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4CBC0D-FD8C-505A-2340-B637AB9F1818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l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74E64A-8EBE-257C-D442-771AA0DBCE63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588BC1-EAB8-C3E8-6ADF-5368C1265CD4}"/>
              </a:ext>
            </a:extLst>
          </p:cNvPr>
          <p:cNvGrpSpPr/>
          <p:nvPr/>
        </p:nvGrpSpPr>
        <p:grpSpPr>
          <a:xfrm>
            <a:off x="1934498" y="2693046"/>
            <a:ext cx="3514350" cy="1370300"/>
            <a:chOff x="1658429" y="4301579"/>
            <a:chExt cx="3514350" cy="13703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76A1FFA-17DC-1162-F8A8-8B13DB75EBFE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 l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8BF083-37C4-DA3B-C41E-A6505EA95252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9A5780-A02F-4C93-F112-09AC1CA2E4BB}"/>
              </a:ext>
            </a:extLst>
          </p:cNvPr>
          <p:cNvGrpSpPr/>
          <p:nvPr/>
        </p:nvGrpSpPr>
        <p:grpSpPr>
          <a:xfrm>
            <a:off x="6595430" y="2693046"/>
            <a:ext cx="3384971" cy="1370300"/>
            <a:chOff x="6806876" y="4301579"/>
            <a:chExt cx="3384971" cy="13703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A741C4D-0CC8-DFF5-4278-AB95EB08E36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l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3EAD277-843F-9DAC-E914-2C525AE76FBA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40B2D5B-66FC-5A99-AC1A-0F5E9AB2C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32483" y="321881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741BCFE3-8510-E42C-D074-E2225048B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31716" y="150832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C04E063-EE27-1D4F-5512-4727AED52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5973" y="3200688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F666657-C430-5D30-F1FE-643146AED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59534" y="157390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AE715F-D452-A33B-DFAA-056C6F0F7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50" y="-432624"/>
            <a:ext cx="1176630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6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0B3BB-2E30-270F-8920-A28133731358}"/>
                  </a:ext>
                </a:extLst>
              </p:cNvPr>
              <p:cNvSpPr txBox="1"/>
              <p:nvPr/>
            </p:nvSpPr>
            <p:spPr>
              <a:xfrm>
                <a:off x="983062" y="305229"/>
                <a:ext cx="10313587" cy="4711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000">
                    <a:solidFill>
                      <a:srgbClr val="202124"/>
                    </a:solidFill>
                  </a:rPr>
                  <a:t>Viết các số sau dưới dạng tỉ số phần trăm.</a:t>
                </a:r>
                <a:endParaRPr lang="en-US" sz="4000">
                  <a:solidFill>
                    <a:srgbClr val="202124"/>
                  </a:solidFill>
                </a:endParaRPr>
              </a:p>
              <a:p>
                <a:pPr algn="just"/>
                <a:endParaRPr lang="vi-VN" sz="4800">
                  <a:solidFill>
                    <a:srgbClr val="202124"/>
                  </a:solidFill>
                </a:endParaRPr>
              </a:p>
              <a:p>
                <a:pPr algn="just"/>
                <a:r>
                  <a:rPr lang="vi-VN" sz="4800">
                    <a:solidFill>
                      <a:srgbClr val="FF0000"/>
                    </a:solidFill>
                  </a:rPr>
                  <a:t>a)</a:t>
                </a:r>
                <a:r>
                  <a:rPr lang="vi-VN" sz="4800">
                    <a:solidFill>
                      <a:srgbClr val="202124"/>
                    </a:solidFill>
                  </a:rPr>
                  <a:t> 0,45 </a:t>
                </a:r>
                <a:r>
                  <a:rPr lang="en-US" sz="4800">
                    <a:solidFill>
                      <a:srgbClr val="202124"/>
                    </a:solidFill>
                  </a:rPr>
                  <a:t>	</a:t>
                </a:r>
              </a:p>
              <a:p>
                <a:pPr algn="just"/>
                <a:r>
                  <a:rPr lang="en-US" sz="4800">
                    <a:solidFill>
                      <a:srgbClr val="202124"/>
                    </a:solidFill>
                  </a:rPr>
                  <a:t>			</a:t>
                </a:r>
                <a:r>
                  <a:rPr lang="vi-VN" sz="4800">
                    <a:solidFill>
                      <a:srgbClr val="FF0000"/>
                    </a:solidFill>
                  </a:rPr>
                  <a:t>b) </a:t>
                </a:r>
                <a:r>
                  <a:rPr lang="vi-VN" sz="4800">
                    <a:solidFill>
                      <a:srgbClr val="202124"/>
                    </a:solidFill>
                  </a:rPr>
                  <a:t>2,75 </a:t>
                </a:r>
                <a:endParaRPr lang="en-US" sz="4800">
                  <a:solidFill>
                    <a:srgbClr val="202124"/>
                  </a:solidFill>
                </a:endParaRPr>
              </a:p>
              <a:p>
                <a:pPr algn="just"/>
                <a:r>
                  <a:rPr lang="en-US" sz="4800">
                    <a:solidFill>
                      <a:srgbClr val="202124"/>
                    </a:solidFill>
                  </a:rPr>
                  <a:t>						</a:t>
                </a:r>
                <a:r>
                  <a:rPr lang="vi-VN" sz="4800">
                    <a:solidFill>
                      <a:srgbClr val="FF0000"/>
                    </a:solidFill>
                  </a:rPr>
                  <a:t>c) </a:t>
                </a:r>
                <a:r>
                  <a:rPr lang="vi-VN" sz="4800">
                    <a:solidFill>
                      <a:srgbClr val="202124"/>
                    </a:solidFill>
                  </a:rPr>
                  <a:t>5 </a:t>
                </a:r>
                <a:endParaRPr lang="en-US" sz="4800">
                  <a:solidFill>
                    <a:srgbClr val="202124"/>
                  </a:solidFill>
                </a:endParaRPr>
              </a:p>
              <a:p>
                <a:pPr algn="just"/>
                <a:r>
                  <a:rPr lang="en-US" sz="4800">
                    <a:solidFill>
                      <a:srgbClr val="202124"/>
                    </a:solidFill>
                  </a:rPr>
                  <a:t>								</a:t>
                </a:r>
                <a:r>
                  <a:rPr lang="en-US" sz="4800">
                    <a:solidFill>
                      <a:srgbClr val="FF0000"/>
                    </a:solidFill>
                  </a:rPr>
                  <a:t>	</a:t>
                </a:r>
                <a:r>
                  <a:rPr lang="vi-VN" sz="4800">
                    <a:solidFill>
                      <a:srgbClr val="FF0000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b="0" i="0">
                  <a:solidFill>
                    <a:srgbClr val="202124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0B3BB-2E30-270F-8920-A2813373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62" y="305229"/>
                <a:ext cx="10313587" cy="4711611"/>
              </a:xfrm>
              <a:prstGeom prst="rect">
                <a:avLst/>
              </a:prstGeom>
              <a:blipFill>
                <a:blip r:embed="rId2"/>
                <a:stretch>
                  <a:fillRect l="-2660" t="-2587" b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144494" y="103901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0115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382126" y="1414002"/>
            <a:ext cx="98235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800">
                <a:solidFill>
                  <a:srgbClr val="202124"/>
                </a:solidFill>
              </a:rPr>
              <a:t>Muốn v</a:t>
            </a:r>
            <a:r>
              <a:rPr lang="vi-VN" sz="4800">
                <a:solidFill>
                  <a:srgbClr val="202124"/>
                </a:solidFill>
              </a:rPr>
              <a:t>iết các số sau dưới dạng tỉ số phần trăm</a:t>
            </a:r>
            <a:r>
              <a:rPr lang="en-US" sz="4800">
                <a:solidFill>
                  <a:srgbClr val="202124"/>
                </a:solidFill>
              </a:rPr>
              <a:t> ta làm như sau:</a:t>
            </a:r>
            <a:endParaRPr lang="vi-VN" sz="4800">
              <a:solidFill>
                <a:srgbClr val="20212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i="1">
                <a:solidFill>
                  <a:srgbClr val="FF0000"/>
                </a:solidFill>
              </a:rPr>
              <a:t>Nhân</a:t>
            </a:r>
            <a:r>
              <a:rPr lang="en-US" sz="4800" b="1" i="1">
                <a:solidFill>
                  <a:srgbClr val="FF0000"/>
                </a:solidFill>
              </a:rPr>
              <a:t> số</a:t>
            </a:r>
            <a:r>
              <a:rPr lang="vi-VN" sz="4800" b="1" i="1">
                <a:solidFill>
                  <a:srgbClr val="FF0000"/>
                </a:solidFill>
              </a:rPr>
              <a:t> đó với 100 rồi viết kí hiệu % vào bên phải của tích.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144494" y="103901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8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245</TotalTime>
  <Words>866</Words>
  <Application>Microsoft Office PowerPoint</Application>
  <PresentationFormat>Widescreen</PresentationFormat>
  <Paragraphs>116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MTD Bigilla Bold</vt:lpstr>
      <vt:lpstr>SVN-Bango</vt:lpstr>
      <vt:lpstr>SVN-Poky's</vt:lpstr>
      <vt:lpstr>UTM Kabel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7</cp:revision>
  <dcterms:created xsi:type="dcterms:W3CDTF">2023-10-13T23:50:58Z</dcterms:created>
  <dcterms:modified xsi:type="dcterms:W3CDTF">2024-08-05T14:28:23Z</dcterms:modified>
  <cp:category>9Slide.vn</cp:category>
  <cp:version>07</cp:version>
</cp:coreProperties>
</file>