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706" r:id="rId2"/>
    <p:sldMasterId id="2147483718" r:id="rId3"/>
    <p:sldMasterId id="2147483730" r:id="rId4"/>
  </p:sldMasterIdLst>
  <p:notesMasterIdLst>
    <p:notesMasterId r:id="rId33"/>
  </p:notesMasterIdLst>
  <p:sldIdLst>
    <p:sldId id="352" r:id="rId5"/>
    <p:sldId id="316" r:id="rId6"/>
    <p:sldId id="317" r:id="rId7"/>
    <p:sldId id="340" r:id="rId8"/>
    <p:sldId id="342" r:id="rId9"/>
    <p:sldId id="343" r:id="rId10"/>
    <p:sldId id="344" r:id="rId11"/>
    <p:sldId id="331" r:id="rId12"/>
    <p:sldId id="332" r:id="rId13"/>
    <p:sldId id="333" r:id="rId14"/>
    <p:sldId id="334" r:id="rId15"/>
    <p:sldId id="335" r:id="rId16"/>
    <p:sldId id="336" r:id="rId17"/>
    <p:sldId id="337" r:id="rId18"/>
    <p:sldId id="338" r:id="rId19"/>
    <p:sldId id="345" r:id="rId20"/>
    <p:sldId id="346" r:id="rId21"/>
    <p:sldId id="347" r:id="rId22"/>
    <p:sldId id="348" r:id="rId23"/>
    <p:sldId id="320" r:id="rId24"/>
    <p:sldId id="328" r:id="rId25"/>
    <p:sldId id="322" r:id="rId26"/>
    <p:sldId id="349" r:id="rId27"/>
    <p:sldId id="350" r:id="rId28"/>
    <p:sldId id="351" r:id="rId29"/>
    <p:sldId id="323" r:id="rId30"/>
    <p:sldId id="329" r:id="rId31"/>
    <p:sldId id="33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1786" autoAdjust="0"/>
  </p:normalViewPr>
  <p:slideViewPr>
    <p:cSldViewPr showGuides="1">
      <p:cViewPr>
        <p:scale>
          <a:sx n="33" d="100"/>
          <a:sy n="33" d="100"/>
        </p:scale>
        <p:origin x="1602" y="56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E9223F-BEC7-4BD4-9096-6DC807E5BE37}" type="datetimeFigureOut">
              <a:rPr lang="en-US" smtClean="0"/>
              <a:t>15/09/2024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F3519-8650-409D-BC4C-57D37AA55549}" type="slidenum">
              <a:rPr lang="en-US" smtClean="0"/>
              <a:t>‹#›</a:t>
            </a:fld>
            <a:endParaRPr lang="en-US"/>
          </a:p>
        </p:txBody>
      </p:sp>
    </p:spTree>
    <p:extLst>
      <p:ext uri="{BB962C8B-B14F-4D97-AF65-F5344CB8AC3E}">
        <p14:creationId xmlns:p14="http://schemas.microsoft.com/office/powerpoint/2010/main" val="74794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descr="Cartoon Kitchen Background by Cartoons.co on Dribbble">
            <a:extLst>
              <a:ext uri="{FF2B5EF4-FFF2-40B4-BE49-F238E27FC236}">
                <a16:creationId xmlns:a16="http://schemas.microsoft.com/office/drawing/2014/main" id="{C5F07397-DEA3-0FD9-89C0-562CF77786A2}"/>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4074"/>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481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0CE9C-83E9-32F4-E99C-26F03CA6A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0F1C0F-611B-3C3B-B2FF-B3427E37E4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8E199-EB35-C257-D242-3B1088BA8DBD}"/>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5" name="Footer Placeholder 4">
            <a:extLst>
              <a:ext uri="{FF2B5EF4-FFF2-40B4-BE49-F238E27FC236}">
                <a16:creationId xmlns:a16="http://schemas.microsoft.com/office/drawing/2014/main" id="{4ECC23B3-7E78-F210-C404-7187BBACF9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6EDA3-063F-7A7A-3269-6597478AE5F6}"/>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1664168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5844D0-7ECA-1ECC-EC93-C91C51E55DE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843D7A-A635-A04F-9575-437C2F4B6D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51D3D-5564-FFE6-3006-14F70D55EFA6}"/>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5" name="Footer Placeholder 4">
            <a:extLst>
              <a:ext uri="{FF2B5EF4-FFF2-40B4-BE49-F238E27FC236}">
                <a16:creationId xmlns:a16="http://schemas.microsoft.com/office/drawing/2014/main" id="{D40D8D04-F8C8-89FE-FC32-4C9373CC9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52AD4C-F359-5B67-015B-19EA3CCB8B43}"/>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327372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descr="Cartoon Kitchen Background by Cartoons.co on Dribbble">
            <a:extLst>
              <a:ext uri="{FF2B5EF4-FFF2-40B4-BE49-F238E27FC236}">
                <a16:creationId xmlns:a16="http://schemas.microsoft.com/office/drawing/2014/main" id="{C5F07397-DEA3-0FD9-89C0-562CF77786A2}"/>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4074"/>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1873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E8D1-A8F9-67B4-93D1-E0C664B57B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EA7B1A-6E2C-9390-D770-D2F17ABC788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3979C-D8AE-729B-7D3E-C972134D746D}"/>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5" name="Footer Placeholder 4">
            <a:extLst>
              <a:ext uri="{FF2B5EF4-FFF2-40B4-BE49-F238E27FC236}">
                <a16:creationId xmlns:a16="http://schemas.microsoft.com/office/drawing/2014/main" id="{EB0974E9-26CC-7807-F38A-75A3FEEEC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35A15A-E4E2-58A6-9990-9622F57E1B63}"/>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1955963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162E0-E424-EAA6-69C8-080EBA88339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8C635A-D39E-7A4C-8C9E-9F2BD2B2B56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0B0C11-80D5-52BA-B2C9-EF80C7B7C3C0}"/>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5" name="Footer Placeholder 4">
            <a:extLst>
              <a:ext uri="{FF2B5EF4-FFF2-40B4-BE49-F238E27FC236}">
                <a16:creationId xmlns:a16="http://schemas.microsoft.com/office/drawing/2014/main" id="{9C16764C-495B-4BDC-D6A1-6DDF90B21D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CE6876-4C92-9439-EAB4-E92BD0D24430}"/>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4211369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A3824-8CB2-648B-584F-FBD288FCB4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BD387C-527A-CE54-4F53-95EAED9C8B2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6510E8-11B5-76FF-0BAF-CB282986791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AC0AC7-062F-A1E1-5B1B-B3DA7ED9AA72}"/>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6" name="Footer Placeholder 5">
            <a:extLst>
              <a:ext uri="{FF2B5EF4-FFF2-40B4-BE49-F238E27FC236}">
                <a16:creationId xmlns:a16="http://schemas.microsoft.com/office/drawing/2014/main" id="{C251222E-1D5E-6FE9-31B9-4FF54456F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9B298B-D77D-AE3A-C573-F747B811F77A}"/>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1194185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6E3A2-14A4-8F03-35FE-34FA0762A7C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C00AF3-C1A0-FCD4-D7E9-A2F6816268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2B8923-F141-97AC-ED6F-C37A98AA25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3AA15C-B43D-7817-ECC2-7361DFBAD8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8D1951-B8B0-2602-6339-858A5D9B4E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B2C647-16AC-56EE-C02A-E802D514B901}"/>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8" name="Footer Placeholder 7">
            <a:extLst>
              <a:ext uri="{FF2B5EF4-FFF2-40B4-BE49-F238E27FC236}">
                <a16:creationId xmlns:a16="http://schemas.microsoft.com/office/drawing/2014/main" id="{84EB09A5-7C52-F6D2-6C68-7A68424B6D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255C1BF-AE76-C49B-32A9-DCAFE3A6CC48}"/>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83035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A12C-F64A-CE58-604C-4F66D125E5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F84553D-7A80-77CA-BA34-89BB3AF0FC80}"/>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4" name="Footer Placeholder 3">
            <a:extLst>
              <a:ext uri="{FF2B5EF4-FFF2-40B4-BE49-F238E27FC236}">
                <a16:creationId xmlns:a16="http://schemas.microsoft.com/office/drawing/2014/main" id="{67414ED3-CCE1-ABD3-E327-E0BC19BD1C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F975D20-89ED-9E68-410B-8B10D9E0B02C}"/>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1728259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10A2A4-7E75-B87D-8FD9-4D4202C3892F}"/>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3" name="Footer Placeholder 2">
            <a:extLst>
              <a:ext uri="{FF2B5EF4-FFF2-40B4-BE49-F238E27FC236}">
                <a16:creationId xmlns:a16="http://schemas.microsoft.com/office/drawing/2014/main" id="{302D1130-2F90-3F06-B1C0-3241D7D283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F072C8D-2DC7-B604-1B0E-C8FF3EA3B376}"/>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1591133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B763-F21D-635B-09A8-B3B60384AE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8145CF-FBEC-3A7D-0B55-8A466456DC3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7F7286-686F-E207-CEDC-F6AF79B537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AD1A0A-F623-36B1-264A-37DCC85ADB2B}"/>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6" name="Footer Placeholder 5">
            <a:extLst>
              <a:ext uri="{FF2B5EF4-FFF2-40B4-BE49-F238E27FC236}">
                <a16:creationId xmlns:a16="http://schemas.microsoft.com/office/drawing/2014/main" id="{92030F6D-8C6C-A1F3-E011-9C2F1360FC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97620C-C2B7-9F2C-82C7-8C444C4D46AD}"/>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3307824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E8D1-A8F9-67B4-93D1-E0C664B57B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EA7B1A-6E2C-9390-D770-D2F17ABC788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3979C-D8AE-729B-7D3E-C972134D746D}"/>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5" name="Footer Placeholder 4">
            <a:extLst>
              <a:ext uri="{FF2B5EF4-FFF2-40B4-BE49-F238E27FC236}">
                <a16:creationId xmlns:a16="http://schemas.microsoft.com/office/drawing/2014/main" id="{EB0974E9-26CC-7807-F38A-75A3FEEEC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35A15A-E4E2-58A6-9990-9622F57E1B63}"/>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3565512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A259A-9387-1264-9301-C380B0DF1E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2557C8-A376-FE9C-BBC0-8D712EC712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128220-4DE6-0545-74CF-1CA1DCF8B1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9729D3-CA0F-A12F-0D2A-A3025744379B}"/>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6" name="Footer Placeholder 5">
            <a:extLst>
              <a:ext uri="{FF2B5EF4-FFF2-40B4-BE49-F238E27FC236}">
                <a16:creationId xmlns:a16="http://schemas.microsoft.com/office/drawing/2014/main" id="{F25FF928-0B05-5F51-518E-2BE96BCEDC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120A54-0E59-179E-F2DA-47EF726E95AA}"/>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1989419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0CE9C-83E9-32F4-E99C-26F03CA6A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0F1C0F-611B-3C3B-B2FF-B3427E37E4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8E199-EB35-C257-D242-3B1088BA8DBD}"/>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5" name="Footer Placeholder 4">
            <a:extLst>
              <a:ext uri="{FF2B5EF4-FFF2-40B4-BE49-F238E27FC236}">
                <a16:creationId xmlns:a16="http://schemas.microsoft.com/office/drawing/2014/main" id="{4ECC23B3-7E78-F210-C404-7187BBACF9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6EDA3-063F-7A7A-3269-6597478AE5F6}"/>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3558197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5844D0-7ECA-1ECC-EC93-C91C51E55DE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843D7A-A635-A04F-9575-437C2F4B6D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51D3D-5564-FFE6-3006-14F70D55EFA6}"/>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5" name="Footer Placeholder 4">
            <a:extLst>
              <a:ext uri="{FF2B5EF4-FFF2-40B4-BE49-F238E27FC236}">
                <a16:creationId xmlns:a16="http://schemas.microsoft.com/office/drawing/2014/main" id="{D40D8D04-F8C8-89FE-FC32-4C9373CC9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52AD4C-F359-5B67-015B-19EA3CCB8B43}"/>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014395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descr="Cartoon Kitchen Background by Cartoons.co on Dribbble">
            <a:extLst>
              <a:ext uri="{FF2B5EF4-FFF2-40B4-BE49-F238E27FC236}">
                <a16:creationId xmlns:a16="http://schemas.microsoft.com/office/drawing/2014/main" id="{C5F07397-DEA3-0FD9-89C0-562CF77786A2}"/>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4074"/>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886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E8D1-A8F9-67B4-93D1-E0C664B57B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EA7B1A-6E2C-9390-D770-D2F17ABC788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3979C-D8AE-729B-7D3E-C972134D746D}"/>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5" name="Footer Placeholder 4">
            <a:extLst>
              <a:ext uri="{FF2B5EF4-FFF2-40B4-BE49-F238E27FC236}">
                <a16:creationId xmlns:a16="http://schemas.microsoft.com/office/drawing/2014/main" id="{EB0974E9-26CC-7807-F38A-75A3FEEEC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35A15A-E4E2-58A6-9990-9622F57E1B63}"/>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060296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162E0-E424-EAA6-69C8-080EBA88339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8C635A-D39E-7A4C-8C9E-9F2BD2B2B56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0B0C11-80D5-52BA-B2C9-EF80C7B7C3C0}"/>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5" name="Footer Placeholder 4">
            <a:extLst>
              <a:ext uri="{FF2B5EF4-FFF2-40B4-BE49-F238E27FC236}">
                <a16:creationId xmlns:a16="http://schemas.microsoft.com/office/drawing/2014/main" id="{9C16764C-495B-4BDC-D6A1-6DDF90B21D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CE6876-4C92-9439-EAB4-E92BD0D24430}"/>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3664329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A3824-8CB2-648B-584F-FBD288FCB4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BD387C-527A-CE54-4F53-95EAED9C8B2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6510E8-11B5-76FF-0BAF-CB282986791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AC0AC7-062F-A1E1-5B1B-B3DA7ED9AA72}"/>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6" name="Footer Placeholder 5">
            <a:extLst>
              <a:ext uri="{FF2B5EF4-FFF2-40B4-BE49-F238E27FC236}">
                <a16:creationId xmlns:a16="http://schemas.microsoft.com/office/drawing/2014/main" id="{C251222E-1D5E-6FE9-31B9-4FF54456F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9B298B-D77D-AE3A-C573-F747B811F77A}"/>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1266536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6E3A2-14A4-8F03-35FE-34FA0762A7C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C00AF3-C1A0-FCD4-D7E9-A2F6816268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2B8923-F141-97AC-ED6F-C37A98AA25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3AA15C-B43D-7817-ECC2-7361DFBAD8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8D1951-B8B0-2602-6339-858A5D9B4E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B2C647-16AC-56EE-C02A-E802D514B901}"/>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8" name="Footer Placeholder 7">
            <a:extLst>
              <a:ext uri="{FF2B5EF4-FFF2-40B4-BE49-F238E27FC236}">
                <a16:creationId xmlns:a16="http://schemas.microsoft.com/office/drawing/2014/main" id="{84EB09A5-7C52-F6D2-6C68-7A68424B6D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255C1BF-AE76-C49B-32A9-DCAFE3A6CC48}"/>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361845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A12C-F64A-CE58-604C-4F66D125E5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F84553D-7A80-77CA-BA34-89BB3AF0FC80}"/>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4" name="Footer Placeholder 3">
            <a:extLst>
              <a:ext uri="{FF2B5EF4-FFF2-40B4-BE49-F238E27FC236}">
                <a16:creationId xmlns:a16="http://schemas.microsoft.com/office/drawing/2014/main" id="{67414ED3-CCE1-ABD3-E327-E0BC19BD1C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F975D20-89ED-9E68-410B-8B10D9E0B02C}"/>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1078150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10A2A4-7E75-B87D-8FD9-4D4202C3892F}"/>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3" name="Footer Placeholder 2">
            <a:extLst>
              <a:ext uri="{FF2B5EF4-FFF2-40B4-BE49-F238E27FC236}">
                <a16:creationId xmlns:a16="http://schemas.microsoft.com/office/drawing/2014/main" id="{302D1130-2F90-3F06-B1C0-3241D7D283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F072C8D-2DC7-B604-1B0E-C8FF3EA3B376}"/>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027604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162E0-E424-EAA6-69C8-080EBA88339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8C635A-D39E-7A4C-8C9E-9F2BD2B2B56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0B0C11-80D5-52BA-B2C9-EF80C7B7C3C0}"/>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5" name="Footer Placeholder 4">
            <a:extLst>
              <a:ext uri="{FF2B5EF4-FFF2-40B4-BE49-F238E27FC236}">
                <a16:creationId xmlns:a16="http://schemas.microsoft.com/office/drawing/2014/main" id="{9C16764C-495B-4BDC-D6A1-6DDF90B21D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CE6876-4C92-9439-EAB4-E92BD0D24430}"/>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3403378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B763-F21D-635B-09A8-B3B60384AE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8145CF-FBEC-3A7D-0B55-8A466456DC3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7F7286-686F-E207-CEDC-F6AF79B537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AD1A0A-F623-36B1-264A-37DCC85ADB2B}"/>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6" name="Footer Placeholder 5">
            <a:extLst>
              <a:ext uri="{FF2B5EF4-FFF2-40B4-BE49-F238E27FC236}">
                <a16:creationId xmlns:a16="http://schemas.microsoft.com/office/drawing/2014/main" id="{92030F6D-8C6C-A1F3-E011-9C2F1360FC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97620C-C2B7-9F2C-82C7-8C444C4D46AD}"/>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4219218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A259A-9387-1264-9301-C380B0DF1E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2557C8-A376-FE9C-BBC0-8D712EC712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128220-4DE6-0545-74CF-1CA1DCF8B1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9729D3-CA0F-A12F-0D2A-A3025744379B}"/>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6" name="Footer Placeholder 5">
            <a:extLst>
              <a:ext uri="{FF2B5EF4-FFF2-40B4-BE49-F238E27FC236}">
                <a16:creationId xmlns:a16="http://schemas.microsoft.com/office/drawing/2014/main" id="{F25FF928-0B05-5F51-518E-2BE96BCEDC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120A54-0E59-179E-F2DA-47EF726E95AA}"/>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0007760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0CE9C-83E9-32F4-E99C-26F03CA6A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0F1C0F-611B-3C3B-B2FF-B3427E37E4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8E199-EB35-C257-D242-3B1088BA8DBD}"/>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5" name="Footer Placeholder 4">
            <a:extLst>
              <a:ext uri="{FF2B5EF4-FFF2-40B4-BE49-F238E27FC236}">
                <a16:creationId xmlns:a16="http://schemas.microsoft.com/office/drawing/2014/main" id="{4ECC23B3-7E78-F210-C404-7187BBACF9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6EDA3-063F-7A7A-3269-6597478AE5F6}"/>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1826727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5844D0-7ECA-1ECC-EC93-C91C51E55DE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843D7A-A635-A04F-9575-437C2F4B6D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51D3D-5564-FFE6-3006-14F70D55EFA6}"/>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5" name="Footer Placeholder 4">
            <a:extLst>
              <a:ext uri="{FF2B5EF4-FFF2-40B4-BE49-F238E27FC236}">
                <a16:creationId xmlns:a16="http://schemas.microsoft.com/office/drawing/2014/main" id="{D40D8D04-F8C8-89FE-FC32-4C9373CC9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52AD4C-F359-5B67-015B-19EA3CCB8B43}"/>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50726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descr="Cartoon Kitchen Background by Cartoons.co on Dribbble">
            <a:extLst>
              <a:ext uri="{FF2B5EF4-FFF2-40B4-BE49-F238E27FC236}">
                <a16:creationId xmlns:a16="http://schemas.microsoft.com/office/drawing/2014/main" id="{C5F07397-DEA3-0FD9-89C0-562CF77786A2}"/>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4074"/>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4031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E8D1-A8F9-67B4-93D1-E0C664B57B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EA7B1A-6E2C-9390-D770-D2F17ABC788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3979C-D8AE-729B-7D3E-C972134D746D}"/>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5" name="Footer Placeholder 4">
            <a:extLst>
              <a:ext uri="{FF2B5EF4-FFF2-40B4-BE49-F238E27FC236}">
                <a16:creationId xmlns:a16="http://schemas.microsoft.com/office/drawing/2014/main" id="{EB0974E9-26CC-7807-F38A-75A3FEEEC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35A15A-E4E2-58A6-9990-9622F57E1B63}"/>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31496016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162E0-E424-EAA6-69C8-080EBA88339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8C635A-D39E-7A4C-8C9E-9F2BD2B2B56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0B0C11-80D5-52BA-B2C9-EF80C7B7C3C0}"/>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5" name="Footer Placeholder 4">
            <a:extLst>
              <a:ext uri="{FF2B5EF4-FFF2-40B4-BE49-F238E27FC236}">
                <a16:creationId xmlns:a16="http://schemas.microsoft.com/office/drawing/2014/main" id="{9C16764C-495B-4BDC-D6A1-6DDF90B21D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CE6876-4C92-9439-EAB4-E92BD0D24430}"/>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494078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A3824-8CB2-648B-584F-FBD288FCB4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BD387C-527A-CE54-4F53-95EAED9C8B2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6510E8-11B5-76FF-0BAF-CB282986791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AC0AC7-062F-A1E1-5B1B-B3DA7ED9AA72}"/>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6" name="Footer Placeholder 5">
            <a:extLst>
              <a:ext uri="{FF2B5EF4-FFF2-40B4-BE49-F238E27FC236}">
                <a16:creationId xmlns:a16="http://schemas.microsoft.com/office/drawing/2014/main" id="{C251222E-1D5E-6FE9-31B9-4FF54456F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9B298B-D77D-AE3A-C573-F747B811F77A}"/>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9573798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6E3A2-14A4-8F03-35FE-34FA0762A7C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C00AF3-C1A0-FCD4-D7E9-A2F6816268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2B8923-F141-97AC-ED6F-C37A98AA25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3AA15C-B43D-7817-ECC2-7361DFBAD8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8D1951-B8B0-2602-6339-858A5D9B4E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B2C647-16AC-56EE-C02A-E802D514B901}"/>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8" name="Footer Placeholder 7">
            <a:extLst>
              <a:ext uri="{FF2B5EF4-FFF2-40B4-BE49-F238E27FC236}">
                <a16:creationId xmlns:a16="http://schemas.microsoft.com/office/drawing/2014/main" id="{84EB09A5-7C52-F6D2-6C68-7A68424B6D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255C1BF-AE76-C49B-32A9-DCAFE3A6CC48}"/>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1334167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A12C-F64A-CE58-604C-4F66D125E5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F84553D-7A80-77CA-BA34-89BB3AF0FC80}"/>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4" name="Footer Placeholder 3">
            <a:extLst>
              <a:ext uri="{FF2B5EF4-FFF2-40B4-BE49-F238E27FC236}">
                <a16:creationId xmlns:a16="http://schemas.microsoft.com/office/drawing/2014/main" id="{67414ED3-CCE1-ABD3-E327-E0BC19BD1C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F975D20-89ED-9E68-410B-8B10D9E0B02C}"/>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320131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A3824-8CB2-648B-584F-FBD288FCB4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BD387C-527A-CE54-4F53-95EAED9C8B2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6510E8-11B5-76FF-0BAF-CB282986791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AC0AC7-062F-A1E1-5B1B-B3DA7ED9AA72}"/>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6" name="Footer Placeholder 5">
            <a:extLst>
              <a:ext uri="{FF2B5EF4-FFF2-40B4-BE49-F238E27FC236}">
                <a16:creationId xmlns:a16="http://schemas.microsoft.com/office/drawing/2014/main" id="{C251222E-1D5E-6FE9-31B9-4FF54456F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9B298B-D77D-AE3A-C573-F747B811F77A}"/>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3057026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10A2A4-7E75-B87D-8FD9-4D4202C3892F}"/>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3" name="Footer Placeholder 2">
            <a:extLst>
              <a:ext uri="{FF2B5EF4-FFF2-40B4-BE49-F238E27FC236}">
                <a16:creationId xmlns:a16="http://schemas.microsoft.com/office/drawing/2014/main" id="{302D1130-2F90-3F06-B1C0-3241D7D283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F072C8D-2DC7-B604-1B0E-C8FF3EA3B376}"/>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13440830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B763-F21D-635B-09A8-B3B60384AE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8145CF-FBEC-3A7D-0B55-8A466456DC3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7F7286-686F-E207-CEDC-F6AF79B537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AD1A0A-F623-36B1-264A-37DCC85ADB2B}"/>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6" name="Footer Placeholder 5">
            <a:extLst>
              <a:ext uri="{FF2B5EF4-FFF2-40B4-BE49-F238E27FC236}">
                <a16:creationId xmlns:a16="http://schemas.microsoft.com/office/drawing/2014/main" id="{92030F6D-8C6C-A1F3-E011-9C2F1360FC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97620C-C2B7-9F2C-82C7-8C444C4D46AD}"/>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020560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A259A-9387-1264-9301-C380B0DF1E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2557C8-A376-FE9C-BBC0-8D712EC712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128220-4DE6-0545-74CF-1CA1DCF8B1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9729D3-CA0F-A12F-0D2A-A3025744379B}"/>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6" name="Footer Placeholder 5">
            <a:extLst>
              <a:ext uri="{FF2B5EF4-FFF2-40B4-BE49-F238E27FC236}">
                <a16:creationId xmlns:a16="http://schemas.microsoft.com/office/drawing/2014/main" id="{F25FF928-0B05-5F51-518E-2BE96BCEDC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120A54-0E59-179E-F2DA-47EF726E95AA}"/>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14508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0CE9C-83E9-32F4-E99C-26F03CA6A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0F1C0F-611B-3C3B-B2FF-B3427E37E4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8E199-EB35-C257-D242-3B1088BA8DBD}"/>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5" name="Footer Placeholder 4">
            <a:extLst>
              <a:ext uri="{FF2B5EF4-FFF2-40B4-BE49-F238E27FC236}">
                <a16:creationId xmlns:a16="http://schemas.microsoft.com/office/drawing/2014/main" id="{4ECC23B3-7E78-F210-C404-7187BBACF9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6EDA3-063F-7A7A-3269-6597478AE5F6}"/>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4660668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5844D0-7ECA-1ECC-EC93-C91C51E55DE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843D7A-A635-A04F-9575-437C2F4B6D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51D3D-5564-FFE6-3006-14F70D55EFA6}"/>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5" name="Footer Placeholder 4">
            <a:extLst>
              <a:ext uri="{FF2B5EF4-FFF2-40B4-BE49-F238E27FC236}">
                <a16:creationId xmlns:a16="http://schemas.microsoft.com/office/drawing/2014/main" id="{D40D8D04-F8C8-89FE-FC32-4C9373CC9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52AD4C-F359-5B67-015B-19EA3CCB8B43}"/>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3050437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6E3A2-14A4-8F03-35FE-34FA0762A7C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C00AF3-C1A0-FCD4-D7E9-A2F6816268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2B8923-F141-97AC-ED6F-C37A98AA25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3AA15C-B43D-7817-ECC2-7361DFBAD8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8D1951-B8B0-2602-6339-858A5D9B4E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B2C647-16AC-56EE-C02A-E802D514B901}"/>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8" name="Footer Placeholder 7">
            <a:extLst>
              <a:ext uri="{FF2B5EF4-FFF2-40B4-BE49-F238E27FC236}">
                <a16:creationId xmlns:a16="http://schemas.microsoft.com/office/drawing/2014/main" id="{84EB09A5-7C52-F6D2-6C68-7A68424B6D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255C1BF-AE76-C49B-32A9-DCAFE3A6CC48}"/>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3311780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A12C-F64A-CE58-604C-4F66D125E5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F84553D-7A80-77CA-BA34-89BB3AF0FC80}"/>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4" name="Footer Placeholder 3">
            <a:extLst>
              <a:ext uri="{FF2B5EF4-FFF2-40B4-BE49-F238E27FC236}">
                <a16:creationId xmlns:a16="http://schemas.microsoft.com/office/drawing/2014/main" id="{67414ED3-CCE1-ABD3-E327-E0BC19BD1C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F975D20-89ED-9E68-410B-8B10D9E0B02C}"/>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470995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10A2A4-7E75-B87D-8FD9-4D4202C3892F}"/>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3" name="Footer Placeholder 2">
            <a:extLst>
              <a:ext uri="{FF2B5EF4-FFF2-40B4-BE49-F238E27FC236}">
                <a16:creationId xmlns:a16="http://schemas.microsoft.com/office/drawing/2014/main" id="{302D1130-2F90-3F06-B1C0-3241D7D283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F072C8D-2DC7-B604-1B0E-C8FF3EA3B376}"/>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3072293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B763-F21D-635B-09A8-B3B60384AE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8145CF-FBEC-3A7D-0B55-8A466456DC3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7F7286-686F-E207-CEDC-F6AF79B537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AD1A0A-F623-36B1-264A-37DCC85ADB2B}"/>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6" name="Footer Placeholder 5">
            <a:extLst>
              <a:ext uri="{FF2B5EF4-FFF2-40B4-BE49-F238E27FC236}">
                <a16:creationId xmlns:a16="http://schemas.microsoft.com/office/drawing/2014/main" id="{92030F6D-8C6C-A1F3-E011-9C2F1360FC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97620C-C2B7-9F2C-82C7-8C444C4D46AD}"/>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4159066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A259A-9387-1264-9301-C380B0DF1E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2557C8-A376-FE9C-BBC0-8D712EC712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128220-4DE6-0545-74CF-1CA1DCF8B1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9729D3-CA0F-A12F-0D2A-A3025744379B}"/>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15/09/2024</a:t>
            </a:fld>
            <a:endParaRPr lang="en-US"/>
          </a:p>
        </p:txBody>
      </p:sp>
      <p:sp>
        <p:nvSpPr>
          <p:cNvPr id="6" name="Footer Placeholder 5">
            <a:extLst>
              <a:ext uri="{FF2B5EF4-FFF2-40B4-BE49-F238E27FC236}">
                <a16:creationId xmlns:a16="http://schemas.microsoft.com/office/drawing/2014/main" id="{F25FF928-0B05-5F51-518E-2BE96BCEDC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120A54-0E59-179E-F2DA-47EF726E95AA}"/>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3305729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F0A1D484-9187-E4E6-EBCC-A0DF81DCA17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62309538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E59FB58-9B6F-063A-5B54-9076BAF606E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1764408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7A519CAB-01C2-50FC-B603-FE9776ABD02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384210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15988784-6CCB-76E8-C94C-0A21B16BEE5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6140072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7.png"/><Relationship Id="rId3" Type="http://schemas.microsoft.com/office/2007/relationships/hdphoto" Target="../media/hdphoto5.wdp"/><Relationship Id="rId7" Type="http://schemas.openxmlformats.org/officeDocument/2006/relationships/image" Target="../media/image14.png"/><Relationship Id="rId12"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8.wdp"/><Relationship Id="rId4" Type="http://schemas.openxmlformats.org/officeDocument/2006/relationships/image" Target="../media/image12.png"/><Relationship Id="rId9" Type="http://schemas.openxmlformats.org/officeDocument/2006/relationships/image" Target="../media/image15.png"/><Relationship Id="rId14" Type="http://schemas.microsoft.com/office/2007/relationships/hdphoto" Target="../media/hdphoto10.wdp"/></Relationships>
</file>

<file path=ppt/slides/_rels/slide1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22.emf"/><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1.xml"/><Relationship Id="rId5" Type="http://schemas.microsoft.com/office/2007/relationships/hdphoto" Target="../media/hdphoto12.wdp"/><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9">
            <a:extLst>
              <a:ext uri="{FF2B5EF4-FFF2-40B4-BE49-F238E27FC236}">
                <a16:creationId xmlns:a16="http://schemas.microsoft.com/office/drawing/2014/main" id="{B0E6E031-2C63-FFCD-7C50-D0AACA1E3C18}"/>
              </a:ext>
            </a:extLst>
          </p:cNvPr>
          <p:cNvGrpSpPr/>
          <p:nvPr/>
        </p:nvGrpSpPr>
        <p:grpSpPr>
          <a:xfrm flipV="1">
            <a:off x="3999149" y="1168609"/>
            <a:ext cx="7587382" cy="5215438"/>
            <a:chOff x="692006" y="116442"/>
            <a:chExt cx="11176173" cy="2919244"/>
          </a:xfrm>
        </p:grpSpPr>
        <p:sp>
          <p:nvSpPr>
            <p:cNvPr id="5" name="矩形 16">
              <a:extLst>
                <a:ext uri="{FF2B5EF4-FFF2-40B4-BE49-F238E27FC236}">
                  <a16:creationId xmlns:a16="http://schemas.microsoft.com/office/drawing/2014/main" id="{621A02CA-9684-7C3F-83B7-0F3DA7C5265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6" name="矩形 16">
              <a:extLst>
                <a:ext uri="{FF2B5EF4-FFF2-40B4-BE49-F238E27FC236}">
                  <a16:creationId xmlns:a16="http://schemas.microsoft.com/office/drawing/2014/main" id="{18321BC7-FE19-2101-3E69-8B633D13945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038A7816-33F5-C027-FF5A-7472CB3C5C03}"/>
              </a:ext>
            </a:extLst>
          </p:cNvPr>
          <p:cNvSpPr txBox="1"/>
          <p:nvPr/>
        </p:nvSpPr>
        <p:spPr>
          <a:xfrm>
            <a:off x="4554340" y="1330256"/>
            <a:ext cx="6477000" cy="4641079"/>
          </a:xfrm>
          <a:prstGeom prst="rect">
            <a:avLst/>
          </a:prstGeom>
          <a:noFill/>
        </p:spPr>
        <p:txBody>
          <a:bodyPr wrap="square">
            <a:spAutoFit/>
          </a:bodyPr>
          <a:lstStyle/>
          <a:p>
            <a:pPr marL="90170" marR="24130" lvl="0" indent="-90170" algn="ctr" defTabSz="914400" rtl="0" eaLnBrk="1" fontAlgn="auto" latinLnBrk="0" hangingPunct="1">
              <a:lnSpc>
                <a:spcPct val="120000"/>
              </a:lnSpc>
              <a:spcBef>
                <a:spcPts val="0"/>
              </a:spcBef>
              <a:spcAft>
                <a:spcPts val="800"/>
              </a:spcAft>
              <a:buClrTx/>
              <a:buSzTx/>
              <a:buFontTx/>
              <a:buNone/>
              <a:tabLst/>
              <a:defRPr/>
            </a:pPr>
            <a:r>
              <a:rPr kumimoji="0" lang="en-US" sz="4800" b="1" i="0" u="none" strike="noStrike" kern="1200" cap="none" spc="0" normalizeH="0" baseline="0" noProof="0">
                <a:ln w="19050">
                  <a:solidFill>
                    <a:prstClr val="black"/>
                  </a:solidFill>
                </a:ln>
                <a:solidFill>
                  <a:srgbClr val="FF0000"/>
                </a:solidFill>
                <a:effectLst>
                  <a:outerShdw blurRad="38100" dist="19050" dir="2700000" algn="tl" rotWithShape="0">
                    <a:prstClr val="black">
                      <a:alpha val="40000"/>
                    </a:prstClr>
                  </a:outerShdw>
                </a:effectLst>
                <a:uLnTx/>
                <a:uFillTx/>
                <a:latin typeface="UTM Avo" panose="02040603050506020204" pitchFamily="18" charset="0"/>
                <a:ea typeface="Arial" panose="020B0604020202020204" pitchFamily="34" charset="0"/>
                <a:cs typeface="Times New Roman" panose="02020603050405020304" pitchFamily="18" charset="0"/>
              </a:rPr>
              <a:t>Bài 19: </a:t>
            </a:r>
          </a:p>
          <a:p>
            <a:pPr marL="90170" marR="24130" lvl="0" indent="-90170" algn="ctr" defTabSz="914400" rtl="0" eaLnBrk="1" fontAlgn="auto" latinLnBrk="0" hangingPunct="1">
              <a:lnSpc>
                <a:spcPct val="120000"/>
              </a:lnSpc>
              <a:spcBef>
                <a:spcPts val="0"/>
              </a:spcBef>
              <a:spcAft>
                <a:spcPts val="800"/>
              </a:spcAft>
              <a:buClrTx/>
              <a:buSzTx/>
              <a:buFontTx/>
              <a:buNone/>
              <a:tabLst/>
              <a:defRPr/>
            </a:pPr>
            <a:r>
              <a:rPr kumimoji="0" lang="en-US" sz="4800" b="1" i="0" u="none" strike="noStrike" kern="1200" cap="none" spc="0" normalizeH="0" baseline="0" noProof="0">
                <a:ln w="19050">
                  <a:solidFill>
                    <a:prstClr val="black"/>
                  </a:solidFill>
                </a:ln>
                <a:solidFill>
                  <a:srgbClr val="FF0000"/>
                </a:solidFill>
                <a:effectLst>
                  <a:outerShdw blurRad="38100" dist="19050" dir="2700000" algn="tl" rotWithShape="0">
                    <a:prstClr val="black">
                      <a:alpha val="40000"/>
                    </a:prstClr>
                  </a:outerShdw>
                </a:effectLst>
                <a:uLnTx/>
                <a:uFillTx/>
                <a:latin typeface="UTM Avo" panose="02040603050506020204" pitchFamily="18" charset="0"/>
                <a:ea typeface="Arial" panose="020B0604020202020204" pitchFamily="34" charset="0"/>
                <a:cs typeface="Times New Roman" panose="02020603050405020304" pitchFamily="18" charset="0"/>
              </a:rPr>
              <a:t>VI KHUẨN CÓ ÍCH TRONG CHẾ BIẾN THỰC PHẨM </a:t>
            </a:r>
          </a:p>
          <a:p>
            <a:pPr marL="90170" marR="24130" lvl="0" indent="-90170" algn="ctr" defTabSz="914400" rtl="0" eaLnBrk="1" fontAlgn="auto" latinLnBrk="0" hangingPunct="1">
              <a:lnSpc>
                <a:spcPct val="120000"/>
              </a:lnSpc>
              <a:spcBef>
                <a:spcPts val="0"/>
              </a:spcBef>
              <a:spcAft>
                <a:spcPts val="800"/>
              </a:spcAft>
              <a:buClrTx/>
              <a:buSzTx/>
              <a:buFontTx/>
              <a:buNone/>
              <a:tabLst/>
              <a:defRPr/>
            </a:pPr>
            <a:r>
              <a:rPr lang="en-US" sz="4800" b="1">
                <a:ln w="19050">
                  <a:solidFill>
                    <a:prstClr val="black"/>
                  </a:solidFill>
                </a:ln>
                <a:solidFill>
                  <a:srgbClr val="FF0000"/>
                </a:solidFill>
                <a:effectLst>
                  <a:outerShdw blurRad="38100" dist="19050" dir="2700000" algn="tl" rotWithShape="0">
                    <a:prstClr val="black">
                      <a:alpha val="40000"/>
                    </a:prstClr>
                  </a:outerShdw>
                </a:effectLst>
                <a:latin typeface="UTM Avo" panose="02040603050506020204" pitchFamily="18" charset="0"/>
                <a:ea typeface="Arial" panose="020B0604020202020204" pitchFamily="34" charset="0"/>
                <a:cs typeface="Times New Roman" panose="02020603050405020304" pitchFamily="18" charset="0"/>
              </a:rPr>
              <a:t>TIẾT 2</a:t>
            </a:r>
            <a:endParaRPr kumimoji="0" lang="en-US" sz="4800" b="1" i="0" u="none" strike="noStrike" kern="1200" cap="none" spc="0" normalizeH="0" baseline="0" noProof="0">
              <a:ln w="19050">
                <a:solidFill>
                  <a:prstClr val="black"/>
                </a:solidFill>
              </a:ln>
              <a:solidFill>
                <a:srgbClr val="FF0000"/>
              </a:solidFill>
              <a:effectLst>
                <a:outerShdw blurRad="38100" dist="19050" dir="2700000" algn="tl" rotWithShape="0">
                  <a:prstClr val="black">
                    <a:alpha val="40000"/>
                  </a:prstClr>
                </a:outerShdw>
              </a:effectLst>
              <a:uLnTx/>
              <a:uFillTx/>
              <a:latin typeface="UTM Avo" panose="02040603050506020204" pitchFamily="18" charset="0"/>
              <a:ea typeface="Arial" panose="020B0604020202020204" pitchFamily="34" charset="0"/>
              <a:cs typeface="Times New Roman" panose="02020603050405020304" pitchFamily="18" charset="0"/>
            </a:endParaRPr>
          </a:p>
        </p:txBody>
      </p:sp>
      <p:pic>
        <p:nvPicPr>
          <p:cNvPr id="9" name="Picture 2" descr="Vector cute woman chef holding yentafo noodles asian food hand drawn cartoon art illustration">
            <a:extLst>
              <a:ext uri="{FF2B5EF4-FFF2-40B4-BE49-F238E27FC236}">
                <a16:creationId xmlns:a16="http://schemas.microsoft.com/office/drawing/2014/main" id="{14667FE3-964E-80A5-D725-2A559F6083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583" b="91417" l="42013" r="93291">
                        <a14:foregroundMark x1="55431" y1="8982" x2="60383" y2="10379"/>
                        <a14:foregroundMark x1="42013" y1="30739" x2="43930" y2="31737"/>
                        <a14:foregroundMark x1="63099" y1="91417" x2="62460" y2="89421"/>
                      </a14:backgroundRemoval>
                    </a14:imgEffect>
                  </a14:imgLayer>
                </a14:imgProps>
              </a:ext>
              <a:ext uri="{28A0092B-C50C-407E-A947-70E740481C1C}">
                <a14:useLocalDpi xmlns:a14="http://schemas.microsoft.com/office/drawing/2010/main" val="0"/>
              </a:ext>
            </a:extLst>
          </a:blip>
          <a:srcRect l="37375"/>
          <a:stretch/>
        </p:blipFill>
        <p:spPr bwMode="auto">
          <a:xfrm>
            <a:off x="-1" y="364197"/>
            <a:ext cx="5372265" cy="6865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0698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BD048-0694-EBE7-CF53-911C0117D3E3}"/>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A473E8-FE44-824D-55E0-697231FCA650}"/>
              </a:ext>
            </a:extLst>
          </p:cNvPr>
          <p:cNvSpPr/>
          <p:nvPr/>
        </p:nvSpPr>
        <p:spPr>
          <a:xfrm>
            <a:off x="2161991" y="445611"/>
            <a:ext cx="7757962" cy="1486950"/>
          </a:xfrm>
          <a:prstGeom prst="roundRect">
            <a:avLst>
              <a:gd name="adj" fmla="val 36565"/>
            </a:avLst>
          </a:prstGeom>
          <a:solidFill>
            <a:schemeClr val="bg1">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E7DBD57B-FC7C-7F91-F203-8D1526D6434E}"/>
              </a:ext>
            </a:extLst>
          </p:cNvPr>
          <p:cNvGrpSpPr/>
          <p:nvPr/>
        </p:nvGrpSpPr>
        <p:grpSpPr>
          <a:xfrm>
            <a:off x="2322606" y="445611"/>
            <a:ext cx="7802473" cy="1637069"/>
            <a:chOff x="2127706" y="2197715"/>
            <a:chExt cx="7494979" cy="1637069"/>
          </a:xfrm>
        </p:grpSpPr>
        <p:sp>
          <p:nvSpPr>
            <p:cNvPr id="6" name="TextBox 5">
              <a:extLst>
                <a:ext uri="{FF2B5EF4-FFF2-40B4-BE49-F238E27FC236}">
                  <a16:creationId xmlns:a16="http://schemas.microsoft.com/office/drawing/2014/main" id="{B9D9CE00-ACCC-3D70-5189-B9D2B0C6BC21}"/>
                </a:ext>
              </a:extLst>
            </p:cNvPr>
            <p:cNvSpPr txBox="1"/>
            <p:nvPr/>
          </p:nvSpPr>
          <p:spPr>
            <a:xfrm>
              <a:off x="2199633" y="2203568"/>
              <a:ext cx="7423052"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a:ln w="76200">
                    <a:solidFill>
                      <a:srgbClr val="7030A0"/>
                    </a:solidFill>
                  </a:ln>
                  <a:solidFill>
                    <a:srgbClr val="7030A0"/>
                  </a:solidFill>
                  <a:effectLst/>
                  <a:uLnTx/>
                  <a:uFillTx/>
                  <a:latin typeface="#9Slide05 SVNClementine" panose="020F0502020204030203" pitchFamily="34" charset="0"/>
                  <a:ea typeface="+mn-ea"/>
                  <a:cs typeface="+mn-cs"/>
                </a:rPr>
                <a:t>Thảo luận nhóm</a:t>
              </a:r>
            </a:p>
          </p:txBody>
        </p:sp>
        <p:sp>
          <p:nvSpPr>
            <p:cNvPr id="7" name="TextBox 6">
              <a:extLst>
                <a:ext uri="{FF2B5EF4-FFF2-40B4-BE49-F238E27FC236}">
                  <a16:creationId xmlns:a16="http://schemas.microsoft.com/office/drawing/2014/main" id="{2ED97F63-9DAE-CD1C-E446-63ED38B62562}"/>
                </a:ext>
              </a:extLst>
            </p:cNvPr>
            <p:cNvSpPr txBox="1"/>
            <p:nvPr/>
          </p:nvSpPr>
          <p:spPr>
            <a:xfrm>
              <a:off x="2127706" y="2197715"/>
              <a:ext cx="7143651"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a:ln w="38100">
                    <a:solidFill>
                      <a:srgbClr val="FF99FF"/>
                    </a:solidFill>
                  </a:ln>
                  <a:solidFill>
                    <a:srgbClr val="FF99FF"/>
                  </a:solidFill>
                  <a:effectLst/>
                  <a:uLnTx/>
                  <a:uFillTx/>
                  <a:latin typeface="#9Slide05 SVNClementine" panose="020F0502020204030203" pitchFamily="34" charset="0"/>
                  <a:ea typeface="+mn-ea"/>
                  <a:cs typeface="+mn-cs"/>
                </a:rPr>
                <a:t>Thảo luận nhóm</a:t>
              </a:r>
            </a:p>
          </p:txBody>
        </p:sp>
      </p:grpSp>
      <p:pic>
        <p:nvPicPr>
          <p:cNvPr id="8" name="Picture 7">
            <a:extLst>
              <a:ext uri="{FF2B5EF4-FFF2-40B4-BE49-F238E27FC236}">
                <a16:creationId xmlns:a16="http://schemas.microsoft.com/office/drawing/2014/main" id="{9B3C4BE0-3E2C-0F6F-E7F1-09DEAEDDDC15}"/>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12201"/>
          <a:stretch/>
        </p:blipFill>
        <p:spPr>
          <a:xfrm>
            <a:off x="2619924" y="2082680"/>
            <a:ext cx="6901023" cy="5217373"/>
          </a:xfrm>
          <a:prstGeom prst="rect">
            <a:avLst/>
          </a:prstGeom>
        </p:spPr>
      </p:pic>
    </p:spTree>
    <p:extLst>
      <p:ext uri="{BB962C8B-B14F-4D97-AF65-F5344CB8AC3E}">
        <p14:creationId xmlns:p14="http://schemas.microsoft.com/office/powerpoint/2010/main" val="1980930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8"/>
                                        </p:tgtEl>
                                        <p:attrNameLst>
                                          <p:attrName>r</p:attrName>
                                        </p:attrNameLst>
                                      </p:cBhvr>
                                    </p:animRot>
                                    <p:animRot by="-240000">
                                      <p:cBhvr>
                                        <p:cTn id="18" dur="100" fill="hold">
                                          <p:stCondLst>
                                            <p:cond delay="100"/>
                                          </p:stCondLst>
                                        </p:cTn>
                                        <p:tgtEl>
                                          <p:spTgt spid="8"/>
                                        </p:tgtEl>
                                        <p:attrNameLst>
                                          <p:attrName>r</p:attrName>
                                        </p:attrNameLst>
                                      </p:cBhvr>
                                    </p:animRot>
                                    <p:animRot by="240000">
                                      <p:cBhvr>
                                        <p:cTn id="19" dur="100" fill="hold">
                                          <p:stCondLst>
                                            <p:cond delay="200"/>
                                          </p:stCondLst>
                                        </p:cTn>
                                        <p:tgtEl>
                                          <p:spTgt spid="8"/>
                                        </p:tgtEl>
                                        <p:attrNameLst>
                                          <p:attrName>r</p:attrName>
                                        </p:attrNameLst>
                                      </p:cBhvr>
                                    </p:animRot>
                                    <p:animRot by="-240000">
                                      <p:cBhvr>
                                        <p:cTn id="20" dur="100" fill="hold">
                                          <p:stCondLst>
                                            <p:cond delay="300"/>
                                          </p:stCondLst>
                                        </p:cTn>
                                        <p:tgtEl>
                                          <p:spTgt spid="8"/>
                                        </p:tgtEl>
                                        <p:attrNameLst>
                                          <p:attrName>r</p:attrName>
                                        </p:attrNameLst>
                                      </p:cBhvr>
                                    </p:animRot>
                                    <p:animRot by="120000">
                                      <p:cBhvr>
                                        <p:cTn id="21" dur="100" fill="hold">
                                          <p:stCondLst>
                                            <p:cond delay="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AF6FB-7D1E-DC87-DD5F-812FEFA0B28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44B3A88-68FA-5E0C-E205-4FA10C14F1EC}"/>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2" name="TextBox 11">
            <a:extLst>
              <a:ext uri="{FF2B5EF4-FFF2-40B4-BE49-F238E27FC236}">
                <a16:creationId xmlns:a16="http://schemas.microsoft.com/office/drawing/2014/main" id="{59511E41-A243-DEC0-5974-EBFD19F9DAB6}"/>
              </a:ext>
            </a:extLst>
          </p:cNvPr>
          <p:cNvSpPr txBox="1"/>
          <p:nvPr/>
        </p:nvSpPr>
        <p:spPr>
          <a:xfrm>
            <a:off x="2895600" y="456784"/>
            <a:ext cx="11077537"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r>
              <a:rPr kumimoji="0" lang="en-US" sz="3600" b="1" i="0" u="none" strike="noStrike" kern="1200" cap="none" spc="0" normalizeH="0" baseline="0" noProof="0">
                <a:ln>
                  <a:noFill/>
                </a:ln>
                <a:solidFill>
                  <a:srgbClr val="202124"/>
                </a:solidFill>
                <a:effectLst/>
                <a:uLnTx/>
                <a:uFillTx/>
                <a:latin typeface="Roboto" panose="02000000000000000000" pitchFamily="2" charset="0"/>
                <a:ea typeface="+mn-ea"/>
                <a:cs typeface="+mn-cs"/>
              </a:rPr>
              <a:t>Hoàn thành phiếu học tập sau</a:t>
            </a:r>
            <a:endParaRPr kumimoji="0" lang="en-US" sz="3600" b="0" i="0" u="none" strike="noStrike" kern="1200" cap="none" spc="0" normalizeH="0" baseline="0" noProof="0">
              <a:ln>
                <a:noFill/>
              </a:ln>
              <a:solidFill>
                <a:srgbClr val="202124"/>
              </a:solidFill>
              <a:effectLst/>
              <a:uLnTx/>
              <a:uFillTx/>
              <a:latin typeface="Roboto" panose="02000000000000000000" pitchFamily="2" charset="0"/>
              <a:ea typeface="+mn-ea"/>
              <a:cs typeface="+mn-cs"/>
            </a:endParaRPr>
          </a:p>
        </p:txBody>
      </p:sp>
      <p:graphicFrame>
        <p:nvGraphicFramePr>
          <p:cNvPr id="2" name="Table 1">
            <a:extLst>
              <a:ext uri="{FF2B5EF4-FFF2-40B4-BE49-F238E27FC236}">
                <a16:creationId xmlns:a16="http://schemas.microsoft.com/office/drawing/2014/main" id="{269D5896-9FD8-9115-433B-7FAE9A04DE21}"/>
              </a:ext>
            </a:extLst>
          </p:cNvPr>
          <p:cNvGraphicFramePr>
            <a:graphicFrameLocks noGrp="1"/>
          </p:cNvGraphicFramePr>
          <p:nvPr/>
        </p:nvGraphicFramePr>
        <p:xfrm>
          <a:off x="685800" y="1276012"/>
          <a:ext cx="10439400" cy="4664334"/>
        </p:xfrm>
        <a:graphic>
          <a:graphicData uri="http://schemas.openxmlformats.org/drawingml/2006/table">
            <a:tbl>
              <a:tblPr firstRow="1" firstCol="1" lastRow="1" lastCol="1" bandRow="1" bandCol="1"/>
              <a:tblGrid>
                <a:gridCol w="1524000">
                  <a:extLst>
                    <a:ext uri="{9D8B030D-6E8A-4147-A177-3AD203B41FA5}">
                      <a16:colId xmlns:a16="http://schemas.microsoft.com/office/drawing/2014/main" val="796515227"/>
                    </a:ext>
                  </a:extLst>
                </a:gridCol>
                <a:gridCol w="3211778">
                  <a:extLst>
                    <a:ext uri="{9D8B030D-6E8A-4147-A177-3AD203B41FA5}">
                      <a16:colId xmlns:a16="http://schemas.microsoft.com/office/drawing/2014/main" val="551613976"/>
                    </a:ext>
                  </a:extLst>
                </a:gridCol>
                <a:gridCol w="2930618">
                  <a:extLst>
                    <a:ext uri="{9D8B030D-6E8A-4147-A177-3AD203B41FA5}">
                      <a16:colId xmlns:a16="http://schemas.microsoft.com/office/drawing/2014/main" val="1405495903"/>
                    </a:ext>
                  </a:extLst>
                </a:gridCol>
                <a:gridCol w="2773004">
                  <a:extLst>
                    <a:ext uri="{9D8B030D-6E8A-4147-A177-3AD203B41FA5}">
                      <a16:colId xmlns:a16="http://schemas.microsoft.com/office/drawing/2014/main" val="307632422"/>
                    </a:ext>
                  </a:extLst>
                </a:gridCol>
              </a:tblGrid>
              <a:tr h="1106149">
                <a:tc>
                  <a:txBody>
                    <a:bodyPr/>
                    <a:lstStyle/>
                    <a:p>
                      <a:pPr marL="8255" marR="2540" algn="ctr">
                        <a:lnSpc>
                          <a:spcPct val="120000"/>
                        </a:lnSpc>
                        <a:spcBef>
                          <a:spcPts val="540"/>
                        </a:spcBef>
                        <a:spcAft>
                          <a:spcPts val="0"/>
                        </a:spcAft>
                      </a:pPr>
                      <a:r>
                        <a:rPr lang="vi-VN" sz="2800" b="1" spc="-20">
                          <a:effectLst/>
                          <a:latin typeface="Times New Roman" panose="02020603050405020304" pitchFamily="18" charset="0"/>
                          <a:ea typeface="Times New Roman" panose="02020603050405020304" pitchFamily="18" charset="0"/>
                        </a:rPr>
                        <a:t>Hình</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91770" marR="83820" indent="-98425">
                        <a:lnSpc>
                          <a:spcPct val="126000"/>
                        </a:lnSpc>
                        <a:spcBef>
                          <a:spcPts val="540"/>
                        </a:spcBef>
                        <a:spcAft>
                          <a:spcPts val="0"/>
                        </a:spcAft>
                      </a:pPr>
                      <a:r>
                        <a:rPr lang="vi-VN" sz="2800" b="1">
                          <a:effectLst/>
                          <a:latin typeface="Times New Roman" panose="02020603050405020304" pitchFamily="18" charset="0"/>
                          <a:ea typeface="Times New Roman" panose="02020603050405020304" pitchFamily="18" charset="0"/>
                        </a:rPr>
                        <a:t>Tên</a:t>
                      </a:r>
                      <a:r>
                        <a:rPr lang="vi-VN" sz="2800" b="1" spc="-70">
                          <a:effectLst/>
                          <a:latin typeface="Times New Roman" panose="02020603050405020304" pitchFamily="18" charset="0"/>
                          <a:ea typeface="Times New Roman" panose="02020603050405020304" pitchFamily="18" charset="0"/>
                        </a:rPr>
                        <a:t> </a:t>
                      </a:r>
                      <a:r>
                        <a:rPr lang="vi-VN" sz="2800" b="1">
                          <a:effectLst/>
                          <a:latin typeface="Times New Roman" panose="02020603050405020304" pitchFamily="18" charset="0"/>
                          <a:ea typeface="Times New Roman" panose="02020603050405020304" pitchFamily="18" charset="0"/>
                        </a:rPr>
                        <a:t>thực </a:t>
                      </a:r>
                      <a:r>
                        <a:rPr lang="vi-VN" sz="2800" b="1" spc="-20">
                          <a:effectLst/>
                          <a:latin typeface="Times New Roman" panose="02020603050405020304" pitchFamily="18" charset="0"/>
                          <a:ea typeface="Times New Roman" panose="02020603050405020304" pitchFamily="18" charset="0"/>
                        </a:rPr>
                        <a:t>phẩm</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5880" marR="48895" algn="ctr">
                        <a:lnSpc>
                          <a:spcPct val="126000"/>
                        </a:lnSpc>
                        <a:spcBef>
                          <a:spcPts val="540"/>
                        </a:spcBef>
                        <a:spcAft>
                          <a:spcPts val="0"/>
                        </a:spcAft>
                      </a:pPr>
                      <a:r>
                        <a:rPr lang="vi-VN" sz="2800" b="1">
                          <a:effectLst/>
                          <a:latin typeface="Times New Roman" panose="02020603050405020304" pitchFamily="18" charset="0"/>
                          <a:ea typeface="Times New Roman" panose="02020603050405020304" pitchFamily="18" charset="0"/>
                        </a:rPr>
                        <a:t>Sản</a:t>
                      </a:r>
                      <a:r>
                        <a:rPr lang="vi-VN" sz="2800" b="1" spc="-70">
                          <a:effectLst/>
                          <a:latin typeface="Times New Roman" panose="02020603050405020304" pitchFamily="18" charset="0"/>
                          <a:ea typeface="Times New Roman" panose="02020603050405020304" pitchFamily="18" charset="0"/>
                        </a:rPr>
                        <a:t> </a:t>
                      </a:r>
                      <a:r>
                        <a:rPr lang="vi-VN" sz="2800" b="1">
                          <a:effectLst/>
                          <a:latin typeface="Times New Roman" panose="02020603050405020304" pitchFamily="18" charset="0"/>
                          <a:ea typeface="Times New Roman" panose="02020603050405020304" pitchFamily="18" charset="0"/>
                        </a:rPr>
                        <a:t>phẩm </a:t>
                      </a:r>
                      <a:r>
                        <a:rPr lang="vi-VN" sz="2800" b="1" spc="-30">
                          <a:effectLst/>
                          <a:latin typeface="Times New Roman" panose="02020603050405020304" pitchFamily="18" charset="0"/>
                          <a:ea typeface="Times New Roman" panose="02020603050405020304" pitchFamily="18" charset="0"/>
                        </a:rPr>
                        <a:t>có</a:t>
                      </a:r>
                      <a:endParaRPr lang="en-US" sz="2800">
                        <a:effectLst/>
                        <a:latin typeface="Times New Roman" panose="02020603050405020304" pitchFamily="18" charset="0"/>
                        <a:ea typeface="Times New Roman" panose="02020603050405020304" pitchFamily="18" charset="0"/>
                      </a:endParaRPr>
                    </a:p>
                    <a:p>
                      <a:pPr marL="55880" marR="48895" algn="ctr">
                        <a:lnSpc>
                          <a:spcPct val="126000"/>
                        </a:lnSpc>
                        <a:spcAft>
                          <a:spcPts val="0"/>
                        </a:spcAft>
                      </a:pPr>
                      <a:r>
                        <a:rPr lang="vi-VN" sz="2800" b="1">
                          <a:effectLst/>
                          <a:latin typeface="Times New Roman" panose="02020603050405020304" pitchFamily="18" charset="0"/>
                          <a:ea typeface="Times New Roman" panose="02020603050405020304" pitchFamily="18" charset="0"/>
                        </a:rPr>
                        <a:t>ứng</a:t>
                      </a:r>
                      <a:r>
                        <a:rPr lang="vi-VN" sz="2800" b="1" spc="-70">
                          <a:effectLst/>
                          <a:latin typeface="Times New Roman" panose="02020603050405020304" pitchFamily="18" charset="0"/>
                          <a:ea typeface="Times New Roman" panose="02020603050405020304" pitchFamily="18" charset="0"/>
                        </a:rPr>
                        <a:t> </a:t>
                      </a:r>
                      <a:r>
                        <a:rPr lang="vi-VN" sz="2800" b="1">
                          <a:effectLst/>
                          <a:latin typeface="Times New Roman" panose="02020603050405020304" pitchFamily="18" charset="0"/>
                          <a:ea typeface="Times New Roman" panose="02020603050405020304" pitchFamily="18" charset="0"/>
                        </a:rPr>
                        <a:t>dụng vi khuẩn</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430" marR="4445" algn="ctr">
                        <a:lnSpc>
                          <a:spcPct val="126000"/>
                        </a:lnSpc>
                        <a:spcBef>
                          <a:spcPts val="545"/>
                        </a:spcBef>
                        <a:spcAft>
                          <a:spcPts val="0"/>
                        </a:spcAft>
                      </a:pPr>
                      <a:r>
                        <a:rPr lang="vi-VN" sz="2800" b="1">
                          <a:effectLst/>
                          <a:latin typeface="Times New Roman" panose="02020603050405020304" pitchFamily="18" charset="0"/>
                          <a:ea typeface="Times New Roman" panose="02020603050405020304" pitchFamily="18" charset="0"/>
                        </a:rPr>
                        <a:t>Sản</a:t>
                      </a:r>
                      <a:r>
                        <a:rPr lang="vi-VN" sz="2800" b="1" spc="-70">
                          <a:effectLst/>
                          <a:latin typeface="Times New Roman" panose="02020603050405020304" pitchFamily="18" charset="0"/>
                          <a:ea typeface="Times New Roman" panose="02020603050405020304" pitchFamily="18" charset="0"/>
                        </a:rPr>
                        <a:t> </a:t>
                      </a:r>
                      <a:r>
                        <a:rPr lang="vi-VN" sz="2800" b="1">
                          <a:effectLst/>
                          <a:latin typeface="Times New Roman" panose="02020603050405020304" pitchFamily="18" charset="0"/>
                          <a:ea typeface="Times New Roman" panose="02020603050405020304" pitchFamily="18" charset="0"/>
                        </a:rPr>
                        <a:t>phẩm </a:t>
                      </a:r>
                      <a:r>
                        <a:rPr lang="vi-VN" sz="2800" b="1" spc="-30">
                          <a:effectLst/>
                          <a:latin typeface="Times New Roman" panose="02020603050405020304" pitchFamily="18" charset="0"/>
                          <a:ea typeface="Times New Roman" panose="02020603050405020304" pitchFamily="18" charset="0"/>
                        </a:rPr>
                        <a:t>có</a:t>
                      </a:r>
                      <a:endParaRPr lang="en-US" sz="2800">
                        <a:effectLst/>
                        <a:latin typeface="Times New Roman" panose="02020603050405020304" pitchFamily="18" charset="0"/>
                        <a:ea typeface="Times New Roman" panose="02020603050405020304" pitchFamily="18" charset="0"/>
                      </a:endParaRPr>
                    </a:p>
                    <a:p>
                      <a:pPr marL="11430" marR="4445" algn="ctr">
                        <a:lnSpc>
                          <a:spcPct val="126000"/>
                        </a:lnSpc>
                        <a:spcAft>
                          <a:spcPts val="0"/>
                        </a:spcAft>
                      </a:pPr>
                      <a:r>
                        <a:rPr lang="vi-VN" sz="2800" b="1">
                          <a:effectLst/>
                          <a:latin typeface="Times New Roman" panose="02020603050405020304" pitchFamily="18" charset="0"/>
                          <a:ea typeface="Times New Roman" panose="02020603050405020304" pitchFamily="18" charset="0"/>
                        </a:rPr>
                        <a:t>ứng</a:t>
                      </a:r>
                      <a:r>
                        <a:rPr lang="vi-VN" sz="2800" b="1" spc="-70">
                          <a:effectLst/>
                          <a:latin typeface="Times New Roman" panose="02020603050405020304" pitchFamily="18" charset="0"/>
                          <a:ea typeface="Times New Roman" panose="02020603050405020304" pitchFamily="18" charset="0"/>
                        </a:rPr>
                        <a:t> </a:t>
                      </a:r>
                      <a:r>
                        <a:rPr lang="vi-VN" sz="2800" b="1">
                          <a:effectLst/>
                          <a:latin typeface="Times New Roman" panose="02020603050405020304" pitchFamily="18" charset="0"/>
                          <a:ea typeface="Times New Roman" panose="02020603050405020304" pitchFamily="18" charset="0"/>
                        </a:rPr>
                        <a:t>dụng nấm </a:t>
                      </a:r>
                      <a:r>
                        <a:rPr lang="vi-VN" sz="2800" b="1" spc="-25">
                          <a:effectLst/>
                          <a:latin typeface="Times New Roman" panose="02020603050405020304" pitchFamily="18" charset="0"/>
                          <a:ea typeface="Times New Roman" panose="02020603050405020304" pitchFamily="18" charset="0"/>
                        </a:rPr>
                        <a:t>men</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8391944"/>
                  </a:ext>
                </a:extLst>
              </a:tr>
              <a:tr h="370510">
                <a:tc>
                  <a:txBody>
                    <a:bodyPr/>
                    <a:lstStyle/>
                    <a:p>
                      <a:pPr marL="8255" marR="1905" algn="ctr">
                        <a:lnSpc>
                          <a:spcPct val="120000"/>
                        </a:lnSpc>
                        <a:spcBef>
                          <a:spcPts val="565"/>
                        </a:spcBef>
                        <a:spcAft>
                          <a:spcPts val="0"/>
                        </a:spcAft>
                      </a:pPr>
                      <a:r>
                        <a:rPr lang="vi-VN" sz="2800" spc="-50">
                          <a:effectLst/>
                          <a:latin typeface="Times New Roman" panose="02020603050405020304" pitchFamily="18" charset="0"/>
                          <a:ea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165">
                        <a:lnSpc>
                          <a:spcPct val="120000"/>
                        </a:lnSpc>
                        <a:spcBef>
                          <a:spcPts val="565"/>
                        </a:spcBef>
                        <a:spcAft>
                          <a:spcPts val="0"/>
                        </a:spcAft>
                      </a:pPr>
                      <a:r>
                        <a:rPr lang="vi-VN" sz="2800">
                          <a:effectLst/>
                          <a:latin typeface="Times New Roman" panose="02020603050405020304" pitchFamily="18" charset="0"/>
                          <a:ea typeface="Times New Roman" panose="02020603050405020304" pitchFamily="18" charset="0"/>
                        </a:rPr>
                        <a:t>Bánh </a:t>
                      </a:r>
                      <a:r>
                        <a:rPr lang="vi-VN" sz="2800" spc="-25">
                          <a:effectLst/>
                          <a:latin typeface="Times New Roman" panose="02020603050405020304" pitchFamily="18" charset="0"/>
                          <a:ea typeface="Times New Roman" panose="02020603050405020304" pitchFamily="18" charset="0"/>
                        </a:rPr>
                        <a:t>mì</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20000"/>
                        </a:lnSpc>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430" marR="6350" algn="ctr">
                        <a:lnSpc>
                          <a:spcPct val="120000"/>
                        </a:lnSpc>
                        <a:spcBef>
                          <a:spcPts val="565"/>
                        </a:spcBef>
                        <a:spcAft>
                          <a:spcPts val="0"/>
                        </a:spcAft>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9307064"/>
                  </a:ext>
                </a:extLst>
              </a:tr>
              <a:tr h="616492">
                <a:tc>
                  <a:txBody>
                    <a:bodyPr/>
                    <a:lstStyle/>
                    <a:p>
                      <a:pPr marL="8255" marR="2540" algn="ctr">
                        <a:lnSpc>
                          <a:spcPct val="120000"/>
                        </a:lnSpc>
                        <a:spcBef>
                          <a:spcPts val="565"/>
                        </a:spcBef>
                        <a:spcAft>
                          <a:spcPts val="0"/>
                        </a:spcAft>
                      </a:pPr>
                      <a:r>
                        <a:rPr lang="vi-VN" sz="2800" spc="-50">
                          <a:effectLst/>
                          <a:latin typeface="Times New Roman" panose="02020603050405020304" pitchFamily="18" charset="0"/>
                          <a:ea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165" marR="195580">
                        <a:lnSpc>
                          <a:spcPct val="126000"/>
                        </a:lnSpc>
                        <a:spcBef>
                          <a:spcPts val="565"/>
                        </a:spcBef>
                        <a:spcAft>
                          <a:spcPts val="0"/>
                        </a:spcAft>
                      </a:pPr>
                      <a:r>
                        <a:rPr lang="vi-VN" sz="2800">
                          <a:effectLst/>
                          <a:latin typeface="Times New Roman" panose="02020603050405020304" pitchFamily="18" charset="0"/>
                          <a:ea typeface="Times New Roman" panose="02020603050405020304" pitchFamily="18" charset="0"/>
                        </a:rPr>
                        <a:t>Củ</a:t>
                      </a:r>
                      <a:r>
                        <a:rPr lang="vi-VN" sz="2800" spc="-70">
                          <a:effectLst/>
                          <a:latin typeface="Times New Roman" panose="02020603050405020304" pitchFamily="18" charset="0"/>
                          <a:ea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rPr>
                        <a:t>hành </a:t>
                      </a:r>
                      <a:r>
                        <a:rPr lang="vi-VN" sz="2800" spc="-20">
                          <a:effectLst/>
                          <a:latin typeface="Times New Roman" panose="02020603050405020304" pitchFamily="18" charset="0"/>
                          <a:ea typeface="Times New Roman" panose="02020603050405020304" pitchFamily="18" charset="0"/>
                        </a:rPr>
                        <a:t>muối</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20000"/>
                        </a:lnSpc>
                        <a:spcBef>
                          <a:spcPts val="100"/>
                        </a:spcBef>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20000"/>
                        </a:lnSpc>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9584513"/>
                  </a:ext>
                </a:extLst>
              </a:tr>
              <a:tr h="370510">
                <a:tc>
                  <a:txBody>
                    <a:bodyPr/>
                    <a:lstStyle/>
                    <a:p>
                      <a:pPr marL="8255" marR="2540" algn="ctr">
                        <a:lnSpc>
                          <a:spcPct val="120000"/>
                        </a:lnSpc>
                        <a:spcBef>
                          <a:spcPts val="565"/>
                        </a:spcBef>
                        <a:spcAft>
                          <a:spcPts val="0"/>
                        </a:spcAft>
                      </a:pPr>
                      <a:r>
                        <a:rPr lang="vi-VN" sz="2800" spc="-50">
                          <a:effectLst/>
                          <a:latin typeface="Times New Roman" panose="02020603050405020304" pitchFamily="18" charset="0"/>
                          <a:ea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165">
                        <a:lnSpc>
                          <a:spcPct val="120000"/>
                        </a:lnSpc>
                        <a:spcBef>
                          <a:spcPts val="565"/>
                        </a:spcBef>
                        <a:spcAft>
                          <a:spcPts val="0"/>
                        </a:spcAft>
                      </a:pPr>
                      <a:r>
                        <a:rPr lang="vi-VN" sz="2800">
                          <a:effectLst/>
                          <a:latin typeface="Times New Roman" panose="02020603050405020304" pitchFamily="18" charset="0"/>
                          <a:ea typeface="Times New Roman" panose="02020603050405020304" pitchFamily="18" charset="0"/>
                        </a:rPr>
                        <a:t>Kim </a:t>
                      </a:r>
                      <a:r>
                        <a:rPr lang="vi-VN" sz="2800" spc="-25">
                          <a:effectLst/>
                          <a:latin typeface="Times New Roman" panose="02020603050405020304" pitchFamily="18" charset="0"/>
                          <a:ea typeface="Times New Roman" panose="02020603050405020304" pitchFamily="18" charset="0"/>
                        </a:rPr>
                        <a:t>chi</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5880" marR="50800" algn="ctr">
                        <a:lnSpc>
                          <a:spcPct val="120000"/>
                        </a:lnSpc>
                        <a:spcBef>
                          <a:spcPts val="565"/>
                        </a:spcBef>
                        <a:spcAft>
                          <a:spcPts val="0"/>
                        </a:spcAft>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20000"/>
                        </a:lnSpc>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233082"/>
                  </a:ext>
                </a:extLst>
              </a:tr>
              <a:tr h="370510">
                <a:tc>
                  <a:txBody>
                    <a:bodyPr/>
                    <a:lstStyle/>
                    <a:p>
                      <a:pPr marL="8255" marR="2540" algn="ctr">
                        <a:lnSpc>
                          <a:spcPct val="120000"/>
                        </a:lnSpc>
                        <a:spcBef>
                          <a:spcPts val="565"/>
                        </a:spcBef>
                        <a:spcAft>
                          <a:spcPts val="0"/>
                        </a:spcAft>
                      </a:pPr>
                      <a:r>
                        <a:rPr lang="vi-VN" sz="2800" spc="-50">
                          <a:effectLst/>
                          <a:latin typeface="Times New Roman" panose="02020603050405020304" pitchFamily="18" charset="0"/>
                          <a:ea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165">
                        <a:lnSpc>
                          <a:spcPct val="120000"/>
                        </a:lnSpc>
                        <a:spcBef>
                          <a:spcPts val="565"/>
                        </a:spcBef>
                        <a:spcAft>
                          <a:spcPts val="0"/>
                        </a:spcAft>
                      </a:pPr>
                      <a:r>
                        <a:rPr lang="vi-VN" sz="2800">
                          <a:effectLst/>
                          <a:latin typeface="Times New Roman" panose="02020603050405020304" pitchFamily="18" charset="0"/>
                          <a:ea typeface="Times New Roman" panose="02020603050405020304" pitchFamily="18" charset="0"/>
                        </a:rPr>
                        <a:t>Dưa </a:t>
                      </a:r>
                      <a:r>
                        <a:rPr lang="vi-VN" sz="2800" spc="-20">
                          <a:effectLst/>
                          <a:latin typeface="Times New Roman" panose="02020603050405020304" pitchFamily="18" charset="0"/>
                          <a:ea typeface="Times New Roman" panose="02020603050405020304" pitchFamily="18" charset="0"/>
                        </a:rPr>
                        <a:t>chua</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5880" marR="50800" algn="ctr">
                        <a:lnSpc>
                          <a:spcPct val="120000"/>
                        </a:lnSpc>
                        <a:spcBef>
                          <a:spcPts val="565"/>
                        </a:spcBef>
                        <a:spcAft>
                          <a:spcPts val="0"/>
                        </a:spcAft>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20000"/>
                        </a:lnSpc>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1016621"/>
                  </a:ext>
                </a:extLst>
              </a:tr>
              <a:tr h="370510">
                <a:tc>
                  <a:txBody>
                    <a:bodyPr/>
                    <a:lstStyle/>
                    <a:p>
                      <a:pPr marL="8255" marR="2540" algn="ctr">
                        <a:lnSpc>
                          <a:spcPct val="120000"/>
                        </a:lnSpc>
                        <a:spcBef>
                          <a:spcPts val="565"/>
                        </a:spcBef>
                        <a:spcAft>
                          <a:spcPts val="0"/>
                        </a:spcAft>
                      </a:pPr>
                      <a:r>
                        <a:rPr lang="vi-VN" sz="2800" spc="-50">
                          <a:effectLst/>
                          <a:latin typeface="Times New Roman" panose="02020603050405020304" pitchFamily="18" charset="0"/>
                          <a:ea typeface="Times New Roman" panose="02020603050405020304" pitchFamily="18" charset="0"/>
                        </a:rPr>
                        <a:t>7</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165">
                        <a:lnSpc>
                          <a:spcPct val="120000"/>
                        </a:lnSpc>
                        <a:spcBef>
                          <a:spcPts val="565"/>
                        </a:spcBef>
                        <a:spcAft>
                          <a:spcPts val="0"/>
                        </a:spcAft>
                      </a:pPr>
                      <a:r>
                        <a:rPr lang="vi-VN" sz="2800">
                          <a:effectLst/>
                          <a:latin typeface="Times New Roman" panose="02020603050405020304" pitchFamily="18" charset="0"/>
                          <a:ea typeface="Times New Roman" panose="02020603050405020304" pitchFamily="18" charset="0"/>
                        </a:rPr>
                        <a:t>Bánh </a:t>
                      </a:r>
                      <a:r>
                        <a:rPr lang="vi-VN" sz="2800" spc="-20">
                          <a:effectLst/>
                          <a:latin typeface="Times New Roman" panose="02020603050405020304" pitchFamily="18" charset="0"/>
                          <a:ea typeface="Times New Roman" panose="02020603050405020304" pitchFamily="18" charset="0"/>
                        </a:rPr>
                        <a:t>ngọt</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20000"/>
                        </a:lnSpc>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430" marR="6350" algn="ctr">
                        <a:lnSpc>
                          <a:spcPct val="120000"/>
                        </a:lnSpc>
                        <a:spcBef>
                          <a:spcPts val="565"/>
                        </a:spcBef>
                        <a:spcAft>
                          <a:spcPts val="0"/>
                        </a:spcAft>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7164998"/>
                  </a:ext>
                </a:extLst>
              </a:tr>
              <a:tr h="616492">
                <a:tc>
                  <a:txBody>
                    <a:bodyPr/>
                    <a:lstStyle/>
                    <a:p>
                      <a:pPr marL="8255" marR="2540" algn="ctr">
                        <a:lnSpc>
                          <a:spcPct val="120000"/>
                        </a:lnSpc>
                        <a:spcBef>
                          <a:spcPts val="565"/>
                        </a:spcBef>
                        <a:spcAft>
                          <a:spcPts val="0"/>
                        </a:spcAft>
                      </a:pPr>
                      <a:r>
                        <a:rPr lang="vi-VN" sz="2800" spc="-50">
                          <a:effectLst/>
                          <a:latin typeface="Times New Roman" panose="02020603050405020304" pitchFamily="18" charset="0"/>
                          <a:ea typeface="Times New Roman" panose="02020603050405020304" pitchFamily="18" charset="0"/>
                        </a:rPr>
                        <a:t>8</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165" marR="151130">
                        <a:lnSpc>
                          <a:spcPct val="126000"/>
                        </a:lnSpc>
                        <a:spcBef>
                          <a:spcPts val="565"/>
                        </a:spcBef>
                        <a:spcAft>
                          <a:spcPts val="0"/>
                        </a:spcAft>
                      </a:pPr>
                      <a:r>
                        <a:rPr lang="vi-VN" sz="2800">
                          <a:effectLst/>
                          <a:latin typeface="Times New Roman" panose="02020603050405020304" pitchFamily="18" charset="0"/>
                          <a:ea typeface="Times New Roman" panose="02020603050405020304" pitchFamily="18" charset="0"/>
                        </a:rPr>
                        <a:t>Sữa</a:t>
                      </a:r>
                      <a:r>
                        <a:rPr lang="vi-VN" sz="2800" spc="-70">
                          <a:effectLst/>
                          <a:latin typeface="Times New Roman" panose="02020603050405020304" pitchFamily="18" charset="0"/>
                          <a:ea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rPr>
                        <a:t>chua </a:t>
                      </a:r>
                      <a:r>
                        <a:rPr lang="vi-VN" sz="2800" spc="-20">
                          <a:effectLst/>
                          <a:latin typeface="Times New Roman" panose="02020603050405020304" pitchFamily="18" charset="0"/>
                          <a:ea typeface="Times New Roman" panose="02020603050405020304" pitchFamily="18" charset="0"/>
                        </a:rPr>
                        <a:t>uống</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20000"/>
                        </a:lnSpc>
                        <a:spcBef>
                          <a:spcPts val="100"/>
                        </a:spcBef>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20000"/>
                        </a:lnSpc>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3176029"/>
                  </a:ext>
                </a:extLst>
              </a:tr>
            </a:tbl>
          </a:graphicData>
        </a:graphic>
      </p:graphicFrame>
    </p:spTree>
    <p:extLst>
      <p:ext uri="{BB962C8B-B14F-4D97-AF65-F5344CB8AC3E}">
        <p14:creationId xmlns:p14="http://schemas.microsoft.com/office/powerpoint/2010/main" val="411955730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8E9E68-B7FF-FE25-70D6-897714AD9B6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6" b="89972" l="4819" r="89942">
                        <a14:foregroundMark x1="7924" y1="33482" x2="11028" y2="39830"/>
                        <a14:foregroundMark x1="4819" y1="38900" x2="4819" y2="38900"/>
                        <a14:foregroundMark x1="23545" y1="8856" x2="24774" y2="11767"/>
                        <a14:backgroundMark x1="50194" y1="65265" x2="49450" y2="87748"/>
                      </a14:backgroundRemoval>
                    </a14:imgEffect>
                  </a14:imgLayer>
                </a14:imgProps>
              </a:ext>
              <a:ext uri="{28A0092B-C50C-407E-A947-70E740481C1C}">
                <a14:useLocalDpi xmlns:a14="http://schemas.microsoft.com/office/drawing/2010/main" val="0"/>
              </a:ext>
            </a:extLst>
          </a:blip>
          <a:srcRect t="3583" r="43840"/>
          <a:stretch/>
        </p:blipFill>
        <p:spPr>
          <a:xfrm>
            <a:off x="-327600" y="1032495"/>
            <a:ext cx="4814540" cy="6612314"/>
          </a:xfrm>
          <a:prstGeom prst="rect">
            <a:avLst/>
          </a:prstGeom>
        </p:spPr>
      </p:pic>
      <p:pic>
        <p:nvPicPr>
          <p:cNvPr id="5" name="Picture 4">
            <a:extLst>
              <a:ext uri="{FF2B5EF4-FFF2-40B4-BE49-F238E27FC236}">
                <a16:creationId xmlns:a16="http://schemas.microsoft.com/office/drawing/2014/main" id="{C57D9946-55D7-850E-D05F-192D238C8B6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940" b="90053" l="50582" r="95084">
                        <a14:foregroundMark x1="95084" y1="38213" x2="95084" y2="38213"/>
                        <a14:foregroundMark x1="95084" y1="38213" x2="92723" y2="38819"/>
                      </a14:backgroundRemoval>
                    </a14:imgEffect>
                  </a14:imgLayer>
                </a14:imgProps>
              </a:ext>
              <a:ext uri="{28A0092B-C50C-407E-A947-70E740481C1C}">
                <a14:useLocalDpi xmlns:a14="http://schemas.microsoft.com/office/drawing/2010/main" val="0"/>
              </a:ext>
            </a:extLst>
          </a:blip>
          <a:srcRect l="45146" t="3342" r="-1306" b="241"/>
          <a:stretch/>
        </p:blipFill>
        <p:spPr>
          <a:xfrm>
            <a:off x="7892136" y="1032495"/>
            <a:ext cx="4814540" cy="6612314"/>
          </a:xfrm>
          <a:prstGeom prst="rect">
            <a:avLst/>
          </a:prstGeom>
        </p:spPr>
      </p:pic>
      <p:pic>
        <p:nvPicPr>
          <p:cNvPr id="2" name="Picture 1">
            <a:extLst>
              <a:ext uri="{FF2B5EF4-FFF2-40B4-BE49-F238E27FC236}">
                <a16:creationId xmlns:a16="http://schemas.microsoft.com/office/drawing/2014/main" id="{E9A6E62C-85FC-AA8F-87C6-BC20DB425B2B}"/>
              </a:ext>
            </a:extLst>
          </p:cNvPr>
          <p:cNvPicPr>
            <a:picLocks noChangeAspect="1"/>
          </p:cNvPicPr>
          <p:nvPr/>
        </p:nvPicPr>
        <p:blipFill>
          <a:blip r:embed="rId5"/>
          <a:stretch>
            <a:fillRect/>
          </a:stretch>
        </p:blipFill>
        <p:spPr>
          <a:xfrm>
            <a:off x="93538" y="312156"/>
            <a:ext cx="12192000" cy="1440678"/>
          </a:xfrm>
          <a:prstGeom prst="rect">
            <a:avLst/>
          </a:prstGeom>
        </p:spPr>
      </p:pic>
    </p:spTree>
    <p:extLst>
      <p:ext uri="{BB962C8B-B14F-4D97-AF65-F5344CB8AC3E}">
        <p14:creationId xmlns:p14="http://schemas.microsoft.com/office/powerpoint/2010/main" val="4643427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AF6FB-7D1E-DC87-DD5F-812FEFA0B28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44B3A88-68FA-5E0C-E205-4FA10C14F1EC}"/>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2" name="TextBox 11">
            <a:extLst>
              <a:ext uri="{FF2B5EF4-FFF2-40B4-BE49-F238E27FC236}">
                <a16:creationId xmlns:a16="http://schemas.microsoft.com/office/drawing/2014/main" id="{59511E41-A243-DEC0-5974-EBFD19F9DAB6}"/>
              </a:ext>
            </a:extLst>
          </p:cNvPr>
          <p:cNvSpPr txBox="1"/>
          <p:nvPr/>
        </p:nvSpPr>
        <p:spPr>
          <a:xfrm>
            <a:off x="2895600" y="456784"/>
            <a:ext cx="11077537"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r>
              <a:rPr kumimoji="0" lang="en-US" sz="3600" b="1" i="0" u="none" strike="noStrike" kern="1200" cap="none" spc="0" normalizeH="0" baseline="0" noProof="0">
                <a:ln>
                  <a:noFill/>
                </a:ln>
                <a:solidFill>
                  <a:srgbClr val="202124"/>
                </a:solidFill>
                <a:effectLst/>
                <a:uLnTx/>
                <a:uFillTx/>
                <a:latin typeface="Roboto" panose="02000000000000000000" pitchFamily="2" charset="0"/>
                <a:ea typeface="+mn-ea"/>
                <a:cs typeface="+mn-cs"/>
              </a:rPr>
              <a:t>Hoàn thành phiếu học tập sau</a:t>
            </a:r>
            <a:endParaRPr kumimoji="0" lang="en-US" sz="3600" b="0" i="0" u="none" strike="noStrike" kern="1200" cap="none" spc="0" normalizeH="0" baseline="0" noProof="0">
              <a:ln>
                <a:noFill/>
              </a:ln>
              <a:solidFill>
                <a:srgbClr val="202124"/>
              </a:solidFill>
              <a:effectLst/>
              <a:uLnTx/>
              <a:uFillTx/>
              <a:latin typeface="Roboto" panose="02000000000000000000" pitchFamily="2" charset="0"/>
              <a:ea typeface="+mn-ea"/>
              <a:cs typeface="+mn-cs"/>
            </a:endParaRPr>
          </a:p>
        </p:txBody>
      </p:sp>
      <p:graphicFrame>
        <p:nvGraphicFramePr>
          <p:cNvPr id="2" name="Table 1">
            <a:extLst>
              <a:ext uri="{FF2B5EF4-FFF2-40B4-BE49-F238E27FC236}">
                <a16:creationId xmlns:a16="http://schemas.microsoft.com/office/drawing/2014/main" id="{269D5896-9FD8-9115-433B-7FAE9A04DE21}"/>
              </a:ext>
            </a:extLst>
          </p:cNvPr>
          <p:cNvGraphicFramePr>
            <a:graphicFrameLocks noGrp="1"/>
          </p:cNvGraphicFramePr>
          <p:nvPr/>
        </p:nvGraphicFramePr>
        <p:xfrm>
          <a:off x="685800" y="1276012"/>
          <a:ext cx="10439400" cy="4664334"/>
        </p:xfrm>
        <a:graphic>
          <a:graphicData uri="http://schemas.openxmlformats.org/drawingml/2006/table">
            <a:tbl>
              <a:tblPr firstRow="1" firstCol="1" lastRow="1" lastCol="1" bandRow="1" bandCol="1"/>
              <a:tblGrid>
                <a:gridCol w="1524000">
                  <a:extLst>
                    <a:ext uri="{9D8B030D-6E8A-4147-A177-3AD203B41FA5}">
                      <a16:colId xmlns:a16="http://schemas.microsoft.com/office/drawing/2014/main" val="796515227"/>
                    </a:ext>
                  </a:extLst>
                </a:gridCol>
                <a:gridCol w="3211778">
                  <a:extLst>
                    <a:ext uri="{9D8B030D-6E8A-4147-A177-3AD203B41FA5}">
                      <a16:colId xmlns:a16="http://schemas.microsoft.com/office/drawing/2014/main" val="551613976"/>
                    </a:ext>
                  </a:extLst>
                </a:gridCol>
                <a:gridCol w="2930618">
                  <a:extLst>
                    <a:ext uri="{9D8B030D-6E8A-4147-A177-3AD203B41FA5}">
                      <a16:colId xmlns:a16="http://schemas.microsoft.com/office/drawing/2014/main" val="1405495903"/>
                    </a:ext>
                  </a:extLst>
                </a:gridCol>
                <a:gridCol w="2773004">
                  <a:extLst>
                    <a:ext uri="{9D8B030D-6E8A-4147-A177-3AD203B41FA5}">
                      <a16:colId xmlns:a16="http://schemas.microsoft.com/office/drawing/2014/main" val="307632422"/>
                    </a:ext>
                  </a:extLst>
                </a:gridCol>
              </a:tblGrid>
              <a:tr h="1106149">
                <a:tc>
                  <a:txBody>
                    <a:bodyPr/>
                    <a:lstStyle/>
                    <a:p>
                      <a:pPr marL="8255" marR="2540" algn="ctr">
                        <a:lnSpc>
                          <a:spcPct val="120000"/>
                        </a:lnSpc>
                        <a:spcBef>
                          <a:spcPts val="540"/>
                        </a:spcBef>
                        <a:spcAft>
                          <a:spcPts val="0"/>
                        </a:spcAft>
                      </a:pPr>
                      <a:r>
                        <a:rPr lang="vi-VN" sz="2800" b="1" spc="-20">
                          <a:effectLst/>
                          <a:latin typeface="Times New Roman" panose="02020603050405020304" pitchFamily="18" charset="0"/>
                          <a:ea typeface="Times New Roman" panose="02020603050405020304" pitchFamily="18" charset="0"/>
                        </a:rPr>
                        <a:t>Hình</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91770" marR="83820" indent="-98425">
                        <a:lnSpc>
                          <a:spcPct val="126000"/>
                        </a:lnSpc>
                        <a:spcBef>
                          <a:spcPts val="540"/>
                        </a:spcBef>
                        <a:spcAft>
                          <a:spcPts val="0"/>
                        </a:spcAft>
                      </a:pPr>
                      <a:r>
                        <a:rPr lang="vi-VN" sz="2800" b="1">
                          <a:effectLst/>
                          <a:latin typeface="Times New Roman" panose="02020603050405020304" pitchFamily="18" charset="0"/>
                          <a:ea typeface="Times New Roman" panose="02020603050405020304" pitchFamily="18" charset="0"/>
                        </a:rPr>
                        <a:t>Tên</a:t>
                      </a:r>
                      <a:r>
                        <a:rPr lang="vi-VN" sz="2800" b="1" spc="-70">
                          <a:effectLst/>
                          <a:latin typeface="Times New Roman" panose="02020603050405020304" pitchFamily="18" charset="0"/>
                          <a:ea typeface="Times New Roman" panose="02020603050405020304" pitchFamily="18" charset="0"/>
                        </a:rPr>
                        <a:t> </a:t>
                      </a:r>
                      <a:r>
                        <a:rPr lang="vi-VN" sz="2800" b="1">
                          <a:effectLst/>
                          <a:latin typeface="Times New Roman" panose="02020603050405020304" pitchFamily="18" charset="0"/>
                          <a:ea typeface="Times New Roman" panose="02020603050405020304" pitchFamily="18" charset="0"/>
                        </a:rPr>
                        <a:t>thực </a:t>
                      </a:r>
                      <a:r>
                        <a:rPr lang="vi-VN" sz="2800" b="1" spc="-20">
                          <a:effectLst/>
                          <a:latin typeface="Times New Roman" panose="02020603050405020304" pitchFamily="18" charset="0"/>
                          <a:ea typeface="Times New Roman" panose="02020603050405020304" pitchFamily="18" charset="0"/>
                        </a:rPr>
                        <a:t>phẩm</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5880" marR="48895" algn="ctr">
                        <a:lnSpc>
                          <a:spcPct val="126000"/>
                        </a:lnSpc>
                        <a:spcBef>
                          <a:spcPts val="540"/>
                        </a:spcBef>
                        <a:spcAft>
                          <a:spcPts val="0"/>
                        </a:spcAft>
                      </a:pPr>
                      <a:r>
                        <a:rPr lang="vi-VN" sz="2800" b="1">
                          <a:effectLst/>
                          <a:latin typeface="Times New Roman" panose="02020603050405020304" pitchFamily="18" charset="0"/>
                          <a:ea typeface="Times New Roman" panose="02020603050405020304" pitchFamily="18" charset="0"/>
                        </a:rPr>
                        <a:t>Sản</a:t>
                      </a:r>
                      <a:r>
                        <a:rPr lang="vi-VN" sz="2800" b="1" spc="-70">
                          <a:effectLst/>
                          <a:latin typeface="Times New Roman" panose="02020603050405020304" pitchFamily="18" charset="0"/>
                          <a:ea typeface="Times New Roman" panose="02020603050405020304" pitchFamily="18" charset="0"/>
                        </a:rPr>
                        <a:t> </a:t>
                      </a:r>
                      <a:r>
                        <a:rPr lang="vi-VN" sz="2800" b="1">
                          <a:effectLst/>
                          <a:latin typeface="Times New Roman" panose="02020603050405020304" pitchFamily="18" charset="0"/>
                          <a:ea typeface="Times New Roman" panose="02020603050405020304" pitchFamily="18" charset="0"/>
                        </a:rPr>
                        <a:t>phẩm </a:t>
                      </a:r>
                      <a:r>
                        <a:rPr lang="vi-VN" sz="2800" b="1" spc="-30">
                          <a:effectLst/>
                          <a:latin typeface="Times New Roman" panose="02020603050405020304" pitchFamily="18" charset="0"/>
                          <a:ea typeface="Times New Roman" panose="02020603050405020304" pitchFamily="18" charset="0"/>
                        </a:rPr>
                        <a:t>có</a:t>
                      </a:r>
                      <a:endParaRPr lang="en-US" sz="2800">
                        <a:effectLst/>
                        <a:latin typeface="Times New Roman" panose="02020603050405020304" pitchFamily="18" charset="0"/>
                        <a:ea typeface="Times New Roman" panose="02020603050405020304" pitchFamily="18" charset="0"/>
                      </a:endParaRPr>
                    </a:p>
                    <a:p>
                      <a:pPr marL="55880" marR="48895" algn="ctr">
                        <a:lnSpc>
                          <a:spcPct val="126000"/>
                        </a:lnSpc>
                        <a:spcAft>
                          <a:spcPts val="0"/>
                        </a:spcAft>
                      </a:pPr>
                      <a:r>
                        <a:rPr lang="vi-VN" sz="2800" b="1">
                          <a:effectLst/>
                          <a:latin typeface="Times New Roman" panose="02020603050405020304" pitchFamily="18" charset="0"/>
                          <a:ea typeface="Times New Roman" panose="02020603050405020304" pitchFamily="18" charset="0"/>
                        </a:rPr>
                        <a:t>ứng</a:t>
                      </a:r>
                      <a:r>
                        <a:rPr lang="vi-VN" sz="2800" b="1" spc="-70">
                          <a:effectLst/>
                          <a:latin typeface="Times New Roman" panose="02020603050405020304" pitchFamily="18" charset="0"/>
                          <a:ea typeface="Times New Roman" panose="02020603050405020304" pitchFamily="18" charset="0"/>
                        </a:rPr>
                        <a:t> </a:t>
                      </a:r>
                      <a:r>
                        <a:rPr lang="vi-VN" sz="2800" b="1">
                          <a:effectLst/>
                          <a:latin typeface="Times New Roman" panose="02020603050405020304" pitchFamily="18" charset="0"/>
                          <a:ea typeface="Times New Roman" panose="02020603050405020304" pitchFamily="18" charset="0"/>
                        </a:rPr>
                        <a:t>dụng vi khuẩn</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430" marR="4445" algn="ctr">
                        <a:lnSpc>
                          <a:spcPct val="126000"/>
                        </a:lnSpc>
                        <a:spcBef>
                          <a:spcPts val="545"/>
                        </a:spcBef>
                        <a:spcAft>
                          <a:spcPts val="0"/>
                        </a:spcAft>
                      </a:pPr>
                      <a:r>
                        <a:rPr lang="vi-VN" sz="2800" b="1">
                          <a:effectLst/>
                          <a:latin typeface="Times New Roman" panose="02020603050405020304" pitchFamily="18" charset="0"/>
                          <a:ea typeface="Times New Roman" panose="02020603050405020304" pitchFamily="18" charset="0"/>
                        </a:rPr>
                        <a:t>Sản</a:t>
                      </a:r>
                      <a:r>
                        <a:rPr lang="vi-VN" sz="2800" b="1" spc="-70">
                          <a:effectLst/>
                          <a:latin typeface="Times New Roman" panose="02020603050405020304" pitchFamily="18" charset="0"/>
                          <a:ea typeface="Times New Roman" panose="02020603050405020304" pitchFamily="18" charset="0"/>
                        </a:rPr>
                        <a:t> </a:t>
                      </a:r>
                      <a:r>
                        <a:rPr lang="vi-VN" sz="2800" b="1">
                          <a:effectLst/>
                          <a:latin typeface="Times New Roman" panose="02020603050405020304" pitchFamily="18" charset="0"/>
                          <a:ea typeface="Times New Roman" panose="02020603050405020304" pitchFamily="18" charset="0"/>
                        </a:rPr>
                        <a:t>phẩm </a:t>
                      </a:r>
                      <a:r>
                        <a:rPr lang="vi-VN" sz="2800" b="1" spc="-30">
                          <a:effectLst/>
                          <a:latin typeface="Times New Roman" panose="02020603050405020304" pitchFamily="18" charset="0"/>
                          <a:ea typeface="Times New Roman" panose="02020603050405020304" pitchFamily="18" charset="0"/>
                        </a:rPr>
                        <a:t>có</a:t>
                      </a:r>
                      <a:endParaRPr lang="en-US" sz="2800">
                        <a:effectLst/>
                        <a:latin typeface="Times New Roman" panose="02020603050405020304" pitchFamily="18" charset="0"/>
                        <a:ea typeface="Times New Roman" panose="02020603050405020304" pitchFamily="18" charset="0"/>
                      </a:endParaRPr>
                    </a:p>
                    <a:p>
                      <a:pPr marL="11430" marR="4445" algn="ctr">
                        <a:lnSpc>
                          <a:spcPct val="126000"/>
                        </a:lnSpc>
                        <a:spcAft>
                          <a:spcPts val="0"/>
                        </a:spcAft>
                      </a:pPr>
                      <a:r>
                        <a:rPr lang="vi-VN" sz="2800" b="1">
                          <a:effectLst/>
                          <a:latin typeface="Times New Roman" panose="02020603050405020304" pitchFamily="18" charset="0"/>
                          <a:ea typeface="Times New Roman" panose="02020603050405020304" pitchFamily="18" charset="0"/>
                        </a:rPr>
                        <a:t>ứng</a:t>
                      </a:r>
                      <a:r>
                        <a:rPr lang="vi-VN" sz="2800" b="1" spc="-70">
                          <a:effectLst/>
                          <a:latin typeface="Times New Roman" panose="02020603050405020304" pitchFamily="18" charset="0"/>
                          <a:ea typeface="Times New Roman" panose="02020603050405020304" pitchFamily="18" charset="0"/>
                        </a:rPr>
                        <a:t> </a:t>
                      </a:r>
                      <a:r>
                        <a:rPr lang="vi-VN" sz="2800" b="1">
                          <a:effectLst/>
                          <a:latin typeface="Times New Roman" panose="02020603050405020304" pitchFamily="18" charset="0"/>
                          <a:ea typeface="Times New Roman" panose="02020603050405020304" pitchFamily="18" charset="0"/>
                        </a:rPr>
                        <a:t>dụng nấm </a:t>
                      </a:r>
                      <a:r>
                        <a:rPr lang="vi-VN" sz="2800" b="1" spc="-25">
                          <a:effectLst/>
                          <a:latin typeface="Times New Roman" panose="02020603050405020304" pitchFamily="18" charset="0"/>
                          <a:ea typeface="Times New Roman" panose="02020603050405020304" pitchFamily="18" charset="0"/>
                        </a:rPr>
                        <a:t>men</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8391944"/>
                  </a:ext>
                </a:extLst>
              </a:tr>
              <a:tr h="370510">
                <a:tc>
                  <a:txBody>
                    <a:bodyPr/>
                    <a:lstStyle/>
                    <a:p>
                      <a:pPr marL="8255" marR="1905" algn="ctr">
                        <a:lnSpc>
                          <a:spcPct val="120000"/>
                        </a:lnSpc>
                        <a:spcBef>
                          <a:spcPts val="565"/>
                        </a:spcBef>
                        <a:spcAft>
                          <a:spcPts val="0"/>
                        </a:spcAft>
                      </a:pPr>
                      <a:r>
                        <a:rPr lang="vi-VN" sz="2800" spc="-50">
                          <a:effectLst/>
                          <a:latin typeface="Times New Roman" panose="02020603050405020304" pitchFamily="18" charset="0"/>
                          <a:ea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165">
                        <a:lnSpc>
                          <a:spcPct val="120000"/>
                        </a:lnSpc>
                        <a:spcBef>
                          <a:spcPts val="565"/>
                        </a:spcBef>
                        <a:spcAft>
                          <a:spcPts val="0"/>
                        </a:spcAft>
                      </a:pPr>
                      <a:r>
                        <a:rPr lang="vi-VN" sz="2800">
                          <a:effectLst/>
                          <a:latin typeface="Times New Roman" panose="02020603050405020304" pitchFamily="18" charset="0"/>
                          <a:ea typeface="Times New Roman" panose="02020603050405020304" pitchFamily="18" charset="0"/>
                        </a:rPr>
                        <a:t>Bánh </a:t>
                      </a:r>
                      <a:r>
                        <a:rPr lang="vi-VN" sz="2800" spc="-25">
                          <a:effectLst/>
                          <a:latin typeface="Times New Roman" panose="02020603050405020304" pitchFamily="18" charset="0"/>
                          <a:ea typeface="Times New Roman" panose="02020603050405020304" pitchFamily="18" charset="0"/>
                        </a:rPr>
                        <a:t>mì</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20000"/>
                        </a:lnSpc>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430" marR="6350" algn="ctr">
                        <a:lnSpc>
                          <a:spcPct val="120000"/>
                        </a:lnSpc>
                        <a:spcBef>
                          <a:spcPts val="565"/>
                        </a:spcBef>
                        <a:spcAft>
                          <a:spcPts val="0"/>
                        </a:spcAft>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9307064"/>
                  </a:ext>
                </a:extLst>
              </a:tr>
              <a:tr h="616492">
                <a:tc>
                  <a:txBody>
                    <a:bodyPr/>
                    <a:lstStyle/>
                    <a:p>
                      <a:pPr marL="8255" marR="2540" algn="ctr">
                        <a:lnSpc>
                          <a:spcPct val="120000"/>
                        </a:lnSpc>
                        <a:spcBef>
                          <a:spcPts val="565"/>
                        </a:spcBef>
                        <a:spcAft>
                          <a:spcPts val="0"/>
                        </a:spcAft>
                      </a:pPr>
                      <a:r>
                        <a:rPr lang="vi-VN" sz="2800" spc="-50">
                          <a:effectLst/>
                          <a:latin typeface="Times New Roman" panose="02020603050405020304" pitchFamily="18" charset="0"/>
                          <a:ea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165" marR="195580">
                        <a:lnSpc>
                          <a:spcPct val="126000"/>
                        </a:lnSpc>
                        <a:spcBef>
                          <a:spcPts val="565"/>
                        </a:spcBef>
                        <a:spcAft>
                          <a:spcPts val="0"/>
                        </a:spcAft>
                      </a:pPr>
                      <a:r>
                        <a:rPr lang="vi-VN" sz="2800">
                          <a:effectLst/>
                          <a:latin typeface="Times New Roman" panose="02020603050405020304" pitchFamily="18" charset="0"/>
                          <a:ea typeface="Times New Roman" panose="02020603050405020304" pitchFamily="18" charset="0"/>
                        </a:rPr>
                        <a:t>Củ</a:t>
                      </a:r>
                      <a:r>
                        <a:rPr lang="vi-VN" sz="2800" spc="-70">
                          <a:effectLst/>
                          <a:latin typeface="Times New Roman" panose="02020603050405020304" pitchFamily="18" charset="0"/>
                          <a:ea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rPr>
                        <a:t>hành </a:t>
                      </a:r>
                      <a:r>
                        <a:rPr lang="vi-VN" sz="2800" spc="-20">
                          <a:effectLst/>
                          <a:latin typeface="Times New Roman" panose="02020603050405020304" pitchFamily="18" charset="0"/>
                          <a:ea typeface="Times New Roman" panose="02020603050405020304" pitchFamily="18" charset="0"/>
                        </a:rPr>
                        <a:t>muối</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20000"/>
                        </a:lnSpc>
                        <a:spcBef>
                          <a:spcPts val="100"/>
                        </a:spcBef>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20000"/>
                        </a:lnSpc>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9584513"/>
                  </a:ext>
                </a:extLst>
              </a:tr>
              <a:tr h="370510">
                <a:tc>
                  <a:txBody>
                    <a:bodyPr/>
                    <a:lstStyle/>
                    <a:p>
                      <a:pPr marL="8255" marR="2540" algn="ctr">
                        <a:lnSpc>
                          <a:spcPct val="120000"/>
                        </a:lnSpc>
                        <a:spcBef>
                          <a:spcPts val="565"/>
                        </a:spcBef>
                        <a:spcAft>
                          <a:spcPts val="0"/>
                        </a:spcAft>
                      </a:pPr>
                      <a:r>
                        <a:rPr lang="vi-VN" sz="2800" spc="-50">
                          <a:effectLst/>
                          <a:latin typeface="Times New Roman" panose="02020603050405020304" pitchFamily="18" charset="0"/>
                          <a:ea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165">
                        <a:lnSpc>
                          <a:spcPct val="120000"/>
                        </a:lnSpc>
                        <a:spcBef>
                          <a:spcPts val="565"/>
                        </a:spcBef>
                        <a:spcAft>
                          <a:spcPts val="0"/>
                        </a:spcAft>
                      </a:pPr>
                      <a:r>
                        <a:rPr lang="vi-VN" sz="2800">
                          <a:effectLst/>
                          <a:latin typeface="Times New Roman" panose="02020603050405020304" pitchFamily="18" charset="0"/>
                          <a:ea typeface="Times New Roman" panose="02020603050405020304" pitchFamily="18" charset="0"/>
                        </a:rPr>
                        <a:t>Kim </a:t>
                      </a:r>
                      <a:r>
                        <a:rPr lang="vi-VN" sz="2800" spc="-25">
                          <a:effectLst/>
                          <a:latin typeface="Times New Roman" panose="02020603050405020304" pitchFamily="18" charset="0"/>
                          <a:ea typeface="Times New Roman" panose="02020603050405020304" pitchFamily="18" charset="0"/>
                        </a:rPr>
                        <a:t>chi</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5880" marR="50800" algn="ctr">
                        <a:lnSpc>
                          <a:spcPct val="120000"/>
                        </a:lnSpc>
                        <a:spcBef>
                          <a:spcPts val="565"/>
                        </a:spcBef>
                        <a:spcAft>
                          <a:spcPts val="0"/>
                        </a:spcAft>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20000"/>
                        </a:lnSpc>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233082"/>
                  </a:ext>
                </a:extLst>
              </a:tr>
              <a:tr h="370510">
                <a:tc>
                  <a:txBody>
                    <a:bodyPr/>
                    <a:lstStyle/>
                    <a:p>
                      <a:pPr marL="8255" marR="2540" algn="ctr">
                        <a:lnSpc>
                          <a:spcPct val="120000"/>
                        </a:lnSpc>
                        <a:spcBef>
                          <a:spcPts val="565"/>
                        </a:spcBef>
                        <a:spcAft>
                          <a:spcPts val="0"/>
                        </a:spcAft>
                      </a:pPr>
                      <a:r>
                        <a:rPr lang="vi-VN" sz="2800" spc="-50">
                          <a:effectLst/>
                          <a:latin typeface="Times New Roman" panose="02020603050405020304" pitchFamily="18" charset="0"/>
                          <a:ea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165">
                        <a:lnSpc>
                          <a:spcPct val="120000"/>
                        </a:lnSpc>
                        <a:spcBef>
                          <a:spcPts val="565"/>
                        </a:spcBef>
                        <a:spcAft>
                          <a:spcPts val="0"/>
                        </a:spcAft>
                      </a:pPr>
                      <a:r>
                        <a:rPr lang="vi-VN" sz="2800">
                          <a:effectLst/>
                          <a:latin typeface="Times New Roman" panose="02020603050405020304" pitchFamily="18" charset="0"/>
                          <a:ea typeface="Times New Roman" panose="02020603050405020304" pitchFamily="18" charset="0"/>
                        </a:rPr>
                        <a:t>Dưa </a:t>
                      </a:r>
                      <a:r>
                        <a:rPr lang="vi-VN" sz="2800" spc="-20">
                          <a:effectLst/>
                          <a:latin typeface="Times New Roman" panose="02020603050405020304" pitchFamily="18" charset="0"/>
                          <a:ea typeface="Times New Roman" panose="02020603050405020304" pitchFamily="18" charset="0"/>
                        </a:rPr>
                        <a:t>chua</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5880" marR="50800" algn="ctr">
                        <a:lnSpc>
                          <a:spcPct val="120000"/>
                        </a:lnSpc>
                        <a:spcBef>
                          <a:spcPts val="565"/>
                        </a:spcBef>
                        <a:spcAft>
                          <a:spcPts val="0"/>
                        </a:spcAft>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20000"/>
                        </a:lnSpc>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1016621"/>
                  </a:ext>
                </a:extLst>
              </a:tr>
              <a:tr h="370510">
                <a:tc>
                  <a:txBody>
                    <a:bodyPr/>
                    <a:lstStyle/>
                    <a:p>
                      <a:pPr marL="8255" marR="2540" algn="ctr">
                        <a:lnSpc>
                          <a:spcPct val="120000"/>
                        </a:lnSpc>
                        <a:spcBef>
                          <a:spcPts val="565"/>
                        </a:spcBef>
                        <a:spcAft>
                          <a:spcPts val="0"/>
                        </a:spcAft>
                      </a:pPr>
                      <a:r>
                        <a:rPr lang="vi-VN" sz="2800" spc="-50">
                          <a:effectLst/>
                          <a:latin typeface="Times New Roman" panose="02020603050405020304" pitchFamily="18" charset="0"/>
                          <a:ea typeface="Times New Roman" panose="02020603050405020304" pitchFamily="18" charset="0"/>
                        </a:rPr>
                        <a:t>7</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165">
                        <a:lnSpc>
                          <a:spcPct val="120000"/>
                        </a:lnSpc>
                        <a:spcBef>
                          <a:spcPts val="565"/>
                        </a:spcBef>
                        <a:spcAft>
                          <a:spcPts val="0"/>
                        </a:spcAft>
                      </a:pPr>
                      <a:r>
                        <a:rPr lang="vi-VN" sz="2800">
                          <a:effectLst/>
                          <a:latin typeface="Times New Roman" panose="02020603050405020304" pitchFamily="18" charset="0"/>
                          <a:ea typeface="Times New Roman" panose="02020603050405020304" pitchFamily="18" charset="0"/>
                        </a:rPr>
                        <a:t>Bánh </a:t>
                      </a:r>
                      <a:r>
                        <a:rPr lang="vi-VN" sz="2800" spc="-20">
                          <a:effectLst/>
                          <a:latin typeface="Times New Roman" panose="02020603050405020304" pitchFamily="18" charset="0"/>
                          <a:ea typeface="Times New Roman" panose="02020603050405020304" pitchFamily="18" charset="0"/>
                        </a:rPr>
                        <a:t>ngọt</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20000"/>
                        </a:lnSpc>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1430" marR="6350" algn="ctr">
                        <a:lnSpc>
                          <a:spcPct val="120000"/>
                        </a:lnSpc>
                        <a:spcBef>
                          <a:spcPts val="565"/>
                        </a:spcBef>
                        <a:spcAft>
                          <a:spcPts val="0"/>
                        </a:spcAft>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7164998"/>
                  </a:ext>
                </a:extLst>
              </a:tr>
              <a:tr h="616492">
                <a:tc>
                  <a:txBody>
                    <a:bodyPr/>
                    <a:lstStyle/>
                    <a:p>
                      <a:pPr marL="8255" marR="2540" algn="ctr">
                        <a:lnSpc>
                          <a:spcPct val="120000"/>
                        </a:lnSpc>
                        <a:spcBef>
                          <a:spcPts val="565"/>
                        </a:spcBef>
                        <a:spcAft>
                          <a:spcPts val="0"/>
                        </a:spcAft>
                      </a:pPr>
                      <a:r>
                        <a:rPr lang="vi-VN" sz="2800" spc="-50">
                          <a:effectLst/>
                          <a:latin typeface="Times New Roman" panose="02020603050405020304" pitchFamily="18" charset="0"/>
                          <a:ea typeface="Times New Roman" panose="02020603050405020304" pitchFamily="18" charset="0"/>
                        </a:rPr>
                        <a:t>8</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0165" marR="151130">
                        <a:lnSpc>
                          <a:spcPct val="126000"/>
                        </a:lnSpc>
                        <a:spcBef>
                          <a:spcPts val="565"/>
                        </a:spcBef>
                        <a:spcAft>
                          <a:spcPts val="0"/>
                        </a:spcAft>
                      </a:pPr>
                      <a:r>
                        <a:rPr lang="vi-VN" sz="2800">
                          <a:effectLst/>
                          <a:latin typeface="Times New Roman" panose="02020603050405020304" pitchFamily="18" charset="0"/>
                          <a:ea typeface="Times New Roman" panose="02020603050405020304" pitchFamily="18" charset="0"/>
                        </a:rPr>
                        <a:t>Sữa</a:t>
                      </a:r>
                      <a:r>
                        <a:rPr lang="vi-VN" sz="2800" spc="-70">
                          <a:effectLst/>
                          <a:latin typeface="Times New Roman" panose="02020603050405020304" pitchFamily="18" charset="0"/>
                          <a:ea typeface="Times New Roman" panose="02020603050405020304" pitchFamily="18" charset="0"/>
                        </a:rPr>
                        <a:t> </a:t>
                      </a:r>
                      <a:r>
                        <a:rPr lang="vi-VN" sz="2800">
                          <a:effectLst/>
                          <a:latin typeface="Times New Roman" panose="02020603050405020304" pitchFamily="18" charset="0"/>
                          <a:ea typeface="Times New Roman" panose="02020603050405020304" pitchFamily="18" charset="0"/>
                        </a:rPr>
                        <a:t>chua </a:t>
                      </a:r>
                      <a:r>
                        <a:rPr lang="vi-VN" sz="2800" spc="-20">
                          <a:effectLst/>
                          <a:latin typeface="Times New Roman" panose="02020603050405020304" pitchFamily="18" charset="0"/>
                          <a:ea typeface="Times New Roman" panose="02020603050405020304" pitchFamily="18" charset="0"/>
                        </a:rPr>
                        <a:t>uống</a:t>
                      </a: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20000"/>
                        </a:lnSpc>
                        <a:spcBef>
                          <a:spcPts val="100"/>
                        </a:spcBef>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20000"/>
                        </a:lnSpc>
                      </a:pPr>
                      <a:endParaRPr lang="en-US" sz="2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3176029"/>
                  </a:ext>
                </a:extLst>
              </a:tr>
            </a:tbl>
          </a:graphicData>
        </a:graphic>
      </p:graphicFrame>
      <p:pic>
        <p:nvPicPr>
          <p:cNvPr id="14338" name="Picture 2" descr="Phụ gia Bánh mì Việt Nam - S500 Bánh mì plus_1 kg-IM-S500-09 - Puratos  Grand-Place eCommerce">
            <a:extLst>
              <a:ext uri="{FF2B5EF4-FFF2-40B4-BE49-F238E27FC236}">
                <a16:creationId xmlns:a16="http://schemas.microsoft.com/office/drawing/2014/main" id="{E47F9B79-EA90-5490-6C10-7F11FF0793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934" y="2653784"/>
            <a:ext cx="11684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ưa hành muối chua giòn ngon, không hăng cũng không nổi váng">
            <a:extLst>
              <a:ext uri="{FF2B5EF4-FFF2-40B4-BE49-F238E27FC236}">
                <a16:creationId xmlns:a16="http://schemas.microsoft.com/office/drawing/2014/main" id="{413AEA34-1CFE-C91E-5740-BDA7C9FDD62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169" b="97329" l="9900" r="89989">
                        <a14:foregroundMark x1="23582" y1="89649" x2="74527" y2="92321"/>
                        <a14:foregroundMark x1="23137" y1="95993" x2="72303" y2="97329"/>
                        <a14:foregroundMark x1="33370" y1="10184" x2="68743" y2="23539"/>
                        <a14:foregroundMark x1="58065" y1="8180" x2="75640" y2="20534"/>
                        <a14:foregroundMark x1="71413" y1="5843" x2="80534" y2="38564"/>
                        <a14:foregroundMark x1="32703" y1="5509" x2="26474" y2="44908"/>
                        <a14:foregroundMark x1="30923" y1="9182" x2="26029" y2="38230"/>
                        <a14:foregroundMark x1="24472" y1="32888" x2="27364" y2="8013"/>
                        <a14:foregroundMark x1="27364" y1="8013" x2="27364" y2="12521"/>
                        <a14:foregroundMark x1="23582" y1="26210" x2="27364" y2="3840"/>
                        <a14:foregroundMark x1="27364" y1="3840" x2="27364" y2="2504"/>
                        <a14:foregroundMark x1="27141" y1="2838" x2="66741" y2="3506"/>
                        <a14:foregroundMark x1="45606" y1="3840" x2="62291" y2="1169"/>
                        <a14:foregroundMark x1="62291" y1="1169" x2="73860" y2="3005"/>
                        <a14:foregroundMark x1="73860" y1="3005" x2="82091" y2="63940"/>
                        <a14:foregroundMark x1="77642" y1="24207" x2="81424" y2="32220"/>
                        <a14:foregroundMark x1="73860" y1="2838" x2="76974" y2="21870"/>
                        <a14:foregroundMark x1="50056" y1="24207" x2="55840" y2="47579"/>
                        <a14:foregroundMark x1="53838" y1="10518" x2="60734" y2="68280"/>
                        <a14:foregroundMark x1="60734" y1="68280" x2="59399" y2="71285"/>
                        <a14:foregroundMark x1="36040" y1="85643" x2="37152" y2="85643"/>
                      </a14:backgroundRemoval>
                    </a14:imgEffect>
                  </a14:imgLayer>
                </a14:imgProps>
              </a:ext>
              <a:ext uri="{28A0092B-C50C-407E-A947-70E740481C1C}">
                <a14:useLocalDpi xmlns:a14="http://schemas.microsoft.com/office/drawing/2010/main" val="0"/>
              </a:ext>
            </a:extLst>
          </a:blip>
          <a:srcRect/>
          <a:stretch>
            <a:fillRect/>
          </a:stretch>
        </p:blipFill>
        <p:spPr bwMode="auto">
          <a:xfrm>
            <a:off x="4484221" y="3360734"/>
            <a:ext cx="811410" cy="54064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Kim chi cải thảo Hàn Quốc (500g)">
            <a:extLst>
              <a:ext uri="{FF2B5EF4-FFF2-40B4-BE49-F238E27FC236}">
                <a16:creationId xmlns:a16="http://schemas.microsoft.com/office/drawing/2014/main" id="{40EFA2AD-204D-6726-DD40-4C663ACAAD0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7750" r="95250">
                        <a14:foregroundMark x1="7750" y1="59125" x2="24375" y2="64125"/>
                        <a14:foregroundMark x1="63250" y1="33375" x2="91375" y2="56125"/>
                        <a14:foregroundMark x1="74125" y1="34500" x2="95250" y2="52000"/>
                        <a14:foregroundMark x1="65750" y1="30500" x2="76875" y2="36125"/>
                        <a14:foregroundMark x1="75750" y1="35250" x2="85000" y2="42250"/>
                        <a14:foregroundMark x1="73500" y1="32250" x2="89625" y2="45500"/>
                        <a14:foregroundMark x1="89625" y1="45500" x2="89625" y2="45875"/>
                        <a14:foregroundMark x1="77125" y1="33875" x2="91000" y2="46375"/>
                        <a14:foregroundMark x1="53875" y1="71625" x2="53875" y2="71625"/>
                        <a14:foregroundMark x1="16625" y1="76625" x2="32500" y2="82750"/>
                        <a14:foregroundMark x1="21625" y1="80250" x2="42125" y2="85875"/>
                      </a14:backgroundRemoval>
                    </a14:imgEffect>
                  </a14:imgLayer>
                </a14:imgProps>
              </a:ext>
              <a:ext uri="{28A0092B-C50C-407E-A947-70E740481C1C}">
                <a14:useLocalDpi xmlns:a14="http://schemas.microsoft.com/office/drawing/2010/main" val="0"/>
              </a:ext>
            </a:extLst>
          </a:blip>
          <a:srcRect/>
          <a:stretch>
            <a:fillRect/>
          </a:stretch>
        </p:blipFill>
        <p:spPr bwMode="auto">
          <a:xfrm>
            <a:off x="3590204" y="3688983"/>
            <a:ext cx="873197" cy="873197"/>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Cách muối dưa bắp cải giòn ngon chua dịu">
            <a:extLst>
              <a:ext uri="{FF2B5EF4-FFF2-40B4-BE49-F238E27FC236}">
                <a16:creationId xmlns:a16="http://schemas.microsoft.com/office/drawing/2014/main" id="{33333DA7-454F-6811-29FC-B61146C5927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889" b="97333" l="10000" r="90000">
                        <a14:foregroundMark x1="31625" y1="8444" x2="58875" y2="22222"/>
                        <a14:foregroundMark x1="32625" y1="8444" x2="57125" y2="12444"/>
                        <a14:foregroundMark x1="52125" y1="5333" x2="61125" y2="16889"/>
                        <a14:foregroundMark x1="58875" y1="24889" x2="63625" y2="32444"/>
                        <a14:foregroundMark x1="23625" y1="92444" x2="60625" y2="92889"/>
                        <a14:foregroundMark x1="23375" y1="96000" x2="61875" y2="97333"/>
                        <a14:foregroundMark x1="45375" y1="18222" x2="54125" y2="31111"/>
                        <a14:foregroundMark x1="46625" y1="24000" x2="49625" y2="29333"/>
                        <a14:foregroundMark x1="49875" y1="23111" x2="53875" y2="33778"/>
                        <a14:foregroundMark x1="60875" y1="25333" x2="64125" y2="33778"/>
                        <a14:foregroundMark x1="36375" y1="62222" x2="36375"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4310984" y="4403281"/>
            <a:ext cx="811410" cy="456418"/>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Top 11 chuỗi cửa hàng bánh kem nổi tiếng và được yêu thích nhất ở Nhật Bản  - Wa">
            <a:extLst>
              <a:ext uri="{FF2B5EF4-FFF2-40B4-BE49-F238E27FC236}">
                <a16:creationId xmlns:a16="http://schemas.microsoft.com/office/drawing/2014/main" id="{C1488FDF-AC37-7646-F65E-3A679D6ADB4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500" b="96500" l="9955" r="96833">
                        <a14:foregroundMark x1="42986" y1="10833" x2="56335" y2="12833"/>
                        <a14:foregroundMark x1="45701" y1="6500" x2="46833" y2="13167"/>
                        <a14:foregroundMark x1="23756" y1="48167" x2="40271" y2="49500"/>
                        <a14:foregroundMark x1="32579" y1="45500" x2="49774" y2="60167"/>
                        <a14:foregroundMark x1="57466" y1="90167" x2="66063" y2="95833"/>
                        <a14:foregroundMark x1="51131" y1="91833" x2="61538" y2="96500"/>
                        <a14:foregroundMark x1="55882" y1="92167" x2="67873" y2="92833"/>
                        <a14:foregroundMark x1="87783" y1="48500" x2="93665" y2="66167"/>
                        <a14:foregroundMark x1="88914" y1="40500" x2="92986" y2="50167"/>
                        <a14:foregroundMark x1="90724" y1="46167" x2="96833" y2="56833"/>
                        <a14:foregroundMark x1="76923" y1="16500" x2="85520" y2="23833"/>
                        <a14:foregroundMark x1="68778" y1="17167" x2="77828" y2="20167"/>
                        <a14:foregroundMark x1="63348" y1="18833" x2="74887" y2="18667"/>
                        <a14:foregroundMark x1="74887" y1="18667" x2="84163" y2="20500"/>
                        <a14:foregroundMark x1="84163" y1="25833" x2="84389" y2="33833"/>
                        <a14:foregroundMark x1="82353" y1="23167" x2="84842" y2="26500"/>
                        <a14:foregroundMark x1="85520" y1="27833" x2="85520" y2="27833"/>
                        <a14:foregroundMark x1="84615" y1="59833" x2="85973" y2="62500"/>
                        <a14:foregroundMark x1="27149" y1="55833" x2="38009" y2="63500"/>
                        <a14:foregroundMark x1="51131" y1="7833" x2="54299" y2="7500"/>
                      </a14:backgroundRemoval>
                    </a14:imgEffect>
                  </a14:imgLayer>
                </a14:imgProps>
              </a:ext>
              <a:ext uri="{28A0092B-C50C-407E-A947-70E740481C1C}">
                <a14:useLocalDpi xmlns:a14="http://schemas.microsoft.com/office/drawing/2010/main" val="0"/>
              </a:ext>
            </a:extLst>
          </a:blip>
          <a:srcRect/>
          <a:stretch>
            <a:fillRect/>
          </a:stretch>
        </p:blipFill>
        <p:spPr bwMode="auto">
          <a:xfrm>
            <a:off x="3628304" y="4642124"/>
            <a:ext cx="971426" cy="659339"/>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Sữa chua uống Yakult – Mẹ ơi">
            <a:extLst>
              <a:ext uri="{FF2B5EF4-FFF2-40B4-BE49-F238E27FC236}">
                <a16:creationId xmlns:a16="http://schemas.microsoft.com/office/drawing/2014/main" id="{C5D56834-3395-CD61-944C-BA628DB6A76C}"/>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2250" b="97500" l="10000" r="90000">
                        <a14:foregroundMark x1="34125" y1="5875" x2="66625" y2="11625"/>
                        <a14:foregroundMark x1="54500" y1="5250" x2="57250" y2="17250"/>
                        <a14:foregroundMark x1="30250" y1="85500" x2="60250" y2="92500"/>
                        <a14:foregroundMark x1="62750" y1="92000" x2="64500" y2="92000"/>
                        <a14:foregroundMark x1="38375" y1="97000" x2="65250" y2="97500"/>
                        <a14:foregroundMark x1="47500" y1="2250" x2="57250" y2="6125"/>
                        <a14:foregroundMark x1="43375" y1="5500" x2="57250" y2="7750"/>
                      </a14:backgroundRemoval>
                    </a14:imgEffect>
                  </a14:imgLayer>
                </a14:imgProps>
              </a:ext>
              <a:ext uri="{28A0092B-C50C-407E-A947-70E740481C1C}">
                <a14:useLocalDpi xmlns:a14="http://schemas.microsoft.com/office/drawing/2010/main" val="0"/>
              </a:ext>
            </a:extLst>
          </a:blip>
          <a:srcRect/>
          <a:stretch>
            <a:fillRect/>
          </a:stretch>
        </p:blipFill>
        <p:spPr bwMode="auto">
          <a:xfrm>
            <a:off x="4592411" y="5157372"/>
            <a:ext cx="765868" cy="7658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B0D939-D694-F7FA-2071-088BB94110EB}"/>
              </a:ext>
            </a:extLst>
          </p:cNvPr>
          <p:cNvSpPr txBox="1"/>
          <p:nvPr/>
        </p:nvSpPr>
        <p:spPr>
          <a:xfrm>
            <a:off x="9448800" y="2659558"/>
            <a:ext cx="838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rPr>
              <a:t>x</a:t>
            </a:r>
          </a:p>
        </p:txBody>
      </p:sp>
      <p:sp>
        <p:nvSpPr>
          <p:cNvPr id="5" name="TextBox 4">
            <a:extLst>
              <a:ext uri="{FF2B5EF4-FFF2-40B4-BE49-F238E27FC236}">
                <a16:creationId xmlns:a16="http://schemas.microsoft.com/office/drawing/2014/main" id="{A796001B-18CD-A7D9-9FA4-ECBA9EE6E5FB}"/>
              </a:ext>
            </a:extLst>
          </p:cNvPr>
          <p:cNvSpPr txBox="1"/>
          <p:nvPr/>
        </p:nvSpPr>
        <p:spPr>
          <a:xfrm>
            <a:off x="6477271" y="3223458"/>
            <a:ext cx="838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rPr>
              <a:t>x</a:t>
            </a:r>
          </a:p>
        </p:txBody>
      </p:sp>
      <p:sp>
        <p:nvSpPr>
          <p:cNvPr id="6" name="TextBox 5">
            <a:extLst>
              <a:ext uri="{FF2B5EF4-FFF2-40B4-BE49-F238E27FC236}">
                <a16:creationId xmlns:a16="http://schemas.microsoft.com/office/drawing/2014/main" id="{02CD2F2F-D0D8-EB30-C385-B6123139BD83}"/>
              </a:ext>
            </a:extLst>
          </p:cNvPr>
          <p:cNvSpPr txBox="1"/>
          <p:nvPr/>
        </p:nvSpPr>
        <p:spPr>
          <a:xfrm>
            <a:off x="6477271" y="3688983"/>
            <a:ext cx="838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rPr>
              <a:t>x</a:t>
            </a:r>
          </a:p>
        </p:txBody>
      </p:sp>
      <p:sp>
        <p:nvSpPr>
          <p:cNvPr id="7" name="TextBox 6">
            <a:extLst>
              <a:ext uri="{FF2B5EF4-FFF2-40B4-BE49-F238E27FC236}">
                <a16:creationId xmlns:a16="http://schemas.microsoft.com/office/drawing/2014/main" id="{636A1521-36B7-7564-B3A4-60B100735AD8}"/>
              </a:ext>
            </a:extLst>
          </p:cNvPr>
          <p:cNvSpPr txBox="1"/>
          <p:nvPr/>
        </p:nvSpPr>
        <p:spPr>
          <a:xfrm>
            <a:off x="6512613" y="4165796"/>
            <a:ext cx="838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rPr>
              <a:t>x</a:t>
            </a:r>
          </a:p>
        </p:txBody>
      </p:sp>
      <p:sp>
        <p:nvSpPr>
          <p:cNvPr id="9" name="TextBox 8">
            <a:extLst>
              <a:ext uri="{FF2B5EF4-FFF2-40B4-BE49-F238E27FC236}">
                <a16:creationId xmlns:a16="http://schemas.microsoft.com/office/drawing/2014/main" id="{C8BFC4EE-3222-1D3F-2C13-32D49969851B}"/>
              </a:ext>
            </a:extLst>
          </p:cNvPr>
          <p:cNvSpPr txBox="1"/>
          <p:nvPr/>
        </p:nvSpPr>
        <p:spPr>
          <a:xfrm>
            <a:off x="9601200" y="4642124"/>
            <a:ext cx="838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rPr>
              <a:t>x</a:t>
            </a:r>
          </a:p>
        </p:txBody>
      </p:sp>
      <p:sp>
        <p:nvSpPr>
          <p:cNvPr id="10" name="TextBox 9">
            <a:extLst>
              <a:ext uri="{FF2B5EF4-FFF2-40B4-BE49-F238E27FC236}">
                <a16:creationId xmlns:a16="http://schemas.microsoft.com/office/drawing/2014/main" id="{A25BEED7-2522-4B7A-18F9-7B407B31BE64}"/>
              </a:ext>
            </a:extLst>
          </p:cNvPr>
          <p:cNvSpPr txBox="1"/>
          <p:nvPr/>
        </p:nvSpPr>
        <p:spPr>
          <a:xfrm>
            <a:off x="6550713" y="5257353"/>
            <a:ext cx="838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rPr>
              <a:t>x</a:t>
            </a:r>
          </a:p>
        </p:txBody>
      </p:sp>
    </p:spTree>
    <p:extLst>
      <p:ext uri="{BB962C8B-B14F-4D97-AF65-F5344CB8AC3E}">
        <p14:creationId xmlns:p14="http://schemas.microsoft.com/office/powerpoint/2010/main" val="3061444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te chef girl smiling in uniform giving thumbs up cartoon art illustration">
            <a:extLst>
              <a:ext uri="{FF2B5EF4-FFF2-40B4-BE49-F238E27FC236}">
                <a16:creationId xmlns:a16="http://schemas.microsoft.com/office/drawing/2014/main" id="{65C2C218-74C3-1E0E-7674-352819FD354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400" b="94200" l="9744" r="89776">
                        <a14:foregroundMark x1="50000" y1="8400" x2="55591" y2="11800"/>
                        <a14:foregroundMark x1="52808" y1="92849" x2="52396" y2="90400"/>
                        <a14:backgroundMark x1="22045" y1="34400" x2="26358" y2="80000"/>
                        <a14:backgroundMark x1="26358" y1="80000" x2="33866" y2="82200"/>
                        <a14:backgroundMark x1="78275" y1="33400" x2="67572" y2="76200"/>
                        <a14:backgroundMark x1="53195" y1="94400" x2="53195" y2="94400"/>
                        <a14:backgroundMark x1="51917" y1="94400" x2="53674" y2="94800"/>
                      </a14:backgroundRemoval>
                    </a14:imgEffect>
                  </a14:imgLayer>
                </a14:imgProps>
              </a:ext>
              <a:ext uri="{28A0092B-C50C-407E-A947-70E740481C1C}">
                <a14:useLocalDpi xmlns:a14="http://schemas.microsoft.com/office/drawing/2010/main" val="0"/>
              </a:ext>
            </a:extLst>
          </a:blip>
          <a:srcRect/>
          <a:stretch>
            <a:fillRect/>
          </a:stretch>
        </p:blipFill>
        <p:spPr bwMode="auto">
          <a:xfrm>
            <a:off x="-1978026" y="245966"/>
            <a:ext cx="8620126" cy="688508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D3C97BE5-F8BB-2AEC-D962-9143239299ED}"/>
              </a:ext>
            </a:extLst>
          </p:cNvPr>
          <p:cNvGrpSpPr/>
          <p:nvPr/>
        </p:nvGrpSpPr>
        <p:grpSpPr>
          <a:xfrm>
            <a:off x="4054575" y="719739"/>
            <a:ext cx="7776728" cy="5024677"/>
            <a:chOff x="484474" y="2098306"/>
            <a:chExt cx="2383777" cy="3466882"/>
          </a:xfrm>
        </p:grpSpPr>
        <p:sp>
          <p:nvSpPr>
            <p:cNvPr id="6" name="Speech Bubble: Oval 5">
              <a:extLst>
                <a:ext uri="{FF2B5EF4-FFF2-40B4-BE49-F238E27FC236}">
                  <a16:creationId xmlns:a16="http://schemas.microsoft.com/office/drawing/2014/main" id="{BD86F639-D5E8-075D-DBC3-4C7F6F63C6AD}"/>
                </a:ext>
              </a:extLst>
            </p:cNvPr>
            <p:cNvSpPr/>
            <p:nvPr/>
          </p:nvSpPr>
          <p:spPr>
            <a:xfrm>
              <a:off x="484474" y="2098306"/>
              <a:ext cx="2383777" cy="3358960"/>
            </a:xfrm>
            <a:custGeom>
              <a:avLst/>
              <a:gdLst>
                <a:gd name="connsiteX0" fmla="*/ 0 w 7142017"/>
                <a:gd name="connsiteY0" fmla="*/ 907875 h 5447143"/>
                <a:gd name="connsiteX1" fmla="*/ 907875 w 7142017"/>
                <a:gd name="connsiteY1" fmla="*/ 0 h 5447143"/>
                <a:gd name="connsiteX2" fmla="*/ 1190336 w 7142017"/>
                <a:gd name="connsiteY2" fmla="*/ 0 h 5447143"/>
                <a:gd name="connsiteX3" fmla="*/ 1190336 w 7142017"/>
                <a:gd name="connsiteY3" fmla="*/ 0 h 5447143"/>
                <a:gd name="connsiteX4" fmla="*/ 2975840 w 7142017"/>
                <a:gd name="connsiteY4" fmla="*/ 0 h 5447143"/>
                <a:gd name="connsiteX5" fmla="*/ 6234142 w 7142017"/>
                <a:gd name="connsiteY5" fmla="*/ 0 h 5447143"/>
                <a:gd name="connsiteX6" fmla="*/ 7142017 w 7142017"/>
                <a:gd name="connsiteY6" fmla="*/ 907875 h 5447143"/>
                <a:gd name="connsiteX7" fmla="*/ 7142017 w 7142017"/>
                <a:gd name="connsiteY7" fmla="*/ 907857 h 5447143"/>
                <a:gd name="connsiteX8" fmla="*/ 7142017 w 7142017"/>
                <a:gd name="connsiteY8" fmla="*/ 907857 h 5447143"/>
                <a:gd name="connsiteX9" fmla="*/ 7142017 w 7142017"/>
                <a:gd name="connsiteY9" fmla="*/ 2269643 h 5447143"/>
                <a:gd name="connsiteX10" fmla="*/ 7142017 w 7142017"/>
                <a:gd name="connsiteY10" fmla="*/ 4539268 h 5447143"/>
                <a:gd name="connsiteX11" fmla="*/ 6234142 w 7142017"/>
                <a:gd name="connsiteY11" fmla="*/ 5447143 h 5447143"/>
                <a:gd name="connsiteX12" fmla="*/ 2975840 w 7142017"/>
                <a:gd name="connsiteY12" fmla="*/ 5447143 h 5447143"/>
                <a:gd name="connsiteX13" fmla="*/ 1190336 w 7142017"/>
                <a:gd name="connsiteY13" fmla="*/ 5447143 h 5447143"/>
                <a:gd name="connsiteX14" fmla="*/ 1190336 w 7142017"/>
                <a:gd name="connsiteY14" fmla="*/ 5447143 h 5447143"/>
                <a:gd name="connsiteX15" fmla="*/ 907875 w 7142017"/>
                <a:gd name="connsiteY15" fmla="*/ 5447143 h 5447143"/>
                <a:gd name="connsiteX16" fmla="*/ 0 w 7142017"/>
                <a:gd name="connsiteY16" fmla="*/ 4539268 h 5447143"/>
                <a:gd name="connsiteX17" fmla="*/ 0 w 7142017"/>
                <a:gd name="connsiteY17" fmla="*/ 2269643 h 5447143"/>
                <a:gd name="connsiteX18" fmla="*/ -634711 w 7142017"/>
                <a:gd name="connsiteY18" fmla="*/ 2584724 h 5447143"/>
                <a:gd name="connsiteX19" fmla="*/ 0 w 7142017"/>
                <a:gd name="connsiteY19" fmla="*/ 907857 h 5447143"/>
                <a:gd name="connsiteX20" fmla="*/ 0 w 7142017"/>
                <a:gd name="connsiteY20" fmla="*/ 907875 h 5447143"/>
                <a:gd name="connsiteX0" fmla="*/ 609311 w 7776728"/>
                <a:gd name="connsiteY0" fmla="*/ 1593675 h 5447143"/>
                <a:gd name="connsiteX1" fmla="*/ 1542586 w 7776728"/>
                <a:gd name="connsiteY1" fmla="*/ 0 h 5447143"/>
                <a:gd name="connsiteX2" fmla="*/ 1825047 w 7776728"/>
                <a:gd name="connsiteY2" fmla="*/ 0 h 5447143"/>
                <a:gd name="connsiteX3" fmla="*/ 1825047 w 7776728"/>
                <a:gd name="connsiteY3" fmla="*/ 0 h 5447143"/>
                <a:gd name="connsiteX4" fmla="*/ 3610551 w 7776728"/>
                <a:gd name="connsiteY4" fmla="*/ 0 h 5447143"/>
                <a:gd name="connsiteX5" fmla="*/ 6868853 w 7776728"/>
                <a:gd name="connsiteY5" fmla="*/ 0 h 5447143"/>
                <a:gd name="connsiteX6" fmla="*/ 7776728 w 7776728"/>
                <a:gd name="connsiteY6" fmla="*/ 907875 h 5447143"/>
                <a:gd name="connsiteX7" fmla="*/ 7776728 w 7776728"/>
                <a:gd name="connsiteY7" fmla="*/ 907857 h 5447143"/>
                <a:gd name="connsiteX8" fmla="*/ 7776728 w 7776728"/>
                <a:gd name="connsiteY8" fmla="*/ 907857 h 5447143"/>
                <a:gd name="connsiteX9" fmla="*/ 7776728 w 7776728"/>
                <a:gd name="connsiteY9" fmla="*/ 2269643 h 5447143"/>
                <a:gd name="connsiteX10" fmla="*/ 7776728 w 7776728"/>
                <a:gd name="connsiteY10" fmla="*/ 4539268 h 5447143"/>
                <a:gd name="connsiteX11" fmla="*/ 6868853 w 7776728"/>
                <a:gd name="connsiteY11" fmla="*/ 5447143 h 5447143"/>
                <a:gd name="connsiteX12" fmla="*/ 3610551 w 7776728"/>
                <a:gd name="connsiteY12" fmla="*/ 5447143 h 5447143"/>
                <a:gd name="connsiteX13" fmla="*/ 1825047 w 7776728"/>
                <a:gd name="connsiteY13" fmla="*/ 5447143 h 5447143"/>
                <a:gd name="connsiteX14" fmla="*/ 1825047 w 7776728"/>
                <a:gd name="connsiteY14" fmla="*/ 5447143 h 5447143"/>
                <a:gd name="connsiteX15" fmla="*/ 1542586 w 7776728"/>
                <a:gd name="connsiteY15" fmla="*/ 5447143 h 5447143"/>
                <a:gd name="connsiteX16" fmla="*/ 634711 w 7776728"/>
                <a:gd name="connsiteY16" fmla="*/ 4539268 h 5447143"/>
                <a:gd name="connsiteX17" fmla="*/ 634711 w 7776728"/>
                <a:gd name="connsiteY17" fmla="*/ 2269643 h 5447143"/>
                <a:gd name="connsiteX18" fmla="*/ 0 w 7776728"/>
                <a:gd name="connsiteY18" fmla="*/ 2584724 h 5447143"/>
                <a:gd name="connsiteX19" fmla="*/ 634711 w 7776728"/>
                <a:gd name="connsiteY19" fmla="*/ 907857 h 5447143"/>
                <a:gd name="connsiteX20" fmla="*/ 609311 w 7776728"/>
                <a:gd name="connsiteY20" fmla="*/ 1593675 h 5447143"/>
                <a:gd name="connsiteX0" fmla="*/ 609311 w 7776728"/>
                <a:gd name="connsiteY0" fmla="*/ 1593675 h 5447143"/>
                <a:gd name="connsiteX1" fmla="*/ 1542586 w 7776728"/>
                <a:gd name="connsiteY1" fmla="*/ 0 h 5447143"/>
                <a:gd name="connsiteX2" fmla="*/ 1825047 w 7776728"/>
                <a:gd name="connsiteY2" fmla="*/ 0 h 5447143"/>
                <a:gd name="connsiteX3" fmla="*/ 1825047 w 7776728"/>
                <a:gd name="connsiteY3" fmla="*/ 0 h 5447143"/>
                <a:gd name="connsiteX4" fmla="*/ 3610551 w 7776728"/>
                <a:gd name="connsiteY4" fmla="*/ 0 h 5447143"/>
                <a:gd name="connsiteX5" fmla="*/ 6868853 w 7776728"/>
                <a:gd name="connsiteY5" fmla="*/ 0 h 5447143"/>
                <a:gd name="connsiteX6" fmla="*/ 7776728 w 7776728"/>
                <a:gd name="connsiteY6" fmla="*/ 907875 h 5447143"/>
                <a:gd name="connsiteX7" fmla="*/ 7776728 w 7776728"/>
                <a:gd name="connsiteY7" fmla="*/ 907857 h 5447143"/>
                <a:gd name="connsiteX8" fmla="*/ 7776728 w 7776728"/>
                <a:gd name="connsiteY8" fmla="*/ 907857 h 5447143"/>
                <a:gd name="connsiteX9" fmla="*/ 7776728 w 7776728"/>
                <a:gd name="connsiteY9" fmla="*/ 2269643 h 5447143"/>
                <a:gd name="connsiteX10" fmla="*/ 7776728 w 7776728"/>
                <a:gd name="connsiteY10" fmla="*/ 4539268 h 5447143"/>
                <a:gd name="connsiteX11" fmla="*/ 6868853 w 7776728"/>
                <a:gd name="connsiteY11" fmla="*/ 5447143 h 5447143"/>
                <a:gd name="connsiteX12" fmla="*/ 3610551 w 7776728"/>
                <a:gd name="connsiteY12" fmla="*/ 5447143 h 5447143"/>
                <a:gd name="connsiteX13" fmla="*/ 1825047 w 7776728"/>
                <a:gd name="connsiteY13" fmla="*/ 5447143 h 5447143"/>
                <a:gd name="connsiteX14" fmla="*/ 1825047 w 7776728"/>
                <a:gd name="connsiteY14" fmla="*/ 5447143 h 5447143"/>
                <a:gd name="connsiteX15" fmla="*/ 1542586 w 7776728"/>
                <a:gd name="connsiteY15" fmla="*/ 5447143 h 5447143"/>
                <a:gd name="connsiteX16" fmla="*/ 634711 w 7776728"/>
                <a:gd name="connsiteY16" fmla="*/ 4539268 h 5447143"/>
                <a:gd name="connsiteX17" fmla="*/ 634711 w 7776728"/>
                <a:gd name="connsiteY17" fmla="*/ 2269643 h 5447143"/>
                <a:gd name="connsiteX18" fmla="*/ 0 w 7776728"/>
                <a:gd name="connsiteY18" fmla="*/ 2584724 h 5447143"/>
                <a:gd name="connsiteX19" fmla="*/ 380711 w 7776728"/>
                <a:gd name="connsiteY19" fmla="*/ 2088957 h 5447143"/>
                <a:gd name="connsiteX20" fmla="*/ 609311 w 7776728"/>
                <a:gd name="connsiteY20" fmla="*/ 1593675 h 5447143"/>
                <a:gd name="connsiteX0" fmla="*/ 609311 w 7776728"/>
                <a:gd name="connsiteY0" fmla="*/ 1593675 h 5447143"/>
                <a:gd name="connsiteX1" fmla="*/ 758725 w 7776728"/>
                <a:gd name="connsiteY1" fmla="*/ 347061 h 5447143"/>
                <a:gd name="connsiteX2" fmla="*/ 1542586 w 7776728"/>
                <a:gd name="connsiteY2" fmla="*/ 0 h 5447143"/>
                <a:gd name="connsiteX3" fmla="*/ 1825047 w 7776728"/>
                <a:gd name="connsiteY3" fmla="*/ 0 h 5447143"/>
                <a:gd name="connsiteX4" fmla="*/ 1825047 w 7776728"/>
                <a:gd name="connsiteY4" fmla="*/ 0 h 5447143"/>
                <a:gd name="connsiteX5" fmla="*/ 3610551 w 7776728"/>
                <a:gd name="connsiteY5" fmla="*/ 0 h 5447143"/>
                <a:gd name="connsiteX6" fmla="*/ 6868853 w 7776728"/>
                <a:gd name="connsiteY6" fmla="*/ 0 h 5447143"/>
                <a:gd name="connsiteX7" fmla="*/ 7776728 w 7776728"/>
                <a:gd name="connsiteY7" fmla="*/ 907875 h 5447143"/>
                <a:gd name="connsiteX8" fmla="*/ 7776728 w 7776728"/>
                <a:gd name="connsiteY8" fmla="*/ 907857 h 5447143"/>
                <a:gd name="connsiteX9" fmla="*/ 7776728 w 7776728"/>
                <a:gd name="connsiteY9" fmla="*/ 907857 h 5447143"/>
                <a:gd name="connsiteX10" fmla="*/ 7776728 w 7776728"/>
                <a:gd name="connsiteY10" fmla="*/ 2269643 h 5447143"/>
                <a:gd name="connsiteX11" fmla="*/ 7776728 w 7776728"/>
                <a:gd name="connsiteY11" fmla="*/ 4539268 h 5447143"/>
                <a:gd name="connsiteX12" fmla="*/ 6868853 w 7776728"/>
                <a:gd name="connsiteY12" fmla="*/ 5447143 h 5447143"/>
                <a:gd name="connsiteX13" fmla="*/ 3610551 w 7776728"/>
                <a:gd name="connsiteY13" fmla="*/ 5447143 h 5447143"/>
                <a:gd name="connsiteX14" fmla="*/ 1825047 w 7776728"/>
                <a:gd name="connsiteY14" fmla="*/ 5447143 h 5447143"/>
                <a:gd name="connsiteX15" fmla="*/ 1825047 w 7776728"/>
                <a:gd name="connsiteY15" fmla="*/ 5447143 h 5447143"/>
                <a:gd name="connsiteX16" fmla="*/ 1542586 w 7776728"/>
                <a:gd name="connsiteY16" fmla="*/ 5447143 h 5447143"/>
                <a:gd name="connsiteX17" fmla="*/ 634711 w 7776728"/>
                <a:gd name="connsiteY17" fmla="*/ 4539268 h 5447143"/>
                <a:gd name="connsiteX18" fmla="*/ 634711 w 7776728"/>
                <a:gd name="connsiteY18" fmla="*/ 2269643 h 5447143"/>
                <a:gd name="connsiteX19" fmla="*/ 0 w 7776728"/>
                <a:gd name="connsiteY19" fmla="*/ 2584724 h 5447143"/>
                <a:gd name="connsiteX20" fmla="*/ 380711 w 7776728"/>
                <a:gd name="connsiteY20" fmla="*/ 2088957 h 5447143"/>
                <a:gd name="connsiteX21" fmla="*/ 609311 w 7776728"/>
                <a:gd name="connsiteY21" fmla="*/ 1593675 h 5447143"/>
                <a:gd name="connsiteX0" fmla="*/ 609311 w 7776728"/>
                <a:gd name="connsiteY0" fmla="*/ 1593675 h 5447143"/>
                <a:gd name="connsiteX1" fmla="*/ 758725 w 7776728"/>
                <a:gd name="connsiteY1" fmla="*/ 347061 h 5447143"/>
                <a:gd name="connsiteX2" fmla="*/ 1059986 w 7776728"/>
                <a:gd name="connsiteY2" fmla="*/ 0 h 5447143"/>
                <a:gd name="connsiteX3" fmla="*/ 1825047 w 7776728"/>
                <a:gd name="connsiteY3" fmla="*/ 0 h 5447143"/>
                <a:gd name="connsiteX4" fmla="*/ 1825047 w 7776728"/>
                <a:gd name="connsiteY4" fmla="*/ 0 h 5447143"/>
                <a:gd name="connsiteX5" fmla="*/ 3610551 w 7776728"/>
                <a:gd name="connsiteY5" fmla="*/ 0 h 5447143"/>
                <a:gd name="connsiteX6" fmla="*/ 6868853 w 7776728"/>
                <a:gd name="connsiteY6" fmla="*/ 0 h 5447143"/>
                <a:gd name="connsiteX7" fmla="*/ 7776728 w 7776728"/>
                <a:gd name="connsiteY7" fmla="*/ 907875 h 5447143"/>
                <a:gd name="connsiteX8" fmla="*/ 7776728 w 7776728"/>
                <a:gd name="connsiteY8" fmla="*/ 907857 h 5447143"/>
                <a:gd name="connsiteX9" fmla="*/ 7776728 w 7776728"/>
                <a:gd name="connsiteY9" fmla="*/ 907857 h 5447143"/>
                <a:gd name="connsiteX10" fmla="*/ 7776728 w 7776728"/>
                <a:gd name="connsiteY10" fmla="*/ 2269643 h 5447143"/>
                <a:gd name="connsiteX11" fmla="*/ 7776728 w 7776728"/>
                <a:gd name="connsiteY11" fmla="*/ 4539268 h 5447143"/>
                <a:gd name="connsiteX12" fmla="*/ 6868853 w 7776728"/>
                <a:gd name="connsiteY12" fmla="*/ 5447143 h 5447143"/>
                <a:gd name="connsiteX13" fmla="*/ 3610551 w 7776728"/>
                <a:gd name="connsiteY13" fmla="*/ 5447143 h 5447143"/>
                <a:gd name="connsiteX14" fmla="*/ 1825047 w 7776728"/>
                <a:gd name="connsiteY14" fmla="*/ 5447143 h 5447143"/>
                <a:gd name="connsiteX15" fmla="*/ 1825047 w 7776728"/>
                <a:gd name="connsiteY15" fmla="*/ 5447143 h 5447143"/>
                <a:gd name="connsiteX16" fmla="*/ 1542586 w 7776728"/>
                <a:gd name="connsiteY16" fmla="*/ 5447143 h 5447143"/>
                <a:gd name="connsiteX17" fmla="*/ 634711 w 7776728"/>
                <a:gd name="connsiteY17" fmla="*/ 4539268 h 5447143"/>
                <a:gd name="connsiteX18" fmla="*/ 634711 w 7776728"/>
                <a:gd name="connsiteY18" fmla="*/ 2269643 h 5447143"/>
                <a:gd name="connsiteX19" fmla="*/ 0 w 7776728"/>
                <a:gd name="connsiteY19" fmla="*/ 2584724 h 5447143"/>
                <a:gd name="connsiteX20" fmla="*/ 380711 w 7776728"/>
                <a:gd name="connsiteY20" fmla="*/ 2088957 h 5447143"/>
                <a:gd name="connsiteX21" fmla="*/ 609311 w 7776728"/>
                <a:gd name="connsiteY21" fmla="*/ 1593675 h 544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76728" h="5447143">
                  <a:moveTo>
                    <a:pt x="609311" y="1593675"/>
                  </a:moveTo>
                  <a:cubicBezTo>
                    <a:pt x="695597" y="1335109"/>
                    <a:pt x="603179" y="612674"/>
                    <a:pt x="758725" y="347061"/>
                  </a:cubicBezTo>
                  <a:cubicBezTo>
                    <a:pt x="914271" y="81448"/>
                    <a:pt x="905549" y="89593"/>
                    <a:pt x="1059986" y="0"/>
                  </a:cubicBezTo>
                  <a:lnTo>
                    <a:pt x="1825047" y="0"/>
                  </a:lnTo>
                  <a:lnTo>
                    <a:pt x="1825047" y="0"/>
                  </a:lnTo>
                  <a:lnTo>
                    <a:pt x="3610551" y="0"/>
                  </a:lnTo>
                  <a:lnTo>
                    <a:pt x="6868853" y="0"/>
                  </a:lnTo>
                  <a:cubicBezTo>
                    <a:pt x="7370259" y="0"/>
                    <a:pt x="7776728" y="406469"/>
                    <a:pt x="7776728" y="907875"/>
                  </a:cubicBezTo>
                  <a:lnTo>
                    <a:pt x="7776728" y="907857"/>
                  </a:lnTo>
                  <a:lnTo>
                    <a:pt x="7776728" y="907857"/>
                  </a:lnTo>
                  <a:lnTo>
                    <a:pt x="7776728" y="2269643"/>
                  </a:lnTo>
                  <a:lnTo>
                    <a:pt x="7776728" y="4539268"/>
                  </a:lnTo>
                  <a:cubicBezTo>
                    <a:pt x="7776728" y="5040674"/>
                    <a:pt x="7370259" y="5447143"/>
                    <a:pt x="6868853" y="5447143"/>
                  </a:cubicBezTo>
                  <a:lnTo>
                    <a:pt x="3610551" y="5447143"/>
                  </a:lnTo>
                  <a:lnTo>
                    <a:pt x="1825047" y="5447143"/>
                  </a:lnTo>
                  <a:lnTo>
                    <a:pt x="1825047" y="5447143"/>
                  </a:lnTo>
                  <a:lnTo>
                    <a:pt x="1542586" y="5447143"/>
                  </a:lnTo>
                  <a:cubicBezTo>
                    <a:pt x="1041180" y="5447143"/>
                    <a:pt x="634711" y="5040674"/>
                    <a:pt x="634711" y="4539268"/>
                  </a:cubicBezTo>
                  <a:lnTo>
                    <a:pt x="634711" y="2269643"/>
                  </a:lnTo>
                  <a:lnTo>
                    <a:pt x="0" y="2584724"/>
                  </a:lnTo>
                  <a:lnTo>
                    <a:pt x="380711" y="2088957"/>
                  </a:lnTo>
                  <a:cubicBezTo>
                    <a:pt x="380711" y="2088963"/>
                    <a:pt x="609311" y="1593669"/>
                    <a:pt x="609311" y="1593675"/>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5337276-86A6-1CD1-4BFF-8ECB8EAB7FB0}"/>
                </a:ext>
              </a:extLst>
            </p:cNvPr>
            <p:cNvSpPr txBox="1"/>
            <p:nvPr/>
          </p:nvSpPr>
          <p:spPr>
            <a:xfrm>
              <a:off x="764142" y="2111450"/>
              <a:ext cx="2104109" cy="3453738"/>
            </a:xfrm>
            <a:prstGeom prst="wedgeRoundRectCallou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w="0">
                    <a:noFill/>
                  </a:ln>
                  <a:solidFill>
                    <a:srgbClr val="00B050"/>
                  </a:solidFill>
                  <a:effectLst/>
                  <a:uLnTx/>
                  <a:uFillTx/>
                  <a:latin typeface="Arial" panose="020B0604020202020204" pitchFamily="34" charset="0"/>
                  <a:ea typeface="Times New Roman" panose="02020603050405020304" pitchFamily="18" charset="0"/>
                  <a:cs typeface="Arial" panose="020B0604020202020204" pitchFamily="34" charset="0"/>
                </a:rPr>
                <a:t>Em còn biết những sản phẩm nào có ứng dụng vi khuẩn vào</a:t>
              </a:r>
              <a:r>
                <a:rPr kumimoji="0" lang="en-US" sz="4800" b="1" i="0" u="none" strike="noStrike" kern="1200" cap="none" spc="0" normalizeH="0" baseline="0" noProof="0">
                  <a:ln w="0">
                    <a:noFill/>
                  </a:ln>
                  <a:solidFill>
                    <a:srgbClr val="00B050"/>
                  </a:solidFill>
                  <a:effectLst/>
                  <a:uLnTx/>
                  <a:uFillTx/>
                  <a:latin typeface="Calibri" panose="020F0502020204030204"/>
                  <a:ea typeface="Times New Roman" panose="02020603050405020304" pitchFamily="18" charset="0"/>
                  <a:cs typeface="Arial" panose="020B0604020202020204" pitchFamily="34" charset="0"/>
                </a:rPr>
                <a:t> </a:t>
              </a:r>
              <a:r>
                <a:rPr kumimoji="0" lang="vi-VN" sz="4800" b="1" i="0" u="none" strike="noStrike" kern="1200" cap="none" spc="0" normalizeH="0" baseline="0" noProof="0">
                  <a:ln w="0">
                    <a:noFill/>
                  </a:ln>
                  <a:solidFill>
                    <a:srgbClr val="00B050"/>
                  </a:solidFill>
                  <a:effectLst/>
                  <a:uLnTx/>
                  <a:uFillTx/>
                  <a:latin typeface="Arial" panose="020B0604020202020204" pitchFamily="34" charset="0"/>
                  <a:ea typeface="Times New Roman" panose="02020603050405020304" pitchFamily="18" charset="0"/>
                  <a:cs typeface="Arial" panose="020B0604020202020204" pitchFamily="34" charset="0"/>
                </a:rPr>
                <a:t>trong quá trình chế biến? Chia sẻ với bạn.</a:t>
              </a:r>
            </a:p>
          </p:txBody>
        </p:sp>
      </p:grpSp>
    </p:spTree>
    <p:extLst>
      <p:ext uri="{BB962C8B-B14F-4D97-AF65-F5344CB8AC3E}">
        <p14:creationId xmlns:p14="http://schemas.microsoft.com/office/powerpoint/2010/main" val="3224468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AF6FB-7D1E-DC87-DD5F-812FEFA0B28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44B3A88-68FA-5E0C-E205-4FA10C14F1EC}"/>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3" name="Picture 2">
            <a:extLst>
              <a:ext uri="{FF2B5EF4-FFF2-40B4-BE49-F238E27FC236}">
                <a16:creationId xmlns:a16="http://schemas.microsoft.com/office/drawing/2014/main" id="{1585B4E2-B2FD-1334-4EE5-55F86C9DF2DB}"/>
              </a:ext>
            </a:extLst>
          </p:cNvPr>
          <p:cNvPicPr>
            <a:picLocks noChangeAspect="1"/>
          </p:cNvPicPr>
          <p:nvPr/>
        </p:nvPicPr>
        <p:blipFill rotWithShape="1">
          <a:blip r:embed="rId4">
            <a:extLst>
              <a:ext uri="{28A0092B-C50C-407E-A947-70E740481C1C}">
                <a14:useLocalDpi xmlns:a14="http://schemas.microsoft.com/office/drawing/2010/main" val="0"/>
              </a:ext>
            </a:extLst>
          </a:blip>
          <a:srcRect l="11408" t="63333" r="7698" b="1436"/>
          <a:stretch/>
        </p:blipFill>
        <p:spPr>
          <a:xfrm>
            <a:off x="838200" y="457199"/>
            <a:ext cx="10363200" cy="5806143"/>
          </a:xfrm>
          <a:prstGeom prst="rect">
            <a:avLst/>
          </a:prstGeom>
        </p:spPr>
      </p:pic>
    </p:spTree>
    <p:extLst>
      <p:ext uri="{BB962C8B-B14F-4D97-AF65-F5344CB8AC3E}">
        <p14:creationId xmlns:p14="http://schemas.microsoft.com/office/powerpoint/2010/main" val="211363071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Vector cute chef girl smiling in uniform mascots cartoon art illustration">
            <a:extLst>
              <a:ext uri="{FF2B5EF4-FFF2-40B4-BE49-F238E27FC236}">
                <a16:creationId xmlns:a16="http://schemas.microsoft.com/office/drawing/2014/main" id="{447E2B31-F35B-6059-2698-E59C3FA26E8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00" b="91800" l="9744" r="89776">
                        <a14:foregroundMark x1="56390" y1="6000" x2="57029" y2="11800"/>
                        <a14:foregroundMark x1="52077" y1="91800" x2="53035" y2="91800"/>
                        <a14:backgroundMark x1="21246" y1="40600" x2="28275" y2="70800"/>
                        <a14:backgroundMark x1="80511" y1="35600" x2="75080" y2="66200"/>
                        <a14:backgroundMark x1="75080" y1="66200" x2="74920" y2="666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5626" y="431800"/>
            <a:ext cx="8371561" cy="668655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78FD9C73-5072-81AE-2817-B2D29B3FC82C}"/>
              </a:ext>
            </a:extLst>
          </p:cNvPr>
          <p:cNvGrpSpPr/>
          <p:nvPr/>
        </p:nvGrpSpPr>
        <p:grpSpPr>
          <a:xfrm>
            <a:off x="4360519" y="379961"/>
            <a:ext cx="8793225" cy="5895591"/>
            <a:chOff x="4562362" y="-231775"/>
            <a:chExt cx="8793225" cy="5895591"/>
          </a:xfrm>
        </p:grpSpPr>
        <p:sp>
          <p:nvSpPr>
            <p:cNvPr id="13" name="圆角矩形 17">
              <a:extLst>
                <a:ext uri="{FF2B5EF4-FFF2-40B4-BE49-F238E27FC236}">
                  <a16:creationId xmlns:a16="http://schemas.microsoft.com/office/drawing/2014/main" id="{2FC733EE-7362-0DDC-7356-479033AED080}"/>
                </a:ext>
              </a:extLst>
            </p:cNvPr>
            <p:cNvSpPr/>
            <p:nvPr/>
          </p:nvSpPr>
          <p:spPr>
            <a:xfrm>
              <a:off x="5062151" y="1517125"/>
              <a:ext cx="6519218" cy="3605458"/>
            </a:xfrm>
            <a:prstGeom prst="roundRect">
              <a:avLst/>
            </a:prstGeom>
            <a:solidFill>
              <a:schemeClr val="bg1"/>
            </a:solidFill>
            <a:ln w="76200">
              <a:solidFill>
                <a:srgbClr val="7E430F"/>
              </a:soli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Light" panose="020B0502040204020203" pitchFamily="34" charset="-122"/>
                <a:cs typeface="+mn-cs"/>
              </a:endParaRPr>
            </a:p>
          </p:txBody>
        </p:sp>
        <p:pic>
          <p:nvPicPr>
            <p:cNvPr id="14" name="图片 3">
              <a:extLst>
                <a:ext uri="{FF2B5EF4-FFF2-40B4-BE49-F238E27FC236}">
                  <a16:creationId xmlns:a16="http://schemas.microsoft.com/office/drawing/2014/main" id="{595A2D28-F9F1-1A8D-1B66-089D09FAE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060" t="59286"/>
            <a:stretch/>
          </p:blipFill>
          <p:spPr>
            <a:xfrm flipH="1">
              <a:off x="10948936" y="3414575"/>
              <a:ext cx="2406651" cy="2249241"/>
            </a:xfrm>
            <a:prstGeom prst="rect">
              <a:avLst/>
            </a:prstGeom>
          </p:spPr>
        </p:pic>
        <p:pic>
          <p:nvPicPr>
            <p:cNvPr id="15" name="图片 3">
              <a:extLst>
                <a:ext uri="{FF2B5EF4-FFF2-40B4-BE49-F238E27FC236}">
                  <a16:creationId xmlns:a16="http://schemas.microsoft.com/office/drawing/2014/main" id="{F7A8D215-C50A-E6B4-AAF8-4EDFCBCDAF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6237" b="68671"/>
            <a:stretch/>
          </p:blipFill>
          <p:spPr>
            <a:xfrm>
              <a:off x="4562362" y="643600"/>
              <a:ext cx="1479536" cy="1850756"/>
            </a:xfrm>
            <a:prstGeom prst="rect">
              <a:avLst/>
            </a:prstGeom>
          </p:spPr>
        </p:pic>
        <p:pic>
          <p:nvPicPr>
            <p:cNvPr id="16" name="图片 3">
              <a:extLst>
                <a:ext uri="{FF2B5EF4-FFF2-40B4-BE49-F238E27FC236}">
                  <a16:creationId xmlns:a16="http://schemas.microsoft.com/office/drawing/2014/main" id="{98B54F53-94D7-03C8-388E-5DB76A7089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060" b="69450"/>
            <a:stretch/>
          </p:blipFill>
          <p:spPr>
            <a:xfrm rot="15176558" flipH="1">
              <a:off x="10209946" y="127671"/>
              <a:ext cx="2406651" cy="1687759"/>
            </a:xfrm>
            <a:prstGeom prst="rect">
              <a:avLst/>
            </a:prstGeom>
          </p:spPr>
        </p:pic>
        <p:pic>
          <p:nvPicPr>
            <p:cNvPr id="21" name="图片 3">
              <a:extLst>
                <a:ext uri="{FF2B5EF4-FFF2-40B4-BE49-F238E27FC236}">
                  <a16:creationId xmlns:a16="http://schemas.microsoft.com/office/drawing/2014/main" id="{E6E12B71-3A68-8240-982E-ADB0183E27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656" r="84990"/>
            <a:stretch/>
          </p:blipFill>
          <p:spPr>
            <a:xfrm>
              <a:off x="4675191" y="4048474"/>
              <a:ext cx="1613564" cy="1615342"/>
            </a:xfrm>
            <a:prstGeom prst="rect">
              <a:avLst/>
            </a:prstGeom>
          </p:spPr>
        </p:pic>
      </p:grpSp>
      <p:grpSp>
        <p:nvGrpSpPr>
          <p:cNvPr id="18" name="Group 17">
            <a:extLst>
              <a:ext uri="{FF2B5EF4-FFF2-40B4-BE49-F238E27FC236}">
                <a16:creationId xmlns:a16="http://schemas.microsoft.com/office/drawing/2014/main" id="{A1D49EE2-EAA8-6B3C-6CE8-7FE382CF2822}"/>
              </a:ext>
            </a:extLst>
          </p:cNvPr>
          <p:cNvGrpSpPr/>
          <p:nvPr/>
        </p:nvGrpSpPr>
        <p:grpSpPr>
          <a:xfrm>
            <a:off x="5537254" y="2750353"/>
            <a:ext cx="5246675" cy="2067201"/>
            <a:chOff x="-40558" y="1346792"/>
            <a:chExt cx="12361007" cy="2820196"/>
          </a:xfrm>
          <a:noFill/>
        </p:grpSpPr>
        <p:sp>
          <p:nvSpPr>
            <p:cNvPr id="19" name="文本框 12">
              <a:extLst>
                <a:ext uri="{FF2B5EF4-FFF2-40B4-BE49-F238E27FC236}">
                  <a16:creationId xmlns:a16="http://schemas.microsoft.com/office/drawing/2014/main" id="{5F7731FC-4AAA-88E9-CD48-6B93FB7F5441}"/>
                </a:ext>
              </a:extLst>
            </p:cNvPr>
            <p:cNvSpPr txBox="1"/>
            <p:nvPr/>
          </p:nvSpPr>
          <p:spPr>
            <a:xfrm>
              <a:off x="151097" y="1371017"/>
              <a:ext cx="12169352" cy="2795971"/>
            </a:xfrm>
            <a:prstGeom prst="rect">
              <a:avLst/>
            </a:prstGeom>
            <a:grp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a:ln w="19050">
                    <a:noFill/>
                  </a:ln>
                  <a:solidFill>
                    <a:srgbClr val="BC2C24"/>
                  </a:solidFill>
                  <a:effectLst/>
                  <a:uLnTx/>
                  <a:uFillTx/>
                  <a:latin typeface="iCiel Pony" panose="02000000000000000000" pitchFamily="2" charset="0"/>
                  <a:ea typeface="华文琥珀" panose="02010800040101010101" pitchFamily="2" charset="-122"/>
                  <a:cs typeface="+mn-ea"/>
                  <a:sym typeface="+mn-lt"/>
                </a:rPr>
                <a:t>Khám phá</a:t>
              </a:r>
            </a:p>
          </p:txBody>
        </p:sp>
        <p:sp>
          <p:nvSpPr>
            <p:cNvPr id="20" name="文本框 12">
              <a:extLst>
                <a:ext uri="{FF2B5EF4-FFF2-40B4-BE49-F238E27FC236}">
                  <a16:creationId xmlns:a16="http://schemas.microsoft.com/office/drawing/2014/main" id="{9B293020-88DB-F7F7-FCDD-564829E7BE22}"/>
                </a:ext>
              </a:extLst>
            </p:cNvPr>
            <p:cNvSpPr txBox="1"/>
            <p:nvPr/>
          </p:nvSpPr>
          <p:spPr>
            <a:xfrm>
              <a:off x="-40558" y="1346792"/>
              <a:ext cx="12169351" cy="2795971"/>
            </a:xfrm>
            <a:prstGeom prst="rect">
              <a:avLst/>
            </a:prstGeom>
            <a:grp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w="38100">
                    <a:solidFill>
                      <a:sysClr val="windowText" lastClr="000000"/>
                    </a:solidFill>
                  </a:ln>
                  <a:solidFill>
                    <a:srgbClr val="FFC000"/>
                  </a:solidFill>
                  <a:effectLst/>
                  <a:uLnTx/>
                  <a:uFillTx/>
                  <a:latin typeface="iCiel Pony" panose="02000000000000000000" pitchFamily="2" charset="0"/>
                  <a:ea typeface="华文琥珀" panose="02010800040101010101" pitchFamily="2" charset="-122"/>
                  <a:cs typeface="+mn-ea"/>
                  <a:sym typeface="+mn-lt"/>
                </a:rPr>
                <a:t>Khám phá</a:t>
              </a:r>
              <a:endParaRPr kumimoji="0" lang="vi-VN" altLang="zh-CN" sz="4400" b="1" i="0" u="none" strike="noStrike" kern="1200" cap="none" spc="0" normalizeH="0" baseline="0" noProof="0">
                <a:ln w="38100">
                  <a:solidFill>
                    <a:sysClr val="windowText" lastClr="000000"/>
                  </a:solidFill>
                </a:ln>
                <a:solidFill>
                  <a:srgbClr val="FFC000"/>
                </a:solidFill>
                <a:effectLst/>
                <a:uLnTx/>
                <a:uFillTx/>
                <a:latin typeface="iCiel Pony" panose="02000000000000000000" pitchFamily="2" charset="0"/>
                <a:ea typeface="华文琥珀" panose="02010800040101010101" pitchFamily="2" charset="-122"/>
                <a:cs typeface="+mn-ea"/>
                <a:sym typeface="+mn-lt"/>
              </a:endParaRPr>
            </a:p>
          </p:txBody>
        </p:sp>
      </p:grpSp>
    </p:spTree>
    <p:extLst>
      <p:ext uri="{BB962C8B-B14F-4D97-AF65-F5344CB8AC3E}">
        <p14:creationId xmlns:p14="http://schemas.microsoft.com/office/powerpoint/2010/main" val="378065473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AF6FB-7D1E-DC87-DD5F-812FEFA0B28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44B3A88-68FA-5E0C-E205-4FA10C14F1EC}"/>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59511E41-A243-DEC0-5974-EBFD19F9DAB6}"/>
                  </a:ext>
                </a:extLst>
              </p:cNvPr>
              <p:cNvSpPr txBox="1"/>
              <p:nvPr/>
            </p:nvSpPr>
            <p:spPr>
              <a:xfrm>
                <a:off x="557230" y="335844"/>
                <a:ext cx="11077537" cy="6186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r>
                  <a:rPr kumimoji="0" lang="vi-VN" sz="3600" b="1" i="0" u="none" strike="noStrike" kern="1200" cap="none" spc="0" normalizeH="0" baseline="0" noProof="0">
                    <a:ln>
                      <a:noFill/>
                    </a:ln>
                    <a:solidFill>
                      <a:srgbClr val="202124"/>
                    </a:solidFill>
                    <a:effectLst/>
                    <a:uLnTx/>
                    <a:uFillTx/>
                    <a:ea typeface="+mn-ea"/>
                    <a:cs typeface="+mn-cs"/>
                  </a:rPr>
                  <a:t>Quan sát các hình từ 9a đến 9d, đọc thông tin mô tả các bước làm</a:t>
                </a:r>
                <a:r>
                  <a:rPr kumimoji="0" lang="en-US" sz="3600" b="1" i="0" u="none" strike="noStrike" kern="1200" cap="none" spc="0" normalizeH="0" baseline="0" noProof="0">
                    <a:ln>
                      <a:noFill/>
                    </a:ln>
                    <a:solidFill>
                      <a:srgbClr val="202124"/>
                    </a:solidFill>
                    <a:effectLst/>
                    <a:uLnTx/>
                    <a:uFillTx/>
                    <a:ea typeface="+mn-ea"/>
                    <a:cs typeface="+mn-cs"/>
                  </a:rPr>
                  <a:t> </a:t>
                </a:r>
                <a:r>
                  <a:rPr kumimoji="0" lang="vi-VN" sz="3600" b="1" i="0" u="none" strike="noStrike" kern="1200" cap="none" spc="0" normalizeH="0" baseline="0" noProof="0">
                    <a:ln>
                      <a:noFill/>
                    </a:ln>
                    <a:solidFill>
                      <a:srgbClr val="202124"/>
                    </a:solidFill>
                    <a:effectLst/>
                    <a:uLnTx/>
                    <a:uFillTx/>
                    <a:ea typeface="+mn-ea"/>
                    <a:cs typeface="+mn-cs"/>
                  </a:rPr>
                  <a:t>sữa chua ở trang 70 và trả lời câu hỏi:</a:t>
                </a:r>
              </a:p>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r>
                  <a:rPr kumimoji="0" lang="vi-VN" sz="3600" b="1" i="1" u="none" strike="noStrike" kern="1200" cap="none" spc="0" normalizeH="0" baseline="0" noProof="0">
                    <a:ln>
                      <a:noFill/>
                    </a:ln>
                    <a:solidFill>
                      <a:srgbClr val="202124"/>
                    </a:solidFill>
                    <a:effectLst/>
                    <a:uLnTx/>
                    <a:uFillTx/>
                    <a:ea typeface="+mn-ea"/>
                    <a:cs typeface="+mn-cs"/>
                  </a:rPr>
                  <a:t>■ Màu sắc, mùi, vị của hỗn hợp sữa đặc đã pha loãng thay đổi</a:t>
                </a:r>
                <a:r>
                  <a:rPr kumimoji="0" lang="en-US" sz="3600" b="1" i="1" u="none" strike="noStrike" kern="1200" cap="none" spc="0" normalizeH="0" baseline="0" noProof="0">
                    <a:ln>
                      <a:noFill/>
                    </a:ln>
                    <a:solidFill>
                      <a:srgbClr val="202124"/>
                    </a:solidFill>
                    <a:effectLst/>
                    <a:uLnTx/>
                    <a:uFillTx/>
                    <a:ea typeface="+mn-ea"/>
                    <a:cs typeface="+mn-cs"/>
                  </a:rPr>
                  <a:t> </a:t>
                </a:r>
                <a:r>
                  <a:rPr kumimoji="0" lang="vi-VN" sz="3600" b="1" i="1" u="none" strike="noStrike" kern="1200" cap="none" spc="0" normalizeH="0" baseline="0" noProof="0">
                    <a:ln>
                      <a:noFill/>
                    </a:ln>
                    <a:solidFill>
                      <a:srgbClr val="202124"/>
                    </a:solidFill>
                    <a:effectLst/>
                    <a:uLnTx/>
                    <a:uFillTx/>
                    <a:ea typeface="+mn-ea"/>
                    <a:cs typeface="+mn-cs"/>
                  </a:rPr>
                  <a:t>như thế nào sau khi ủ ấm trong khoảng thời gian từ 8 đến 12 giờ?</a:t>
                </a:r>
              </a:p>
              <a:p>
                <a:pPr lvl="0" algn="just">
                  <a:buClr>
                    <a:srgbClr val="C00000"/>
                  </a:buClr>
                  <a:defRPr/>
                </a:pPr>
                <a:r>
                  <a:rPr kumimoji="0" lang="vi-VN" sz="3600" b="1" i="1" u="none" strike="noStrike" kern="1200" cap="none" spc="0" normalizeH="0" baseline="0" noProof="0">
                    <a:ln>
                      <a:noFill/>
                    </a:ln>
                    <a:solidFill>
                      <a:srgbClr val="202124"/>
                    </a:solidFill>
                    <a:effectLst/>
                    <a:uLnTx/>
                    <a:uFillTx/>
                    <a:ea typeface="+mn-ea"/>
                    <a:cs typeface="+mn-cs"/>
                  </a:rPr>
                  <a:t>■ Vì sao cần bổ sung sữa chua có sẵn vào hỗn hợp sữa và ủ ấm</a:t>
                </a:r>
                <a:r>
                  <a:rPr kumimoji="0" lang="en-US" sz="3600" b="1" i="1" u="none" strike="noStrike" kern="1200" cap="none" spc="0" normalizeH="0" baseline="0" noProof="0">
                    <a:ln>
                      <a:noFill/>
                    </a:ln>
                    <a:solidFill>
                      <a:srgbClr val="202124"/>
                    </a:solidFill>
                    <a:effectLst/>
                    <a:uLnTx/>
                    <a:uFillTx/>
                    <a:ea typeface="+mn-ea"/>
                    <a:cs typeface="+mn-cs"/>
                  </a:rPr>
                  <a:t> </a:t>
                </a:r>
                <a:r>
                  <a:rPr kumimoji="0" lang="vi-VN" sz="3600" b="1" i="1" u="none" strike="noStrike" kern="1200" cap="none" spc="0" normalizeH="0" baseline="0" noProof="0">
                    <a:ln>
                      <a:noFill/>
                    </a:ln>
                    <a:solidFill>
                      <a:srgbClr val="202124"/>
                    </a:solidFill>
                    <a:effectLst/>
                    <a:uLnTx/>
                    <a:uFillTx/>
                    <a:ea typeface="+mn-ea"/>
                    <a:cs typeface="+mn-cs"/>
                  </a:rPr>
                  <a:t>hỗn hợp sữa ở nhiệt độ từ 40</a:t>
                </a:r>
                <a14:m>
                  <m:oMath xmlns:m="http://schemas.openxmlformats.org/officeDocument/2006/math">
                    <m:r>
                      <a:rPr kumimoji="0" lang="vi-VN" sz="3600" b="1" i="1" u="none" strike="noStrike" kern="1200" cap="none" spc="0" normalizeH="0" baseline="0" noProof="0" smtClean="0">
                        <a:ln>
                          <a:noFill/>
                        </a:ln>
                        <a:solidFill>
                          <a:srgbClr val="202124"/>
                        </a:solidFill>
                        <a:effectLst/>
                        <a:uLnTx/>
                        <a:uFillTx/>
                        <a:latin typeface="Cambria Math" panose="02040503050406030204" pitchFamily="18" charset="0"/>
                        <a:ea typeface="Cambria Math" panose="02040503050406030204" pitchFamily="18" charset="0"/>
                      </a:rPr>
                      <m:t>℃</m:t>
                    </m:r>
                  </m:oMath>
                </a14:m>
                <a:r>
                  <a:rPr kumimoji="0" lang="vi-VN" sz="3600" b="1" i="1" u="none" strike="noStrike" kern="1200" cap="none" spc="0" normalizeH="0" baseline="0" noProof="0">
                    <a:ln>
                      <a:noFill/>
                    </a:ln>
                    <a:solidFill>
                      <a:srgbClr val="202124"/>
                    </a:solidFill>
                    <a:effectLst/>
                    <a:uLnTx/>
                    <a:uFillTx/>
                    <a:ea typeface="+mn-ea"/>
                    <a:cs typeface="+mn-cs"/>
                  </a:rPr>
                  <a:t> đến 50 </a:t>
                </a:r>
                <a14:m>
                  <m:oMath xmlns:m="http://schemas.openxmlformats.org/officeDocument/2006/math">
                    <m:r>
                      <a:rPr lang="vi-VN" sz="3600" b="1" i="1" smtClean="0">
                        <a:solidFill>
                          <a:srgbClr val="202124"/>
                        </a:solidFill>
                        <a:latin typeface="Cambria Math" panose="02040503050406030204" pitchFamily="18" charset="0"/>
                        <a:ea typeface="Cambria Math" panose="02040503050406030204" pitchFamily="18" charset="0"/>
                      </a:rPr>
                      <m:t>℃</m:t>
                    </m:r>
                  </m:oMath>
                </a14:m>
                <a:r>
                  <a:rPr lang="vi-VN" sz="3600" b="1" i="1">
                    <a:solidFill>
                      <a:srgbClr val="202124"/>
                    </a:solidFill>
                  </a:rPr>
                  <a:t> </a:t>
                </a:r>
                <a:r>
                  <a:rPr kumimoji="0" lang="vi-VN" sz="3600" b="1" i="1" u="none" strike="noStrike" kern="1200" cap="none" spc="0" normalizeH="0" baseline="0" noProof="0">
                    <a:ln>
                      <a:noFill/>
                    </a:ln>
                    <a:solidFill>
                      <a:srgbClr val="202124"/>
                    </a:solidFill>
                    <a:effectLst/>
                    <a:uLnTx/>
                    <a:uFillTx/>
                    <a:ea typeface="+mn-ea"/>
                    <a:cs typeface="+mn-cs"/>
                  </a:rPr>
                  <a:t>?</a:t>
                </a:r>
              </a:p>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r>
                  <a:rPr kumimoji="0" lang="vi-VN" sz="3600" b="1" i="1" u="none" strike="noStrike" kern="1200" cap="none" spc="0" normalizeH="0" baseline="0" noProof="0">
                    <a:ln>
                      <a:noFill/>
                    </a:ln>
                    <a:solidFill>
                      <a:srgbClr val="202124"/>
                    </a:solidFill>
                    <a:effectLst/>
                    <a:uLnTx/>
                    <a:uFillTx/>
                    <a:ea typeface="+mn-ea"/>
                    <a:cs typeface="+mn-cs"/>
                  </a:rPr>
                  <a:t>■</a:t>
                </a:r>
                <a:r>
                  <a:rPr kumimoji="0" lang="en-US" sz="3600" b="1" i="1" u="none" strike="noStrike" kern="1200" cap="none" spc="0" normalizeH="0" baseline="0" noProof="0">
                    <a:ln>
                      <a:noFill/>
                    </a:ln>
                    <a:solidFill>
                      <a:srgbClr val="202124"/>
                    </a:solidFill>
                    <a:effectLst/>
                    <a:uLnTx/>
                    <a:uFillTx/>
                    <a:ea typeface="+mn-ea"/>
                    <a:cs typeface="+mn-cs"/>
                  </a:rPr>
                  <a:t> </a:t>
                </a:r>
                <a:r>
                  <a:rPr kumimoji="0" lang="vi-VN" sz="3600" b="1" i="1" u="none" strike="noStrike" kern="1200" cap="none" spc="0" normalizeH="0" baseline="0" noProof="0">
                    <a:ln>
                      <a:noFill/>
                    </a:ln>
                    <a:solidFill>
                      <a:srgbClr val="202124"/>
                    </a:solidFill>
                    <a:effectLst/>
                    <a:uLnTx/>
                    <a:uFillTx/>
                    <a:ea typeface="+mn-ea"/>
                    <a:cs typeface="+mn-cs"/>
                  </a:rPr>
                  <a:t> Theo em, vai trò của vi khuẩn trong quá trình làm sữa chua là gì?</a:t>
                </a:r>
                <a:endParaRPr kumimoji="0" lang="en-US" sz="3600" b="0" i="1" u="none" strike="noStrike" kern="1200" cap="none" spc="0" normalizeH="0" baseline="0" noProof="0">
                  <a:ln>
                    <a:noFill/>
                  </a:ln>
                  <a:solidFill>
                    <a:srgbClr val="202124"/>
                  </a:solidFill>
                  <a:effectLst/>
                  <a:uLnTx/>
                  <a:uFillTx/>
                  <a:ea typeface="+mn-ea"/>
                  <a:cs typeface="+mn-cs"/>
                </a:endParaRPr>
              </a:p>
            </p:txBody>
          </p:sp>
        </mc:Choice>
        <mc:Fallback>
          <p:sp>
            <p:nvSpPr>
              <p:cNvPr id="12" name="TextBox 11">
                <a:extLst>
                  <a:ext uri="{FF2B5EF4-FFF2-40B4-BE49-F238E27FC236}">
                    <a16:creationId xmlns:a16="http://schemas.microsoft.com/office/drawing/2014/main" id="{59511E41-A243-DEC0-5974-EBFD19F9DAB6}"/>
                  </a:ext>
                </a:extLst>
              </p:cNvPr>
              <p:cNvSpPr txBox="1">
                <a:spLocks noRot="1" noChangeAspect="1" noMove="1" noResize="1" noEditPoints="1" noAdjustHandles="1" noChangeArrowheads="1" noChangeShapeType="1" noTextEdit="1"/>
              </p:cNvSpPr>
              <p:nvPr/>
            </p:nvSpPr>
            <p:spPr>
              <a:xfrm>
                <a:off x="557230" y="335844"/>
                <a:ext cx="11077537" cy="6186309"/>
              </a:xfrm>
              <a:prstGeom prst="rect">
                <a:avLst/>
              </a:prstGeom>
              <a:blipFill>
                <a:blip r:embed="rId4"/>
                <a:stretch>
                  <a:fillRect l="-1650" t="-1478" r="-2805" b="-2562"/>
                </a:stretch>
              </a:blipFill>
            </p:spPr>
            <p:txBody>
              <a:bodyPr/>
              <a:lstStyle/>
              <a:p>
                <a:r>
                  <a:rPr lang="en-US">
                    <a:noFill/>
                  </a:rPr>
                  <a:t> </a:t>
                </a:r>
              </a:p>
            </p:txBody>
          </p:sp>
        </mc:Fallback>
      </mc:AlternateContent>
    </p:spTree>
    <p:extLst>
      <p:ext uri="{BB962C8B-B14F-4D97-AF65-F5344CB8AC3E}">
        <p14:creationId xmlns:p14="http://schemas.microsoft.com/office/powerpoint/2010/main" val="342885513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AF6FB-7D1E-DC87-DD5F-812FEFA0B28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44B3A88-68FA-5E0C-E205-4FA10C14F1EC}"/>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59511E41-A243-DEC0-5974-EBFD19F9DAB6}"/>
                  </a:ext>
                </a:extLst>
              </p:cNvPr>
              <p:cNvSpPr txBox="1"/>
              <p:nvPr/>
            </p:nvSpPr>
            <p:spPr>
              <a:xfrm>
                <a:off x="557230" y="335844"/>
                <a:ext cx="8586769" cy="6665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CÁC BƯỚC LÀM SỮA CHUA</a:t>
                </a:r>
              </a:p>
              <a:p>
                <a:pPr lvl="0" algn="just">
                  <a:buClr>
                    <a:srgbClr val="C00000"/>
                  </a:buClr>
                  <a:defRPr/>
                </a:pP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 Bước 1. </a:t>
                </a:r>
                <a:r>
                  <a:rPr kumimoji="0" lang="vi-VN"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Hoà 500 ml nước sôi và 500 ml nước</a:t>
                </a:r>
                <a:r>
                  <a:rPr kumimoji="0" lang="en-US"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 </a:t>
                </a:r>
                <a:r>
                  <a:rPr kumimoji="0" lang="vi-VN"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để nguội vào bình thuỷ tinh. Sử dụng nhiệt</a:t>
                </a:r>
                <a:r>
                  <a:rPr kumimoji="0" lang="en-US"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 </a:t>
                </a:r>
                <a:r>
                  <a:rPr kumimoji="0" lang="vi-VN"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kế để kiểm tra nhiệt độ nước đạt từ 40</a:t>
                </a:r>
                <a14:m>
                  <m:oMath xmlns:m="http://schemas.openxmlformats.org/officeDocument/2006/math">
                    <m:r>
                      <a:rPr kumimoji="0" lang="vi-VN" sz="2800" b="1" i="1" u="none" strike="noStrike" kern="1200" cap="none" spc="0" normalizeH="0" baseline="0" noProof="0" smtClean="0">
                        <a:ln>
                          <a:noFill/>
                        </a:ln>
                        <a:solidFill>
                          <a:srgbClr val="202124"/>
                        </a:solidFill>
                        <a:effectLst/>
                        <a:uLnTx/>
                        <a:uFillTx/>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 </a:t>
                </a:r>
                <a:r>
                  <a:rPr kumimoji="0" lang="vi-VN"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đến 50</a:t>
                </a:r>
                <a14:m>
                  <m:oMath xmlns:m="http://schemas.openxmlformats.org/officeDocument/2006/math">
                    <m:r>
                      <a:rPr lang="vi-VN" sz="2800" b="1" i="1">
                        <a:solidFill>
                          <a:srgbClr val="202124"/>
                        </a:solidFill>
                        <a:latin typeface="Cambria Math" panose="02040503050406030204" pitchFamily="18" charset="0"/>
                        <a:ea typeface="Cambria Math" panose="02040503050406030204" pitchFamily="18" charset="0"/>
                      </a:rPr>
                      <m:t>℃</m:t>
                    </m:r>
                  </m:oMath>
                </a14:m>
                <a:r>
                  <a:rPr kumimoji="0" lang="vi-VN"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(hình 9a).</a:t>
                </a:r>
              </a:p>
              <a:p>
                <a:pPr lvl="0" algn="just">
                  <a:buClr>
                    <a:srgbClr val="C00000"/>
                  </a:buClr>
                  <a:defRPr/>
                </a:pP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 Bước 2. </a:t>
                </a:r>
                <a:r>
                  <a:rPr kumimoji="0" lang="vi-VN"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Rót 380 g sữa đặc vào bình nước ấm</a:t>
                </a:r>
                <a:r>
                  <a:rPr kumimoji="0" lang="en-US"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 </a:t>
                </a:r>
                <a:r>
                  <a:rPr kumimoji="0" lang="vi-VN"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từ 40 </a:t>
                </a:r>
                <a14:m>
                  <m:oMath xmlns:m="http://schemas.openxmlformats.org/officeDocument/2006/math">
                    <m:r>
                      <a:rPr lang="vi-VN" sz="2800" b="1" i="1">
                        <a:solidFill>
                          <a:srgbClr val="202124"/>
                        </a:solidFill>
                        <a:latin typeface="Cambria Math" panose="02040503050406030204" pitchFamily="18" charset="0"/>
                        <a:ea typeface="Cambria Math" panose="02040503050406030204" pitchFamily="18" charset="0"/>
                      </a:rPr>
                      <m:t>℃</m:t>
                    </m:r>
                  </m:oMath>
                </a14:m>
                <a:r>
                  <a:rPr kumimoji="0" lang="vi-VN"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 đến 50 </a:t>
                </a:r>
                <a14:m>
                  <m:oMath xmlns:m="http://schemas.openxmlformats.org/officeDocument/2006/math">
                    <m:r>
                      <a:rPr kumimoji="0" lang="vi-VN" sz="2800" b="1" i="1" u="none" strike="noStrike" kern="1200" cap="none" spc="0" normalizeH="0" baseline="0" noProof="0" smtClean="0">
                        <a:ln>
                          <a:noFill/>
                        </a:ln>
                        <a:solidFill>
                          <a:srgbClr val="202124"/>
                        </a:solidFill>
                        <a:effectLst/>
                        <a:uLnTx/>
                        <a:uFillTx/>
                        <a:latin typeface="Cambria Math" panose="02040503050406030204" pitchFamily="18" charset="0"/>
                        <a:ea typeface="Cambria Math" panose="02040503050406030204" pitchFamily="18" charset="0"/>
                      </a:rPr>
                      <m:t>℃</m:t>
                    </m:r>
                  </m:oMath>
                </a14:m>
                <a:r>
                  <a:rPr kumimoji="0" lang="vi-VN"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 đã chuẩn bị (hình 9b),</a:t>
                </a:r>
                <a:r>
                  <a:rPr kumimoji="0" lang="en-US"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 </a:t>
                </a:r>
                <a:r>
                  <a:rPr kumimoji="0" lang="vi-VN"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khuấy đều cho đến khi sữa đặc tan hết.</a:t>
                </a:r>
              </a:p>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 Bước 3. </a:t>
                </a:r>
                <a:r>
                  <a:rPr kumimoji="0" lang="vi-VN"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Cho sữa chua vào hỗn hợp sữa đặc</a:t>
                </a:r>
                <a:r>
                  <a:rPr kumimoji="0" lang="en-US"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 </a:t>
                </a:r>
                <a:r>
                  <a:rPr kumimoji="0" lang="vi-VN"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đã pha loãng ở trên (hình 9c) (để bổ sung</a:t>
                </a:r>
                <a:r>
                  <a:rPr kumimoji="0" lang="en-US"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 </a:t>
                </a:r>
                <a:r>
                  <a:rPr kumimoji="0" lang="vi-VN"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vi khuẩn lên men), khuấy nhẹ hỗn hợp.</a:t>
                </a:r>
                <a:endParaRPr kumimoji="0" lang="en-US" sz="2800" b="1" i="0" u="none" strike="noStrike" kern="1200" cap="none" spc="0" normalizeH="0" baseline="0" noProof="0">
                  <a:ln>
                    <a:noFill/>
                  </a:ln>
                  <a:solidFill>
                    <a:srgbClr val="202124"/>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 Bước 4. </a:t>
                </a:r>
                <a:r>
                  <a:rPr kumimoji="0" lang="vi-VN"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Rót toàn bộ hỗn hợp thu được vào</a:t>
                </a:r>
                <a:r>
                  <a:rPr kumimoji="0" lang="en-US"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 </a:t>
                </a:r>
                <a:r>
                  <a:rPr kumimoji="0" lang="vi-VN"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các cốc thuỷ tinh sạch đã chuẩn bị và đậy</a:t>
                </a:r>
                <a:r>
                  <a:rPr kumimoji="0" lang="en-US"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 </a:t>
                </a:r>
                <a:r>
                  <a:rPr kumimoji="0" lang="vi-VN" sz="2800" b="1" i="0" u="none" strike="noStrike" kern="1200" cap="none" spc="0" normalizeH="0" baseline="0" noProof="0">
                    <a:ln>
                      <a:noFill/>
                    </a:ln>
                    <a:solidFill>
                      <a:srgbClr val="202124"/>
                    </a:solidFill>
                    <a:effectLst/>
                    <a:uLnTx/>
                    <a:uFillTx/>
                    <a:latin typeface="Arial" panose="020B0604020202020204" pitchFamily="34" charset="0"/>
                    <a:ea typeface="+mn-ea"/>
                    <a:cs typeface="+mn-cs"/>
                  </a:rPr>
                  <a:t>kín nắp (hình 9d).</a:t>
                </a:r>
              </a:p>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endParaRPr kumimoji="0" lang="vi-VN" sz="2800" b="1" i="0" u="none" strike="noStrike" kern="1200" cap="none" spc="0" normalizeH="0" baseline="0" noProof="0">
                  <a:ln>
                    <a:noFill/>
                  </a:ln>
                  <a:solidFill>
                    <a:srgbClr val="202124"/>
                  </a:solidFill>
                  <a:effectLst/>
                  <a:uLnTx/>
                  <a:uFillTx/>
                  <a:latin typeface="Arial" panose="020B0604020202020204" pitchFamily="34" charset="0"/>
                  <a:ea typeface="+mn-ea"/>
                  <a:cs typeface="+mn-cs"/>
                </a:endParaRPr>
              </a:p>
            </p:txBody>
          </p:sp>
        </mc:Choice>
        <mc:Fallback>
          <p:sp>
            <p:nvSpPr>
              <p:cNvPr id="12" name="TextBox 11">
                <a:extLst>
                  <a:ext uri="{FF2B5EF4-FFF2-40B4-BE49-F238E27FC236}">
                    <a16:creationId xmlns:a16="http://schemas.microsoft.com/office/drawing/2014/main" id="{59511E41-A243-DEC0-5974-EBFD19F9DAB6}"/>
                  </a:ext>
                </a:extLst>
              </p:cNvPr>
              <p:cNvSpPr txBox="1">
                <a:spLocks noRot="1" noChangeAspect="1" noMove="1" noResize="1" noEditPoints="1" noAdjustHandles="1" noChangeArrowheads="1" noChangeShapeType="1" noTextEdit="1"/>
              </p:cNvSpPr>
              <p:nvPr/>
            </p:nvSpPr>
            <p:spPr>
              <a:xfrm>
                <a:off x="557230" y="335844"/>
                <a:ext cx="8586769" cy="6665992"/>
              </a:xfrm>
              <a:prstGeom prst="rect">
                <a:avLst/>
              </a:prstGeom>
              <a:blipFill>
                <a:blip r:embed="rId4"/>
                <a:stretch>
                  <a:fillRect l="-1419" t="-914" r="-2626"/>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45F00C67-F655-8041-ECD3-E42C035F1F5C}"/>
              </a:ext>
            </a:extLst>
          </p:cNvPr>
          <p:cNvPicPr>
            <a:picLocks noChangeAspect="1"/>
          </p:cNvPicPr>
          <p:nvPr/>
        </p:nvPicPr>
        <p:blipFill>
          <a:blip r:embed="rId5"/>
          <a:stretch>
            <a:fillRect/>
          </a:stretch>
        </p:blipFill>
        <p:spPr>
          <a:xfrm>
            <a:off x="9296400" y="457200"/>
            <a:ext cx="2138649" cy="5638800"/>
          </a:xfrm>
          <a:prstGeom prst="rect">
            <a:avLst/>
          </a:prstGeom>
        </p:spPr>
      </p:pic>
    </p:spTree>
    <p:extLst>
      <p:ext uri="{BB962C8B-B14F-4D97-AF65-F5344CB8AC3E}">
        <p14:creationId xmlns:p14="http://schemas.microsoft.com/office/powerpoint/2010/main" val="3284138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AF6FB-7D1E-DC87-DD5F-812FEFA0B28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44B3A88-68FA-5E0C-E205-4FA10C14F1EC}"/>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59511E41-A243-DEC0-5974-EBFD19F9DAB6}"/>
                  </a:ext>
                </a:extLst>
              </p:cNvPr>
              <p:cNvSpPr txBox="1"/>
              <p:nvPr/>
            </p:nvSpPr>
            <p:spPr>
              <a:xfrm>
                <a:off x="571499" y="914400"/>
                <a:ext cx="11049000"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r>
                  <a:rPr kumimoji="0" lang="vi-VN" sz="4000" b="1" i="0" u="none" strike="noStrike" kern="1200" cap="none" spc="0" normalizeH="0" baseline="0" noProof="0">
                    <a:ln>
                      <a:noFill/>
                    </a:ln>
                    <a:solidFill>
                      <a:srgbClr val="FF0000"/>
                    </a:solidFill>
                    <a:effectLst/>
                    <a:uLnTx/>
                    <a:uFillTx/>
                    <a:latin typeface="Arial" panose="020B0604020202020204" pitchFamily="34" charset="0"/>
                  </a:rPr>
                  <a:t>■ Bước 5.</a:t>
                </a:r>
                <a:r>
                  <a:rPr kumimoji="0" lang="vi-VN" sz="4000" b="1" i="0" u="none" strike="noStrike" kern="1200" cap="none" spc="0" normalizeH="0" baseline="0" noProof="0">
                    <a:ln>
                      <a:noFill/>
                    </a:ln>
                    <a:solidFill>
                      <a:srgbClr val="202124"/>
                    </a:solidFill>
                    <a:effectLst/>
                    <a:uLnTx/>
                    <a:uFillTx/>
                    <a:latin typeface="Arial" panose="020B0604020202020204" pitchFamily="34" charset="0"/>
                  </a:rPr>
                  <a:t> Xếp các cốc thuỷ tinh vào hộp giữ nhiệt,</a:t>
                </a:r>
                <a:r>
                  <a:rPr kumimoji="0" lang="en-US" sz="4000" b="1" i="0" u="none" strike="noStrike" kern="1200" cap="none" spc="0" normalizeH="0" noProof="0">
                    <a:ln>
                      <a:noFill/>
                    </a:ln>
                    <a:solidFill>
                      <a:srgbClr val="202124"/>
                    </a:solidFill>
                    <a:effectLst/>
                    <a:uLnTx/>
                    <a:uFillTx/>
                    <a:latin typeface="Arial" panose="020B0604020202020204" pitchFamily="34" charset="0"/>
                  </a:rPr>
                  <a:t> </a:t>
                </a:r>
                <a:r>
                  <a:rPr kumimoji="0" lang="vi-VN" sz="4000" b="1" i="0" u="none" strike="noStrike" kern="1200" cap="none" spc="0" normalizeH="0" baseline="0" noProof="0">
                    <a:ln>
                      <a:noFill/>
                    </a:ln>
                    <a:solidFill>
                      <a:srgbClr val="202124"/>
                    </a:solidFill>
                    <a:effectLst/>
                    <a:uLnTx/>
                    <a:uFillTx/>
                    <a:latin typeface="Arial" panose="020B0604020202020204" pitchFamily="34" charset="0"/>
                  </a:rPr>
                  <a:t>ủ ấm ở nhiệt độ từ 40 </a:t>
                </a:r>
                <a14:m>
                  <m:oMath xmlns:m="http://schemas.openxmlformats.org/officeDocument/2006/math">
                    <m:r>
                      <a:rPr lang="vi-VN" sz="4000" b="1" i="1">
                        <a:solidFill>
                          <a:srgbClr val="202124"/>
                        </a:solidFill>
                        <a:latin typeface="Cambria Math" panose="02040503050406030204" pitchFamily="18" charset="0"/>
                        <a:ea typeface="Cambria Math" panose="02040503050406030204" pitchFamily="18" charset="0"/>
                      </a:rPr>
                      <m:t>℃</m:t>
                    </m:r>
                  </m:oMath>
                </a14:m>
                <a:r>
                  <a:rPr kumimoji="0" lang="vi-VN" sz="4000" b="1" i="0" u="none" strike="noStrike" kern="1200" cap="none" spc="0" normalizeH="0" baseline="0" noProof="0">
                    <a:ln>
                      <a:noFill/>
                    </a:ln>
                    <a:solidFill>
                      <a:srgbClr val="202124"/>
                    </a:solidFill>
                    <a:effectLst/>
                    <a:uLnTx/>
                    <a:uFillTx/>
                    <a:latin typeface="Arial" panose="020B0604020202020204" pitchFamily="34" charset="0"/>
                  </a:rPr>
                  <a:t> đến </a:t>
                </a:r>
                <a:endParaRPr kumimoji="0" lang="en-US" sz="4000" b="1" i="0" u="none" strike="noStrike" kern="1200" cap="none" spc="0" normalizeH="0" baseline="0" noProof="0">
                  <a:ln>
                    <a:noFill/>
                  </a:ln>
                  <a:solidFill>
                    <a:srgbClr val="202124"/>
                  </a:solidFill>
                  <a:effectLst/>
                  <a:uLnTx/>
                  <a:uFillTx/>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r>
                  <a:rPr kumimoji="0" lang="vi-VN" sz="4000" b="1" i="0" u="none" strike="noStrike" kern="1200" cap="none" spc="0" normalizeH="0" baseline="0" noProof="0">
                    <a:ln>
                      <a:noFill/>
                    </a:ln>
                    <a:solidFill>
                      <a:srgbClr val="202124"/>
                    </a:solidFill>
                    <a:effectLst/>
                    <a:uLnTx/>
                    <a:uFillTx/>
                    <a:latin typeface="Arial" panose="020B0604020202020204" pitchFamily="34" charset="0"/>
                  </a:rPr>
                  <a:t>50</a:t>
                </a:r>
                <a:r>
                  <a:rPr kumimoji="0" lang="vi-VN" sz="4000" b="1" u="none" strike="noStrike" kern="1200" cap="none" spc="0" normalizeH="0" baseline="0" noProof="0">
                    <a:ln>
                      <a:noFill/>
                    </a:ln>
                    <a:solidFill>
                      <a:srgbClr val="202124"/>
                    </a:solidFill>
                    <a:effectLst/>
                    <a:uLnTx/>
                    <a:uFillTx/>
                    <a:ea typeface="Cambria Math" panose="02040503050406030204" pitchFamily="18" charset="0"/>
                  </a:rPr>
                  <a:t> </a:t>
                </a:r>
                <a14:m>
                  <m:oMath xmlns:m="http://schemas.openxmlformats.org/officeDocument/2006/math">
                    <m:r>
                      <a:rPr kumimoji="0" lang="vi-VN" sz="4000" b="1" i="1" u="none" strike="noStrike" kern="1200" cap="none" spc="0" normalizeH="0" baseline="0" noProof="0" smtClean="0">
                        <a:ln>
                          <a:noFill/>
                        </a:ln>
                        <a:solidFill>
                          <a:srgbClr val="202124"/>
                        </a:solidFill>
                        <a:effectLst/>
                        <a:uLnTx/>
                        <a:uFillTx/>
                        <a:latin typeface="Cambria Math" panose="02040503050406030204" pitchFamily="18" charset="0"/>
                        <a:ea typeface="Cambria Math" panose="02040503050406030204" pitchFamily="18" charset="0"/>
                      </a:rPr>
                      <m:t>℃</m:t>
                    </m:r>
                  </m:oMath>
                </a14:m>
                <a:r>
                  <a:rPr kumimoji="0" lang="vi-VN" sz="4000" b="1" i="0" u="none" strike="noStrike" kern="1200" cap="none" spc="0" normalizeH="0" baseline="0" noProof="0">
                    <a:ln>
                      <a:noFill/>
                    </a:ln>
                    <a:solidFill>
                      <a:srgbClr val="202124"/>
                    </a:solidFill>
                    <a:effectLst/>
                    <a:uLnTx/>
                    <a:uFillTx/>
                    <a:latin typeface="Arial" panose="020B0604020202020204" pitchFamily="34" charset="0"/>
                  </a:rPr>
                  <a:t> trong</a:t>
                </a:r>
                <a:r>
                  <a:rPr kumimoji="0" lang="en-US" sz="4000" b="1" i="0" u="none" strike="noStrike" kern="1200" cap="none" spc="0" normalizeH="0" baseline="0" noProof="0">
                    <a:ln>
                      <a:noFill/>
                    </a:ln>
                    <a:solidFill>
                      <a:srgbClr val="202124"/>
                    </a:solidFill>
                    <a:effectLst/>
                    <a:uLnTx/>
                    <a:uFillTx/>
                    <a:latin typeface="Arial" panose="020B0604020202020204" pitchFamily="34" charset="0"/>
                  </a:rPr>
                  <a:t> </a:t>
                </a:r>
                <a:r>
                  <a:rPr kumimoji="0" lang="vi-VN" sz="4000" b="1" i="0" u="none" strike="noStrike" kern="1200" cap="none" spc="0" normalizeH="0" baseline="0" noProof="0">
                    <a:ln>
                      <a:noFill/>
                    </a:ln>
                    <a:solidFill>
                      <a:srgbClr val="202124"/>
                    </a:solidFill>
                    <a:effectLst/>
                    <a:uLnTx/>
                    <a:uFillTx/>
                    <a:latin typeface="Arial" panose="020B0604020202020204" pitchFamily="34" charset="0"/>
                  </a:rPr>
                  <a:t>khoảng thời gian từ 8 đến 12 giờ.</a:t>
                </a:r>
              </a:p>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r>
                  <a:rPr kumimoji="0" lang="vi-VN" sz="4000" b="1" i="0" u="none" strike="noStrike" kern="1200" cap="none" spc="0" normalizeH="0" baseline="0" noProof="0">
                    <a:ln>
                      <a:noFill/>
                    </a:ln>
                    <a:solidFill>
                      <a:srgbClr val="FF0000"/>
                    </a:solidFill>
                    <a:effectLst/>
                    <a:uLnTx/>
                    <a:uFillTx/>
                    <a:latin typeface="Arial" panose="020B0604020202020204" pitchFamily="34" charset="0"/>
                  </a:rPr>
                  <a:t>■ Bước 6. </a:t>
                </a:r>
                <a:r>
                  <a:rPr kumimoji="0" lang="vi-VN" sz="4000" b="1" i="0" u="none" strike="noStrike" kern="1200" cap="none" spc="0" normalizeH="0" baseline="0" noProof="0">
                    <a:ln>
                      <a:noFill/>
                    </a:ln>
                    <a:solidFill>
                      <a:srgbClr val="202124"/>
                    </a:solidFill>
                    <a:effectLst/>
                    <a:uLnTx/>
                    <a:uFillTx/>
                    <a:latin typeface="Arial" panose="020B0604020202020204" pitchFamily="34" charset="0"/>
                  </a:rPr>
                  <a:t>Kiểm tra sản phẩm: Sữa chua có</a:t>
                </a:r>
                <a:r>
                  <a:rPr kumimoji="0" lang="en-US" sz="4000" b="1" i="0" u="none" strike="noStrike" kern="1200" cap="none" spc="0" normalizeH="0" baseline="0" noProof="0">
                    <a:ln>
                      <a:noFill/>
                    </a:ln>
                    <a:solidFill>
                      <a:srgbClr val="202124"/>
                    </a:solidFill>
                    <a:effectLst/>
                    <a:uLnTx/>
                    <a:uFillTx/>
                    <a:latin typeface="Arial" panose="020B0604020202020204" pitchFamily="34" charset="0"/>
                  </a:rPr>
                  <a:t> </a:t>
                </a:r>
                <a:r>
                  <a:rPr kumimoji="0" lang="vi-VN" sz="4000" b="1" i="0" u="none" strike="noStrike" kern="1200" cap="none" spc="0" normalizeH="0" baseline="0" noProof="0">
                    <a:ln>
                      <a:noFill/>
                    </a:ln>
                    <a:solidFill>
                      <a:srgbClr val="202124"/>
                    </a:solidFill>
                    <a:effectLst/>
                    <a:uLnTx/>
                    <a:uFillTx/>
                    <a:latin typeface="Arial" panose="020B0604020202020204" pitchFamily="34" charset="0"/>
                  </a:rPr>
                  <a:t>màu trắng đặc trưng, mùi thơm, vị chua dịu.</a:t>
                </a:r>
              </a:p>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r>
                  <a:rPr kumimoji="0" lang="vi-VN" sz="4000" b="1" i="0" u="none" strike="noStrike" kern="1200" cap="none" spc="0" normalizeH="0" baseline="0" noProof="0">
                    <a:ln>
                      <a:noFill/>
                    </a:ln>
                    <a:solidFill>
                      <a:srgbClr val="FF0000"/>
                    </a:solidFill>
                    <a:effectLst/>
                    <a:uLnTx/>
                    <a:uFillTx/>
                    <a:latin typeface="Arial" panose="020B0604020202020204" pitchFamily="34" charset="0"/>
                  </a:rPr>
                  <a:t>■ Bước 7.</a:t>
                </a:r>
                <a:r>
                  <a:rPr kumimoji="0" lang="vi-VN" sz="4000" b="1" i="0" u="none" strike="noStrike" kern="1200" cap="none" spc="0" normalizeH="0" baseline="0" noProof="0">
                    <a:ln>
                      <a:noFill/>
                    </a:ln>
                    <a:solidFill>
                      <a:srgbClr val="202124"/>
                    </a:solidFill>
                    <a:effectLst/>
                    <a:uLnTx/>
                    <a:uFillTx/>
                    <a:latin typeface="Arial" panose="020B0604020202020204" pitchFamily="34" charset="0"/>
                  </a:rPr>
                  <a:t> Bảo quản sữa chua trong ngăn mát</a:t>
                </a:r>
                <a:r>
                  <a:rPr kumimoji="0" lang="en-US" sz="4000" b="1" i="0" u="none" strike="noStrike" kern="1200" cap="none" spc="0" normalizeH="0" baseline="0" noProof="0">
                    <a:ln>
                      <a:noFill/>
                    </a:ln>
                    <a:solidFill>
                      <a:srgbClr val="202124"/>
                    </a:solidFill>
                    <a:effectLst/>
                    <a:uLnTx/>
                    <a:uFillTx/>
                    <a:latin typeface="Arial" panose="020B0604020202020204" pitchFamily="34" charset="0"/>
                  </a:rPr>
                  <a:t> </a:t>
                </a:r>
                <a:r>
                  <a:rPr kumimoji="0" lang="vi-VN" sz="4000" b="1" i="0" u="none" strike="noStrike" kern="1200" cap="none" spc="0" normalizeH="0" baseline="0" noProof="0">
                    <a:ln>
                      <a:noFill/>
                    </a:ln>
                    <a:solidFill>
                      <a:srgbClr val="202124"/>
                    </a:solidFill>
                    <a:effectLst/>
                    <a:uLnTx/>
                    <a:uFillTx/>
                    <a:latin typeface="Arial" panose="020B0604020202020204" pitchFamily="34" charset="0"/>
                  </a:rPr>
                  <a:t>tủ lạnh.</a:t>
                </a:r>
                <a:endParaRPr kumimoji="0" lang="en-US" sz="4000" b="0" i="1" u="none" strike="noStrike" kern="1200" cap="none" spc="0" normalizeH="0" baseline="0" noProof="0">
                  <a:ln>
                    <a:noFill/>
                  </a:ln>
                  <a:solidFill>
                    <a:srgbClr val="202124"/>
                  </a:solidFill>
                  <a:effectLst/>
                  <a:uLnTx/>
                  <a:uFillTx/>
                  <a:latin typeface="Calibri" panose="020F0502020204030204"/>
                </a:endParaRPr>
              </a:p>
            </p:txBody>
          </p:sp>
        </mc:Choice>
        <mc:Fallback>
          <p:sp>
            <p:nvSpPr>
              <p:cNvPr id="12" name="TextBox 11">
                <a:extLst>
                  <a:ext uri="{FF2B5EF4-FFF2-40B4-BE49-F238E27FC236}">
                    <a16:creationId xmlns:a16="http://schemas.microsoft.com/office/drawing/2014/main" id="{59511E41-A243-DEC0-5974-EBFD19F9DAB6}"/>
                  </a:ext>
                </a:extLst>
              </p:cNvPr>
              <p:cNvSpPr txBox="1">
                <a:spLocks noRot="1" noChangeAspect="1" noMove="1" noResize="1" noEditPoints="1" noAdjustHandles="1" noChangeArrowheads="1" noChangeShapeType="1" noTextEdit="1"/>
              </p:cNvSpPr>
              <p:nvPr/>
            </p:nvSpPr>
            <p:spPr>
              <a:xfrm>
                <a:off x="571499" y="914400"/>
                <a:ext cx="11049000" cy="4401205"/>
              </a:xfrm>
              <a:prstGeom prst="rect">
                <a:avLst/>
              </a:prstGeom>
              <a:blipFill>
                <a:blip r:embed="rId4"/>
                <a:stretch>
                  <a:fillRect l="-1987" t="-2493" r="-1932" b="-4709"/>
                </a:stretch>
              </a:blipFill>
            </p:spPr>
            <p:txBody>
              <a:bodyPr/>
              <a:lstStyle/>
              <a:p>
                <a:r>
                  <a:rPr lang="en-US">
                    <a:noFill/>
                  </a:rPr>
                  <a:t> </a:t>
                </a:r>
              </a:p>
            </p:txBody>
          </p:sp>
        </mc:Fallback>
      </mc:AlternateContent>
    </p:spTree>
    <p:extLst>
      <p:ext uri="{BB962C8B-B14F-4D97-AF65-F5344CB8AC3E}">
        <p14:creationId xmlns:p14="http://schemas.microsoft.com/office/powerpoint/2010/main" val="2865962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E33061-5998-950C-61BD-DCCD5489D490}"/>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12201"/>
          <a:stretch/>
        </p:blipFill>
        <p:spPr>
          <a:xfrm>
            <a:off x="5290977" y="2057400"/>
            <a:ext cx="6901023" cy="5217373"/>
          </a:xfrm>
          <a:prstGeom prst="rect">
            <a:avLst/>
          </a:prstGeom>
        </p:spPr>
      </p:pic>
      <p:pic>
        <p:nvPicPr>
          <p:cNvPr id="13" name="Picture 12">
            <a:extLst>
              <a:ext uri="{FF2B5EF4-FFF2-40B4-BE49-F238E27FC236}">
                <a16:creationId xmlns:a16="http://schemas.microsoft.com/office/drawing/2014/main" id="{B8D9B63F-67BE-BCCA-6AF7-CFA344BBA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207" y="507589"/>
            <a:ext cx="7760793" cy="1951633"/>
          </a:xfrm>
          <a:prstGeom prst="rect">
            <a:avLst/>
          </a:prstGeom>
        </p:spPr>
      </p:pic>
    </p:spTree>
    <p:extLst>
      <p:ext uri="{BB962C8B-B14F-4D97-AF65-F5344CB8AC3E}">
        <p14:creationId xmlns:p14="http://schemas.microsoft.com/office/powerpoint/2010/main" val="4234267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50" fill="hold">
                                          <p:stCondLst>
                                            <p:cond delay="0"/>
                                          </p:stCondLst>
                                        </p:cTn>
                                        <p:tgtEl>
                                          <p:spTgt spid="6"/>
                                        </p:tgtEl>
                                        <p:attrNameLst>
                                          <p:attrName>r</p:attrName>
                                        </p:attrNameLst>
                                      </p:cBhvr>
                                    </p:animRot>
                                    <p:animRot by="-240000">
                                      <p:cBhvr>
                                        <p:cTn id="12" dur="100" fill="hold">
                                          <p:stCondLst>
                                            <p:cond delay="100"/>
                                          </p:stCondLst>
                                        </p:cTn>
                                        <p:tgtEl>
                                          <p:spTgt spid="6"/>
                                        </p:tgtEl>
                                        <p:attrNameLst>
                                          <p:attrName>r</p:attrName>
                                        </p:attrNameLst>
                                      </p:cBhvr>
                                    </p:animRot>
                                    <p:animRot by="240000">
                                      <p:cBhvr>
                                        <p:cTn id="13" dur="100" fill="hold">
                                          <p:stCondLst>
                                            <p:cond delay="200"/>
                                          </p:stCondLst>
                                        </p:cTn>
                                        <p:tgtEl>
                                          <p:spTgt spid="6"/>
                                        </p:tgtEl>
                                        <p:attrNameLst>
                                          <p:attrName>r</p:attrName>
                                        </p:attrNameLst>
                                      </p:cBhvr>
                                    </p:animRot>
                                    <p:animRot by="-240000">
                                      <p:cBhvr>
                                        <p:cTn id="14" dur="100" fill="hold">
                                          <p:stCondLst>
                                            <p:cond delay="300"/>
                                          </p:stCondLst>
                                        </p:cTn>
                                        <p:tgtEl>
                                          <p:spTgt spid="6"/>
                                        </p:tgtEl>
                                        <p:attrNameLst>
                                          <p:attrName>r</p:attrName>
                                        </p:attrNameLst>
                                      </p:cBhvr>
                                    </p:animRot>
                                    <p:animRot by="120000">
                                      <p:cBhvr>
                                        <p:cTn id="15" dur="100" fill="hold">
                                          <p:stCondLst>
                                            <p:cond delay="4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0084E6C-F806-90A9-8FAD-F85E35D78BBE}"/>
              </a:ext>
            </a:extLst>
          </p:cNvPr>
          <p:cNvSpPr/>
          <p:nvPr/>
        </p:nvSpPr>
        <p:spPr>
          <a:xfrm>
            <a:off x="2047691" y="295489"/>
            <a:ext cx="7757962" cy="1486950"/>
          </a:xfrm>
          <a:prstGeom prst="roundRect">
            <a:avLst>
              <a:gd name="adj" fmla="val 36565"/>
            </a:avLst>
          </a:prstGeom>
          <a:solidFill>
            <a:schemeClr val="bg1">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039B4D03-C7B3-3EF0-C7B3-DF502ABACCAA}"/>
              </a:ext>
            </a:extLst>
          </p:cNvPr>
          <p:cNvGrpSpPr/>
          <p:nvPr/>
        </p:nvGrpSpPr>
        <p:grpSpPr>
          <a:xfrm>
            <a:off x="2283184" y="295489"/>
            <a:ext cx="7727595" cy="1637069"/>
            <a:chOff x="2199633" y="2197715"/>
            <a:chExt cx="7423052" cy="1637069"/>
          </a:xfrm>
        </p:grpSpPr>
        <p:sp>
          <p:nvSpPr>
            <p:cNvPr id="6" name="TextBox 5">
              <a:extLst>
                <a:ext uri="{FF2B5EF4-FFF2-40B4-BE49-F238E27FC236}">
                  <a16:creationId xmlns:a16="http://schemas.microsoft.com/office/drawing/2014/main" id="{F016027F-E54E-E07D-AA7E-AB2EB85C3D3B}"/>
                </a:ext>
              </a:extLst>
            </p:cNvPr>
            <p:cNvSpPr txBox="1"/>
            <p:nvPr/>
          </p:nvSpPr>
          <p:spPr>
            <a:xfrm>
              <a:off x="2199633" y="2203568"/>
              <a:ext cx="7423052"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a:ln w="76200">
                    <a:solidFill>
                      <a:srgbClr val="FFCC99"/>
                    </a:solidFill>
                  </a:ln>
                  <a:solidFill>
                    <a:srgbClr val="FFCC99"/>
                  </a:solidFill>
                  <a:effectLst/>
                  <a:uLnTx/>
                  <a:uFillTx/>
                  <a:latin typeface="#9Slide05 SVNClementine" panose="020F0502020204030203" pitchFamily="34" charset="0"/>
                  <a:ea typeface="+mn-ea"/>
                  <a:cs typeface="+mn-cs"/>
                </a:rPr>
                <a:t>Thảo luận nhóm</a:t>
              </a:r>
            </a:p>
          </p:txBody>
        </p:sp>
        <p:sp>
          <p:nvSpPr>
            <p:cNvPr id="7" name="TextBox 6">
              <a:extLst>
                <a:ext uri="{FF2B5EF4-FFF2-40B4-BE49-F238E27FC236}">
                  <a16:creationId xmlns:a16="http://schemas.microsoft.com/office/drawing/2014/main" id="{9E30F47C-E94A-E9DB-BBB7-170ADE96EC53}"/>
                </a:ext>
              </a:extLst>
            </p:cNvPr>
            <p:cNvSpPr txBox="1"/>
            <p:nvPr/>
          </p:nvSpPr>
          <p:spPr>
            <a:xfrm>
              <a:off x="2265805" y="2197715"/>
              <a:ext cx="7143651"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a:ln w="38100">
                    <a:solidFill>
                      <a:srgbClr val="FF6600"/>
                    </a:solidFill>
                  </a:ln>
                  <a:solidFill>
                    <a:srgbClr val="FF6600"/>
                  </a:solidFill>
                  <a:effectLst/>
                  <a:uLnTx/>
                  <a:uFillTx/>
                  <a:latin typeface="#9Slide05 SVNClementine" panose="020F0502020204030203" pitchFamily="34" charset="0"/>
                  <a:ea typeface="+mn-ea"/>
                  <a:cs typeface="+mn-cs"/>
                </a:rPr>
                <a:t>Thảo luận nhóm</a:t>
              </a:r>
            </a:p>
          </p:txBody>
        </p:sp>
      </p:grpSp>
      <p:pic>
        <p:nvPicPr>
          <p:cNvPr id="8" name="Picture 7">
            <a:extLst>
              <a:ext uri="{FF2B5EF4-FFF2-40B4-BE49-F238E27FC236}">
                <a16:creationId xmlns:a16="http://schemas.microsoft.com/office/drawing/2014/main" id="{7FBDFDCC-09AC-8ACA-9B8D-11EE9170090B}"/>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12201"/>
          <a:stretch/>
        </p:blipFill>
        <p:spPr>
          <a:xfrm>
            <a:off x="2645488" y="2133600"/>
            <a:ext cx="6901023" cy="5217373"/>
          </a:xfrm>
          <a:prstGeom prst="rect">
            <a:avLst/>
          </a:prstGeom>
        </p:spPr>
      </p:pic>
    </p:spTree>
    <p:extLst>
      <p:ext uri="{BB962C8B-B14F-4D97-AF65-F5344CB8AC3E}">
        <p14:creationId xmlns:p14="http://schemas.microsoft.com/office/powerpoint/2010/main" val="1541055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8"/>
                                        </p:tgtEl>
                                        <p:attrNameLst>
                                          <p:attrName>r</p:attrName>
                                        </p:attrNameLst>
                                      </p:cBhvr>
                                    </p:animRot>
                                    <p:animRot by="-240000">
                                      <p:cBhvr>
                                        <p:cTn id="18" dur="100" fill="hold">
                                          <p:stCondLst>
                                            <p:cond delay="100"/>
                                          </p:stCondLst>
                                        </p:cTn>
                                        <p:tgtEl>
                                          <p:spTgt spid="8"/>
                                        </p:tgtEl>
                                        <p:attrNameLst>
                                          <p:attrName>r</p:attrName>
                                        </p:attrNameLst>
                                      </p:cBhvr>
                                    </p:animRot>
                                    <p:animRot by="240000">
                                      <p:cBhvr>
                                        <p:cTn id="19" dur="100" fill="hold">
                                          <p:stCondLst>
                                            <p:cond delay="200"/>
                                          </p:stCondLst>
                                        </p:cTn>
                                        <p:tgtEl>
                                          <p:spTgt spid="8"/>
                                        </p:tgtEl>
                                        <p:attrNameLst>
                                          <p:attrName>r</p:attrName>
                                        </p:attrNameLst>
                                      </p:cBhvr>
                                    </p:animRot>
                                    <p:animRot by="-240000">
                                      <p:cBhvr>
                                        <p:cTn id="20" dur="100" fill="hold">
                                          <p:stCondLst>
                                            <p:cond delay="300"/>
                                          </p:stCondLst>
                                        </p:cTn>
                                        <p:tgtEl>
                                          <p:spTgt spid="8"/>
                                        </p:tgtEl>
                                        <p:attrNameLst>
                                          <p:attrName>r</p:attrName>
                                        </p:attrNameLst>
                                      </p:cBhvr>
                                    </p:animRot>
                                    <p:animRot by="120000">
                                      <p:cBhvr>
                                        <p:cTn id="21" dur="100" fill="hold">
                                          <p:stCondLst>
                                            <p:cond delay="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8E9E68-B7FF-FE25-70D6-897714AD9B6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6" b="89972" l="4819" r="89942">
                        <a14:foregroundMark x1="7924" y1="33482" x2="11028" y2="39830"/>
                        <a14:foregroundMark x1="4819" y1="38900" x2="4819" y2="38900"/>
                        <a14:foregroundMark x1="23545" y1="8856" x2="24774" y2="11767"/>
                        <a14:backgroundMark x1="50194" y1="65265" x2="49450" y2="87748"/>
                      </a14:backgroundRemoval>
                    </a14:imgEffect>
                  </a14:imgLayer>
                </a14:imgProps>
              </a:ext>
              <a:ext uri="{28A0092B-C50C-407E-A947-70E740481C1C}">
                <a14:useLocalDpi xmlns:a14="http://schemas.microsoft.com/office/drawing/2010/main" val="0"/>
              </a:ext>
            </a:extLst>
          </a:blip>
          <a:srcRect t="3583" r="43840"/>
          <a:stretch/>
        </p:blipFill>
        <p:spPr>
          <a:xfrm>
            <a:off x="-327600" y="1032495"/>
            <a:ext cx="4814540" cy="6612314"/>
          </a:xfrm>
          <a:prstGeom prst="rect">
            <a:avLst/>
          </a:prstGeom>
        </p:spPr>
      </p:pic>
      <p:pic>
        <p:nvPicPr>
          <p:cNvPr id="5" name="Picture 4">
            <a:extLst>
              <a:ext uri="{FF2B5EF4-FFF2-40B4-BE49-F238E27FC236}">
                <a16:creationId xmlns:a16="http://schemas.microsoft.com/office/drawing/2014/main" id="{C57D9946-55D7-850E-D05F-192D238C8B6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940" b="90053" l="50582" r="95084">
                        <a14:foregroundMark x1="95084" y1="38213" x2="95084" y2="38213"/>
                        <a14:foregroundMark x1="95084" y1="38213" x2="92723" y2="38819"/>
                      </a14:backgroundRemoval>
                    </a14:imgEffect>
                  </a14:imgLayer>
                </a14:imgProps>
              </a:ext>
              <a:ext uri="{28A0092B-C50C-407E-A947-70E740481C1C}">
                <a14:useLocalDpi xmlns:a14="http://schemas.microsoft.com/office/drawing/2010/main" val="0"/>
              </a:ext>
            </a:extLst>
          </a:blip>
          <a:srcRect l="45146" t="3342" r="-1306" b="241"/>
          <a:stretch/>
        </p:blipFill>
        <p:spPr>
          <a:xfrm>
            <a:off x="7892136" y="1032495"/>
            <a:ext cx="4814540" cy="6612314"/>
          </a:xfrm>
          <a:prstGeom prst="rect">
            <a:avLst/>
          </a:prstGeom>
        </p:spPr>
      </p:pic>
      <p:sp>
        <p:nvSpPr>
          <p:cNvPr id="8" name="TextBox 7">
            <a:extLst>
              <a:ext uri="{FF2B5EF4-FFF2-40B4-BE49-F238E27FC236}">
                <a16:creationId xmlns:a16="http://schemas.microsoft.com/office/drawing/2014/main" id="{04E3D6C8-B2B0-4141-1465-415FA937FB0E}"/>
              </a:ext>
            </a:extLst>
          </p:cNvPr>
          <p:cNvSpPr txBox="1"/>
          <p:nvPr/>
        </p:nvSpPr>
        <p:spPr>
          <a:xfrm>
            <a:off x="3200400" y="1447800"/>
            <a:ext cx="669319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w="28575">
                  <a:solidFill>
                    <a:prstClr val="white"/>
                  </a:solidFill>
                </a:ln>
                <a:gradFill flip="none" rotWithShape="1">
                  <a:gsLst>
                    <a:gs pos="61000">
                      <a:srgbClr val="F088BC"/>
                    </a:gs>
                    <a:gs pos="60000">
                      <a:srgbClr val="DF177B"/>
                    </a:gs>
                  </a:gsLst>
                  <a:lin ang="5400000" scaled="1"/>
                  <a:tileRect/>
                </a:gradFill>
                <a:effectLst/>
                <a:uLnTx/>
                <a:uFillTx/>
                <a:latin typeface="SVN-Hole Hearted" panose="020B0A06020104020203" pitchFamily="34" charset="0"/>
                <a:ea typeface="+mn-ea"/>
                <a:cs typeface="+mn-cs"/>
              </a:rPr>
              <a:t>Chia sẻ</a:t>
            </a:r>
            <a:endParaRPr kumimoji="0" lang="en-US" sz="10000" b="0" i="0" u="none" strike="noStrike" kern="1200" cap="none" spc="0" normalizeH="0" baseline="0" noProof="0">
              <a:ln w="28575">
                <a:solidFill>
                  <a:prstClr val="white"/>
                </a:solidFill>
              </a:ln>
              <a:gradFill flip="none" rotWithShape="1">
                <a:gsLst>
                  <a:gs pos="55000">
                    <a:srgbClr val="FFC000">
                      <a:lumMod val="40000"/>
                      <a:lumOff val="60000"/>
                    </a:srgbClr>
                  </a:gs>
                  <a:gs pos="54000">
                    <a:srgbClr val="FFC000"/>
                  </a:gs>
                </a:gsLst>
                <a:lin ang="5400000" scaled="1"/>
                <a:tileRect/>
              </a:gradFill>
              <a:effectLst/>
              <a:uLnTx/>
              <a:uFillTx/>
              <a:latin typeface="SVN-Hole Hearted" panose="020B0A06020104020203" pitchFamily="34" charset="0"/>
              <a:ea typeface="+mn-ea"/>
              <a:cs typeface="+mn-cs"/>
            </a:endParaRPr>
          </a:p>
        </p:txBody>
      </p:sp>
    </p:spTree>
    <p:extLst>
      <p:ext uri="{BB962C8B-B14F-4D97-AF65-F5344CB8AC3E}">
        <p14:creationId xmlns:p14="http://schemas.microsoft.com/office/powerpoint/2010/main" val="4322999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7A740E-C79B-CB05-CBCA-C37BB53F6C29}"/>
              </a:ext>
            </a:extLst>
          </p:cNvPr>
          <p:cNvGrpSpPr/>
          <p:nvPr/>
        </p:nvGrpSpPr>
        <p:grpSpPr>
          <a:xfrm flipH="1">
            <a:off x="533399" y="1100904"/>
            <a:ext cx="7772400" cy="4896257"/>
            <a:chOff x="679030" y="2005597"/>
            <a:chExt cx="2561411" cy="3451669"/>
          </a:xfrm>
        </p:grpSpPr>
        <p:sp>
          <p:nvSpPr>
            <p:cNvPr id="3" name="Speech Bubble: Oval 2">
              <a:extLst>
                <a:ext uri="{FF2B5EF4-FFF2-40B4-BE49-F238E27FC236}">
                  <a16:creationId xmlns:a16="http://schemas.microsoft.com/office/drawing/2014/main" id="{2F20669A-CBE2-9F9A-C803-92B61E7EFF28}"/>
                </a:ext>
              </a:extLst>
            </p:cNvPr>
            <p:cNvSpPr/>
            <p:nvPr/>
          </p:nvSpPr>
          <p:spPr>
            <a:xfrm>
              <a:off x="679030" y="2005597"/>
              <a:ext cx="2561411" cy="3451669"/>
            </a:xfrm>
            <a:prstGeom prst="wedgeEllipseCallout">
              <a:avLst>
                <a:gd name="adj1" fmla="val -66241"/>
                <a:gd name="adj2" fmla="val 184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07A9D14-74BB-4518-BB02-33B8B19AFB5B}"/>
                </a:ext>
              </a:extLst>
            </p:cNvPr>
            <p:cNvSpPr txBox="1"/>
            <p:nvPr/>
          </p:nvSpPr>
          <p:spPr>
            <a:xfrm>
              <a:off x="907985" y="2577891"/>
              <a:ext cx="2103502" cy="20178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Màu sắc, mùi, vị của hỗn hợp sữa đặc đã pha loãng thay đổi như thế nào sau khi ủ ấm trong khoảng thời gian từ 8 đến 12 giờ?</a:t>
              </a:r>
            </a:p>
          </p:txBody>
        </p:sp>
      </p:grpSp>
      <p:pic>
        <p:nvPicPr>
          <p:cNvPr id="4" name="Picture 2" descr="Cute chef girl smiling in uniform giving thumbs up cartoon art illustration">
            <a:extLst>
              <a:ext uri="{FF2B5EF4-FFF2-40B4-BE49-F238E27FC236}">
                <a16:creationId xmlns:a16="http://schemas.microsoft.com/office/drawing/2014/main" id="{334011CB-2D27-4D54-06D8-047A3A1583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400" b="94200" l="9744" r="89776">
                        <a14:foregroundMark x1="50000" y1="8400" x2="55591" y2="11800"/>
                        <a14:foregroundMark x1="52808" y1="92849" x2="52396" y2="90400"/>
                        <a14:backgroundMark x1="22045" y1="34400" x2="26358" y2="80000"/>
                        <a14:backgroundMark x1="26358" y1="80000" x2="33866" y2="82200"/>
                        <a14:backgroundMark x1="78275" y1="33400" x2="67572" y2="76200"/>
                        <a14:backgroundMark x1="53195" y1="94400" x2="53195" y2="94400"/>
                        <a14:backgroundMark x1="51917" y1="94400" x2="53674" y2="94800"/>
                      </a14:backgroundRemoval>
                    </a14:imgEffect>
                  </a14:imgLayer>
                </a14:imgProps>
              </a:ext>
              <a:ext uri="{28A0092B-C50C-407E-A947-70E740481C1C}">
                <a14:useLocalDpi xmlns:a14="http://schemas.microsoft.com/office/drawing/2010/main" val="0"/>
              </a:ext>
            </a:extLst>
          </a:blip>
          <a:srcRect/>
          <a:stretch>
            <a:fillRect/>
          </a:stretch>
        </p:blipFill>
        <p:spPr bwMode="auto">
          <a:xfrm>
            <a:off x="5555835" y="245966"/>
            <a:ext cx="8620126" cy="688508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EF9EEB9-76E0-BDA4-FD9E-4B057BAE75C9}"/>
              </a:ext>
            </a:extLst>
          </p:cNvPr>
          <p:cNvGrpSpPr/>
          <p:nvPr/>
        </p:nvGrpSpPr>
        <p:grpSpPr>
          <a:xfrm flipH="1">
            <a:off x="533399" y="1100904"/>
            <a:ext cx="7772400" cy="5511130"/>
            <a:chOff x="679030" y="2005597"/>
            <a:chExt cx="2561411" cy="3885130"/>
          </a:xfrm>
        </p:grpSpPr>
        <p:sp>
          <p:nvSpPr>
            <p:cNvPr id="6" name="Speech Bubble: Oval 5">
              <a:extLst>
                <a:ext uri="{FF2B5EF4-FFF2-40B4-BE49-F238E27FC236}">
                  <a16:creationId xmlns:a16="http://schemas.microsoft.com/office/drawing/2014/main" id="{D1AD53C2-C394-5044-0C00-C1ABD2B8E001}"/>
                </a:ext>
              </a:extLst>
            </p:cNvPr>
            <p:cNvSpPr/>
            <p:nvPr/>
          </p:nvSpPr>
          <p:spPr>
            <a:xfrm>
              <a:off x="679030" y="2005597"/>
              <a:ext cx="2561411" cy="3451669"/>
            </a:xfrm>
            <a:prstGeom prst="wedgeEllipseCallout">
              <a:avLst>
                <a:gd name="adj1" fmla="val -66241"/>
                <a:gd name="adj2" fmla="val 184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1818416-3769-0061-A33D-9232CD590F28}"/>
                </a:ext>
              </a:extLst>
            </p:cNvPr>
            <p:cNvSpPr txBox="1"/>
            <p:nvPr/>
          </p:nvSpPr>
          <p:spPr>
            <a:xfrm>
              <a:off x="907985" y="2577891"/>
              <a:ext cx="2103502" cy="33128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Sau khi ủ ấm trong khoảng thời gian từ 8 đến 12 giờ thì hỗn hợp sữa đặc đã pha loãng ban đầu có màu trắng đặc trưng, mùi thơm, vị chua dịu.</a:t>
              </a:r>
            </a:p>
          </p:txBody>
        </p:sp>
      </p:grpSp>
    </p:spTree>
    <p:extLst>
      <p:ext uri="{BB962C8B-B14F-4D97-AF65-F5344CB8AC3E}">
        <p14:creationId xmlns:p14="http://schemas.microsoft.com/office/powerpoint/2010/main" val="31674869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7EF54F-F07F-0722-A769-21A2EF80080E}"/>
              </a:ext>
            </a:extLst>
          </p:cNvPr>
          <p:cNvGrpSpPr/>
          <p:nvPr/>
        </p:nvGrpSpPr>
        <p:grpSpPr>
          <a:xfrm flipH="1">
            <a:off x="1240971" y="934707"/>
            <a:ext cx="6019800" cy="5395323"/>
            <a:chOff x="679030" y="2005597"/>
            <a:chExt cx="2561411" cy="3451669"/>
          </a:xfrm>
        </p:grpSpPr>
        <p:sp>
          <p:nvSpPr>
            <p:cNvPr id="3" name="Speech Bubble: Oval 2">
              <a:extLst>
                <a:ext uri="{FF2B5EF4-FFF2-40B4-BE49-F238E27FC236}">
                  <a16:creationId xmlns:a16="http://schemas.microsoft.com/office/drawing/2014/main" id="{5786AD60-CABF-9F0E-A589-9DA0FCD27D3E}"/>
                </a:ext>
              </a:extLst>
            </p:cNvPr>
            <p:cNvSpPr/>
            <p:nvPr/>
          </p:nvSpPr>
          <p:spPr>
            <a:xfrm>
              <a:off x="679030" y="2005597"/>
              <a:ext cx="2561411" cy="3451669"/>
            </a:xfrm>
            <a:prstGeom prst="wedgeEllipseCallout">
              <a:avLst>
                <a:gd name="adj1" fmla="val -66241"/>
                <a:gd name="adj2" fmla="val 184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4C8B37-77D5-BF5D-F4AD-9B9D3A5F65DF}"/>
                </a:ext>
              </a:extLst>
            </p:cNvPr>
            <p:cNvSpPr txBox="1"/>
            <p:nvPr/>
          </p:nvSpPr>
          <p:spPr>
            <a:xfrm>
              <a:off x="907984" y="2910106"/>
              <a:ext cx="2103502" cy="1831176"/>
            </a:xfrm>
            <a:prstGeom prst="rect">
              <a:avLst/>
            </a:prstGeom>
            <a:noFill/>
          </p:spPr>
          <p:txBody>
            <a:bodyPr wrap="square">
              <a:spAutoFit/>
            </a:bodyPr>
            <a:lstStyle/>
            <a:p>
              <a:pPr lvl="0" algn="ctr">
                <a:defRPr/>
              </a:pPr>
              <a:r>
                <a:rPr lang="vi-VN" sz="3600" b="1">
                  <a:ln w="0"/>
                  <a:effectLst>
                    <a:outerShdw blurRad="38100" dist="19050" dir="2700000" algn="tl" rotWithShape="0">
                      <a:prstClr val="black">
                        <a:alpha val="40000"/>
                      </a:prstClr>
                    </a:outerShdw>
                  </a:effectLst>
                  <a:ea typeface="Times New Roman" panose="02020603050405020304" pitchFamily="18" charset="0"/>
                  <a:cs typeface="Arial" panose="020B0604020202020204" pitchFamily="34" charset="0"/>
                </a:rPr>
                <a:t>Vì sao cần bổ sung sữa chua có sẵn vào hỗn hợp sữa và ủ ấm hỗn hợp sữa ở nhiệt độ từ 40℃ đến 50℃ </a:t>
              </a:r>
              <a:endParaRPr kumimoji="0" lang="vi-VN" sz="3600" b="1" i="0" u="none" strike="noStrike" kern="1200" cap="none" spc="0" normalizeH="0" baseline="0" noProof="0">
                <a:ln w="0"/>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 name="Picture 2" descr="Cute chef girl smiling in uniform giving thumbs up cartoon art illustration">
            <a:extLst>
              <a:ext uri="{FF2B5EF4-FFF2-40B4-BE49-F238E27FC236}">
                <a16:creationId xmlns:a16="http://schemas.microsoft.com/office/drawing/2014/main" id="{334011CB-2D27-4D54-06D8-047A3A1583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400" b="94200" l="9744" r="89776">
                        <a14:foregroundMark x1="50000" y1="8400" x2="55591" y2="11800"/>
                        <a14:foregroundMark x1="52808" y1="92849" x2="52396" y2="90400"/>
                        <a14:backgroundMark x1="22045" y1="34400" x2="26358" y2="80000"/>
                        <a14:backgroundMark x1="26358" y1="80000" x2="33866" y2="82200"/>
                        <a14:backgroundMark x1="78275" y1="33400" x2="67572" y2="76200"/>
                        <a14:backgroundMark x1="53195" y1="94400" x2="53195" y2="94400"/>
                        <a14:backgroundMark x1="51917" y1="94400" x2="53674" y2="94800"/>
                      </a14:backgroundRemoval>
                    </a14:imgEffect>
                  </a14:imgLayer>
                </a14:imgProps>
              </a:ext>
              <a:ext uri="{28A0092B-C50C-407E-A947-70E740481C1C}">
                <a14:useLocalDpi xmlns:a14="http://schemas.microsoft.com/office/drawing/2010/main" val="0"/>
              </a:ext>
            </a:extLst>
          </a:blip>
          <a:srcRect/>
          <a:stretch>
            <a:fillRect/>
          </a:stretch>
        </p:blipFill>
        <p:spPr bwMode="auto">
          <a:xfrm>
            <a:off x="5555835" y="245966"/>
            <a:ext cx="8620126" cy="688508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EF9EEB9-76E0-BDA4-FD9E-4B057BAE75C9}"/>
              </a:ext>
            </a:extLst>
          </p:cNvPr>
          <p:cNvGrpSpPr/>
          <p:nvPr/>
        </p:nvGrpSpPr>
        <p:grpSpPr>
          <a:xfrm flipH="1">
            <a:off x="457200" y="609600"/>
            <a:ext cx="8001000" cy="6233523"/>
            <a:chOff x="679030" y="2005597"/>
            <a:chExt cx="2561411" cy="3451669"/>
          </a:xfrm>
        </p:grpSpPr>
        <p:sp>
          <p:nvSpPr>
            <p:cNvPr id="6" name="Speech Bubble: Oval 5">
              <a:extLst>
                <a:ext uri="{FF2B5EF4-FFF2-40B4-BE49-F238E27FC236}">
                  <a16:creationId xmlns:a16="http://schemas.microsoft.com/office/drawing/2014/main" id="{D1AD53C2-C394-5044-0C00-C1ABD2B8E001}"/>
                </a:ext>
              </a:extLst>
            </p:cNvPr>
            <p:cNvSpPr/>
            <p:nvPr/>
          </p:nvSpPr>
          <p:spPr>
            <a:xfrm>
              <a:off x="679030" y="2005597"/>
              <a:ext cx="2561411" cy="3451669"/>
            </a:xfrm>
            <a:prstGeom prst="wedgeEllipseCallout">
              <a:avLst>
                <a:gd name="adj1" fmla="val -66241"/>
                <a:gd name="adj2" fmla="val 184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C1818416-3769-0061-A33D-9232CD590F28}"/>
                    </a:ext>
                  </a:extLst>
                </p:cNvPr>
                <p:cNvSpPr txBox="1"/>
                <p:nvPr/>
              </p:nvSpPr>
              <p:spPr>
                <a:xfrm>
                  <a:off x="892995" y="2442696"/>
                  <a:ext cx="2103502" cy="2505235"/>
                </a:xfrm>
                <a:prstGeom prst="rect">
                  <a:avLst/>
                </a:prstGeom>
                <a:noFill/>
              </p:spPr>
              <p:txBody>
                <a:bodyPr wrap="square">
                  <a:spAutoFit/>
                </a:bodyPr>
                <a:lstStyle/>
                <a:p>
                  <a:pPr lvl="0" algn="ctr">
                    <a:defRPr/>
                  </a:pPr>
                  <a:r>
                    <a:rPr kumimoji="0" lang="vi-VN" sz="3600" b="1" i="0" u="none" strike="noStrike" kern="1200" cap="none" spc="0" normalizeH="0" baseline="0" noProof="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Cần bổ sung sữa chua có sẵn vào hỗn hợp sữa và ủ ấm hỗn hợp sữa ở nhiệt độ từ 40</a:t>
                  </a:r>
                  <a14:m>
                    <m:oMath xmlns:m="http://schemas.openxmlformats.org/officeDocument/2006/math">
                      <m:r>
                        <a:rPr kumimoji="0" lang="vi-VN" sz="3600" b="1" i="1" u="none" strike="noStrike" kern="1200" cap="none" spc="0" normalizeH="0" baseline="0" noProof="0" smtClean="0">
                          <a:ln>
                            <a:noFill/>
                          </a:ln>
                          <a:solidFill>
                            <a:srgbClr val="202124"/>
                          </a:solidFill>
                          <a:effectLst/>
                          <a:uLnTx/>
                          <a:uFillTx/>
                          <a:latin typeface="Cambria Math" panose="02040503050406030204" pitchFamily="18" charset="0"/>
                          <a:ea typeface="Cambria Math" panose="02040503050406030204" pitchFamily="18" charset="0"/>
                        </a:rPr>
                        <m:t>℃</m:t>
                      </m:r>
                    </m:oMath>
                  </a14:m>
                  <a:r>
                    <a:rPr kumimoji="0" lang="vi-VN" sz="3600" b="1" i="1" u="none" strike="noStrike" kern="1200" cap="none" spc="0" normalizeH="0" baseline="0" noProof="0">
                      <a:ln>
                        <a:noFill/>
                      </a:ln>
                      <a:solidFill>
                        <a:srgbClr val="202124"/>
                      </a:solidFill>
                      <a:effectLst/>
                      <a:uLnTx/>
                      <a:uFillTx/>
                      <a:ea typeface="+mn-ea"/>
                      <a:cs typeface="+mn-cs"/>
                    </a:rPr>
                    <a:t> </a:t>
                  </a:r>
                  <a:r>
                    <a:rPr kumimoji="0" lang="vi-VN" sz="3600" b="1" i="0" u="none" strike="noStrike" kern="1200" cap="none" spc="0" normalizeH="0" baseline="0" noProof="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đến 50</a:t>
                  </a:r>
                  <a14:m>
                    <m:oMath xmlns:m="http://schemas.openxmlformats.org/officeDocument/2006/math">
                      <m:r>
                        <a:rPr lang="vi-VN" sz="3600" b="1" i="1">
                          <a:solidFill>
                            <a:srgbClr val="202124"/>
                          </a:solidFill>
                          <a:latin typeface="Cambria Math" panose="02040503050406030204" pitchFamily="18" charset="0"/>
                          <a:ea typeface="Cambria Math" panose="02040503050406030204" pitchFamily="18" charset="0"/>
                        </a:rPr>
                        <m:t>℃</m:t>
                      </m:r>
                    </m:oMath>
                  </a14:m>
                  <a:r>
                    <a:rPr lang="vi-VN" sz="3600" b="1" i="1">
                      <a:solidFill>
                        <a:srgbClr val="202124"/>
                      </a:solidFill>
                    </a:rPr>
                    <a:t> </a:t>
                  </a:r>
                  <a:r>
                    <a:rPr kumimoji="0" lang="vi-VN" sz="3600" b="1" i="0" u="none" strike="noStrike" kern="1200" cap="none" spc="0" normalizeH="0" baseline="0" noProof="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để cung cấp đủ lượng vi khuẩn lactic và đảm bảo nhiệt độ thuận lợi cho quá trình lên men diễn ra tốt nhất.</a:t>
                  </a:r>
                </a:p>
              </p:txBody>
            </p:sp>
          </mc:Choice>
          <mc:Fallback>
            <p:sp>
              <p:nvSpPr>
                <p:cNvPr id="7" name="TextBox 6">
                  <a:extLst>
                    <a:ext uri="{FF2B5EF4-FFF2-40B4-BE49-F238E27FC236}">
                      <a16:creationId xmlns:a16="http://schemas.microsoft.com/office/drawing/2014/main" id="{C1818416-3769-0061-A33D-9232CD590F28}"/>
                    </a:ext>
                  </a:extLst>
                </p:cNvPr>
                <p:cNvSpPr txBox="1">
                  <a:spLocks noRot="1" noChangeAspect="1" noMove="1" noResize="1" noEditPoints="1" noAdjustHandles="1" noChangeArrowheads="1" noChangeShapeType="1" noTextEdit="1"/>
                </p:cNvSpPr>
                <p:nvPr/>
              </p:nvSpPr>
              <p:spPr>
                <a:xfrm>
                  <a:off x="892995" y="2442696"/>
                  <a:ext cx="2103502" cy="2505235"/>
                </a:xfrm>
                <a:prstGeom prst="rect">
                  <a:avLst/>
                </a:prstGeom>
                <a:blipFill>
                  <a:blip r:embed="rId4"/>
                  <a:stretch>
                    <a:fillRect l="-2968" t="-2288" r="-5195" b="-4845"/>
                  </a:stretch>
                </a:blipFill>
              </p:spPr>
              <p:txBody>
                <a:bodyPr/>
                <a:lstStyle/>
                <a:p>
                  <a:r>
                    <a:rPr lang="en-US">
                      <a:noFill/>
                    </a:rPr>
                    <a:t> </a:t>
                  </a:r>
                </a:p>
              </p:txBody>
            </p:sp>
          </mc:Fallback>
        </mc:AlternateContent>
      </p:grpSp>
    </p:spTree>
    <p:extLst>
      <p:ext uri="{BB962C8B-B14F-4D97-AF65-F5344CB8AC3E}">
        <p14:creationId xmlns:p14="http://schemas.microsoft.com/office/powerpoint/2010/main" val="36669466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8FC376-0C71-5A3F-2DCE-56058FC06D3B}"/>
              </a:ext>
            </a:extLst>
          </p:cNvPr>
          <p:cNvGrpSpPr/>
          <p:nvPr/>
        </p:nvGrpSpPr>
        <p:grpSpPr>
          <a:xfrm flipH="1">
            <a:off x="1108078" y="381000"/>
            <a:ext cx="6019800" cy="5395323"/>
            <a:chOff x="679030" y="2005597"/>
            <a:chExt cx="2561411" cy="3451669"/>
          </a:xfrm>
        </p:grpSpPr>
        <p:sp>
          <p:nvSpPr>
            <p:cNvPr id="3" name="Speech Bubble: Oval 2">
              <a:extLst>
                <a:ext uri="{FF2B5EF4-FFF2-40B4-BE49-F238E27FC236}">
                  <a16:creationId xmlns:a16="http://schemas.microsoft.com/office/drawing/2014/main" id="{AD818CCB-7D47-5ADC-71A9-6FACB1B1AC36}"/>
                </a:ext>
              </a:extLst>
            </p:cNvPr>
            <p:cNvSpPr/>
            <p:nvPr/>
          </p:nvSpPr>
          <p:spPr>
            <a:xfrm>
              <a:off x="679030" y="2005597"/>
              <a:ext cx="2561411" cy="3451669"/>
            </a:xfrm>
            <a:prstGeom prst="wedgeEllipseCallout">
              <a:avLst>
                <a:gd name="adj1" fmla="val -66241"/>
                <a:gd name="adj2" fmla="val 184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B519218-8460-BF18-BDEE-A7AD9CDF1603}"/>
                </a:ext>
              </a:extLst>
            </p:cNvPr>
            <p:cNvSpPr txBox="1"/>
            <p:nvPr/>
          </p:nvSpPr>
          <p:spPr>
            <a:xfrm>
              <a:off x="907984" y="2910106"/>
              <a:ext cx="2103502" cy="1831176"/>
            </a:xfrm>
            <a:prstGeom prst="rect">
              <a:avLst/>
            </a:prstGeom>
            <a:noFill/>
          </p:spPr>
          <p:txBody>
            <a:bodyPr wrap="square">
              <a:spAutoFit/>
            </a:bodyPr>
            <a:lstStyle/>
            <a:p>
              <a:pPr lvl="0" algn="ctr">
                <a:defRPr/>
              </a:pPr>
              <a:r>
                <a:rPr lang="vi-VN" sz="3600" b="1">
                  <a:ln w="0"/>
                  <a:effectLst>
                    <a:outerShdw blurRad="38100" dist="19050" dir="2700000" algn="tl" rotWithShape="0">
                      <a:prstClr val="black">
                        <a:alpha val="40000"/>
                      </a:prstClr>
                    </a:outerShdw>
                  </a:effectLst>
                  <a:ea typeface="Times New Roman" panose="02020603050405020304" pitchFamily="18" charset="0"/>
                  <a:cs typeface="Arial" panose="020B0604020202020204" pitchFamily="34" charset="0"/>
                </a:rPr>
                <a:t>Trong quá trình làm sữa chua, quá trình nào đã làm cho hỗn hợp sữa đặc biến đổi thành sữa chua?</a:t>
              </a:r>
              <a:endParaRPr kumimoji="0" lang="vi-VN" sz="3600" b="1" i="0" u="none" strike="noStrike" kern="1200" cap="none" spc="0" normalizeH="0" baseline="0" noProof="0">
                <a:ln w="0"/>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 name="Picture 2" descr="Cute chef girl smiling in uniform giving thumbs up cartoon art illustration">
            <a:extLst>
              <a:ext uri="{FF2B5EF4-FFF2-40B4-BE49-F238E27FC236}">
                <a16:creationId xmlns:a16="http://schemas.microsoft.com/office/drawing/2014/main" id="{334011CB-2D27-4D54-06D8-047A3A1583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400" b="94200" l="9744" r="89776">
                        <a14:foregroundMark x1="50000" y1="8400" x2="55591" y2="11800"/>
                        <a14:foregroundMark x1="52808" y1="92849" x2="52396" y2="90400"/>
                        <a14:backgroundMark x1="22045" y1="34400" x2="26358" y2="80000"/>
                        <a14:backgroundMark x1="26358" y1="80000" x2="33866" y2="82200"/>
                        <a14:backgroundMark x1="78275" y1="33400" x2="67572" y2="76200"/>
                        <a14:backgroundMark x1="53195" y1="94400" x2="53195" y2="94400"/>
                        <a14:backgroundMark x1="51917" y1="94400" x2="53674" y2="94800"/>
                      </a14:backgroundRemoval>
                    </a14:imgEffect>
                  </a14:imgLayer>
                </a14:imgProps>
              </a:ext>
              <a:ext uri="{28A0092B-C50C-407E-A947-70E740481C1C}">
                <a14:useLocalDpi xmlns:a14="http://schemas.microsoft.com/office/drawing/2010/main" val="0"/>
              </a:ext>
            </a:extLst>
          </a:blip>
          <a:srcRect/>
          <a:stretch>
            <a:fillRect/>
          </a:stretch>
        </p:blipFill>
        <p:spPr bwMode="auto">
          <a:xfrm>
            <a:off x="5555835" y="245966"/>
            <a:ext cx="8620126" cy="688508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EF9EEB9-76E0-BDA4-FD9E-4B057BAE75C9}"/>
              </a:ext>
            </a:extLst>
          </p:cNvPr>
          <p:cNvGrpSpPr/>
          <p:nvPr/>
        </p:nvGrpSpPr>
        <p:grpSpPr>
          <a:xfrm flipH="1">
            <a:off x="460378" y="346524"/>
            <a:ext cx="7315200" cy="5758957"/>
            <a:chOff x="679030" y="2005597"/>
            <a:chExt cx="2561411" cy="3451669"/>
          </a:xfrm>
        </p:grpSpPr>
        <p:sp>
          <p:nvSpPr>
            <p:cNvPr id="6" name="Speech Bubble: Oval 5">
              <a:extLst>
                <a:ext uri="{FF2B5EF4-FFF2-40B4-BE49-F238E27FC236}">
                  <a16:creationId xmlns:a16="http://schemas.microsoft.com/office/drawing/2014/main" id="{D1AD53C2-C394-5044-0C00-C1ABD2B8E001}"/>
                </a:ext>
              </a:extLst>
            </p:cNvPr>
            <p:cNvSpPr/>
            <p:nvPr/>
          </p:nvSpPr>
          <p:spPr>
            <a:xfrm>
              <a:off x="679030" y="2005597"/>
              <a:ext cx="2561411" cy="3451669"/>
            </a:xfrm>
            <a:prstGeom prst="wedgeEllipseCallout">
              <a:avLst>
                <a:gd name="adj1" fmla="val -66241"/>
                <a:gd name="adj2" fmla="val 184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1818416-3769-0061-A33D-9232CD590F28}"/>
                </a:ext>
              </a:extLst>
            </p:cNvPr>
            <p:cNvSpPr txBox="1"/>
            <p:nvPr/>
          </p:nvSpPr>
          <p:spPr>
            <a:xfrm>
              <a:off x="966178" y="2927684"/>
              <a:ext cx="2103502" cy="1278181"/>
            </a:xfrm>
            <a:prstGeom prst="rect">
              <a:avLst/>
            </a:prstGeom>
            <a:noFill/>
          </p:spPr>
          <p:txBody>
            <a:bodyPr wrap="square">
              <a:spAutoFit/>
            </a:bodyPr>
            <a:lstStyle/>
            <a:p>
              <a:pPr lvl="0" algn="ctr">
                <a:defRPr/>
              </a:pPr>
              <a:r>
                <a:rPr lang="vi-VN" sz="3600" b="1">
                  <a:ln w="0"/>
                  <a:solidFill>
                    <a:srgbClr val="C00000"/>
                  </a:solidFill>
                  <a:effectLst>
                    <a:outerShdw blurRad="38100" dist="19050" dir="2700000" algn="tl" rotWithShape="0">
                      <a:prstClr val="black">
                        <a:alpha val="40000"/>
                      </a:prstClr>
                    </a:outerShdw>
                  </a:effectLst>
                  <a:ea typeface="Times New Roman" panose="02020603050405020304" pitchFamily="18" charset="0"/>
                  <a:cs typeface="Arial" panose="020B0604020202020204" pitchFamily="34" charset="0"/>
                </a:rPr>
                <a:t>Trong quá trình làm sữa chua, quá trình lên men đã làm cho hỗn hợp sữa đặc biến đổi thành sữa chua.</a:t>
              </a:r>
              <a:endParaRPr kumimoji="0" lang="vi-VN" sz="3600" b="1" i="0" u="none" strike="noStrike" kern="1200" cap="none" spc="0" normalizeH="0" baseline="0" noProof="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9391050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42E7CCB-25E3-A6B0-D4CC-EA4D72640808}"/>
              </a:ext>
            </a:extLst>
          </p:cNvPr>
          <p:cNvGrpSpPr/>
          <p:nvPr/>
        </p:nvGrpSpPr>
        <p:grpSpPr>
          <a:xfrm flipH="1">
            <a:off x="1219200" y="936095"/>
            <a:ext cx="6019800" cy="5395323"/>
            <a:chOff x="679030" y="2005597"/>
            <a:chExt cx="2561411" cy="3451669"/>
          </a:xfrm>
        </p:grpSpPr>
        <p:sp>
          <p:nvSpPr>
            <p:cNvPr id="9" name="Speech Bubble: Oval 8">
              <a:extLst>
                <a:ext uri="{FF2B5EF4-FFF2-40B4-BE49-F238E27FC236}">
                  <a16:creationId xmlns:a16="http://schemas.microsoft.com/office/drawing/2014/main" id="{886AB238-AC69-6521-7571-96189E1974BC}"/>
                </a:ext>
              </a:extLst>
            </p:cNvPr>
            <p:cNvSpPr/>
            <p:nvPr/>
          </p:nvSpPr>
          <p:spPr>
            <a:xfrm>
              <a:off x="679030" y="2005597"/>
              <a:ext cx="2561411" cy="3451669"/>
            </a:xfrm>
            <a:prstGeom prst="wedgeEllipseCallout">
              <a:avLst>
                <a:gd name="adj1" fmla="val -66241"/>
                <a:gd name="adj2" fmla="val 184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1406540-7B94-DA2F-EF45-4EEFA3BF6BEA}"/>
                </a:ext>
              </a:extLst>
            </p:cNvPr>
            <p:cNvSpPr txBox="1"/>
            <p:nvPr/>
          </p:nvSpPr>
          <p:spPr>
            <a:xfrm>
              <a:off x="907984" y="2910106"/>
              <a:ext cx="2103502" cy="1476755"/>
            </a:xfrm>
            <a:prstGeom prst="rect">
              <a:avLst/>
            </a:prstGeom>
            <a:noFill/>
          </p:spPr>
          <p:txBody>
            <a:bodyPr wrap="square">
              <a:spAutoFit/>
            </a:bodyPr>
            <a:lstStyle/>
            <a:p>
              <a:pPr lvl="0" algn="ctr">
                <a:defRPr/>
              </a:pPr>
              <a:r>
                <a:rPr lang="vi-VN" sz="3600" b="1">
                  <a:ln w="0"/>
                  <a:effectLst>
                    <a:outerShdw blurRad="38100" dist="19050" dir="2700000" algn="tl" rotWithShape="0">
                      <a:prstClr val="black">
                        <a:alpha val="40000"/>
                      </a:prstClr>
                    </a:outerShdw>
                  </a:effectLst>
                  <a:ea typeface="Times New Roman" panose="02020603050405020304" pitchFamily="18" charset="0"/>
                  <a:cs typeface="Arial" panose="020B0604020202020204" pitchFamily="34" charset="0"/>
                </a:rPr>
                <a:t>Theo em, vai trò của vi khuẩn trong quá trình làm sữa chua là gì?</a:t>
              </a:r>
              <a:endParaRPr kumimoji="0" lang="vi-VN" sz="3600" b="1" i="0" u="none" strike="noStrike" kern="1200" cap="none" spc="0" normalizeH="0" baseline="0" noProof="0">
                <a:ln w="0"/>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 name="Picture 2" descr="Cute chef girl smiling in uniform giving thumbs up cartoon art illustration">
            <a:extLst>
              <a:ext uri="{FF2B5EF4-FFF2-40B4-BE49-F238E27FC236}">
                <a16:creationId xmlns:a16="http://schemas.microsoft.com/office/drawing/2014/main" id="{334011CB-2D27-4D54-06D8-047A3A1583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400" b="94200" l="9744" r="89776">
                        <a14:foregroundMark x1="50000" y1="8400" x2="55591" y2="11800"/>
                        <a14:foregroundMark x1="52808" y1="92849" x2="52396" y2="90400"/>
                        <a14:backgroundMark x1="22045" y1="34400" x2="26358" y2="80000"/>
                        <a14:backgroundMark x1="26358" y1="80000" x2="33866" y2="82200"/>
                        <a14:backgroundMark x1="78275" y1="33400" x2="67572" y2="76200"/>
                        <a14:backgroundMark x1="53195" y1="94400" x2="53195" y2="94400"/>
                        <a14:backgroundMark x1="51917" y1="94400" x2="53674" y2="94800"/>
                      </a14:backgroundRemoval>
                    </a14:imgEffect>
                  </a14:imgLayer>
                </a14:imgProps>
              </a:ext>
              <a:ext uri="{28A0092B-C50C-407E-A947-70E740481C1C}">
                <a14:useLocalDpi xmlns:a14="http://schemas.microsoft.com/office/drawing/2010/main" val="0"/>
              </a:ext>
            </a:extLst>
          </a:blip>
          <a:srcRect/>
          <a:stretch>
            <a:fillRect/>
          </a:stretch>
        </p:blipFill>
        <p:spPr bwMode="auto">
          <a:xfrm>
            <a:off x="5555835" y="245966"/>
            <a:ext cx="8620126" cy="688508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EF9EEB9-76E0-BDA4-FD9E-4B057BAE75C9}"/>
              </a:ext>
            </a:extLst>
          </p:cNvPr>
          <p:cNvGrpSpPr/>
          <p:nvPr/>
        </p:nvGrpSpPr>
        <p:grpSpPr>
          <a:xfrm flipH="1">
            <a:off x="457200" y="609600"/>
            <a:ext cx="7543800" cy="6002433"/>
            <a:chOff x="598986" y="2005596"/>
            <a:chExt cx="2641455" cy="4531586"/>
          </a:xfrm>
        </p:grpSpPr>
        <p:sp>
          <p:nvSpPr>
            <p:cNvPr id="6" name="Speech Bubble: Oval 5">
              <a:extLst>
                <a:ext uri="{FF2B5EF4-FFF2-40B4-BE49-F238E27FC236}">
                  <a16:creationId xmlns:a16="http://schemas.microsoft.com/office/drawing/2014/main" id="{D1AD53C2-C394-5044-0C00-C1ABD2B8E001}"/>
                </a:ext>
              </a:extLst>
            </p:cNvPr>
            <p:cNvSpPr/>
            <p:nvPr/>
          </p:nvSpPr>
          <p:spPr>
            <a:xfrm>
              <a:off x="598986" y="2005596"/>
              <a:ext cx="2641455" cy="4531586"/>
            </a:xfrm>
            <a:prstGeom prst="wedgeEllipseCallout">
              <a:avLst>
                <a:gd name="adj1" fmla="val -66241"/>
                <a:gd name="adj2" fmla="val 184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1818416-3769-0061-A33D-9232CD590F28}"/>
                </a:ext>
              </a:extLst>
            </p:cNvPr>
            <p:cNvSpPr txBox="1"/>
            <p:nvPr/>
          </p:nvSpPr>
          <p:spPr>
            <a:xfrm>
              <a:off x="732393" y="2580874"/>
              <a:ext cx="2239072" cy="34156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Vai trò của vi khuẩn trong quá trình làm sữa chua là: vi khuẩn có ích (chủ yếu là vi khuẩn lactic) đã sử dụng các chất có trong nguyên liệu để lên men, tạo ra hương thơm và vị chua đặc trưng của sữa chua.</a:t>
              </a:r>
            </a:p>
          </p:txBody>
        </p:sp>
      </p:grpSp>
    </p:spTree>
    <p:extLst>
      <p:ext uri="{BB962C8B-B14F-4D97-AF65-F5344CB8AC3E}">
        <p14:creationId xmlns:p14="http://schemas.microsoft.com/office/powerpoint/2010/main" val="10293449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9">
            <a:extLst>
              <a:ext uri="{FF2B5EF4-FFF2-40B4-BE49-F238E27FC236}">
                <a16:creationId xmlns:a16="http://schemas.microsoft.com/office/drawing/2014/main" id="{B0E6E031-2C63-FFCD-7C50-D0AACA1E3C18}"/>
              </a:ext>
            </a:extLst>
          </p:cNvPr>
          <p:cNvGrpSpPr/>
          <p:nvPr/>
        </p:nvGrpSpPr>
        <p:grpSpPr>
          <a:xfrm flipV="1">
            <a:off x="3999149" y="1168609"/>
            <a:ext cx="7587382" cy="5215438"/>
            <a:chOff x="692006" y="116442"/>
            <a:chExt cx="11176173" cy="2919244"/>
          </a:xfrm>
        </p:grpSpPr>
        <p:sp>
          <p:nvSpPr>
            <p:cNvPr id="5" name="矩形 16">
              <a:extLst>
                <a:ext uri="{FF2B5EF4-FFF2-40B4-BE49-F238E27FC236}">
                  <a16:creationId xmlns:a16="http://schemas.microsoft.com/office/drawing/2014/main" id="{621A02CA-9684-7C3F-83B7-0F3DA7C5265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6" name="矩形 16">
              <a:extLst>
                <a:ext uri="{FF2B5EF4-FFF2-40B4-BE49-F238E27FC236}">
                  <a16:creationId xmlns:a16="http://schemas.microsoft.com/office/drawing/2014/main" id="{18321BC7-FE19-2101-3E69-8B633D13945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038A7816-33F5-C027-FF5A-7472CB3C5C03}"/>
              </a:ext>
            </a:extLst>
          </p:cNvPr>
          <p:cNvSpPr txBox="1"/>
          <p:nvPr/>
        </p:nvSpPr>
        <p:spPr>
          <a:xfrm>
            <a:off x="4295546" y="2174812"/>
            <a:ext cx="6994588" cy="3146952"/>
          </a:xfrm>
          <a:prstGeom prst="rect">
            <a:avLst/>
          </a:prstGeom>
          <a:noFill/>
        </p:spPr>
        <p:txBody>
          <a:bodyPr wrap="square">
            <a:spAutoFit/>
          </a:bodyPr>
          <a:lstStyle/>
          <a:p>
            <a:pPr marL="90170" marR="24130" lvl="0" indent="-90170" algn="just" defTabSz="914400" rtl="0" eaLnBrk="1" fontAlgn="auto" latinLnBrk="0" hangingPunct="1">
              <a:lnSpc>
                <a:spcPct val="120000"/>
              </a:lnSpc>
              <a:spcBef>
                <a:spcPts val="0"/>
              </a:spcBef>
              <a:spcAft>
                <a:spcPts val="800"/>
              </a:spcAft>
              <a:buClrTx/>
              <a:buSzTx/>
              <a:buFontTx/>
              <a:buNone/>
              <a:tabLst/>
              <a:defRPr/>
            </a:pPr>
            <a:r>
              <a:rPr kumimoji="0" lang="vi-VN" sz="2800" b="0" i="0" u="none" strike="noStrike" kern="1200" cap="none" spc="0" normalizeH="0" baseline="0" noProof="0">
                <a:ln w="19050">
                  <a:solidFill>
                    <a:prstClr val="black"/>
                  </a:solidFill>
                </a:ln>
                <a:solidFill>
                  <a:prstClr val="black"/>
                </a:solidFill>
                <a:effectLst>
                  <a:outerShdw blurRad="38100" dist="19050" dir="2700000" algn="tl" rotWithShape="0">
                    <a:prstClr val="black">
                      <a:alpha val="40000"/>
                    </a:prstClr>
                  </a:outerShdw>
                </a:effectLst>
                <a:uLnTx/>
                <a:uFillTx/>
                <a:latin typeface="UTM Avo" panose="02040603050506020204" pitchFamily="18" charset="0"/>
                <a:ea typeface="Arial" panose="020B0604020202020204" pitchFamily="34" charset="0"/>
                <a:cs typeface="Times New Roman" panose="02020603050405020304" pitchFamily="18" charset="0"/>
              </a:rPr>
              <a:t>Trong quá trình làm sữa chua, vi khuẩn có ích (chủ yếu là các vi khuẩn lactic) sẽ sử dụng những chất có trong nguyên liệu để lên men tạo sản phẩm sữa chua có màu trắng đặc trưng, mùi thơm, vị</a:t>
            </a:r>
            <a:r>
              <a:rPr kumimoji="0" lang="en-US" sz="2800" b="0" i="0" u="none" strike="noStrike" kern="1200" cap="none" spc="0" normalizeH="0" baseline="0" noProof="0">
                <a:ln w="19050">
                  <a:solidFill>
                    <a:prstClr val="black"/>
                  </a:solidFill>
                </a:ln>
                <a:solidFill>
                  <a:prstClr val="black"/>
                </a:solidFill>
                <a:effectLst>
                  <a:outerShdw blurRad="38100" dist="19050" dir="2700000" algn="tl" rotWithShape="0">
                    <a:prstClr val="black">
                      <a:alpha val="40000"/>
                    </a:prstClr>
                  </a:outerShdw>
                </a:effectLst>
                <a:uLnTx/>
                <a:uFillTx/>
                <a:latin typeface="UTM Avo" panose="02040603050506020204" pitchFamily="18" charset="0"/>
                <a:ea typeface="Arial" panose="020B0604020202020204" pitchFamily="34" charset="0"/>
                <a:cs typeface="Times New Roman" panose="02020603050405020304" pitchFamily="18" charset="0"/>
              </a:rPr>
              <a:t> </a:t>
            </a:r>
            <a:r>
              <a:rPr kumimoji="0" lang="vi-VN" sz="2800" b="0" i="0" u="none" strike="noStrike" kern="1200" cap="none" spc="0" normalizeH="0" baseline="0" noProof="0">
                <a:ln w="19050">
                  <a:solidFill>
                    <a:prstClr val="black"/>
                  </a:solidFill>
                </a:ln>
                <a:solidFill>
                  <a:prstClr val="black"/>
                </a:solidFill>
                <a:effectLst>
                  <a:outerShdw blurRad="38100" dist="19050" dir="2700000" algn="tl" rotWithShape="0">
                    <a:prstClr val="black">
                      <a:alpha val="40000"/>
                    </a:prstClr>
                  </a:outerShdw>
                </a:effectLst>
                <a:uLnTx/>
                <a:uFillTx/>
                <a:latin typeface="UTM Avo" panose="02040603050506020204" pitchFamily="18" charset="0"/>
                <a:ea typeface="Arial" panose="020B0604020202020204" pitchFamily="34" charset="0"/>
                <a:cs typeface="Times New Roman" panose="02020603050405020304" pitchFamily="18" charset="0"/>
              </a:rPr>
              <a:t>chua dịu.</a:t>
            </a:r>
          </a:p>
        </p:txBody>
      </p:sp>
      <p:sp>
        <p:nvSpPr>
          <p:cNvPr id="8" name="TextBox 7">
            <a:extLst>
              <a:ext uri="{FF2B5EF4-FFF2-40B4-BE49-F238E27FC236}">
                <a16:creationId xmlns:a16="http://schemas.microsoft.com/office/drawing/2014/main" id="{F2C2938B-99C7-D2E5-97DD-F4A235C939D4}"/>
              </a:ext>
            </a:extLst>
          </p:cNvPr>
          <p:cNvSpPr txBox="1"/>
          <p:nvPr/>
        </p:nvSpPr>
        <p:spPr>
          <a:xfrm>
            <a:off x="5431119" y="177367"/>
            <a:ext cx="7181455" cy="22159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w="57150">
                  <a:solidFill>
                    <a:sysClr val="windowText" lastClr="000000"/>
                  </a:solidFill>
                </a:ln>
                <a:solidFill>
                  <a:srgbClr val="FF66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Kết luận</a:t>
            </a:r>
            <a:endParaRPr kumimoji="0" lang="en-US" sz="13800" b="1" i="0" u="none" strike="noStrike" kern="1200" cap="none" spc="0" normalizeH="0" baseline="0" noProof="0" dirty="0">
              <a:ln w="57150">
                <a:solidFill>
                  <a:sysClr val="windowText" lastClr="000000"/>
                </a:solidFill>
              </a:ln>
              <a:solidFill>
                <a:srgbClr val="FF66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p:txBody>
      </p:sp>
      <p:pic>
        <p:nvPicPr>
          <p:cNvPr id="9" name="Picture 2" descr="Vector cute woman chef holding yentafo noodles asian food hand drawn cartoon art illustration">
            <a:extLst>
              <a:ext uri="{FF2B5EF4-FFF2-40B4-BE49-F238E27FC236}">
                <a16:creationId xmlns:a16="http://schemas.microsoft.com/office/drawing/2014/main" id="{14667FE3-964E-80A5-D725-2A559F6083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583" b="91417" l="42013" r="93291">
                        <a14:foregroundMark x1="55431" y1="8982" x2="60383" y2="10379"/>
                        <a14:foregroundMark x1="42013" y1="30739" x2="43930" y2="31737"/>
                        <a14:foregroundMark x1="63099" y1="91417" x2="62460" y2="89421"/>
                      </a14:backgroundRemoval>
                    </a14:imgEffect>
                  </a14:imgLayer>
                </a14:imgProps>
              </a:ext>
              <a:ext uri="{28A0092B-C50C-407E-A947-70E740481C1C}">
                <a14:useLocalDpi xmlns:a14="http://schemas.microsoft.com/office/drawing/2010/main" val="0"/>
              </a:ext>
            </a:extLst>
          </a:blip>
          <a:srcRect l="37375"/>
          <a:stretch/>
        </p:blipFill>
        <p:spPr bwMode="auto">
          <a:xfrm>
            <a:off x="-1" y="364197"/>
            <a:ext cx="5372265" cy="6865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5063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te chef girl smiling in uniform giving thumbs up cartoon art illustration">
            <a:extLst>
              <a:ext uri="{FF2B5EF4-FFF2-40B4-BE49-F238E27FC236}">
                <a16:creationId xmlns:a16="http://schemas.microsoft.com/office/drawing/2014/main" id="{65C2C218-74C3-1E0E-7674-352819FD354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400" b="94200" l="9744" r="89776">
                        <a14:foregroundMark x1="50000" y1="8400" x2="55591" y2="11800"/>
                        <a14:foregroundMark x1="52808" y1="92849" x2="52396" y2="90400"/>
                        <a14:backgroundMark x1="22045" y1="34400" x2="26358" y2="80000"/>
                        <a14:backgroundMark x1="26358" y1="80000" x2="33866" y2="82200"/>
                        <a14:backgroundMark x1="78275" y1="33400" x2="67572" y2="76200"/>
                        <a14:backgroundMark x1="53195" y1="94400" x2="53195" y2="94400"/>
                        <a14:backgroundMark x1="51917" y1="94400" x2="53674" y2="94800"/>
                      </a14:backgroundRemoval>
                    </a14:imgEffect>
                  </a14:imgLayer>
                </a14:imgProps>
              </a:ext>
              <a:ext uri="{28A0092B-C50C-407E-A947-70E740481C1C}">
                <a14:useLocalDpi xmlns:a14="http://schemas.microsoft.com/office/drawing/2010/main" val="0"/>
              </a:ext>
            </a:extLst>
          </a:blip>
          <a:srcRect/>
          <a:stretch>
            <a:fillRect/>
          </a:stretch>
        </p:blipFill>
        <p:spPr bwMode="auto">
          <a:xfrm>
            <a:off x="-1978026" y="245966"/>
            <a:ext cx="8620126" cy="688508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D3C97BE5-F8BB-2AEC-D962-9143239299ED}"/>
              </a:ext>
            </a:extLst>
          </p:cNvPr>
          <p:cNvGrpSpPr/>
          <p:nvPr/>
        </p:nvGrpSpPr>
        <p:grpSpPr>
          <a:xfrm>
            <a:off x="4054575" y="719739"/>
            <a:ext cx="7776728" cy="5739593"/>
            <a:chOff x="484474" y="2098306"/>
            <a:chExt cx="2383777" cy="3960154"/>
          </a:xfrm>
        </p:grpSpPr>
        <p:sp>
          <p:nvSpPr>
            <p:cNvPr id="6" name="Speech Bubble: Oval 5">
              <a:extLst>
                <a:ext uri="{FF2B5EF4-FFF2-40B4-BE49-F238E27FC236}">
                  <a16:creationId xmlns:a16="http://schemas.microsoft.com/office/drawing/2014/main" id="{BD86F639-D5E8-075D-DBC3-4C7F6F63C6AD}"/>
                </a:ext>
              </a:extLst>
            </p:cNvPr>
            <p:cNvSpPr/>
            <p:nvPr/>
          </p:nvSpPr>
          <p:spPr>
            <a:xfrm>
              <a:off x="484474" y="2098306"/>
              <a:ext cx="2383777" cy="3879335"/>
            </a:xfrm>
            <a:custGeom>
              <a:avLst/>
              <a:gdLst>
                <a:gd name="connsiteX0" fmla="*/ 0 w 7142017"/>
                <a:gd name="connsiteY0" fmla="*/ 907875 h 5447143"/>
                <a:gd name="connsiteX1" fmla="*/ 907875 w 7142017"/>
                <a:gd name="connsiteY1" fmla="*/ 0 h 5447143"/>
                <a:gd name="connsiteX2" fmla="*/ 1190336 w 7142017"/>
                <a:gd name="connsiteY2" fmla="*/ 0 h 5447143"/>
                <a:gd name="connsiteX3" fmla="*/ 1190336 w 7142017"/>
                <a:gd name="connsiteY3" fmla="*/ 0 h 5447143"/>
                <a:gd name="connsiteX4" fmla="*/ 2975840 w 7142017"/>
                <a:gd name="connsiteY4" fmla="*/ 0 h 5447143"/>
                <a:gd name="connsiteX5" fmla="*/ 6234142 w 7142017"/>
                <a:gd name="connsiteY5" fmla="*/ 0 h 5447143"/>
                <a:gd name="connsiteX6" fmla="*/ 7142017 w 7142017"/>
                <a:gd name="connsiteY6" fmla="*/ 907875 h 5447143"/>
                <a:gd name="connsiteX7" fmla="*/ 7142017 w 7142017"/>
                <a:gd name="connsiteY7" fmla="*/ 907857 h 5447143"/>
                <a:gd name="connsiteX8" fmla="*/ 7142017 w 7142017"/>
                <a:gd name="connsiteY8" fmla="*/ 907857 h 5447143"/>
                <a:gd name="connsiteX9" fmla="*/ 7142017 w 7142017"/>
                <a:gd name="connsiteY9" fmla="*/ 2269643 h 5447143"/>
                <a:gd name="connsiteX10" fmla="*/ 7142017 w 7142017"/>
                <a:gd name="connsiteY10" fmla="*/ 4539268 h 5447143"/>
                <a:gd name="connsiteX11" fmla="*/ 6234142 w 7142017"/>
                <a:gd name="connsiteY11" fmla="*/ 5447143 h 5447143"/>
                <a:gd name="connsiteX12" fmla="*/ 2975840 w 7142017"/>
                <a:gd name="connsiteY12" fmla="*/ 5447143 h 5447143"/>
                <a:gd name="connsiteX13" fmla="*/ 1190336 w 7142017"/>
                <a:gd name="connsiteY13" fmla="*/ 5447143 h 5447143"/>
                <a:gd name="connsiteX14" fmla="*/ 1190336 w 7142017"/>
                <a:gd name="connsiteY14" fmla="*/ 5447143 h 5447143"/>
                <a:gd name="connsiteX15" fmla="*/ 907875 w 7142017"/>
                <a:gd name="connsiteY15" fmla="*/ 5447143 h 5447143"/>
                <a:gd name="connsiteX16" fmla="*/ 0 w 7142017"/>
                <a:gd name="connsiteY16" fmla="*/ 4539268 h 5447143"/>
                <a:gd name="connsiteX17" fmla="*/ 0 w 7142017"/>
                <a:gd name="connsiteY17" fmla="*/ 2269643 h 5447143"/>
                <a:gd name="connsiteX18" fmla="*/ -634711 w 7142017"/>
                <a:gd name="connsiteY18" fmla="*/ 2584724 h 5447143"/>
                <a:gd name="connsiteX19" fmla="*/ 0 w 7142017"/>
                <a:gd name="connsiteY19" fmla="*/ 907857 h 5447143"/>
                <a:gd name="connsiteX20" fmla="*/ 0 w 7142017"/>
                <a:gd name="connsiteY20" fmla="*/ 907875 h 5447143"/>
                <a:gd name="connsiteX0" fmla="*/ 609311 w 7776728"/>
                <a:gd name="connsiteY0" fmla="*/ 1593675 h 5447143"/>
                <a:gd name="connsiteX1" fmla="*/ 1542586 w 7776728"/>
                <a:gd name="connsiteY1" fmla="*/ 0 h 5447143"/>
                <a:gd name="connsiteX2" fmla="*/ 1825047 w 7776728"/>
                <a:gd name="connsiteY2" fmla="*/ 0 h 5447143"/>
                <a:gd name="connsiteX3" fmla="*/ 1825047 w 7776728"/>
                <a:gd name="connsiteY3" fmla="*/ 0 h 5447143"/>
                <a:gd name="connsiteX4" fmla="*/ 3610551 w 7776728"/>
                <a:gd name="connsiteY4" fmla="*/ 0 h 5447143"/>
                <a:gd name="connsiteX5" fmla="*/ 6868853 w 7776728"/>
                <a:gd name="connsiteY5" fmla="*/ 0 h 5447143"/>
                <a:gd name="connsiteX6" fmla="*/ 7776728 w 7776728"/>
                <a:gd name="connsiteY6" fmla="*/ 907875 h 5447143"/>
                <a:gd name="connsiteX7" fmla="*/ 7776728 w 7776728"/>
                <a:gd name="connsiteY7" fmla="*/ 907857 h 5447143"/>
                <a:gd name="connsiteX8" fmla="*/ 7776728 w 7776728"/>
                <a:gd name="connsiteY8" fmla="*/ 907857 h 5447143"/>
                <a:gd name="connsiteX9" fmla="*/ 7776728 w 7776728"/>
                <a:gd name="connsiteY9" fmla="*/ 2269643 h 5447143"/>
                <a:gd name="connsiteX10" fmla="*/ 7776728 w 7776728"/>
                <a:gd name="connsiteY10" fmla="*/ 4539268 h 5447143"/>
                <a:gd name="connsiteX11" fmla="*/ 6868853 w 7776728"/>
                <a:gd name="connsiteY11" fmla="*/ 5447143 h 5447143"/>
                <a:gd name="connsiteX12" fmla="*/ 3610551 w 7776728"/>
                <a:gd name="connsiteY12" fmla="*/ 5447143 h 5447143"/>
                <a:gd name="connsiteX13" fmla="*/ 1825047 w 7776728"/>
                <a:gd name="connsiteY13" fmla="*/ 5447143 h 5447143"/>
                <a:gd name="connsiteX14" fmla="*/ 1825047 w 7776728"/>
                <a:gd name="connsiteY14" fmla="*/ 5447143 h 5447143"/>
                <a:gd name="connsiteX15" fmla="*/ 1542586 w 7776728"/>
                <a:gd name="connsiteY15" fmla="*/ 5447143 h 5447143"/>
                <a:gd name="connsiteX16" fmla="*/ 634711 w 7776728"/>
                <a:gd name="connsiteY16" fmla="*/ 4539268 h 5447143"/>
                <a:gd name="connsiteX17" fmla="*/ 634711 w 7776728"/>
                <a:gd name="connsiteY17" fmla="*/ 2269643 h 5447143"/>
                <a:gd name="connsiteX18" fmla="*/ 0 w 7776728"/>
                <a:gd name="connsiteY18" fmla="*/ 2584724 h 5447143"/>
                <a:gd name="connsiteX19" fmla="*/ 634711 w 7776728"/>
                <a:gd name="connsiteY19" fmla="*/ 907857 h 5447143"/>
                <a:gd name="connsiteX20" fmla="*/ 609311 w 7776728"/>
                <a:gd name="connsiteY20" fmla="*/ 1593675 h 5447143"/>
                <a:gd name="connsiteX0" fmla="*/ 609311 w 7776728"/>
                <a:gd name="connsiteY0" fmla="*/ 1593675 h 5447143"/>
                <a:gd name="connsiteX1" fmla="*/ 1542586 w 7776728"/>
                <a:gd name="connsiteY1" fmla="*/ 0 h 5447143"/>
                <a:gd name="connsiteX2" fmla="*/ 1825047 w 7776728"/>
                <a:gd name="connsiteY2" fmla="*/ 0 h 5447143"/>
                <a:gd name="connsiteX3" fmla="*/ 1825047 w 7776728"/>
                <a:gd name="connsiteY3" fmla="*/ 0 h 5447143"/>
                <a:gd name="connsiteX4" fmla="*/ 3610551 w 7776728"/>
                <a:gd name="connsiteY4" fmla="*/ 0 h 5447143"/>
                <a:gd name="connsiteX5" fmla="*/ 6868853 w 7776728"/>
                <a:gd name="connsiteY5" fmla="*/ 0 h 5447143"/>
                <a:gd name="connsiteX6" fmla="*/ 7776728 w 7776728"/>
                <a:gd name="connsiteY6" fmla="*/ 907875 h 5447143"/>
                <a:gd name="connsiteX7" fmla="*/ 7776728 w 7776728"/>
                <a:gd name="connsiteY7" fmla="*/ 907857 h 5447143"/>
                <a:gd name="connsiteX8" fmla="*/ 7776728 w 7776728"/>
                <a:gd name="connsiteY8" fmla="*/ 907857 h 5447143"/>
                <a:gd name="connsiteX9" fmla="*/ 7776728 w 7776728"/>
                <a:gd name="connsiteY9" fmla="*/ 2269643 h 5447143"/>
                <a:gd name="connsiteX10" fmla="*/ 7776728 w 7776728"/>
                <a:gd name="connsiteY10" fmla="*/ 4539268 h 5447143"/>
                <a:gd name="connsiteX11" fmla="*/ 6868853 w 7776728"/>
                <a:gd name="connsiteY11" fmla="*/ 5447143 h 5447143"/>
                <a:gd name="connsiteX12" fmla="*/ 3610551 w 7776728"/>
                <a:gd name="connsiteY12" fmla="*/ 5447143 h 5447143"/>
                <a:gd name="connsiteX13" fmla="*/ 1825047 w 7776728"/>
                <a:gd name="connsiteY13" fmla="*/ 5447143 h 5447143"/>
                <a:gd name="connsiteX14" fmla="*/ 1825047 w 7776728"/>
                <a:gd name="connsiteY14" fmla="*/ 5447143 h 5447143"/>
                <a:gd name="connsiteX15" fmla="*/ 1542586 w 7776728"/>
                <a:gd name="connsiteY15" fmla="*/ 5447143 h 5447143"/>
                <a:gd name="connsiteX16" fmla="*/ 634711 w 7776728"/>
                <a:gd name="connsiteY16" fmla="*/ 4539268 h 5447143"/>
                <a:gd name="connsiteX17" fmla="*/ 634711 w 7776728"/>
                <a:gd name="connsiteY17" fmla="*/ 2269643 h 5447143"/>
                <a:gd name="connsiteX18" fmla="*/ 0 w 7776728"/>
                <a:gd name="connsiteY18" fmla="*/ 2584724 h 5447143"/>
                <a:gd name="connsiteX19" fmla="*/ 380711 w 7776728"/>
                <a:gd name="connsiteY19" fmla="*/ 2088957 h 5447143"/>
                <a:gd name="connsiteX20" fmla="*/ 609311 w 7776728"/>
                <a:gd name="connsiteY20" fmla="*/ 1593675 h 5447143"/>
                <a:gd name="connsiteX0" fmla="*/ 609311 w 7776728"/>
                <a:gd name="connsiteY0" fmla="*/ 1593675 h 5447143"/>
                <a:gd name="connsiteX1" fmla="*/ 758725 w 7776728"/>
                <a:gd name="connsiteY1" fmla="*/ 347061 h 5447143"/>
                <a:gd name="connsiteX2" fmla="*/ 1542586 w 7776728"/>
                <a:gd name="connsiteY2" fmla="*/ 0 h 5447143"/>
                <a:gd name="connsiteX3" fmla="*/ 1825047 w 7776728"/>
                <a:gd name="connsiteY3" fmla="*/ 0 h 5447143"/>
                <a:gd name="connsiteX4" fmla="*/ 1825047 w 7776728"/>
                <a:gd name="connsiteY4" fmla="*/ 0 h 5447143"/>
                <a:gd name="connsiteX5" fmla="*/ 3610551 w 7776728"/>
                <a:gd name="connsiteY5" fmla="*/ 0 h 5447143"/>
                <a:gd name="connsiteX6" fmla="*/ 6868853 w 7776728"/>
                <a:gd name="connsiteY6" fmla="*/ 0 h 5447143"/>
                <a:gd name="connsiteX7" fmla="*/ 7776728 w 7776728"/>
                <a:gd name="connsiteY7" fmla="*/ 907875 h 5447143"/>
                <a:gd name="connsiteX8" fmla="*/ 7776728 w 7776728"/>
                <a:gd name="connsiteY8" fmla="*/ 907857 h 5447143"/>
                <a:gd name="connsiteX9" fmla="*/ 7776728 w 7776728"/>
                <a:gd name="connsiteY9" fmla="*/ 907857 h 5447143"/>
                <a:gd name="connsiteX10" fmla="*/ 7776728 w 7776728"/>
                <a:gd name="connsiteY10" fmla="*/ 2269643 h 5447143"/>
                <a:gd name="connsiteX11" fmla="*/ 7776728 w 7776728"/>
                <a:gd name="connsiteY11" fmla="*/ 4539268 h 5447143"/>
                <a:gd name="connsiteX12" fmla="*/ 6868853 w 7776728"/>
                <a:gd name="connsiteY12" fmla="*/ 5447143 h 5447143"/>
                <a:gd name="connsiteX13" fmla="*/ 3610551 w 7776728"/>
                <a:gd name="connsiteY13" fmla="*/ 5447143 h 5447143"/>
                <a:gd name="connsiteX14" fmla="*/ 1825047 w 7776728"/>
                <a:gd name="connsiteY14" fmla="*/ 5447143 h 5447143"/>
                <a:gd name="connsiteX15" fmla="*/ 1825047 w 7776728"/>
                <a:gd name="connsiteY15" fmla="*/ 5447143 h 5447143"/>
                <a:gd name="connsiteX16" fmla="*/ 1542586 w 7776728"/>
                <a:gd name="connsiteY16" fmla="*/ 5447143 h 5447143"/>
                <a:gd name="connsiteX17" fmla="*/ 634711 w 7776728"/>
                <a:gd name="connsiteY17" fmla="*/ 4539268 h 5447143"/>
                <a:gd name="connsiteX18" fmla="*/ 634711 w 7776728"/>
                <a:gd name="connsiteY18" fmla="*/ 2269643 h 5447143"/>
                <a:gd name="connsiteX19" fmla="*/ 0 w 7776728"/>
                <a:gd name="connsiteY19" fmla="*/ 2584724 h 5447143"/>
                <a:gd name="connsiteX20" fmla="*/ 380711 w 7776728"/>
                <a:gd name="connsiteY20" fmla="*/ 2088957 h 5447143"/>
                <a:gd name="connsiteX21" fmla="*/ 609311 w 7776728"/>
                <a:gd name="connsiteY21" fmla="*/ 1593675 h 5447143"/>
                <a:gd name="connsiteX0" fmla="*/ 609311 w 7776728"/>
                <a:gd name="connsiteY0" fmla="*/ 1593675 h 5447143"/>
                <a:gd name="connsiteX1" fmla="*/ 758725 w 7776728"/>
                <a:gd name="connsiteY1" fmla="*/ 347061 h 5447143"/>
                <a:gd name="connsiteX2" fmla="*/ 1059986 w 7776728"/>
                <a:gd name="connsiteY2" fmla="*/ 0 h 5447143"/>
                <a:gd name="connsiteX3" fmla="*/ 1825047 w 7776728"/>
                <a:gd name="connsiteY3" fmla="*/ 0 h 5447143"/>
                <a:gd name="connsiteX4" fmla="*/ 1825047 w 7776728"/>
                <a:gd name="connsiteY4" fmla="*/ 0 h 5447143"/>
                <a:gd name="connsiteX5" fmla="*/ 3610551 w 7776728"/>
                <a:gd name="connsiteY5" fmla="*/ 0 h 5447143"/>
                <a:gd name="connsiteX6" fmla="*/ 6868853 w 7776728"/>
                <a:gd name="connsiteY6" fmla="*/ 0 h 5447143"/>
                <a:gd name="connsiteX7" fmla="*/ 7776728 w 7776728"/>
                <a:gd name="connsiteY7" fmla="*/ 907875 h 5447143"/>
                <a:gd name="connsiteX8" fmla="*/ 7776728 w 7776728"/>
                <a:gd name="connsiteY8" fmla="*/ 907857 h 5447143"/>
                <a:gd name="connsiteX9" fmla="*/ 7776728 w 7776728"/>
                <a:gd name="connsiteY9" fmla="*/ 907857 h 5447143"/>
                <a:gd name="connsiteX10" fmla="*/ 7776728 w 7776728"/>
                <a:gd name="connsiteY10" fmla="*/ 2269643 h 5447143"/>
                <a:gd name="connsiteX11" fmla="*/ 7776728 w 7776728"/>
                <a:gd name="connsiteY11" fmla="*/ 4539268 h 5447143"/>
                <a:gd name="connsiteX12" fmla="*/ 6868853 w 7776728"/>
                <a:gd name="connsiteY12" fmla="*/ 5447143 h 5447143"/>
                <a:gd name="connsiteX13" fmla="*/ 3610551 w 7776728"/>
                <a:gd name="connsiteY13" fmla="*/ 5447143 h 5447143"/>
                <a:gd name="connsiteX14" fmla="*/ 1825047 w 7776728"/>
                <a:gd name="connsiteY14" fmla="*/ 5447143 h 5447143"/>
                <a:gd name="connsiteX15" fmla="*/ 1825047 w 7776728"/>
                <a:gd name="connsiteY15" fmla="*/ 5447143 h 5447143"/>
                <a:gd name="connsiteX16" fmla="*/ 1542586 w 7776728"/>
                <a:gd name="connsiteY16" fmla="*/ 5447143 h 5447143"/>
                <a:gd name="connsiteX17" fmla="*/ 634711 w 7776728"/>
                <a:gd name="connsiteY17" fmla="*/ 4539268 h 5447143"/>
                <a:gd name="connsiteX18" fmla="*/ 634711 w 7776728"/>
                <a:gd name="connsiteY18" fmla="*/ 2269643 h 5447143"/>
                <a:gd name="connsiteX19" fmla="*/ 0 w 7776728"/>
                <a:gd name="connsiteY19" fmla="*/ 2584724 h 5447143"/>
                <a:gd name="connsiteX20" fmla="*/ 380711 w 7776728"/>
                <a:gd name="connsiteY20" fmla="*/ 2088957 h 5447143"/>
                <a:gd name="connsiteX21" fmla="*/ 609311 w 7776728"/>
                <a:gd name="connsiteY21" fmla="*/ 1593675 h 544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76728" h="5447143">
                  <a:moveTo>
                    <a:pt x="609311" y="1593675"/>
                  </a:moveTo>
                  <a:cubicBezTo>
                    <a:pt x="695597" y="1335109"/>
                    <a:pt x="603179" y="612674"/>
                    <a:pt x="758725" y="347061"/>
                  </a:cubicBezTo>
                  <a:cubicBezTo>
                    <a:pt x="914271" y="81448"/>
                    <a:pt x="905549" y="89593"/>
                    <a:pt x="1059986" y="0"/>
                  </a:cubicBezTo>
                  <a:lnTo>
                    <a:pt x="1825047" y="0"/>
                  </a:lnTo>
                  <a:lnTo>
                    <a:pt x="1825047" y="0"/>
                  </a:lnTo>
                  <a:lnTo>
                    <a:pt x="3610551" y="0"/>
                  </a:lnTo>
                  <a:lnTo>
                    <a:pt x="6868853" y="0"/>
                  </a:lnTo>
                  <a:cubicBezTo>
                    <a:pt x="7370259" y="0"/>
                    <a:pt x="7776728" y="406469"/>
                    <a:pt x="7776728" y="907875"/>
                  </a:cubicBezTo>
                  <a:lnTo>
                    <a:pt x="7776728" y="907857"/>
                  </a:lnTo>
                  <a:lnTo>
                    <a:pt x="7776728" y="907857"/>
                  </a:lnTo>
                  <a:lnTo>
                    <a:pt x="7776728" y="2269643"/>
                  </a:lnTo>
                  <a:lnTo>
                    <a:pt x="7776728" y="4539268"/>
                  </a:lnTo>
                  <a:cubicBezTo>
                    <a:pt x="7776728" y="5040674"/>
                    <a:pt x="7370259" y="5447143"/>
                    <a:pt x="6868853" y="5447143"/>
                  </a:cubicBezTo>
                  <a:lnTo>
                    <a:pt x="3610551" y="5447143"/>
                  </a:lnTo>
                  <a:lnTo>
                    <a:pt x="1825047" y="5447143"/>
                  </a:lnTo>
                  <a:lnTo>
                    <a:pt x="1825047" y="5447143"/>
                  </a:lnTo>
                  <a:lnTo>
                    <a:pt x="1542586" y="5447143"/>
                  </a:lnTo>
                  <a:cubicBezTo>
                    <a:pt x="1041180" y="5447143"/>
                    <a:pt x="634711" y="5040674"/>
                    <a:pt x="634711" y="4539268"/>
                  </a:cubicBezTo>
                  <a:lnTo>
                    <a:pt x="634711" y="2269643"/>
                  </a:lnTo>
                  <a:lnTo>
                    <a:pt x="0" y="2584724"/>
                  </a:lnTo>
                  <a:lnTo>
                    <a:pt x="380711" y="2088957"/>
                  </a:lnTo>
                  <a:cubicBezTo>
                    <a:pt x="380711" y="2088963"/>
                    <a:pt x="609311" y="1593669"/>
                    <a:pt x="609311" y="1593675"/>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5337276-86A6-1CD1-4BFF-8ECB8EAB7FB0}"/>
                </a:ext>
              </a:extLst>
            </p:cNvPr>
            <p:cNvSpPr txBox="1"/>
            <p:nvPr/>
          </p:nvSpPr>
          <p:spPr>
            <a:xfrm>
              <a:off x="726775" y="2604722"/>
              <a:ext cx="2104109" cy="3453738"/>
            </a:xfrm>
            <a:prstGeom prst="wedgeRoundRectCallou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noFill/>
                  </a:ln>
                  <a:solidFill>
                    <a:srgbClr val="00B050"/>
                  </a:solidFill>
                  <a:effectLst/>
                  <a:uLnTx/>
                  <a:uFillTx/>
                  <a:ea typeface="Times New Roman" panose="02020603050405020304" pitchFamily="18" charset="0"/>
                  <a:cs typeface="Arial" panose="020B0604020202020204" pitchFamily="34" charset="0"/>
                </a:rPr>
                <a:t>Trong sản xuất sữa chua, vi khuẩn lactic có vai trò thúc đẩy quá trình lên men. Sữa chua không chỉ là món ăn ngon, bổ dưỡng mà còn cung cấp nhiều vi khuẩn có lợi giúp bổ sung lợi khuẩn cho đường ruột.</a:t>
              </a:r>
            </a:p>
          </p:txBody>
        </p:sp>
      </p:grpSp>
      <p:pic>
        <p:nvPicPr>
          <p:cNvPr id="12" name="Picture 11">
            <a:extLst>
              <a:ext uri="{FF2B5EF4-FFF2-40B4-BE49-F238E27FC236}">
                <a16:creationId xmlns:a16="http://schemas.microsoft.com/office/drawing/2014/main" id="{F4155003-DE47-636F-29C4-43C2425C847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00" b="100000" l="0" r="100000">
                        <a14:foregroundMark x1="24074" y1="34400" x2="41358" y2="69600"/>
                        <a14:foregroundMark x1="84568" y1="72000" x2="72222" y2="82400"/>
                        <a14:backgroundMark x1="91975" y1="86400" x2="80247" y2="96000"/>
                        <a14:backgroundMark x1="3086" y1="76000" x2="3704" y2="95200"/>
                      </a14:backgroundRemoval>
                    </a14:imgEffect>
                  </a14:imgLayer>
                </a14:imgProps>
              </a:ext>
            </a:extLst>
          </a:blip>
          <a:stretch>
            <a:fillRect/>
          </a:stretch>
        </p:blipFill>
        <p:spPr>
          <a:xfrm>
            <a:off x="4552950" y="245966"/>
            <a:ext cx="1543050" cy="1190625"/>
          </a:xfrm>
          <a:prstGeom prst="rect">
            <a:avLst/>
          </a:prstGeom>
        </p:spPr>
      </p:pic>
      <p:grpSp>
        <p:nvGrpSpPr>
          <p:cNvPr id="9" name="Group 8">
            <a:extLst>
              <a:ext uri="{FF2B5EF4-FFF2-40B4-BE49-F238E27FC236}">
                <a16:creationId xmlns:a16="http://schemas.microsoft.com/office/drawing/2014/main" id="{DD6E636B-2DBB-8D5B-0306-B77E664D9D01}"/>
              </a:ext>
            </a:extLst>
          </p:cNvPr>
          <p:cNvGrpSpPr/>
          <p:nvPr/>
        </p:nvGrpSpPr>
        <p:grpSpPr>
          <a:xfrm>
            <a:off x="6096000" y="851270"/>
            <a:ext cx="5611739" cy="732745"/>
            <a:chOff x="2629464" y="2321024"/>
            <a:chExt cx="7329310" cy="2222397"/>
          </a:xfrm>
        </p:grpSpPr>
        <p:sp>
          <p:nvSpPr>
            <p:cNvPr id="10" name="Google Shape;166;p1">
              <a:extLst>
                <a:ext uri="{FF2B5EF4-FFF2-40B4-BE49-F238E27FC236}">
                  <a16:creationId xmlns:a16="http://schemas.microsoft.com/office/drawing/2014/main" id="{FEC2596B-D775-293C-9F57-7A20C7EF44FF}"/>
                </a:ext>
              </a:extLst>
            </p:cNvPr>
            <p:cNvSpPr txBox="1"/>
            <p:nvPr/>
          </p:nvSpPr>
          <p:spPr>
            <a:xfrm>
              <a:off x="2629464" y="2321024"/>
              <a:ext cx="7329310" cy="2215951"/>
            </a:xfrm>
            <a:prstGeom prst="rect">
              <a:avLst/>
            </a:prstGeom>
            <a:noFill/>
            <a:ln>
              <a:noFill/>
            </a:ln>
          </p:spPr>
          <p:txBody>
            <a:bodyPr spcFirstLastPara="1" wrap="square" lIns="91425" tIns="45700" rIns="91425" bIns="45700" anchor="t" anchorCtr="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w="254000">
                    <a:solidFill>
                      <a:prstClr val="white"/>
                    </a:solidFill>
                  </a:ln>
                  <a:solidFill>
                    <a:prstClr val="white"/>
                  </a:solidFill>
                  <a:effectLst/>
                  <a:uLnTx/>
                  <a:uFillTx/>
                  <a:latin typeface="UTM Showcard" panose="02040603050506020204" pitchFamily="18" charset="0"/>
                  <a:ea typeface="+mn-ea"/>
                  <a:cs typeface="+mn-cs"/>
                </a:rPr>
                <a:t>Em đã học được</a:t>
              </a:r>
            </a:p>
          </p:txBody>
        </p:sp>
        <p:sp>
          <p:nvSpPr>
            <p:cNvPr id="11" name="Google Shape;166;p1">
              <a:extLst>
                <a:ext uri="{FF2B5EF4-FFF2-40B4-BE49-F238E27FC236}">
                  <a16:creationId xmlns:a16="http://schemas.microsoft.com/office/drawing/2014/main" id="{582CB84E-52D1-A6DF-1BAB-455AE0DF7E13}"/>
                </a:ext>
              </a:extLst>
            </p:cNvPr>
            <p:cNvSpPr txBox="1"/>
            <p:nvPr/>
          </p:nvSpPr>
          <p:spPr>
            <a:xfrm>
              <a:off x="2629464" y="2327469"/>
              <a:ext cx="7329310" cy="2215952"/>
            </a:xfrm>
            <a:prstGeom prst="rect">
              <a:avLst/>
            </a:prstGeom>
            <a:noFill/>
            <a:ln>
              <a:noFill/>
            </a:ln>
          </p:spPr>
          <p:txBody>
            <a:bodyPr spcFirstLastPara="1" wrap="square" lIns="91425" tIns="45700" rIns="91425" bIns="45700" anchor="t" anchorCtr="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8575">
                    <a:solidFill>
                      <a:srgbClr val="E7E6E6">
                        <a:lumMod val="10000"/>
                      </a:srgbClr>
                    </a:solidFill>
                  </a:ln>
                  <a:solidFill>
                    <a:srgbClr val="FF6600"/>
                  </a:solidFill>
                  <a:effectLst/>
                  <a:uLnTx/>
                  <a:uFillTx/>
                  <a:latin typeface="UTM Showcard" panose="02040603050506020204" pitchFamily="18" charset="0"/>
                  <a:ea typeface="+mn-ea"/>
                  <a:cs typeface="+mn-cs"/>
                </a:rPr>
                <a:t>MỞ RỘNG THÊM</a:t>
              </a:r>
              <a:endParaRPr kumimoji="0" sz="3600" b="1" i="0" u="none" strike="noStrike" kern="1200" cap="none" spc="0" normalizeH="0" baseline="0" noProof="0">
                <a:ln w="28575">
                  <a:solidFill>
                    <a:srgbClr val="E7E6E6">
                      <a:lumMod val="10000"/>
                    </a:srgbClr>
                  </a:solidFill>
                </a:ln>
                <a:solidFill>
                  <a:srgbClr val="FF6600"/>
                </a:solidFill>
                <a:effectLst/>
                <a:uLnTx/>
                <a:uFillTx/>
                <a:latin typeface="UTM Showcard" panose="02040603050506020204" pitchFamily="18" charset="0"/>
                <a:ea typeface="+mn-ea"/>
                <a:cs typeface="+mn-cs"/>
                <a:sym typeface="Arial"/>
              </a:endParaRPr>
            </a:p>
          </p:txBody>
        </p:sp>
      </p:grpSp>
    </p:spTree>
    <p:extLst>
      <p:ext uri="{BB962C8B-B14F-4D97-AF65-F5344CB8AC3E}">
        <p14:creationId xmlns:p14="http://schemas.microsoft.com/office/powerpoint/2010/main" val="4034413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E732B-2E84-5C35-BA56-666E1CF65E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1A01B9-A313-4597-5EF7-6796C4974A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31913C-3454-E78B-7685-E5A4E958C1C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104B227-E41A-092D-E4E2-FF2AFC8B622C}"/>
              </a:ext>
            </a:extLst>
          </p:cNvPr>
          <p:cNvPicPr>
            <a:picLocks noChangeAspect="1"/>
          </p:cNvPicPr>
          <p:nvPr/>
        </p:nvPicPr>
        <p:blipFill>
          <a:blip r:embed="rId2"/>
          <a:stretch>
            <a:fillRect/>
          </a:stretch>
        </p:blipFill>
        <p:spPr>
          <a:xfrm>
            <a:off x="0" y="0"/>
            <a:ext cx="12192000" cy="6858000"/>
          </a:xfrm>
          <a:prstGeom prst="rect">
            <a:avLst/>
          </a:prstGeom>
        </p:spPr>
      </p:pic>
      <p:sp>
        <p:nvSpPr>
          <p:cNvPr id="11" name="Oval 10">
            <a:extLst>
              <a:ext uri="{FF2B5EF4-FFF2-40B4-BE49-F238E27FC236}">
                <a16:creationId xmlns:a16="http://schemas.microsoft.com/office/drawing/2014/main" id="{E6AA57BD-C5D9-1FE6-842C-EF44432BA527}"/>
              </a:ext>
            </a:extLst>
          </p:cNvPr>
          <p:cNvSpPr/>
          <p:nvPr/>
        </p:nvSpPr>
        <p:spPr>
          <a:xfrm>
            <a:off x="278296" y="345247"/>
            <a:ext cx="1500808" cy="1185135"/>
          </a:xfrm>
          <a:prstGeom prst="ellipse">
            <a:avLst/>
          </a:prstGeom>
          <a:solidFill>
            <a:srgbClr val="408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F8D95CD8-D7F9-64CD-C40B-8686485DD6FD}"/>
              </a:ext>
            </a:extLst>
          </p:cNvPr>
          <p:cNvPicPr>
            <a:picLocks noChangeAspect="1"/>
          </p:cNvPicPr>
          <p:nvPr/>
        </p:nvPicPr>
        <p:blipFill rotWithShape="1">
          <a:blip r:embed="rId3">
            <a:extLst>
              <a:ext uri="{28A0092B-C50C-407E-A947-70E740481C1C}">
                <a14:useLocalDpi xmlns:a14="http://schemas.microsoft.com/office/drawing/2010/main" val="0"/>
              </a:ext>
            </a:extLst>
          </a:blip>
          <a:srcRect l="13397" r="48813"/>
          <a:stretch/>
        </p:blipFill>
        <p:spPr>
          <a:xfrm>
            <a:off x="-105476" y="2194213"/>
            <a:ext cx="3505154" cy="5217373"/>
          </a:xfrm>
          <a:prstGeom prst="rect">
            <a:avLst/>
          </a:prstGeom>
        </p:spPr>
      </p:pic>
      <p:pic>
        <p:nvPicPr>
          <p:cNvPr id="13" name="Picture 12">
            <a:extLst>
              <a:ext uri="{FF2B5EF4-FFF2-40B4-BE49-F238E27FC236}">
                <a16:creationId xmlns:a16="http://schemas.microsoft.com/office/drawing/2014/main" id="{F366A3C8-16FB-C397-9966-7198E2E1B6D7}"/>
              </a:ext>
            </a:extLst>
          </p:cNvPr>
          <p:cNvPicPr>
            <a:picLocks noChangeAspect="1"/>
          </p:cNvPicPr>
          <p:nvPr/>
        </p:nvPicPr>
        <p:blipFill rotWithShape="1">
          <a:blip r:embed="rId3">
            <a:extLst>
              <a:ext uri="{28A0092B-C50C-407E-A947-70E740481C1C}">
                <a14:useLocalDpi xmlns:a14="http://schemas.microsoft.com/office/drawing/2010/main" val="0"/>
              </a:ext>
            </a:extLst>
          </a:blip>
          <a:srcRect l="51010" r="12200"/>
          <a:stretch/>
        </p:blipFill>
        <p:spPr>
          <a:xfrm>
            <a:off x="9079486" y="2055813"/>
            <a:ext cx="3412365" cy="5217373"/>
          </a:xfrm>
          <a:prstGeom prst="rect">
            <a:avLst/>
          </a:prstGeom>
        </p:spPr>
      </p:pic>
      <p:grpSp>
        <p:nvGrpSpPr>
          <p:cNvPr id="14" name="Group 13">
            <a:extLst>
              <a:ext uri="{FF2B5EF4-FFF2-40B4-BE49-F238E27FC236}">
                <a16:creationId xmlns:a16="http://schemas.microsoft.com/office/drawing/2014/main" id="{53EF0243-6207-ABDD-060E-DCBF39A097F1}"/>
              </a:ext>
            </a:extLst>
          </p:cNvPr>
          <p:cNvGrpSpPr/>
          <p:nvPr/>
        </p:nvGrpSpPr>
        <p:grpSpPr>
          <a:xfrm>
            <a:off x="538349" y="98828"/>
            <a:ext cx="9994900" cy="5883684"/>
            <a:chOff x="4611433" y="415997"/>
            <a:chExt cx="7580567" cy="4462442"/>
          </a:xfrm>
        </p:grpSpPr>
        <p:pic>
          <p:nvPicPr>
            <p:cNvPr id="15" name="Picture 14">
              <a:extLst>
                <a:ext uri="{FF2B5EF4-FFF2-40B4-BE49-F238E27FC236}">
                  <a16:creationId xmlns:a16="http://schemas.microsoft.com/office/drawing/2014/main" id="{E2E918D0-A3F0-DD02-F489-766F9480B053}"/>
                </a:ext>
              </a:extLst>
            </p:cNvPr>
            <p:cNvPicPr>
              <a:picLocks noChangeAspect="1"/>
            </p:cNvPicPr>
            <p:nvPr/>
          </p:nvPicPr>
          <p:blipFill rotWithShape="1">
            <a:blip r:embed="rId4"/>
            <a:srcRect r="45890"/>
            <a:stretch/>
          </p:blipFill>
          <p:spPr>
            <a:xfrm>
              <a:off x="4611433" y="415997"/>
              <a:ext cx="5852121" cy="2670279"/>
            </a:xfrm>
            <a:prstGeom prst="rect">
              <a:avLst/>
            </a:prstGeom>
          </p:spPr>
        </p:pic>
        <p:pic>
          <p:nvPicPr>
            <p:cNvPr id="17" name="Picture 16">
              <a:extLst>
                <a:ext uri="{FF2B5EF4-FFF2-40B4-BE49-F238E27FC236}">
                  <a16:creationId xmlns:a16="http://schemas.microsoft.com/office/drawing/2014/main" id="{1F44C782-47FC-B97D-C1BD-9DECE3BA27A6}"/>
                </a:ext>
              </a:extLst>
            </p:cNvPr>
            <p:cNvPicPr>
              <a:picLocks noChangeAspect="1"/>
            </p:cNvPicPr>
            <p:nvPr/>
          </p:nvPicPr>
          <p:blipFill rotWithShape="1">
            <a:blip r:embed="rId4"/>
            <a:srcRect l="53288"/>
            <a:stretch/>
          </p:blipFill>
          <p:spPr>
            <a:xfrm>
              <a:off x="7139980" y="2208160"/>
              <a:ext cx="5052020" cy="2670279"/>
            </a:xfrm>
            <a:prstGeom prst="rect">
              <a:avLst/>
            </a:prstGeom>
          </p:spPr>
        </p:pic>
      </p:grpSp>
    </p:spTree>
    <p:extLst>
      <p:ext uri="{BB962C8B-B14F-4D97-AF65-F5344CB8AC3E}">
        <p14:creationId xmlns:p14="http://schemas.microsoft.com/office/powerpoint/2010/main" val="1372711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79516-9C6D-85EA-1808-ACB8AFFFC73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B7D6BE5-0C3A-2211-FAA4-C7C3F5EA729B}"/>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12201"/>
          <a:stretch/>
        </p:blipFill>
        <p:spPr>
          <a:xfrm>
            <a:off x="5290977" y="2057400"/>
            <a:ext cx="6901023" cy="5217373"/>
          </a:xfrm>
          <a:prstGeom prst="rect">
            <a:avLst/>
          </a:prstGeom>
        </p:spPr>
      </p:pic>
      <p:grpSp>
        <p:nvGrpSpPr>
          <p:cNvPr id="2" name="Group 1">
            <a:extLst>
              <a:ext uri="{FF2B5EF4-FFF2-40B4-BE49-F238E27FC236}">
                <a16:creationId xmlns:a16="http://schemas.microsoft.com/office/drawing/2014/main" id="{B8031F59-E69D-34C9-C82E-75BBAD671CAD}"/>
              </a:ext>
            </a:extLst>
          </p:cNvPr>
          <p:cNvGrpSpPr/>
          <p:nvPr/>
        </p:nvGrpSpPr>
        <p:grpSpPr>
          <a:xfrm>
            <a:off x="283553" y="733658"/>
            <a:ext cx="5002615" cy="4890551"/>
            <a:chOff x="9710464" y="4417962"/>
            <a:chExt cx="2122559" cy="1496564"/>
          </a:xfrm>
        </p:grpSpPr>
        <p:sp>
          <p:nvSpPr>
            <p:cNvPr id="3" name="Speech Bubble: Rectangle with Corners Rounded 11">
              <a:extLst>
                <a:ext uri="{FF2B5EF4-FFF2-40B4-BE49-F238E27FC236}">
                  <a16:creationId xmlns:a16="http://schemas.microsoft.com/office/drawing/2014/main" id="{BDADA3D2-E2BE-9F78-486A-9477F6A8BBEA}"/>
                </a:ext>
              </a:extLst>
            </p:cNvPr>
            <p:cNvSpPr/>
            <p:nvPr/>
          </p:nvSpPr>
          <p:spPr>
            <a:xfrm flipH="1" flipV="1">
              <a:off x="9710464" y="4474247"/>
              <a:ext cx="2122559" cy="1383994"/>
            </a:xfrm>
            <a:prstGeom prst="wedgeEllipseCallout">
              <a:avLst>
                <a:gd name="adj1" fmla="val -55112"/>
                <a:gd name="adj2" fmla="val -26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7">
              <a:extLst>
                <a:ext uri="{FF2B5EF4-FFF2-40B4-BE49-F238E27FC236}">
                  <a16:creationId xmlns:a16="http://schemas.microsoft.com/office/drawing/2014/main" id="{13F4F2B0-9601-3971-176C-36D943C9CC44}"/>
                </a:ext>
              </a:extLst>
            </p:cNvPr>
            <p:cNvSpPr/>
            <p:nvPr/>
          </p:nvSpPr>
          <p:spPr>
            <a:xfrm>
              <a:off x="9856997" y="4417962"/>
              <a:ext cx="1976026" cy="1496564"/>
            </a:xfrm>
            <a:prstGeom prst="wedgeEllipseCallout">
              <a:avLst/>
            </a:prstGeom>
            <a:noFill/>
          </p:spPr>
          <p:txBody>
            <a:bodyPr wrap="square" lIns="91440" tIns="45720" rIns="91440" bIns="45720">
              <a:spAutoFit/>
            </a:bodyPr>
            <a:lstStyle/>
            <a:p>
              <a:pPr algn="just"/>
              <a:r>
                <a:rPr lang="nl-NL" sz="4400">
                  <a:effectLst/>
                  <a:latin typeface="Times New Roman" panose="02020603050405020304" pitchFamily="18" charset="0"/>
                  <a:ea typeface="Calibri" panose="020F0502020204030204" pitchFamily="34" charset="0"/>
                </a:rPr>
                <a:t>Nêu lại vai trò của vi khuẩn trong quá trình muối dưa cải</a:t>
              </a:r>
              <a:endParaRPr lang="en-US" sz="4400">
                <a:effectLst/>
                <a:latin typeface="Times New Roman" panose="02020603050405020304" pitchFamily="18" charset="0"/>
                <a:ea typeface="Calibri" panose="020F0502020204030204" pitchFamily="34" charset="0"/>
              </a:endParaRPr>
            </a:p>
          </p:txBody>
        </p:sp>
      </p:grpSp>
    </p:spTree>
    <p:extLst>
      <p:ext uri="{BB962C8B-B14F-4D97-AF65-F5344CB8AC3E}">
        <p14:creationId xmlns:p14="http://schemas.microsoft.com/office/powerpoint/2010/main" val="3540452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Vector cute chef girl smiling in uniform mascots cartoon art illustration">
            <a:extLst>
              <a:ext uri="{FF2B5EF4-FFF2-40B4-BE49-F238E27FC236}">
                <a16:creationId xmlns:a16="http://schemas.microsoft.com/office/drawing/2014/main" id="{447E2B31-F35B-6059-2698-E59C3FA26E8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00" b="91800" l="9744" r="89776">
                        <a14:foregroundMark x1="56390" y1="6000" x2="57029" y2="11800"/>
                        <a14:foregroundMark x1="52077" y1="91800" x2="53035" y2="91800"/>
                        <a14:backgroundMark x1="21246" y1="40600" x2="28275" y2="70800"/>
                        <a14:backgroundMark x1="80511" y1="35600" x2="75080" y2="66200"/>
                        <a14:backgroundMark x1="75080" y1="66200" x2="74920" y2="666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5626" y="431800"/>
            <a:ext cx="8371561" cy="668655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78FD9C73-5072-81AE-2817-B2D29B3FC82C}"/>
              </a:ext>
            </a:extLst>
          </p:cNvPr>
          <p:cNvGrpSpPr/>
          <p:nvPr/>
        </p:nvGrpSpPr>
        <p:grpSpPr>
          <a:xfrm>
            <a:off x="4360519" y="379961"/>
            <a:ext cx="8793225" cy="5895591"/>
            <a:chOff x="4562362" y="-231775"/>
            <a:chExt cx="8793225" cy="5895591"/>
          </a:xfrm>
        </p:grpSpPr>
        <p:sp>
          <p:nvSpPr>
            <p:cNvPr id="13" name="圆角矩形 17">
              <a:extLst>
                <a:ext uri="{FF2B5EF4-FFF2-40B4-BE49-F238E27FC236}">
                  <a16:creationId xmlns:a16="http://schemas.microsoft.com/office/drawing/2014/main" id="{2FC733EE-7362-0DDC-7356-479033AED080}"/>
                </a:ext>
              </a:extLst>
            </p:cNvPr>
            <p:cNvSpPr/>
            <p:nvPr/>
          </p:nvSpPr>
          <p:spPr>
            <a:xfrm>
              <a:off x="5062151" y="1517125"/>
              <a:ext cx="6519218" cy="3605458"/>
            </a:xfrm>
            <a:prstGeom prst="roundRect">
              <a:avLst/>
            </a:prstGeom>
            <a:solidFill>
              <a:schemeClr val="bg1"/>
            </a:solidFill>
            <a:ln w="76200">
              <a:solidFill>
                <a:srgbClr val="7E430F"/>
              </a:soli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Light" panose="020B0502040204020203" pitchFamily="34" charset="-122"/>
                <a:cs typeface="+mn-cs"/>
              </a:endParaRPr>
            </a:p>
          </p:txBody>
        </p:sp>
        <p:pic>
          <p:nvPicPr>
            <p:cNvPr id="14" name="图片 3">
              <a:extLst>
                <a:ext uri="{FF2B5EF4-FFF2-40B4-BE49-F238E27FC236}">
                  <a16:creationId xmlns:a16="http://schemas.microsoft.com/office/drawing/2014/main" id="{595A2D28-F9F1-1A8D-1B66-089D09FAE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060" t="59286"/>
            <a:stretch/>
          </p:blipFill>
          <p:spPr>
            <a:xfrm flipH="1">
              <a:off x="10948936" y="3414575"/>
              <a:ext cx="2406651" cy="2249241"/>
            </a:xfrm>
            <a:prstGeom prst="rect">
              <a:avLst/>
            </a:prstGeom>
          </p:spPr>
        </p:pic>
        <p:pic>
          <p:nvPicPr>
            <p:cNvPr id="15" name="图片 3">
              <a:extLst>
                <a:ext uri="{FF2B5EF4-FFF2-40B4-BE49-F238E27FC236}">
                  <a16:creationId xmlns:a16="http://schemas.microsoft.com/office/drawing/2014/main" id="{F7A8D215-C50A-E6B4-AAF8-4EDFCBCDAF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6237" b="68671"/>
            <a:stretch/>
          </p:blipFill>
          <p:spPr>
            <a:xfrm>
              <a:off x="4562362" y="643600"/>
              <a:ext cx="1479536" cy="1850756"/>
            </a:xfrm>
            <a:prstGeom prst="rect">
              <a:avLst/>
            </a:prstGeom>
          </p:spPr>
        </p:pic>
        <p:pic>
          <p:nvPicPr>
            <p:cNvPr id="16" name="图片 3">
              <a:extLst>
                <a:ext uri="{FF2B5EF4-FFF2-40B4-BE49-F238E27FC236}">
                  <a16:creationId xmlns:a16="http://schemas.microsoft.com/office/drawing/2014/main" id="{98B54F53-94D7-03C8-388E-5DB76A7089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060" b="69450"/>
            <a:stretch/>
          </p:blipFill>
          <p:spPr>
            <a:xfrm rot="15176558" flipH="1">
              <a:off x="10209946" y="127671"/>
              <a:ext cx="2406651" cy="1687759"/>
            </a:xfrm>
            <a:prstGeom prst="rect">
              <a:avLst/>
            </a:prstGeom>
          </p:spPr>
        </p:pic>
        <p:pic>
          <p:nvPicPr>
            <p:cNvPr id="21" name="图片 3">
              <a:extLst>
                <a:ext uri="{FF2B5EF4-FFF2-40B4-BE49-F238E27FC236}">
                  <a16:creationId xmlns:a16="http://schemas.microsoft.com/office/drawing/2014/main" id="{E6E12B71-3A68-8240-982E-ADB0183E27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656" r="84990"/>
            <a:stretch/>
          </p:blipFill>
          <p:spPr>
            <a:xfrm>
              <a:off x="4675191" y="4048474"/>
              <a:ext cx="1613564" cy="1615342"/>
            </a:xfrm>
            <a:prstGeom prst="rect">
              <a:avLst/>
            </a:prstGeom>
          </p:spPr>
        </p:pic>
      </p:grpSp>
      <p:grpSp>
        <p:nvGrpSpPr>
          <p:cNvPr id="18" name="Group 17">
            <a:extLst>
              <a:ext uri="{FF2B5EF4-FFF2-40B4-BE49-F238E27FC236}">
                <a16:creationId xmlns:a16="http://schemas.microsoft.com/office/drawing/2014/main" id="{A1D49EE2-EAA8-6B3C-6CE8-7FE382CF2822}"/>
              </a:ext>
            </a:extLst>
          </p:cNvPr>
          <p:cNvGrpSpPr/>
          <p:nvPr/>
        </p:nvGrpSpPr>
        <p:grpSpPr>
          <a:xfrm>
            <a:off x="5618603" y="2768110"/>
            <a:ext cx="5229010" cy="2049444"/>
            <a:chOff x="151097" y="1371017"/>
            <a:chExt cx="12319390" cy="2795971"/>
          </a:xfrm>
          <a:noFill/>
        </p:grpSpPr>
        <p:sp>
          <p:nvSpPr>
            <p:cNvPr id="19" name="文本框 12">
              <a:extLst>
                <a:ext uri="{FF2B5EF4-FFF2-40B4-BE49-F238E27FC236}">
                  <a16:creationId xmlns:a16="http://schemas.microsoft.com/office/drawing/2014/main" id="{5F7731FC-4AAA-88E9-CD48-6B93FB7F5441}"/>
                </a:ext>
              </a:extLst>
            </p:cNvPr>
            <p:cNvSpPr txBox="1"/>
            <p:nvPr/>
          </p:nvSpPr>
          <p:spPr>
            <a:xfrm>
              <a:off x="151097" y="1371017"/>
              <a:ext cx="12169352" cy="2795971"/>
            </a:xfrm>
            <a:prstGeom prst="rect">
              <a:avLst/>
            </a:prstGeom>
            <a:grp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a:ln w="19050">
                    <a:noFill/>
                  </a:ln>
                  <a:solidFill>
                    <a:srgbClr val="BC2C24"/>
                  </a:solidFill>
                  <a:effectLst/>
                  <a:uLnTx/>
                  <a:uFillTx/>
                  <a:latin typeface="iCiel Pony" panose="02000000000000000000" pitchFamily="2" charset="0"/>
                  <a:ea typeface="华文琥珀" panose="02010800040101010101" pitchFamily="2" charset="-122"/>
                  <a:cs typeface="+mn-ea"/>
                  <a:sym typeface="+mn-lt"/>
                </a:rPr>
                <a:t>Luyện tập</a:t>
              </a:r>
              <a:endParaRPr kumimoji="0" lang="zh-CN" altLang="en-US" sz="4400" b="1" i="0" u="none" strike="noStrike" kern="1200" cap="none" spc="0" normalizeH="0" baseline="0" noProof="0" dirty="0">
                <a:ln w="19050">
                  <a:noFill/>
                </a:ln>
                <a:solidFill>
                  <a:srgbClr val="BC2C24"/>
                </a:solidFill>
                <a:effectLst/>
                <a:uLnTx/>
                <a:uFillTx/>
                <a:latin typeface="iCiel Pony" panose="02000000000000000000" pitchFamily="2" charset="0"/>
                <a:ea typeface="华文琥珀" panose="02010800040101010101" pitchFamily="2" charset="-122"/>
                <a:cs typeface="+mn-ea"/>
                <a:sym typeface="+mn-lt"/>
              </a:endParaRPr>
            </a:p>
          </p:txBody>
        </p:sp>
        <p:sp>
          <p:nvSpPr>
            <p:cNvPr id="20" name="文本框 12">
              <a:extLst>
                <a:ext uri="{FF2B5EF4-FFF2-40B4-BE49-F238E27FC236}">
                  <a16:creationId xmlns:a16="http://schemas.microsoft.com/office/drawing/2014/main" id="{9B293020-88DB-F7F7-FCDD-564829E7BE22}"/>
                </a:ext>
              </a:extLst>
            </p:cNvPr>
            <p:cNvSpPr txBox="1"/>
            <p:nvPr/>
          </p:nvSpPr>
          <p:spPr>
            <a:xfrm>
              <a:off x="301135" y="1371017"/>
              <a:ext cx="12169352" cy="2795971"/>
            </a:xfrm>
            <a:prstGeom prst="rect">
              <a:avLst/>
            </a:prstGeom>
            <a:grp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a:ln w="38100">
                    <a:solidFill>
                      <a:sysClr val="windowText" lastClr="000000"/>
                    </a:solidFill>
                  </a:ln>
                  <a:solidFill>
                    <a:srgbClr val="FFC000"/>
                  </a:solidFill>
                  <a:effectLst/>
                  <a:uLnTx/>
                  <a:uFillTx/>
                  <a:latin typeface="iCiel Pony" panose="02000000000000000000" pitchFamily="2" charset="0"/>
                  <a:ea typeface="华文琥珀" panose="02010800040101010101" pitchFamily="2" charset="-122"/>
                  <a:cs typeface="+mn-ea"/>
                  <a:sym typeface="+mn-lt"/>
                </a:rPr>
                <a:t>Luyện tập</a:t>
              </a:r>
            </a:p>
          </p:txBody>
        </p:sp>
      </p:grpSp>
    </p:spTree>
    <p:extLst>
      <p:ext uri="{BB962C8B-B14F-4D97-AF65-F5344CB8AC3E}">
        <p14:creationId xmlns:p14="http://schemas.microsoft.com/office/powerpoint/2010/main" val="50757387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0084E6C-F806-90A9-8FAD-F85E35D78BBE}"/>
              </a:ext>
            </a:extLst>
          </p:cNvPr>
          <p:cNvSpPr/>
          <p:nvPr/>
        </p:nvSpPr>
        <p:spPr>
          <a:xfrm>
            <a:off x="2047691" y="295489"/>
            <a:ext cx="7757962" cy="1486950"/>
          </a:xfrm>
          <a:prstGeom prst="roundRect">
            <a:avLst>
              <a:gd name="adj" fmla="val 36565"/>
            </a:avLst>
          </a:prstGeom>
          <a:solidFill>
            <a:schemeClr val="bg1">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039B4D03-C7B3-3EF0-C7B3-DF502ABACCAA}"/>
              </a:ext>
            </a:extLst>
          </p:cNvPr>
          <p:cNvGrpSpPr/>
          <p:nvPr/>
        </p:nvGrpSpPr>
        <p:grpSpPr>
          <a:xfrm>
            <a:off x="2283184" y="295489"/>
            <a:ext cx="7727595" cy="1637069"/>
            <a:chOff x="2199633" y="2197715"/>
            <a:chExt cx="7423052" cy="1637069"/>
          </a:xfrm>
        </p:grpSpPr>
        <p:sp>
          <p:nvSpPr>
            <p:cNvPr id="6" name="TextBox 5">
              <a:extLst>
                <a:ext uri="{FF2B5EF4-FFF2-40B4-BE49-F238E27FC236}">
                  <a16:creationId xmlns:a16="http://schemas.microsoft.com/office/drawing/2014/main" id="{F016027F-E54E-E07D-AA7E-AB2EB85C3D3B}"/>
                </a:ext>
              </a:extLst>
            </p:cNvPr>
            <p:cNvSpPr txBox="1"/>
            <p:nvPr/>
          </p:nvSpPr>
          <p:spPr>
            <a:xfrm>
              <a:off x="2199633" y="2203568"/>
              <a:ext cx="7423052"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a:ln w="76200">
                    <a:solidFill>
                      <a:srgbClr val="FFCC99"/>
                    </a:solidFill>
                  </a:ln>
                  <a:solidFill>
                    <a:srgbClr val="FFCC99"/>
                  </a:solidFill>
                  <a:effectLst/>
                  <a:uLnTx/>
                  <a:uFillTx/>
                  <a:latin typeface="#9Slide05 SVNClementine" panose="020F0502020204030203" pitchFamily="34" charset="0"/>
                  <a:ea typeface="+mn-ea"/>
                  <a:cs typeface="+mn-cs"/>
                </a:rPr>
                <a:t>Thảo luận nhóm</a:t>
              </a:r>
            </a:p>
          </p:txBody>
        </p:sp>
        <p:sp>
          <p:nvSpPr>
            <p:cNvPr id="7" name="TextBox 6">
              <a:extLst>
                <a:ext uri="{FF2B5EF4-FFF2-40B4-BE49-F238E27FC236}">
                  <a16:creationId xmlns:a16="http://schemas.microsoft.com/office/drawing/2014/main" id="{9E30F47C-E94A-E9DB-BBB7-170ADE96EC53}"/>
                </a:ext>
              </a:extLst>
            </p:cNvPr>
            <p:cNvSpPr txBox="1"/>
            <p:nvPr/>
          </p:nvSpPr>
          <p:spPr>
            <a:xfrm>
              <a:off x="2265805" y="2197715"/>
              <a:ext cx="7143651"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a:ln w="38100">
                    <a:solidFill>
                      <a:srgbClr val="FF6600"/>
                    </a:solidFill>
                  </a:ln>
                  <a:solidFill>
                    <a:srgbClr val="FF6600"/>
                  </a:solidFill>
                  <a:effectLst/>
                  <a:uLnTx/>
                  <a:uFillTx/>
                  <a:latin typeface="#9Slide05 SVNClementine" panose="020F0502020204030203" pitchFamily="34" charset="0"/>
                  <a:ea typeface="+mn-ea"/>
                  <a:cs typeface="+mn-cs"/>
                </a:rPr>
                <a:t>Thảo luận nhóm</a:t>
              </a:r>
            </a:p>
          </p:txBody>
        </p:sp>
      </p:grpSp>
      <p:pic>
        <p:nvPicPr>
          <p:cNvPr id="8" name="Picture 7">
            <a:extLst>
              <a:ext uri="{FF2B5EF4-FFF2-40B4-BE49-F238E27FC236}">
                <a16:creationId xmlns:a16="http://schemas.microsoft.com/office/drawing/2014/main" id="{7FBDFDCC-09AC-8ACA-9B8D-11EE9170090B}"/>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12201"/>
          <a:stretch/>
        </p:blipFill>
        <p:spPr>
          <a:xfrm>
            <a:off x="-105971" y="2158880"/>
            <a:ext cx="6901023" cy="5217373"/>
          </a:xfrm>
          <a:prstGeom prst="rect">
            <a:avLst/>
          </a:prstGeom>
        </p:spPr>
      </p:pic>
      <p:sp>
        <p:nvSpPr>
          <p:cNvPr id="9" name="Hình chữ nhật 6">
            <a:extLst>
              <a:ext uri="{FF2B5EF4-FFF2-40B4-BE49-F238E27FC236}">
                <a16:creationId xmlns:a16="http://schemas.microsoft.com/office/drawing/2014/main" id="{1C9505D6-D2E0-163F-4F00-A715517FADF1}"/>
              </a:ext>
            </a:extLst>
          </p:cNvPr>
          <p:cNvSpPr/>
          <p:nvPr/>
        </p:nvSpPr>
        <p:spPr>
          <a:xfrm>
            <a:off x="6795052" y="2477254"/>
            <a:ext cx="5181600" cy="3578781"/>
          </a:xfrm>
          <a:prstGeom prst="roundRect">
            <a:avLst>
              <a:gd name="adj" fmla="val 5286"/>
            </a:avLst>
          </a:prstGeom>
          <a:solidFill>
            <a:schemeClr val="bg1"/>
          </a:solid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r>
              <a:rPr kumimoji="0" lang="en-US" sz="4400" b="1" i="0" u="none" strike="noStrike" kern="1200" cap="none" spc="-200" normalizeH="0" baseline="0" noProof="0">
                <a:ln w="0"/>
                <a:solidFill>
                  <a:prstClr val="black"/>
                </a:solidFill>
                <a:effectLst/>
                <a:uLnTx/>
                <a:uFillTx/>
                <a:latin typeface="Calibri" panose="020F0502020204030204"/>
                <a:ea typeface="+mn-ea"/>
                <a:cs typeface="+mn-cs"/>
              </a:rPr>
              <a:t>K</a:t>
            </a:r>
            <a:r>
              <a:rPr kumimoji="0" lang="vi-VN" sz="4400" b="1" i="0" u="none" strike="noStrike" kern="1200" cap="none" spc="-200" normalizeH="0" baseline="0" noProof="0">
                <a:ln w="0"/>
                <a:solidFill>
                  <a:prstClr val="black"/>
                </a:solidFill>
                <a:effectLst/>
                <a:uLnTx/>
                <a:uFillTx/>
                <a:latin typeface="Arial" panose="020B0604020202020204" pitchFamily="34" charset="0"/>
                <a:ea typeface="+mn-ea"/>
                <a:cs typeface="+mn-cs"/>
              </a:rPr>
              <a:t>ể tên một số thức ăn có ứng dụng vi khuẩn trong chế biến mà gia đình em đã sử dụng.</a:t>
            </a:r>
          </a:p>
        </p:txBody>
      </p:sp>
    </p:spTree>
    <p:extLst>
      <p:ext uri="{BB962C8B-B14F-4D97-AF65-F5344CB8AC3E}">
        <p14:creationId xmlns:p14="http://schemas.microsoft.com/office/powerpoint/2010/main" val="124932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8"/>
                                        </p:tgtEl>
                                        <p:attrNameLst>
                                          <p:attrName>r</p:attrName>
                                        </p:attrNameLst>
                                      </p:cBhvr>
                                    </p:animRot>
                                    <p:animRot by="-240000">
                                      <p:cBhvr>
                                        <p:cTn id="18" dur="100" fill="hold">
                                          <p:stCondLst>
                                            <p:cond delay="100"/>
                                          </p:stCondLst>
                                        </p:cTn>
                                        <p:tgtEl>
                                          <p:spTgt spid="8"/>
                                        </p:tgtEl>
                                        <p:attrNameLst>
                                          <p:attrName>r</p:attrName>
                                        </p:attrNameLst>
                                      </p:cBhvr>
                                    </p:animRot>
                                    <p:animRot by="240000">
                                      <p:cBhvr>
                                        <p:cTn id="19" dur="100" fill="hold">
                                          <p:stCondLst>
                                            <p:cond delay="200"/>
                                          </p:stCondLst>
                                        </p:cTn>
                                        <p:tgtEl>
                                          <p:spTgt spid="8"/>
                                        </p:tgtEl>
                                        <p:attrNameLst>
                                          <p:attrName>r</p:attrName>
                                        </p:attrNameLst>
                                      </p:cBhvr>
                                    </p:animRot>
                                    <p:animRot by="-240000">
                                      <p:cBhvr>
                                        <p:cTn id="20" dur="100" fill="hold">
                                          <p:stCondLst>
                                            <p:cond delay="300"/>
                                          </p:stCondLst>
                                        </p:cTn>
                                        <p:tgtEl>
                                          <p:spTgt spid="8"/>
                                        </p:tgtEl>
                                        <p:attrNameLst>
                                          <p:attrName>r</p:attrName>
                                        </p:attrNameLst>
                                      </p:cBhvr>
                                    </p:animRot>
                                    <p:animRot by="120000">
                                      <p:cBhvr>
                                        <p:cTn id="21" dur="100" fill="hold">
                                          <p:stCondLst>
                                            <p:cond delay="400"/>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8E9E68-B7FF-FE25-70D6-897714AD9B6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6" b="89972" l="4819" r="89942">
                        <a14:foregroundMark x1="7924" y1="33482" x2="11028" y2="39830"/>
                        <a14:foregroundMark x1="4819" y1="38900" x2="4819" y2="38900"/>
                        <a14:foregroundMark x1="23545" y1="8856" x2="24774" y2="11767"/>
                        <a14:backgroundMark x1="50194" y1="65265" x2="49450" y2="87748"/>
                      </a14:backgroundRemoval>
                    </a14:imgEffect>
                  </a14:imgLayer>
                </a14:imgProps>
              </a:ext>
              <a:ext uri="{28A0092B-C50C-407E-A947-70E740481C1C}">
                <a14:useLocalDpi xmlns:a14="http://schemas.microsoft.com/office/drawing/2010/main" val="0"/>
              </a:ext>
            </a:extLst>
          </a:blip>
          <a:srcRect t="3583" r="43840"/>
          <a:stretch/>
        </p:blipFill>
        <p:spPr>
          <a:xfrm>
            <a:off x="-327600" y="1032495"/>
            <a:ext cx="4814540" cy="6612314"/>
          </a:xfrm>
          <a:prstGeom prst="rect">
            <a:avLst/>
          </a:prstGeom>
        </p:spPr>
      </p:pic>
      <p:pic>
        <p:nvPicPr>
          <p:cNvPr id="5" name="Picture 4">
            <a:extLst>
              <a:ext uri="{FF2B5EF4-FFF2-40B4-BE49-F238E27FC236}">
                <a16:creationId xmlns:a16="http://schemas.microsoft.com/office/drawing/2014/main" id="{C57D9946-55D7-850E-D05F-192D238C8B6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2940" b="90053" l="50582" r="95084">
                        <a14:foregroundMark x1="95084" y1="38213" x2="95084" y2="38213"/>
                        <a14:foregroundMark x1="95084" y1="38213" x2="92723" y2="38819"/>
                      </a14:backgroundRemoval>
                    </a14:imgEffect>
                  </a14:imgLayer>
                </a14:imgProps>
              </a:ext>
              <a:ext uri="{28A0092B-C50C-407E-A947-70E740481C1C}">
                <a14:useLocalDpi xmlns:a14="http://schemas.microsoft.com/office/drawing/2010/main" val="0"/>
              </a:ext>
            </a:extLst>
          </a:blip>
          <a:srcRect l="45146" t="3342" r="-1306" b="241"/>
          <a:stretch/>
        </p:blipFill>
        <p:spPr>
          <a:xfrm>
            <a:off x="7892136" y="1032495"/>
            <a:ext cx="4814540" cy="6612314"/>
          </a:xfrm>
          <a:prstGeom prst="rect">
            <a:avLst/>
          </a:prstGeom>
        </p:spPr>
      </p:pic>
      <p:pic>
        <p:nvPicPr>
          <p:cNvPr id="2" name="Picture 1">
            <a:extLst>
              <a:ext uri="{FF2B5EF4-FFF2-40B4-BE49-F238E27FC236}">
                <a16:creationId xmlns:a16="http://schemas.microsoft.com/office/drawing/2014/main" id="{E9A6E62C-85FC-AA8F-87C6-BC20DB425B2B}"/>
              </a:ext>
            </a:extLst>
          </p:cNvPr>
          <p:cNvPicPr>
            <a:picLocks noChangeAspect="1"/>
          </p:cNvPicPr>
          <p:nvPr/>
        </p:nvPicPr>
        <p:blipFill>
          <a:blip r:embed="rId5"/>
          <a:stretch>
            <a:fillRect/>
          </a:stretch>
        </p:blipFill>
        <p:spPr>
          <a:xfrm>
            <a:off x="93538" y="312156"/>
            <a:ext cx="12192000" cy="1440678"/>
          </a:xfrm>
          <a:prstGeom prst="rect">
            <a:avLst/>
          </a:prstGeom>
        </p:spPr>
      </p:pic>
    </p:spTree>
    <p:extLst>
      <p:ext uri="{BB962C8B-B14F-4D97-AF65-F5344CB8AC3E}">
        <p14:creationId xmlns:p14="http://schemas.microsoft.com/office/powerpoint/2010/main" val="38591490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9">
            <a:extLst>
              <a:ext uri="{FF2B5EF4-FFF2-40B4-BE49-F238E27FC236}">
                <a16:creationId xmlns:a16="http://schemas.microsoft.com/office/drawing/2014/main" id="{B0E6E031-2C63-FFCD-7C50-D0AACA1E3C18}"/>
              </a:ext>
            </a:extLst>
          </p:cNvPr>
          <p:cNvGrpSpPr/>
          <p:nvPr/>
        </p:nvGrpSpPr>
        <p:grpSpPr>
          <a:xfrm flipV="1">
            <a:off x="3999149" y="1168609"/>
            <a:ext cx="7587382" cy="5215438"/>
            <a:chOff x="692006" y="116442"/>
            <a:chExt cx="11176173" cy="2919244"/>
          </a:xfrm>
        </p:grpSpPr>
        <p:sp>
          <p:nvSpPr>
            <p:cNvPr id="5" name="矩形 16">
              <a:extLst>
                <a:ext uri="{FF2B5EF4-FFF2-40B4-BE49-F238E27FC236}">
                  <a16:creationId xmlns:a16="http://schemas.microsoft.com/office/drawing/2014/main" id="{621A02CA-9684-7C3F-83B7-0F3DA7C5265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6" name="矩形 16">
              <a:extLst>
                <a:ext uri="{FF2B5EF4-FFF2-40B4-BE49-F238E27FC236}">
                  <a16:creationId xmlns:a16="http://schemas.microsoft.com/office/drawing/2014/main" id="{18321BC7-FE19-2101-3E69-8B633D13945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038A7816-33F5-C027-FF5A-7472CB3C5C03}"/>
              </a:ext>
            </a:extLst>
          </p:cNvPr>
          <p:cNvSpPr txBox="1"/>
          <p:nvPr/>
        </p:nvSpPr>
        <p:spPr>
          <a:xfrm>
            <a:off x="4587821" y="2208191"/>
            <a:ext cx="6477000" cy="3701078"/>
          </a:xfrm>
          <a:prstGeom prst="rect">
            <a:avLst/>
          </a:prstGeom>
          <a:noFill/>
        </p:spPr>
        <p:txBody>
          <a:bodyPr wrap="square">
            <a:spAutoFit/>
          </a:bodyPr>
          <a:lstStyle/>
          <a:p>
            <a:pPr marL="90170" marR="24130" lvl="0" indent="-90170" algn="just" defTabSz="914400" rtl="0" eaLnBrk="1" fontAlgn="auto" latinLnBrk="0" hangingPunct="1">
              <a:lnSpc>
                <a:spcPct val="120000"/>
              </a:lnSpc>
              <a:spcBef>
                <a:spcPts val="0"/>
              </a:spcBef>
              <a:spcAft>
                <a:spcPts val="800"/>
              </a:spcAft>
              <a:buClrTx/>
              <a:buSzTx/>
              <a:buFontTx/>
              <a:buNone/>
              <a:tabLst/>
              <a:defRPr/>
            </a:pPr>
            <a:r>
              <a:rPr kumimoji="0" lang="en-US" sz="4000" b="0" i="0" u="none" strike="noStrike" kern="1200" cap="none" spc="0" normalizeH="0" baseline="0" noProof="0">
                <a:ln w="19050">
                  <a:solidFill>
                    <a:prstClr val="black"/>
                  </a:solidFill>
                </a:ln>
                <a:solidFill>
                  <a:prstClr val="black"/>
                </a:solidFill>
                <a:effectLst>
                  <a:outerShdw blurRad="38100" dist="19050" dir="2700000" algn="tl" rotWithShape="0">
                    <a:prstClr val="black">
                      <a:alpha val="40000"/>
                    </a:prstClr>
                  </a:outerShdw>
                </a:effectLst>
                <a:uLnTx/>
                <a:uFillTx/>
                <a:latin typeface="UTM Avo" panose="02040603050506020204" pitchFamily="18" charset="0"/>
                <a:ea typeface="Arial" panose="020B0604020202020204" pitchFamily="34" charset="0"/>
                <a:cs typeface="Times New Roman" panose="02020603050405020304" pitchFamily="18" charset="0"/>
              </a:rPr>
              <a:t>M</a:t>
            </a:r>
            <a:r>
              <a:rPr kumimoji="0" lang="vi-VN" sz="4000" b="0" i="0" u="none" strike="noStrike" kern="1200" cap="none" spc="0" normalizeH="0" baseline="0" noProof="0">
                <a:ln w="19050">
                  <a:solidFill>
                    <a:prstClr val="black"/>
                  </a:solidFill>
                </a:ln>
                <a:solidFill>
                  <a:prstClr val="black"/>
                </a:solidFill>
                <a:effectLst>
                  <a:outerShdw blurRad="38100" dist="19050" dir="2700000" algn="tl" rotWithShape="0">
                    <a:prstClr val="black">
                      <a:alpha val="40000"/>
                    </a:prstClr>
                  </a:outerShdw>
                </a:effectLst>
                <a:uLnTx/>
                <a:uFillTx/>
                <a:latin typeface="UTM Avo" panose="02040603050506020204" pitchFamily="18" charset="0"/>
                <a:ea typeface="Arial" panose="020B0604020202020204" pitchFamily="34" charset="0"/>
                <a:cs typeface="Times New Roman" panose="02020603050405020304" pitchFamily="18" charset="0"/>
              </a:rPr>
              <a:t>ột số thức ăn có ứng dụng vi khuẩn trong chế biến như: dưa cải muối chua, cà muối, hành muối, sữa chua,…</a:t>
            </a:r>
            <a:endParaRPr kumimoji="0" lang="en-US" sz="4000" b="0" i="0" u="none" strike="noStrike" kern="1200" cap="none" spc="0" normalizeH="0" baseline="0" noProof="0">
              <a:ln w="19050">
                <a:solidFill>
                  <a:prstClr val="black"/>
                </a:solidFill>
              </a:ln>
              <a:solidFill>
                <a:prstClr val="black"/>
              </a:solidFill>
              <a:effectLst>
                <a:outerShdw blurRad="38100" dist="19050" dir="2700000" algn="tl" rotWithShape="0">
                  <a:prstClr val="black">
                    <a:alpha val="40000"/>
                  </a:prstClr>
                </a:outerShdw>
              </a:effectLst>
              <a:uLnTx/>
              <a:uFillTx/>
              <a:latin typeface="UTM Avo" panose="02040603050506020204" pitchFamily="18" charset="0"/>
              <a:ea typeface="Arial" panose="020B06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2C2938B-99C7-D2E5-97DD-F4A235C939D4}"/>
              </a:ext>
            </a:extLst>
          </p:cNvPr>
          <p:cNvSpPr txBox="1"/>
          <p:nvPr/>
        </p:nvSpPr>
        <p:spPr>
          <a:xfrm>
            <a:off x="5431119" y="177367"/>
            <a:ext cx="7181455" cy="22159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w="57150">
                  <a:solidFill>
                    <a:sysClr val="windowText" lastClr="000000"/>
                  </a:solidFill>
                </a:ln>
                <a:solidFill>
                  <a:srgbClr val="FF66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Kết luận</a:t>
            </a:r>
            <a:endParaRPr kumimoji="0" lang="en-US" sz="13800" b="1" i="0" u="none" strike="noStrike" kern="1200" cap="none" spc="0" normalizeH="0" baseline="0" noProof="0" dirty="0">
              <a:ln w="57150">
                <a:solidFill>
                  <a:sysClr val="windowText" lastClr="000000"/>
                </a:solidFill>
              </a:ln>
              <a:solidFill>
                <a:srgbClr val="FF66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p:txBody>
      </p:sp>
      <p:pic>
        <p:nvPicPr>
          <p:cNvPr id="9" name="Picture 2" descr="Vector cute woman chef holding yentafo noodles asian food hand drawn cartoon art illustration">
            <a:extLst>
              <a:ext uri="{FF2B5EF4-FFF2-40B4-BE49-F238E27FC236}">
                <a16:creationId xmlns:a16="http://schemas.microsoft.com/office/drawing/2014/main" id="{14667FE3-964E-80A5-D725-2A559F6083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583" b="91417" l="42013" r="93291">
                        <a14:foregroundMark x1="55431" y1="8982" x2="60383" y2="10379"/>
                        <a14:foregroundMark x1="42013" y1="30739" x2="43930" y2="31737"/>
                        <a14:foregroundMark x1="63099" y1="91417" x2="62460" y2="89421"/>
                      </a14:backgroundRemoval>
                    </a14:imgEffect>
                  </a14:imgLayer>
                </a14:imgProps>
              </a:ext>
              <a:ext uri="{28A0092B-C50C-407E-A947-70E740481C1C}">
                <a14:useLocalDpi xmlns:a14="http://schemas.microsoft.com/office/drawing/2010/main" val="0"/>
              </a:ext>
            </a:extLst>
          </a:blip>
          <a:srcRect l="37375"/>
          <a:stretch/>
        </p:blipFill>
        <p:spPr bwMode="auto">
          <a:xfrm>
            <a:off x="-1" y="364197"/>
            <a:ext cx="5372265" cy="6865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848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Vector cute chef girl smiling in uniform mascots cartoon art illustration">
            <a:extLst>
              <a:ext uri="{FF2B5EF4-FFF2-40B4-BE49-F238E27FC236}">
                <a16:creationId xmlns:a16="http://schemas.microsoft.com/office/drawing/2014/main" id="{447E2B31-F35B-6059-2698-E59C3FA26E8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00" b="91800" l="9744" r="89776">
                        <a14:foregroundMark x1="56390" y1="6000" x2="57029" y2="11800"/>
                        <a14:foregroundMark x1="52077" y1="91800" x2="53035" y2="91800"/>
                        <a14:backgroundMark x1="21246" y1="40600" x2="28275" y2="70800"/>
                        <a14:backgroundMark x1="80511" y1="35600" x2="75080" y2="66200"/>
                        <a14:backgroundMark x1="75080" y1="66200" x2="74920" y2="666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5626" y="431800"/>
            <a:ext cx="8371561" cy="668655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78FD9C73-5072-81AE-2817-B2D29B3FC82C}"/>
              </a:ext>
            </a:extLst>
          </p:cNvPr>
          <p:cNvGrpSpPr/>
          <p:nvPr/>
        </p:nvGrpSpPr>
        <p:grpSpPr>
          <a:xfrm>
            <a:off x="4360519" y="379961"/>
            <a:ext cx="8793225" cy="5895591"/>
            <a:chOff x="4562362" y="-231775"/>
            <a:chExt cx="8793225" cy="5895591"/>
          </a:xfrm>
        </p:grpSpPr>
        <p:sp>
          <p:nvSpPr>
            <p:cNvPr id="13" name="圆角矩形 17">
              <a:extLst>
                <a:ext uri="{FF2B5EF4-FFF2-40B4-BE49-F238E27FC236}">
                  <a16:creationId xmlns:a16="http://schemas.microsoft.com/office/drawing/2014/main" id="{2FC733EE-7362-0DDC-7356-479033AED080}"/>
                </a:ext>
              </a:extLst>
            </p:cNvPr>
            <p:cNvSpPr/>
            <p:nvPr/>
          </p:nvSpPr>
          <p:spPr>
            <a:xfrm>
              <a:off x="5062151" y="1517125"/>
              <a:ext cx="6519218" cy="3605458"/>
            </a:xfrm>
            <a:prstGeom prst="roundRect">
              <a:avLst/>
            </a:prstGeom>
            <a:solidFill>
              <a:schemeClr val="bg1"/>
            </a:solidFill>
            <a:ln w="76200">
              <a:solidFill>
                <a:srgbClr val="7E430F"/>
              </a:soli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Light" panose="020B0502040204020203" pitchFamily="34" charset="-122"/>
                <a:cs typeface="+mn-cs"/>
              </a:endParaRPr>
            </a:p>
          </p:txBody>
        </p:sp>
        <p:pic>
          <p:nvPicPr>
            <p:cNvPr id="14" name="图片 3">
              <a:extLst>
                <a:ext uri="{FF2B5EF4-FFF2-40B4-BE49-F238E27FC236}">
                  <a16:creationId xmlns:a16="http://schemas.microsoft.com/office/drawing/2014/main" id="{595A2D28-F9F1-1A8D-1B66-089D09FAE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060" t="59286"/>
            <a:stretch/>
          </p:blipFill>
          <p:spPr>
            <a:xfrm flipH="1">
              <a:off x="10948936" y="3414575"/>
              <a:ext cx="2406651" cy="2249241"/>
            </a:xfrm>
            <a:prstGeom prst="rect">
              <a:avLst/>
            </a:prstGeom>
          </p:spPr>
        </p:pic>
        <p:pic>
          <p:nvPicPr>
            <p:cNvPr id="15" name="图片 3">
              <a:extLst>
                <a:ext uri="{FF2B5EF4-FFF2-40B4-BE49-F238E27FC236}">
                  <a16:creationId xmlns:a16="http://schemas.microsoft.com/office/drawing/2014/main" id="{F7A8D215-C50A-E6B4-AAF8-4EDFCBCDAF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6237" b="68671"/>
            <a:stretch/>
          </p:blipFill>
          <p:spPr>
            <a:xfrm>
              <a:off x="4562362" y="643600"/>
              <a:ext cx="1479536" cy="1850756"/>
            </a:xfrm>
            <a:prstGeom prst="rect">
              <a:avLst/>
            </a:prstGeom>
          </p:spPr>
        </p:pic>
        <p:pic>
          <p:nvPicPr>
            <p:cNvPr id="16" name="图片 3">
              <a:extLst>
                <a:ext uri="{FF2B5EF4-FFF2-40B4-BE49-F238E27FC236}">
                  <a16:creationId xmlns:a16="http://schemas.microsoft.com/office/drawing/2014/main" id="{98B54F53-94D7-03C8-388E-5DB76A7089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060" b="69450"/>
            <a:stretch/>
          </p:blipFill>
          <p:spPr>
            <a:xfrm rot="15176558" flipH="1">
              <a:off x="10209946" y="127671"/>
              <a:ext cx="2406651" cy="1687759"/>
            </a:xfrm>
            <a:prstGeom prst="rect">
              <a:avLst/>
            </a:prstGeom>
          </p:spPr>
        </p:pic>
        <p:pic>
          <p:nvPicPr>
            <p:cNvPr id="21" name="图片 3">
              <a:extLst>
                <a:ext uri="{FF2B5EF4-FFF2-40B4-BE49-F238E27FC236}">
                  <a16:creationId xmlns:a16="http://schemas.microsoft.com/office/drawing/2014/main" id="{E6E12B71-3A68-8240-982E-ADB0183E27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656" r="84990"/>
            <a:stretch/>
          </p:blipFill>
          <p:spPr>
            <a:xfrm>
              <a:off x="4675191" y="4048474"/>
              <a:ext cx="1613564" cy="1615342"/>
            </a:xfrm>
            <a:prstGeom prst="rect">
              <a:avLst/>
            </a:prstGeom>
          </p:spPr>
        </p:pic>
      </p:grpSp>
      <p:grpSp>
        <p:nvGrpSpPr>
          <p:cNvPr id="18" name="Group 17">
            <a:extLst>
              <a:ext uri="{FF2B5EF4-FFF2-40B4-BE49-F238E27FC236}">
                <a16:creationId xmlns:a16="http://schemas.microsoft.com/office/drawing/2014/main" id="{A1D49EE2-EAA8-6B3C-6CE8-7FE382CF2822}"/>
              </a:ext>
            </a:extLst>
          </p:cNvPr>
          <p:cNvGrpSpPr/>
          <p:nvPr/>
        </p:nvGrpSpPr>
        <p:grpSpPr>
          <a:xfrm>
            <a:off x="5455905" y="2698993"/>
            <a:ext cx="5328024" cy="2118561"/>
            <a:chOff x="-232214" y="1276724"/>
            <a:chExt cx="12552663" cy="2890264"/>
          </a:xfrm>
          <a:noFill/>
        </p:grpSpPr>
        <p:sp>
          <p:nvSpPr>
            <p:cNvPr id="19" name="文本框 12">
              <a:extLst>
                <a:ext uri="{FF2B5EF4-FFF2-40B4-BE49-F238E27FC236}">
                  <a16:creationId xmlns:a16="http://schemas.microsoft.com/office/drawing/2014/main" id="{5F7731FC-4AAA-88E9-CD48-6B93FB7F5441}"/>
                </a:ext>
              </a:extLst>
            </p:cNvPr>
            <p:cNvSpPr txBox="1"/>
            <p:nvPr/>
          </p:nvSpPr>
          <p:spPr>
            <a:xfrm>
              <a:off x="151097" y="1371017"/>
              <a:ext cx="12169352" cy="2795971"/>
            </a:xfrm>
            <a:prstGeom prst="rect">
              <a:avLst/>
            </a:prstGeom>
            <a:grp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a:ln w="19050">
                    <a:noFill/>
                  </a:ln>
                  <a:solidFill>
                    <a:srgbClr val="BC2C24"/>
                  </a:solidFill>
                  <a:effectLst/>
                  <a:uLnTx/>
                  <a:uFillTx/>
                  <a:latin typeface="iCiel Pony" panose="02000000000000000000" pitchFamily="2" charset="0"/>
                  <a:ea typeface="华文琥珀" panose="02010800040101010101" pitchFamily="2" charset="-122"/>
                  <a:cs typeface="+mn-ea"/>
                  <a:sym typeface="+mn-lt"/>
                </a:rPr>
                <a:t>ĐỐ EM</a:t>
              </a:r>
              <a:endParaRPr kumimoji="0" lang="zh-CN" altLang="en-US" sz="4400" b="1" i="0" u="none" strike="noStrike" kern="1200" cap="none" spc="0" normalizeH="0" baseline="0" noProof="0" dirty="0">
                <a:ln w="19050">
                  <a:noFill/>
                </a:ln>
                <a:solidFill>
                  <a:srgbClr val="BC2C24"/>
                </a:solidFill>
                <a:effectLst/>
                <a:uLnTx/>
                <a:uFillTx/>
                <a:latin typeface="iCiel Pony" panose="02000000000000000000" pitchFamily="2" charset="0"/>
                <a:ea typeface="华文琥珀" panose="02010800040101010101" pitchFamily="2" charset="-122"/>
                <a:cs typeface="+mn-ea"/>
                <a:sym typeface="+mn-lt"/>
              </a:endParaRPr>
            </a:p>
          </p:txBody>
        </p:sp>
        <p:sp>
          <p:nvSpPr>
            <p:cNvPr id="20" name="文本框 12">
              <a:extLst>
                <a:ext uri="{FF2B5EF4-FFF2-40B4-BE49-F238E27FC236}">
                  <a16:creationId xmlns:a16="http://schemas.microsoft.com/office/drawing/2014/main" id="{9B293020-88DB-F7F7-FCDD-564829E7BE22}"/>
                </a:ext>
              </a:extLst>
            </p:cNvPr>
            <p:cNvSpPr txBox="1"/>
            <p:nvPr/>
          </p:nvSpPr>
          <p:spPr>
            <a:xfrm>
              <a:off x="-232214" y="1276724"/>
              <a:ext cx="12169352" cy="2795971"/>
            </a:xfrm>
            <a:prstGeom prst="rect">
              <a:avLst/>
            </a:prstGeom>
            <a:grp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a:ln w="38100">
                    <a:solidFill>
                      <a:sysClr val="windowText" lastClr="000000"/>
                    </a:solidFill>
                  </a:ln>
                  <a:solidFill>
                    <a:srgbClr val="FFC000"/>
                  </a:solidFill>
                  <a:effectLst/>
                  <a:uLnTx/>
                  <a:uFillTx/>
                  <a:latin typeface="iCiel Pony" panose="02000000000000000000" pitchFamily="2" charset="0"/>
                  <a:ea typeface="华文琥珀" panose="02010800040101010101" pitchFamily="2" charset="-122"/>
                  <a:cs typeface="+mn-ea"/>
                  <a:sym typeface="+mn-lt"/>
                </a:rPr>
                <a:t>ĐỐ EM</a:t>
              </a:r>
            </a:p>
          </p:txBody>
        </p:sp>
      </p:grpSp>
    </p:spTree>
    <p:extLst>
      <p:ext uri="{BB962C8B-B14F-4D97-AF65-F5344CB8AC3E}">
        <p14:creationId xmlns:p14="http://schemas.microsoft.com/office/powerpoint/2010/main" val="249349460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B7D75F-577A-E878-9C78-AF9A8157952A}"/>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2" name="TextBox 11">
            <a:extLst>
              <a:ext uri="{FF2B5EF4-FFF2-40B4-BE49-F238E27FC236}">
                <a16:creationId xmlns:a16="http://schemas.microsoft.com/office/drawing/2014/main" id="{478B04CC-7E50-157B-D00C-889C7F3DD717}"/>
              </a:ext>
            </a:extLst>
          </p:cNvPr>
          <p:cNvSpPr txBox="1"/>
          <p:nvPr/>
        </p:nvSpPr>
        <p:spPr>
          <a:xfrm>
            <a:off x="682663" y="634861"/>
            <a:ext cx="1107753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r>
              <a:rPr kumimoji="0" lang="vi-VN" sz="3600" b="1" i="0" u="none" strike="noStrike" kern="1200" cap="none" spc="0" normalizeH="0" baseline="0" noProof="0">
                <a:ln>
                  <a:noFill/>
                </a:ln>
                <a:solidFill>
                  <a:srgbClr val="202124"/>
                </a:solidFill>
                <a:effectLst/>
                <a:uLnTx/>
                <a:uFillTx/>
                <a:latin typeface="Roboto" panose="02000000000000000000" pitchFamily="2" charset="0"/>
                <a:ea typeface="+mn-ea"/>
                <a:cs typeface="+mn-cs"/>
              </a:rPr>
              <a:t> Trong các sản phẩm dưới đây, sản phẩm nào có ứng dụng vi khuẩn vào trong quá trình chế biến?</a:t>
            </a:r>
            <a:endParaRPr kumimoji="0" lang="vi-VN" sz="3600" b="1" i="0" u="none" strike="noStrike" kern="1200" cap="none" spc="-200" normalizeH="0" baseline="0" noProof="0">
              <a:ln w="0"/>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8539DE48-8B85-0EEF-CF97-EFEF650BA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2557" y="1835190"/>
            <a:ext cx="7468279" cy="4406999"/>
          </a:xfrm>
          <a:prstGeom prst="rect">
            <a:avLst/>
          </a:prstGeom>
        </p:spPr>
      </p:pic>
    </p:spTree>
    <p:extLst>
      <p:ext uri="{BB962C8B-B14F-4D97-AF65-F5344CB8AC3E}">
        <p14:creationId xmlns:p14="http://schemas.microsoft.com/office/powerpoint/2010/main" val="36929196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105</TotalTime>
  <Words>952</Words>
  <Application>Microsoft Office PowerPoint</Application>
  <PresentationFormat>Widescreen</PresentationFormat>
  <Paragraphs>92</Paragraphs>
  <Slides>28</Slides>
  <Notes>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28</vt:i4>
      </vt:variant>
    </vt:vector>
  </HeadingPairs>
  <TitlesOfParts>
    <vt:vector size="43" baseType="lpstr">
      <vt:lpstr>#9Slide05 SVNClementine</vt:lpstr>
      <vt:lpstr>Aptos</vt:lpstr>
      <vt:lpstr>Arial</vt:lpstr>
      <vt:lpstr>Calibri</vt:lpstr>
      <vt:lpstr>Cambria Math</vt:lpstr>
      <vt:lpstr>iCiel Pony</vt:lpstr>
      <vt:lpstr>Roboto</vt:lpstr>
      <vt:lpstr>SVN-Hole Hearted</vt:lpstr>
      <vt:lpstr>Times New Roman</vt:lpstr>
      <vt:lpstr>UTM Avo</vt:lpstr>
      <vt:lpstr>UTM Showcard</vt: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cp:keywords>9Slide</cp:keywords>
  <dc:description>9Slide.vn</dc:description>
  <cp:lastModifiedBy>Hương</cp:lastModifiedBy>
  <cp:revision>11</cp:revision>
  <dcterms:created xsi:type="dcterms:W3CDTF">2024-07-20T00:49:28Z</dcterms:created>
  <dcterms:modified xsi:type="dcterms:W3CDTF">2024-09-15T02:06:47Z</dcterms:modified>
  <cp:category>9Slide.vn</cp:category>
  <cp:contentStatus>9Slide</cp:contentStatus>
</cp:coreProperties>
</file>