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306" r:id="rId4"/>
    <p:sldId id="307" r:id="rId5"/>
    <p:sldId id="308" r:id="rId6"/>
    <p:sldId id="300" r:id="rId7"/>
    <p:sldId id="267" r:id="rId8"/>
    <p:sldId id="275" r:id="rId9"/>
    <p:sldId id="309" r:id="rId10"/>
    <p:sldId id="310" r:id="rId11"/>
    <p:sldId id="302" r:id="rId12"/>
    <p:sldId id="311" r:id="rId13"/>
    <p:sldId id="312" r:id="rId14"/>
    <p:sldId id="314" r:id="rId15"/>
    <p:sldId id="315" r:id="rId16"/>
    <p:sldId id="313" r:id="rId17"/>
    <p:sldId id="316" r:id="rId18"/>
    <p:sldId id="317" r:id="rId19"/>
    <p:sldId id="318" r:id="rId20"/>
    <p:sldId id="319" r:id="rId21"/>
    <p:sldId id="289" r:id="rId22"/>
    <p:sldId id="290" r:id="rId23"/>
  </p:sldIdLst>
  <p:sldSz cx="12192000" cy="6858000"/>
  <p:notesSz cx="6858000" cy="9144000"/>
  <p:embeddedFontLst>
    <p:embeddedFont>
      <p:font typeface="#9Slide07 IcielLa Chic Pro Shad" panose="02000506090000020004" pitchFamily="2" charset="0"/>
      <p:regular r:id="rId24"/>
    </p:embeddedFont>
    <p:embeddedFont>
      <p:font typeface="AvertaStdCY-Regular" panose="00000500000000000000" pitchFamily="50" charset="0"/>
      <p:regular r:id="rId25"/>
    </p:embeddedFont>
    <p:embeddedFont>
      <p:font typeface="Cambria Math" panose="02040503050406030204" pitchFamily="18" charset="0"/>
      <p:regular r:id="rId26"/>
    </p:embeddedFont>
    <p:embeddedFont>
      <p:font typeface="LNTH-LuoLuoNotangYuanTi 1" pitchFamily="2" charset="-128"/>
      <p:regular r:id="rId27"/>
    </p:embeddedFont>
    <p:embeddedFont>
      <p:font typeface="SVN-Hole Hearted" panose="020B0A06020104020203" pitchFamily="34" charset="0"/>
      <p:regular r:id="rId28"/>
    </p:embeddedFont>
    <p:embeddedFont>
      <p:font typeface="SVN-Poky's" panose="020B0606040200020203" pitchFamily="34" charset="0"/>
      <p:regular r:id="rId29"/>
    </p:embeddedFont>
    <p:embeddedFont>
      <p:font typeface="UTM Duepuntozero" panose="02040603050506020204" pitchFamily="18" charset="0"/>
      <p:regular r:id="rId30"/>
      <p:bold r:id="rId31"/>
    </p:embeddedFont>
    <p:embeddedFont>
      <p:font typeface="UTM Edwardian" panose="02040603050506020204" pitchFamily="18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FFD"/>
    <a:srgbClr val="FF3399"/>
    <a:srgbClr val="FF5050"/>
    <a:srgbClr val="FAFA9A"/>
    <a:srgbClr val="C6E676"/>
    <a:srgbClr val="B2DFD4"/>
    <a:srgbClr val="FF9693"/>
    <a:srgbClr val="E8ACD8"/>
    <a:srgbClr val="D8C4C0"/>
    <a:srgbClr val="E0A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322" autoAdjust="0"/>
  </p:normalViewPr>
  <p:slideViewPr>
    <p:cSldViewPr snapToGrid="0">
      <p:cViewPr>
        <p:scale>
          <a:sx n="33" d="100"/>
          <a:sy n="33" d="100"/>
        </p:scale>
        <p:origin x="216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EE4A8-BD4B-320E-A737-30C24B2A1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1EA6CE7-A707-77D7-C549-F23EAFAC8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46BDE9-EDB2-13AF-2BB6-EB97DB91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A1CAB5-8071-A526-82FF-FA416250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D09C8C-1292-2141-4E88-941F90F2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9964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8BE846-2765-BA69-B347-4722403D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8B83FFE-DDA4-B430-76B3-7CCE0E89E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08424A-6C5E-7222-3E89-267DD2152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4C1FB8-E89F-6E68-F088-6ED492AAB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066689-5960-9D02-1B9D-A0543460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3469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B3C7EEF-D2E3-DDD0-4254-6C3886CEA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F140945-7F44-7095-3AC9-84713D45F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30B736-D072-61D5-355D-716387B8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2B468B-66C7-1F0C-3C36-9637C908B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A433F1-9915-4A17-2032-14D8CE4E1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453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2E4999-FC25-1A8A-EB48-653E3640D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32C48CC-1DAC-E7BF-8FA2-D12B98B2F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37B8E0-1097-90AC-FCB1-D26F7FA6B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540948C-CC6B-F62A-BF4C-8FF0B93B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364D062-6AB0-2FB8-AA94-18E7A0FF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216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E8D2AD-1933-D6D1-733F-5C4CD1C18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D23479A-DCE5-E141-1DC7-FE35DD07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50A5D19-B381-2178-D3C1-337A38D2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0E6500-FCD4-B930-73FC-DAADE794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D13437-6BC9-2D98-520C-16A984BC1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9592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2E764C-2B81-78C3-AA27-89350CCE2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EE1974-F138-A9FC-144B-CD97AD1B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40D050E-77FA-291F-4526-A9AE93B98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7B15409-377A-63B9-C7AF-81BBDD6BC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9E5370F-E631-F4CA-254B-58768381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81631-7F81-F486-8EBC-5A03F67F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5844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73D4ED-FD71-CFBB-1B27-F7359B89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15967A-CC07-2AFB-4093-2B7CEEAB7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5393A2B-115F-79C1-2E50-393CFD3D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7572060-7037-97AB-6D2C-97BE5AE16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406E56E-C835-33EB-1D93-855136BE4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2F6641-2787-7C56-F633-4BC4D101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90003E4-D0EF-8D45-D02A-D7BCEFE2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AD46899-ACDD-9D6D-A7CC-23976FC8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302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A9BC5F-CA28-D054-6CB4-E7C997C0C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4F0082B-1691-F606-BCA5-9A5029D8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C77C5BC-D201-EDF6-7485-DF459379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EB12C58-5924-1433-56BC-E497DC2A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0867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4216546-CC5C-BFE1-E265-68AAF2D5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7A002F1-5A9F-E70C-713C-CD1BF98B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6A72278-BA35-3B39-A1AD-16567A8B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0772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C1B8C-4576-27BB-D84C-CFABC3F2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38BCD56-1D1C-EF80-599A-F807FADFD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C89C641-52E7-A35F-51FF-56786612F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6D6361-26F0-B70E-6882-84864FB56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5365EB8-7737-1D40-1601-453943BE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16C222-5E24-DDD2-284C-3C8EBD1F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7179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7CD656-B222-21F2-20C3-5B6164383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DD31FB5-5565-DDEE-66A3-2409CD134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F4AE8BD-A24A-868D-2233-6F2797E36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4C8CB5C-B446-FD9C-DDBE-77169834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148AE54-A058-5778-13A3-123AB1EB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0D2799B-A1E0-91A8-09C1-BEB7638B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440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8B1480E-4563-4A2F-FEF2-FFBDDCF7B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1989D31-33EE-1054-150C-FA15E12A6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F3BE16C-3663-9D2A-9425-3B52D844B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DE5284-3C69-09CE-059D-161D96E7F5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B737C-A22F-439A-BCB9-C7945BE3C1B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D8F71B-33C8-50EF-83AF-AB4D7505F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2E3266-219B-3365-1E0E-5DD612E28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9D27-3607-4D6E-A15E-E71C8E12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6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5.jp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emf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6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10.wdp"/><Relationship Id="rId7" Type="http://schemas.openxmlformats.org/officeDocument/2006/relationships/image" Target="../media/image43.png"/><Relationship Id="rId12" Type="http://schemas.microsoft.com/office/2007/relationships/hdphoto" Target="../media/hdphoto8.wdp"/><Relationship Id="rId17" Type="http://schemas.openxmlformats.org/officeDocument/2006/relationships/image" Target="../media/image49.png"/><Relationship Id="rId2" Type="http://schemas.microsoft.com/office/2007/relationships/media" Target="../media/media1.mp3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10" Type="http://schemas.microsoft.com/office/2007/relationships/hdphoto" Target="../media/hdphoto7.wdp"/><Relationship Id="rId19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image" Target="../media/image47.png"/><Relationship Id="rId2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5.jp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6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5.jp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BFC1B-9143-20B1-44B2-8E37A441DA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AA0B00A-D703-A5E6-7A32-6D774F889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62" y="-621547"/>
            <a:ext cx="8421401" cy="7479546"/>
          </a:xfrm>
          <a:prstGeom prst="rect">
            <a:avLst/>
          </a:prstGeom>
        </p:spPr>
      </p:pic>
      <p:pic>
        <p:nvPicPr>
          <p:cNvPr id="7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184508B-FD59-C74D-D68A-FC343700A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37" b="92078" l="9994" r="90977">
                        <a14:foregroundMark x1="38583" y1="91552" x2="40815" y2="92158"/>
                        <a14:foregroundMark x1="75032" y1="31043" x2="77749" y2="31043"/>
                        <a14:foregroundMark x1="85252" y1="55133" x2="86837" y2="55133"/>
                        <a14:foregroundMark x1="90977" y1="54123" x2="90977" y2="55335"/>
                        <a14:foregroundMark x1="65168" y1="68472" x2="70440" y2="70453"/>
                        <a14:foregroundMark x1="49256" y1="9539" x2="48286" y2="9337"/>
                        <a14:backgroundMark x1="26003" y1="22878" x2="22348" y2="29264"/>
                        <a14:backgroundMark x1="67238" y1="15117" x2="73933" y2="22878"/>
                        <a14:backgroundMark x1="30466" y1="79588" x2="24903" y2="76233"/>
                        <a14:backgroundMark x1="34929" y1="59297" x2="35576" y2="59903"/>
                        <a14:backgroundMark x1="53396" y1="59297" x2="54981" y2="58327"/>
                        <a14:backgroundMark x1="31759" y1="54123" x2="32050" y2="54325"/>
                        <a14:backgroundMark x1="43208" y1="86176" x2="43855" y2="88157"/>
                        <a14:backgroundMark x1="71701" y1="50728" x2="67885" y2="51940"/>
                        <a14:backgroundMark x1="68855" y1="45958" x2="71054" y2="52951"/>
                        <a14:backgroundMark x1="68047" y1="37227" x2="63034" y2="50404"/>
                        <a14:backgroundMark x1="63034" y1="50404" x2="62937" y2="53314"/>
                        <a14:backgroundMark x1="77426" y1="40784" x2="76391" y2="53153"/>
                        <a14:backgroundMark x1="76391" y1="53153" x2="76488" y2="53719"/>
                        <a14:backgroundMark x1="60252" y1="54527" x2="61190" y2="58892"/>
                        <a14:backgroundMark x1="25226" y1="50364" x2="23318" y2="49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931" y="2169993"/>
            <a:ext cx="6842931" cy="5474345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2CE3995F-D860-0D6A-773E-73B3085BB796}"/>
              </a:ext>
            </a:extLst>
          </p:cNvPr>
          <p:cNvSpPr txBox="1"/>
          <p:nvPr/>
        </p:nvSpPr>
        <p:spPr>
          <a:xfrm>
            <a:off x="3720562" y="392220"/>
            <a:ext cx="85214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Toán</a:t>
            </a:r>
            <a:endParaRPr lang="en-US" sz="7000" b="1" dirty="0">
              <a:ln w="330200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Hole Hearted" panose="020B0A06020104020203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3BE8B9-5D80-CB41-B48C-7B2CFDA6320A}"/>
              </a:ext>
            </a:extLst>
          </p:cNvPr>
          <p:cNvSpPr txBox="1"/>
          <p:nvPr/>
        </p:nvSpPr>
        <p:spPr>
          <a:xfrm>
            <a:off x="6853944" y="341667"/>
            <a:ext cx="23698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dirty="0" err="1">
                <a:ln w="28575">
                  <a:solidFill>
                    <a:srgbClr val="0070C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T</a:t>
            </a:r>
            <a:r>
              <a:rPr lang="en-US" sz="7000" dirty="0" err="1">
                <a:ln w="28575">
                  <a:solidFill>
                    <a:srgbClr val="0070C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o</a:t>
            </a:r>
            <a:r>
              <a:rPr lang="en-US" sz="7000" dirty="0" err="1">
                <a:ln w="28575">
                  <a:solidFill>
                    <a:srgbClr val="0070C0"/>
                  </a:solidFill>
                </a:ln>
                <a:solidFill>
                  <a:srgbClr val="66FF99"/>
                </a:solidFill>
                <a:latin typeface="SVN-Hole Hearted" panose="020B0A06020104020203" pitchFamily="34" charset="0"/>
              </a:rPr>
              <a:t>á</a:t>
            </a:r>
            <a:r>
              <a:rPr lang="en-US" sz="7000" dirty="0" err="1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  <a:latin typeface="SVN-Hole Hearted" panose="020B0A06020104020203" pitchFamily="34" charset="0"/>
              </a:rPr>
              <a:t>n</a:t>
            </a:r>
            <a:endParaRPr lang="vi-VN" sz="7000" dirty="0">
              <a:ln w="28575">
                <a:solidFill>
                  <a:srgbClr val="0070C0"/>
                </a:solidFill>
              </a:ln>
              <a:solidFill>
                <a:srgbClr val="FF9693"/>
              </a:solidFill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B5324C99-B6FF-A45C-B3B0-5A8A5A84DA9C}"/>
              </a:ext>
            </a:extLst>
          </p:cNvPr>
          <p:cNvSpPr txBox="1"/>
          <p:nvPr/>
        </p:nvSpPr>
        <p:spPr>
          <a:xfrm>
            <a:off x="4386145" y="1685141"/>
            <a:ext cx="7305435" cy="2866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Bài 61. </a:t>
            </a:r>
            <a:endParaRPr lang="en-US" sz="4800" b="1">
              <a:ln w="28575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vi-VN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VIẾT CÁC SỐ LIỆU DƯỚI DẠNG TỈ SỐ PHẦN TRĂM</a:t>
            </a:r>
            <a:endParaRPr lang="en-US" sz="48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C6E67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  <p:pic>
        <p:nvPicPr>
          <p:cNvPr id="10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74D783-BCD2-58FE-7ACD-69CBD7B433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53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36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3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  <p:bldP spid="14" grpId="0"/>
      <p:bldP spid="19" grpId="0"/>
      <p:bldP spid="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513694" y="543394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EEF09-CBD8-B5BC-6699-B5DB74D9FBC0}"/>
              </a:ext>
            </a:extLst>
          </p:cNvPr>
          <p:cNvSpPr txBox="1"/>
          <p:nvPr/>
        </p:nvSpPr>
        <p:spPr>
          <a:xfrm>
            <a:off x="1077073" y="605365"/>
            <a:ext cx="10475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 các số liệu được viết dưới dạng tỉ số phần trăm, ta có bảng thống kê.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B47346-8385-2344-6E41-D721E7D86ADF}"/>
              </a:ext>
            </a:extLst>
          </p:cNvPr>
          <p:cNvSpPr txBox="1"/>
          <p:nvPr/>
        </p:nvSpPr>
        <p:spPr>
          <a:xfrm>
            <a:off x="513694" y="1857139"/>
            <a:ext cx="1116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i="1"/>
              <a:t>• Tỉ số phần trăm các loại sách trong tủ sách của lớp 5A.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AD3EDC-8F50-E16B-1B0B-4E355AD82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40711"/>
              </p:ext>
            </p:extLst>
          </p:nvPr>
        </p:nvGraphicFramePr>
        <p:xfrm>
          <a:off x="780722" y="2792665"/>
          <a:ext cx="10378782" cy="2727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932">
                  <a:extLst>
                    <a:ext uri="{9D8B030D-6E8A-4147-A177-3AD203B41FA5}">
                      <a16:colId xmlns:a16="http://schemas.microsoft.com/office/drawing/2014/main" val="1427181173"/>
                    </a:ext>
                  </a:extLst>
                </a:gridCol>
                <a:gridCol w="1969426">
                  <a:extLst>
                    <a:ext uri="{9D8B030D-6E8A-4147-A177-3AD203B41FA5}">
                      <a16:colId xmlns:a16="http://schemas.microsoft.com/office/drawing/2014/main" val="871745008"/>
                    </a:ext>
                  </a:extLst>
                </a:gridCol>
                <a:gridCol w="2011679">
                  <a:extLst>
                    <a:ext uri="{9D8B030D-6E8A-4147-A177-3AD203B41FA5}">
                      <a16:colId xmlns:a16="http://schemas.microsoft.com/office/drawing/2014/main" val="1488153037"/>
                    </a:ext>
                  </a:extLst>
                </a:gridCol>
                <a:gridCol w="2011679">
                  <a:extLst>
                    <a:ext uri="{9D8B030D-6E8A-4147-A177-3AD203B41FA5}">
                      <a16:colId xmlns:a16="http://schemas.microsoft.com/office/drawing/2014/main" val="444977809"/>
                    </a:ext>
                  </a:extLst>
                </a:gridCol>
                <a:gridCol w="2332066">
                  <a:extLst>
                    <a:ext uri="{9D8B030D-6E8A-4147-A177-3AD203B41FA5}">
                      <a16:colId xmlns:a16="http://schemas.microsoft.com/office/drawing/2014/main" val="97964320"/>
                    </a:ext>
                  </a:extLst>
                </a:gridCol>
              </a:tblGrid>
              <a:tr h="26582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Loại sách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F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Sách</a:t>
                      </a:r>
                    </a:p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giáo khoa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Sách</a:t>
                      </a:r>
                    </a:p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tham khảo</a:t>
                      </a:r>
                    </a:p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Truyện</a:t>
                      </a:r>
                    </a:p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thiếu nhi</a:t>
                      </a:r>
                    </a:p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Các loại</a:t>
                      </a:r>
                    </a:p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sách khác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096865"/>
                  </a:ext>
                </a:extLst>
              </a:tr>
              <a:tr h="1355772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Tỉ số</a:t>
                      </a:r>
                    </a:p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phần trăm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F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7430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FE9A50-6131-E826-4EFA-B88823FCC69E}"/>
              </a:ext>
            </a:extLst>
          </p:cNvPr>
          <p:cNvSpPr txBox="1"/>
          <p:nvPr/>
        </p:nvSpPr>
        <p:spPr>
          <a:xfrm>
            <a:off x="3118335" y="4357569"/>
            <a:ext cx="12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15% </a:t>
            </a:r>
            <a:endParaRPr lang="vi-VN" sz="3600" b="1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E254A-CFD7-257A-E6FA-43EF0913C05C}"/>
              </a:ext>
            </a:extLst>
          </p:cNvPr>
          <p:cNvSpPr txBox="1"/>
          <p:nvPr/>
        </p:nvSpPr>
        <p:spPr>
          <a:xfrm>
            <a:off x="5194785" y="4376619"/>
            <a:ext cx="12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20% </a:t>
            </a:r>
            <a:endParaRPr lang="vi-VN" sz="3600" b="1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13949-59FE-DFD8-3EE7-D52C641C9975}"/>
              </a:ext>
            </a:extLst>
          </p:cNvPr>
          <p:cNvSpPr txBox="1"/>
          <p:nvPr/>
        </p:nvSpPr>
        <p:spPr>
          <a:xfrm>
            <a:off x="7271235" y="4376619"/>
            <a:ext cx="12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50% </a:t>
            </a:r>
            <a:endParaRPr lang="vi-VN" sz="3600" b="1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C5792-BEE2-3F18-DC61-E740F11476AE}"/>
              </a:ext>
            </a:extLst>
          </p:cNvPr>
          <p:cNvSpPr txBox="1"/>
          <p:nvPr/>
        </p:nvSpPr>
        <p:spPr>
          <a:xfrm>
            <a:off x="9215369" y="4376619"/>
            <a:ext cx="12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15% </a:t>
            </a:r>
            <a:endParaRPr lang="vi-VN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40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grpSp>
        <p:nvGrpSpPr>
          <p:cNvPr id="42" name="Nhóm 41">
            <a:extLst>
              <a:ext uri="{FF2B5EF4-FFF2-40B4-BE49-F238E27FC236}">
                <a16:creationId xmlns:a16="http://schemas.microsoft.com/office/drawing/2014/main" id="{8829418B-D410-A2B0-E082-1151C701B951}"/>
              </a:ext>
            </a:extLst>
          </p:cNvPr>
          <p:cNvGrpSpPr/>
          <p:nvPr/>
        </p:nvGrpSpPr>
        <p:grpSpPr>
          <a:xfrm>
            <a:off x="1572955" y="-1"/>
            <a:ext cx="9084700" cy="6615114"/>
            <a:chOff x="116450" y="-1"/>
            <a:chExt cx="6543655" cy="5108499"/>
          </a:xfrm>
        </p:grpSpPr>
        <p:pic>
          <p:nvPicPr>
            <p:cNvPr id="17" name="Hình ảnh 16" descr="Ảnh có chứa hoa, cây&#10;&#10;Mô tả được tạo tự động">
              <a:extLst>
                <a:ext uri="{FF2B5EF4-FFF2-40B4-BE49-F238E27FC236}">
                  <a16:creationId xmlns:a16="http://schemas.microsoft.com/office/drawing/2014/main" id="{FC9F2CEF-4B02-152F-1EE9-DB3BB7FD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50" y="-1"/>
              <a:ext cx="6543655" cy="5108499"/>
            </a:xfrm>
            <a:prstGeom prst="rect">
              <a:avLst/>
            </a:prstGeom>
          </p:spPr>
        </p:pic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F76007B5-874C-1338-301C-6F2899F8E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09" b="24666" l="3381" r="30952">
                          <a14:foregroundMark x1="30952" y1="15487" x2="30714" y2="18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745" b="72557"/>
            <a:stretch/>
          </p:blipFill>
          <p:spPr>
            <a:xfrm rot="21076957">
              <a:off x="579175" y="2068854"/>
              <a:ext cx="659630" cy="622410"/>
            </a:xfrm>
            <a:prstGeom prst="rect">
              <a:avLst/>
            </a:prstGeom>
          </p:spPr>
        </p:pic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A6CB3D57-3318-DAB0-9D40-279EC6F93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03" b="24758" l="36857" r="64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2" t="59" r="32313" b="72498"/>
            <a:stretch/>
          </p:blipFill>
          <p:spPr>
            <a:xfrm rot="20705427">
              <a:off x="3474482" y="3842630"/>
              <a:ext cx="647152" cy="610636"/>
            </a:xfrm>
            <a:prstGeom prst="rect">
              <a:avLst/>
            </a:prstGeom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74C94A08-3042-6A1C-82E7-C03C42097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0876" b="49208" l="69046" r="941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04" t="28585" r="2672" b="48501"/>
            <a:stretch/>
          </p:blipFill>
          <p:spPr>
            <a:xfrm rot="697095">
              <a:off x="2368070" y="4135897"/>
              <a:ext cx="746416" cy="641060"/>
            </a:xfrm>
            <a:prstGeom prst="rect">
              <a:avLst/>
            </a:prstGeom>
          </p:spPr>
        </p:pic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B76D4B8C-72B5-7501-0C58-F472A9E3C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84" b="27939" l="68432" r="958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6" t="3240" r="739" b="69317"/>
            <a:stretch/>
          </p:blipFill>
          <p:spPr>
            <a:xfrm rot="20534994">
              <a:off x="1209847" y="1096040"/>
              <a:ext cx="756975" cy="714262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EA353D3A-1E30-A888-5862-C255D073E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0944" b="97883" l="70314" r="967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6" t="78827" r="-1271" b="-113"/>
            <a:stretch/>
          </p:blipFill>
          <p:spPr>
            <a:xfrm>
              <a:off x="2616818" y="1410107"/>
              <a:ext cx="756975" cy="553999"/>
            </a:xfrm>
            <a:prstGeom prst="rect">
              <a:avLst/>
            </a:prstGeom>
          </p:spPr>
        </p:pic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96C713FB-708B-000E-5E27-68880970B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748" b="73352" l="69238" r="96571">
                          <a14:foregroundMark x1="83571" y1="70724" x2="82952" y2="733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23" t="48026" r="-78" b="24531"/>
            <a:stretch/>
          </p:blipFill>
          <p:spPr>
            <a:xfrm rot="793901">
              <a:off x="5034327" y="3327850"/>
              <a:ext cx="756975" cy="714262"/>
            </a:xfrm>
            <a:prstGeom prst="rect">
              <a:avLst/>
            </a:prstGeom>
          </p:spPr>
        </p:pic>
      </p:grpSp>
      <p:pic>
        <p:nvPicPr>
          <p:cNvPr id="1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FCBB2B-2352-597A-15CC-327A4FEE3E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E642740A-3092-C390-194E-952545F3F65B}"/>
              </a:ext>
            </a:extLst>
          </p:cNvPr>
          <p:cNvSpPr txBox="1"/>
          <p:nvPr/>
        </p:nvSpPr>
        <p:spPr>
          <a:xfrm rot="20527286">
            <a:off x="2875238" y="4066083"/>
            <a:ext cx="5303497" cy="6039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22439"/>
              </a:avLst>
            </a:prstTxWarp>
            <a:spAutoFit/>
          </a:bodyPr>
          <a:lstStyle/>
          <a:p>
            <a:pPr algn="ctr"/>
            <a:r>
              <a:rPr lang="en-US" sz="1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lang="en-US" sz="1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tập</a:t>
            </a:r>
            <a:endParaRPr lang="en-US" sz="1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0836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4.44444E-6 L 4.791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639581" y="357281"/>
            <a:ext cx="10912838" cy="6047906"/>
          </a:xfrm>
          <a:custGeom>
            <a:avLst/>
            <a:gdLst>
              <a:gd name="connsiteX0" fmla="*/ 0 w 10912838"/>
              <a:gd name="connsiteY0" fmla="*/ 603097 h 6047906"/>
              <a:gd name="connsiteX1" fmla="*/ 603097 w 10912838"/>
              <a:gd name="connsiteY1" fmla="*/ 0 h 6047906"/>
              <a:gd name="connsiteX2" fmla="*/ 10309741 w 10912838"/>
              <a:gd name="connsiteY2" fmla="*/ 0 h 6047906"/>
              <a:gd name="connsiteX3" fmla="*/ 10912838 w 10912838"/>
              <a:gd name="connsiteY3" fmla="*/ 603097 h 6047906"/>
              <a:gd name="connsiteX4" fmla="*/ 10912838 w 10912838"/>
              <a:gd name="connsiteY4" fmla="*/ 5444809 h 6047906"/>
              <a:gd name="connsiteX5" fmla="*/ 10309741 w 10912838"/>
              <a:gd name="connsiteY5" fmla="*/ 6047906 h 6047906"/>
              <a:gd name="connsiteX6" fmla="*/ 603097 w 10912838"/>
              <a:gd name="connsiteY6" fmla="*/ 6047906 h 6047906"/>
              <a:gd name="connsiteX7" fmla="*/ 0 w 10912838"/>
              <a:gd name="connsiteY7" fmla="*/ 5444809 h 6047906"/>
              <a:gd name="connsiteX8" fmla="*/ 0 w 10912838"/>
              <a:gd name="connsiteY8" fmla="*/ 603097 h 604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047906" fill="none" extrusionOk="0">
                <a:moveTo>
                  <a:pt x="0" y="603097"/>
                </a:moveTo>
                <a:cubicBezTo>
                  <a:pt x="543" y="284701"/>
                  <a:pt x="272137" y="3560"/>
                  <a:pt x="603097" y="0"/>
                </a:cubicBezTo>
                <a:cubicBezTo>
                  <a:pt x="5219179" y="72427"/>
                  <a:pt x="7096825" y="61419"/>
                  <a:pt x="10309741" y="0"/>
                </a:cubicBezTo>
                <a:cubicBezTo>
                  <a:pt x="10636332" y="-44679"/>
                  <a:pt x="10886580" y="262074"/>
                  <a:pt x="10912838" y="603097"/>
                </a:cubicBezTo>
                <a:cubicBezTo>
                  <a:pt x="11013714" y="2502757"/>
                  <a:pt x="10805525" y="3802778"/>
                  <a:pt x="10912838" y="5444809"/>
                </a:cubicBezTo>
                <a:cubicBezTo>
                  <a:pt x="10920333" y="5739851"/>
                  <a:pt x="10634834" y="6038952"/>
                  <a:pt x="10309741" y="6047906"/>
                </a:cubicBezTo>
                <a:cubicBezTo>
                  <a:pt x="8617229" y="6077733"/>
                  <a:pt x="4592575" y="5968600"/>
                  <a:pt x="603097" y="6047906"/>
                </a:cubicBezTo>
                <a:cubicBezTo>
                  <a:pt x="323270" y="6041886"/>
                  <a:pt x="-59822" y="5789719"/>
                  <a:pt x="0" y="5444809"/>
                </a:cubicBezTo>
                <a:cubicBezTo>
                  <a:pt x="50037" y="4281079"/>
                  <a:pt x="770" y="1142444"/>
                  <a:pt x="0" y="603097"/>
                </a:cubicBezTo>
                <a:close/>
              </a:path>
              <a:path w="10912838" h="6047906" stroke="0" extrusionOk="0">
                <a:moveTo>
                  <a:pt x="0" y="603097"/>
                </a:moveTo>
                <a:cubicBezTo>
                  <a:pt x="57437" y="285672"/>
                  <a:pt x="273153" y="6537"/>
                  <a:pt x="603097" y="0"/>
                </a:cubicBezTo>
                <a:cubicBezTo>
                  <a:pt x="2361549" y="123000"/>
                  <a:pt x="6142591" y="-96860"/>
                  <a:pt x="10309741" y="0"/>
                </a:cubicBezTo>
                <a:cubicBezTo>
                  <a:pt x="10607953" y="-26575"/>
                  <a:pt x="10936189" y="222939"/>
                  <a:pt x="10912838" y="603097"/>
                </a:cubicBezTo>
                <a:cubicBezTo>
                  <a:pt x="10916011" y="2539613"/>
                  <a:pt x="11007105" y="4190096"/>
                  <a:pt x="10912838" y="5444809"/>
                </a:cubicBezTo>
                <a:cubicBezTo>
                  <a:pt x="10867504" y="5794314"/>
                  <a:pt x="10590251" y="6039302"/>
                  <a:pt x="10309741" y="6047906"/>
                </a:cubicBezTo>
                <a:cubicBezTo>
                  <a:pt x="7770934" y="5887199"/>
                  <a:pt x="2145096" y="6087573"/>
                  <a:pt x="603097" y="6047906"/>
                </a:cubicBezTo>
                <a:cubicBezTo>
                  <a:pt x="241219" y="6042090"/>
                  <a:pt x="-45620" y="5757223"/>
                  <a:pt x="0" y="5444809"/>
                </a:cubicBezTo>
                <a:cubicBezTo>
                  <a:pt x="32216" y="3107465"/>
                  <a:pt x="57206" y="1531257"/>
                  <a:pt x="0" y="60309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EEF09-CBD8-B5BC-6699-B5DB74D9FBC0}"/>
              </a:ext>
            </a:extLst>
          </p:cNvPr>
          <p:cNvSpPr txBox="1"/>
          <p:nvPr/>
        </p:nvSpPr>
        <p:spPr>
          <a:xfrm>
            <a:off x="1077073" y="605365"/>
            <a:ext cx="104753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Số?</a:t>
            </a:r>
          </a:p>
          <a:p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 hiểu về việc đọc sách của học sinh trong một tổ ở học kì 1.</a:t>
            </a:r>
          </a:p>
          <a:p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Có </a:t>
            </a:r>
            <a:r>
              <a:rPr lang="vi-VN" sz="32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 sinh đọc ít hơn 10 quyển, chiếm </a:t>
            </a:r>
            <a:r>
              <a:rPr lang="vi-VN" sz="32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học sinh của tổ.</a:t>
            </a:r>
          </a:p>
          <a:p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Có </a:t>
            </a:r>
            <a:r>
              <a:rPr lang="vi-VN" sz="32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 sinh đọc 10 quyển, chiếm </a:t>
            </a:r>
            <a:r>
              <a:rPr lang="vi-VN" sz="32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học sinh của tổ.</a:t>
            </a:r>
          </a:p>
          <a:p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Có </a:t>
            </a:r>
            <a:r>
              <a:rPr lang="vi-VN" sz="32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 sinh đọc nhiều hơn 10 quyển, chiếm </a:t>
            </a:r>
            <a:r>
              <a:rPr lang="vi-VN" sz="32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học sinh của tổ.</a:t>
            </a:r>
          </a:p>
          <a:p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(Các số thập phân làm tròn đến hàng phần mười.)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604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320552" y="357281"/>
            <a:ext cx="11231867" cy="6047906"/>
          </a:xfrm>
          <a:custGeom>
            <a:avLst/>
            <a:gdLst>
              <a:gd name="connsiteX0" fmla="*/ 0 w 11231867"/>
              <a:gd name="connsiteY0" fmla="*/ 603097 h 6047906"/>
              <a:gd name="connsiteX1" fmla="*/ 603097 w 11231867"/>
              <a:gd name="connsiteY1" fmla="*/ 0 h 6047906"/>
              <a:gd name="connsiteX2" fmla="*/ 10628770 w 11231867"/>
              <a:gd name="connsiteY2" fmla="*/ 0 h 6047906"/>
              <a:gd name="connsiteX3" fmla="*/ 11231867 w 11231867"/>
              <a:gd name="connsiteY3" fmla="*/ 603097 h 6047906"/>
              <a:gd name="connsiteX4" fmla="*/ 11231867 w 11231867"/>
              <a:gd name="connsiteY4" fmla="*/ 5444809 h 6047906"/>
              <a:gd name="connsiteX5" fmla="*/ 10628770 w 11231867"/>
              <a:gd name="connsiteY5" fmla="*/ 6047906 h 6047906"/>
              <a:gd name="connsiteX6" fmla="*/ 603097 w 11231867"/>
              <a:gd name="connsiteY6" fmla="*/ 6047906 h 6047906"/>
              <a:gd name="connsiteX7" fmla="*/ 0 w 11231867"/>
              <a:gd name="connsiteY7" fmla="*/ 5444809 h 6047906"/>
              <a:gd name="connsiteX8" fmla="*/ 0 w 11231867"/>
              <a:gd name="connsiteY8" fmla="*/ 603097 h 604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1867" h="6047906" fill="none" extrusionOk="0">
                <a:moveTo>
                  <a:pt x="0" y="603097"/>
                </a:moveTo>
                <a:cubicBezTo>
                  <a:pt x="543" y="284701"/>
                  <a:pt x="272137" y="3560"/>
                  <a:pt x="603097" y="0"/>
                </a:cubicBezTo>
                <a:cubicBezTo>
                  <a:pt x="3499839" y="72427"/>
                  <a:pt x="7579543" y="61419"/>
                  <a:pt x="10628770" y="0"/>
                </a:cubicBezTo>
                <a:cubicBezTo>
                  <a:pt x="10955361" y="-44679"/>
                  <a:pt x="11205609" y="262074"/>
                  <a:pt x="11231867" y="603097"/>
                </a:cubicBezTo>
                <a:cubicBezTo>
                  <a:pt x="11332743" y="2502757"/>
                  <a:pt x="11124554" y="3802778"/>
                  <a:pt x="11231867" y="5444809"/>
                </a:cubicBezTo>
                <a:cubicBezTo>
                  <a:pt x="11239362" y="5739851"/>
                  <a:pt x="10953863" y="6038952"/>
                  <a:pt x="10628770" y="6047906"/>
                </a:cubicBezTo>
                <a:cubicBezTo>
                  <a:pt x="7549250" y="6077733"/>
                  <a:pt x="4244303" y="5968600"/>
                  <a:pt x="603097" y="6047906"/>
                </a:cubicBezTo>
                <a:cubicBezTo>
                  <a:pt x="323270" y="6041886"/>
                  <a:pt x="-59822" y="5789719"/>
                  <a:pt x="0" y="5444809"/>
                </a:cubicBezTo>
                <a:cubicBezTo>
                  <a:pt x="50037" y="4281079"/>
                  <a:pt x="770" y="1142444"/>
                  <a:pt x="0" y="603097"/>
                </a:cubicBezTo>
                <a:close/>
              </a:path>
              <a:path w="11231867" h="6047906" stroke="0" extrusionOk="0">
                <a:moveTo>
                  <a:pt x="0" y="603097"/>
                </a:moveTo>
                <a:cubicBezTo>
                  <a:pt x="57437" y="285672"/>
                  <a:pt x="273153" y="6537"/>
                  <a:pt x="603097" y="0"/>
                </a:cubicBezTo>
                <a:cubicBezTo>
                  <a:pt x="5255218" y="123000"/>
                  <a:pt x="6674298" y="-96860"/>
                  <a:pt x="10628770" y="0"/>
                </a:cubicBezTo>
                <a:cubicBezTo>
                  <a:pt x="10926982" y="-26575"/>
                  <a:pt x="11255218" y="222939"/>
                  <a:pt x="11231867" y="603097"/>
                </a:cubicBezTo>
                <a:cubicBezTo>
                  <a:pt x="11235040" y="2539613"/>
                  <a:pt x="11326134" y="4190096"/>
                  <a:pt x="11231867" y="5444809"/>
                </a:cubicBezTo>
                <a:cubicBezTo>
                  <a:pt x="11186533" y="5794314"/>
                  <a:pt x="10909280" y="6039302"/>
                  <a:pt x="10628770" y="6047906"/>
                </a:cubicBezTo>
                <a:cubicBezTo>
                  <a:pt x="9266197" y="5887199"/>
                  <a:pt x="4474008" y="6087573"/>
                  <a:pt x="603097" y="6047906"/>
                </a:cubicBezTo>
                <a:cubicBezTo>
                  <a:pt x="241219" y="6042090"/>
                  <a:pt x="-45620" y="5757223"/>
                  <a:pt x="0" y="5444809"/>
                </a:cubicBezTo>
                <a:cubicBezTo>
                  <a:pt x="32216" y="3107465"/>
                  <a:pt x="57206" y="1531257"/>
                  <a:pt x="0" y="60309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EEF09-CBD8-B5BC-6699-B5DB74D9FBC0}"/>
              </a:ext>
            </a:extLst>
          </p:cNvPr>
          <p:cNvSpPr txBox="1"/>
          <p:nvPr/>
        </p:nvSpPr>
        <p:spPr>
          <a:xfrm>
            <a:off x="1396102" y="1297704"/>
            <a:ext cx="10475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i="1">
                <a:cs typeface="Arial" panose="020B0604020202020204" pitchFamily="34" charset="0"/>
              </a:rPr>
              <a:t>Tỉ số phần trăm học sinh đọc sách của Tổ …</a:t>
            </a:r>
            <a:endParaRPr kumimoji="0" lang="vi-VN" sz="3200" b="0" i="1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EF6E25-7D48-C0EC-3B02-B94998A1D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911101"/>
              </p:ext>
            </p:extLst>
          </p:nvPr>
        </p:nvGraphicFramePr>
        <p:xfrm>
          <a:off x="1066636" y="2540536"/>
          <a:ext cx="10058728" cy="2727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500">
                  <a:extLst>
                    <a:ext uri="{9D8B030D-6E8A-4147-A177-3AD203B41FA5}">
                      <a16:colId xmlns:a16="http://schemas.microsoft.com/office/drawing/2014/main" val="1427181173"/>
                    </a:ext>
                  </a:extLst>
                </a:gridCol>
                <a:gridCol w="2461864">
                  <a:extLst>
                    <a:ext uri="{9D8B030D-6E8A-4147-A177-3AD203B41FA5}">
                      <a16:colId xmlns:a16="http://schemas.microsoft.com/office/drawing/2014/main" val="871745008"/>
                    </a:ext>
                  </a:extLst>
                </a:gridCol>
                <a:gridCol w="2514682">
                  <a:extLst>
                    <a:ext uri="{9D8B030D-6E8A-4147-A177-3AD203B41FA5}">
                      <a16:colId xmlns:a16="http://schemas.microsoft.com/office/drawing/2014/main" val="1488153037"/>
                    </a:ext>
                  </a:extLst>
                </a:gridCol>
                <a:gridCol w="2514682">
                  <a:extLst>
                    <a:ext uri="{9D8B030D-6E8A-4147-A177-3AD203B41FA5}">
                      <a16:colId xmlns:a16="http://schemas.microsoft.com/office/drawing/2014/main" val="444977809"/>
                    </a:ext>
                  </a:extLst>
                </a:gridCol>
              </a:tblGrid>
              <a:tr h="26582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 học sinh</a:t>
                      </a:r>
                    </a:p>
                    <a:p>
                      <a:pPr algn="ctr"/>
                      <a:r>
                        <a:rPr lang="en-US" sz="2800" b="0" i="0" u="none" strike="noStrik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đọc sách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F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ít hơn</a:t>
                      </a:r>
                    </a:p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 quyển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 quyển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nhiều hơn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 quyển</a:t>
                      </a:r>
                    </a:p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096865"/>
                  </a:ext>
                </a:extLst>
              </a:tr>
              <a:tr h="1355772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Tỉ số</a:t>
                      </a:r>
                    </a:p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phần trăm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F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7430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C85115-DDC5-895C-4219-CF9534A0A63D}"/>
              </a:ext>
            </a:extLst>
          </p:cNvPr>
          <p:cNvSpPr txBox="1"/>
          <p:nvPr/>
        </p:nvSpPr>
        <p:spPr>
          <a:xfrm>
            <a:off x="4097260" y="4105440"/>
            <a:ext cx="12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.?.% </a:t>
            </a:r>
            <a:endParaRPr lang="vi-VN" sz="3600" b="1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CA161-FF79-2DC1-F033-D00A227AEF43}"/>
              </a:ext>
            </a:extLst>
          </p:cNvPr>
          <p:cNvSpPr txBox="1"/>
          <p:nvPr/>
        </p:nvSpPr>
        <p:spPr>
          <a:xfrm>
            <a:off x="6664082" y="4105440"/>
            <a:ext cx="12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.?.% </a:t>
            </a:r>
            <a:endParaRPr lang="vi-VN" sz="3600" b="1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38F45E-CA96-88D1-7A80-2D7517F3E364}"/>
              </a:ext>
            </a:extLst>
          </p:cNvPr>
          <p:cNvSpPr txBox="1"/>
          <p:nvPr/>
        </p:nvSpPr>
        <p:spPr>
          <a:xfrm>
            <a:off x="9235922" y="4105440"/>
            <a:ext cx="12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.?.% </a:t>
            </a:r>
            <a:endParaRPr lang="vi-VN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7140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639581" y="357281"/>
            <a:ext cx="10912838" cy="6047906"/>
          </a:xfrm>
          <a:custGeom>
            <a:avLst/>
            <a:gdLst>
              <a:gd name="connsiteX0" fmla="*/ 0 w 10912838"/>
              <a:gd name="connsiteY0" fmla="*/ 603097 h 6047906"/>
              <a:gd name="connsiteX1" fmla="*/ 603097 w 10912838"/>
              <a:gd name="connsiteY1" fmla="*/ 0 h 6047906"/>
              <a:gd name="connsiteX2" fmla="*/ 10309741 w 10912838"/>
              <a:gd name="connsiteY2" fmla="*/ 0 h 6047906"/>
              <a:gd name="connsiteX3" fmla="*/ 10912838 w 10912838"/>
              <a:gd name="connsiteY3" fmla="*/ 603097 h 6047906"/>
              <a:gd name="connsiteX4" fmla="*/ 10912838 w 10912838"/>
              <a:gd name="connsiteY4" fmla="*/ 5444809 h 6047906"/>
              <a:gd name="connsiteX5" fmla="*/ 10309741 w 10912838"/>
              <a:gd name="connsiteY5" fmla="*/ 6047906 h 6047906"/>
              <a:gd name="connsiteX6" fmla="*/ 603097 w 10912838"/>
              <a:gd name="connsiteY6" fmla="*/ 6047906 h 6047906"/>
              <a:gd name="connsiteX7" fmla="*/ 0 w 10912838"/>
              <a:gd name="connsiteY7" fmla="*/ 5444809 h 6047906"/>
              <a:gd name="connsiteX8" fmla="*/ 0 w 10912838"/>
              <a:gd name="connsiteY8" fmla="*/ 603097 h 604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047906" fill="none" extrusionOk="0">
                <a:moveTo>
                  <a:pt x="0" y="603097"/>
                </a:moveTo>
                <a:cubicBezTo>
                  <a:pt x="543" y="284701"/>
                  <a:pt x="272137" y="3560"/>
                  <a:pt x="603097" y="0"/>
                </a:cubicBezTo>
                <a:cubicBezTo>
                  <a:pt x="5219179" y="72427"/>
                  <a:pt x="7096825" y="61419"/>
                  <a:pt x="10309741" y="0"/>
                </a:cubicBezTo>
                <a:cubicBezTo>
                  <a:pt x="10636332" y="-44679"/>
                  <a:pt x="10886580" y="262074"/>
                  <a:pt x="10912838" y="603097"/>
                </a:cubicBezTo>
                <a:cubicBezTo>
                  <a:pt x="11013714" y="2502757"/>
                  <a:pt x="10805525" y="3802778"/>
                  <a:pt x="10912838" y="5444809"/>
                </a:cubicBezTo>
                <a:cubicBezTo>
                  <a:pt x="10920333" y="5739851"/>
                  <a:pt x="10634834" y="6038952"/>
                  <a:pt x="10309741" y="6047906"/>
                </a:cubicBezTo>
                <a:cubicBezTo>
                  <a:pt x="8617229" y="6077733"/>
                  <a:pt x="4592575" y="5968600"/>
                  <a:pt x="603097" y="6047906"/>
                </a:cubicBezTo>
                <a:cubicBezTo>
                  <a:pt x="323270" y="6041886"/>
                  <a:pt x="-59822" y="5789719"/>
                  <a:pt x="0" y="5444809"/>
                </a:cubicBezTo>
                <a:cubicBezTo>
                  <a:pt x="50037" y="4281079"/>
                  <a:pt x="770" y="1142444"/>
                  <a:pt x="0" y="603097"/>
                </a:cubicBezTo>
                <a:close/>
              </a:path>
              <a:path w="10912838" h="6047906" stroke="0" extrusionOk="0">
                <a:moveTo>
                  <a:pt x="0" y="603097"/>
                </a:moveTo>
                <a:cubicBezTo>
                  <a:pt x="57437" y="285672"/>
                  <a:pt x="273153" y="6537"/>
                  <a:pt x="603097" y="0"/>
                </a:cubicBezTo>
                <a:cubicBezTo>
                  <a:pt x="2361549" y="123000"/>
                  <a:pt x="6142591" y="-96860"/>
                  <a:pt x="10309741" y="0"/>
                </a:cubicBezTo>
                <a:cubicBezTo>
                  <a:pt x="10607953" y="-26575"/>
                  <a:pt x="10936189" y="222939"/>
                  <a:pt x="10912838" y="603097"/>
                </a:cubicBezTo>
                <a:cubicBezTo>
                  <a:pt x="10916011" y="2539613"/>
                  <a:pt x="11007105" y="4190096"/>
                  <a:pt x="10912838" y="5444809"/>
                </a:cubicBezTo>
                <a:cubicBezTo>
                  <a:pt x="10867504" y="5794314"/>
                  <a:pt x="10590251" y="6039302"/>
                  <a:pt x="10309741" y="6047906"/>
                </a:cubicBezTo>
                <a:cubicBezTo>
                  <a:pt x="7770934" y="5887199"/>
                  <a:pt x="2145096" y="6087573"/>
                  <a:pt x="603097" y="6047906"/>
                </a:cubicBezTo>
                <a:cubicBezTo>
                  <a:pt x="241219" y="6042090"/>
                  <a:pt x="-45620" y="5757223"/>
                  <a:pt x="0" y="5444809"/>
                </a:cubicBezTo>
                <a:cubicBezTo>
                  <a:pt x="32216" y="3107465"/>
                  <a:pt x="57206" y="1531257"/>
                  <a:pt x="0" y="60309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EEF09-CBD8-B5BC-6699-B5DB74D9FBC0}"/>
              </a:ext>
            </a:extLst>
          </p:cNvPr>
          <p:cNvSpPr txBox="1"/>
          <p:nvPr/>
        </p:nvSpPr>
        <p:spPr>
          <a:xfrm>
            <a:off x="1077073" y="605365"/>
            <a:ext cx="101624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 sử Tổ 1 có 12 học sinh.</a:t>
            </a:r>
          </a:p>
          <a:p>
            <a:pPr lvl="0" algn="just"/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– Có 3 học sinh đọc ít hơn 10 quyển, chiếm 25% số học sinh của tổ.</a:t>
            </a:r>
          </a:p>
          <a:p>
            <a:pPr lvl="0" algn="just"/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– Có 6 học sinh đọc 10 quyển, chiếm 50 % số học sinh của tổ.</a:t>
            </a:r>
          </a:p>
          <a:p>
            <a:pPr lvl="0" algn="just"/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– Có 3 học sinh đọc nhiều hơn 10 quyển, chiếm 25 % số học sinh của tổ.</a:t>
            </a:r>
          </a:p>
          <a:p>
            <a:pPr lvl="0" algn="just"/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(Các số thập phân làm tròn đến hàng phần mười.)</a:t>
            </a:r>
          </a:p>
        </p:txBody>
      </p:sp>
    </p:spTree>
    <p:extLst>
      <p:ext uri="{BB962C8B-B14F-4D97-AF65-F5344CB8AC3E}">
        <p14:creationId xmlns:p14="http://schemas.microsoft.com/office/powerpoint/2010/main" val="4008889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639581" y="357281"/>
            <a:ext cx="10912838" cy="6047906"/>
          </a:xfrm>
          <a:custGeom>
            <a:avLst/>
            <a:gdLst>
              <a:gd name="connsiteX0" fmla="*/ 0 w 10912838"/>
              <a:gd name="connsiteY0" fmla="*/ 603097 h 6047906"/>
              <a:gd name="connsiteX1" fmla="*/ 603097 w 10912838"/>
              <a:gd name="connsiteY1" fmla="*/ 0 h 6047906"/>
              <a:gd name="connsiteX2" fmla="*/ 10309741 w 10912838"/>
              <a:gd name="connsiteY2" fmla="*/ 0 h 6047906"/>
              <a:gd name="connsiteX3" fmla="*/ 10912838 w 10912838"/>
              <a:gd name="connsiteY3" fmla="*/ 603097 h 6047906"/>
              <a:gd name="connsiteX4" fmla="*/ 10912838 w 10912838"/>
              <a:gd name="connsiteY4" fmla="*/ 5444809 h 6047906"/>
              <a:gd name="connsiteX5" fmla="*/ 10309741 w 10912838"/>
              <a:gd name="connsiteY5" fmla="*/ 6047906 h 6047906"/>
              <a:gd name="connsiteX6" fmla="*/ 603097 w 10912838"/>
              <a:gd name="connsiteY6" fmla="*/ 6047906 h 6047906"/>
              <a:gd name="connsiteX7" fmla="*/ 0 w 10912838"/>
              <a:gd name="connsiteY7" fmla="*/ 5444809 h 6047906"/>
              <a:gd name="connsiteX8" fmla="*/ 0 w 10912838"/>
              <a:gd name="connsiteY8" fmla="*/ 603097 h 604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047906" fill="none" extrusionOk="0">
                <a:moveTo>
                  <a:pt x="0" y="603097"/>
                </a:moveTo>
                <a:cubicBezTo>
                  <a:pt x="543" y="284701"/>
                  <a:pt x="272137" y="3560"/>
                  <a:pt x="603097" y="0"/>
                </a:cubicBezTo>
                <a:cubicBezTo>
                  <a:pt x="5219179" y="72427"/>
                  <a:pt x="7096825" y="61419"/>
                  <a:pt x="10309741" y="0"/>
                </a:cubicBezTo>
                <a:cubicBezTo>
                  <a:pt x="10636332" y="-44679"/>
                  <a:pt x="10886580" y="262074"/>
                  <a:pt x="10912838" y="603097"/>
                </a:cubicBezTo>
                <a:cubicBezTo>
                  <a:pt x="11013714" y="2502757"/>
                  <a:pt x="10805525" y="3802778"/>
                  <a:pt x="10912838" y="5444809"/>
                </a:cubicBezTo>
                <a:cubicBezTo>
                  <a:pt x="10920333" y="5739851"/>
                  <a:pt x="10634834" y="6038952"/>
                  <a:pt x="10309741" y="6047906"/>
                </a:cubicBezTo>
                <a:cubicBezTo>
                  <a:pt x="8617229" y="6077733"/>
                  <a:pt x="4592575" y="5968600"/>
                  <a:pt x="603097" y="6047906"/>
                </a:cubicBezTo>
                <a:cubicBezTo>
                  <a:pt x="323270" y="6041886"/>
                  <a:pt x="-59822" y="5789719"/>
                  <a:pt x="0" y="5444809"/>
                </a:cubicBezTo>
                <a:cubicBezTo>
                  <a:pt x="50037" y="4281079"/>
                  <a:pt x="770" y="1142444"/>
                  <a:pt x="0" y="603097"/>
                </a:cubicBezTo>
                <a:close/>
              </a:path>
              <a:path w="10912838" h="6047906" stroke="0" extrusionOk="0">
                <a:moveTo>
                  <a:pt x="0" y="603097"/>
                </a:moveTo>
                <a:cubicBezTo>
                  <a:pt x="57437" y="285672"/>
                  <a:pt x="273153" y="6537"/>
                  <a:pt x="603097" y="0"/>
                </a:cubicBezTo>
                <a:cubicBezTo>
                  <a:pt x="2361549" y="123000"/>
                  <a:pt x="6142591" y="-96860"/>
                  <a:pt x="10309741" y="0"/>
                </a:cubicBezTo>
                <a:cubicBezTo>
                  <a:pt x="10607953" y="-26575"/>
                  <a:pt x="10936189" y="222939"/>
                  <a:pt x="10912838" y="603097"/>
                </a:cubicBezTo>
                <a:cubicBezTo>
                  <a:pt x="10916011" y="2539613"/>
                  <a:pt x="11007105" y="4190096"/>
                  <a:pt x="10912838" y="5444809"/>
                </a:cubicBezTo>
                <a:cubicBezTo>
                  <a:pt x="10867504" y="5794314"/>
                  <a:pt x="10590251" y="6039302"/>
                  <a:pt x="10309741" y="6047906"/>
                </a:cubicBezTo>
                <a:cubicBezTo>
                  <a:pt x="7770934" y="5887199"/>
                  <a:pt x="2145096" y="6087573"/>
                  <a:pt x="603097" y="6047906"/>
                </a:cubicBezTo>
                <a:cubicBezTo>
                  <a:pt x="241219" y="6042090"/>
                  <a:pt x="-45620" y="5757223"/>
                  <a:pt x="0" y="5444809"/>
                </a:cubicBezTo>
                <a:cubicBezTo>
                  <a:pt x="32216" y="3107465"/>
                  <a:pt x="57206" y="1531257"/>
                  <a:pt x="0" y="60309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EEF09-CBD8-B5BC-6699-B5DB74D9FBC0}"/>
              </a:ext>
            </a:extLst>
          </p:cNvPr>
          <p:cNvSpPr txBox="1"/>
          <p:nvPr/>
        </p:nvSpPr>
        <p:spPr>
          <a:xfrm>
            <a:off x="1077073" y="605365"/>
            <a:ext cx="10475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 số phần trăm học sinh đọc sách của Tổ 1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13E1FC-FD24-0EF6-3B35-233E4A0D2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679986"/>
              </p:ext>
            </p:extLst>
          </p:nvPr>
        </p:nvGraphicFramePr>
        <p:xfrm>
          <a:off x="1066636" y="2540536"/>
          <a:ext cx="10058728" cy="2727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500">
                  <a:extLst>
                    <a:ext uri="{9D8B030D-6E8A-4147-A177-3AD203B41FA5}">
                      <a16:colId xmlns:a16="http://schemas.microsoft.com/office/drawing/2014/main" val="1427181173"/>
                    </a:ext>
                  </a:extLst>
                </a:gridCol>
                <a:gridCol w="2461864">
                  <a:extLst>
                    <a:ext uri="{9D8B030D-6E8A-4147-A177-3AD203B41FA5}">
                      <a16:colId xmlns:a16="http://schemas.microsoft.com/office/drawing/2014/main" val="871745008"/>
                    </a:ext>
                  </a:extLst>
                </a:gridCol>
                <a:gridCol w="2514682">
                  <a:extLst>
                    <a:ext uri="{9D8B030D-6E8A-4147-A177-3AD203B41FA5}">
                      <a16:colId xmlns:a16="http://schemas.microsoft.com/office/drawing/2014/main" val="1488153037"/>
                    </a:ext>
                  </a:extLst>
                </a:gridCol>
                <a:gridCol w="2514682">
                  <a:extLst>
                    <a:ext uri="{9D8B030D-6E8A-4147-A177-3AD203B41FA5}">
                      <a16:colId xmlns:a16="http://schemas.microsoft.com/office/drawing/2014/main" val="444977809"/>
                    </a:ext>
                  </a:extLst>
                </a:gridCol>
              </a:tblGrid>
              <a:tr h="26582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 học sinh</a:t>
                      </a:r>
                    </a:p>
                    <a:p>
                      <a:pPr algn="ctr"/>
                      <a:r>
                        <a:rPr lang="en-US" sz="2800" b="0" i="0" u="none" strike="noStrik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đọc sách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F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ít hơn</a:t>
                      </a:r>
                    </a:p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 quyển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 quyển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nhiều hơn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 quyển</a:t>
                      </a:r>
                    </a:p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096865"/>
                  </a:ext>
                </a:extLst>
              </a:tr>
              <a:tr h="1355772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Tỉ số</a:t>
                      </a:r>
                    </a:p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phần trăm</a:t>
                      </a:r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F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7430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44B4C59-E6A8-D2A8-B025-4A039423BABC}"/>
              </a:ext>
            </a:extLst>
          </p:cNvPr>
          <p:cNvSpPr txBox="1"/>
          <p:nvPr/>
        </p:nvSpPr>
        <p:spPr>
          <a:xfrm>
            <a:off x="4097260" y="4105440"/>
            <a:ext cx="12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25% </a:t>
            </a:r>
            <a:endParaRPr lang="vi-VN" sz="3600" b="1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8AD43-9D71-EC36-8222-A534527038F6}"/>
              </a:ext>
            </a:extLst>
          </p:cNvPr>
          <p:cNvSpPr txBox="1"/>
          <p:nvPr/>
        </p:nvSpPr>
        <p:spPr>
          <a:xfrm>
            <a:off x="6664082" y="4105440"/>
            <a:ext cx="12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50% </a:t>
            </a:r>
            <a:endParaRPr lang="vi-VN" sz="3600" b="1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99C37F-3269-3C05-81F7-8DA3866938C8}"/>
              </a:ext>
            </a:extLst>
          </p:cNvPr>
          <p:cNvSpPr txBox="1"/>
          <p:nvPr/>
        </p:nvSpPr>
        <p:spPr>
          <a:xfrm>
            <a:off x="9235922" y="4105440"/>
            <a:ext cx="12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25% </a:t>
            </a:r>
            <a:endParaRPr lang="vi-VN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96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320552" y="357281"/>
            <a:ext cx="11231867" cy="6047906"/>
          </a:xfrm>
          <a:custGeom>
            <a:avLst/>
            <a:gdLst>
              <a:gd name="connsiteX0" fmla="*/ 0 w 11231867"/>
              <a:gd name="connsiteY0" fmla="*/ 603097 h 6047906"/>
              <a:gd name="connsiteX1" fmla="*/ 603097 w 11231867"/>
              <a:gd name="connsiteY1" fmla="*/ 0 h 6047906"/>
              <a:gd name="connsiteX2" fmla="*/ 10628770 w 11231867"/>
              <a:gd name="connsiteY2" fmla="*/ 0 h 6047906"/>
              <a:gd name="connsiteX3" fmla="*/ 11231867 w 11231867"/>
              <a:gd name="connsiteY3" fmla="*/ 603097 h 6047906"/>
              <a:gd name="connsiteX4" fmla="*/ 11231867 w 11231867"/>
              <a:gd name="connsiteY4" fmla="*/ 5444809 h 6047906"/>
              <a:gd name="connsiteX5" fmla="*/ 10628770 w 11231867"/>
              <a:gd name="connsiteY5" fmla="*/ 6047906 h 6047906"/>
              <a:gd name="connsiteX6" fmla="*/ 603097 w 11231867"/>
              <a:gd name="connsiteY6" fmla="*/ 6047906 h 6047906"/>
              <a:gd name="connsiteX7" fmla="*/ 0 w 11231867"/>
              <a:gd name="connsiteY7" fmla="*/ 5444809 h 6047906"/>
              <a:gd name="connsiteX8" fmla="*/ 0 w 11231867"/>
              <a:gd name="connsiteY8" fmla="*/ 603097 h 604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1867" h="6047906" fill="none" extrusionOk="0">
                <a:moveTo>
                  <a:pt x="0" y="603097"/>
                </a:moveTo>
                <a:cubicBezTo>
                  <a:pt x="543" y="284701"/>
                  <a:pt x="272137" y="3560"/>
                  <a:pt x="603097" y="0"/>
                </a:cubicBezTo>
                <a:cubicBezTo>
                  <a:pt x="3499839" y="72427"/>
                  <a:pt x="7579543" y="61419"/>
                  <a:pt x="10628770" y="0"/>
                </a:cubicBezTo>
                <a:cubicBezTo>
                  <a:pt x="10955361" y="-44679"/>
                  <a:pt x="11205609" y="262074"/>
                  <a:pt x="11231867" y="603097"/>
                </a:cubicBezTo>
                <a:cubicBezTo>
                  <a:pt x="11332743" y="2502757"/>
                  <a:pt x="11124554" y="3802778"/>
                  <a:pt x="11231867" y="5444809"/>
                </a:cubicBezTo>
                <a:cubicBezTo>
                  <a:pt x="11239362" y="5739851"/>
                  <a:pt x="10953863" y="6038952"/>
                  <a:pt x="10628770" y="6047906"/>
                </a:cubicBezTo>
                <a:cubicBezTo>
                  <a:pt x="7549250" y="6077733"/>
                  <a:pt x="4244303" y="5968600"/>
                  <a:pt x="603097" y="6047906"/>
                </a:cubicBezTo>
                <a:cubicBezTo>
                  <a:pt x="323270" y="6041886"/>
                  <a:pt x="-59822" y="5789719"/>
                  <a:pt x="0" y="5444809"/>
                </a:cubicBezTo>
                <a:cubicBezTo>
                  <a:pt x="50037" y="4281079"/>
                  <a:pt x="770" y="1142444"/>
                  <a:pt x="0" y="603097"/>
                </a:cubicBezTo>
                <a:close/>
              </a:path>
              <a:path w="11231867" h="6047906" stroke="0" extrusionOk="0">
                <a:moveTo>
                  <a:pt x="0" y="603097"/>
                </a:moveTo>
                <a:cubicBezTo>
                  <a:pt x="57437" y="285672"/>
                  <a:pt x="273153" y="6537"/>
                  <a:pt x="603097" y="0"/>
                </a:cubicBezTo>
                <a:cubicBezTo>
                  <a:pt x="5255218" y="123000"/>
                  <a:pt x="6674298" y="-96860"/>
                  <a:pt x="10628770" y="0"/>
                </a:cubicBezTo>
                <a:cubicBezTo>
                  <a:pt x="10926982" y="-26575"/>
                  <a:pt x="11255218" y="222939"/>
                  <a:pt x="11231867" y="603097"/>
                </a:cubicBezTo>
                <a:cubicBezTo>
                  <a:pt x="11235040" y="2539613"/>
                  <a:pt x="11326134" y="4190096"/>
                  <a:pt x="11231867" y="5444809"/>
                </a:cubicBezTo>
                <a:cubicBezTo>
                  <a:pt x="11186533" y="5794314"/>
                  <a:pt x="10909280" y="6039302"/>
                  <a:pt x="10628770" y="6047906"/>
                </a:cubicBezTo>
                <a:cubicBezTo>
                  <a:pt x="9266197" y="5887199"/>
                  <a:pt x="4474008" y="6087573"/>
                  <a:pt x="603097" y="6047906"/>
                </a:cubicBezTo>
                <a:cubicBezTo>
                  <a:pt x="241219" y="6042090"/>
                  <a:pt x="-45620" y="5757223"/>
                  <a:pt x="0" y="5444809"/>
                </a:cubicBezTo>
                <a:cubicBezTo>
                  <a:pt x="32216" y="3107465"/>
                  <a:pt x="57206" y="1531257"/>
                  <a:pt x="0" y="60309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EEF09-CBD8-B5BC-6699-B5DB74D9FBC0}"/>
              </a:ext>
            </a:extLst>
          </p:cNvPr>
          <p:cNvSpPr txBox="1"/>
          <p:nvPr/>
        </p:nvSpPr>
        <p:spPr>
          <a:xfrm>
            <a:off x="357645" y="1049314"/>
            <a:ext cx="10475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theo tổ.</a:t>
            </a:r>
          </a:p>
        </p:txBody>
      </p:sp>
      <p:pic>
        <p:nvPicPr>
          <p:cNvPr id="2050" name="Picture 2" descr="Học Sinh Hình ảnh PNG | Vector Và Các Tập Tin PSD | Tải Về ...">
            <a:extLst>
              <a:ext uri="{FF2B5EF4-FFF2-40B4-BE49-F238E27FC236}">
                <a16:creationId xmlns:a16="http://schemas.microsoft.com/office/drawing/2014/main" id="{36166C98-1765-7FDA-62F5-449CD40D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73" y="104931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96276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639581" y="357281"/>
            <a:ext cx="10912838" cy="6047906"/>
          </a:xfrm>
          <a:custGeom>
            <a:avLst/>
            <a:gdLst>
              <a:gd name="connsiteX0" fmla="*/ 0 w 10912838"/>
              <a:gd name="connsiteY0" fmla="*/ 603097 h 6047906"/>
              <a:gd name="connsiteX1" fmla="*/ 603097 w 10912838"/>
              <a:gd name="connsiteY1" fmla="*/ 0 h 6047906"/>
              <a:gd name="connsiteX2" fmla="*/ 10309741 w 10912838"/>
              <a:gd name="connsiteY2" fmla="*/ 0 h 6047906"/>
              <a:gd name="connsiteX3" fmla="*/ 10912838 w 10912838"/>
              <a:gd name="connsiteY3" fmla="*/ 603097 h 6047906"/>
              <a:gd name="connsiteX4" fmla="*/ 10912838 w 10912838"/>
              <a:gd name="connsiteY4" fmla="*/ 5444809 h 6047906"/>
              <a:gd name="connsiteX5" fmla="*/ 10309741 w 10912838"/>
              <a:gd name="connsiteY5" fmla="*/ 6047906 h 6047906"/>
              <a:gd name="connsiteX6" fmla="*/ 603097 w 10912838"/>
              <a:gd name="connsiteY6" fmla="*/ 6047906 h 6047906"/>
              <a:gd name="connsiteX7" fmla="*/ 0 w 10912838"/>
              <a:gd name="connsiteY7" fmla="*/ 5444809 h 6047906"/>
              <a:gd name="connsiteX8" fmla="*/ 0 w 10912838"/>
              <a:gd name="connsiteY8" fmla="*/ 603097 h 604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047906" fill="none" extrusionOk="0">
                <a:moveTo>
                  <a:pt x="0" y="603097"/>
                </a:moveTo>
                <a:cubicBezTo>
                  <a:pt x="543" y="284701"/>
                  <a:pt x="272137" y="3560"/>
                  <a:pt x="603097" y="0"/>
                </a:cubicBezTo>
                <a:cubicBezTo>
                  <a:pt x="5219179" y="72427"/>
                  <a:pt x="7096825" y="61419"/>
                  <a:pt x="10309741" y="0"/>
                </a:cubicBezTo>
                <a:cubicBezTo>
                  <a:pt x="10636332" y="-44679"/>
                  <a:pt x="10886580" y="262074"/>
                  <a:pt x="10912838" y="603097"/>
                </a:cubicBezTo>
                <a:cubicBezTo>
                  <a:pt x="11013714" y="2502757"/>
                  <a:pt x="10805525" y="3802778"/>
                  <a:pt x="10912838" y="5444809"/>
                </a:cubicBezTo>
                <a:cubicBezTo>
                  <a:pt x="10920333" y="5739851"/>
                  <a:pt x="10634834" y="6038952"/>
                  <a:pt x="10309741" y="6047906"/>
                </a:cubicBezTo>
                <a:cubicBezTo>
                  <a:pt x="8617229" y="6077733"/>
                  <a:pt x="4592575" y="5968600"/>
                  <a:pt x="603097" y="6047906"/>
                </a:cubicBezTo>
                <a:cubicBezTo>
                  <a:pt x="323270" y="6041886"/>
                  <a:pt x="-59822" y="5789719"/>
                  <a:pt x="0" y="5444809"/>
                </a:cubicBezTo>
                <a:cubicBezTo>
                  <a:pt x="50037" y="4281079"/>
                  <a:pt x="770" y="1142444"/>
                  <a:pt x="0" y="603097"/>
                </a:cubicBezTo>
                <a:close/>
              </a:path>
              <a:path w="10912838" h="6047906" stroke="0" extrusionOk="0">
                <a:moveTo>
                  <a:pt x="0" y="603097"/>
                </a:moveTo>
                <a:cubicBezTo>
                  <a:pt x="57437" y="285672"/>
                  <a:pt x="273153" y="6537"/>
                  <a:pt x="603097" y="0"/>
                </a:cubicBezTo>
                <a:cubicBezTo>
                  <a:pt x="2361549" y="123000"/>
                  <a:pt x="6142591" y="-96860"/>
                  <a:pt x="10309741" y="0"/>
                </a:cubicBezTo>
                <a:cubicBezTo>
                  <a:pt x="10607953" y="-26575"/>
                  <a:pt x="10936189" y="222939"/>
                  <a:pt x="10912838" y="603097"/>
                </a:cubicBezTo>
                <a:cubicBezTo>
                  <a:pt x="10916011" y="2539613"/>
                  <a:pt x="11007105" y="4190096"/>
                  <a:pt x="10912838" y="5444809"/>
                </a:cubicBezTo>
                <a:cubicBezTo>
                  <a:pt x="10867504" y="5794314"/>
                  <a:pt x="10590251" y="6039302"/>
                  <a:pt x="10309741" y="6047906"/>
                </a:cubicBezTo>
                <a:cubicBezTo>
                  <a:pt x="7770934" y="5887199"/>
                  <a:pt x="2145096" y="6087573"/>
                  <a:pt x="603097" y="6047906"/>
                </a:cubicBezTo>
                <a:cubicBezTo>
                  <a:pt x="241219" y="6042090"/>
                  <a:pt x="-45620" y="5757223"/>
                  <a:pt x="0" y="5444809"/>
                </a:cubicBezTo>
                <a:cubicBezTo>
                  <a:pt x="32216" y="3107465"/>
                  <a:pt x="57206" y="1531257"/>
                  <a:pt x="0" y="60309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EEF09-CBD8-B5BC-6699-B5DB74D9FBC0}"/>
              </a:ext>
            </a:extLst>
          </p:cNvPr>
          <p:cNvSpPr txBox="1"/>
          <p:nvPr/>
        </p:nvSpPr>
        <p:spPr>
          <a:xfrm>
            <a:off x="1077073" y="836188"/>
            <a:ext cx="10475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cs typeface="Arial" panose="020B0604020202020204" pitchFamily="34" charset="0"/>
              </a:rPr>
              <a:t>Bài 1: Ở </a:t>
            </a:r>
            <a:r>
              <a:rPr lang="vi-VN" sz="3600">
                <a:cs typeface="Arial" panose="020B0604020202020204" pitchFamily="34" charset="0"/>
              </a:rPr>
              <a:t>hình bên, số viên gạch mỗi màu chiếm bao</a:t>
            </a:r>
          </a:p>
          <a:p>
            <a:pPr lvl="0" algn="ctr"/>
            <a:r>
              <a:rPr lang="vi-VN" sz="3600">
                <a:cs typeface="Arial" panose="020B0604020202020204" pitchFamily="34" charset="0"/>
              </a:rPr>
              <a:t>nhiêu phần trăm số viên gạch của bức tường?</a:t>
            </a:r>
            <a:endParaRPr kumimoji="0" lang="vi-VN" sz="3600" b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56F0E-03B0-1966-4F87-68E762F10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011" y="2515423"/>
            <a:ext cx="8705850" cy="318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1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639581" y="357281"/>
            <a:ext cx="10912838" cy="6047906"/>
          </a:xfrm>
          <a:custGeom>
            <a:avLst/>
            <a:gdLst>
              <a:gd name="connsiteX0" fmla="*/ 0 w 10912838"/>
              <a:gd name="connsiteY0" fmla="*/ 603097 h 6047906"/>
              <a:gd name="connsiteX1" fmla="*/ 603097 w 10912838"/>
              <a:gd name="connsiteY1" fmla="*/ 0 h 6047906"/>
              <a:gd name="connsiteX2" fmla="*/ 10309741 w 10912838"/>
              <a:gd name="connsiteY2" fmla="*/ 0 h 6047906"/>
              <a:gd name="connsiteX3" fmla="*/ 10912838 w 10912838"/>
              <a:gd name="connsiteY3" fmla="*/ 603097 h 6047906"/>
              <a:gd name="connsiteX4" fmla="*/ 10912838 w 10912838"/>
              <a:gd name="connsiteY4" fmla="*/ 5444809 h 6047906"/>
              <a:gd name="connsiteX5" fmla="*/ 10309741 w 10912838"/>
              <a:gd name="connsiteY5" fmla="*/ 6047906 h 6047906"/>
              <a:gd name="connsiteX6" fmla="*/ 603097 w 10912838"/>
              <a:gd name="connsiteY6" fmla="*/ 6047906 h 6047906"/>
              <a:gd name="connsiteX7" fmla="*/ 0 w 10912838"/>
              <a:gd name="connsiteY7" fmla="*/ 5444809 h 6047906"/>
              <a:gd name="connsiteX8" fmla="*/ 0 w 10912838"/>
              <a:gd name="connsiteY8" fmla="*/ 603097 h 604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047906" fill="none" extrusionOk="0">
                <a:moveTo>
                  <a:pt x="0" y="603097"/>
                </a:moveTo>
                <a:cubicBezTo>
                  <a:pt x="543" y="284701"/>
                  <a:pt x="272137" y="3560"/>
                  <a:pt x="603097" y="0"/>
                </a:cubicBezTo>
                <a:cubicBezTo>
                  <a:pt x="5219179" y="72427"/>
                  <a:pt x="7096825" y="61419"/>
                  <a:pt x="10309741" y="0"/>
                </a:cubicBezTo>
                <a:cubicBezTo>
                  <a:pt x="10636332" y="-44679"/>
                  <a:pt x="10886580" y="262074"/>
                  <a:pt x="10912838" y="603097"/>
                </a:cubicBezTo>
                <a:cubicBezTo>
                  <a:pt x="11013714" y="2502757"/>
                  <a:pt x="10805525" y="3802778"/>
                  <a:pt x="10912838" y="5444809"/>
                </a:cubicBezTo>
                <a:cubicBezTo>
                  <a:pt x="10920333" y="5739851"/>
                  <a:pt x="10634834" y="6038952"/>
                  <a:pt x="10309741" y="6047906"/>
                </a:cubicBezTo>
                <a:cubicBezTo>
                  <a:pt x="8617229" y="6077733"/>
                  <a:pt x="4592575" y="5968600"/>
                  <a:pt x="603097" y="6047906"/>
                </a:cubicBezTo>
                <a:cubicBezTo>
                  <a:pt x="323270" y="6041886"/>
                  <a:pt x="-59822" y="5789719"/>
                  <a:pt x="0" y="5444809"/>
                </a:cubicBezTo>
                <a:cubicBezTo>
                  <a:pt x="50037" y="4281079"/>
                  <a:pt x="770" y="1142444"/>
                  <a:pt x="0" y="603097"/>
                </a:cubicBezTo>
                <a:close/>
              </a:path>
              <a:path w="10912838" h="6047906" stroke="0" extrusionOk="0">
                <a:moveTo>
                  <a:pt x="0" y="603097"/>
                </a:moveTo>
                <a:cubicBezTo>
                  <a:pt x="57437" y="285672"/>
                  <a:pt x="273153" y="6537"/>
                  <a:pt x="603097" y="0"/>
                </a:cubicBezTo>
                <a:cubicBezTo>
                  <a:pt x="2361549" y="123000"/>
                  <a:pt x="6142591" y="-96860"/>
                  <a:pt x="10309741" y="0"/>
                </a:cubicBezTo>
                <a:cubicBezTo>
                  <a:pt x="10607953" y="-26575"/>
                  <a:pt x="10936189" y="222939"/>
                  <a:pt x="10912838" y="603097"/>
                </a:cubicBezTo>
                <a:cubicBezTo>
                  <a:pt x="10916011" y="2539613"/>
                  <a:pt x="11007105" y="4190096"/>
                  <a:pt x="10912838" y="5444809"/>
                </a:cubicBezTo>
                <a:cubicBezTo>
                  <a:pt x="10867504" y="5794314"/>
                  <a:pt x="10590251" y="6039302"/>
                  <a:pt x="10309741" y="6047906"/>
                </a:cubicBezTo>
                <a:cubicBezTo>
                  <a:pt x="7770934" y="5887199"/>
                  <a:pt x="2145096" y="6087573"/>
                  <a:pt x="603097" y="6047906"/>
                </a:cubicBezTo>
                <a:cubicBezTo>
                  <a:pt x="241219" y="6042090"/>
                  <a:pt x="-45620" y="5757223"/>
                  <a:pt x="0" y="5444809"/>
                </a:cubicBezTo>
                <a:cubicBezTo>
                  <a:pt x="32216" y="3107465"/>
                  <a:pt x="57206" y="1531257"/>
                  <a:pt x="0" y="60309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EEF09-CBD8-B5BC-6699-B5DB74D9FBC0}"/>
                  </a:ext>
                </a:extLst>
              </p:cNvPr>
              <p:cNvSpPr txBox="1"/>
              <p:nvPr/>
            </p:nvSpPr>
            <p:spPr>
              <a:xfrm>
                <a:off x="1716654" y="3013299"/>
                <a:ext cx="10475346" cy="219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4000" b="1">
                    <a:solidFill>
                      <a:srgbClr val="FF0000"/>
                    </a:solidFill>
                    <a:latin typeface="Calibri" panose="020F0502020204030204"/>
                    <a:cs typeface="Arial" panose="020B0604020202020204" pitchFamily="34" charset="0"/>
                  </a:rPr>
                  <a:t>Số gạch cả bức tường: 75 viên (15 x 5 = 75)</a:t>
                </a:r>
                <a:r>
                  <a:rPr lang="vi-VN" sz="400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.</a:t>
                </a:r>
              </a:p>
              <a:p>
                <a:pPr lvl="0"/>
                <a:r>
                  <a:rPr lang="vi-VN" sz="400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Số gạch màu vàng: 24 viên (4 x 6 = 24).</a:t>
                </a:r>
                <a:endParaRPr lang="en-US" sz="40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lvl="0"/>
                <a:r>
                  <a:rPr lang="vi-VN" sz="400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400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  <a:sym typeface="Wingdings" panose="05000000000000000000" pitchFamily="2" charset="2"/>
                  </a:rPr>
                  <a:t> 32 % bức tường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24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75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32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 = 32%)</a:t>
                </a:r>
                <a:endParaRPr lang="vi-VN" sz="40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EEF09-CBD8-B5BC-6699-B5DB74D9F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654" y="3013299"/>
                <a:ext cx="10475346" cy="2197781"/>
              </a:xfrm>
              <a:prstGeom prst="rect">
                <a:avLst/>
              </a:prstGeom>
              <a:blipFill>
                <a:blip r:embed="rId4"/>
                <a:stretch>
                  <a:fillRect l="-2095" t="-4986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B356F0E-03B0-1966-4F87-68E762F10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799" y="596485"/>
            <a:ext cx="6616411" cy="241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26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639581" y="357281"/>
            <a:ext cx="10912838" cy="6047906"/>
          </a:xfrm>
          <a:custGeom>
            <a:avLst/>
            <a:gdLst>
              <a:gd name="connsiteX0" fmla="*/ 0 w 10912838"/>
              <a:gd name="connsiteY0" fmla="*/ 603097 h 6047906"/>
              <a:gd name="connsiteX1" fmla="*/ 603097 w 10912838"/>
              <a:gd name="connsiteY1" fmla="*/ 0 h 6047906"/>
              <a:gd name="connsiteX2" fmla="*/ 10309741 w 10912838"/>
              <a:gd name="connsiteY2" fmla="*/ 0 h 6047906"/>
              <a:gd name="connsiteX3" fmla="*/ 10912838 w 10912838"/>
              <a:gd name="connsiteY3" fmla="*/ 603097 h 6047906"/>
              <a:gd name="connsiteX4" fmla="*/ 10912838 w 10912838"/>
              <a:gd name="connsiteY4" fmla="*/ 5444809 h 6047906"/>
              <a:gd name="connsiteX5" fmla="*/ 10309741 w 10912838"/>
              <a:gd name="connsiteY5" fmla="*/ 6047906 h 6047906"/>
              <a:gd name="connsiteX6" fmla="*/ 603097 w 10912838"/>
              <a:gd name="connsiteY6" fmla="*/ 6047906 h 6047906"/>
              <a:gd name="connsiteX7" fmla="*/ 0 w 10912838"/>
              <a:gd name="connsiteY7" fmla="*/ 5444809 h 6047906"/>
              <a:gd name="connsiteX8" fmla="*/ 0 w 10912838"/>
              <a:gd name="connsiteY8" fmla="*/ 603097 h 604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047906" fill="none" extrusionOk="0">
                <a:moveTo>
                  <a:pt x="0" y="603097"/>
                </a:moveTo>
                <a:cubicBezTo>
                  <a:pt x="543" y="284701"/>
                  <a:pt x="272137" y="3560"/>
                  <a:pt x="603097" y="0"/>
                </a:cubicBezTo>
                <a:cubicBezTo>
                  <a:pt x="5219179" y="72427"/>
                  <a:pt x="7096825" y="61419"/>
                  <a:pt x="10309741" y="0"/>
                </a:cubicBezTo>
                <a:cubicBezTo>
                  <a:pt x="10636332" y="-44679"/>
                  <a:pt x="10886580" y="262074"/>
                  <a:pt x="10912838" y="603097"/>
                </a:cubicBezTo>
                <a:cubicBezTo>
                  <a:pt x="11013714" y="2502757"/>
                  <a:pt x="10805525" y="3802778"/>
                  <a:pt x="10912838" y="5444809"/>
                </a:cubicBezTo>
                <a:cubicBezTo>
                  <a:pt x="10920333" y="5739851"/>
                  <a:pt x="10634834" y="6038952"/>
                  <a:pt x="10309741" y="6047906"/>
                </a:cubicBezTo>
                <a:cubicBezTo>
                  <a:pt x="8617229" y="6077733"/>
                  <a:pt x="4592575" y="5968600"/>
                  <a:pt x="603097" y="6047906"/>
                </a:cubicBezTo>
                <a:cubicBezTo>
                  <a:pt x="323270" y="6041886"/>
                  <a:pt x="-59822" y="5789719"/>
                  <a:pt x="0" y="5444809"/>
                </a:cubicBezTo>
                <a:cubicBezTo>
                  <a:pt x="50037" y="4281079"/>
                  <a:pt x="770" y="1142444"/>
                  <a:pt x="0" y="603097"/>
                </a:cubicBezTo>
                <a:close/>
              </a:path>
              <a:path w="10912838" h="6047906" stroke="0" extrusionOk="0">
                <a:moveTo>
                  <a:pt x="0" y="603097"/>
                </a:moveTo>
                <a:cubicBezTo>
                  <a:pt x="57437" y="285672"/>
                  <a:pt x="273153" y="6537"/>
                  <a:pt x="603097" y="0"/>
                </a:cubicBezTo>
                <a:cubicBezTo>
                  <a:pt x="2361549" y="123000"/>
                  <a:pt x="6142591" y="-96860"/>
                  <a:pt x="10309741" y="0"/>
                </a:cubicBezTo>
                <a:cubicBezTo>
                  <a:pt x="10607953" y="-26575"/>
                  <a:pt x="10936189" y="222939"/>
                  <a:pt x="10912838" y="603097"/>
                </a:cubicBezTo>
                <a:cubicBezTo>
                  <a:pt x="10916011" y="2539613"/>
                  <a:pt x="11007105" y="4190096"/>
                  <a:pt x="10912838" y="5444809"/>
                </a:cubicBezTo>
                <a:cubicBezTo>
                  <a:pt x="10867504" y="5794314"/>
                  <a:pt x="10590251" y="6039302"/>
                  <a:pt x="10309741" y="6047906"/>
                </a:cubicBezTo>
                <a:cubicBezTo>
                  <a:pt x="7770934" y="5887199"/>
                  <a:pt x="2145096" y="6087573"/>
                  <a:pt x="603097" y="6047906"/>
                </a:cubicBezTo>
                <a:cubicBezTo>
                  <a:pt x="241219" y="6042090"/>
                  <a:pt x="-45620" y="5757223"/>
                  <a:pt x="0" y="5444809"/>
                </a:cubicBezTo>
                <a:cubicBezTo>
                  <a:pt x="32216" y="3107465"/>
                  <a:pt x="57206" y="1531257"/>
                  <a:pt x="0" y="60309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EEF09-CBD8-B5BC-6699-B5DB74D9FBC0}"/>
                  </a:ext>
                </a:extLst>
              </p:cNvPr>
              <p:cNvSpPr txBox="1"/>
              <p:nvPr/>
            </p:nvSpPr>
            <p:spPr>
              <a:xfrm>
                <a:off x="1716654" y="3013299"/>
                <a:ext cx="10475346" cy="1591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Số gạch màu </a:t>
                </a:r>
                <a:r>
                  <a:rPr lang="en-US" sz="400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đỏ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15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viên (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5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x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=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15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).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 20 % bức tường (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15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75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5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20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= 20%)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DEEF09-CBD8-B5BC-6699-B5DB74D9F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654" y="3013299"/>
                <a:ext cx="10475346" cy="1591013"/>
              </a:xfrm>
              <a:prstGeom prst="rect">
                <a:avLst/>
              </a:prstGeom>
              <a:blipFill>
                <a:blip r:embed="rId4"/>
                <a:stretch>
                  <a:fillRect l="-2095" t="-6897" b="-7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B356F0E-03B0-1966-4F87-68E762F10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799" y="596485"/>
            <a:ext cx="6616411" cy="24168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EEF595-8A7F-8CD4-92E8-648D2E744875}"/>
                  </a:ext>
                </a:extLst>
              </p:cNvPr>
              <p:cNvSpPr txBox="1"/>
              <p:nvPr/>
            </p:nvSpPr>
            <p:spPr>
              <a:xfrm>
                <a:off x="1715130" y="4634606"/>
                <a:ext cx="10475346" cy="1636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Số gạch màu </a:t>
                </a:r>
                <a:r>
                  <a:rPr lang="en-US" sz="400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xanh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36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viên (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75-24-15=36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).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 48 % bức tường (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36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75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12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48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= 48%)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EEF595-8A7F-8CD4-92E8-648D2E744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130" y="4634606"/>
                <a:ext cx="10475346" cy="1636730"/>
              </a:xfrm>
              <a:prstGeom prst="rect">
                <a:avLst/>
              </a:prstGeom>
              <a:blipFill>
                <a:blip r:embed="rId6"/>
                <a:stretch>
                  <a:fillRect l="-2036" t="-6691" b="-4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789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grpSp>
        <p:nvGrpSpPr>
          <p:cNvPr id="42" name="Nhóm 41">
            <a:extLst>
              <a:ext uri="{FF2B5EF4-FFF2-40B4-BE49-F238E27FC236}">
                <a16:creationId xmlns:a16="http://schemas.microsoft.com/office/drawing/2014/main" id="{8829418B-D410-A2B0-E082-1151C701B951}"/>
              </a:ext>
            </a:extLst>
          </p:cNvPr>
          <p:cNvGrpSpPr/>
          <p:nvPr/>
        </p:nvGrpSpPr>
        <p:grpSpPr>
          <a:xfrm>
            <a:off x="1572955" y="-1"/>
            <a:ext cx="9084700" cy="6615114"/>
            <a:chOff x="116450" y="-1"/>
            <a:chExt cx="6543655" cy="5108499"/>
          </a:xfrm>
        </p:grpSpPr>
        <p:pic>
          <p:nvPicPr>
            <p:cNvPr id="17" name="Hình ảnh 16" descr="Ảnh có chứa hoa, cây&#10;&#10;Mô tả được tạo tự động">
              <a:extLst>
                <a:ext uri="{FF2B5EF4-FFF2-40B4-BE49-F238E27FC236}">
                  <a16:creationId xmlns:a16="http://schemas.microsoft.com/office/drawing/2014/main" id="{FC9F2CEF-4B02-152F-1EE9-DB3BB7FD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50" y="-1"/>
              <a:ext cx="6543655" cy="5108499"/>
            </a:xfrm>
            <a:prstGeom prst="rect">
              <a:avLst/>
            </a:prstGeom>
          </p:spPr>
        </p:pic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F76007B5-874C-1338-301C-6F2899F8E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09" b="24666" l="3381" r="30952">
                          <a14:foregroundMark x1="30952" y1="15487" x2="30714" y2="18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745" b="72557"/>
            <a:stretch/>
          </p:blipFill>
          <p:spPr>
            <a:xfrm rot="21076957">
              <a:off x="660487" y="2225682"/>
              <a:ext cx="659630" cy="622410"/>
            </a:xfrm>
            <a:prstGeom prst="rect">
              <a:avLst/>
            </a:prstGeom>
          </p:spPr>
        </p:pic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A6CB3D57-3318-DAB0-9D40-279EC6F93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803" b="24758" l="36857" r="64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2" t="59" r="32313" b="72498"/>
            <a:stretch/>
          </p:blipFill>
          <p:spPr>
            <a:xfrm rot="20705427">
              <a:off x="3474482" y="3842630"/>
              <a:ext cx="647152" cy="610636"/>
            </a:xfrm>
            <a:prstGeom prst="rect">
              <a:avLst/>
            </a:prstGeom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74C94A08-3042-6A1C-82E7-C03C42097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0876" b="49208" l="69046" r="941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04" t="28585" r="2672" b="48501"/>
            <a:stretch/>
          </p:blipFill>
          <p:spPr>
            <a:xfrm rot="697095">
              <a:off x="2251304" y="4042112"/>
              <a:ext cx="746416" cy="641060"/>
            </a:xfrm>
            <a:prstGeom prst="rect">
              <a:avLst/>
            </a:prstGeom>
          </p:spPr>
        </p:pic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B76D4B8C-72B5-7501-0C58-F472A9E3C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984" b="27939" l="68432" r="958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6" t="3240" r="739" b="69317"/>
            <a:stretch/>
          </p:blipFill>
          <p:spPr>
            <a:xfrm rot="20534994">
              <a:off x="1209847" y="1096040"/>
              <a:ext cx="756975" cy="714262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EA353D3A-1E30-A888-5862-C255D073E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0944" b="97883" l="70314" r="967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6" t="78827" r="-1271" b="-113"/>
            <a:stretch/>
          </p:blipFill>
          <p:spPr>
            <a:xfrm>
              <a:off x="2616818" y="1410107"/>
              <a:ext cx="756975" cy="553999"/>
            </a:xfrm>
            <a:prstGeom prst="rect">
              <a:avLst/>
            </a:prstGeom>
          </p:spPr>
        </p:pic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96C713FB-708B-000E-5E27-68880970B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748" b="73352" l="69238" r="96571">
                          <a14:foregroundMark x1="83571" y1="70724" x2="82952" y2="733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23" t="48026" r="-78" b="24531"/>
            <a:stretch/>
          </p:blipFill>
          <p:spPr>
            <a:xfrm rot="793901">
              <a:off x="5034327" y="3327850"/>
              <a:ext cx="756975" cy="714262"/>
            </a:xfrm>
            <a:prstGeom prst="rect">
              <a:avLst/>
            </a:prstGeom>
          </p:spPr>
        </p:pic>
      </p:grpSp>
      <p:sp>
        <p:nvSpPr>
          <p:cNvPr id="22" name="TextBox 12">
            <a:extLst>
              <a:ext uri="{FF2B5EF4-FFF2-40B4-BE49-F238E27FC236}">
                <a16:creationId xmlns:a16="http://schemas.microsoft.com/office/drawing/2014/main" id="{BC2DCD22-3F6D-3421-1856-A5BB506D829A}"/>
              </a:ext>
            </a:extLst>
          </p:cNvPr>
          <p:cNvSpPr txBox="1"/>
          <p:nvPr/>
        </p:nvSpPr>
        <p:spPr>
          <a:xfrm rot="20527286">
            <a:off x="3326605" y="3938750"/>
            <a:ext cx="5303497" cy="6039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22439"/>
              </a:avLst>
            </a:prstTxWarp>
            <a:spAutoFit/>
          </a:bodyPr>
          <a:lstStyle/>
          <a:p>
            <a:pPr algn="ctr"/>
            <a:r>
              <a:rPr lang="en-US" sz="1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Khởi</a:t>
            </a:r>
            <a:r>
              <a:rPr lang="en-US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động</a:t>
            </a:r>
            <a:endParaRPr lang="en-US" sz="1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3B05816-5B43-33A5-CB48-68C1030C6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93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639581" y="357281"/>
            <a:ext cx="10912838" cy="6047906"/>
          </a:xfrm>
          <a:custGeom>
            <a:avLst/>
            <a:gdLst>
              <a:gd name="connsiteX0" fmla="*/ 0 w 10912838"/>
              <a:gd name="connsiteY0" fmla="*/ 603097 h 6047906"/>
              <a:gd name="connsiteX1" fmla="*/ 603097 w 10912838"/>
              <a:gd name="connsiteY1" fmla="*/ 0 h 6047906"/>
              <a:gd name="connsiteX2" fmla="*/ 10309741 w 10912838"/>
              <a:gd name="connsiteY2" fmla="*/ 0 h 6047906"/>
              <a:gd name="connsiteX3" fmla="*/ 10912838 w 10912838"/>
              <a:gd name="connsiteY3" fmla="*/ 603097 h 6047906"/>
              <a:gd name="connsiteX4" fmla="*/ 10912838 w 10912838"/>
              <a:gd name="connsiteY4" fmla="*/ 5444809 h 6047906"/>
              <a:gd name="connsiteX5" fmla="*/ 10309741 w 10912838"/>
              <a:gd name="connsiteY5" fmla="*/ 6047906 h 6047906"/>
              <a:gd name="connsiteX6" fmla="*/ 603097 w 10912838"/>
              <a:gd name="connsiteY6" fmla="*/ 6047906 h 6047906"/>
              <a:gd name="connsiteX7" fmla="*/ 0 w 10912838"/>
              <a:gd name="connsiteY7" fmla="*/ 5444809 h 6047906"/>
              <a:gd name="connsiteX8" fmla="*/ 0 w 10912838"/>
              <a:gd name="connsiteY8" fmla="*/ 603097 h 604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047906" fill="none" extrusionOk="0">
                <a:moveTo>
                  <a:pt x="0" y="603097"/>
                </a:moveTo>
                <a:cubicBezTo>
                  <a:pt x="543" y="284701"/>
                  <a:pt x="272137" y="3560"/>
                  <a:pt x="603097" y="0"/>
                </a:cubicBezTo>
                <a:cubicBezTo>
                  <a:pt x="5219179" y="72427"/>
                  <a:pt x="7096825" y="61419"/>
                  <a:pt x="10309741" y="0"/>
                </a:cubicBezTo>
                <a:cubicBezTo>
                  <a:pt x="10636332" y="-44679"/>
                  <a:pt x="10886580" y="262074"/>
                  <a:pt x="10912838" y="603097"/>
                </a:cubicBezTo>
                <a:cubicBezTo>
                  <a:pt x="11013714" y="2502757"/>
                  <a:pt x="10805525" y="3802778"/>
                  <a:pt x="10912838" y="5444809"/>
                </a:cubicBezTo>
                <a:cubicBezTo>
                  <a:pt x="10920333" y="5739851"/>
                  <a:pt x="10634834" y="6038952"/>
                  <a:pt x="10309741" y="6047906"/>
                </a:cubicBezTo>
                <a:cubicBezTo>
                  <a:pt x="8617229" y="6077733"/>
                  <a:pt x="4592575" y="5968600"/>
                  <a:pt x="603097" y="6047906"/>
                </a:cubicBezTo>
                <a:cubicBezTo>
                  <a:pt x="323270" y="6041886"/>
                  <a:pt x="-59822" y="5789719"/>
                  <a:pt x="0" y="5444809"/>
                </a:cubicBezTo>
                <a:cubicBezTo>
                  <a:pt x="50037" y="4281079"/>
                  <a:pt x="770" y="1142444"/>
                  <a:pt x="0" y="603097"/>
                </a:cubicBezTo>
                <a:close/>
              </a:path>
              <a:path w="10912838" h="6047906" stroke="0" extrusionOk="0">
                <a:moveTo>
                  <a:pt x="0" y="603097"/>
                </a:moveTo>
                <a:cubicBezTo>
                  <a:pt x="57437" y="285672"/>
                  <a:pt x="273153" y="6537"/>
                  <a:pt x="603097" y="0"/>
                </a:cubicBezTo>
                <a:cubicBezTo>
                  <a:pt x="2361549" y="123000"/>
                  <a:pt x="6142591" y="-96860"/>
                  <a:pt x="10309741" y="0"/>
                </a:cubicBezTo>
                <a:cubicBezTo>
                  <a:pt x="10607953" y="-26575"/>
                  <a:pt x="10936189" y="222939"/>
                  <a:pt x="10912838" y="603097"/>
                </a:cubicBezTo>
                <a:cubicBezTo>
                  <a:pt x="10916011" y="2539613"/>
                  <a:pt x="11007105" y="4190096"/>
                  <a:pt x="10912838" y="5444809"/>
                </a:cubicBezTo>
                <a:cubicBezTo>
                  <a:pt x="10867504" y="5794314"/>
                  <a:pt x="10590251" y="6039302"/>
                  <a:pt x="10309741" y="6047906"/>
                </a:cubicBezTo>
                <a:cubicBezTo>
                  <a:pt x="7770934" y="5887199"/>
                  <a:pt x="2145096" y="6087573"/>
                  <a:pt x="603097" y="6047906"/>
                </a:cubicBezTo>
                <a:cubicBezTo>
                  <a:pt x="241219" y="6042090"/>
                  <a:pt x="-45620" y="5757223"/>
                  <a:pt x="0" y="5444809"/>
                </a:cubicBezTo>
                <a:cubicBezTo>
                  <a:pt x="32216" y="3107465"/>
                  <a:pt x="57206" y="1531257"/>
                  <a:pt x="0" y="60309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EEF09-CBD8-B5BC-6699-B5DB74D9FBC0}"/>
              </a:ext>
            </a:extLst>
          </p:cNvPr>
          <p:cNvSpPr txBox="1"/>
          <p:nvPr/>
        </p:nvSpPr>
        <p:spPr>
          <a:xfrm>
            <a:off x="3096688" y="836188"/>
            <a:ext cx="62762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solidFill>
                  <a:srgbClr val="FF0000"/>
                </a:solidFill>
                <a:cs typeface="Arial" panose="020B0604020202020204" pitchFamily="34" charset="0"/>
              </a:rPr>
              <a:t>Số gạch xanh chiếm: 48%</a:t>
            </a:r>
          </a:p>
          <a:p>
            <a:pPr lvl="0"/>
            <a:r>
              <a:rPr lang="en-US" sz="4400" b="1">
                <a:solidFill>
                  <a:srgbClr val="FF0000"/>
                </a:solidFill>
                <a:cs typeface="Arial" panose="020B0604020202020204" pitchFamily="34" charset="0"/>
              </a:rPr>
              <a:t>Số gạch vàng chiếm: 32%</a:t>
            </a:r>
          </a:p>
          <a:p>
            <a:pPr lvl="0"/>
            <a:r>
              <a:rPr lang="en-US" sz="4400" b="1">
                <a:solidFill>
                  <a:srgbClr val="FF0000"/>
                </a:solidFill>
                <a:cs typeface="Arial" panose="020B0604020202020204" pitchFamily="34" charset="0"/>
              </a:rPr>
              <a:t>Số gạch đỏ chiếm: 20%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56F0E-03B0-1966-4F87-68E762F10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075" y="2959846"/>
            <a:ext cx="8705850" cy="318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512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BFC1B-9143-20B1-44B2-8E37A441DA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5" name="Nhóm 44">
            <a:extLst>
              <a:ext uri="{FF2B5EF4-FFF2-40B4-BE49-F238E27FC236}">
                <a16:creationId xmlns:a16="http://schemas.microsoft.com/office/drawing/2014/main" id="{A56AA4EC-62DC-7E55-B9C0-0E11001A0C54}"/>
              </a:ext>
            </a:extLst>
          </p:cNvPr>
          <p:cNvGrpSpPr/>
          <p:nvPr/>
        </p:nvGrpSpPr>
        <p:grpSpPr>
          <a:xfrm>
            <a:off x="91891" y="-107056"/>
            <a:ext cx="6728737" cy="1990447"/>
            <a:chOff x="91891" y="-107056"/>
            <a:chExt cx="6728737" cy="1990447"/>
          </a:xfrm>
        </p:grpSpPr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93E35449-7AE5-CAA3-D1A2-973AE1293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90" b="14373"/>
            <a:stretch/>
          </p:blipFill>
          <p:spPr>
            <a:xfrm>
              <a:off x="91891" y="-107056"/>
              <a:ext cx="6728737" cy="1990447"/>
            </a:xfrm>
            <a:prstGeom prst="rect">
              <a:avLst/>
            </a:prstGeom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B60F62E1-E862-F2EF-5910-B511200668C3}"/>
                </a:ext>
              </a:extLst>
            </p:cNvPr>
            <p:cNvSpPr txBox="1"/>
            <p:nvPr/>
          </p:nvSpPr>
          <p:spPr>
            <a:xfrm>
              <a:off x="1161324" y="91983"/>
              <a:ext cx="452245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BCE030B-8984-6DE1-37D0-949226FF87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694" l="9959" r="89959">
                        <a14:foregroundMark x1="44490" y1="93163" x2="50531" y2="94694"/>
                        <a14:foregroundMark x1="23755" y1="62653" x2="25551" y2="64286"/>
                        <a14:foregroundMark x1="76653" y1="71429" x2="78041" y2="73469"/>
                        <a14:foregroundMark x1="73143" y1="78776" x2="73306" y2="78776"/>
                        <a14:foregroundMark x1="73306" y1="65714" x2="73306" y2="65714"/>
                        <a14:foregroundMark x1="25551" y1="56122" x2="25551" y2="56122"/>
                        <a14:foregroundMark x1="23429" y1="69898" x2="23429" y2="69898"/>
                        <a14:foregroundMark x1="27918" y1="79388" x2="27918" y2="79388"/>
                        <a14:foregroundMark x1="38449" y1="77449" x2="38449" y2="77449"/>
                        <a14:foregroundMark x1="50041" y1="10306" x2="48163" y2="10306"/>
                        <a14:foregroundMark x1="48490" y1="10000" x2="49388" y2="1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0" t="7762" r="18870" b="-2190"/>
          <a:stretch/>
        </p:blipFill>
        <p:spPr>
          <a:xfrm flipH="1">
            <a:off x="7079024" y="1015315"/>
            <a:ext cx="5815368" cy="6475861"/>
          </a:xfrm>
          <a:prstGeom prst="rect">
            <a:avLst/>
          </a:prstGeom>
        </p:spPr>
      </p:pic>
      <p:grpSp>
        <p:nvGrpSpPr>
          <p:cNvPr id="48" name="Nhóm 47">
            <a:extLst>
              <a:ext uri="{FF2B5EF4-FFF2-40B4-BE49-F238E27FC236}">
                <a16:creationId xmlns:a16="http://schemas.microsoft.com/office/drawing/2014/main" id="{3C212BEA-3654-D752-15F8-F21B52795362}"/>
              </a:ext>
            </a:extLst>
          </p:cNvPr>
          <p:cNvGrpSpPr/>
          <p:nvPr/>
        </p:nvGrpSpPr>
        <p:grpSpPr>
          <a:xfrm>
            <a:off x="-122831" y="4253246"/>
            <a:ext cx="7811673" cy="1340765"/>
            <a:chOff x="-122831" y="4253246"/>
            <a:chExt cx="7811673" cy="1340765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909B7189-B717-94CC-9449-4A6C414F1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565" b="98952" l="11156" r="91762">
                          <a14:foregroundMark x1="43993" y1="98710" x2="46281" y2="98952"/>
                          <a14:foregroundMark x1="91762" y1="83387" x2="91190" y2="85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" t="67348" r="-1317" b="-687"/>
            <a:stretch/>
          </p:blipFill>
          <p:spPr>
            <a:xfrm>
              <a:off x="-122831" y="4253246"/>
              <a:ext cx="7811673" cy="1340765"/>
            </a:xfrm>
            <a:prstGeom prst="rect">
              <a:avLst/>
            </a:prstGeom>
          </p:spPr>
        </p:pic>
        <p:sp>
          <p:nvSpPr>
            <p:cNvPr id="31" name="TextBox 47">
              <a:extLst>
                <a:ext uri="{FF2B5EF4-FFF2-40B4-BE49-F238E27FC236}">
                  <a16:creationId xmlns:a16="http://schemas.microsoft.com/office/drawing/2014/main" id="{23C32B8A-53BA-7E79-B70B-76A3F027ACAB}"/>
                </a:ext>
              </a:extLst>
            </p:cNvPr>
            <p:cNvSpPr txBox="1"/>
            <p:nvPr/>
          </p:nvSpPr>
          <p:spPr>
            <a:xfrm>
              <a:off x="1278340" y="4605641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2">
              <a:extLst>
                <a:ext uri="{FF2B5EF4-FFF2-40B4-BE49-F238E27FC236}">
                  <a16:creationId xmlns:a16="http://schemas.microsoft.com/office/drawing/2014/main" id="{824406AB-EAE5-3829-8189-8F51B2C48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03" b="24758" l="36857" r="64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2" t="59" r="32313" b="72498"/>
            <a:stretch/>
          </p:blipFill>
          <p:spPr>
            <a:xfrm>
              <a:off x="482523" y="4585381"/>
              <a:ext cx="647152" cy="610636"/>
            </a:xfrm>
            <a:prstGeom prst="rect">
              <a:avLst/>
            </a:prstGeom>
          </p:spPr>
        </p:pic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190DA772-F1CA-FDBB-A541-87D4EB4ED29A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25AA0F34-51C0-D9B5-D406-9F67C4526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468" b="31855" l="9897" r="91934">
                          <a14:foregroundMark x1="15275" y1="31371" x2="29005" y2="32823"/>
                          <a14:foregroundMark x1="29005" y1="32823" x2="42677" y2="31048"/>
                          <a14:foregroundMark x1="42677" y1="31048" x2="45767" y2="31935"/>
                          <a14:foregroundMark x1="91934" y1="18226" x2="91476" y2="19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3" t="2362" b="64940"/>
            <a:stretch/>
          </p:blipFill>
          <p:spPr>
            <a:xfrm>
              <a:off x="20969" y="5504388"/>
              <a:ext cx="7760446" cy="1353611"/>
            </a:xfrm>
            <a:prstGeom prst="rect">
              <a:avLst/>
            </a:prstGeom>
          </p:spPr>
        </p:pic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2EFC1FA0-1822-12A7-251D-BFB656120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0876" b="49208" l="69046" r="941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04" t="28585" r="2672" b="48501"/>
            <a:stretch/>
          </p:blipFill>
          <p:spPr>
            <a:xfrm>
              <a:off x="462112" y="5953771"/>
              <a:ext cx="746416" cy="641060"/>
            </a:xfrm>
            <a:prstGeom prst="rect">
              <a:avLst/>
            </a:prstGeom>
          </p:spPr>
        </p:pic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67C5C440-E8FD-01D9-B3E4-376C97C2EA4F}"/>
                </a:ext>
              </a:extLst>
            </p:cNvPr>
            <p:cNvSpPr txBox="1"/>
            <p:nvPr/>
          </p:nvSpPr>
          <p:spPr>
            <a:xfrm>
              <a:off x="1208528" y="5888918"/>
              <a:ext cx="4769191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F2457653-0896-4BB4-3C29-5D6DFF16266F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CDC3AB71-7DD1-C08B-DD11-955523ACB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9954" r="92677">
                          <a14:foregroundMark x1="91819" y1="51774" x2="92677" y2="535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1" t="33813" b="32585"/>
            <a:stretch/>
          </p:blipFill>
          <p:spPr>
            <a:xfrm>
              <a:off x="20968" y="2951411"/>
              <a:ext cx="7760447" cy="1391062"/>
            </a:xfrm>
            <a:prstGeom prst="rect">
              <a:avLst/>
            </a:prstGeom>
          </p:spPr>
        </p:pic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D22C27A8-69D3-506B-763C-80DBE773B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709" b="24666" l="3381" r="30952">
                          <a14:foregroundMark x1="30952" y1="15487" x2="30714" y2="18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745" b="72557"/>
            <a:stretch/>
          </p:blipFill>
          <p:spPr>
            <a:xfrm>
              <a:off x="532058" y="3331991"/>
              <a:ext cx="659630" cy="622410"/>
            </a:xfrm>
            <a:prstGeom prst="rect">
              <a:avLst/>
            </a:prstGeom>
          </p:spPr>
        </p:pic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4739EDCF-D9CB-0B8C-034A-8AB79242D838}"/>
                </a:ext>
              </a:extLst>
            </p:cNvPr>
            <p:cNvSpPr txBox="1"/>
            <p:nvPr/>
          </p:nvSpPr>
          <p:spPr>
            <a:xfrm>
              <a:off x="1278340" y="3350329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B5930194-CD69-1256-93AB-65CF357BC7F5}"/>
              </a:ext>
            </a:extLst>
          </p:cNvPr>
          <p:cNvGrpSpPr/>
          <p:nvPr/>
        </p:nvGrpSpPr>
        <p:grpSpPr>
          <a:xfrm>
            <a:off x="20968" y="1610647"/>
            <a:ext cx="7760447" cy="1340765"/>
            <a:chOff x="20968" y="1610647"/>
            <a:chExt cx="7760447" cy="1340765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81CF33F9-D34D-0547-31F1-D94012DCF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468" b="31855" l="9897" r="91934">
                          <a14:foregroundMark x1="15275" y1="31371" x2="29005" y2="32823"/>
                          <a14:foregroundMark x1="29005" y1="32823" x2="42677" y2="31048"/>
                          <a14:foregroundMark x1="42677" y1="31048" x2="45767" y2="31935"/>
                          <a14:foregroundMark x1="91934" y1="18226" x2="91476" y2="19597"/>
                        </a14:backgroundRemoval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3" b="64940"/>
            <a:stretch/>
          </p:blipFill>
          <p:spPr>
            <a:xfrm>
              <a:off x="20968" y="1610647"/>
              <a:ext cx="7760447" cy="1340765"/>
            </a:xfrm>
            <a:prstGeom prst="rect">
              <a:avLst/>
            </a:prstGeom>
          </p:spPr>
        </p:pic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810733B3-0AAB-6641-3290-C5E0F2E15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5984" b="27939" l="68432" r="958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6" t="3240" r="739" b="69317"/>
            <a:stretch/>
          </p:blipFill>
          <p:spPr>
            <a:xfrm>
              <a:off x="404349" y="1987722"/>
              <a:ext cx="756975" cy="714262"/>
            </a:xfrm>
            <a:prstGeom prst="rect">
              <a:avLst/>
            </a:prstGeom>
          </p:spPr>
        </p:pic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406565F8-8ED0-4017-B8F7-4AD975F8F6EF}"/>
                </a:ext>
              </a:extLst>
            </p:cNvPr>
            <p:cNvSpPr txBox="1"/>
            <p:nvPr/>
          </p:nvSpPr>
          <p:spPr>
            <a:xfrm>
              <a:off x="1186563" y="2029866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99A2C9D-7A99-2C73-9E05-4BC15482CE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85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BFC1B-9143-20B1-44B2-8E37A441D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BCE030B-8984-6DE1-37D0-949226FF87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694" l="9959" r="89959">
                        <a14:foregroundMark x1="44490" y1="93163" x2="50531" y2="94694"/>
                        <a14:foregroundMark x1="23755" y1="62653" x2="25551" y2="64286"/>
                        <a14:foregroundMark x1="76653" y1="71429" x2="78041" y2="73469"/>
                        <a14:foregroundMark x1="73143" y1="78776" x2="73306" y2="78776"/>
                        <a14:foregroundMark x1="73306" y1="65714" x2="73306" y2="65714"/>
                        <a14:foregroundMark x1="25551" y1="56122" x2="25551" y2="56122"/>
                        <a14:foregroundMark x1="23429" y1="69898" x2="23429" y2="69898"/>
                        <a14:foregroundMark x1="27918" y1="79388" x2="27918" y2="79388"/>
                        <a14:foregroundMark x1="38449" y1="77449" x2="38449" y2="77449"/>
                        <a14:foregroundMark x1="50041" y1="10306" x2="48163" y2="10306"/>
                        <a14:foregroundMark x1="48490" y1="10000" x2="49388" y2="1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0" t="7762" r="18870" b="-2190"/>
          <a:stretch/>
        </p:blipFill>
        <p:spPr>
          <a:xfrm flipH="1">
            <a:off x="7094931" y="1040192"/>
            <a:ext cx="5815368" cy="6475861"/>
          </a:xfrm>
          <a:prstGeom prst="rect">
            <a:avLst/>
          </a:prstGeom>
        </p:spPr>
      </p:pic>
      <p:pic>
        <p:nvPicPr>
          <p:cNvPr id="24" name="Hình ảnh 23" descr="Ảnh có chứa bằng gỗ, gỗ&#10;&#10;Mô tả được tạo tự động">
            <a:extLst>
              <a:ext uri="{FF2B5EF4-FFF2-40B4-BE49-F238E27FC236}">
                <a16:creationId xmlns:a16="http://schemas.microsoft.com/office/drawing/2014/main" id="{82E40D41-8747-9543-FF7F-DB299CCE30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0000" l="8000" r="90429">
                        <a14:foregroundMark x1="18429" y1="24907" x2="35000" y2="13426"/>
                        <a14:foregroundMark x1="35000" y1="13426" x2="47286" y2="12963"/>
                        <a14:foregroundMark x1="47286" y1="12963" x2="50429" y2="12963"/>
                        <a14:foregroundMark x1="41143" y1="5556" x2="63571" y2="12315"/>
                        <a14:foregroundMark x1="63571" y1="12315" x2="76571" y2="25278"/>
                        <a14:foregroundMark x1="76571" y1="25278" x2="86143" y2="46759"/>
                        <a14:foregroundMark x1="86143" y1="46759" x2="79429" y2="81296"/>
                        <a14:foregroundMark x1="79429" y1="81296" x2="68857" y2="86204"/>
                        <a14:foregroundMark x1="68857" y1="86204" x2="28857" y2="84815"/>
                        <a14:foregroundMark x1="28857" y1="84815" x2="26429" y2="84352"/>
                        <a14:foregroundMark x1="17571" y1="81019" x2="18714" y2="89537"/>
                        <a14:foregroundMark x1="8714" y1="78241" x2="8000" y2="82778"/>
                        <a14:foregroundMark x1="89714" y1="76204" x2="89143" y2="86389"/>
                        <a14:foregroundMark x1="89714" y1="25093" x2="90571" y2="54537"/>
                        <a14:foregroundMark x1="10857" y1="21481" x2="10857" y2="62130"/>
                        <a14:foregroundMark x1="10857" y1="65278" x2="10143" y2="86759"/>
                        <a14:foregroundMark x1="11429" y1="22500" x2="20000" y2="8796"/>
                        <a14:foregroundMark x1="20000" y1="8796" x2="48143" y2="3796"/>
                        <a14:foregroundMark x1="48143" y1="3796" x2="78571" y2="14259"/>
                        <a14:foregroundMark x1="78571" y1="14259" x2="87571" y2="20648"/>
                        <a14:foregroundMark x1="87571" y1="20648" x2="87857" y2="22870"/>
                        <a14:foregroundMark x1="53143" y1="2778" x2="44000" y2="3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7" r="4760"/>
          <a:stretch/>
        </p:blipFill>
        <p:spPr>
          <a:xfrm flipH="1">
            <a:off x="-6637293" y="-1887612"/>
            <a:ext cx="6951158" cy="10213481"/>
          </a:xfrm>
          <a:prstGeom prst="rect">
            <a:avLst/>
          </a:prstGeom>
        </p:spPr>
      </p:pic>
      <p:pic>
        <p:nvPicPr>
          <p:cNvPr id="28" name="Hình ảnh 27" descr="Ảnh có chứa bằng gỗ, gỗ&#10;&#10;Mô tả được tạo tự động">
            <a:extLst>
              <a:ext uri="{FF2B5EF4-FFF2-40B4-BE49-F238E27FC236}">
                <a16:creationId xmlns:a16="http://schemas.microsoft.com/office/drawing/2014/main" id="{BEE2FA6E-D661-5E68-C772-65B81FE317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0000" l="8000" r="90429">
                        <a14:foregroundMark x1="18429" y1="24907" x2="35000" y2="13426"/>
                        <a14:foregroundMark x1="35000" y1="13426" x2="47286" y2="12963"/>
                        <a14:foregroundMark x1="47286" y1="12963" x2="50429" y2="12963"/>
                        <a14:foregroundMark x1="41143" y1="5556" x2="63571" y2="12315"/>
                        <a14:foregroundMark x1="63571" y1="12315" x2="76571" y2="25278"/>
                        <a14:foregroundMark x1="76571" y1="25278" x2="86143" y2="46759"/>
                        <a14:foregroundMark x1="86143" y1="46759" x2="79429" y2="81296"/>
                        <a14:foregroundMark x1="79429" y1="81296" x2="68857" y2="86204"/>
                        <a14:foregroundMark x1="68857" y1="86204" x2="28857" y2="84815"/>
                        <a14:foregroundMark x1="28857" y1="84815" x2="26429" y2="84352"/>
                        <a14:foregroundMark x1="17571" y1="81019" x2="18714" y2="89537"/>
                        <a14:foregroundMark x1="8714" y1="78241" x2="8000" y2="82778"/>
                        <a14:foregroundMark x1="89714" y1="76204" x2="89143" y2="86389"/>
                        <a14:foregroundMark x1="89714" y1="25093" x2="90571" y2="54537"/>
                        <a14:foregroundMark x1="10857" y1="21481" x2="10857" y2="62130"/>
                        <a14:foregroundMark x1="10857" y1="65278" x2="10143" y2="86759"/>
                        <a14:foregroundMark x1="11429" y1="22500" x2="20000" y2="8796"/>
                        <a14:foregroundMark x1="20000" y1="8796" x2="48143" y2="3796"/>
                        <a14:foregroundMark x1="48143" y1="3796" x2="78571" y2="14259"/>
                        <a14:foregroundMark x1="78571" y1="14259" x2="87571" y2="20648"/>
                        <a14:foregroundMark x1="87571" y1="20648" x2="87857" y2="22870"/>
                        <a14:foregroundMark x1="53143" y1="2778" x2="44000" y2="3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27" r="4760" b="1"/>
          <a:stretch/>
        </p:blipFill>
        <p:spPr>
          <a:xfrm>
            <a:off x="11843515" y="-1487562"/>
            <a:ext cx="6985778" cy="1008435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878BDC7-1A21-9885-3877-37522328B948}"/>
              </a:ext>
            </a:extLst>
          </p:cNvPr>
          <p:cNvGrpSpPr/>
          <p:nvPr/>
        </p:nvGrpSpPr>
        <p:grpSpPr>
          <a:xfrm>
            <a:off x="742126" y="-233502"/>
            <a:ext cx="10972802" cy="6811810"/>
            <a:chOff x="1070652" y="-223896"/>
            <a:chExt cx="10972802" cy="681181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A659106-003C-653C-B56D-F97EEAD59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776" b="93367" l="9878" r="89878">
                          <a14:foregroundMark x1="31755" y1="33571" x2="31755" y2="33571"/>
                          <a14:foregroundMark x1="46531" y1="8776" x2="51755" y2="8776"/>
                          <a14:foregroundMark x1="21551" y1="32959" x2="19020" y2="40612"/>
                          <a14:foregroundMark x1="19020" y1="40612" x2="19184" y2="41224"/>
                          <a14:foregroundMark x1="79020" y1="36020" x2="78367" y2="50204"/>
                          <a14:foregroundMark x1="46694" y1="91429" x2="48408" y2="93367"/>
                          <a14:foregroundMark x1="54204" y1="87041" x2="54204" y2="87041"/>
                          <a14:foregroundMark x1="21878" y1="29796" x2="20408" y2="32755"/>
                          <a14:foregroundMark x1="80082" y1="32551" x2="80408" y2="35612"/>
                          <a14:foregroundMark x1="38531" y1="85612" x2="40571" y2="86429"/>
                          <a14:foregroundMark x1="53143" y1="92347" x2="50857" y2="923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063" y="-223896"/>
              <a:ext cx="7827491" cy="6261993"/>
            </a:xfrm>
            <a:prstGeom prst="rect">
              <a:avLst/>
            </a:prstGeom>
          </p:spPr>
        </p:pic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B98A0BF9-0F21-566D-F393-0CB4BC9F2EC9}"/>
                </a:ext>
              </a:extLst>
            </p:cNvPr>
            <p:cNvGrpSpPr/>
            <p:nvPr/>
          </p:nvGrpSpPr>
          <p:grpSpPr>
            <a:xfrm>
              <a:off x="1070652" y="5519857"/>
              <a:ext cx="10972802" cy="1068057"/>
              <a:chOff x="4850543" y="3945179"/>
              <a:chExt cx="1754641" cy="525414"/>
            </a:xfrm>
          </p:grpSpPr>
          <p:sp>
            <p:nvSpPr>
              <p:cNvPr id="35" name="Rectangle: Rounded Corners 1">
                <a:extLst>
                  <a:ext uri="{FF2B5EF4-FFF2-40B4-BE49-F238E27FC236}">
                    <a16:creationId xmlns:a16="http://schemas.microsoft.com/office/drawing/2014/main" id="{53805F7C-09DE-B1C1-3AA2-605D27970F46}"/>
                  </a:ext>
                </a:extLst>
              </p:cNvPr>
              <p:cNvSpPr/>
              <p:nvPr/>
            </p:nvSpPr>
            <p:spPr>
              <a:xfrm>
                <a:off x="4925733" y="3945179"/>
                <a:ext cx="1604262" cy="525414"/>
              </a:xfrm>
              <a:prstGeom prst="roundRect">
                <a:avLst/>
              </a:prstGeom>
              <a:solidFill>
                <a:srgbClr val="FA4489"/>
              </a:solidFill>
              <a:ln>
                <a:solidFill>
                  <a:srgbClr val="6D1C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143BF938-D35A-8A8F-184D-162E61CD176A}"/>
                  </a:ext>
                </a:extLst>
              </p:cNvPr>
              <p:cNvSpPr txBox="1"/>
              <p:nvPr/>
            </p:nvSpPr>
            <p:spPr>
              <a:xfrm>
                <a:off x="4850543" y="4036713"/>
                <a:ext cx="1754641" cy="325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700" b="1" dirty="0">
                    <a:solidFill>
                      <a:schemeClr val="bg1"/>
                    </a:solidFill>
                    <a:latin typeface="SVN-Poky's" panose="020B0606040200020203" pitchFamily="34" charset="0"/>
                  </a:rPr>
                  <a:t>CHÀO TẠM BIỆT VÀ HẸN GẶP LẠI QUÝ KHÁCH</a:t>
                </a:r>
                <a:endParaRPr lang="en-US" sz="3700" dirty="0">
                  <a:solidFill>
                    <a:schemeClr val="bg1"/>
                  </a:solidFill>
                  <a:latin typeface="SVN-Poky's" panose="020B0606040200020203" pitchFamily="34" charset="0"/>
                </a:endParaRPr>
              </a:p>
            </p:txBody>
          </p:sp>
        </p:grpSp>
      </p:grpSp>
      <p:pic>
        <p:nvPicPr>
          <p:cNvPr id="1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DD5CD6-5E12-3DE1-605D-CCA5D51D8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05725" y="-843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3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3056 L 0.14036 0.04769 C 0.16953 0.05162 0.21328 0.05394 0.25924 0.05394 C 0.31145 0.05394 0.35338 0.05162 0.38255 0.04769 L 0.52291 0.03056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4101 0.06713 C -0.17031 0.08241 -0.21445 0.09097 -0.26054 0.09097 C -0.31315 0.09097 -0.35521 0.08241 -0.38463 0.06713 L -0.52539 0 " pathEditMode="relative" rAng="0" ptsTypes="AAAAA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76" y="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9D9D7C-1A2F-E779-4562-F979A12F6AF4}"/>
              </a:ext>
            </a:extLst>
          </p:cNvPr>
          <p:cNvSpPr/>
          <p:nvPr/>
        </p:nvSpPr>
        <p:spPr>
          <a:xfrm>
            <a:off x="441385" y="345057"/>
            <a:ext cx="11309230" cy="6167886"/>
          </a:xfrm>
          <a:prstGeom prst="roundRect">
            <a:avLst/>
          </a:prstGeom>
          <a:solidFill>
            <a:schemeClr val="bg1">
              <a:alpha val="86000"/>
            </a:schemeClr>
          </a:solidFill>
          <a:ln w="57150">
            <a:solidFill>
              <a:srgbClr val="FF5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0FBD3-2A81-B08B-A487-AD12EDE9A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61" y="603850"/>
            <a:ext cx="581219" cy="663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97DCE1-AC88-90EB-E719-3BD6C22325AF}"/>
              </a:ext>
            </a:extLst>
          </p:cNvPr>
          <p:cNvSpPr txBox="1"/>
          <p:nvPr/>
        </p:nvSpPr>
        <p:spPr>
          <a:xfrm>
            <a:off x="1326783" y="397086"/>
            <a:ext cx="102607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>
                <a:latin typeface="Calibri Light" panose="020F0302020204030204"/>
                <a:ea typeface="Arial" panose="020B0604020202020204" pitchFamily="34" charset="0"/>
              </a:rPr>
              <a:t>Một tổ có 6 bạn nữ và 4 bạn nam.</a:t>
            </a:r>
          </a:p>
          <a:p>
            <a:pPr lvl="0"/>
            <a:r>
              <a:rPr lang="en-US" sz="3600" b="1">
                <a:latin typeface="Calibri Light" panose="020F0302020204030204"/>
                <a:ea typeface="Arial" panose="020B0604020202020204" pitchFamily="34" charset="0"/>
              </a:rPr>
              <a:t>+ Tính tỉ số phần trăm của số bạn nữ trong tổ.</a:t>
            </a:r>
          </a:p>
          <a:p>
            <a:pPr lvl="0"/>
            <a:r>
              <a:rPr lang="en-US" sz="3600" b="1">
                <a:latin typeface="Calibri Light" panose="020F0302020204030204"/>
                <a:ea typeface="Arial" panose="020B0604020202020204" pitchFamily="34" charset="0"/>
              </a:rPr>
              <a:t>+ Tính tỉ số phần trăm của số bạn nam trong tổ.</a:t>
            </a:r>
            <a:endParaRPr lang="en-US" sz="3600" b="1" dirty="0">
              <a:latin typeface="Calibri Light" panose="020F0302020204030204"/>
              <a:ea typeface="Arial" panose="020B0604020202020204" pitchFamily="34" charset="0"/>
            </a:endParaRPr>
          </a:p>
        </p:txBody>
      </p:sp>
      <p:pic>
        <p:nvPicPr>
          <p:cNvPr id="1026" name="Picture 2" descr="Học Sinh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2EE2141B-F413-C258-7E3B-C0E5D8F7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5" y="1518569"/>
            <a:ext cx="4651912" cy="46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ọc Sinh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DEF2A279-8A3A-EA04-C7E3-6B2480D3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65" y="1617762"/>
            <a:ext cx="4651912" cy="46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 Bé Đi Học, Học Sinh 2 - KhoThietKe.Net">
            <a:extLst>
              <a:ext uri="{FF2B5EF4-FFF2-40B4-BE49-F238E27FC236}">
                <a16:creationId xmlns:a16="http://schemas.microsoft.com/office/drawing/2014/main" id="{481DBC6D-F595-81A8-980A-F934CFEF5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435" y="3943719"/>
            <a:ext cx="3331883" cy="246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11222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9D9D7C-1A2F-E779-4562-F979A12F6AF4}"/>
              </a:ext>
            </a:extLst>
          </p:cNvPr>
          <p:cNvSpPr/>
          <p:nvPr/>
        </p:nvSpPr>
        <p:spPr>
          <a:xfrm>
            <a:off x="441385" y="345057"/>
            <a:ext cx="11309230" cy="6167886"/>
          </a:xfrm>
          <a:prstGeom prst="roundRect">
            <a:avLst/>
          </a:prstGeom>
          <a:solidFill>
            <a:schemeClr val="bg1">
              <a:alpha val="86000"/>
            </a:schemeClr>
          </a:solidFill>
          <a:ln w="57150">
            <a:solidFill>
              <a:srgbClr val="FF5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0FBD3-2A81-B08B-A487-AD12EDE9A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61" y="603850"/>
            <a:ext cx="581219" cy="663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97DCE1-AC88-90EB-E719-3BD6C22325AF}"/>
              </a:ext>
            </a:extLst>
          </p:cNvPr>
          <p:cNvSpPr txBox="1"/>
          <p:nvPr/>
        </p:nvSpPr>
        <p:spPr>
          <a:xfrm>
            <a:off x="1489859" y="839693"/>
            <a:ext cx="102607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Arial" panose="020B0604020202020204" pitchFamily="34" charset="0"/>
                <a:cs typeface="+mn-cs"/>
              </a:rPr>
              <a:t>Một tổ có 6 bạn nữ và 4 bạn nam.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Arial" panose="020B0604020202020204" pitchFamily="34" charset="0"/>
                <a:cs typeface="+mn-cs"/>
              </a:rPr>
              <a:t>+ Tính tỉ số phần trăm của số bạn nữ trong tổ.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4735D-379E-8016-2E0D-CC252AD1F31B}"/>
              </a:ext>
            </a:extLst>
          </p:cNvPr>
          <p:cNvSpPr txBox="1"/>
          <p:nvPr/>
        </p:nvSpPr>
        <p:spPr>
          <a:xfrm>
            <a:off x="1326783" y="2876921"/>
            <a:ext cx="1026075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Arial" panose="020B0604020202020204" pitchFamily="34" charset="0"/>
                <a:cs typeface="+mn-cs"/>
              </a:rPr>
              <a:t>6 + 4 = 10, tổ đó có 10 bạn.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Arial" panose="020B0604020202020204" pitchFamily="34" charset="0"/>
                <a:cs typeface="+mn-cs"/>
              </a:rPr>
              <a:t>6 : 10 = 0,6;	0,6 = 60%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Arial" panose="020B0604020202020204" pitchFamily="34" charset="0"/>
                <a:cs typeface="+mn-cs"/>
              </a:rPr>
              <a:t>Số bạn nữ chiếm 60% số bạn trong tổ.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06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9D9D7C-1A2F-E779-4562-F979A12F6AF4}"/>
              </a:ext>
            </a:extLst>
          </p:cNvPr>
          <p:cNvSpPr/>
          <p:nvPr/>
        </p:nvSpPr>
        <p:spPr>
          <a:xfrm>
            <a:off x="441385" y="345057"/>
            <a:ext cx="11309230" cy="6167886"/>
          </a:xfrm>
          <a:prstGeom prst="roundRect">
            <a:avLst/>
          </a:prstGeom>
          <a:solidFill>
            <a:schemeClr val="bg1">
              <a:alpha val="86000"/>
            </a:schemeClr>
          </a:solidFill>
          <a:ln w="57150">
            <a:solidFill>
              <a:srgbClr val="FF5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0FBD3-2A81-B08B-A487-AD12EDE9A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61" y="603850"/>
            <a:ext cx="581219" cy="663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97DCE1-AC88-90EB-E719-3BD6C22325AF}"/>
              </a:ext>
            </a:extLst>
          </p:cNvPr>
          <p:cNvSpPr txBox="1"/>
          <p:nvPr/>
        </p:nvSpPr>
        <p:spPr>
          <a:xfrm>
            <a:off x="1489859" y="808162"/>
            <a:ext cx="102607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Arial" panose="020B0604020202020204" pitchFamily="34" charset="0"/>
                <a:cs typeface="+mn-cs"/>
              </a:rPr>
              <a:t>Một tổ có 6 bạn nữ và 4 bạn nam.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Arial" panose="020B0604020202020204" pitchFamily="34" charset="0"/>
                <a:cs typeface="+mn-cs"/>
              </a:rPr>
              <a:t>+ Tính tỉ số phần trăm của số bạn nam trong tổ.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Arial" panose="020B060402020202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4735D-379E-8016-2E0D-CC252AD1F31B}"/>
              </a:ext>
            </a:extLst>
          </p:cNvPr>
          <p:cNvSpPr txBox="1"/>
          <p:nvPr/>
        </p:nvSpPr>
        <p:spPr>
          <a:xfrm>
            <a:off x="1326783" y="2876921"/>
            <a:ext cx="1026075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Arial" panose="020B0604020202020204" pitchFamily="34" charset="0"/>
                <a:cs typeface="+mn-cs"/>
              </a:rPr>
              <a:t>6 + 4 = 10, tổ đó có 10 bạn.</a:t>
            </a:r>
          </a:p>
          <a:p>
            <a:pPr lvl="0"/>
            <a:r>
              <a:rPr lang="en-US" sz="4400" b="1">
                <a:solidFill>
                  <a:srgbClr val="FF0000"/>
                </a:solidFill>
                <a:latin typeface="Calibri Light" panose="020F0302020204030204"/>
                <a:ea typeface="Arial" panose="020B0604020202020204" pitchFamily="34" charset="0"/>
              </a:rPr>
              <a:t>4 : 10 = 0,4; 		0,4 = 40%</a:t>
            </a:r>
          </a:p>
          <a:p>
            <a:pPr lvl="0"/>
            <a:r>
              <a:rPr lang="en-US" sz="4400" b="1">
                <a:solidFill>
                  <a:srgbClr val="FF0000"/>
                </a:solidFill>
                <a:latin typeface="Calibri Light" panose="020F0302020204030204"/>
                <a:ea typeface="Arial" panose="020B0604020202020204" pitchFamily="34" charset="0"/>
              </a:rPr>
              <a:t>Số bạn nam chiếm 40% số bạn trong tổ.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981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9D9D7C-1A2F-E779-4562-F979A12F6AF4}"/>
              </a:ext>
            </a:extLst>
          </p:cNvPr>
          <p:cNvSpPr/>
          <p:nvPr/>
        </p:nvSpPr>
        <p:spPr>
          <a:xfrm>
            <a:off x="441385" y="345057"/>
            <a:ext cx="11309230" cy="6167886"/>
          </a:xfrm>
          <a:prstGeom prst="roundRect">
            <a:avLst/>
          </a:prstGeom>
          <a:solidFill>
            <a:schemeClr val="bg1">
              <a:alpha val="86000"/>
            </a:schemeClr>
          </a:solidFill>
          <a:ln w="57150">
            <a:solidFill>
              <a:srgbClr val="FF5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97DCE1-AC88-90EB-E719-3BD6C22325AF}"/>
              </a:ext>
            </a:extLst>
          </p:cNvPr>
          <p:cNvSpPr txBox="1"/>
          <p:nvPr/>
        </p:nvSpPr>
        <p:spPr>
          <a:xfrm>
            <a:off x="2518467" y="1164297"/>
            <a:ext cx="71550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/>
                <a:latin typeface="+mj-lt"/>
                <a:ea typeface="Arial" panose="020B0604020202020204" pitchFamily="34" charset="0"/>
              </a:rPr>
              <a:t>Quan </a:t>
            </a:r>
            <a:r>
              <a:rPr lang="en-US" sz="4400" b="1" err="1">
                <a:solidFill>
                  <a:srgbClr val="C00000"/>
                </a:solidFill>
                <a:effectLst/>
                <a:latin typeface="+mj-lt"/>
                <a:ea typeface="Arial" panose="020B0604020202020204" pitchFamily="34" charset="0"/>
              </a:rPr>
              <a:t>sát</a:t>
            </a:r>
            <a:r>
              <a:rPr lang="en-US" sz="4400" b="1">
                <a:solidFill>
                  <a:srgbClr val="C00000"/>
                </a:solidFill>
                <a:effectLst/>
                <a:latin typeface="+mj-lt"/>
                <a:ea typeface="Arial" panose="020B0604020202020204" pitchFamily="34" charset="0"/>
              </a:rPr>
              <a:t> tranh, đọc lời thoại 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74C60-DBCC-2B3D-827C-B7CF929A4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61" y="2366866"/>
            <a:ext cx="10834883" cy="280422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4D48587-5C0D-390D-ED59-FB0BE1BC27D1}"/>
              </a:ext>
            </a:extLst>
          </p:cNvPr>
          <p:cNvSpPr/>
          <p:nvPr/>
        </p:nvSpPr>
        <p:spPr>
          <a:xfrm>
            <a:off x="1185680" y="2648607"/>
            <a:ext cx="3202555" cy="1077218"/>
          </a:xfrm>
          <a:prstGeom prst="wedgeRoundRectCallout">
            <a:avLst>
              <a:gd name="adj1" fmla="val 52821"/>
              <a:gd name="adj2" fmla="val 61036"/>
              <a:gd name="adj3" fmla="val 16667"/>
            </a:avLst>
          </a:prstGeom>
          <a:solidFill>
            <a:srgbClr val="D4EFFD"/>
          </a:solidFill>
          <a:ln>
            <a:solidFill>
              <a:srgbClr val="D4EF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u="none" strike="noStrike" baseline="0">
                <a:solidFill>
                  <a:schemeClr val="tx1"/>
                </a:solidFill>
                <a:latin typeface="AvertaStdCY-Regular" panose="00000500000000000000" pitchFamily="50" charset="0"/>
              </a:rPr>
              <a:t>Cô giáo nói xếp sách </a:t>
            </a:r>
            <a:r>
              <a:rPr lang="vi-VN" sz="2400" b="0" i="0" u="none" strike="noStrike" baseline="0">
                <a:solidFill>
                  <a:schemeClr val="tx1"/>
                </a:solidFill>
                <a:latin typeface="AvertaStdCY-Regular" panose="00000500000000000000" pitchFamily="50" charset="0"/>
              </a:rPr>
              <a:t>theo từng loại.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9157C90-FF76-2669-D7E4-D9101CAA5D9A}"/>
              </a:ext>
            </a:extLst>
          </p:cNvPr>
          <p:cNvSpPr/>
          <p:nvPr/>
        </p:nvSpPr>
        <p:spPr>
          <a:xfrm>
            <a:off x="6947545" y="2648607"/>
            <a:ext cx="4357154" cy="1077218"/>
          </a:xfrm>
          <a:prstGeom prst="wedgeRoundRectCallout">
            <a:avLst>
              <a:gd name="adj1" fmla="val -57882"/>
              <a:gd name="adj2" fmla="val 42010"/>
              <a:gd name="adj3" fmla="val 16667"/>
            </a:avLst>
          </a:prstGeom>
          <a:solidFill>
            <a:srgbClr val="D4EFFD"/>
          </a:solidFill>
          <a:ln>
            <a:solidFill>
              <a:srgbClr val="D4EF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u="none" strike="noStrike" baseline="0">
                <a:solidFill>
                  <a:schemeClr val="tx1"/>
                </a:solidFill>
                <a:latin typeface="AvertaStdCY-Regular" panose="00000500000000000000" pitchFamily="50" charset="0"/>
              </a:rPr>
              <a:t>Sau đó tính tỉ số phần trăm</a:t>
            </a:r>
            <a:r>
              <a:rPr lang="en-US" sz="2400" b="0" i="0" u="none" strike="noStrike" baseline="0">
                <a:solidFill>
                  <a:schemeClr val="tx1"/>
                </a:solidFill>
                <a:latin typeface="AvertaStdCY-Regular" panose="00000500000000000000" pitchFamily="50" charset="0"/>
              </a:rPr>
              <a:t> </a:t>
            </a:r>
            <a:r>
              <a:rPr lang="vi-VN" sz="2400" b="0" i="0" u="none" strike="noStrike" baseline="0">
                <a:solidFill>
                  <a:schemeClr val="tx1"/>
                </a:solidFill>
                <a:latin typeface="AvertaStdCY-Regular" panose="00000500000000000000" pitchFamily="50" charset="0"/>
              </a:rPr>
              <a:t>các loại sách của tủ sách.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3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grpSp>
        <p:nvGrpSpPr>
          <p:cNvPr id="42" name="Nhóm 41">
            <a:extLst>
              <a:ext uri="{FF2B5EF4-FFF2-40B4-BE49-F238E27FC236}">
                <a16:creationId xmlns:a16="http://schemas.microsoft.com/office/drawing/2014/main" id="{8829418B-D410-A2B0-E082-1151C701B951}"/>
              </a:ext>
            </a:extLst>
          </p:cNvPr>
          <p:cNvGrpSpPr/>
          <p:nvPr/>
        </p:nvGrpSpPr>
        <p:grpSpPr>
          <a:xfrm>
            <a:off x="1572955" y="-1"/>
            <a:ext cx="9084700" cy="6615114"/>
            <a:chOff x="116450" y="-1"/>
            <a:chExt cx="6543655" cy="5108499"/>
          </a:xfrm>
        </p:grpSpPr>
        <p:pic>
          <p:nvPicPr>
            <p:cNvPr id="17" name="Hình ảnh 16" descr="Ảnh có chứa hoa, cây&#10;&#10;Mô tả được tạo tự động">
              <a:extLst>
                <a:ext uri="{FF2B5EF4-FFF2-40B4-BE49-F238E27FC236}">
                  <a16:creationId xmlns:a16="http://schemas.microsoft.com/office/drawing/2014/main" id="{FC9F2CEF-4B02-152F-1EE9-DB3BB7FD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50" y="-1"/>
              <a:ext cx="6543655" cy="5108499"/>
            </a:xfrm>
            <a:prstGeom prst="rect">
              <a:avLst/>
            </a:prstGeom>
          </p:spPr>
        </p:pic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F76007B5-874C-1338-301C-6F2899F8E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09" b="24666" l="3381" r="30952">
                          <a14:foregroundMark x1="30952" y1="15487" x2="30714" y2="18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745" b="72557"/>
            <a:stretch/>
          </p:blipFill>
          <p:spPr>
            <a:xfrm rot="21076957">
              <a:off x="579175" y="2068854"/>
              <a:ext cx="659630" cy="622410"/>
            </a:xfrm>
            <a:prstGeom prst="rect">
              <a:avLst/>
            </a:prstGeom>
          </p:spPr>
        </p:pic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A6CB3D57-3318-DAB0-9D40-279EC6F93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03" b="24758" l="36857" r="64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2" t="59" r="32313" b="72498"/>
            <a:stretch/>
          </p:blipFill>
          <p:spPr>
            <a:xfrm rot="20705427">
              <a:off x="3474482" y="3842630"/>
              <a:ext cx="647152" cy="610636"/>
            </a:xfrm>
            <a:prstGeom prst="rect">
              <a:avLst/>
            </a:prstGeom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74C94A08-3042-6A1C-82E7-C03C42097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0876" b="49208" l="69046" r="941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04" t="28585" r="2672" b="48501"/>
            <a:stretch/>
          </p:blipFill>
          <p:spPr>
            <a:xfrm rot="697095">
              <a:off x="2368070" y="4135897"/>
              <a:ext cx="746416" cy="641060"/>
            </a:xfrm>
            <a:prstGeom prst="rect">
              <a:avLst/>
            </a:prstGeom>
          </p:spPr>
        </p:pic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B76D4B8C-72B5-7501-0C58-F472A9E3C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84" b="27939" l="68432" r="958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6" t="3240" r="739" b="69317"/>
            <a:stretch/>
          </p:blipFill>
          <p:spPr>
            <a:xfrm rot="20534994">
              <a:off x="1209847" y="1096040"/>
              <a:ext cx="756975" cy="714262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EA353D3A-1E30-A888-5862-C255D073E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0944" b="97883" l="70314" r="967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6" t="78827" r="-1271" b="-113"/>
            <a:stretch/>
          </p:blipFill>
          <p:spPr>
            <a:xfrm>
              <a:off x="2616818" y="1410107"/>
              <a:ext cx="756975" cy="553999"/>
            </a:xfrm>
            <a:prstGeom prst="rect">
              <a:avLst/>
            </a:prstGeom>
          </p:spPr>
        </p:pic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96C713FB-708B-000E-5E27-68880970B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748" b="73352" l="69238" r="96571">
                          <a14:foregroundMark x1="83571" y1="70724" x2="82952" y2="733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23" t="48026" r="-78" b="24531"/>
            <a:stretch/>
          </p:blipFill>
          <p:spPr>
            <a:xfrm rot="793901">
              <a:off x="5034327" y="3327850"/>
              <a:ext cx="756975" cy="714262"/>
            </a:xfrm>
            <a:prstGeom prst="rect">
              <a:avLst/>
            </a:prstGeom>
          </p:spPr>
        </p:pic>
      </p:grpSp>
      <p:pic>
        <p:nvPicPr>
          <p:cNvPr id="1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FCBB2B-2352-597A-15CC-327A4FEE3E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E642740A-3092-C390-194E-952545F3F65B}"/>
              </a:ext>
            </a:extLst>
          </p:cNvPr>
          <p:cNvSpPr txBox="1"/>
          <p:nvPr/>
        </p:nvSpPr>
        <p:spPr>
          <a:xfrm rot="20527286">
            <a:off x="3264474" y="4756721"/>
            <a:ext cx="5303497" cy="6039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22439"/>
              </a:avLst>
            </a:prstTxWarp>
            <a:spAutoFit/>
          </a:bodyPr>
          <a:lstStyle/>
          <a:p>
            <a:pPr algn="ctr"/>
            <a:r>
              <a:rPr lang="en-US" sz="10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lang="en-US" sz="10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0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học</a:t>
            </a:r>
            <a:r>
              <a:rPr lang="en-US" sz="10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0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10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10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Thực</a:t>
            </a:r>
            <a:r>
              <a:rPr lang="en-US" sz="10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0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hành</a:t>
            </a:r>
            <a:endParaRPr lang="en-US" sz="10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5048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0 L 3.75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513694" y="543394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EEF09-CBD8-B5BC-6699-B5DB74D9FBC0}"/>
              </a:ext>
            </a:extLst>
          </p:cNvPr>
          <p:cNvSpPr txBox="1"/>
          <p:nvPr/>
        </p:nvSpPr>
        <p:spPr>
          <a:xfrm>
            <a:off x="765469" y="961697"/>
            <a:ext cx="104753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u="sng">
                <a:solidFill>
                  <a:srgbClr val="FF0000"/>
                </a:solidFill>
              </a:rPr>
              <a:t>Ví dụ:</a:t>
            </a:r>
          </a:p>
          <a:p>
            <a:r>
              <a:rPr lang="vi-VN" sz="3600"/>
              <a:t>• Tủ sách của lớp 5A có bốn loại: sách giáo khoa; sách tham khảo;</a:t>
            </a:r>
            <a:r>
              <a:rPr lang="en-US" sz="3600"/>
              <a:t> </a:t>
            </a:r>
            <a:r>
              <a:rPr lang="vi-VN" sz="3600"/>
              <a:t>truyện thiếu nhi và các loại sách khác. Theo thứ tự, số sách các loại</a:t>
            </a:r>
            <a:r>
              <a:rPr lang="en-US" sz="3600"/>
              <a:t> </a:t>
            </a:r>
            <a:r>
              <a:rPr lang="vi-VN" sz="3600"/>
              <a:t>lần lượt là:</a:t>
            </a:r>
          </a:p>
          <a:p>
            <a:pPr algn="ctr"/>
            <a:r>
              <a:rPr lang="vi-VN" sz="3600" i="1"/>
              <a:t>81 quyển; 108 quyển; 270 quyển; 81 quyển.</a:t>
            </a:r>
          </a:p>
          <a:p>
            <a:r>
              <a:rPr lang="vi-VN" sz="3600"/>
              <a:t>– Tủ sách của lớp 5A có bao nhiêu quyển?</a:t>
            </a:r>
          </a:p>
          <a:p>
            <a:r>
              <a:rPr lang="vi-VN" sz="3600"/>
              <a:t>– Tính tỉ số phần trăm các loại sách trong tủ sách của lớp 5A.</a:t>
            </a:r>
          </a:p>
        </p:txBody>
      </p:sp>
    </p:spTree>
    <p:extLst>
      <p:ext uri="{BB962C8B-B14F-4D97-AF65-F5344CB8AC3E}">
        <p14:creationId xmlns:p14="http://schemas.microsoft.com/office/powerpoint/2010/main" val="332671442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>
            <a:extLst>
              <a:ext uri="{FF2B5EF4-FFF2-40B4-BE49-F238E27FC236}">
                <a16:creationId xmlns:a16="http://schemas.microsoft.com/office/drawing/2014/main" id="{3FCADB36-82BB-F74A-AEA2-7564EA797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>
            <a:extLst>
              <a:ext uri="{FF2B5EF4-FFF2-40B4-BE49-F238E27FC236}">
                <a16:creationId xmlns:a16="http://schemas.microsoft.com/office/drawing/2014/main" id="{AFEF1F48-800F-D3BE-4FB3-EA2A066D0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/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51FC667-7F1E-AF43-48A3-9791370281BD}"/>
              </a:ext>
            </a:extLst>
          </p:cNvPr>
          <p:cNvSpPr/>
          <p:nvPr/>
        </p:nvSpPr>
        <p:spPr>
          <a:xfrm>
            <a:off x="513694" y="209550"/>
            <a:ext cx="10912838" cy="6436176"/>
          </a:xfrm>
          <a:custGeom>
            <a:avLst/>
            <a:gdLst>
              <a:gd name="connsiteX0" fmla="*/ 0 w 10912838"/>
              <a:gd name="connsiteY0" fmla="*/ 641815 h 6436176"/>
              <a:gd name="connsiteX1" fmla="*/ 641815 w 10912838"/>
              <a:gd name="connsiteY1" fmla="*/ 0 h 6436176"/>
              <a:gd name="connsiteX2" fmla="*/ 10271023 w 10912838"/>
              <a:gd name="connsiteY2" fmla="*/ 0 h 6436176"/>
              <a:gd name="connsiteX3" fmla="*/ 10912838 w 10912838"/>
              <a:gd name="connsiteY3" fmla="*/ 641815 h 6436176"/>
              <a:gd name="connsiteX4" fmla="*/ 10912838 w 10912838"/>
              <a:gd name="connsiteY4" fmla="*/ 5794361 h 6436176"/>
              <a:gd name="connsiteX5" fmla="*/ 10271023 w 10912838"/>
              <a:gd name="connsiteY5" fmla="*/ 6436176 h 6436176"/>
              <a:gd name="connsiteX6" fmla="*/ 641815 w 10912838"/>
              <a:gd name="connsiteY6" fmla="*/ 6436176 h 6436176"/>
              <a:gd name="connsiteX7" fmla="*/ 0 w 10912838"/>
              <a:gd name="connsiteY7" fmla="*/ 5794361 h 6436176"/>
              <a:gd name="connsiteX8" fmla="*/ 0 w 10912838"/>
              <a:gd name="connsiteY8" fmla="*/ 641815 h 643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436176" fill="none" extrusionOk="0">
                <a:moveTo>
                  <a:pt x="0" y="641815"/>
                </a:moveTo>
                <a:cubicBezTo>
                  <a:pt x="1506" y="328128"/>
                  <a:pt x="297731" y="17422"/>
                  <a:pt x="641815" y="0"/>
                </a:cubicBezTo>
                <a:cubicBezTo>
                  <a:pt x="4743704" y="72427"/>
                  <a:pt x="8117379" y="61419"/>
                  <a:pt x="10271023" y="0"/>
                </a:cubicBezTo>
                <a:cubicBezTo>
                  <a:pt x="10620902" y="-31568"/>
                  <a:pt x="10845824" y="267080"/>
                  <a:pt x="10912838" y="641815"/>
                </a:cubicBezTo>
                <a:cubicBezTo>
                  <a:pt x="11013714" y="1477630"/>
                  <a:pt x="10805525" y="4708016"/>
                  <a:pt x="10912838" y="5794361"/>
                </a:cubicBezTo>
                <a:cubicBezTo>
                  <a:pt x="10923860" y="6092888"/>
                  <a:pt x="10598069" y="6405439"/>
                  <a:pt x="10271023" y="6436176"/>
                </a:cubicBezTo>
                <a:cubicBezTo>
                  <a:pt x="8580200" y="6466003"/>
                  <a:pt x="1753788" y="6356870"/>
                  <a:pt x="641815" y="6436176"/>
                </a:cubicBezTo>
                <a:cubicBezTo>
                  <a:pt x="353710" y="6428674"/>
                  <a:pt x="-22206" y="6153217"/>
                  <a:pt x="0" y="5794361"/>
                </a:cubicBezTo>
                <a:cubicBezTo>
                  <a:pt x="50037" y="4336959"/>
                  <a:pt x="770" y="2282428"/>
                  <a:pt x="0" y="641815"/>
                </a:cubicBezTo>
                <a:close/>
              </a:path>
              <a:path w="10912838" h="6436176" stroke="0" extrusionOk="0">
                <a:moveTo>
                  <a:pt x="0" y="641815"/>
                </a:moveTo>
                <a:cubicBezTo>
                  <a:pt x="62839" y="304479"/>
                  <a:pt x="307424" y="41823"/>
                  <a:pt x="641815" y="0"/>
                </a:cubicBezTo>
                <a:cubicBezTo>
                  <a:pt x="2671293" y="123000"/>
                  <a:pt x="6345350" y="-96860"/>
                  <a:pt x="10271023" y="0"/>
                </a:cubicBezTo>
                <a:cubicBezTo>
                  <a:pt x="10601524" y="-18264"/>
                  <a:pt x="10941515" y="229536"/>
                  <a:pt x="10912838" y="641815"/>
                </a:cubicBezTo>
                <a:cubicBezTo>
                  <a:pt x="10916011" y="1609636"/>
                  <a:pt x="11007105" y="4741363"/>
                  <a:pt x="10912838" y="5794361"/>
                </a:cubicBezTo>
                <a:cubicBezTo>
                  <a:pt x="10897357" y="6154435"/>
                  <a:pt x="10588117" y="6430060"/>
                  <a:pt x="10271023" y="6436176"/>
                </a:cubicBezTo>
                <a:cubicBezTo>
                  <a:pt x="6347713" y="6275469"/>
                  <a:pt x="1618531" y="6475843"/>
                  <a:pt x="641815" y="6436176"/>
                </a:cubicBezTo>
                <a:cubicBezTo>
                  <a:pt x="282585" y="6435214"/>
                  <a:pt x="-9853" y="6144362"/>
                  <a:pt x="0" y="5794361"/>
                </a:cubicBezTo>
                <a:cubicBezTo>
                  <a:pt x="32216" y="4224587"/>
                  <a:pt x="57206" y="2962406"/>
                  <a:pt x="0" y="64181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EEF09-CBD8-B5BC-6699-B5DB74D9FBC0}"/>
              </a:ext>
            </a:extLst>
          </p:cNvPr>
          <p:cNvSpPr txBox="1"/>
          <p:nvPr/>
        </p:nvSpPr>
        <p:spPr>
          <a:xfrm>
            <a:off x="765468" y="310007"/>
            <a:ext cx="10475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81 + 108 + 270 + 81 = 540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tất cả 540 quyển sách.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E09DD-A56D-A856-66F0-135FF39FD310}"/>
              </a:ext>
            </a:extLst>
          </p:cNvPr>
          <p:cNvSpPr txBox="1"/>
          <p:nvPr/>
        </p:nvSpPr>
        <p:spPr>
          <a:xfrm>
            <a:off x="817124" y="1765767"/>
            <a:ext cx="3947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Sách</a:t>
            </a:r>
            <a:r>
              <a:rPr kumimoji="0" lang="en-US" sz="3600" b="0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giáo khoa: </a:t>
            </a:r>
            <a:endParaRPr kumimoji="0" lang="vi-VN" sz="3600" b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EA0798-58EB-7946-CC9E-84594A399E4B}"/>
                  </a:ext>
                </a:extLst>
              </p:cNvPr>
              <p:cNvSpPr txBox="1"/>
              <p:nvPr/>
            </p:nvSpPr>
            <p:spPr>
              <a:xfrm>
                <a:off x="4299583" y="1607151"/>
                <a:ext cx="159164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81</m:t>
                          </m:r>
                        </m:num>
                        <m:den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540</m:t>
                          </m:r>
                        </m:den>
                      </m:f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EA0798-58EB-7946-CC9E-84594A399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583" y="1607151"/>
                <a:ext cx="1591642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FF524-670C-C292-E747-59F73466D8E9}"/>
                  </a:ext>
                </a:extLst>
              </p:cNvPr>
              <p:cNvSpPr txBox="1"/>
              <p:nvPr/>
            </p:nvSpPr>
            <p:spPr>
              <a:xfrm>
                <a:off x="5078338" y="1850518"/>
                <a:ext cx="1591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FF524-670C-C292-E747-59F73466D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338" y="1850518"/>
                <a:ext cx="1591642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C3894A-9F19-8C1B-4880-008D43D18F9F}"/>
                  </a:ext>
                </a:extLst>
              </p:cNvPr>
              <p:cNvSpPr txBox="1"/>
              <p:nvPr/>
            </p:nvSpPr>
            <p:spPr>
              <a:xfrm>
                <a:off x="5654194" y="1636031"/>
                <a:ext cx="159164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C3894A-9F19-8C1B-4880-008D43D18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94" y="1636031"/>
                <a:ext cx="1591642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9D8C98-CC57-8066-C055-14516BF68E4F}"/>
                  </a:ext>
                </a:extLst>
              </p:cNvPr>
              <p:cNvSpPr txBox="1"/>
              <p:nvPr/>
            </p:nvSpPr>
            <p:spPr>
              <a:xfrm>
                <a:off x="6285113" y="1907010"/>
                <a:ext cx="1591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9D8C98-CC57-8066-C055-14516BF68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113" y="1907010"/>
                <a:ext cx="1591642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5B7ED0-F244-AD3D-8851-3DBE25366EE8}"/>
                  </a:ext>
                </a:extLst>
              </p:cNvPr>
              <p:cNvSpPr txBox="1"/>
              <p:nvPr/>
            </p:nvSpPr>
            <p:spPr>
              <a:xfrm>
                <a:off x="6860969" y="1692523"/>
                <a:ext cx="1591642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5B7ED0-F244-AD3D-8851-3DBE25366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969" y="1692523"/>
                <a:ext cx="1591642" cy="11443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2069BC-9FF2-13E2-A749-882B955719DF}"/>
                  </a:ext>
                </a:extLst>
              </p:cNvPr>
              <p:cNvSpPr txBox="1"/>
              <p:nvPr/>
            </p:nvSpPr>
            <p:spPr>
              <a:xfrm>
                <a:off x="7552108" y="1946668"/>
                <a:ext cx="1591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2069BC-9FF2-13E2-A749-882B95571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108" y="1946668"/>
                <a:ext cx="1591642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9D9F146-9E15-1C2C-00E0-E11FA47D86A6}"/>
              </a:ext>
            </a:extLst>
          </p:cNvPr>
          <p:cNvSpPr txBox="1"/>
          <p:nvPr/>
        </p:nvSpPr>
        <p:spPr>
          <a:xfrm>
            <a:off x="8105454" y="1959196"/>
            <a:ext cx="2086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15%</a:t>
            </a:r>
            <a:endParaRPr kumimoji="0" lang="vi-VN" sz="3600" b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3D064-811C-EFA8-154D-BE956507907E}"/>
              </a:ext>
            </a:extLst>
          </p:cNvPr>
          <p:cNvSpPr txBox="1"/>
          <p:nvPr/>
        </p:nvSpPr>
        <p:spPr>
          <a:xfrm>
            <a:off x="817124" y="3024529"/>
            <a:ext cx="3947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Sách</a:t>
            </a:r>
            <a:r>
              <a:rPr kumimoji="0" lang="en-US" sz="3600" b="0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tham khảo: </a:t>
            </a:r>
            <a:endParaRPr kumimoji="0" lang="vi-VN" sz="3600" b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A996FB-1B1A-8443-30E2-7B2C16CAD85D}"/>
                  </a:ext>
                </a:extLst>
              </p:cNvPr>
              <p:cNvSpPr txBox="1"/>
              <p:nvPr/>
            </p:nvSpPr>
            <p:spPr>
              <a:xfrm>
                <a:off x="4299583" y="2865913"/>
                <a:ext cx="159164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108</m:t>
                          </m:r>
                        </m:num>
                        <m:den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540</m:t>
                          </m:r>
                        </m:den>
                      </m:f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A996FB-1B1A-8443-30E2-7B2C16CAD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583" y="2865913"/>
                <a:ext cx="1591642" cy="11330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88DD36-056A-35D7-193F-7DFABBB7B426}"/>
                  </a:ext>
                </a:extLst>
              </p:cNvPr>
              <p:cNvSpPr txBox="1"/>
              <p:nvPr/>
            </p:nvSpPr>
            <p:spPr>
              <a:xfrm>
                <a:off x="5078338" y="3109280"/>
                <a:ext cx="1591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88DD36-056A-35D7-193F-7DFABBB7B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338" y="3109280"/>
                <a:ext cx="1591642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B9AF99-FD02-1A06-B280-46072075DD92}"/>
                  </a:ext>
                </a:extLst>
              </p:cNvPr>
              <p:cNvSpPr txBox="1"/>
              <p:nvPr/>
            </p:nvSpPr>
            <p:spPr>
              <a:xfrm>
                <a:off x="5654194" y="2894793"/>
                <a:ext cx="159164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B9AF99-FD02-1A06-B280-46072075D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94" y="2894793"/>
                <a:ext cx="1591642" cy="113306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422417-2506-0300-07C8-7DF4084DEE4A}"/>
                  </a:ext>
                </a:extLst>
              </p:cNvPr>
              <p:cNvSpPr txBox="1"/>
              <p:nvPr/>
            </p:nvSpPr>
            <p:spPr>
              <a:xfrm>
                <a:off x="6285113" y="3165772"/>
                <a:ext cx="1591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422417-2506-0300-07C8-7DF4084DE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113" y="3165772"/>
                <a:ext cx="1591642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701EC3E-D049-4C4E-7030-6A75A2D5242D}"/>
                  </a:ext>
                </a:extLst>
              </p:cNvPr>
              <p:cNvSpPr txBox="1"/>
              <p:nvPr/>
            </p:nvSpPr>
            <p:spPr>
              <a:xfrm>
                <a:off x="6860969" y="2951285"/>
                <a:ext cx="159164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20</m:t>
                          </m:r>
                        </m:num>
                        <m:den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701EC3E-D049-4C4E-7030-6A75A2D52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969" y="2951285"/>
                <a:ext cx="1591642" cy="11330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56C0AA-58F7-BA55-4370-A2BDAB54698D}"/>
                  </a:ext>
                </a:extLst>
              </p:cNvPr>
              <p:cNvSpPr txBox="1"/>
              <p:nvPr/>
            </p:nvSpPr>
            <p:spPr>
              <a:xfrm>
                <a:off x="7552108" y="3205430"/>
                <a:ext cx="1591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56C0AA-58F7-BA55-4370-A2BDAB546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108" y="3205430"/>
                <a:ext cx="1591642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3EFA3DA-3C51-B4BD-23AE-304913718B0C}"/>
              </a:ext>
            </a:extLst>
          </p:cNvPr>
          <p:cNvSpPr txBox="1"/>
          <p:nvPr/>
        </p:nvSpPr>
        <p:spPr>
          <a:xfrm>
            <a:off x="8105454" y="3217958"/>
            <a:ext cx="2086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atin typeface="Arial" panose="020B0604020202020204" pitchFamily="34" charset="0"/>
              </a:rPr>
              <a:t>20</a:t>
            </a:r>
            <a:r>
              <a:rPr kumimoji="0" lang="en-US" sz="3600" b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</a:t>
            </a:r>
            <a:endParaRPr kumimoji="0" lang="vi-VN" sz="3600" b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8C4CDD-8F24-8EC4-DDEA-D56E570DFD46}"/>
              </a:ext>
            </a:extLst>
          </p:cNvPr>
          <p:cNvSpPr txBox="1"/>
          <p:nvPr/>
        </p:nvSpPr>
        <p:spPr>
          <a:xfrm>
            <a:off x="765468" y="4318300"/>
            <a:ext cx="3947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Truyện</a:t>
            </a:r>
            <a:r>
              <a:rPr kumimoji="0" lang="en-US" sz="3600" b="0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thiếu nhi: </a:t>
            </a:r>
            <a:endParaRPr kumimoji="0" lang="vi-VN" sz="3600" b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329EAE-F1DC-7AE9-6C5E-0753E06A4D00}"/>
                  </a:ext>
                </a:extLst>
              </p:cNvPr>
              <p:cNvSpPr txBox="1"/>
              <p:nvPr/>
            </p:nvSpPr>
            <p:spPr>
              <a:xfrm>
                <a:off x="4247927" y="4159684"/>
                <a:ext cx="159164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270</m:t>
                          </m:r>
                        </m:num>
                        <m:den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540</m:t>
                          </m:r>
                        </m:den>
                      </m:f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329EAE-F1DC-7AE9-6C5E-0753E06A4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27" y="4159684"/>
                <a:ext cx="1591642" cy="113306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F420430-F83E-2B0F-0D13-B31FAB80BFB8}"/>
                  </a:ext>
                </a:extLst>
              </p:cNvPr>
              <p:cNvSpPr txBox="1"/>
              <p:nvPr/>
            </p:nvSpPr>
            <p:spPr>
              <a:xfrm>
                <a:off x="5026682" y="4403051"/>
                <a:ext cx="1591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F420430-F83E-2B0F-0D13-B31FAB80B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682" y="4403051"/>
                <a:ext cx="1591642" cy="6463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C2C5CB-DB73-FDFA-E4CB-1E166752C371}"/>
                  </a:ext>
                </a:extLst>
              </p:cNvPr>
              <p:cNvSpPr txBox="1"/>
              <p:nvPr/>
            </p:nvSpPr>
            <p:spPr>
              <a:xfrm>
                <a:off x="5602538" y="4188564"/>
                <a:ext cx="159164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C2C5CB-DB73-FDFA-E4CB-1E166752C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538" y="4188564"/>
                <a:ext cx="1591642" cy="113306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F7877B-45CC-6094-7E2B-6DAEFF9681FB}"/>
                  </a:ext>
                </a:extLst>
              </p:cNvPr>
              <p:cNvSpPr txBox="1"/>
              <p:nvPr/>
            </p:nvSpPr>
            <p:spPr>
              <a:xfrm>
                <a:off x="6233457" y="4459543"/>
                <a:ext cx="1591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1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3600" b="0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</a:t>
                </a:r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F7877B-45CC-6094-7E2B-6DAEFF968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457" y="4459543"/>
                <a:ext cx="1591642" cy="646331"/>
              </a:xfrm>
              <a:prstGeom prst="rect">
                <a:avLst/>
              </a:prstGeom>
              <a:blipFill>
                <a:blip r:embed="rId19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174813-0952-24F8-74E1-540FFC3A6830}"/>
                  </a:ext>
                </a:extLst>
              </p:cNvPr>
              <p:cNvSpPr txBox="1"/>
              <p:nvPr/>
            </p:nvSpPr>
            <p:spPr>
              <a:xfrm>
                <a:off x="6809313" y="4245056"/>
                <a:ext cx="1591642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50</m:t>
                          </m:r>
                        </m:num>
                        <m:den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174813-0952-24F8-74E1-540FFC3A6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313" y="4245056"/>
                <a:ext cx="1591642" cy="114435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4E9E46-947C-CC25-4EAF-3EC6A5A657CE}"/>
                  </a:ext>
                </a:extLst>
              </p:cNvPr>
              <p:cNvSpPr txBox="1"/>
              <p:nvPr/>
            </p:nvSpPr>
            <p:spPr>
              <a:xfrm>
                <a:off x="7500452" y="4499201"/>
                <a:ext cx="1591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4E9E46-947C-CC25-4EAF-3EC6A5A65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452" y="4499201"/>
                <a:ext cx="1591642" cy="64633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086DC94A-8ACA-7795-C15B-2F577055AD6F}"/>
              </a:ext>
            </a:extLst>
          </p:cNvPr>
          <p:cNvSpPr txBox="1"/>
          <p:nvPr/>
        </p:nvSpPr>
        <p:spPr>
          <a:xfrm>
            <a:off x="8053798" y="4511729"/>
            <a:ext cx="2086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atin typeface="Arial" panose="020B0604020202020204" pitchFamily="34" charset="0"/>
              </a:rPr>
              <a:t>50%</a:t>
            </a:r>
            <a:endParaRPr kumimoji="0" lang="vi-VN" sz="3600" b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409F9C-7B4D-B9DF-45CC-863DB3954674}"/>
              </a:ext>
            </a:extLst>
          </p:cNvPr>
          <p:cNvSpPr txBox="1"/>
          <p:nvPr/>
        </p:nvSpPr>
        <p:spPr>
          <a:xfrm>
            <a:off x="842675" y="5405616"/>
            <a:ext cx="431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latin typeface="Arial" panose="020B0604020202020204" pitchFamily="34" charset="0"/>
              </a:rPr>
              <a:t>Các loại sách khác:</a:t>
            </a:r>
            <a:endParaRPr kumimoji="0" lang="vi-VN" sz="3600" b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8340445-BED7-43F2-C729-C64C95E4F120}"/>
                  </a:ext>
                </a:extLst>
              </p:cNvPr>
              <p:cNvSpPr txBox="1"/>
              <p:nvPr/>
            </p:nvSpPr>
            <p:spPr>
              <a:xfrm>
                <a:off x="4998873" y="5360019"/>
                <a:ext cx="159164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81</m:t>
                          </m:r>
                        </m:num>
                        <m:den>
                          <m:r>
                            <a:rPr kumimoji="0" lang="en-US" sz="3600" b="0" i="1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540</m:t>
                          </m:r>
                        </m:den>
                      </m:f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8340445-BED7-43F2-C729-C64C95E4F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873" y="5360019"/>
                <a:ext cx="1591642" cy="113306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137DA69-F8E8-F298-8B22-58F533D51D3F}"/>
                  </a:ext>
                </a:extLst>
              </p:cNvPr>
              <p:cNvSpPr txBox="1"/>
              <p:nvPr/>
            </p:nvSpPr>
            <p:spPr>
              <a:xfrm>
                <a:off x="5777628" y="5603386"/>
                <a:ext cx="1591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vi-VN" sz="3600" b="0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137DA69-F8E8-F298-8B22-58F533D51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628" y="5603386"/>
                <a:ext cx="1591642" cy="646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A9907D75-4738-36F2-CF80-FC0706642879}"/>
              </a:ext>
            </a:extLst>
          </p:cNvPr>
          <p:cNvSpPr txBox="1"/>
          <p:nvPr/>
        </p:nvSpPr>
        <p:spPr>
          <a:xfrm>
            <a:off x="6398359" y="5633377"/>
            <a:ext cx="2086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15%</a:t>
            </a:r>
            <a:endParaRPr kumimoji="0" lang="vi-VN" sz="3600" b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347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1087</TotalTime>
  <Words>836</Words>
  <Application>Microsoft Office PowerPoint</Application>
  <PresentationFormat>Widescreen</PresentationFormat>
  <Paragraphs>131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UTM Edwardian</vt:lpstr>
      <vt:lpstr>Calibri Light</vt:lpstr>
      <vt:lpstr>Cambria Math</vt:lpstr>
      <vt:lpstr>UTM Duepuntozero</vt:lpstr>
      <vt:lpstr>#9Slide07 IcielLa Chic Pro Shad</vt:lpstr>
      <vt:lpstr>Arial</vt:lpstr>
      <vt:lpstr>SVN-Hole Hearted</vt:lpstr>
      <vt:lpstr>AvertaStdCY-Regular</vt:lpstr>
      <vt:lpstr>SVN-Poky's</vt:lpstr>
      <vt:lpstr>Times New Roman</vt:lpstr>
      <vt:lpstr>Calibri</vt:lpstr>
      <vt:lpstr>LNTH-LuoLuoNotangYuanTi 1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Hương</cp:lastModifiedBy>
  <cp:revision>32</cp:revision>
  <dcterms:created xsi:type="dcterms:W3CDTF">2022-08-04T03:59:41Z</dcterms:created>
  <dcterms:modified xsi:type="dcterms:W3CDTF">2024-09-15T13:47:44Z</dcterms:modified>
  <cp:category>9Slide.vn</cp:category>
</cp:coreProperties>
</file>