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1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05" r:id="rId41"/>
    <p:sldId id="302" r:id="rId42"/>
    <p:sldId id="303" r:id="rId43"/>
    <p:sldId id="304" r:id="rId44"/>
    <p:sldId id="307" r:id="rId45"/>
    <p:sldId id="306" r:id="rId46"/>
    <p:sldId id="300" r:id="rId47"/>
    <p:sldId id="30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BA7"/>
    <a:srgbClr val="F0A093"/>
    <a:srgbClr val="03ACEC"/>
    <a:srgbClr val="FFF79A"/>
    <a:srgbClr val="FAF6C7"/>
    <a:srgbClr val="F8F864"/>
    <a:srgbClr val="A9F7F9"/>
    <a:srgbClr val="F3E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9" autoAdjust="0"/>
    <p:restoredTop sz="93861" autoAdjust="0"/>
  </p:normalViewPr>
  <p:slideViewPr>
    <p:cSldViewPr snapToGrid="0">
      <p:cViewPr>
        <p:scale>
          <a:sx n="50" d="100"/>
          <a:sy n="50" d="100"/>
        </p:scale>
        <p:origin x="77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AE9-B174-4EBB-8C36-21A0653A5B51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187E5-89CF-41E9-B6A3-3E5343EC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0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1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7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1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8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4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2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8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3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9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B36D2-4146-4C94-93E9-89A3969B8828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BBBE-9CA6-4456-BD43-29AEB123C8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231" y="-86896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97" b="1970"/>
          <a:stretch/>
        </p:blipFill>
        <p:spPr>
          <a:xfrm>
            <a:off x="-26895" y="-168142"/>
            <a:ext cx="12388685" cy="70261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/>
          <a:stretch/>
        </p:blipFill>
        <p:spPr>
          <a:xfrm>
            <a:off x="720674" y="-522513"/>
            <a:ext cx="13465973" cy="8530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84" b="83776" l="53163" r="94592">
                        <a14:foregroundMark x1="72857" y1="41122" x2="75204" y2="45612"/>
                        <a14:foregroundMark x1="69796" y1="28673" x2="67245" y2="28673"/>
                        <a14:foregroundMark x1="85306" y1="34694" x2="86837" y2="35918"/>
                        <a14:foregroundMark x1="83367" y1="47551" x2="84082" y2="5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77" t="17841" r="4265" b="16808"/>
          <a:stretch/>
        </p:blipFill>
        <p:spPr>
          <a:xfrm flipH="1">
            <a:off x="0" y="2326340"/>
            <a:ext cx="2971801" cy="4531660"/>
          </a:xfrm>
          <a:prstGeom prst="rect">
            <a:avLst/>
          </a:prstGeom>
        </p:spPr>
      </p:pic>
      <p:grpSp>
        <p:nvGrpSpPr>
          <p:cNvPr id="23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5693767" y="1641345"/>
            <a:ext cx="3946055" cy="1024866"/>
            <a:chOff x="6371477" y="2216092"/>
            <a:chExt cx="3946055" cy="1024866"/>
          </a:xfrm>
        </p:grpSpPr>
        <p:sp>
          <p:nvSpPr>
            <p:cNvPr id="24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Gretoon" panose="02040603050506020204" pitchFamily="18" charset="0"/>
                </a:rPr>
                <a:t>O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Gretoon" panose="02040603050506020204" pitchFamily="18" charset="0"/>
                </a:rPr>
                <a:t>Á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6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3649352" y="3137722"/>
            <a:ext cx="2704706" cy="1209532"/>
            <a:chOff x="4279245" y="1767567"/>
            <a:chExt cx="2704706" cy="1209532"/>
          </a:xfrm>
        </p:grpSpPr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3886895" y="3250909"/>
            <a:ext cx="7559801" cy="5597456"/>
            <a:chOff x="4743805" y="2513042"/>
            <a:chExt cx="6814013" cy="5597456"/>
          </a:xfrm>
        </p:grpSpPr>
        <p:sp>
          <p:nvSpPr>
            <p:cNvPr id="30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4191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dirty="0" smtClean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CÁC PHÉP TÍNH VỚI SỐ TỰ NHIÊN</a:t>
              </a:r>
              <a:endParaRPr lang="en-US" sz="7000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3805" y="2518326"/>
              <a:ext cx="6814013" cy="559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Á</a:t>
              </a:r>
              <a:r>
                <a:rPr lang="en-US" sz="7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É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 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Í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 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Ớ</a:t>
              </a:r>
              <a:r>
                <a:rPr lang="en-US" sz="7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Ố 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7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Ự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Ê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70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endParaRPr lang="en-US" sz="7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16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33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510" y="3032118"/>
            <a:ext cx="5503416" cy="3602752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03645" y="1452235"/>
            <a:ext cx="4349403" cy="612934"/>
          </a:xfrm>
          <a:prstGeom prst="roundRect">
            <a:avLst/>
          </a:prstGeom>
          <a:solidFill>
            <a:srgbClr val="F8F86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Bước</a:t>
            </a:r>
            <a:r>
              <a:rPr lang="en-US" sz="3000" b="1" dirty="0" smtClean="0"/>
              <a:t> 4: </a:t>
            </a:r>
            <a:r>
              <a:rPr lang="en-US" sz="3000" b="1" dirty="0" err="1" smtClean="0"/>
              <a:t>Kiểm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tra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lại</a:t>
            </a:r>
            <a:endParaRPr lang="en-US" sz="3000" b="1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146" y="-22384"/>
            <a:ext cx="5974678" cy="15205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9928" y="2161864"/>
            <a:ext cx="5463382" cy="783193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Cả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chị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: </a:t>
            </a:r>
            <a:r>
              <a:rPr lang="en-US" sz="4000" b="1" dirty="0" smtClean="0"/>
              <a:t>6 + 9 = 15 </a:t>
            </a:r>
            <a:endParaRPr lang="en-US" sz="4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9928" y="3475159"/>
            <a:ext cx="4248160" cy="783193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Ta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giải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164011" y="4940730"/>
            <a:ext cx="1651834" cy="1855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608212" y="2157047"/>
            <a:ext cx="4816453" cy="783193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chị</a:t>
            </a:r>
            <a:r>
              <a:rPr lang="en-US" sz="4000" dirty="0" smtClean="0"/>
              <a:t>: </a:t>
            </a:r>
            <a:r>
              <a:rPr lang="en-US" sz="4000" b="1" dirty="0" smtClean="0"/>
              <a:t>9 – 6 = 3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436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3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0476" y="2898762"/>
            <a:ext cx="11808863" cy="4146002"/>
            <a:chOff x="383137" y="2804074"/>
            <a:chExt cx="11808863" cy="4146002"/>
          </a:xfrm>
        </p:grpSpPr>
        <p:grpSp>
          <p:nvGrpSpPr>
            <p:cNvPr id="20" name="Group 19"/>
            <p:cNvGrpSpPr/>
            <p:nvPr/>
          </p:nvGrpSpPr>
          <p:grpSpPr>
            <a:xfrm>
              <a:off x="460142" y="2875547"/>
              <a:ext cx="5081176" cy="3841230"/>
              <a:chOff x="3339220" y="2665179"/>
              <a:chExt cx="5746574" cy="402982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288" b="32660"/>
              <a:stretch/>
            </p:blipFill>
            <p:spPr>
              <a:xfrm>
                <a:off x="6220855" y="2665179"/>
                <a:ext cx="2864939" cy="321903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288" b="32660"/>
              <a:stretch/>
            </p:blipFill>
            <p:spPr>
              <a:xfrm>
                <a:off x="3339220" y="2690374"/>
                <a:ext cx="2864939" cy="3219034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288" b="32660"/>
              <a:stretch/>
            </p:blipFill>
            <p:spPr>
              <a:xfrm>
                <a:off x="4752438" y="3475972"/>
                <a:ext cx="2864939" cy="3219034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6588681" y="2804074"/>
              <a:ext cx="5603319" cy="4146002"/>
              <a:chOff x="3339220" y="2665179"/>
              <a:chExt cx="5746574" cy="402982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288" b="32660"/>
              <a:stretch/>
            </p:blipFill>
            <p:spPr>
              <a:xfrm>
                <a:off x="6220855" y="2665179"/>
                <a:ext cx="2864939" cy="321903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288" b="32660"/>
              <a:stretch/>
            </p:blipFill>
            <p:spPr>
              <a:xfrm>
                <a:off x="3339220" y="2690374"/>
                <a:ext cx="2864939" cy="321903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288" b="32660"/>
              <a:stretch/>
            </p:blipFill>
            <p:spPr>
              <a:xfrm>
                <a:off x="4752438" y="3475972"/>
                <a:ext cx="2864939" cy="3219034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88" b="32660"/>
            <a:stretch/>
          </p:blipFill>
          <p:spPr>
            <a:xfrm>
              <a:off x="4703072" y="3342883"/>
              <a:ext cx="2738646" cy="3317223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383137" y="4904338"/>
              <a:ext cx="4913226" cy="1910938"/>
              <a:chOff x="1671362" y="5638108"/>
              <a:chExt cx="3414467" cy="129658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47" t="23063" r="44517" b="31277"/>
              <a:stretch/>
            </p:blipFill>
            <p:spPr>
              <a:xfrm>
                <a:off x="1671362" y="5676254"/>
                <a:ext cx="1099358" cy="125843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47" t="23063" r="44517" b="31277"/>
              <a:stretch/>
            </p:blipFill>
            <p:spPr>
              <a:xfrm>
                <a:off x="3986471" y="5638108"/>
                <a:ext cx="1099358" cy="1258435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7118927" y="5037588"/>
              <a:ext cx="4913226" cy="1910938"/>
              <a:chOff x="1671362" y="5638108"/>
              <a:chExt cx="3414467" cy="1296581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47" t="23063" r="44517" b="31277"/>
              <a:stretch/>
            </p:blipFill>
            <p:spPr>
              <a:xfrm>
                <a:off x="1671362" y="5676254"/>
                <a:ext cx="1099358" cy="125843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47" t="23063" r="44517" b="31277"/>
              <a:stretch/>
            </p:blipFill>
            <p:spPr>
              <a:xfrm>
                <a:off x="3986471" y="5638108"/>
                <a:ext cx="1099358" cy="1258435"/>
              </a:xfrm>
              <a:prstGeom prst="rect">
                <a:avLst/>
              </a:prstGeom>
            </p:spPr>
          </p:pic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60142" y="280560"/>
            <a:ext cx="11372527" cy="146423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+ Ta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dùng</a:t>
            </a:r>
            <a:r>
              <a:rPr lang="en-US" sz="4000" dirty="0" smtClean="0"/>
              <a:t> que </a:t>
            </a:r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hoặc</a:t>
            </a:r>
            <a:r>
              <a:rPr lang="en-US" sz="4000" dirty="0" smtClean="0"/>
              <a:t> </a:t>
            </a:r>
            <a:r>
              <a:rPr lang="en-US" sz="4000" dirty="0" err="1" smtClean="0"/>
              <a:t>dựa</a:t>
            </a:r>
            <a:r>
              <a:rPr lang="en-US" sz="4000" dirty="0" smtClean="0"/>
              <a:t> </a:t>
            </a:r>
            <a:r>
              <a:rPr lang="en-US" sz="4000" dirty="0" err="1" smtClean="0"/>
              <a:t>vào</a:t>
            </a:r>
            <a:r>
              <a:rPr lang="en-US" sz="4000" dirty="0" smtClean="0"/>
              <a:t> </a:t>
            </a:r>
            <a:r>
              <a:rPr lang="en-US" sz="4000" dirty="0" err="1" smtClean="0"/>
              <a:t>việc</a:t>
            </a:r>
            <a:r>
              <a:rPr lang="en-US" sz="4000" dirty="0" smtClean="0"/>
              <a:t> </a:t>
            </a:r>
            <a:r>
              <a:rPr lang="en-US" sz="4000" dirty="0" err="1" smtClean="0"/>
              <a:t>nhẩm</a:t>
            </a:r>
            <a:r>
              <a:rPr lang="en-US" sz="4000" dirty="0" smtClean="0"/>
              <a:t> </a:t>
            </a:r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số </a:t>
            </a:r>
            <a:r>
              <a:rPr lang="en-US" sz="4000" dirty="0" err="1" smtClean="0"/>
              <a:t>viên</a:t>
            </a:r>
            <a:r>
              <a:rPr lang="en-US" sz="4000" dirty="0" smtClean="0"/>
              <a:t> bi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mỗi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98645" y="1488734"/>
            <a:ext cx="11372527" cy="2145268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+ Trong </a:t>
            </a:r>
            <a:r>
              <a:rPr lang="en-US" sz="4000" dirty="0" err="1" smtClean="0"/>
              <a:t>trường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chị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hàng</a:t>
            </a:r>
            <a:r>
              <a:rPr lang="en-US" sz="4000" dirty="0" smtClean="0"/>
              <a:t> </a:t>
            </a:r>
            <a:r>
              <a:rPr lang="en-US" sz="4000" dirty="0" err="1" smtClean="0"/>
              <a:t>trăm</a:t>
            </a:r>
            <a:r>
              <a:rPr lang="en-US" sz="4000" dirty="0" smtClean="0"/>
              <a:t> </a:t>
            </a:r>
            <a:r>
              <a:rPr lang="en-US" sz="4000" dirty="0" err="1" smtClean="0"/>
              <a:t>viên</a:t>
            </a:r>
            <a:r>
              <a:rPr lang="en-US" sz="4000" dirty="0" smtClean="0"/>
              <a:t> bi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này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kia</a:t>
            </a:r>
            <a:r>
              <a:rPr lang="en-US" sz="4000" dirty="0" smtClean="0"/>
              <a:t> </a:t>
            </a:r>
            <a:r>
              <a:rPr lang="en-US" sz="4000" dirty="0" err="1" smtClean="0"/>
              <a:t>rất</a:t>
            </a:r>
            <a:r>
              <a:rPr lang="en-US" sz="4000" dirty="0" smtClean="0"/>
              <a:t> </a:t>
            </a:r>
            <a:r>
              <a:rPr lang="en-US" sz="4000" dirty="0" err="1" smtClean="0"/>
              <a:t>nhiều</a:t>
            </a:r>
            <a:r>
              <a:rPr lang="en-US" sz="4000" dirty="0" smtClean="0"/>
              <a:t> </a:t>
            </a:r>
            <a:r>
              <a:rPr lang="en-US" sz="4000" dirty="0" err="1" smtClean="0"/>
              <a:t>viên</a:t>
            </a:r>
            <a:r>
              <a:rPr lang="en-US" sz="4000" dirty="0" smtClean="0"/>
              <a:t> bi </a:t>
            </a:r>
            <a:r>
              <a:rPr lang="en-US" sz="4000" dirty="0" err="1" smtClean="0"/>
              <a:t>thì</a:t>
            </a:r>
            <a:r>
              <a:rPr lang="en-US" sz="4000" dirty="0" smtClean="0"/>
              <a:t> cách làm </a:t>
            </a:r>
            <a:r>
              <a:rPr lang="en-US" sz="4000" dirty="0" err="1" smtClean="0"/>
              <a:t>trên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thuận</a:t>
            </a:r>
            <a:r>
              <a:rPr lang="en-US" sz="4000" dirty="0" smtClean="0"/>
              <a:t> </a:t>
            </a:r>
            <a:r>
              <a:rPr lang="en-US" sz="4000" dirty="0" err="1" smtClean="0"/>
              <a:t>lợi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1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5330950" y="305069"/>
            <a:ext cx="7238883" cy="6247865"/>
            <a:chOff x="2876480" y="2773788"/>
            <a:chExt cx="6688426" cy="2945880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622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0889" b="17142"/>
          <a:stretch/>
        </p:blipFill>
        <p:spPr>
          <a:xfrm>
            <a:off x="4311832" y="1195251"/>
            <a:ext cx="3368040" cy="44674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9915" y="77414"/>
            <a:ext cx="4808474" cy="3096860"/>
            <a:chOff x="259915" y="77414"/>
            <a:chExt cx="4808474" cy="309686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 smtClean="0">
                  <a:latin typeface="+mn-lt"/>
                </a:rPr>
                <a:t>Vị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khách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này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muốn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thiết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kế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một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chiếc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đầm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cho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buổi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sinh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nhật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của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bản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thân</a:t>
              </a:r>
              <a:r>
                <a:rPr lang="en-US" sz="3200" b="0" dirty="0" smtClean="0">
                  <a:latin typeface="+mn-lt"/>
                </a:rPr>
                <a:t>. </a:t>
              </a:r>
              <a:r>
                <a:rPr lang="en-US" sz="3200" b="0" dirty="0" err="1" smtClean="0">
                  <a:latin typeface="+mn-lt"/>
                </a:rPr>
                <a:t>Hãy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hoàn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thành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các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nhiệm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vụ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để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thiết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kế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cho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cô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bé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nhé</a:t>
              </a:r>
              <a:r>
                <a:rPr lang="en-US" sz="3200" b="0" dirty="0" smtClean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6775269" y="1658881"/>
            <a:ext cx="3709851" cy="5277394"/>
          </a:xfrm>
          <a:prstGeom prst="rect">
            <a:avLst/>
          </a:prstGeom>
        </p:spPr>
      </p:pic>
      <p:pic>
        <p:nvPicPr>
          <p:cNvPr id="13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59238" y="2122893"/>
            <a:ext cx="6598762" cy="3205470"/>
            <a:chOff x="1308040" y="1907257"/>
            <a:chExt cx="7260608" cy="3331978"/>
          </a:xfrm>
        </p:grpSpPr>
        <p:sp>
          <p:nvSpPr>
            <p:cNvPr id="15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 smtClean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Ý TƯỞNG CHIẾC VÁY</a:t>
              </a:r>
              <a:endParaRPr lang="vi-VN" sz="10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6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0" y="1944024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Ý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T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Ư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Ở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N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rPr>
                <a:t>G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7A7CB"/>
                  </a:solidFill>
                  <a:latin typeface="iCiel Pony" panose="02000000000000000000" pitchFamily="2" charset="0"/>
                </a:rPr>
                <a:t>C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H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I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EF4B2"/>
                  </a:solidFill>
                  <a:latin typeface="iCiel Pony" panose="02000000000000000000" pitchFamily="2" charset="0"/>
                </a:rPr>
                <a:t>Ế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C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 V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Á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rPr>
                <a:t>Y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418347" y="1387907"/>
            <a:ext cx="4280542" cy="734986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 smtClean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dirty="0" smtClean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  <a:endParaRPr lang="en-US" sz="9000" dirty="0">
                <a:ln w="9525">
                  <a:noFill/>
                  <a:prstDash val="solid"/>
                </a:ln>
                <a:solidFill>
                  <a:srgbClr val="FF5D5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6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793915" y="1945237"/>
            <a:ext cx="2719092" cy="612934"/>
          </a:xfrm>
          <a:prstGeom prst="roundRect">
            <a:avLst/>
          </a:prstGeom>
          <a:solidFill>
            <a:srgbClr val="BFFBA7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smtClean="0"/>
              <a:t>Bài </a:t>
            </a:r>
            <a:r>
              <a:rPr lang="en-US" sz="3000" b="1" i="1" dirty="0" err="1" smtClean="0"/>
              <a:t>toán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hỏi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gì</a:t>
            </a:r>
            <a:r>
              <a:rPr lang="en-US" sz="3000" b="1" i="1" dirty="0" smtClean="0"/>
              <a:t>?</a:t>
            </a:r>
            <a:endParaRPr lang="en-US" sz="30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4546" y="392872"/>
            <a:ext cx="11234057" cy="1464231"/>
          </a:xfrm>
          <a:prstGeom prst="roundRect">
            <a:avLst/>
          </a:prstGeom>
          <a:solidFill>
            <a:srgbClr val="81D5FF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Cả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chị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có</a:t>
            </a:r>
            <a:r>
              <a:rPr lang="en-US" sz="4000" b="1" dirty="0" smtClean="0"/>
              <a:t> 15 </a:t>
            </a:r>
            <a:r>
              <a:rPr lang="en-US" sz="4000" b="1" dirty="0" err="1" smtClean="0"/>
              <a:t>viên</a:t>
            </a:r>
            <a:r>
              <a:rPr lang="en-US" sz="4000" b="1" dirty="0" smtClean="0"/>
              <a:t> bi. </a:t>
            </a:r>
            <a:r>
              <a:rPr lang="en-US" sz="4000" b="1" dirty="0" err="1" smtClean="0"/>
              <a:t>Phần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nhiều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chị</a:t>
            </a:r>
            <a:r>
              <a:rPr lang="en-US" sz="4000" b="1" dirty="0" smtClean="0"/>
              <a:t> 3 </a:t>
            </a:r>
            <a:r>
              <a:rPr lang="en-US" sz="4000" b="1" dirty="0" err="1" smtClean="0"/>
              <a:t>viên</a:t>
            </a:r>
            <a:r>
              <a:rPr lang="en-US" sz="4000" b="1" dirty="0" smtClean="0"/>
              <a:t> bi. </a:t>
            </a:r>
            <a:r>
              <a:rPr lang="en-US" sz="4000" b="1" dirty="0" err="1" smtClean="0"/>
              <a:t>Mỗi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người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được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mấy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viên</a:t>
            </a:r>
            <a:r>
              <a:rPr lang="en-US" sz="4000" b="1" dirty="0" smtClean="0"/>
              <a:t> bi?</a:t>
            </a:r>
            <a:endParaRPr lang="en-US" sz="4000" b="1" dirty="0" smtClean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513007" y="1960250"/>
            <a:ext cx="641231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b="1" dirty="0" err="1" smtClean="0"/>
              <a:t>Hỏi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mỗi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người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có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bao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nhiêu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viên</a:t>
            </a:r>
            <a:r>
              <a:rPr lang="en-US" sz="3000" b="1" dirty="0" smtClean="0"/>
              <a:t> bi?</a:t>
            </a:r>
            <a:endParaRPr lang="en-US" sz="3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4546" y="2522654"/>
            <a:ext cx="1200028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smtClean="0"/>
              <a:t>Do số </a:t>
            </a:r>
            <a:r>
              <a:rPr lang="en-US" sz="3000" dirty="0" err="1" smtClean="0"/>
              <a:t>viên</a:t>
            </a:r>
            <a:r>
              <a:rPr lang="en-US" sz="3000" dirty="0" smtClean="0"/>
              <a:t> bi </a:t>
            </a:r>
            <a:r>
              <a:rPr lang="en-US" sz="3000" dirty="0" err="1" smtClean="0"/>
              <a:t>của</a:t>
            </a:r>
            <a:r>
              <a:rPr lang="en-US" sz="3000" dirty="0" smtClean="0"/>
              <a:t>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nhiều</a:t>
            </a:r>
            <a:r>
              <a:rPr lang="en-US" sz="3000" dirty="0" smtClean="0"/>
              <a:t> </a:t>
            </a:r>
            <a:r>
              <a:rPr lang="en-US" sz="3000" dirty="0" err="1" smtClean="0"/>
              <a:t>hơn</a:t>
            </a:r>
            <a:r>
              <a:rPr lang="en-US" sz="3000" dirty="0" smtClean="0"/>
              <a:t> số bi </a:t>
            </a:r>
            <a:r>
              <a:rPr lang="en-US" sz="3000" dirty="0" err="1" smtClean="0"/>
              <a:t>của</a:t>
            </a:r>
            <a:r>
              <a:rPr lang="en-US" sz="3000" dirty="0" smtClean="0"/>
              <a:t> </a:t>
            </a:r>
            <a:r>
              <a:rPr lang="en-US" sz="3000" dirty="0" err="1" smtClean="0"/>
              <a:t>chị</a:t>
            </a:r>
            <a:r>
              <a:rPr lang="en-US" sz="3000" dirty="0" smtClean="0"/>
              <a:t> </a:t>
            </a:r>
            <a:r>
              <a:rPr lang="en-US" sz="3000" dirty="0" err="1" smtClean="0"/>
              <a:t>nên</a:t>
            </a:r>
            <a:r>
              <a:rPr lang="en-US" sz="3000" dirty="0" smtClean="0"/>
              <a:t> ta </a:t>
            </a:r>
            <a:r>
              <a:rPr lang="en-US" sz="3000" dirty="0" err="1" smtClean="0"/>
              <a:t>nói</a:t>
            </a:r>
            <a:r>
              <a:rPr lang="en-US" sz="3000" dirty="0"/>
              <a:t>: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22363" y="3165049"/>
            <a:ext cx="5766187" cy="612934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(số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793914" y="3946074"/>
            <a:ext cx="3618743" cy="612934"/>
          </a:xfrm>
          <a:prstGeom prst="roundRect">
            <a:avLst/>
          </a:prstGeom>
          <a:solidFill>
            <a:srgbClr val="BFFBA7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smtClean="0"/>
              <a:t>Bài </a:t>
            </a:r>
            <a:r>
              <a:rPr lang="en-US" sz="3000" b="1" i="1" dirty="0" err="1" smtClean="0"/>
              <a:t>toán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cho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biết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gì</a:t>
            </a:r>
            <a:r>
              <a:rPr lang="en-US" sz="3000" b="1" i="1" dirty="0" smtClean="0"/>
              <a:t>?</a:t>
            </a:r>
            <a:endParaRPr lang="en-US" sz="3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345974" y="3937478"/>
            <a:ext cx="627958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b="1" dirty="0" err="1" smtClean="0"/>
              <a:t>Cả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hai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chị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em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có</a:t>
            </a:r>
            <a:r>
              <a:rPr lang="en-US" sz="3000" b="1" dirty="0" smtClean="0"/>
              <a:t> 15 </a:t>
            </a:r>
            <a:r>
              <a:rPr lang="en-US" sz="3000" b="1" dirty="0" err="1" smtClean="0"/>
              <a:t>viên</a:t>
            </a:r>
            <a:r>
              <a:rPr lang="en-US" sz="3000" b="1" dirty="0" smtClean="0"/>
              <a:t> bi</a:t>
            </a:r>
            <a:endParaRPr lang="en-US" sz="3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4546" y="4598038"/>
            <a:ext cx="594291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smtClean="0"/>
              <a:t>15 </a:t>
            </a:r>
            <a:r>
              <a:rPr lang="en-US" sz="3000" dirty="0" err="1" smtClean="0"/>
              <a:t>viên</a:t>
            </a:r>
            <a:r>
              <a:rPr lang="en-US" sz="3000" dirty="0" smtClean="0"/>
              <a:t> bi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 smtClean="0"/>
              <a:t> số </a:t>
            </a:r>
            <a:r>
              <a:rPr lang="en-US" sz="3000" dirty="0" err="1" smtClean="0"/>
              <a:t>lớn</a:t>
            </a:r>
            <a:r>
              <a:rPr lang="en-US" sz="3000" dirty="0" smtClean="0"/>
              <a:t> </a:t>
            </a:r>
            <a:r>
              <a:rPr lang="en-US" sz="3000" dirty="0" err="1" smtClean="0"/>
              <a:t>và</a:t>
            </a:r>
            <a:r>
              <a:rPr lang="en-US" sz="3000" dirty="0" smtClean="0"/>
              <a:t> số </a:t>
            </a:r>
            <a:r>
              <a:rPr lang="en-US" sz="3000" dirty="0" err="1" smtClean="0"/>
              <a:t>bé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01574" y="4591380"/>
            <a:ext cx="1809135" cy="61293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b="1" dirty="0" err="1" smtClean="0"/>
              <a:t>Tổng</a:t>
            </a:r>
            <a:endParaRPr lang="en-US" sz="3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4546" y="5022370"/>
            <a:ext cx="899878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hơn</a:t>
            </a:r>
            <a:r>
              <a:rPr lang="en-US" sz="3000" dirty="0" smtClean="0"/>
              <a:t> </a:t>
            </a:r>
            <a:r>
              <a:rPr lang="en-US" sz="3000" dirty="0" err="1" smtClean="0"/>
              <a:t>chị</a:t>
            </a:r>
            <a:r>
              <a:rPr lang="en-US" sz="3000" dirty="0" smtClean="0"/>
              <a:t> 3 </a:t>
            </a:r>
            <a:r>
              <a:rPr lang="en-US" sz="3000" dirty="0" err="1" smtClean="0"/>
              <a:t>viên</a:t>
            </a:r>
            <a:r>
              <a:rPr lang="en-US" sz="3000" dirty="0" smtClean="0"/>
              <a:t> bi, 3 </a:t>
            </a:r>
            <a:r>
              <a:rPr lang="en-US" sz="3000" dirty="0" err="1" smtClean="0"/>
              <a:t>viên</a:t>
            </a:r>
            <a:r>
              <a:rPr lang="en-US" sz="3000" dirty="0" smtClean="0"/>
              <a:t> bi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 smtClean="0"/>
              <a:t> số </a:t>
            </a:r>
            <a:r>
              <a:rPr lang="en-US" sz="3000" dirty="0" err="1" smtClean="0"/>
              <a:t>lớn</a:t>
            </a:r>
            <a:r>
              <a:rPr lang="en-US" sz="3000" dirty="0" smtClean="0"/>
              <a:t> </a:t>
            </a:r>
            <a:r>
              <a:rPr lang="en-US" sz="3000" dirty="0" err="1" smtClean="0"/>
              <a:t>và</a:t>
            </a:r>
            <a:r>
              <a:rPr lang="en-US" sz="3000" dirty="0" smtClean="0"/>
              <a:t> số </a:t>
            </a:r>
            <a:r>
              <a:rPr lang="en-US" sz="3000" dirty="0" err="1" smtClean="0"/>
              <a:t>bé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314604" y="5012254"/>
            <a:ext cx="180913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b="1" dirty="0" err="1" smtClean="0"/>
              <a:t>Hiệu</a:t>
            </a:r>
            <a:endParaRPr lang="en-US" sz="3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6114" y="5672814"/>
            <a:ext cx="11099772" cy="664012"/>
          </a:xfrm>
          <a:prstGeom prst="roundRect">
            <a:avLst/>
          </a:prstGeom>
          <a:solidFill>
            <a:srgbClr val="F0A093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1336196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659706" y="1886200"/>
            <a:ext cx="4002106" cy="698063"/>
          </a:xfrm>
          <a:prstGeom prst="roundRect">
            <a:avLst/>
          </a:prstGeom>
          <a:solidFill>
            <a:srgbClr val="BFFBA7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i="1" dirty="0" smtClean="0"/>
              <a:t>Bài </a:t>
            </a:r>
            <a:r>
              <a:rPr lang="en-US" sz="3500" b="1" i="1" dirty="0" err="1" smtClean="0"/>
              <a:t>toán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yêu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cầu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gì</a:t>
            </a:r>
            <a:r>
              <a:rPr lang="en-US" sz="3500" b="1" i="1" dirty="0" smtClean="0"/>
              <a:t>?</a:t>
            </a:r>
            <a:endParaRPr lang="en-US" sz="35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07217" y="344299"/>
            <a:ext cx="9960551" cy="1464231"/>
          </a:xfrm>
          <a:prstGeom prst="roundRect">
            <a:avLst/>
          </a:prstGeom>
          <a:solidFill>
            <a:srgbClr val="81D5FF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Tổng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là</a:t>
            </a:r>
            <a:r>
              <a:rPr lang="en-US" sz="4000" b="1" dirty="0" smtClean="0"/>
              <a:t> 15, </a:t>
            </a:r>
            <a:r>
              <a:rPr lang="en-US" sz="4000" b="1" dirty="0" err="1" smtClean="0"/>
              <a:t>hiệu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đó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là</a:t>
            </a:r>
            <a:r>
              <a:rPr lang="en-US" sz="4000" b="1" dirty="0" smtClean="0"/>
              <a:t> 3.</a:t>
            </a:r>
          </a:p>
          <a:p>
            <a:pPr algn="ctr"/>
            <a:r>
              <a:rPr lang="en-US" sz="4000" b="1" dirty="0" err="1" smtClean="0"/>
              <a:t>Tìm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đó</a:t>
            </a:r>
            <a:r>
              <a:rPr lang="en-US" sz="4000" b="1" dirty="0" smtClean="0"/>
              <a:t>.</a:t>
            </a:r>
            <a:endParaRPr lang="en-US" sz="4000" b="1" dirty="0" smtClean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610637" y="1919760"/>
            <a:ext cx="379056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b="1" dirty="0" err="1" smtClean="0"/>
              <a:t>Tìm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hai</a:t>
            </a:r>
            <a:r>
              <a:rPr lang="en-US" sz="3500" b="1" dirty="0" smtClean="0"/>
              <a:t> số </a:t>
            </a:r>
            <a:r>
              <a:rPr lang="en-US" sz="3500" b="1" dirty="0" err="1" smtClean="0"/>
              <a:t>đó</a:t>
            </a:r>
            <a:endParaRPr lang="en-US" sz="35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45556" y="2697506"/>
            <a:ext cx="9801700" cy="698063"/>
          </a:xfrm>
          <a:prstGeom prst="roundRect">
            <a:avLst/>
          </a:prstGeom>
          <a:solidFill>
            <a:srgbClr val="F0A093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i="1" dirty="0" smtClean="0"/>
              <a:t>Trong </a:t>
            </a:r>
            <a:r>
              <a:rPr lang="en-US" sz="3500" b="1" i="1" dirty="0" err="1" smtClean="0"/>
              <a:t>hai</a:t>
            </a:r>
            <a:r>
              <a:rPr lang="en-US" sz="3500" b="1" i="1" dirty="0" smtClean="0"/>
              <a:t> số </a:t>
            </a:r>
            <a:r>
              <a:rPr lang="en-US" sz="3500" b="1" i="1" dirty="0" err="1" smtClean="0"/>
              <a:t>phải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tìm</a:t>
            </a:r>
            <a:r>
              <a:rPr lang="en-US" sz="3500" b="1" i="1" dirty="0" smtClean="0"/>
              <a:t>, </a:t>
            </a:r>
            <a:r>
              <a:rPr lang="en-US" sz="3500" b="1" i="1" dirty="0" err="1" smtClean="0"/>
              <a:t>có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một</a:t>
            </a:r>
            <a:r>
              <a:rPr lang="en-US" sz="3500" b="1" i="1" dirty="0" smtClean="0"/>
              <a:t> số </a:t>
            </a:r>
            <a:r>
              <a:rPr lang="en-US" sz="3500" b="1" i="1" dirty="0" err="1" smtClean="0"/>
              <a:t>lớn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và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một</a:t>
            </a:r>
            <a:r>
              <a:rPr lang="en-US" sz="3500" b="1" i="1" dirty="0" smtClean="0"/>
              <a:t> số </a:t>
            </a:r>
            <a:r>
              <a:rPr lang="en-US" sz="3500" b="1" i="1" dirty="0" err="1" smtClean="0"/>
              <a:t>bé</a:t>
            </a:r>
            <a:r>
              <a:rPr lang="en-US" sz="3500" b="1" i="1" dirty="0" smtClean="0"/>
              <a:t>.</a:t>
            </a:r>
            <a:endParaRPr lang="en-US" sz="35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64129" y="3363440"/>
            <a:ext cx="90990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0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793323" y="4520679"/>
            <a:ext cx="8297448" cy="553998"/>
            <a:chOff x="1082526" y="3854357"/>
            <a:chExt cx="8297448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3854357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330245" y="4064352"/>
              <a:ext cx="7049729" cy="344003"/>
              <a:chOff x="2330245" y="4064352"/>
              <a:chExt cx="7049729" cy="34400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2330245" y="4232823"/>
                <a:ext cx="7049729" cy="7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9379974" y="4071413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793323" y="5276415"/>
            <a:ext cx="6134819" cy="553998"/>
            <a:chOff x="1082526" y="4610093"/>
            <a:chExt cx="6134819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/>
          <p:cNvGrpSpPr/>
          <p:nvPr/>
        </p:nvGrpSpPr>
        <p:grpSpPr>
          <a:xfrm>
            <a:off x="2041042" y="3829938"/>
            <a:ext cx="7001792" cy="1060996"/>
            <a:chOff x="2041042" y="3829938"/>
            <a:chExt cx="7001792" cy="1060996"/>
          </a:xfrm>
        </p:grpSpPr>
        <p:sp>
          <p:nvSpPr>
            <p:cNvPr id="36" name="Left Brace 35"/>
            <p:cNvSpPr/>
            <p:nvPr/>
          </p:nvSpPr>
          <p:spPr>
            <a:xfrm rot="16200000" flipH="1">
              <a:off x="5260619" y="1108720"/>
              <a:ext cx="562637" cy="7001792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112066" y="3829938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65010" y="5558534"/>
            <a:ext cx="4844875" cy="1113206"/>
            <a:chOff x="2065010" y="5558534"/>
            <a:chExt cx="4844875" cy="1113206"/>
          </a:xfrm>
        </p:grpSpPr>
        <p:sp>
          <p:nvSpPr>
            <p:cNvPr id="37" name="Left Brace 36"/>
            <p:cNvSpPr/>
            <p:nvPr/>
          </p:nvSpPr>
          <p:spPr>
            <a:xfrm rot="16200000" flipV="1">
              <a:off x="4206129" y="3417415"/>
              <a:ext cx="562637" cy="4844875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336794" y="6117742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95349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020550" y="2210412"/>
            <a:ext cx="4739447" cy="783193"/>
          </a:xfrm>
          <a:prstGeom prst="roundRect">
            <a:avLst/>
          </a:prstGeom>
          <a:solidFill>
            <a:srgbClr val="F8F864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/>
              <a:t>Bài </a:t>
            </a:r>
            <a:r>
              <a:rPr lang="en-US" sz="4000" b="1" i="1" dirty="0" err="1" smtClean="0"/>
              <a:t>toán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cho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biết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gì</a:t>
            </a:r>
            <a:r>
              <a:rPr lang="en-US" sz="4000" b="1" i="1" dirty="0" smtClean="0"/>
              <a:t>?</a:t>
            </a:r>
            <a:endParaRPr lang="en-US" sz="40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07217" y="344299"/>
            <a:ext cx="9960551" cy="1464231"/>
          </a:xfrm>
          <a:prstGeom prst="roundRect">
            <a:avLst/>
          </a:prstGeom>
          <a:solidFill>
            <a:srgbClr val="81D5FF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Tổng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là</a:t>
            </a:r>
            <a:r>
              <a:rPr lang="en-US" sz="4000" b="1" dirty="0" smtClean="0"/>
              <a:t> 15, </a:t>
            </a:r>
            <a:r>
              <a:rPr lang="en-US" sz="4000" b="1" dirty="0" err="1" smtClean="0"/>
              <a:t>hiệu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đó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là</a:t>
            </a:r>
            <a:r>
              <a:rPr lang="en-US" sz="4000" b="1" dirty="0" smtClean="0"/>
              <a:t> 3.</a:t>
            </a:r>
          </a:p>
          <a:p>
            <a:pPr algn="ctr"/>
            <a:r>
              <a:rPr lang="en-US" sz="4000" b="1" dirty="0" err="1" smtClean="0"/>
              <a:t>Tìm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đó</a:t>
            </a:r>
            <a:r>
              <a:rPr lang="en-US" sz="4000" b="1" dirty="0" smtClean="0"/>
              <a:t>.</a:t>
            </a:r>
            <a:endParaRPr lang="en-US" sz="4000" b="1" dirty="0" smtClean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59997" y="1959877"/>
            <a:ext cx="57875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b="1" dirty="0" err="1" smtClean="0"/>
              <a:t>Tổng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là</a:t>
            </a:r>
            <a:r>
              <a:rPr lang="en-US" sz="4000" b="1" dirty="0" smtClean="0"/>
              <a:t> 15, 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64129" y="3363440"/>
            <a:ext cx="90990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0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793323" y="4520679"/>
            <a:ext cx="8297448" cy="553998"/>
            <a:chOff x="1082526" y="3854357"/>
            <a:chExt cx="8297448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3854357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330245" y="4064352"/>
              <a:ext cx="7049729" cy="344003"/>
              <a:chOff x="2330245" y="4064352"/>
              <a:chExt cx="7049729" cy="34400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2330245" y="4232823"/>
                <a:ext cx="7049729" cy="7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9379974" y="4071413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793323" y="5276415"/>
            <a:ext cx="6134819" cy="553998"/>
            <a:chOff x="1082526" y="4610093"/>
            <a:chExt cx="6134819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Left Brace 35"/>
          <p:cNvSpPr/>
          <p:nvPr/>
        </p:nvSpPr>
        <p:spPr>
          <a:xfrm rot="16200000" flipH="1">
            <a:off x="5260619" y="1108720"/>
            <a:ext cx="562637" cy="7001792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 flipV="1">
            <a:off x="4206129" y="3417415"/>
            <a:ext cx="562637" cy="4844875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112066" y="3829938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336794" y="6117742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928142" y="4911224"/>
            <a:ext cx="2114690" cy="1155760"/>
            <a:chOff x="6928142" y="4911224"/>
            <a:chExt cx="2114690" cy="1155760"/>
          </a:xfrm>
        </p:grpSpPr>
        <p:sp>
          <p:nvSpPr>
            <p:cNvPr id="38" name="Left Brace 37"/>
            <p:cNvSpPr/>
            <p:nvPr/>
          </p:nvSpPr>
          <p:spPr>
            <a:xfrm rot="16200000" flipV="1">
              <a:off x="7704168" y="4135198"/>
              <a:ext cx="562637" cy="2114690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875416" y="5512986"/>
              <a:ext cx="56436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30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51381" y="4135198"/>
            <a:ext cx="1349357" cy="2114690"/>
            <a:chOff x="9351381" y="4135198"/>
            <a:chExt cx="1349357" cy="2114690"/>
          </a:xfrm>
        </p:grpSpPr>
        <p:sp>
          <p:nvSpPr>
            <p:cNvPr id="39" name="Left Brace 38"/>
            <p:cNvSpPr/>
            <p:nvPr/>
          </p:nvSpPr>
          <p:spPr>
            <a:xfrm rot="10800000" flipV="1">
              <a:off x="9351381" y="4135198"/>
              <a:ext cx="562637" cy="2114690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008367" y="4856978"/>
              <a:ext cx="69237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3000" b="1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82024" y="2604395"/>
            <a:ext cx="511030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/>
              <a:t>hiệu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hai</a:t>
            </a:r>
            <a:r>
              <a:rPr lang="en-US" sz="4000" b="1" dirty="0" smtClean="0"/>
              <a:t> số </a:t>
            </a:r>
            <a:r>
              <a:rPr lang="en-US" sz="4000" b="1" dirty="0" err="1" smtClean="0"/>
              <a:t>đó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là</a:t>
            </a:r>
            <a:r>
              <a:rPr lang="en-US" sz="4000" b="1" dirty="0" smtClean="0"/>
              <a:t> 3</a:t>
            </a:r>
            <a:endParaRPr lang="en-US" sz="4000" b="1" dirty="0"/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2046753" y="4835668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941733" y="4926309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658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701" y="-25371"/>
            <a:ext cx="4163517" cy="1695965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6722424" y="503218"/>
            <a:ext cx="3019462" cy="493819"/>
            <a:chOff x="933430" y="6071523"/>
            <a:chExt cx="3019462" cy="493819"/>
          </a:xfrm>
        </p:grpSpPr>
        <p:grpSp>
          <p:nvGrpSpPr>
            <p:cNvPr id="51" name="Group 50"/>
            <p:cNvGrpSpPr/>
            <p:nvPr/>
          </p:nvGrpSpPr>
          <p:grpSpPr>
            <a:xfrm>
              <a:off x="933430" y="6071523"/>
              <a:ext cx="968228" cy="493819"/>
              <a:chOff x="933430" y="6071523"/>
              <a:chExt cx="968228" cy="493819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1962688" y="6071523"/>
              <a:ext cx="968228" cy="493819"/>
              <a:chOff x="933430" y="6071523"/>
              <a:chExt cx="968228" cy="493819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2984664" y="6071523"/>
              <a:ext cx="968228" cy="493819"/>
              <a:chOff x="933430" y="6071523"/>
              <a:chExt cx="968228" cy="49381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3649214" y="503219"/>
            <a:ext cx="3019462" cy="493819"/>
            <a:chOff x="4625232" y="6092254"/>
            <a:chExt cx="3019462" cy="493819"/>
          </a:xfrm>
        </p:grpSpPr>
        <p:grpSp>
          <p:nvGrpSpPr>
            <p:cNvPr id="61" name="Group 60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70" name="Group 69"/>
          <p:cNvGrpSpPr/>
          <p:nvPr/>
        </p:nvGrpSpPr>
        <p:grpSpPr>
          <a:xfrm>
            <a:off x="9830470" y="503218"/>
            <a:ext cx="1479216" cy="493819"/>
            <a:chOff x="9438031" y="6092254"/>
            <a:chExt cx="1479216" cy="493819"/>
          </a:xfrm>
        </p:grpSpPr>
        <p:grpSp>
          <p:nvGrpSpPr>
            <p:cNvPr id="71" name="Group 70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62409" y="1608231"/>
            <a:ext cx="1144726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Tách 3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bi,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94885" y="2761583"/>
            <a:ext cx="1141479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b="1" dirty="0" err="1" smtClean="0"/>
              <a:t>Nếu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lấy</a:t>
            </a:r>
            <a:r>
              <a:rPr lang="en-US" sz="3500" b="1" dirty="0" smtClean="0"/>
              <a:t> 15 </a:t>
            </a:r>
            <a:r>
              <a:rPr lang="en-US" sz="3500" b="1" dirty="0" err="1" smtClean="0"/>
              <a:t>trừ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đi</a:t>
            </a:r>
            <a:r>
              <a:rPr lang="en-US" sz="3500" b="1" dirty="0" smtClean="0"/>
              <a:t> 3 </a:t>
            </a:r>
            <a:r>
              <a:rPr lang="en-US" sz="3500" b="1" dirty="0" err="1" smtClean="0"/>
              <a:t>thì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trên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sơ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đồ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còn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lại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hai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đoạn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thẳng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bằng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nhau</a:t>
            </a:r>
            <a:r>
              <a:rPr lang="en-US" sz="3500" b="1" dirty="0" smtClean="0"/>
              <a:t>, </a:t>
            </a:r>
            <a:r>
              <a:rPr lang="en-US" sz="3500" b="1" dirty="0" err="1" smtClean="0"/>
              <a:t>mỗi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đoạn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thẳng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biểu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thị</a:t>
            </a:r>
            <a:r>
              <a:rPr lang="en-US" sz="3500" b="1" dirty="0" smtClean="0"/>
              <a:t> số </a:t>
            </a:r>
            <a:r>
              <a:rPr lang="en-US" sz="3500" b="1" dirty="0" err="1" smtClean="0"/>
              <a:t>bé</a:t>
            </a:r>
            <a:r>
              <a:rPr lang="en-US" sz="3500" b="1" dirty="0" smtClean="0"/>
              <a:t>.</a:t>
            </a:r>
            <a:endParaRPr lang="en-US" sz="3500" b="1" dirty="0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9955964" y="3897536"/>
            <a:ext cx="2403421" cy="284935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6842" y="3819644"/>
            <a:ext cx="9907415" cy="2841802"/>
            <a:chOff x="526842" y="3819644"/>
            <a:chExt cx="9907415" cy="2841802"/>
          </a:xfrm>
        </p:grpSpPr>
        <p:grpSp>
          <p:nvGrpSpPr>
            <p:cNvPr id="80" name="Group 79"/>
            <p:cNvGrpSpPr/>
            <p:nvPr/>
          </p:nvGrpSpPr>
          <p:grpSpPr>
            <a:xfrm>
              <a:off x="526842" y="4510385"/>
              <a:ext cx="8297448" cy="553998"/>
              <a:chOff x="1082526" y="3854357"/>
              <a:chExt cx="8297448" cy="553998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82526" y="3854357"/>
                <a:ext cx="1386218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3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lớn</a:t>
                </a:r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000" dirty="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30245" y="4064352"/>
                <a:ext cx="7049729" cy="344003"/>
                <a:chOff x="2330245" y="4064352"/>
                <a:chExt cx="7049729" cy="344003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2330245" y="4232823"/>
                  <a:ext cx="7049729" cy="7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9379974" y="4071413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335161" y="4064352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6" name="Group 85"/>
            <p:cNvGrpSpPr/>
            <p:nvPr/>
          </p:nvGrpSpPr>
          <p:grpSpPr>
            <a:xfrm>
              <a:off x="526842" y="5266121"/>
              <a:ext cx="6134819" cy="553998"/>
              <a:chOff x="1082526" y="4610093"/>
              <a:chExt cx="6134819" cy="553998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82526" y="4610093"/>
                <a:ext cx="1386218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3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bé</a:t>
                </a:r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000" dirty="0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2330244" y="4716679"/>
                <a:ext cx="4887101" cy="344378"/>
                <a:chOff x="2330245" y="4064352"/>
                <a:chExt cx="4887101" cy="344378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2330245" y="4232449"/>
                  <a:ext cx="4868842" cy="781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7217346" y="4071788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335161" y="4064352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Left Brace 91"/>
            <p:cNvSpPr/>
            <p:nvPr/>
          </p:nvSpPr>
          <p:spPr>
            <a:xfrm rot="16200000" flipH="1">
              <a:off x="4994138" y="1098426"/>
              <a:ext cx="562637" cy="7001792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Left Brace 92"/>
            <p:cNvSpPr/>
            <p:nvPr/>
          </p:nvSpPr>
          <p:spPr>
            <a:xfrm rot="16200000" flipV="1">
              <a:off x="3939648" y="3407121"/>
              <a:ext cx="562637" cy="4844875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845585" y="3819644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070313" y="6107448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6661661" y="4900930"/>
              <a:ext cx="2114690" cy="1155760"/>
              <a:chOff x="6928142" y="4911224"/>
              <a:chExt cx="2114690" cy="1155760"/>
            </a:xfrm>
          </p:grpSpPr>
          <p:sp>
            <p:nvSpPr>
              <p:cNvPr id="97" name="Left Brace 96"/>
              <p:cNvSpPr/>
              <p:nvPr/>
            </p:nvSpPr>
            <p:spPr>
              <a:xfrm rot="16200000" flipV="1">
                <a:off x="7704168" y="4135198"/>
                <a:ext cx="562637" cy="2114690"/>
              </a:xfrm>
              <a:prstGeom prst="leftBrace">
                <a:avLst>
                  <a:gd name="adj1" fmla="val 42396"/>
                  <a:gd name="adj2" fmla="val 4731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875416" y="5512986"/>
                <a:ext cx="564369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3000" b="1" dirty="0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9084900" y="4124904"/>
              <a:ext cx="1349357" cy="2114690"/>
              <a:chOff x="9351381" y="4135198"/>
              <a:chExt cx="1349357" cy="2114690"/>
            </a:xfrm>
          </p:grpSpPr>
          <p:sp>
            <p:nvSpPr>
              <p:cNvPr id="100" name="Left Brace 99"/>
              <p:cNvSpPr/>
              <p:nvPr/>
            </p:nvSpPr>
            <p:spPr>
              <a:xfrm rot="10800000" flipV="1">
                <a:off x="9351381" y="4135198"/>
                <a:ext cx="562637" cy="2114690"/>
              </a:xfrm>
              <a:prstGeom prst="leftBrace">
                <a:avLst>
                  <a:gd name="adj1" fmla="val 42396"/>
                  <a:gd name="adj2" fmla="val 4731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008367" y="4856978"/>
                <a:ext cx="692371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  <a:endParaRPr lang="en-US" sz="3000" b="1" dirty="0"/>
              </a:p>
            </p:txBody>
          </p:sp>
        </p:grpSp>
        <p:cxnSp>
          <p:nvCxnSpPr>
            <p:cNvPr id="102" name="Straight Connector 101"/>
            <p:cNvCxnSpPr/>
            <p:nvPr/>
          </p:nvCxnSpPr>
          <p:spPr>
            <a:xfrm>
              <a:off x="6644596" y="4735425"/>
              <a:ext cx="0" cy="336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94374" y="6077980"/>
            <a:ext cx="7256464" cy="612934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3000" b="1" dirty="0"/>
          </a:p>
        </p:txBody>
      </p:sp>
      <p:cxnSp>
        <p:nvCxnSpPr>
          <p:cNvPr id="107" name="Straight Connector 106"/>
          <p:cNvCxnSpPr/>
          <p:nvPr/>
        </p:nvCxnSpPr>
        <p:spPr>
          <a:xfrm flipH="1">
            <a:off x="1779475" y="4798380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6656199" y="4949028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90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05026 0.1134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56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08919 -0.0004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1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649214" y="503219"/>
            <a:ext cx="3019462" cy="493819"/>
            <a:chOff x="4625232" y="6092254"/>
            <a:chExt cx="3019462" cy="493819"/>
          </a:xfrm>
        </p:grpSpPr>
        <p:grpSp>
          <p:nvGrpSpPr>
            <p:cNvPr id="61" name="Group 60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45204" y="1801221"/>
            <a:ext cx="289541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(15 – 3) : 2 = 6</a:t>
            </a:r>
            <a:endParaRPr lang="en-US" sz="3500" b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526842" y="4510385"/>
            <a:ext cx="8297448" cy="553998"/>
            <a:chOff x="1082526" y="3854357"/>
            <a:chExt cx="8297448" cy="55399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3854357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2330245" y="4064352"/>
              <a:ext cx="7049729" cy="344003"/>
              <a:chOff x="2330245" y="4064352"/>
              <a:chExt cx="7049729" cy="344003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 flipV="1">
                <a:off x="2330245" y="4232823"/>
                <a:ext cx="7049729" cy="7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9379974" y="4071413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526842" y="5266121"/>
            <a:ext cx="6134819" cy="553998"/>
            <a:chOff x="1082526" y="4610093"/>
            <a:chExt cx="6134819" cy="5539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Left Brace 91"/>
          <p:cNvSpPr/>
          <p:nvPr/>
        </p:nvSpPr>
        <p:spPr>
          <a:xfrm rot="16200000" flipH="1">
            <a:off x="4994138" y="1098426"/>
            <a:ext cx="562637" cy="7001792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845585" y="3819644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70313" y="6107448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grpSp>
        <p:nvGrpSpPr>
          <p:cNvPr id="96" name="Group 95"/>
          <p:cNvGrpSpPr/>
          <p:nvPr/>
        </p:nvGrpSpPr>
        <p:grpSpPr>
          <a:xfrm>
            <a:off x="6661661" y="4900930"/>
            <a:ext cx="2114690" cy="1155760"/>
            <a:chOff x="6928142" y="4911224"/>
            <a:chExt cx="2114690" cy="1155760"/>
          </a:xfrm>
        </p:grpSpPr>
        <p:sp>
          <p:nvSpPr>
            <p:cNvPr id="97" name="Left Brace 96"/>
            <p:cNvSpPr/>
            <p:nvPr/>
          </p:nvSpPr>
          <p:spPr>
            <a:xfrm rot="16200000" flipV="1">
              <a:off x="7704168" y="4135198"/>
              <a:ext cx="562637" cy="2114690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875416" y="5512986"/>
              <a:ext cx="56436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3000" b="1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084900" y="4124904"/>
            <a:ext cx="1349357" cy="2114690"/>
            <a:chOff x="9351381" y="4135198"/>
            <a:chExt cx="1349357" cy="2114690"/>
          </a:xfrm>
        </p:grpSpPr>
        <p:sp>
          <p:nvSpPr>
            <p:cNvPr id="100" name="Left Brace 99"/>
            <p:cNvSpPr/>
            <p:nvPr/>
          </p:nvSpPr>
          <p:spPr>
            <a:xfrm rot="10800000" flipV="1">
              <a:off x="9351381" y="4135198"/>
              <a:ext cx="562637" cy="2114690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008367" y="4856978"/>
              <a:ext cx="69237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3000" b="1" dirty="0"/>
            </a:p>
          </p:txBody>
        </p:sp>
      </p:grpSp>
      <p:cxnSp>
        <p:nvCxnSpPr>
          <p:cNvPr id="102" name="Straight Connector 101"/>
          <p:cNvCxnSpPr/>
          <p:nvPr/>
        </p:nvCxnSpPr>
        <p:spPr>
          <a:xfrm>
            <a:off x="6644596" y="4735425"/>
            <a:ext cx="0" cy="336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6067" y="1767661"/>
            <a:ext cx="3394410" cy="698063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500" b="1" dirty="0"/>
          </a:p>
        </p:txBody>
      </p:sp>
      <p:grpSp>
        <p:nvGrpSpPr>
          <p:cNvPr id="75" name="Group 74"/>
          <p:cNvGrpSpPr/>
          <p:nvPr/>
        </p:nvGrpSpPr>
        <p:grpSpPr>
          <a:xfrm>
            <a:off x="10452325" y="1291226"/>
            <a:ext cx="1479216" cy="493819"/>
            <a:chOff x="9438031" y="6092254"/>
            <a:chExt cx="1479216" cy="493819"/>
          </a:xfrm>
        </p:grpSpPr>
        <p:grpSp>
          <p:nvGrpSpPr>
            <p:cNvPr id="76" name="Group 75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7803970" y="503217"/>
            <a:ext cx="3019462" cy="493819"/>
            <a:chOff x="933430" y="6071523"/>
            <a:chExt cx="3019462" cy="493819"/>
          </a:xfrm>
        </p:grpSpPr>
        <p:grpSp>
          <p:nvGrpSpPr>
            <p:cNvPr id="107" name="Group 106"/>
            <p:cNvGrpSpPr/>
            <p:nvPr/>
          </p:nvGrpSpPr>
          <p:grpSpPr>
            <a:xfrm>
              <a:off x="933430" y="6071523"/>
              <a:ext cx="968228" cy="493819"/>
              <a:chOff x="933430" y="6071523"/>
              <a:chExt cx="968228" cy="493819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1962688" y="6071523"/>
              <a:ext cx="968228" cy="493819"/>
              <a:chOff x="933430" y="6071523"/>
              <a:chExt cx="968228" cy="493819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109" name="Group 108"/>
            <p:cNvGrpSpPr/>
            <p:nvPr/>
          </p:nvGrpSpPr>
          <p:grpSpPr>
            <a:xfrm>
              <a:off x="2984664" y="6071523"/>
              <a:ext cx="968228" cy="493819"/>
              <a:chOff x="933430" y="6071523"/>
              <a:chExt cx="968228" cy="493819"/>
            </a:xfrm>
          </p:grpSpPr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678647" y="1815606"/>
            <a:ext cx="327262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Số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  <a:endParaRPr lang="en-US" sz="35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27885" y="6032303"/>
            <a:ext cx="615947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3500" b="1" dirty="0">
              <a:solidFill>
                <a:srgbClr val="C00000"/>
              </a:solidFill>
            </a:endParaRPr>
          </a:p>
        </p:txBody>
      </p:sp>
      <p:sp>
        <p:nvSpPr>
          <p:cNvPr id="93" name="Left Brace 92"/>
          <p:cNvSpPr/>
          <p:nvPr/>
        </p:nvSpPr>
        <p:spPr>
          <a:xfrm rot="16200000" flipV="1">
            <a:off x="3939648" y="3407121"/>
            <a:ext cx="562637" cy="4844875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9955964" y="3897536"/>
            <a:ext cx="2403421" cy="284935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6067" y="2570722"/>
            <a:ext cx="6222247" cy="698063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cách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500" b="1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2074" y="3302996"/>
            <a:ext cx="1228265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3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94374" y="6077980"/>
            <a:ext cx="7256464" cy="612934"/>
          </a:xfrm>
          <a:prstGeom prst="roundRect">
            <a:avLst/>
          </a:prstGeom>
          <a:solidFill>
            <a:srgbClr val="F0A093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3000" b="1" dirty="0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0701" y="-25371"/>
            <a:ext cx="4163517" cy="1695965"/>
          </a:xfrm>
          <a:prstGeom prst="rect">
            <a:avLst/>
          </a:prstGeom>
        </p:spPr>
      </p:pic>
      <p:cxnSp>
        <p:nvCxnSpPr>
          <p:cNvPr id="123" name="Straight Connector 122"/>
          <p:cNvCxnSpPr/>
          <p:nvPr/>
        </p:nvCxnSpPr>
        <p:spPr>
          <a:xfrm flipH="1">
            <a:off x="1779475" y="4798380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6656199" y="4949028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106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03" grpId="0" animBg="1"/>
      <p:bldP spid="116" grpId="0"/>
      <p:bldP spid="117" grpId="0" animBg="1"/>
      <p:bldP spid="118" grpId="0" animBg="1"/>
      <p:bldP spid="119" grpId="0"/>
      <p:bldP spid="1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97" b="1970"/>
          <a:stretch/>
        </p:blipFill>
        <p:spPr>
          <a:xfrm>
            <a:off x="-26895" y="-168142"/>
            <a:ext cx="12388685" cy="7026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84" b="83776" l="53163" r="94592">
                        <a14:foregroundMark x1="72857" y1="41122" x2="75204" y2="45612"/>
                        <a14:foregroundMark x1="69796" y1="28673" x2="67245" y2="28673"/>
                        <a14:foregroundMark x1="85306" y1="34694" x2="86837" y2="35918"/>
                        <a14:foregroundMark x1="83367" y1="47551" x2="84082" y2="5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77" t="17841" r="4265" b="16808"/>
          <a:stretch/>
        </p:blipFill>
        <p:spPr>
          <a:xfrm flipH="1">
            <a:off x="0" y="2326340"/>
            <a:ext cx="2971801" cy="453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/>
          <a:stretch/>
        </p:blipFill>
        <p:spPr>
          <a:xfrm>
            <a:off x="720674" y="-522513"/>
            <a:ext cx="13465973" cy="8530002"/>
          </a:xfrm>
          <a:prstGeom prst="rect">
            <a:avLst/>
          </a:prstGeom>
        </p:spPr>
      </p:pic>
      <p:grpSp>
        <p:nvGrpSpPr>
          <p:cNvPr id="24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4301322" y="2061849"/>
            <a:ext cx="1779384" cy="877662"/>
            <a:chOff x="4021227" y="2027062"/>
            <a:chExt cx="2752316" cy="1255994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smtClean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42: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21227" y="2027062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smtClean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42: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5461978" y="4511817"/>
            <a:ext cx="4562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Duepuntozero" panose="02040603050506020204" pitchFamily="18" charset="0"/>
            </a:endParaRPr>
          </a:p>
        </p:txBody>
      </p:sp>
      <p:grpSp>
        <p:nvGrpSpPr>
          <p:cNvPr id="29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5770150" y="1176348"/>
            <a:ext cx="3946055" cy="1024866"/>
            <a:chOff x="6371477" y="2216092"/>
            <a:chExt cx="3946055" cy="1024866"/>
          </a:xfrm>
        </p:grpSpPr>
        <p:sp>
          <p:nvSpPr>
            <p:cNvPr id="30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2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-143559" y="-234632"/>
            <a:ext cx="13374461" cy="125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Thứ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ngày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tháng ...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Năm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...…</a:t>
            </a:r>
          </a:p>
        </p:txBody>
      </p:sp>
      <p:grpSp>
        <p:nvGrpSpPr>
          <p:cNvPr id="33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3836034" y="2507950"/>
            <a:ext cx="7821094" cy="2727734"/>
            <a:chOff x="4743804" y="2468491"/>
            <a:chExt cx="6814014" cy="2727734"/>
          </a:xfrm>
        </p:grpSpPr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500" dirty="0" smtClean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TÌM HAI SỐ KHI BIẾT TỔNG VÀ HIỆU CỦA HAI SỐ ĐÓ</a:t>
              </a:r>
              <a:endParaRPr lang="en-US" sz="4500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3804" y="2468491"/>
              <a:ext cx="6814013" cy="272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Ì</a:t>
              </a:r>
              <a:r>
                <a:rPr lang="en-US" sz="45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A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Ố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K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45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Ế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Ổ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U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Ủ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A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A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Ố 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Đ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Ó</a:t>
              </a: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450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endParaRPr lang="en-US" sz="45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16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096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7.40741E-7 L 3.7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649214" y="503219"/>
            <a:ext cx="3019462" cy="493819"/>
            <a:chOff x="4625232" y="6092254"/>
            <a:chExt cx="3019462" cy="493819"/>
          </a:xfrm>
        </p:grpSpPr>
        <p:grpSp>
          <p:nvGrpSpPr>
            <p:cNvPr id="61" name="Group 60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666903" y="2772533"/>
            <a:ext cx="39010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 + 3 = 9</a:t>
            </a:r>
            <a:endParaRPr lang="en-US" sz="6000" b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526842" y="4510385"/>
            <a:ext cx="8297448" cy="553998"/>
            <a:chOff x="1082526" y="3854357"/>
            <a:chExt cx="8297448" cy="55399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3854357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2330245" y="4064352"/>
              <a:ext cx="7049729" cy="344003"/>
              <a:chOff x="2330245" y="4064352"/>
              <a:chExt cx="7049729" cy="344003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 flipV="1">
                <a:off x="2330245" y="4232823"/>
                <a:ext cx="7049729" cy="7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9379974" y="4071413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526842" y="5266121"/>
            <a:ext cx="6134819" cy="553998"/>
            <a:chOff x="1082526" y="4610093"/>
            <a:chExt cx="6134819" cy="5539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845585" y="3819644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70313" y="6107448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grpSp>
        <p:nvGrpSpPr>
          <p:cNvPr id="96" name="Group 95"/>
          <p:cNvGrpSpPr/>
          <p:nvPr/>
        </p:nvGrpSpPr>
        <p:grpSpPr>
          <a:xfrm>
            <a:off x="6661661" y="4900930"/>
            <a:ext cx="2114690" cy="1155760"/>
            <a:chOff x="6928142" y="4911224"/>
            <a:chExt cx="2114690" cy="1155760"/>
          </a:xfrm>
        </p:grpSpPr>
        <p:sp>
          <p:nvSpPr>
            <p:cNvPr id="97" name="Left Brace 96"/>
            <p:cNvSpPr/>
            <p:nvPr/>
          </p:nvSpPr>
          <p:spPr>
            <a:xfrm rot="16200000" flipV="1">
              <a:off x="7704168" y="4135198"/>
              <a:ext cx="562637" cy="2114690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875416" y="5512986"/>
              <a:ext cx="56436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3000" b="1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084900" y="4124904"/>
            <a:ext cx="1349357" cy="2114690"/>
            <a:chOff x="9351381" y="4135198"/>
            <a:chExt cx="1349357" cy="2114690"/>
          </a:xfrm>
        </p:grpSpPr>
        <p:sp>
          <p:nvSpPr>
            <p:cNvPr id="100" name="Left Brace 99"/>
            <p:cNvSpPr/>
            <p:nvPr/>
          </p:nvSpPr>
          <p:spPr>
            <a:xfrm rot="10800000" flipV="1">
              <a:off x="9351381" y="4135198"/>
              <a:ext cx="562637" cy="2114690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008367" y="4856978"/>
              <a:ext cx="69237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en-US" sz="3000" b="1" dirty="0"/>
            </a:p>
          </p:txBody>
        </p:sp>
      </p:grpSp>
      <p:cxnSp>
        <p:nvCxnSpPr>
          <p:cNvPr id="102" name="Straight Connector 101"/>
          <p:cNvCxnSpPr/>
          <p:nvPr/>
        </p:nvCxnSpPr>
        <p:spPr>
          <a:xfrm>
            <a:off x="6644596" y="4735425"/>
            <a:ext cx="0" cy="336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6066" y="1767661"/>
            <a:ext cx="4573393" cy="953453"/>
          </a:xfrm>
          <a:prstGeom prst="roundRect">
            <a:avLst/>
          </a:prstGeom>
          <a:solidFill>
            <a:srgbClr val="F0A093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5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5000" b="1" dirty="0"/>
          </a:p>
        </p:txBody>
      </p:sp>
      <p:grpSp>
        <p:nvGrpSpPr>
          <p:cNvPr id="75" name="Group 74"/>
          <p:cNvGrpSpPr/>
          <p:nvPr/>
        </p:nvGrpSpPr>
        <p:grpSpPr>
          <a:xfrm>
            <a:off x="10452325" y="1291226"/>
            <a:ext cx="1479216" cy="493819"/>
            <a:chOff x="9438031" y="6092254"/>
            <a:chExt cx="1479216" cy="493819"/>
          </a:xfrm>
        </p:grpSpPr>
        <p:grpSp>
          <p:nvGrpSpPr>
            <p:cNvPr id="76" name="Group 75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7803970" y="503217"/>
            <a:ext cx="3019462" cy="493819"/>
            <a:chOff x="933430" y="6071523"/>
            <a:chExt cx="3019462" cy="493819"/>
          </a:xfrm>
        </p:grpSpPr>
        <p:grpSp>
          <p:nvGrpSpPr>
            <p:cNvPr id="107" name="Group 106"/>
            <p:cNvGrpSpPr/>
            <p:nvPr/>
          </p:nvGrpSpPr>
          <p:grpSpPr>
            <a:xfrm>
              <a:off x="933430" y="6071523"/>
              <a:ext cx="968228" cy="493819"/>
              <a:chOff x="933430" y="6071523"/>
              <a:chExt cx="968228" cy="493819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1962688" y="6071523"/>
              <a:ext cx="968228" cy="493819"/>
              <a:chOff x="933430" y="6071523"/>
              <a:chExt cx="968228" cy="493819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109" name="Group 108"/>
            <p:cNvGrpSpPr/>
            <p:nvPr/>
          </p:nvGrpSpPr>
          <p:grpSpPr>
            <a:xfrm>
              <a:off x="2984664" y="6071523"/>
              <a:ext cx="968228" cy="493819"/>
              <a:chOff x="933430" y="6071523"/>
              <a:chExt cx="968228" cy="493819"/>
            </a:xfrm>
          </p:grpSpPr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299425" y="2771194"/>
            <a:ext cx="48959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Số </a:t>
            </a:r>
            <a:r>
              <a:rPr lang="en-US" sz="6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  <a:endParaRPr lang="en-US" sz="6000" b="1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9955964" y="3897536"/>
            <a:ext cx="2403421" cy="284935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27885" y="6032303"/>
            <a:ext cx="615947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3500" b="1" dirty="0">
              <a:solidFill>
                <a:srgbClr val="C00000"/>
              </a:solidFill>
            </a:endParaRPr>
          </a:p>
        </p:txBody>
      </p:sp>
      <p:sp>
        <p:nvSpPr>
          <p:cNvPr id="93" name="Left Brace 92"/>
          <p:cNvSpPr/>
          <p:nvPr/>
        </p:nvSpPr>
        <p:spPr>
          <a:xfrm rot="16200000" flipV="1">
            <a:off x="3939648" y="3407121"/>
            <a:ext cx="562637" cy="4844875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94374" y="3748090"/>
            <a:ext cx="615947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3500" b="1" dirty="0">
              <a:solidFill>
                <a:srgbClr val="C00000"/>
              </a:solidFill>
            </a:endParaRPr>
          </a:p>
        </p:txBody>
      </p:sp>
      <p:sp>
        <p:nvSpPr>
          <p:cNvPr id="92" name="Left Brace 91"/>
          <p:cNvSpPr/>
          <p:nvPr/>
        </p:nvSpPr>
        <p:spPr>
          <a:xfrm rot="16200000" flipH="1">
            <a:off x="4994138" y="1098426"/>
            <a:ext cx="562637" cy="7001792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0701" y="-25371"/>
            <a:ext cx="4163517" cy="1695965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 flipH="1">
            <a:off x="1779475" y="4798380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6656199" y="4949028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399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3711 0.1129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03" grpId="0" animBg="1"/>
      <p:bldP spid="116" grpId="0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317" y="158214"/>
            <a:ext cx="8293283" cy="2560274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42" y="2945534"/>
            <a:ext cx="5765713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(</a:t>
            </a:r>
            <a:r>
              <a:rPr lang="en-US" sz="6000" dirty="0" smtClean="0">
                <a:solidFill>
                  <a:srgbClr val="FF0000"/>
                </a:solidFill>
              </a:rPr>
              <a:t>15</a:t>
            </a:r>
            <a:r>
              <a:rPr lang="en-US" sz="6000" dirty="0" smtClean="0"/>
              <a:t> – </a:t>
            </a:r>
            <a:r>
              <a:rPr lang="en-US" sz="6000" dirty="0" smtClean="0">
                <a:solidFill>
                  <a:srgbClr val="00B0F0"/>
                </a:solidFill>
              </a:rPr>
              <a:t>3</a:t>
            </a:r>
            <a:r>
              <a:rPr lang="en-US" sz="6000" dirty="0" smtClean="0"/>
              <a:t>) : 2 = 6</a:t>
            </a:r>
            <a:endParaRPr lang="en-US" sz="6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8884" y="2093219"/>
            <a:ext cx="4129660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Bài </a:t>
            </a:r>
            <a:r>
              <a:rPr lang="en-US" sz="6000" b="1" dirty="0" err="1" smtClean="0"/>
              <a:t>giải</a:t>
            </a:r>
            <a:endParaRPr lang="en-US" sz="6000" b="1" i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164305" y="3766445"/>
            <a:ext cx="8036039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Số </a:t>
            </a:r>
            <a:r>
              <a:rPr lang="en-US" sz="6000" dirty="0" err="1" smtClean="0"/>
              <a:t>bé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6.</a:t>
            </a:r>
            <a:endParaRPr lang="en-US" sz="6000" i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418345" y="4704151"/>
            <a:ext cx="6514345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6 + </a:t>
            </a:r>
            <a:r>
              <a:rPr lang="en-US" sz="6000" dirty="0" smtClean="0">
                <a:solidFill>
                  <a:srgbClr val="00B0F0"/>
                </a:solidFill>
              </a:rPr>
              <a:t>3</a:t>
            </a:r>
            <a:r>
              <a:rPr lang="en-US" sz="6000" dirty="0" smtClean="0"/>
              <a:t> = 9</a:t>
            </a:r>
            <a:endParaRPr lang="en-US" sz="60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605396" y="5549678"/>
            <a:ext cx="6918222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Số </a:t>
            </a:r>
            <a:r>
              <a:rPr lang="en-US" sz="6000" dirty="0" err="1" smtClean="0"/>
              <a:t>lớn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9.</a:t>
            </a:r>
            <a:endParaRPr lang="en-US" sz="60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199694" y="2331477"/>
            <a:ext cx="6744984" cy="4328630"/>
            <a:chOff x="5054779" y="2642893"/>
            <a:chExt cx="6744984" cy="4328630"/>
          </a:xfrm>
        </p:grpSpPr>
        <p:grpSp>
          <p:nvGrpSpPr>
            <p:cNvPr id="9" name="Group 8"/>
            <p:cNvGrpSpPr/>
            <p:nvPr/>
          </p:nvGrpSpPr>
          <p:grpSpPr>
            <a:xfrm>
              <a:off x="5054779" y="2642893"/>
              <a:ext cx="6744984" cy="2852706"/>
              <a:chOff x="4918544" y="3594067"/>
              <a:chExt cx="6744984" cy="2852706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918544" y="4642024"/>
                <a:ext cx="6744984" cy="1804749"/>
              </a:xfrm>
              <a:prstGeom prst="roundRect">
                <a:avLst/>
              </a:prstGeom>
              <a:solidFill>
                <a:srgbClr val="FAF6C7"/>
              </a:solidFill>
              <a:ln w="762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 smtClean="0"/>
                  <a:t>Số </a:t>
                </a:r>
                <a:r>
                  <a:rPr lang="en-US" sz="5000" b="1" dirty="0" err="1" smtClean="0"/>
                  <a:t>bé</a:t>
                </a:r>
                <a:r>
                  <a:rPr lang="en-US" sz="5000" b="1" dirty="0" smtClean="0"/>
                  <a:t> = (</a:t>
                </a:r>
                <a:r>
                  <a:rPr lang="en-US" sz="5000" b="1" dirty="0" err="1" smtClean="0"/>
                  <a:t>Tổng</a:t>
                </a:r>
                <a:r>
                  <a:rPr lang="en-US" sz="5000" b="1" dirty="0" smtClean="0"/>
                  <a:t> – </a:t>
                </a:r>
                <a:r>
                  <a:rPr lang="en-US" sz="5000" b="1" dirty="0" err="1" smtClean="0"/>
                  <a:t>Hiệu</a:t>
                </a:r>
                <a:r>
                  <a:rPr lang="en-US" sz="5000" b="1" dirty="0" smtClean="0"/>
                  <a:t>) : 2</a:t>
                </a:r>
              </a:p>
              <a:p>
                <a:pPr algn="ctr"/>
                <a:r>
                  <a:rPr lang="en-US" sz="5000" b="1" dirty="0" smtClean="0"/>
                  <a:t>Số </a:t>
                </a:r>
                <a:r>
                  <a:rPr lang="en-US" sz="5000" b="1" dirty="0" err="1" smtClean="0"/>
                  <a:t>lớn</a:t>
                </a:r>
                <a:r>
                  <a:rPr lang="en-US" sz="5000" b="1" dirty="0" smtClean="0"/>
                  <a:t> = Số </a:t>
                </a:r>
                <a:r>
                  <a:rPr lang="en-US" sz="5000" b="1" dirty="0" err="1" smtClean="0"/>
                  <a:t>bé</a:t>
                </a:r>
                <a:r>
                  <a:rPr lang="en-US" sz="5000" b="1" dirty="0" smtClean="0"/>
                  <a:t> + </a:t>
                </a:r>
                <a:r>
                  <a:rPr lang="en-US" sz="5000" b="1" dirty="0" err="1" smtClean="0"/>
                  <a:t>Hiệu</a:t>
                </a:r>
                <a:endParaRPr lang="en-US" sz="5000" b="1" dirty="0"/>
              </a:p>
            </p:txBody>
          </p:sp>
          <p:grpSp>
            <p:nvGrpSpPr>
              <p:cNvPr id="129" name="Nhóm 12">
                <a:extLst>
                  <a:ext uri="{FF2B5EF4-FFF2-40B4-BE49-F238E27FC236}">
                    <a16:creationId xmlns:a16="http://schemas.microsoft.com/office/drawing/2014/main" id="{5E1C5CE2-A947-77DD-BB66-813FE2B58F25}"/>
                  </a:ext>
                </a:extLst>
              </p:cNvPr>
              <p:cNvGrpSpPr/>
              <p:nvPr/>
            </p:nvGrpSpPr>
            <p:grpSpPr>
              <a:xfrm>
                <a:off x="6096000" y="3594067"/>
                <a:ext cx="4293697" cy="1383893"/>
                <a:chOff x="1281754" y="1844417"/>
                <a:chExt cx="7286894" cy="1438511"/>
              </a:xfrm>
            </p:grpSpPr>
            <p:sp>
              <p:nvSpPr>
                <p:cNvPr id="130" name="Hộp Văn bản 13">
                  <a:extLst>
                    <a:ext uri="{FF2B5EF4-FFF2-40B4-BE49-F238E27FC236}">
                      <a16:creationId xmlns:a16="http://schemas.microsoft.com/office/drawing/2014/main" id="{A8B53FDF-9183-25E3-EEE8-23833AD67BE6}"/>
                    </a:ext>
                  </a:extLst>
                </p:cNvPr>
                <p:cNvSpPr txBox="1"/>
                <p:nvPr/>
              </p:nvSpPr>
              <p:spPr>
                <a:xfrm>
                  <a:off x="1308041" y="1907257"/>
                  <a:ext cx="7260607" cy="1375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0" dirty="0" smtClean="0">
                      <a:ln w="381000">
                        <a:solidFill>
                          <a:schemeClr val="bg1"/>
                        </a:solidFill>
                      </a:ln>
                      <a:latin typeface="iCiel Pony" panose="02000000000000000000" pitchFamily="2" charset="0"/>
                    </a:rPr>
                    <a:t>LƯU Ý:</a:t>
                  </a:r>
                  <a:endParaRPr lang="vi-VN" sz="8000" dirty="0">
                    <a:ln w="381000">
                      <a:solidFill>
                        <a:schemeClr val="bg1"/>
                      </a:solidFill>
                    </a:ln>
                    <a:latin typeface="iCiel Pony" panose="02000000000000000000" pitchFamily="2" charset="0"/>
                  </a:endParaRPr>
                </a:p>
              </p:txBody>
            </p:sp>
            <p:sp>
              <p:nvSpPr>
                <p:cNvPr id="131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/>
                <p:nvPr/>
              </p:nvSpPr>
              <p:spPr>
                <a:xfrm>
                  <a:off x="1281754" y="1844417"/>
                  <a:ext cx="7260607" cy="1375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FFFF8F"/>
                      </a:solidFill>
                      <a:latin typeface="iCiel Pony" panose="02000000000000000000" pitchFamily="2" charset="0"/>
                    </a:rPr>
                    <a:t>L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E8C2D2"/>
                      </a:solidFill>
                      <a:latin typeface="iCiel Pony" panose="02000000000000000000" pitchFamily="2" charset="0"/>
                    </a:rPr>
                    <a:t>Ư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iCiel Pony" panose="02000000000000000000" pitchFamily="2" charset="0"/>
                    </a:rPr>
                    <a:t>U 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F5B677"/>
                      </a:solidFill>
                      <a:latin typeface="iCiel Pony" panose="02000000000000000000" pitchFamily="2" charset="0"/>
                    </a:rPr>
                    <a:t>Ý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78F4A1"/>
                      </a:solidFill>
                      <a:latin typeface="iCiel Pony" panose="02000000000000000000" pitchFamily="2" charset="0"/>
                    </a:rPr>
                    <a:t>:</a:t>
                  </a:r>
                  <a:endParaRPr lang="vi-VN" sz="8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iCiel Pony" panose="02000000000000000000" pitchFamily="2" charset="0"/>
                  </a:endParaRPr>
                </a:p>
              </p:txBody>
            </p:sp>
          </p:grp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069292" y="5677552"/>
              <a:ext cx="6730471" cy="1293971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 smtClean="0"/>
                <a:t>Có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thể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tìm</a:t>
              </a:r>
              <a:r>
                <a:rPr lang="en-US" sz="3500" b="1" dirty="0" smtClean="0"/>
                <a:t> số </a:t>
              </a:r>
              <a:r>
                <a:rPr lang="en-US" sz="3500" b="1" dirty="0" err="1" smtClean="0"/>
                <a:t>lớn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bằng</a:t>
              </a:r>
              <a:r>
                <a:rPr lang="en-US" sz="3500" b="1" dirty="0" smtClean="0"/>
                <a:t> cách </a:t>
              </a:r>
              <a:r>
                <a:rPr lang="en-US" sz="3500" b="1" dirty="0" err="1" smtClean="0"/>
                <a:t>tìm</a:t>
              </a:r>
              <a:r>
                <a:rPr lang="en-US" sz="3500" b="1" dirty="0" smtClean="0"/>
                <a:t>:</a:t>
              </a:r>
            </a:p>
            <a:p>
              <a:pPr algn="ctr"/>
              <a:r>
                <a:rPr lang="en-US" sz="3500" b="1" dirty="0" err="1" smtClean="0"/>
                <a:t>Tổng</a:t>
              </a:r>
              <a:r>
                <a:rPr lang="en-US" sz="3500" b="1" dirty="0" smtClean="0"/>
                <a:t> – Số </a:t>
              </a:r>
              <a:r>
                <a:rPr lang="en-US" sz="3500" b="1" dirty="0" err="1" smtClean="0"/>
                <a:t>bé</a:t>
              </a:r>
              <a:endParaRPr lang="en-US" sz="3500" b="1" dirty="0"/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701" y="-25371"/>
            <a:ext cx="4163517" cy="16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7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6" grpId="0"/>
      <p:bldP spid="127" grpId="0"/>
      <p:bldP spid="1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765330" y="694017"/>
            <a:ext cx="1404810" cy="449283"/>
            <a:chOff x="5789467" y="694016"/>
            <a:chExt cx="1404810" cy="449283"/>
          </a:xfrm>
        </p:grpSpPr>
        <p:grpSp>
          <p:nvGrpSpPr>
            <p:cNvPr id="51" name="Group 50"/>
            <p:cNvGrpSpPr/>
            <p:nvPr/>
          </p:nvGrpSpPr>
          <p:grpSpPr>
            <a:xfrm>
              <a:off x="5789467" y="694016"/>
              <a:ext cx="915021" cy="449283"/>
              <a:chOff x="933430" y="6071523"/>
              <a:chExt cx="968228" cy="493819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2164" y="694016"/>
              <a:ext cx="432113" cy="4492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97537" y="709560"/>
            <a:ext cx="1397929" cy="449283"/>
            <a:chOff x="7245072" y="694016"/>
            <a:chExt cx="1397929" cy="44928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5072" y="694016"/>
              <a:ext cx="432113" cy="449283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7727980" y="694016"/>
              <a:ext cx="915021" cy="449283"/>
              <a:chOff x="933430" y="6071523"/>
              <a:chExt cx="968228" cy="49381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2862200" y="694017"/>
            <a:ext cx="2853534" cy="449283"/>
            <a:chOff x="4625232" y="6092254"/>
            <a:chExt cx="3019462" cy="493819"/>
          </a:xfrm>
        </p:grpSpPr>
        <p:grpSp>
          <p:nvGrpSpPr>
            <p:cNvPr id="61" name="Group 60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70" name="Group 69"/>
          <p:cNvGrpSpPr/>
          <p:nvPr/>
        </p:nvGrpSpPr>
        <p:grpSpPr>
          <a:xfrm>
            <a:off x="8737009" y="700830"/>
            <a:ext cx="1397929" cy="449283"/>
            <a:chOff x="9438031" y="6092254"/>
            <a:chExt cx="1479216" cy="493819"/>
          </a:xfrm>
        </p:grpSpPr>
        <p:grpSp>
          <p:nvGrpSpPr>
            <p:cNvPr id="71" name="Group 70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62409" y="1341078"/>
            <a:ext cx="1144726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bi, chi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62002" y="2513844"/>
            <a:ext cx="1141479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b="1" dirty="0" err="1" smtClean="0"/>
              <a:t>Nếu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lấy</a:t>
            </a:r>
            <a:r>
              <a:rPr lang="en-US" sz="3500" b="1" dirty="0" smtClean="0"/>
              <a:t> 15 </a:t>
            </a:r>
            <a:r>
              <a:rPr lang="en-US" sz="3500" b="1" dirty="0" err="1" smtClean="0"/>
              <a:t>cộng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thêm</a:t>
            </a:r>
            <a:r>
              <a:rPr lang="en-US" sz="3500" b="1" dirty="0" smtClean="0"/>
              <a:t> 3 </a:t>
            </a:r>
            <a:r>
              <a:rPr lang="en-US" sz="3500" b="1" dirty="0" err="1" smtClean="0"/>
              <a:t>thì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trên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sơ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đồ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có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hai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đoạn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thẳng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bằng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nhau</a:t>
            </a:r>
            <a:r>
              <a:rPr lang="en-US" sz="3500" b="1" dirty="0" smtClean="0"/>
              <a:t>, </a:t>
            </a:r>
            <a:r>
              <a:rPr lang="en-US" sz="3500" b="1" dirty="0" err="1" smtClean="0"/>
              <a:t>mỗi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đoạn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thẳng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biểu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thị</a:t>
            </a:r>
            <a:r>
              <a:rPr lang="en-US" sz="3500" b="1" dirty="0" smtClean="0"/>
              <a:t> số </a:t>
            </a:r>
            <a:r>
              <a:rPr lang="en-US" sz="3500" b="1" dirty="0" err="1" smtClean="0"/>
              <a:t>lớn</a:t>
            </a:r>
            <a:r>
              <a:rPr lang="en-US" sz="3500" b="1" dirty="0" smtClean="0"/>
              <a:t>.</a:t>
            </a:r>
            <a:endParaRPr lang="en-US" sz="3500" b="1" dirty="0"/>
          </a:p>
        </p:txBody>
      </p:sp>
      <p:grpSp>
        <p:nvGrpSpPr>
          <p:cNvPr id="86" name="Group 85"/>
          <p:cNvGrpSpPr/>
          <p:nvPr/>
        </p:nvGrpSpPr>
        <p:grpSpPr>
          <a:xfrm>
            <a:off x="398100" y="5292878"/>
            <a:ext cx="6134819" cy="553998"/>
            <a:chOff x="1082526" y="4610093"/>
            <a:chExt cx="6134819" cy="5539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Left Brace 92"/>
          <p:cNvSpPr/>
          <p:nvPr/>
        </p:nvSpPr>
        <p:spPr>
          <a:xfrm rot="16200000" flipV="1">
            <a:off x="3810906" y="3433878"/>
            <a:ext cx="562637" cy="4844875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12861" y="3610013"/>
            <a:ext cx="8297448" cy="1244739"/>
            <a:chOff x="526842" y="3819644"/>
            <a:chExt cx="8297448" cy="1244739"/>
          </a:xfrm>
        </p:grpSpPr>
        <p:grpSp>
          <p:nvGrpSpPr>
            <p:cNvPr id="80" name="Group 79"/>
            <p:cNvGrpSpPr/>
            <p:nvPr/>
          </p:nvGrpSpPr>
          <p:grpSpPr>
            <a:xfrm>
              <a:off x="526842" y="4510385"/>
              <a:ext cx="8297448" cy="553998"/>
              <a:chOff x="1082526" y="3854357"/>
              <a:chExt cx="8297448" cy="553998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82526" y="3854357"/>
                <a:ext cx="1386218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3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lớn</a:t>
                </a:r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000" dirty="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30245" y="4064352"/>
                <a:ext cx="7049729" cy="344003"/>
                <a:chOff x="2330245" y="4064352"/>
                <a:chExt cx="7049729" cy="344003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2330245" y="4232823"/>
                  <a:ext cx="7049729" cy="7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9379974" y="4071413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335161" y="4064352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Left Brace 91"/>
            <p:cNvSpPr/>
            <p:nvPr/>
          </p:nvSpPr>
          <p:spPr>
            <a:xfrm rot="16200000" flipH="1">
              <a:off x="4994138" y="1098426"/>
              <a:ext cx="562637" cy="7001792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845585" y="3819644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941571" y="6134205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902841" y="6065246"/>
            <a:ext cx="7256464" cy="612934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3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384" y="71840"/>
            <a:ext cx="3386455" cy="130176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197380" y="709560"/>
            <a:ext cx="1397929" cy="449283"/>
            <a:chOff x="9438031" y="6092254"/>
            <a:chExt cx="1479216" cy="493819"/>
          </a:xfrm>
        </p:grpSpPr>
        <p:grpSp>
          <p:nvGrpSpPr>
            <p:cNvPr id="76" name="Group 75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cxnSp>
        <p:nvCxnSpPr>
          <p:cNvPr id="107" name="Straight Connector 106"/>
          <p:cNvCxnSpPr/>
          <p:nvPr/>
        </p:nvCxnSpPr>
        <p:spPr>
          <a:xfrm flipH="1">
            <a:off x="7228865" y="475452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520625" y="4664313"/>
            <a:ext cx="2189684" cy="1058011"/>
            <a:chOff x="6649367" y="4637556"/>
            <a:chExt cx="2189684" cy="1058011"/>
          </a:xfrm>
        </p:grpSpPr>
        <p:grpSp>
          <p:nvGrpSpPr>
            <p:cNvPr id="96" name="Group 95"/>
            <p:cNvGrpSpPr/>
            <p:nvPr/>
          </p:nvGrpSpPr>
          <p:grpSpPr>
            <a:xfrm flipV="1">
              <a:off x="6680351" y="4637556"/>
              <a:ext cx="2114719" cy="889540"/>
              <a:chOff x="6928113" y="4911224"/>
              <a:chExt cx="2114719" cy="889540"/>
            </a:xfrm>
          </p:grpSpPr>
          <p:sp>
            <p:nvSpPr>
              <p:cNvPr id="97" name="Left Brace 96"/>
              <p:cNvSpPr/>
              <p:nvPr/>
            </p:nvSpPr>
            <p:spPr>
              <a:xfrm rot="16200000" flipV="1">
                <a:off x="7807570" y="4031767"/>
                <a:ext cx="355805" cy="2114719"/>
              </a:xfrm>
              <a:prstGeom prst="leftBrace">
                <a:avLst>
                  <a:gd name="adj1" fmla="val 42396"/>
                  <a:gd name="adj2" fmla="val 4821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 flipV="1">
                <a:off x="7893667" y="5246766"/>
                <a:ext cx="52654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dirty="0" smtClean="0">
                    <a:solidFill>
                      <a:srgbClr val="03ACE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3000" b="1" dirty="0">
                  <a:solidFill>
                    <a:srgbClr val="03ACEC"/>
                  </a:solidFill>
                </a:endParaRPr>
              </a:p>
            </p:txBody>
          </p:sp>
        </p:grpSp>
        <p:cxnSp>
          <p:nvCxnSpPr>
            <p:cNvPr id="102" name="Straight Connector 101"/>
            <p:cNvCxnSpPr/>
            <p:nvPr/>
          </p:nvCxnSpPr>
          <p:spPr>
            <a:xfrm>
              <a:off x="8839051" y="5358625"/>
              <a:ext cx="0" cy="336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6649367" y="5546900"/>
              <a:ext cx="2174923" cy="3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/>
          <p:cNvCxnSpPr/>
          <p:nvPr/>
        </p:nvCxnSpPr>
        <p:spPr>
          <a:xfrm flipH="1">
            <a:off x="1666070" y="4722787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9499492" y="3228624"/>
            <a:ext cx="2403421" cy="28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1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765330" y="694017"/>
            <a:ext cx="1404810" cy="449283"/>
            <a:chOff x="5789467" y="694016"/>
            <a:chExt cx="1404810" cy="449283"/>
          </a:xfrm>
        </p:grpSpPr>
        <p:grpSp>
          <p:nvGrpSpPr>
            <p:cNvPr id="51" name="Group 50"/>
            <p:cNvGrpSpPr/>
            <p:nvPr/>
          </p:nvGrpSpPr>
          <p:grpSpPr>
            <a:xfrm>
              <a:off x="5789467" y="694016"/>
              <a:ext cx="915021" cy="449283"/>
              <a:chOff x="933430" y="6071523"/>
              <a:chExt cx="968228" cy="493819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2164" y="694016"/>
              <a:ext cx="432113" cy="4492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97537" y="709560"/>
            <a:ext cx="1397929" cy="449283"/>
            <a:chOff x="7245072" y="694016"/>
            <a:chExt cx="1397929" cy="44928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5072" y="694016"/>
              <a:ext cx="432113" cy="449283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7727980" y="694016"/>
              <a:ext cx="915021" cy="449283"/>
              <a:chOff x="933430" y="6071523"/>
              <a:chExt cx="968228" cy="49381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2862200" y="694017"/>
            <a:ext cx="2853534" cy="449283"/>
            <a:chOff x="4625232" y="6092254"/>
            <a:chExt cx="3019462" cy="493819"/>
          </a:xfrm>
        </p:grpSpPr>
        <p:grpSp>
          <p:nvGrpSpPr>
            <p:cNvPr id="61" name="Group 60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70" name="Group 69"/>
          <p:cNvGrpSpPr/>
          <p:nvPr/>
        </p:nvGrpSpPr>
        <p:grpSpPr>
          <a:xfrm>
            <a:off x="8737009" y="700830"/>
            <a:ext cx="1397929" cy="449283"/>
            <a:chOff x="9438031" y="6092254"/>
            <a:chExt cx="1479216" cy="493819"/>
          </a:xfrm>
        </p:grpSpPr>
        <p:grpSp>
          <p:nvGrpSpPr>
            <p:cNvPr id="71" name="Group 70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398100" y="5292878"/>
            <a:ext cx="6134819" cy="553998"/>
            <a:chOff x="1082526" y="4610093"/>
            <a:chExt cx="6134819" cy="5539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Left Brace 92"/>
          <p:cNvSpPr/>
          <p:nvPr/>
        </p:nvSpPr>
        <p:spPr>
          <a:xfrm rot="16200000" flipV="1">
            <a:off x="3810906" y="3433878"/>
            <a:ext cx="562637" cy="4844875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12861" y="3610013"/>
            <a:ext cx="8297448" cy="1244739"/>
            <a:chOff x="526842" y="3819644"/>
            <a:chExt cx="8297448" cy="1244739"/>
          </a:xfrm>
        </p:grpSpPr>
        <p:grpSp>
          <p:nvGrpSpPr>
            <p:cNvPr id="80" name="Group 79"/>
            <p:cNvGrpSpPr/>
            <p:nvPr/>
          </p:nvGrpSpPr>
          <p:grpSpPr>
            <a:xfrm>
              <a:off x="526842" y="4510385"/>
              <a:ext cx="8297448" cy="553998"/>
              <a:chOff x="1082526" y="3854357"/>
              <a:chExt cx="8297448" cy="553998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82526" y="3854357"/>
                <a:ext cx="1386218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3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lớn</a:t>
                </a:r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000" dirty="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30245" y="4064352"/>
                <a:ext cx="7049729" cy="344003"/>
                <a:chOff x="2330245" y="4064352"/>
                <a:chExt cx="7049729" cy="344003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2330245" y="4232823"/>
                  <a:ext cx="7049729" cy="7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9379974" y="4071413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335161" y="4064352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Left Brace 91"/>
            <p:cNvSpPr/>
            <p:nvPr/>
          </p:nvSpPr>
          <p:spPr>
            <a:xfrm rot="16200000" flipH="1">
              <a:off x="4994138" y="1098426"/>
              <a:ext cx="562637" cy="7001792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845585" y="3819644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941571" y="6134205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384" y="71840"/>
            <a:ext cx="3386455" cy="130176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197380" y="709560"/>
            <a:ext cx="1397929" cy="449283"/>
            <a:chOff x="9438031" y="6092254"/>
            <a:chExt cx="1479216" cy="493819"/>
          </a:xfrm>
        </p:grpSpPr>
        <p:grpSp>
          <p:nvGrpSpPr>
            <p:cNvPr id="76" name="Group 75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cxnSp>
        <p:nvCxnSpPr>
          <p:cNvPr id="107" name="Straight Connector 106"/>
          <p:cNvCxnSpPr/>
          <p:nvPr/>
        </p:nvCxnSpPr>
        <p:spPr>
          <a:xfrm flipH="1">
            <a:off x="7228865" y="475452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520625" y="4664313"/>
            <a:ext cx="2189684" cy="1058011"/>
            <a:chOff x="6649367" y="4637556"/>
            <a:chExt cx="2189684" cy="1058011"/>
          </a:xfrm>
        </p:grpSpPr>
        <p:grpSp>
          <p:nvGrpSpPr>
            <p:cNvPr id="96" name="Group 95"/>
            <p:cNvGrpSpPr/>
            <p:nvPr/>
          </p:nvGrpSpPr>
          <p:grpSpPr>
            <a:xfrm flipV="1">
              <a:off x="6680351" y="4637556"/>
              <a:ext cx="2114719" cy="889540"/>
              <a:chOff x="6928113" y="4911224"/>
              <a:chExt cx="2114719" cy="889540"/>
            </a:xfrm>
          </p:grpSpPr>
          <p:sp>
            <p:nvSpPr>
              <p:cNvPr id="97" name="Left Brace 96"/>
              <p:cNvSpPr/>
              <p:nvPr/>
            </p:nvSpPr>
            <p:spPr>
              <a:xfrm rot="16200000" flipV="1">
                <a:off x="7807570" y="4031767"/>
                <a:ext cx="355805" cy="2114719"/>
              </a:xfrm>
              <a:prstGeom prst="leftBrace">
                <a:avLst>
                  <a:gd name="adj1" fmla="val 42396"/>
                  <a:gd name="adj2" fmla="val 4821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 flipV="1">
                <a:off x="7893667" y="5246766"/>
                <a:ext cx="52654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dirty="0" smtClean="0">
                    <a:solidFill>
                      <a:srgbClr val="03ACE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3000" b="1" dirty="0">
                  <a:solidFill>
                    <a:srgbClr val="03ACEC"/>
                  </a:solidFill>
                </a:endParaRPr>
              </a:p>
            </p:txBody>
          </p:sp>
        </p:grpSp>
        <p:cxnSp>
          <p:nvCxnSpPr>
            <p:cNvPr id="102" name="Straight Connector 101"/>
            <p:cNvCxnSpPr/>
            <p:nvPr/>
          </p:nvCxnSpPr>
          <p:spPr>
            <a:xfrm>
              <a:off x="8839051" y="5358625"/>
              <a:ext cx="0" cy="336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6649367" y="5546900"/>
              <a:ext cx="2174923" cy="3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/>
          <p:cNvCxnSpPr/>
          <p:nvPr/>
        </p:nvCxnSpPr>
        <p:spPr>
          <a:xfrm flipH="1">
            <a:off x="1666070" y="4722787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955991" y="1496468"/>
            <a:ext cx="289541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(15 + 3) : 2 = 9</a:t>
            </a:r>
            <a:endParaRPr lang="en-US" sz="3500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26854" y="1462908"/>
            <a:ext cx="3394410" cy="698063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5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589434" y="1510853"/>
            <a:ext cx="327262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Số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  <a:endParaRPr lang="en-US" sz="3500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683667" y="3539872"/>
            <a:ext cx="615947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3500" b="1" dirty="0">
              <a:solidFill>
                <a:srgbClr val="C0000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26854" y="2265969"/>
            <a:ext cx="6222247" cy="698063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cách </a:t>
            </a:r>
            <a:r>
              <a:rPr lang="en-US" sz="3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500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2861" y="2998243"/>
            <a:ext cx="1228265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3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794374" y="6077980"/>
            <a:ext cx="7256464" cy="612934"/>
          </a:xfrm>
          <a:prstGeom prst="roundRect">
            <a:avLst/>
          </a:prstGeom>
          <a:solidFill>
            <a:srgbClr val="F0A093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3000" b="1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9499492" y="3228624"/>
            <a:ext cx="2403421" cy="28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4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  <p:bldP spid="101" grpId="0"/>
      <p:bldP spid="104" grpId="0" animBg="1"/>
      <p:bldP spid="111" grpId="0" animBg="1"/>
      <p:bldP spid="112" grpId="0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765330" y="694017"/>
            <a:ext cx="1404810" cy="449283"/>
            <a:chOff x="5789467" y="694016"/>
            <a:chExt cx="1404810" cy="449283"/>
          </a:xfrm>
        </p:grpSpPr>
        <p:grpSp>
          <p:nvGrpSpPr>
            <p:cNvPr id="51" name="Group 50"/>
            <p:cNvGrpSpPr/>
            <p:nvPr/>
          </p:nvGrpSpPr>
          <p:grpSpPr>
            <a:xfrm>
              <a:off x="5789467" y="694016"/>
              <a:ext cx="915021" cy="449283"/>
              <a:chOff x="933430" y="6071523"/>
              <a:chExt cx="968228" cy="493819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2164" y="694016"/>
              <a:ext cx="432113" cy="4492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97537" y="709560"/>
            <a:ext cx="1397929" cy="449283"/>
            <a:chOff x="7245072" y="694016"/>
            <a:chExt cx="1397929" cy="44928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5072" y="694016"/>
              <a:ext cx="432113" cy="449283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7727980" y="694016"/>
              <a:ext cx="915021" cy="449283"/>
              <a:chOff x="933430" y="6071523"/>
              <a:chExt cx="968228" cy="49381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2862200" y="694017"/>
            <a:ext cx="2853534" cy="449283"/>
            <a:chOff x="4625232" y="6092254"/>
            <a:chExt cx="3019462" cy="493819"/>
          </a:xfrm>
        </p:grpSpPr>
        <p:grpSp>
          <p:nvGrpSpPr>
            <p:cNvPr id="61" name="Group 60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70" name="Group 69"/>
          <p:cNvGrpSpPr/>
          <p:nvPr/>
        </p:nvGrpSpPr>
        <p:grpSpPr>
          <a:xfrm>
            <a:off x="8737009" y="700830"/>
            <a:ext cx="1397929" cy="449283"/>
            <a:chOff x="9438031" y="6092254"/>
            <a:chExt cx="1479216" cy="493819"/>
          </a:xfrm>
        </p:grpSpPr>
        <p:grpSp>
          <p:nvGrpSpPr>
            <p:cNvPr id="71" name="Group 70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398100" y="5292878"/>
            <a:ext cx="6134819" cy="553998"/>
            <a:chOff x="1082526" y="4610093"/>
            <a:chExt cx="6134819" cy="5539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82526" y="4610093"/>
              <a:ext cx="138621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Số </a:t>
              </a:r>
              <a:r>
                <a:rPr lang="en-US" sz="3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000" dirty="0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330244" y="4716679"/>
              <a:ext cx="4887101" cy="344378"/>
              <a:chOff x="2330245" y="4064352"/>
              <a:chExt cx="4887101" cy="344378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2330245" y="4232449"/>
                <a:ext cx="4868842" cy="78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217346" y="4071788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335161" y="4064352"/>
                <a:ext cx="0" cy="336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412861" y="3610013"/>
            <a:ext cx="8297448" cy="1244739"/>
            <a:chOff x="526842" y="3819644"/>
            <a:chExt cx="8297448" cy="1244739"/>
          </a:xfrm>
        </p:grpSpPr>
        <p:grpSp>
          <p:nvGrpSpPr>
            <p:cNvPr id="80" name="Group 79"/>
            <p:cNvGrpSpPr/>
            <p:nvPr/>
          </p:nvGrpSpPr>
          <p:grpSpPr>
            <a:xfrm>
              <a:off x="526842" y="4510385"/>
              <a:ext cx="8297448" cy="553998"/>
              <a:chOff x="1082526" y="3854357"/>
              <a:chExt cx="8297448" cy="553998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82526" y="3854357"/>
                <a:ext cx="1386218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Số </a:t>
                </a:r>
                <a:r>
                  <a:rPr lang="en-US" sz="3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lớn</a:t>
                </a:r>
                <a:r>
                  <a:rPr lang="en-US" sz="3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000" dirty="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30245" y="4064352"/>
                <a:ext cx="7049729" cy="344003"/>
                <a:chOff x="2330245" y="4064352"/>
                <a:chExt cx="7049729" cy="344003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2330245" y="4232823"/>
                  <a:ext cx="7049729" cy="7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9379974" y="4071413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335161" y="4064352"/>
                  <a:ext cx="0" cy="33694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Left Brace 91"/>
            <p:cNvSpPr/>
            <p:nvPr/>
          </p:nvSpPr>
          <p:spPr>
            <a:xfrm rot="16200000" flipH="1">
              <a:off x="4994138" y="1098426"/>
              <a:ext cx="562637" cy="7001792"/>
            </a:xfrm>
            <a:prstGeom prst="leftBrace">
              <a:avLst>
                <a:gd name="adj1" fmla="val 42396"/>
                <a:gd name="adj2" fmla="val 4731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845585" y="3819644"/>
              <a:ext cx="64793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.?.</a:t>
              </a:r>
              <a:endParaRPr lang="en-US" sz="3000" b="1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941571" y="6134205"/>
            <a:ext cx="6479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384" y="71840"/>
            <a:ext cx="3386455" cy="130176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197380" y="709560"/>
            <a:ext cx="1397929" cy="449283"/>
            <a:chOff x="9438031" y="6092254"/>
            <a:chExt cx="1479216" cy="493819"/>
          </a:xfrm>
        </p:grpSpPr>
        <p:grpSp>
          <p:nvGrpSpPr>
            <p:cNvPr id="76" name="Group 75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cxnSp>
        <p:nvCxnSpPr>
          <p:cNvPr id="107" name="Straight Connector 106"/>
          <p:cNvCxnSpPr/>
          <p:nvPr/>
        </p:nvCxnSpPr>
        <p:spPr>
          <a:xfrm flipH="1">
            <a:off x="7228865" y="475452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916366" y="6033019"/>
            <a:ext cx="615947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3500" b="1" dirty="0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20625" y="4664313"/>
            <a:ext cx="2189684" cy="1058011"/>
            <a:chOff x="6649367" y="4637556"/>
            <a:chExt cx="2189684" cy="1058011"/>
          </a:xfrm>
        </p:grpSpPr>
        <p:grpSp>
          <p:nvGrpSpPr>
            <p:cNvPr id="96" name="Group 95"/>
            <p:cNvGrpSpPr/>
            <p:nvPr/>
          </p:nvGrpSpPr>
          <p:grpSpPr>
            <a:xfrm flipV="1">
              <a:off x="6680351" y="4637556"/>
              <a:ext cx="2114719" cy="889540"/>
              <a:chOff x="6928113" y="4911224"/>
              <a:chExt cx="2114719" cy="889540"/>
            </a:xfrm>
          </p:grpSpPr>
          <p:sp>
            <p:nvSpPr>
              <p:cNvPr id="97" name="Left Brace 96"/>
              <p:cNvSpPr/>
              <p:nvPr/>
            </p:nvSpPr>
            <p:spPr>
              <a:xfrm rot="16200000" flipV="1">
                <a:off x="7807570" y="4031767"/>
                <a:ext cx="355805" cy="2114719"/>
              </a:xfrm>
              <a:prstGeom prst="leftBrace">
                <a:avLst>
                  <a:gd name="adj1" fmla="val 42396"/>
                  <a:gd name="adj2" fmla="val 4821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 flipV="1">
                <a:off x="7893667" y="5246766"/>
                <a:ext cx="52654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dirty="0" smtClean="0">
                    <a:solidFill>
                      <a:srgbClr val="03ACE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3000" b="1" dirty="0">
                  <a:solidFill>
                    <a:srgbClr val="03ACEC"/>
                  </a:solidFill>
                </a:endParaRPr>
              </a:p>
            </p:txBody>
          </p:sp>
        </p:grpSp>
        <p:cxnSp>
          <p:nvCxnSpPr>
            <p:cNvPr id="102" name="Straight Connector 101"/>
            <p:cNvCxnSpPr/>
            <p:nvPr/>
          </p:nvCxnSpPr>
          <p:spPr>
            <a:xfrm>
              <a:off x="8839051" y="5358625"/>
              <a:ext cx="0" cy="336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6649367" y="5546900"/>
              <a:ext cx="2174923" cy="3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/>
          <p:cNvCxnSpPr/>
          <p:nvPr/>
        </p:nvCxnSpPr>
        <p:spPr>
          <a:xfrm flipH="1">
            <a:off x="1666070" y="4722787"/>
            <a:ext cx="7433" cy="8227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683667" y="3539872"/>
            <a:ext cx="615947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3500" b="1" dirty="0">
              <a:solidFill>
                <a:srgbClr val="C0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747013" y="2466438"/>
            <a:ext cx="39010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 – 3 = 6</a:t>
            </a:r>
            <a:endParaRPr lang="en-US" sz="6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96176" y="1461566"/>
            <a:ext cx="4573393" cy="953453"/>
          </a:xfrm>
          <a:prstGeom prst="roundRect">
            <a:avLst/>
          </a:prstGeom>
          <a:solidFill>
            <a:srgbClr val="F0A093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5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5000" b="1" dirty="0"/>
          </a:p>
        </p:txBody>
      </p:sp>
      <p:sp>
        <p:nvSpPr>
          <p:cNvPr id="93" name="Left Brace 92"/>
          <p:cNvSpPr/>
          <p:nvPr/>
        </p:nvSpPr>
        <p:spPr>
          <a:xfrm rot="16200000" flipV="1">
            <a:off x="3810906" y="3433878"/>
            <a:ext cx="562637" cy="4844875"/>
          </a:xfrm>
          <a:prstGeom prst="leftBrace">
            <a:avLst>
              <a:gd name="adj1" fmla="val 42396"/>
              <a:gd name="adj2" fmla="val 47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379535" y="2465099"/>
            <a:ext cx="48959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Số </a:t>
            </a:r>
            <a:r>
              <a:rPr lang="en-US" sz="6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  <a:endParaRPr lang="en-US" sz="6000" b="1" dirty="0"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9499492" y="3228624"/>
            <a:ext cx="2403421" cy="28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7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78" grpId="0"/>
      <p:bldP spid="79" grpId="0" animBg="1"/>
      <p:bldP spid="1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42" y="2945534"/>
            <a:ext cx="5765713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(</a:t>
            </a:r>
            <a:r>
              <a:rPr lang="en-US" sz="6000" dirty="0" smtClean="0">
                <a:solidFill>
                  <a:srgbClr val="FF0000"/>
                </a:solidFill>
              </a:rPr>
              <a:t>15</a:t>
            </a:r>
            <a:r>
              <a:rPr lang="en-US" sz="6000" dirty="0" smtClean="0"/>
              <a:t> + </a:t>
            </a:r>
            <a:r>
              <a:rPr lang="en-US" sz="6000" dirty="0" smtClean="0">
                <a:solidFill>
                  <a:srgbClr val="00B0F0"/>
                </a:solidFill>
              </a:rPr>
              <a:t>3</a:t>
            </a:r>
            <a:r>
              <a:rPr lang="en-US" sz="6000" dirty="0" smtClean="0"/>
              <a:t>) : 2 = 9</a:t>
            </a:r>
            <a:endParaRPr lang="en-US" sz="6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8884" y="2093219"/>
            <a:ext cx="4129660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Bài </a:t>
            </a:r>
            <a:r>
              <a:rPr lang="en-US" sz="6000" b="1" dirty="0" err="1" smtClean="0"/>
              <a:t>giải</a:t>
            </a:r>
            <a:endParaRPr lang="en-US" sz="6000" b="1" i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164305" y="3766445"/>
            <a:ext cx="8036039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Số </a:t>
            </a:r>
            <a:r>
              <a:rPr lang="en-US" sz="6000" dirty="0" err="1" smtClean="0"/>
              <a:t>lớn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9.</a:t>
            </a:r>
            <a:endParaRPr lang="en-US" sz="6000" i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418345" y="4704151"/>
            <a:ext cx="6514345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9 - </a:t>
            </a:r>
            <a:r>
              <a:rPr lang="en-US" sz="6000" dirty="0" smtClean="0">
                <a:solidFill>
                  <a:srgbClr val="00B0F0"/>
                </a:solidFill>
              </a:rPr>
              <a:t>3</a:t>
            </a:r>
            <a:r>
              <a:rPr lang="en-US" sz="6000" dirty="0" smtClean="0"/>
              <a:t> = 6</a:t>
            </a:r>
            <a:endParaRPr lang="en-US" sz="60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605396" y="5549678"/>
            <a:ext cx="6918222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Số </a:t>
            </a:r>
            <a:r>
              <a:rPr lang="en-US" sz="6000" dirty="0" err="1" smtClean="0"/>
              <a:t>bé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6.</a:t>
            </a:r>
            <a:endParaRPr lang="en-US" sz="60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199694" y="2331477"/>
            <a:ext cx="6744984" cy="4233745"/>
            <a:chOff x="5054779" y="2642893"/>
            <a:chExt cx="6744984" cy="4233745"/>
          </a:xfrm>
        </p:grpSpPr>
        <p:grpSp>
          <p:nvGrpSpPr>
            <p:cNvPr id="9" name="Group 8"/>
            <p:cNvGrpSpPr/>
            <p:nvPr/>
          </p:nvGrpSpPr>
          <p:grpSpPr>
            <a:xfrm>
              <a:off x="5054779" y="2642893"/>
              <a:ext cx="6744984" cy="2784603"/>
              <a:chOff x="4918544" y="3594067"/>
              <a:chExt cx="6744984" cy="2784603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4918544" y="4642024"/>
                <a:ext cx="6744984" cy="1736646"/>
              </a:xfrm>
              <a:prstGeom prst="roundRect">
                <a:avLst/>
              </a:prstGeom>
              <a:solidFill>
                <a:srgbClr val="FAF6C7"/>
              </a:solidFill>
              <a:ln w="762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/>
                  <a:t>Số </a:t>
                </a:r>
                <a:r>
                  <a:rPr lang="en-US" sz="4800" b="1" dirty="0" err="1" smtClean="0"/>
                  <a:t>lớn</a:t>
                </a:r>
                <a:r>
                  <a:rPr lang="en-US" sz="4800" b="1" dirty="0" smtClean="0"/>
                  <a:t> = (</a:t>
                </a:r>
                <a:r>
                  <a:rPr lang="en-US" sz="4800" b="1" dirty="0" err="1" smtClean="0"/>
                  <a:t>Tổng</a:t>
                </a:r>
                <a:r>
                  <a:rPr lang="en-US" sz="4800" b="1" dirty="0" smtClean="0"/>
                  <a:t> + </a:t>
                </a:r>
                <a:r>
                  <a:rPr lang="en-US" sz="4800" b="1" dirty="0" err="1" smtClean="0"/>
                  <a:t>Hiệu</a:t>
                </a:r>
                <a:r>
                  <a:rPr lang="en-US" sz="4800" b="1" dirty="0" smtClean="0"/>
                  <a:t>) : 2</a:t>
                </a:r>
              </a:p>
              <a:p>
                <a:pPr algn="ctr"/>
                <a:r>
                  <a:rPr lang="en-US" sz="4800" b="1" dirty="0" smtClean="0"/>
                  <a:t>Số </a:t>
                </a:r>
                <a:r>
                  <a:rPr lang="en-US" sz="4800" b="1" dirty="0" err="1" smtClean="0"/>
                  <a:t>bé</a:t>
                </a:r>
                <a:r>
                  <a:rPr lang="en-US" sz="4800" b="1" dirty="0" smtClean="0"/>
                  <a:t> = Số </a:t>
                </a:r>
                <a:r>
                  <a:rPr lang="en-US" sz="4800" b="1" dirty="0" err="1" smtClean="0"/>
                  <a:t>lớn</a:t>
                </a:r>
                <a:r>
                  <a:rPr lang="en-US" sz="4800" b="1" dirty="0" smtClean="0"/>
                  <a:t> </a:t>
                </a:r>
                <a:r>
                  <a:rPr lang="en-US" sz="4800" b="1" dirty="0"/>
                  <a:t>-</a:t>
                </a:r>
                <a:r>
                  <a:rPr lang="en-US" sz="4800" b="1" dirty="0" smtClean="0"/>
                  <a:t> </a:t>
                </a:r>
                <a:r>
                  <a:rPr lang="en-US" sz="4800" b="1" dirty="0" err="1" smtClean="0"/>
                  <a:t>Hiệu</a:t>
                </a:r>
                <a:endParaRPr lang="en-US" sz="4800" b="1" dirty="0"/>
              </a:p>
            </p:txBody>
          </p:sp>
          <p:grpSp>
            <p:nvGrpSpPr>
              <p:cNvPr id="129" name="Nhóm 12">
                <a:extLst>
                  <a:ext uri="{FF2B5EF4-FFF2-40B4-BE49-F238E27FC236}">
                    <a16:creationId xmlns:a16="http://schemas.microsoft.com/office/drawing/2014/main" id="{5E1C5CE2-A947-77DD-BB66-813FE2B58F25}"/>
                  </a:ext>
                </a:extLst>
              </p:cNvPr>
              <p:cNvGrpSpPr/>
              <p:nvPr/>
            </p:nvGrpSpPr>
            <p:grpSpPr>
              <a:xfrm>
                <a:off x="6096000" y="3594067"/>
                <a:ext cx="4293697" cy="1383893"/>
                <a:chOff x="1281754" y="1844417"/>
                <a:chExt cx="7286894" cy="1438511"/>
              </a:xfrm>
            </p:grpSpPr>
            <p:sp>
              <p:nvSpPr>
                <p:cNvPr id="130" name="Hộp Văn bản 13">
                  <a:extLst>
                    <a:ext uri="{FF2B5EF4-FFF2-40B4-BE49-F238E27FC236}">
                      <a16:creationId xmlns:a16="http://schemas.microsoft.com/office/drawing/2014/main" id="{A8B53FDF-9183-25E3-EEE8-23833AD67BE6}"/>
                    </a:ext>
                  </a:extLst>
                </p:cNvPr>
                <p:cNvSpPr txBox="1"/>
                <p:nvPr/>
              </p:nvSpPr>
              <p:spPr>
                <a:xfrm>
                  <a:off x="1308041" y="1907257"/>
                  <a:ext cx="7260607" cy="1375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0" dirty="0" smtClean="0">
                      <a:ln w="381000">
                        <a:solidFill>
                          <a:schemeClr val="bg1"/>
                        </a:solidFill>
                      </a:ln>
                      <a:latin typeface="iCiel Pony" panose="02000000000000000000" pitchFamily="2" charset="0"/>
                    </a:rPr>
                    <a:t>LƯU Ý:</a:t>
                  </a:r>
                  <a:endParaRPr lang="vi-VN" sz="8000" dirty="0">
                    <a:ln w="381000">
                      <a:solidFill>
                        <a:schemeClr val="bg1"/>
                      </a:solidFill>
                    </a:ln>
                    <a:latin typeface="iCiel Pony" panose="02000000000000000000" pitchFamily="2" charset="0"/>
                  </a:endParaRPr>
                </a:p>
              </p:txBody>
            </p:sp>
            <p:sp>
              <p:nvSpPr>
                <p:cNvPr id="131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/>
                <p:nvPr/>
              </p:nvSpPr>
              <p:spPr>
                <a:xfrm>
                  <a:off x="1281754" y="1844417"/>
                  <a:ext cx="7260607" cy="1375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FFFF8F"/>
                      </a:solidFill>
                      <a:latin typeface="iCiel Pony" panose="02000000000000000000" pitchFamily="2" charset="0"/>
                    </a:rPr>
                    <a:t>L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E8C2D2"/>
                      </a:solidFill>
                      <a:latin typeface="iCiel Pony" panose="02000000000000000000" pitchFamily="2" charset="0"/>
                    </a:rPr>
                    <a:t>Ư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iCiel Pony" panose="02000000000000000000" pitchFamily="2" charset="0"/>
                    </a:rPr>
                    <a:t>U 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F5B677"/>
                      </a:solidFill>
                      <a:latin typeface="iCiel Pony" panose="02000000000000000000" pitchFamily="2" charset="0"/>
                    </a:rPr>
                    <a:t>Ý</a:t>
                  </a:r>
                  <a:r>
                    <a:rPr lang="en-US" sz="8000" dirty="0" smtClean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rgbClr val="78F4A1"/>
                      </a:solidFill>
                      <a:latin typeface="iCiel Pony" panose="02000000000000000000" pitchFamily="2" charset="0"/>
                    </a:rPr>
                    <a:t>:</a:t>
                  </a:r>
                  <a:endParaRPr lang="vi-VN" sz="8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iCiel Pony" panose="02000000000000000000" pitchFamily="2" charset="0"/>
                  </a:endParaRPr>
                </a:p>
              </p:txBody>
            </p:sp>
          </p:grp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069292" y="5582667"/>
              <a:ext cx="6730471" cy="1293971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 smtClean="0"/>
                <a:t>Có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thể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tìm</a:t>
              </a:r>
              <a:r>
                <a:rPr lang="en-US" sz="3500" b="1" dirty="0" smtClean="0"/>
                <a:t> số </a:t>
              </a:r>
              <a:r>
                <a:rPr lang="en-US" sz="3500" b="1" dirty="0" err="1" smtClean="0"/>
                <a:t>bé</a:t>
              </a:r>
              <a:r>
                <a:rPr lang="en-US" sz="3500" b="1" dirty="0" smtClean="0"/>
                <a:t> </a:t>
              </a:r>
              <a:r>
                <a:rPr lang="en-US" sz="3500" b="1" dirty="0" err="1" smtClean="0"/>
                <a:t>bằng</a:t>
              </a:r>
              <a:r>
                <a:rPr lang="en-US" sz="3500" b="1" dirty="0" smtClean="0"/>
                <a:t> cách </a:t>
              </a:r>
              <a:r>
                <a:rPr lang="en-US" sz="3500" b="1" dirty="0" err="1" smtClean="0"/>
                <a:t>tìm</a:t>
              </a:r>
              <a:r>
                <a:rPr lang="en-US" sz="3500" b="1" dirty="0" smtClean="0"/>
                <a:t>:</a:t>
              </a:r>
            </a:p>
            <a:p>
              <a:pPr algn="ctr"/>
              <a:r>
                <a:rPr lang="en-US" sz="3500" b="1" dirty="0" err="1" smtClean="0"/>
                <a:t>Tổng</a:t>
              </a:r>
              <a:r>
                <a:rPr lang="en-US" sz="3500" b="1" dirty="0" smtClean="0"/>
                <a:t> – Số </a:t>
              </a:r>
              <a:r>
                <a:rPr lang="en-US" sz="3500" b="1" dirty="0" err="1" smtClean="0"/>
                <a:t>lớn</a:t>
              </a:r>
              <a:endParaRPr lang="en-US" sz="35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511" y="29379"/>
            <a:ext cx="8942262" cy="3028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384" y="71840"/>
            <a:ext cx="3386455" cy="13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7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6" grpId="0"/>
      <p:bldP spid="127" grpId="0"/>
      <p:bldP spid="1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46240" y="334234"/>
            <a:ext cx="4252153" cy="1232263"/>
            <a:chOff x="259915" y="77414"/>
            <a:chExt cx="4808474" cy="309686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 smtClean="0">
                  <a:latin typeface="+mn-lt"/>
                </a:rPr>
                <a:t>Cháu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thích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một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chiếc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váy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xòe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lấp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lánh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smtClean="0">
                  <a:latin typeface="+mn-lt"/>
                </a:rPr>
                <a:t>ạ!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028" y="1556508"/>
            <a:ext cx="3235758" cy="482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003" y="641667"/>
            <a:ext cx="4743099" cy="628552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36824" y="5055326"/>
            <a:ext cx="4754879" cy="1593668"/>
            <a:chOff x="259915" y="77414"/>
            <a:chExt cx="4808474" cy="4137927"/>
          </a:xfrm>
        </p:grpSpPr>
        <p:sp>
          <p:nvSpPr>
            <p:cNvPr id="2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7"/>
              <a:ext cx="4808474" cy="4071854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16D8D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 smtClean="0">
                  <a:latin typeface="+mn-lt"/>
                </a:rPr>
                <a:t>Cảm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ơn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các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em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đã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giúp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chị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hiểu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thêm</a:t>
              </a:r>
              <a:r>
                <a:rPr lang="en-US" sz="3200" b="0" dirty="0" smtClean="0">
                  <a:latin typeface="+mn-lt"/>
                </a:rPr>
                <a:t> về ý </a:t>
              </a:r>
              <a:r>
                <a:rPr lang="en-US" sz="3200" b="0" dirty="0" err="1" smtClean="0">
                  <a:latin typeface="+mn-lt"/>
                </a:rPr>
                <a:t>tưởng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chiếc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váy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của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cô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bé</a:t>
              </a:r>
              <a:r>
                <a:rPr lang="en-US" sz="3200" b="0" dirty="0" smtClean="0">
                  <a:latin typeface="+mn-lt"/>
                </a:rPr>
                <a:t>! 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4790619" y="485176"/>
            <a:ext cx="7238883" cy="6247864"/>
            <a:chOff x="2876476" y="2773788"/>
            <a:chExt cx="6688426" cy="2945880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77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6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493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39933" y="2403298"/>
            <a:ext cx="6598763" cy="3190140"/>
            <a:chOff x="1308039" y="1886425"/>
            <a:chExt cx="7260609" cy="3316043"/>
          </a:xfrm>
        </p:grpSpPr>
        <p:sp>
          <p:nvSpPr>
            <p:cNvPr id="15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 smtClean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CHẤT LIỆU YÊU THÍCH</a:t>
              </a:r>
              <a:endParaRPr lang="vi-VN" sz="10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6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39" y="1886425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C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H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Ấ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T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L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rPr>
                <a:t>I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7A7CB"/>
                  </a:solidFill>
                  <a:latin typeface="iCiel Pony" panose="02000000000000000000" pitchFamily="2" charset="0"/>
                </a:rPr>
                <a:t>Ệ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U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Y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EF4B2"/>
                  </a:solidFill>
                  <a:latin typeface="iCiel Pony" panose="02000000000000000000" pitchFamily="2" charset="0"/>
                </a:rPr>
                <a:t>Ê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U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 T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H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Í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rPr>
                <a:t>C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rPr>
                <a:t>H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418347" y="1426529"/>
            <a:ext cx="4280542" cy="716408"/>
            <a:chOff x="3666356" y="4573200"/>
            <a:chExt cx="4280542" cy="1421231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 smtClean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2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612960"/>
              <a:ext cx="4280542" cy="138147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dirty="0" smtClean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2</a:t>
              </a:r>
              <a:endParaRPr lang="en-US" sz="9000" dirty="0">
                <a:ln w="9525">
                  <a:noFill/>
                  <a:prstDash val="solid"/>
                </a:ln>
                <a:solidFill>
                  <a:srgbClr val="FF5D5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6097" y="168761"/>
            <a:ext cx="11918463" cy="815121"/>
            <a:chOff x="714129" y="484910"/>
            <a:chExt cx="11918463" cy="815121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397109" y="669089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Tìm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khi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biết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tổng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hiệu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mẫu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).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20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470794"/>
              </p:ext>
            </p:extLst>
          </p:nvPr>
        </p:nvGraphicFramePr>
        <p:xfrm>
          <a:off x="548734" y="983882"/>
          <a:ext cx="11205115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023">
                  <a:extLst>
                    <a:ext uri="{9D8B030D-6E8A-4147-A177-3AD203B41FA5}">
                      <a16:colId xmlns:a16="http://schemas.microsoft.com/office/drawing/2014/main" val="377029379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3407517552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2062748679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3484402838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3015891948"/>
                    </a:ext>
                  </a:extLst>
                </a:gridCol>
              </a:tblGrid>
              <a:tr h="488122">
                <a:tc>
                  <a:txBody>
                    <a:bodyPr/>
                    <a:lstStyle/>
                    <a:p>
                      <a:r>
                        <a:rPr lang="en-US" sz="5000" b="0" dirty="0" err="1" smtClean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smtClean="0">
                          <a:solidFill>
                            <a:schemeClr val="tx1"/>
                          </a:solidFill>
                        </a:rPr>
                        <a:t>2 700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427041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50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687158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000" baseline="0" dirty="0" err="1" smtClean="0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</a:t>
                      </a:r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30815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000" baseline="0" dirty="0" err="1" smtClean="0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27</a:t>
                      </a:r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91623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176250" y="4050751"/>
            <a:ext cx="11783693" cy="2875867"/>
            <a:chOff x="107719" y="4109289"/>
            <a:chExt cx="11783693" cy="2875867"/>
          </a:xfrm>
        </p:grpSpPr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2062903" y="4601600"/>
              <a:ext cx="98285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QUAN SÁT MẪU</a:t>
              </a:r>
              <a:endParaRPr lang="en-US" sz="90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07719" y="4109289"/>
              <a:ext cx="3408513" cy="287586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850981" y="5535434"/>
            <a:ext cx="4591485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solidFill>
                  <a:schemeClr val="accent5">
                    <a:lumMod val="75000"/>
                  </a:schemeClr>
                </a:solidFill>
              </a:rPr>
              <a:t>15 + 27 = 42</a:t>
            </a:r>
            <a:endParaRPr lang="en-US" sz="5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615431" y="5535434"/>
            <a:ext cx="5657849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err="1" smtClean="0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5800" b="1" dirty="0" smtClean="0">
                <a:solidFill>
                  <a:schemeClr val="accent5">
                    <a:lumMod val="75000"/>
                  </a:schemeClr>
                </a:solidFill>
              </a:rPr>
              <a:t> 27 – 15 = 12</a:t>
            </a:r>
            <a:endParaRPr lang="en-US" sz="5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05203" y="982921"/>
            <a:ext cx="1423948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</a:rPr>
              <a:t>42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05203" y="1829478"/>
            <a:ext cx="1423948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</a:rPr>
              <a:t>12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708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74464" y="1474075"/>
            <a:ext cx="12175668" cy="1402344"/>
            <a:chOff x="-91584" y="439503"/>
            <a:chExt cx="12322762" cy="1402344"/>
          </a:xfrm>
        </p:grpSpPr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3678" y="513282"/>
              <a:ext cx="11577500" cy="13285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biết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biết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tổng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hiệu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đó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lang="en-US" altLang="zh-CN" sz="33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23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2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-264682" y="2872672"/>
            <a:ext cx="12164946" cy="1627642"/>
            <a:chOff x="231433" y="2734844"/>
            <a:chExt cx="12164946" cy="1627642"/>
          </a:xfrm>
        </p:grpSpPr>
        <p:sp>
          <p:nvSpPr>
            <p:cNvPr id="27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927046" y="3165430"/>
              <a:ext cx="11469333" cy="11970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dụng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đến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biết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tổng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hiệu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đó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lang="en-US" altLang="zh-CN" sz="33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31433" y="2734844"/>
              <a:ext cx="1201692" cy="1170789"/>
              <a:chOff x="208628" y="726613"/>
              <a:chExt cx="1201692" cy="1170789"/>
            </a:xfrm>
          </p:grpSpPr>
          <p:sp>
            <p:nvSpPr>
              <p:cNvPr id="2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08628" y="7266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-274464" y="4469062"/>
            <a:ext cx="12141961" cy="2141389"/>
            <a:chOff x="-50872" y="4087074"/>
            <a:chExt cx="12141961" cy="2141389"/>
          </a:xfrm>
        </p:grpSpPr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7" y="4479926"/>
              <a:ext cx="11438362" cy="174853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cơ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hội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phát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triển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năng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lực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duy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lập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luận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giao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tiếp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hóa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phẩm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chất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ái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chăm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chỉ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trách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nhiệm</a:t>
              </a:r>
              <a:r>
                <a:rPr lang="en-US" altLang="zh-CN" sz="33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endParaRPr lang="en-US" altLang="zh-CN" sz="33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-50872" y="4087074"/>
              <a:ext cx="1191352" cy="1191334"/>
              <a:chOff x="-137050" y="605792"/>
              <a:chExt cx="1191352" cy="1191334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24404" y="627575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37050" y="605792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607959" y="447198"/>
            <a:ext cx="8994012" cy="1223235"/>
            <a:chOff x="1932131" y="454252"/>
            <a:chExt cx="8994012" cy="1223235"/>
          </a:xfrm>
        </p:grpSpPr>
        <p:grpSp>
          <p:nvGrpSpPr>
            <p:cNvPr id="37" name="Group 36"/>
            <p:cNvGrpSpPr/>
            <p:nvPr/>
          </p:nvGrpSpPr>
          <p:grpSpPr>
            <a:xfrm>
              <a:off x="3075977" y="775179"/>
              <a:ext cx="6478070" cy="902308"/>
              <a:chOff x="3075977" y="775179"/>
              <a:chExt cx="6478070" cy="902308"/>
            </a:xfrm>
          </p:grpSpPr>
          <p:sp>
            <p:nvSpPr>
              <p:cNvPr id="4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815713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  <p:sp>
            <p:nvSpPr>
              <p:cNvPr id="42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775179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131" y="454252"/>
              <a:ext cx="1143846" cy="92083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82297" y="454252"/>
              <a:ext cx="1143846" cy="92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10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6097" y="168761"/>
            <a:ext cx="11918463" cy="815121"/>
            <a:chOff x="714129" y="484910"/>
            <a:chExt cx="11918463" cy="815121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397109" y="669089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Tìm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khi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biết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tổng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hiệu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mẫu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).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20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734" y="983882"/>
          <a:ext cx="11205115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023">
                  <a:extLst>
                    <a:ext uri="{9D8B030D-6E8A-4147-A177-3AD203B41FA5}">
                      <a16:colId xmlns:a16="http://schemas.microsoft.com/office/drawing/2014/main" val="377029379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3407517552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2062748679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3484402838"/>
                    </a:ext>
                  </a:extLst>
                </a:gridCol>
                <a:gridCol w="2241023">
                  <a:extLst>
                    <a:ext uri="{9D8B030D-6E8A-4147-A177-3AD203B41FA5}">
                      <a16:colId xmlns:a16="http://schemas.microsoft.com/office/drawing/2014/main" val="3015891948"/>
                    </a:ext>
                  </a:extLst>
                </a:gridCol>
              </a:tblGrid>
              <a:tr h="488122">
                <a:tc>
                  <a:txBody>
                    <a:bodyPr/>
                    <a:lstStyle/>
                    <a:p>
                      <a:r>
                        <a:rPr lang="en-US" sz="5000" b="0" dirty="0" err="1" smtClean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smtClean="0">
                          <a:solidFill>
                            <a:schemeClr val="tx1"/>
                          </a:solidFill>
                        </a:rPr>
                        <a:t>2 700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5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427041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50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687158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000" baseline="0" dirty="0" err="1" smtClean="0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</a:t>
                      </a:r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30815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50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000" baseline="0" dirty="0" err="1" smtClean="0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27</a:t>
                      </a:r>
                      <a:endParaRPr lang="en-US" sz="5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50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91623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05203" y="982921"/>
            <a:ext cx="1423948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</a:rPr>
              <a:t>42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05203" y="1829478"/>
            <a:ext cx="1423948" cy="95345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</a:rPr>
              <a:t>12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250" y="4050751"/>
            <a:ext cx="12015750" cy="2936347"/>
            <a:chOff x="176250" y="4050751"/>
            <a:chExt cx="12015750" cy="293634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76250" y="4050751"/>
              <a:ext cx="3408513" cy="2875867"/>
            </a:xfrm>
            <a:prstGeom prst="rect">
              <a:avLst/>
            </a:prstGeom>
          </p:spPr>
        </p:pic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2363491" y="4124776"/>
              <a:ext cx="982850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0A0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THẢO LUẬN NHÓM ĐÔI &amp;</a:t>
              </a:r>
            </a:p>
            <a:p>
              <a:pPr algn="ctr"/>
              <a:r>
                <a:rPr lang="en-US" sz="9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0A0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HỆN CÁ NHÂN</a:t>
              </a:r>
              <a:endParaRPr lang="en-US" sz="900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0A0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80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3137" y="1057338"/>
            <a:ext cx="11918463" cy="815121"/>
            <a:chOff x="714129" y="484910"/>
            <a:chExt cx="11918463" cy="815121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397109" y="669089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Tìm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khi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biết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tổng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hiệu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mẫu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).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20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29588"/>
              </p:ext>
            </p:extLst>
          </p:nvPr>
        </p:nvGraphicFramePr>
        <p:xfrm>
          <a:off x="495774" y="1872459"/>
          <a:ext cx="114139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80">
                  <a:extLst>
                    <a:ext uri="{9D8B030D-6E8A-4147-A177-3AD203B41FA5}">
                      <a16:colId xmlns:a16="http://schemas.microsoft.com/office/drawing/2014/main" val="377029379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407517552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2062748679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484402838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015891948"/>
                    </a:ext>
                  </a:extLst>
                </a:gridCol>
              </a:tblGrid>
              <a:tr h="488122">
                <a:tc>
                  <a:txBody>
                    <a:bodyPr/>
                    <a:lstStyle/>
                    <a:p>
                      <a:r>
                        <a:rPr lang="en-US" sz="4500" b="0" dirty="0" err="1" smtClean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42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2 700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427041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687158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500" baseline="0" dirty="0" err="1" smtClean="0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30815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500" baseline="0" dirty="0" err="1" smtClean="0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27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9162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6834" y="4845786"/>
            <a:ext cx="4530001" cy="1863144"/>
            <a:chOff x="316834" y="4845786"/>
            <a:chExt cx="4530001" cy="18631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16834" y="5517114"/>
              <a:ext cx="4530001" cy="1191816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Số </a:t>
              </a:r>
              <a:r>
                <a:rPr lang="en-US" sz="3200" b="1" dirty="0" err="1"/>
                <a:t>bé</a:t>
              </a:r>
              <a:r>
                <a:rPr lang="en-US" sz="3200" b="1" dirty="0"/>
                <a:t> = (</a:t>
              </a:r>
              <a:r>
                <a:rPr lang="en-US" sz="3200" b="1" dirty="0" err="1"/>
                <a:t>Tổng</a:t>
              </a:r>
              <a:r>
                <a:rPr lang="en-US" sz="3200" b="1" dirty="0"/>
                <a:t> – </a:t>
              </a:r>
              <a:r>
                <a:rPr lang="en-US" sz="3200" b="1" dirty="0" err="1"/>
                <a:t>Hiệu</a:t>
              </a:r>
              <a:r>
                <a:rPr lang="en-US" sz="3200" b="1" dirty="0"/>
                <a:t>) : </a:t>
              </a:r>
              <a:r>
                <a:rPr lang="en-US" sz="3200" b="1" dirty="0" smtClean="0"/>
                <a:t>2</a:t>
              </a:r>
            </a:p>
            <a:p>
              <a:pPr algn="ctr"/>
              <a:r>
                <a:rPr lang="en-US" sz="3200" b="1" dirty="0" smtClean="0"/>
                <a:t>Số </a:t>
              </a:r>
              <a:r>
                <a:rPr lang="en-US" sz="3200" b="1" dirty="0" err="1"/>
                <a:t>lớn</a:t>
              </a:r>
              <a:r>
                <a:rPr lang="en-US" sz="3200" b="1" dirty="0"/>
                <a:t> = Số </a:t>
              </a:r>
              <a:r>
                <a:rPr lang="en-US" sz="3200" b="1" dirty="0" err="1"/>
                <a:t>bé</a:t>
              </a:r>
              <a:r>
                <a:rPr lang="en-US" sz="3200" b="1" dirty="0"/>
                <a:t> + </a:t>
              </a:r>
              <a:r>
                <a:rPr lang="en-US" sz="3200" b="1" dirty="0" err="1"/>
                <a:t>Hiệu</a:t>
              </a:r>
              <a:endParaRPr lang="en-US" sz="3200" b="1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430568" y="4845786"/>
              <a:ext cx="2477922" cy="909926"/>
              <a:chOff x="8472161" y="2418978"/>
              <a:chExt cx="4278208" cy="909926"/>
            </a:xfrm>
          </p:grpSpPr>
          <p:sp>
            <p:nvSpPr>
              <p:cNvPr id="25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8472161" y="2418978"/>
                <a:ext cx="4278208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smtClean="0">
                    <a:ln w="381000">
                      <a:solidFill>
                        <a:schemeClr val="bg1"/>
                      </a:solidFill>
                    </a:ln>
                    <a:latin typeface="iCiel Pony" panose="02000000000000000000" pitchFamily="2" charset="0"/>
                  </a:rPr>
                  <a:t>TA CÓ:</a:t>
                </a:r>
                <a:endParaRPr lang="vi-VN" sz="5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endParaRPr>
              </a:p>
            </p:txBody>
          </p:sp>
          <p:sp>
            <p:nvSpPr>
              <p:cNvPr id="26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8505934" y="2467130"/>
                <a:ext cx="4210663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iCiel Pony" panose="02000000000000000000" pitchFamily="2" charset="0"/>
                  </a:rPr>
                  <a:t>T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8C2D2"/>
                    </a:solidFill>
                    <a:latin typeface="iCiel Pony" panose="02000000000000000000" pitchFamily="2" charset="0"/>
                  </a:rPr>
                  <a:t>A 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iCiel Pony" panose="02000000000000000000" pitchFamily="2" charset="0"/>
                  </a:rPr>
                  <a:t>C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5B677"/>
                    </a:solidFill>
                    <a:latin typeface="iCiel Pony" panose="02000000000000000000" pitchFamily="2" charset="0"/>
                  </a:rPr>
                  <a:t>Ó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78F4A1"/>
                    </a:solidFill>
                    <a:latin typeface="iCiel Pony" panose="02000000000000000000" pitchFamily="2" charset="0"/>
                  </a:rPr>
                  <a:t>:</a:t>
                </a:r>
                <a:endParaRPr lang="vi-VN" sz="5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955920" y="5147489"/>
            <a:ext cx="6569813" cy="1464231"/>
            <a:chOff x="4879238" y="5150159"/>
            <a:chExt cx="6569813" cy="14642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633583" y="5150159"/>
              <a:ext cx="5815468" cy="1464231"/>
            </a:xfrm>
            <a:prstGeom prst="roundRect">
              <a:avLst/>
            </a:prstGeom>
            <a:solidFill>
              <a:srgbClr val="BFFBA7"/>
            </a:solidFill>
            <a:ln w="76200">
              <a:solidFill>
                <a:schemeClr val="accent6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Số </a:t>
              </a:r>
              <a:r>
                <a:rPr lang="en-US" sz="4000" b="1" dirty="0" err="1" smtClean="0"/>
                <a:t>bé</a:t>
              </a:r>
              <a:r>
                <a:rPr lang="en-US" sz="4000" b="1" dirty="0" smtClean="0"/>
                <a:t> = (135 - 15) : 2 = </a:t>
              </a:r>
              <a:r>
                <a:rPr lang="en-US" sz="4000" b="1" dirty="0" smtClean="0">
                  <a:solidFill>
                    <a:schemeClr val="accent5">
                      <a:lumMod val="75000"/>
                    </a:schemeClr>
                  </a:solidFill>
                </a:rPr>
                <a:t>60</a:t>
              </a:r>
              <a:r>
                <a:rPr lang="en-US" sz="4000" b="1" dirty="0" smtClean="0"/>
                <a:t> </a:t>
              </a:r>
            </a:p>
            <a:p>
              <a:pPr algn="ctr"/>
              <a:r>
                <a:rPr lang="en-US" sz="4000" b="1" dirty="0" smtClean="0"/>
                <a:t>Số </a:t>
              </a:r>
              <a:r>
                <a:rPr lang="en-US" sz="4000" b="1" dirty="0" err="1" smtClean="0"/>
                <a:t>lớn</a:t>
              </a:r>
              <a:r>
                <a:rPr lang="en-US" sz="4000" b="1" dirty="0" smtClean="0"/>
                <a:t> = 65 </a:t>
              </a:r>
              <a:r>
                <a:rPr lang="en-US" sz="4000" b="1" dirty="0"/>
                <a:t>+</a:t>
              </a:r>
              <a:r>
                <a:rPr lang="en-US" sz="4000" b="1" dirty="0" smtClean="0"/>
                <a:t> 15 = </a:t>
              </a:r>
              <a:r>
                <a:rPr lang="en-US" sz="4000" b="1" dirty="0" smtClean="0">
                  <a:solidFill>
                    <a:schemeClr val="accent5">
                      <a:lumMod val="75000"/>
                    </a:schemeClr>
                  </a:solidFill>
                </a:rPr>
                <a:t>75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879238" y="5428691"/>
              <a:ext cx="690808" cy="883089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0750" y="3356909"/>
            <a:ext cx="1423948" cy="953453"/>
            <a:chOff x="5434432" y="2637556"/>
            <a:chExt cx="1423948" cy="953453"/>
          </a:xfrm>
        </p:grpSpPr>
        <p:sp>
          <p:nvSpPr>
            <p:cNvPr id="29" name="Rectangle 28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60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0750" y="4126912"/>
            <a:ext cx="1423948" cy="953453"/>
            <a:chOff x="5434432" y="2637556"/>
            <a:chExt cx="1423948" cy="953453"/>
          </a:xfrm>
        </p:grpSpPr>
        <p:sp>
          <p:nvSpPr>
            <p:cNvPr id="32" name="Rectangle 31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75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46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3137" y="1057338"/>
            <a:ext cx="11918463" cy="815121"/>
            <a:chOff x="714129" y="484910"/>
            <a:chExt cx="11918463" cy="815121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397109" y="669089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Tìm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khi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biết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tổng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hiệu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mẫu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).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20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774" y="1872459"/>
          <a:ext cx="114139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80">
                  <a:extLst>
                    <a:ext uri="{9D8B030D-6E8A-4147-A177-3AD203B41FA5}">
                      <a16:colId xmlns:a16="http://schemas.microsoft.com/office/drawing/2014/main" val="377029379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407517552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2062748679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484402838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015891948"/>
                    </a:ext>
                  </a:extLst>
                </a:gridCol>
              </a:tblGrid>
              <a:tr h="488122">
                <a:tc>
                  <a:txBody>
                    <a:bodyPr/>
                    <a:lstStyle/>
                    <a:p>
                      <a:r>
                        <a:rPr lang="en-US" sz="4500" b="0" dirty="0" err="1" smtClean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42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2 700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427041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687158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500" baseline="0" dirty="0" err="1" smtClean="0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30815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500" baseline="0" dirty="0" err="1" smtClean="0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27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9162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115" y="4793714"/>
            <a:ext cx="4530001" cy="1923844"/>
            <a:chOff x="316834" y="4785086"/>
            <a:chExt cx="4530001" cy="19238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16834" y="5517114"/>
              <a:ext cx="4530001" cy="1191816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Số </a:t>
              </a:r>
              <a:r>
                <a:rPr lang="en-US" sz="3200" b="1" dirty="0" err="1"/>
                <a:t>bé</a:t>
              </a:r>
              <a:r>
                <a:rPr lang="en-US" sz="3200" b="1" dirty="0"/>
                <a:t> = (</a:t>
              </a:r>
              <a:r>
                <a:rPr lang="en-US" sz="3200" b="1" dirty="0" err="1"/>
                <a:t>Tổng</a:t>
              </a:r>
              <a:r>
                <a:rPr lang="en-US" sz="3200" b="1" dirty="0"/>
                <a:t> – </a:t>
              </a:r>
              <a:r>
                <a:rPr lang="en-US" sz="3200" b="1" dirty="0" err="1"/>
                <a:t>Hiệu</a:t>
              </a:r>
              <a:r>
                <a:rPr lang="en-US" sz="3200" b="1" dirty="0"/>
                <a:t>) : </a:t>
              </a:r>
              <a:r>
                <a:rPr lang="en-US" sz="3200" b="1" dirty="0" smtClean="0"/>
                <a:t>2</a:t>
              </a:r>
            </a:p>
            <a:p>
              <a:pPr algn="ctr"/>
              <a:r>
                <a:rPr lang="en-US" sz="3200" b="1" dirty="0" smtClean="0"/>
                <a:t>Số </a:t>
              </a:r>
              <a:r>
                <a:rPr lang="en-US" sz="3200" b="1" dirty="0" err="1"/>
                <a:t>lớn</a:t>
              </a:r>
              <a:r>
                <a:rPr lang="en-US" sz="3200" b="1" dirty="0"/>
                <a:t> = Số </a:t>
              </a:r>
              <a:r>
                <a:rPr lang="en-US" sz="3200" b="1" dirty="0" err="1"/>
                <a:t>bé</a:t>
              </a:r>
              <a:r>
                <a:rPr lang="en-US" sz="3200" b="1" dirty="0"/>
                <a:t> + </a:t>
              </a:r>
              <a:r>
                <a:rPr lang="en-US" sz="3200" b="1" dirty="0" err="1"/>
                <a:t>Hiệu</a:t>
              </a:r>
              <a:endParaRPr lang="en-US" sz="3200" b="1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91699" y="4785086"/>
              <a:ext cx="2479176" cy="883755"/>
              <a:chOff x="8232399" y="2358278"/>
              <a:chExt cx="4280373" cy="883755"/>
            </a:xfrm>
          </p:grpSpPr>
          <p:sp>
            <p:nvSpPr>
              <p:cNvPr id="25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8234564" y="2358278"/>
                <a:ext cx="4278208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smtClean="0">
                    <a:ln w="381000">
                      <a:solidFill>
                        <a:schemeClr val="bg1"/>
                      </a:solidFill>
                    </a:ln>
                    <a:latin typeface="iCiel Pony" panose="02000000000000000000" pitchFamily="2" charset="0"/>
                  </a:rPr>
                  <a:t>TA CÓ:</a:t>
                </a:r>
                <a:endParaRPr lang="vi-VN" sz="5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endParaRPr>
              </a:p>
            </p:txBody>
          </p:sp>
          <p:sp>
            <p:nvSpPr>
              <p:cNvPr id="26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8232399" y="2380259"/>
                <a:ext cx="4210663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iCiel Pony" panose="02000000000000000000" pitchFamily="2" charset="0"/>
                  </a:rPr>
                  <a:t>T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8C2D2"/>
                    </a:solidFill>
                    <a:latin typeface="iCiel Pony" panose="02000000000000000000" pitchFamily="2" charset="0"/>
                  </a:rPr>
                  <a:t>A 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iCiel Pony" panose="02000000000000000000" pitchFamily="2" charset="0"/>
                  </a:rPr>
                  <a:t>C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5B677"/>
                    </a:solidFill>
                    <a:latin typeface="iCiel Pony" panose="02000000000000000000" pitchFamily="2" charset="0"/>
                  </a:rPr>
                  <a:t>Ó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78F4A1"/>
                    </a:solidFill>
                    <a:latin typeface="iCiel Pony" panose="02000000000000000000" pitchFamily="2" charset="0"/>
                  </a:rPr>
                  <a:t>:</a:t>
                </a:r>
                <a:endParaRPr lang="vi-VN" sz="5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558230" y="5224601"/>
            <a:ext cx="7542199" cy="1464231"/>
            <a:chOff x="5084106" y="5150159"/>
            <a:chExt cx="7542199" cy="14642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633582" y="5150159"/>
              <a:ext cx="6992723" cy="1464231"/>
            </a:xfrm>
            <a:prstGeom prst="roundRect">
              <a:avLst/>
            </a:prstGeom>
            <a:solidFill>
              <a:srgbClr val="BFFBA7"/>
            </a:solidFill>
            <a:ln w="76200">
              <a:solidFill>
                <a:schemeClr val="accent6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Số </a:t>
              </a:r>
              <a:r>
                <a:rPr lang="en-US" sz="4000" b="1" dirty="0" err="1" smtClean="0"/>
                <a:t>bé</a:t>
              </a:r>
              <a:r>
                <a:rPr lang="en-US" sz="4000" b="1" dirty="0" smtClean="0"/>
                <a:t> = (2 700 - 700) : 2 = </a:t>
              </a:r>
              <a:r>
                <a:rPr lang="en-US" sz="4000" b="1" dirty="0" smtClean="0">
                  <a:solidFill>
                    <a:schemeClr val="accent5">
                      <a:lumMod val="75000"/>
                    </a:schemeClr>
                  </a:solidFill>
                </a:rPr>
                <a:t>2 </a:t>
              </a:r>
              <a:r>
                <a:rPr lang="en-US" sz="4000" b="1" dirty="0" smtClean="0">
                  <a:solidFill>
                    <a:schemeClr val="accent5">
                      <a:lumMod val="75000"/>
                    </a:schemeClr>
                  </a:solidFill>
                </a:rPr>
                <a:t>000</a:t>
              </a:r>
              <a:r>
                <a:rPr lang="en-US" sz="4000" b="1" dirty="0" smtClean="0"/>
                <a:t> </a:t>
              </a:r>
            </a:p>
            <a:p>
              <a:pPr algn="ctr"/>
              <a:r>
                <a:rPr lang="en-US" sz="4000" b="1" dirty="0" smtClean="0"/>
                <a:t>Số </a:t>
              </a:r>
              <a:r>
                <a:rPr lang="en-US" sz="4000" b="1" dirty="0" err="1" smtClean="0"/>
                <a:t>lớn</a:t>
              </a:r>
              <a:r>
                <a:rPr lang="en-US" sz="4000" b="1" dirty="0" smtClean="0"/>
                <a:t> = 2 000 </a:t>
              </a:r>
              <a:r>
                <a:rPr lang="en-US" sz="4000" b="1" dirty="0"/>
                <a:t>+</a:t>
              </a:r>
              <a:r>
                <a:rPr lang="en-US" sz="4000" b="1" dirty="0" smtClean="0"/>
                <a:t> 700 = </a:t>
              </a:r>
              <a:r>
                <a:rPr lang="en-US" sz="4000" b="1" dirty="0" smtClean="0">
                  <a:solidFill>
                    <a:schemeClr val="accent5">
                      <a:lumMod val="75000"/>
                    </a:schemeClr>
                  </a:solidFill>
                </a:rPr>
                <a:t>2 700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5084106" y="5451300"/>
              <a:ext cx="549476" cy="860480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0750" y="3356909"/>
            <a:ext cx="1423948" cy="953453"/>
            <a:chOff x="5434432" y="2637556"/>
            <a:chExt cx="1423948" cy="953453"/>
          </a:xfrm>
        </p:grpSpPr>
        <p:sp>
          <p:nvSpPr>
            <p:cNvPr id="29" name="Rectangle 28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60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0750" y="4126912"/>
            <a:ext cx="1423948" cy="953453"/>
            <a:chOff x="5434432" y="2637556"/>
            <a:chExt cx="1423948" cy="953453"/>
          </a:xfrm>
        </p:grpSpPr>
        <p:sp>
          <p:nvSpPr>
            <p:cNvPr id="32" name="Rectangle 31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75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09117" y="3356909"/>
            <a:ext cx="1770877" cy="953453"/>
            <a:chOff x="5389426" y="2637556"/>
            <a:chExt cx="1770877" cy="953453"/>
          </a:xfrm>
        </p:grpSpPr>
        <p:sp>
          <p:nvSpPr>
            <p:cNvPr id="35" name="Rectangle 34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389426" y="2637556"/>
              <a:ext cx="1770877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2 000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61076" y="4172202"/>
            <a:ext cx="1866961" cy="953453"/>
            <a:chOff x="5341385" y="2682846"/>
            <a:chExt cx="1866961" cy="953453"/>
          </a:xfrm>
        </p:grpSpPr>
        <p:sp>
          <p:nvSpPr>
            <p:cNvPr id="38" name="Rectangle 37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341385" y="2682846"/>
              <a:ext cx="1866961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2 700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815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3137" y="1057338"/>
            <a:ext cx="11918463" cy="815121"/>
            <a:chOff x="714129" y="484910"/>
            <a:chExt cx="11918463" cy="815121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397109" y="669089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Tìm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khi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biết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tổng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hiệu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mẫu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).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20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774" y="1872459"/>
          <a:ext cx="114139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80">
                  <a:extLst>
                    <a:ext uri="{9D8B030D-6E8A-4147-A177-3AD203B41FA5}">
                      <a16:colId xmlns:a16="http://schemas.microsoft.com/office/drawing/2014/main" val="377029379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407517552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2062748679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484402838"/>
                    </a:ext>
                  </a:extLst>
                </a:gridCol>
                <a:gridCol w="2282780">
                  <a:extLst>
                    <a:ext uri="{9D8B030D-6E8A-4147-A177-3AD203B41FA5}">
                      <a16:colId xmlns:a16="http://schemas.microsoft.com/office/drawing/2014/main" val="3015891948"/>
                    </a:ext>
                  </a:extLst>
                </a:gridCol>
              </a:tblGrid>
              <a:tr h="488122">
                <a:tc>
                  <a:txBody>
                    <a:bodyPr/>
                    <a:lstStyle/>
                    <a:p>
                      <a:r>
                        <a:rPr lang="en-US" sz="4500" b="0" dirty="0" err="1" smtClean="0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42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2 700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427041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687158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500" baseline="0" dirty="0" err="1" smtClean="0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30815"/>
                  </a:ext>
                </a:extLst>
              </a:tr>
              <a:tr h="488122">
                <a:tc>
                  <a:txBody>
                    <a:bodyPr/>
                    <a:lstStyle/>
                    <a:p>
                      <a:r>
                        <a:rPr lang="en-US" sz="4500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500" baseline="0" dirty="0" err="1" smtClean="0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27</a:t>
                      </a:r>
                      <a:endParaRPr lang="en-US" sz="45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.?.</a:t>
                      </a:r>
                      <a:endParaRPr lang="en-US" sz="45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9162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10581" y="4736263"/>
            <a:ext cx="4530001" cy="1923844"/>
            <a:chOff x="316834" y="4785086"/>
            <a:chExt cx="4530001" cy="19238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16834" y="5517114"/>
              <a:ext cx="4530001" cy="1191816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Số </a:t>
              </a:r>
              <a:r>
                <a:rPr lang="en-US" sz="3200" b="1" dirty="0" err="1"/>
                <a:t>bé</a:t>
              </a:r>
              <a:r>
                <a:rPr lang="en-US" sz="3200" b="1" dirty="0"/>
                <a:t> = (</a:t>
              </a:r>
              <a:r>
                <a:rPr lang="en-US" sz="3200" b="1" dirty="0" err="1"/>
                <a:t>Tổng</a:t>
              </a:r>
              <a:r>
                <a:rPr lang="en-US" sz="3200" b="1" dirty="0"/>
                <a:t> – </a:t>
              </a:r>
              <a:r>
                <a:rPr lang="en-US" sz="3200" b="1" dirty="0" err="1"/>
                <a:t>Hiệu</a:t>
              </a:r>
              <a:r>
                <a:rPr lang="en-US" sz="3200" b="1" dirty="0"/>
                <a:t>) : </a:t>
              </a:r>
              <a:r>
                <a:rPr lang="en-US" sz="3200" b="1" dirty="0" smtClean="0"/>
                <a:t>2</a:t>
              </a:r>
            </a:p>
            <a:p>
              <a:pPr algn="ctr"/>
              <a:r>
                <a:rPr lang="en-US" sz="3200" b="1" dirty="0" smtClean="0"/>
                <a:t>Số </a:t>
              </a:r>
              <a:r>
                <a:rPr lang="en-US" sz="3200" b="1" dirty="0" err="1"/>
                <a:t>lớn</a:t>
              </a:r>
              <a:r>
                <a:rPr lang="en-US" sz="3200" b="1" dirty="0"/>
                <a:t> = Số </a:t>
              </a:r>
              <a:r>
                <a:rPr lang="en-US" sz="3200" b="1" dirty="0" err="1"/>
                <a:t>bé</a:t>
              </a:r>
              <a:r>
                <a:rPr lang="en-US" sz="3200" b="1" dirty="0"/>
                <a:t> + </a:t>
              </a:r>
              <a:r>
                <a:rPr lang="en-US" sz="3200" b="1" dirty="0" err="1"/>
                <a:t>Hiệu</a:t>
              </a:r>
              <a:endParaRPr lang="en-US" sz="3200" b="1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91699" y="4785086"/>
              <a:ext cx="2479176" cy="883755"/>
              <a:chOff x="8232399" y="2358278"/>
              <a:chExt cx="4280373" cy="883755"/>
            </a:xfrm>
          </p:grpSpPr>
          <p:sp>
            <p:nvSpPr>
              <p:cNvPr id="25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8234564" y="2358278"/>
                <a:ext cx="4278208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smtClean="0">
                    <a:ln w="381000">
                      <a:solidFill>
                        <a:schemeClr val="bg1"/>
                      </a:solidFill>
                    </a:ln>
                    <a:latin typeface="iCiel Pony" panose="02000000000000000000" pitchFamily="2" charset="0"/>
                  </a:rPr>
                  <a:t>TA CÓ:</a:t>
                </a:r>
                <a:endParaRPr lang="vi-VN" sz="5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endParaRPr>
              </a:p>
            </p:txBody>
          </p:sp>
          <p:sp>
            <p:nvSpPr>
              <p:cNvPr id="26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8232399" y="2380259"/>
                <a:ext cx="4210663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iCiel Pony" panose="02000000000000000000" pitchFamily="2" charset="0"/>
                  </a:rPr>
                  <a:t>T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8C2D2"/>
                    </a:solidFill>
                    <a:latin typeface="iCiel Pony" panose="02000000000000000000" pitchFamily="2" charset="0"/>
                  </a:rPr>
                  <a:t>A 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iCiel Pony" panose="02000000000000000000" pitchFamily="2" charset="0"/>
                  </a:rPr>
                  <a:t>C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5B677"/>
                    </a:solidFill>
                    <a:latin typeface="iCiel Pony" panose="02000000000000000000" pitchFamily="2" charset="0"/>
                  </a:rPr>
                  <a:t>Ó</a:t>
                </a:r>
                <a:r>
                  <a:rPr lang="en-US" sz="5000" dirty="0" smtClean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78F4A1"/>
                    </a:solidFill>
                    <a:latin typeface="iCiel Pony" panose="02000000000000000000" pitchFamily="2" charset="0"/>
                  </a:rPr>
                  <a:t>:</a:t>
                </a:r>
                <a:endParaRPr lang="vi-VN" sz="5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226555" y="5189131"/>
            <a:ext cx="6459793" cy="1634490"/>
            <a:chOff x="6166512" y="5150159"/>
            <a:chExt cx="6459793" cy="163449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736176" y="5150159"/>
              <a:ext cx="5890129" cy="1634490"/>
            </a:xfrm>
            <a:prstGeom prst="roundRect">
              <a:avLst/>
            </a:prstGeom>
            <a:solidFill>
              <a:srgbClr val="BFFBA7"/>
            </a:solidFill>
            <a:ln w="76200">
              <a:solidFill>
                <a:schemeClr val="accent6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smtClean="0"/>
                <a:t>Số </a:t>
              </a:r>
              <a:r>
                <a:rPr lang="en-US" sz="4500" b="1" dirty="0" err="1" smtClean="0"/>
                <a:t>bé</a:t>
              </a:r>
              <a:r>
                <a:rPr lang="en-US" sz="4500" b="1" dirty="0" smtClean="0"/>
                <a:t> = (9 - 9) : 2 = </a:t>
              </a:r>
              <a:r>
                <a:rPr lang="en-US" sz="4500" b="1" dirty="0" smtClean="0">
                  <a:solidFill>
                    <a:schemeClr val="accent5">
                      <a:lumMod val="75000"/>
                    </a:schemeClr>
                  </a:solidFill>
                </a:rPr>
                <a:t>0</a:t>
              </a:r>
              <a:r>
                <a:rPr lang="en-US" sz="4500" b="1" dirty="0" smtClean="0"/>
                <a:t> </a:t>
              </a:r>
            </a:p>
            <a:p>
              <a:pPr algn="ctr"/>
              <a:r>
                <a:rPr lang="en-US" sz="4500" b="1" dirty="0" smtClean="0"/>
                <a:t>Số </a:t>
              </a:r>
              <a:r>
                <a:rPr lang="en-US" sz="4500" b="1" dirty="0" err="1" smtClean="0"/>
                <a:t>lớn</a:t>
              </a:r>
              <a:r>
                <a:rPr lang="en-US" sz="4500" b="1" dirty="0" smtClean="0"/>
                <a:t> = 0 </a:t>
              </a:r>
              <a:r>
                <a:rPr lang="en-US" sz="4500" b="1" dirty="0"/>
                <a:t>+</a:t>
              </a:r>
              <a:r>
                <a:rPr lang="en-US" sz="4500" b="1" dirty="0" smtClean="0"/>
                <a:t> 9 = </a:t>
              </a:r>
              <a:r>
                <a:rPr lang="en-US" sz="4500" b="1" dirty="0" smtClean="0">
                  <a:solidFill>
                    <a:schemeClr val="accent5">
                      <a:lumMod val="75000"/>
                    </a:schemeClr>
                  </a:solidFill>
                </a:rPr>
                <a:t>9</a:t>
              </a:r>
              <a:endParaRPr lang="en-US" sz="45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6166512" y="5474208"/>
              <a:ext cx="549476" cy="860480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0750" y="3356909"/>
            <a:ext cx="1423948" cy="953453"/>
            <a:chOff x="5434432" y="2637556"/>
            <a:chExt cx="1423948" cy="953453"/>
          </a:xfrm>
        </p:grpSpPr>
        <p:sp>
          <p:nvSpPr>
            <p:cNvPr id="29" name="Rectangle 28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60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0750" y="4126912"/>
            <a:ext cx="1423948" cy="953453"/>
            <a:chOff x="5434432" y="2637556"/>
            <a:chExt cx="1423948" cy="953453"/>
          </a:xfrm>
        </p:grpSpPr>
        <p:sp>
          <p:nvSpPr>
            <p:cNvPr id="32" name="Rectangle 31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75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709117" y="3356909"/>
            <a:ext cx="1770877" cy="953453"/>
            <a:chOff x="5389426" y="2637556"/>
            <a:chExt cx="1770877" cy="953453"/>
          </a:xfrm>
        </p:grpSpPr>
        <p:sp>
          <p:nvSpPr>
            <p:cNvPr id="35" name="Rectangle 34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389426" y="2637556"/>
              <a:ext cx="1770877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2 000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61076" y="4172202"/>
            <a:ext cx="1866961" cy="953453"/>
            <a:chOff x="5341385" y="2682846"/>
            <a:chExt cx="1866961" cy="953453"/>
          </a:xfrm>
        </p:grpSpPr>
        <p:sp>
          <p:nvSpPr>
            <p:cNvPr id="38" name="Rectangle 37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341385" y="2682846"/>
              <a:ext cx="1866961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2 700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039025" y="3402037"/>
            <a:ext cx="1423948" cy="953453"/>
            <a:chOff x="5434432" y="2637556"/>
            <a:chExt cx="1423948" cy="953453"/>
          </a:xfrm>
        </p:grpSpPr>
        <p:sp>
          <p:nvSpPr>
            <p:cNvPr id="41" name="Rectangle 40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0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039025" y="4172040"/>
            <a:ext cx="1423948" cy="953453"/>
            <a:chOff x="5434432" y="2637556"/>
            <a:chExt cx="1423948" cy="953453"/>
          </a:xfrm>
        </p:grpSpPr>
        <p:sp>
          <p:nvSpPr>
            <p:cNvPr id="44" name="Rectangle 43"/>
            <p:cNvSpPr/>
            <p:nvPr/>
          </p:nvSpPr>
          <p:spPr>
            <a:xfrm>
              <a:off x="5753100" y="2782931"/>
              <a:ext cx="838200" cy="646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34432" y="2637556"/>
              <a:ext cx="1423948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5">
                      <a:lumMod val="75000"/>
                    </a:schemeClr>
                  </a:solidFill>
                </a:rPr>
                <a:t>9</a:t>
              </a:r>
              <a:endParaRPr lang="en-US" sz="5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020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28664" y="406754"/>
            <a:ext cx="11235483" cy="1945368"/>
            <a:chOff x="848469" y="892060"/>
            <a:chExt cx="11235483" cy="1945368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848469" y="898436"/>
              <a:ext cx="112354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35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Số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nhiều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là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Hỏi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endParaRPr lang="vi-VN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48469" y="892060"/>
              <a:ext cx="844170" cy="757670"/>
              <a:chOff x="801858" y="813550"/>
              <a:chExt cx="844170" cy="757670"/>
            </a:xfrm>
            <a:solidFill>
              <a:srgbClr val="00B0F0"/>
            </a:solidFill>
          </p:grpSpPr>
          <p:sp>
            <p:nvSpPr>
              <p:cNvPr id="20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801858" y="81355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983468" y="986445"/>
                <a:ext cx="6625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-385052" y="1921630"/>
            <a:ext cx="12290361" cy="4899570"/>
            <a:chOff x="-453583" y="1980168"/>
            <a:chExt cx="12290361" cy="4899570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253009" y="1980168"/>
              <a:ext cx="7583769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THẢO LUẬN </a:t>
              </a:r>
              <a:endParaRPr lang="en-US" sz="1000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  <a:p>
              <a:pPr algn="ctr"/>
              <a:r>
                <a:rPr lang="en-US" sz="10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NHÓM </a:t>
              </a:r>
              <a:r>
                <a:rPr lang="en-US" sz="10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ĐÔI &amp;</a:t>
              </a:r>
            </a:p>
            <a:p>
              <a:pPr algn="ctr"/>
              <a:r>
                <a:rPr lang="en-US" sz="10000" dirty="0" smtClean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HỆN CÁ NHÂN</a:t>
              </a:r>
              <a:endParaRPr lang="en-US" sz="100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-453583" y="2260497"/>
              <a:ext cx="5474781" cy="4619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6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67905" y="1232783"/>
            <a:ext cx="11235483" cy="1251103"/>
            <a:chOff x="848469" y="892060"/>
            <a:chExt cx="11235483" cy="1251103"/>
          </a:xfrm>
        </p:grpSpPr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848469" y="973612"/>
              <a:ext cx="1123548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35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nhiều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Hỏi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48469" y="892060"/>
              <a:ext cx="844170" cy="757670"/>
              <a:chOff x="801858" y="813550"/>
              <a:chExt cx="844170" cy="757670"/>
            </a:xfrm>
            <a:solidFill>
              <a:srgbClr val="00B0F0"/>
            </a:solidFill>
          </p:grpSpPr>
          <p:sp>
            <p:nvSpPr>
              <p:cNvPr id="3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801858" y="81355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983468" y="986445"/>
                <a:ext cx="6625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7905" y="3120634"/>
            <a:ext cx="2575345" cy="783193"/>
          </a:xfrm>
          <a:prstGeom prst="roundRect">
            <a:avLst/>
          </a:prstGeom>
          <a:solidFill>
            <a:srgbClr val="F8F864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/>
              <a:t>Số </a:t>
            </a:r>
            <a:r>
              <a:rPr lang="en-US" sz="4000" b="1" i="1" dirty="0" err="1" smtClean="0"/>
              <a:t>bạn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gái</a:t>
            </a:r>
            <a:endParaRPr lang="en-US" sz="4000" b="1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43250" y="3178146"/>
            <a:ext cx="64579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dirty="0" smtClean="0"/>
              <a:t>Số </a:t>
            </a:r>
            <a:r>
              <a:rPr lang="en-US" sz="4000" dirty="0" err="1" smtClean="0"/>
              <a:t>lớn</a:t>
            </a:r>
            <a:r>
              <a:rPr lang="en-US" sz="4000" dirty="0" smtClean="0"/>
              <a:t> (</a:t>
            </a:r>
            <a:r>
              <a:rPr lang="en-US" sz="4000" dirty="0" err="1" smtClean="0"/>
              <a:t>gái</a:t>
            </a:r>
            <a:r>
              <a:rPr lang="en-US" sz="4000" dirty="0" smtClean="0"/>
              <a:t> </a:t>
            </a:r>
            <a:r>
              <a:rPr lang="en-US" sz="4000" dirty="0" err="1" smtClean="0"/>
              <a:t>nhiều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trai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8943" y="4021909"/>
            <a:ext cx="2575345" cy="783193"/>
          </a:xfrm>
          <a:prstGeom prst="roundRect">
            <a:avLst/>
          </a:prstGeom>
          <a:solidFill>
            <a:srgbClr val="F8F864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/>
              <a:t>Số </a:t>
            </a:r>
            <a:r>
              <a:rPr lang="en-US" sz="4000" b="1" i="1" dirty="0" err="1" smtClean="0"/>
              <a:t>bạn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trai</a:t>
            </a:r>
            <a:endParaRPr lang="en-US" sz="4000" b="1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24288" y="4079421"/>
            <a:ext cx="22097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dirty="0" smtClean="0"/>
              <a:t>Số </a:t>
            </a:r>
            <a:r>
              <a:rPr lang="en-US" sz="4000" dirty="0" err="1" smtClean="0"/>
              <a:t>bé</a:t>
            </a:r>
            <a:endParaRPr lang="en-US" sz="4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7905" y="4998491"/>
            <a:ext cx="2575345" cy="783193"/>
          </a:xfrm>
          <a:prstGeom prst="roundRect">
            <a:avLst/>
          </a:prstGeom>
          <a:solidFill>
            <a:srgbClr val="F8F864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35 </a:t>
            </a:r>
            <a:r>
              <a:rPr lang="en-US" sz="4000" b="1" i="1" dirty="0" err="1" smtClean="0"/>
              <a:t>bạn</a:t>
            </a:r>
            <a:endParaRPr lang="en-US" sz="400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7905" y="5905229"/>
            <a:ext cx="2575345" cy="783193"/>
          </a:xfrm>
          <a:prstGeom prst="roundRect">
            <a:avLst/>
          </a:prstGeom>
          <a:solidFill>
            <a:srgbClr val="F8F864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1 </a:t>
            </a:r>
            <a:r>
              <a:rPr lang="en-US" sz="4000" b="1" i="1" dirty="0" err="1" smtClean="0"/>
              <a:t>bạn</a:t>
            </a:r>
            <a:endParaRPr lang="en-US" sz="4000" b="1" i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43249" y="5058974"/>
            <a:ext cx="876642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200" dirty="0" err="1" smtClean="0"/>
              <a:t>Tổng</a:t>
            </a:r>
            <a:r>
              <a:rPr lang="en-US" sz="3200" dirty="0" smtClean="0"/>
              <a:t> (Số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gái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trai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số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sinh</a:t>
            </a: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r>
              <a:rPr lang="en-US" sz="3200" dirty="0" smtClean="0"/>
              <a:t> </a:t>
            </a:r>
            <a:r>
              <a:rPr lang="en-US" sz="3200" dirty="0" err="1" smtClean="0"/>
              <a:t>lớp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24288" y="6012647"/>
            <a:ext cx="876642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200" dirty="0" err="1" smtClean="0"/>
              <a:t>Hiệu</a:t>
            </a:r>
            <a:r>
              <a:rPr lang="en-US" sz="3200" dirty="0" smtClean="0"/>
              <a:t> </a:t>
            </a:r>
            <a:r>
              <a:rPr lang="en-US" sz="3200" dirty="0" smtClean="0"/>
              <a:t>(Số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gái</a:t>
            </a:r>
            <a:r>
              <a:rPr lang="en-US" sz="3200" dirty="0" smtClean="0"/>
              <a:t>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hơn</a:t>
            </a:r>
            <a:r>
              <a:rPr lang="en-US" sz="3200" dirty="0" smtClean="0"/>
              <a:t> số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trai</a:t>
            </a:r>
            <a:r>
              <a:rPr lang="en-US" sz="3200" dirty="0" smtClean="0"/>
              <a:t> 1 </a:t>
            </a:r>
            <a:r>
              <a:rPr lang="en-US" sz="3200" dirty="0" err="1" smtClean="0"/>
              <a:t>bạn</a:t>
            </a:r>
            <a:r>
              <a:rPr lang="en-US" sz="3200" dirty="0" smtClean="0"/>
              <a:t>).</a:t>
            </a:r>
            <a:endParaRPr lang="en-US" sz="3200" dirty="0"/>
          </a:p>
        </p:txBody>
      </p:sp>
      <p:sp>
        <p:nvSpPr>
          <p:cNvPr id="47" name="Hộp Văn bản 14">
            <a:extLst>
              <a:ext uri="{FF2B5EF4-FFF2-40B4-BE49-F238E27FC236}">
                <a16:creationId xmlns:a16="http://schemas.microsoft.com/office/drawing/2014/main" id="{1157ED18-EBA4-52DE-A5AA-9953BEE8FD11}"/>
              </a:ext>
            </a:extLst>
          </p:cNvPr>
          <p:cNvSpPr txBox="1"/>
          <p:nvPr/>
        </p:nvSpPr>
        <p:spPr>
          <a:xfrm>
            <a:off x="655401" y="2333705"/>
            <a:ext cx="2438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F8F"/>
                </a:solidFill>
                <a:latin typeface="iCiel Pony" panose="02000000000000000000" pitchFamily="2" charset="0"/>
              </a:rPr>
              <a:t>T</a:t>
            </a:r>
            <a:r>
              <a:rPr lang="en-US" sz="5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E8C2D2"/>
                </a:solidFill>
                <a:latin typeface="iCiel Pony" panose="02000000000000000000" pitchFamily="2" charset="0"/>
              </a:rPr>
              <a:t>A </a:t>
            </a:r>
            <a:r>
              <a:rPr lang="en-US" sz="5000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iCiel Pony" panose="02000000000000000000" pitchFamily="2" charset="0"/>
              </a:rPr>
              <a:t>C</a:t>
            </a:r>
            <a:r>
              <a:rPr lang="en-US" sz="5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5B677"/>
                </a:solidFill>
                <a:latin typeface="iCiel Pony" panose="02000000000000000000" pitchFamily="2" charset="0"/>
              </a:rPr>
              <a:t>Ó</a:t>
            </a:r>
            <a:r>
              <a:rPr lang="en-US" sz="5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78F4A1"/>
                </a:solidFill>
                <a:latin typeface="iCiel Pony" panose="02000000000000000000" pitchFamily="2" charset="0"/>
              </a:rPr>
              <a:t>:</a:t>
            </a:r>
            <a:endParaRPr lang="vi-VN" sz="5000" dirty="0">
              <a:ln w="28575"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/>
      <p:bldP spid="46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67905" y="1232783"/>
            <a:ext cx="11235483" cy="1251103"/>
            <a:chOff x="848469" y="892060"/>
            <a:chExt cx="11235483" cy="1251103"/>
          </a:xfrm>
        </p:grpSpPr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848469" y="973612"/>
              <a:ext cx="1123548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35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nhiều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Hỏi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48469" y="892060"/>
              <a:ext cx="844170" cy="757670"/>
              <a:chOff x="801858" y="813550"/>
              <a:chExt cx="844170" cy="757670"/>
            </a:xfrm>
            <a:solidFill>
              <a:srgbClr val="00B0F0"/>
            </a:solidFill>
          </p:grpSpPr>
          <p:sp>
            <p:nvSpPr>
              <p:cNvPr id="3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801858" y="81355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983468" y="986445"/>
                <a:ext cx="6625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04724" y="2815031"/>
            <a:ext cx="11787773" cy="4141916"/>
            <a:chOff x="204724" y="2815031"/>
            <a:chExt cx="11787773" cy="414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724" y="2815031"/>
              <a:ext cx="10358782" cy="4141916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9275152" y="4318575"/>
              <a:ext cx="1288353" cy="1282499"/>
              <a:chOff x="6928142" y="4694395"/>
              <a:chExt cx="1288353" cy="1282499"/>
            </a:xfrm>
          </p:grpSpPr>
          <p:sp>
            <p:nvSpPr>
              <p:cNvPr id="51" name="Left Brace 50"/>
              <p:cNvSpPr/>
              <p:nvPr/>
            </p:nvSpPr>
            <p:spPr>
              <a:xfrm rot="16200000" flipV="1">
                <a:off x="7281309" y="4341228"/>
                <a:ext cx="582020" cy="1288353"/>
              </a:xfrm>
              <a:prstGeom prst="leftBrace">
                <a:avLst>
                  <a:gd name="adj1" fmla="val 42396"/>
                  <a:gd name="adj2" fmla="val 5133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333331" y="5192064"/>
                <a:ext cx="564369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b="1" dirty="0" smtClean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45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0444213" y="3653645"/>
              <a:ext cx="1548284" cy="2114690"/>
              <a:chOff x="9351381" y="4135198"/>
              <a:chExt cx="1548284" cy="2114690"/>
            </a:xfrm>
          </p:grpSpPr>
          <p:sp>
            <p:nvSpPr>
              <p:cNvPr id="54" name="Left Brace 53"/>
              <p:cNvSpPr/>
              <p:nvPr/>
            </p:nvSpPr>
            <p:spPr>
              <a:xfrm rot="10800000" flipV="1">
                <a:off x="9351381" y="4135198"/>
                <a:ext cx="562637" cy="2114690"/>
              </a:xfrm>
              <a:prstGeom prst="leftBrace">
                <a:avLst>
                  <a:gd name="adj1" fmla="val 42396"/>
                  <a:gd name="adj2" fmla="val 4731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9975331" y="4800128"/>
                <a:ext cx="924334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</a:t>
                </a:r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53985" y="2447585"/>
            <a:ext cx="1057634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5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i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5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5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69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94" y="230895"/>
            <a:ext cx="7000538" cy="141066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67905" y="1232783"/>
            <a:ext cx="11235483" cy="1251103"/>
            <a:chOff x="848469" y="892060"/>
            <a:chExt cx="11235483" cy="1251103"/>
          </a:xfrm>
        </p:grpSpPr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848469" y="973612"/>
              <a:ext cx="1123548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35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nhiều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là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Hỏi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lớp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4A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có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gái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bao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nhiêu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bạn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</a:t>
              </a:r>
              <a:r>
                <a:rPr lang="en-US" sz="3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endParaRPr lang="vi-VN" sz="3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48469" y="892060"/>
              <a:ext cx="844170" cy="757670"/>
              <a:chOff x="801858" y="813550"/>
              <a:chExt cx="844170" cy="757670"/>
            </a:xfrm>
            <a:solidFill>
              <a:srgbClr val="00B0F0"/>
            </a:solidFill>
          </p:grpSpPr>
          <p:sp>
            <p:nvSpPr>
              <p:cNvPr id="3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801858" y="81355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983468" y="986445"/>
                <a:ext cx="6625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69549" y="3029133"/>
            <a:ext cx="5765713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(</a:t>
            </a:r>
            <a:r>
              <a:rPr lang="en-US" sz="6000" dirty="0">
                <a:solidFill>
                  <a:srgbClr val="FF0000"/>
                </a:solidFill>
              </a:rPr>
              <a:t>3</a:t>
            </a:r>
            <a:r>
              <a:rPr lang="en-US" sz="6000" dirty="0" smtClean="0">
                <a:solidFill>
                  <a:srgbClr val="FF0000"/>
                </a:solidFill>
              </a:rPr>
              <a:t>5</a:t>
            </a:r>
            <a:r>
              <a:rPr lang="en-US" sz="6000" dirty="0" smtClean="0"/>
              <a:t> – </a:t>
            </a:r>
            <a:r>
              <a:rPr lang="en-US" sz="6000" dirty="0">
                <a:solidFill>
                  <a:srgbClr val="00B0F0"/>
                </a:solidFill>
              </a:rPr>
              <a:t>1</a:t>
            </a:r>
            <a:r>
              <a:rPr lang="en-US" sz="6000" dirty="0" smtClean="0"/>
              <a:t>) : 2 = 17</a:t>
            </a:r>
            <a:endParaRPr lang="en-US" sz="6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52891" y="2176818"/>
            <a:ext cx="4129660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Bài </a:t>
            </a:r>
            <a:r>
              <a:rPr lang="en-US" sz="6000" b="1" dirty="0" err="1" smtClean="0"/>
              <a:t>giải</a:t>
            </a:r>
            <a:endParaRPr lang="en-US" sz="6000" b="1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099702" y="3850044"/>
            <a:ext cx="8036039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Số </a:t>
            </a:r>
            <a:r>
              <a:rPr lang="en-US" sz="6000" dirty="0" err="1" smtClean="0"/>
              <a:t>bạn</a:t>
            </a:r>
            <a:r>
              <a:rPr lang="en-US" sz="6000" dirty="0" smtClean="0"/>
              <a:t> </a:t>
            </a:r>
            <a:r>
              <a:rPr lang="en-US" sz="6000" dirty="0" err="1" smtClean="0"/>
              <a:t>nam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17 </a:t>
            </a:r>
            <a:r>
              <a:rPr lang="en-US" sz="6000" dirty="0" err="1" smtClean="0"/>
              <a:t>bạn</a:t>
            </a:r>
            <a:r>
              <a:rPr lang="en-US" sz="6000" dirty="0" smtClean="0"/>
              <a:t>.</a:t>
            </a:r>
            <a:endParaRPr lang="en-US" sz="60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845662" y="4787750"/>
            <a:ext cx="6514345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17</a:t>
            </a:r>
            <a:r>
              <a:rPr lang="en-US" sz="6000" dirty="0" smtClean="0"/>
              <a:t> + </a:t>
            </a:r>
            <a:r>
              <a:rPr lang="en-US" sz="6000" dirty="0">
                <a:solidFill>
                  <a:srgbClr val="00B0F0"/>
                </a:solidFill>
              </a:rPr>
              <a:t>1</a:t>
            </a:r>
            <a:r>
              <a:rPr lang="en-US" sz="6000" dirty="0" smtClean="0"/>
              <a:t> = 18</a:t>
            </a:r>
            <a:endParaRPr lang="en-US" sz="6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658611" y="5633277"/>
            <a:ext cx="6918222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Số </a:t>
            </a:r>
            <a:r>
              <a:rPr lang="en-US" sz="6000" dirty="0" err="1" smtClean="0"/>
              <a:t>bạn</a:t>
            </a:r>
            <a:r>
              <a:rPr lang="en-US" sz="6000" dirty="0" smtClean="0"/>
              <a:t> </a:t>
            </a:r>
            <a:r>
              <a:rPr lang="en-US" sz="6000" dirty="0" err="1" smtClean="0"/>
              <a:t>nữ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18 </a:t>
            </a:r>
            <a:r>
              <a:rPr lang="en-US" sz="6000" dirty="0" err="1" smtClean="0"/>
              <a:t>bạn</a:t>
            </a:r>
            <a:r>
              <a:rPr lang="en-US" sz="6000" dirty="0" smtClean="0"/>
              <a:t>.</a:t>
            </a:r>
            <a:endParaRPr lang="en-US" sz="6000" i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94" r="59679"/>
          <a:stretch/>
        </p:blipFill>
        <p:spPr>
          <a:xfrm>
            <a:off x="-618028" y="3308389"/>
            <a:ext cx="3144026" cy="35573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7" t="19763" r="19613" b="-869"/>
          <a:stretch/>
        </p:blipFill>
        <p:spPr>
          <a:xfrm>
            <a:off x="9405462" y="3316148"/>
            <a:ext cx="3144026" cy="35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20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4992" b="42405"/>
          <a:stretch/>
        </p:blipFill>
        <p:spPr>
          <a:xfrm>
            <a:off x="4337958" y="2492823"/>
            <a:ext cx="5015048" cy="44435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724" y="3183458"/>
            <a:ext cx="4808474" cy="1650414"/>
            <a:chOff x="259915" y="77414"/>
            <a:chExt cx="4808474" cy="1650414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1584340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 smtClean="0">
                  <a:latin typeface="+mn-lt"/>
                </a:rPr>
                <a:t>Đây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là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loại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vải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đẹp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nhất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cháu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từng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thấy</a:t>
              </a:r>
              <a:r>
                <a:rPr lang="en-US" sz="3200" b="0" dirty="0" smtClean="0">
                  <a:latin typeface="+mn-lt"/>
                </a:rPr>
                <a:t>! </a:t>
              </a:r>
              <a:r>
                <a:rPr lang="en-US" sz="3200" b="0" dirty="0" err="1" smtClean="0">
                  <a:latin typeface="+mn-lt"/>
                </a:rPr>
                <a:t>Cháu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rất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thích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4817" b="28749"/>
          <a:stretch/>
        </p:blipFill>
        <p:spPr>
          <a:xfrm>
            <a:off x="7667354" y="1294102"/>
            <a:ext cx="5421629" cy="5616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809">
            <a:off x="1304044" y="3716576"/>
            <a:ext cx="6501822" cy="36572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067006" y="497268"/>
            <a:ext cx="4754879" cy="1593668"/>
            <a:chOff x="259915" y="77414"/>
            <a:chExt cx="4808474" cy="41379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7"/>
              <a:ext cx="4808474" cy="4071854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16D8D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0" dirty="0" err="1" smtClean="0">
                  <a:latin typeface="+mn-lt"/>
                </a:rPr>
                <a:t>Các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em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đã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giúp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vị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khách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nhí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tìm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ra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loại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vải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yêu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thích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rồi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đấy</a:t>
              </a:r>
              <a:r>
                <a:rPr lang="en-US" sz="3200" b="0" dirty="0" smtClean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4677805" y="566324"/>
            <a:ext cx="7238883" cy="6247868"/>
            <a:chOff x="2876478" y="2773787"/>
            <a:chExt cx="6688426" cy="2945881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79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0000" dirty="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0000" dirty="0" err="1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8" y="2773787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en-US" sz="20000" dirty="0" err="1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ố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043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smtClean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 smtClean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801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141743" y="2364543"/>
            <a:ext cx="6354307" cy="4727500"/>
            <a:chOff x="1308038" y="1888007"/>
            <a:chExt cx="7260610" cy="4914077"/>
          </a:xfrm>
        </p:grpSpPr>
        <p:sp>
          <p:nvSpPr>
            <p:cNvPr id="15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489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 smtClean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SỐ ĐO CỦA BẠN</a:t>
              </a:r>
              <a:endParaRPr lang="vi-VN" sz="10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6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38" y="1888007"/>
              <a:ext cx="7260607" cy="489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S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Ố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Đ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O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iCiel Pony" panose="02000000000000000000" pitchFamily="2" charset="0"/>
                </a:rPr>
                <a:t>C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7A7CB"/>
                  </a:solidFill>
                  <a:latin typeface="iCiel Pony" panose="02000000000000000000" pitchFamily="2" charset="0"/>
                </a:rPr>
                <a:t>Ủ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A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 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B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EEF4B2"/>
                  </a:solidFill>
                  <a:latin typeface="iCiel Pony" panose="02000000000000000000" pitchFamily="2" charset="0"/>
                </a:rPr>
                <a:t>Ạ</a:t>
              </a:r>
              <a:r>
                <a:rPr lang="en-US" sz="10000" dirty="0" smtClean="0">
                  <a:ln w="28575">
                    <a:solidFill>
                      <a:srgbClr val="0070C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N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399042" y="1408010"/>
            <a:ext cx="4299847" cy="714885"/>
            <a:chOff x="3647051" y="4536463"/>
            <a:chExt cx="4299847" cy="1418210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 smtClean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7051" y="4536463"/>
              <a:ext cx="4280542" cy="138147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dirty="0" smtClean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  <a:endParaRPr lang="en-US" sz="9000" dirty="0">
                <a:ln w="9525">
                  <a:noFill/>
                  <a:prstDash val="solid"/>
                </a:ln>
                <a:solidFill>
                  <a:srgbClr val="FF5D5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340933" cy="2775311"/>
            <a:chOff x="-148932" y="294969"/>
            <a:chExt cx="12340933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62301" y="449260"/>
              <a:ext cx="9029700" cy="197500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Muốn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tìm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bé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biết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ổng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và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iệu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ta làm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như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thế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US" sz="5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  <a:endParaRPr lang="en-US" sz="55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127000">
                    <a:solidFill>
                      <a:schemeClr val="bg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744" y="2724069"/>
            <a:ext cx="12044512" cy="4155401"/>
            <a:chOff x="73744" y="2724069"/>
            <a:chExt cx="12044512" cy="415540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3744" y="2724069"/>
              <a:ext cx="12044512" cy="1634490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 smtClean="0"/>
                <a:t>Số </a:t>
              </a:r>
              <a:r>
                <a:rPr lang="en-US" sz="9000" b="1" dirty="0" err="1" smtClean="0"/>
                <a:t>bé</a:t>
              </a:r>
              <a:r>
                <a:rPr lang="en-US" sz="9000" b="1" dirty="0" smtClean="0"/>
                <a:t> = (</a:t>
              </a:r>
              <a:r>
                <a:rPr lang="en-US" sz="9000" b="1" dirty="0" err="1" smtClean="0"/>
                <a:t>Tổng</a:t>
              </a:r>
              <a:r>
                <a:rPr lang="en-US" sz="9000" b="1" dirty="0" smtClean="0"/>
                <a:t> – </a:t>
              </a:r>
              <a:r>
                <a:rPr lang="en-US" sz="9000" b="1" dirty="0" err="1" smtClean="0"/>
                <a:t>Hiệu</a:t>
              </a:r>
              <a:r>
                <a:rPr lang="en-US" sz="9000" b="1" dirty="0" smtClean="0"/>
                <a:t>) : 2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961" y="4337092"/>
              <a:ext cx="2878162" cy="2542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20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78519" cy="2509995"/>
            <a:chOff x="-20450" y="294969"/>
            <a:chExt cx="11978519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483941" y="435986"/>
              <a:ext cx="8474128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Muốn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tìm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US" sz="50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lớn</a:t>
              </a:r>
              <a:r>
                <a:rPr lang="en-US" sz="5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biết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Tổng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và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Hiệu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ta làm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như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thế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  <a:endParaRPr lang="en-US" sz="5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6685" y="2757409"/>
            <a:ext cx="11203856" cy="4122061"/>
            <a:chOff x="546685" y="2757409"/>
            <a:chExt cx="11203856" cy="412206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46685" y="2757409"/>
              <a:ext cx="11203856" cy="1464231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/>
                <a:t>Số </a:t>
              </a:r>
              <a:r>
                <a:rPr lang="en-US" sz="8000" b="1" dirty="0" err="1"/>
                <a:t>lớn</a:t>
              </a:r>
              <a:r>
                <a:rPr lang="en-US" sz="8000" b="1" dirty="0"/>
                <a:t> = (</a:t>
              </a:r>
              <a:r>
                <a:rPr lang="en-US" sz="8000" b="1" dirty="0" err="1"/>
                <a:t>Tổng</a:t>
              </a:r>
              <a:r>
                <a:rPr lang="en-US" sz="8000" b="1" dirty="0"/>
                <a:t> + </a:t>
              </a:r>
              <a:r>
                <a:rPr lang="en-US" sz="8000" b="1" dirty="0" err="1"/>
                <a:t>Hiệu</a:t>
              </a:r>
              <a:r>
                <a:rPr lang="en-US" sz="8000" b="1" dirty="0"/>
                <a:t>) : 2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961" y="4337092"/>
              <a:ext cx="2878162" cy="2542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5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9234" cy="2460583"/>
            <a:chOff x="1" y="294969"/>
            <a:chExt cx="12899234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2624" y="521605"/>
              <a:ext cx="10266611" cy="163449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biết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Tổng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và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lớn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</a:t>
              </a:r>
            </a:p>
            <a:p>
              <a:pPr algn="ctr"/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ta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có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thể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tìm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bé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bằng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cách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  <a:endPara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744" y="2724069"/>
            <a:ext cx="12044512" cy="4155401"/>
            <a:chOff x="73744" y="2724069"/>
            <a:chExt cx="12044512" cy="41554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3744" y="2724069"/>
              <a:ext cx="12044512" cy="1634490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 smtClean="0"/>
                <a:t>Số </a:t>
              </a:r>
              <a:r>
                <a:rPr lang="en-US" sz="9000" b="1" dirty="0" err="1" smtClean="0"/>
                <a:t>bé</a:t>
              </a:r>
              <a:r>
                <a:rPr lang="en-US" sz="9000" b="1" dirty="0" smtClean="0"/>
                <a:t> = </a:t>
              </a:r>
              <a:r>
                <a:rPr lang="en-US" sz="9000" b="1" dirty="0" err="1" smtClean="0"/>
                <a:t>Tổng</a:t>
              </a:r>
              <a:r>
                <a:rPr lang="en-US" sz="9000" b="1" dirty="0" smtClean="0"/>
                <a:t> – Số </a:t>
              </a:r>
              <a:r>
                <a:rPr lang="en-US" sz="9000" b="1" dirty="0" err="1" smtClean="0"/>
                <a:t>lớn</a:t>
              </a:r>
              <a:endParaRPr lang="en-US" sz="9000" b="1" dirty="0" smtClean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961" y="4337092"/>
              <a:ext cx="2878162" cy="2542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7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9234" cy="2460583"/>
            <a:chOff x="1" y="294969"/>
            <a:chExt cx="12899234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52609"/>
                <a:ext cx="4280542" cy="1402943"/>
                <a:chOff x="2001466" y="4296018"/>
                <a:chExt cx="4280542" cy="140294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9000" b="1" dirty="0" smtClean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4:</a:t>
                  </a:r>
                  <a:endParaRPr lang="en-US" sz="9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466" y="429601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9000" dirty="0" smtClean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4:</a:t>
                  </a:r>
                  <a:endParaRPr lang="en-US" sz="900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2624" y="521605"/>
              <a:ext cx="10266611" cy="163449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biết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Tổng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và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bé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</a:t>
              </a:r>
            </a:p>
            <a:p>
              <a:pPr algn="ctr"/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ta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có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thể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tìm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lớn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bằng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cách </a:t>
              </a:r>
              <a:r>
                <a:rPr lang="en-GB" sz="45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GB" sz="4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  <a:endPara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744" y="2724069"/>
            <a:ext cx="12044512" cy="4155401"/>
            <a:chOff x="73744" y="2724069"/>
            <a:chExt cx="12044512" cy="41554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3744" y="2724069"/>
              <a:ext cx="12044512" cy="1634490"/>
            </a:xfrm>
            <a:prstGeom prst="roundRect">
              <a:avLst/>
            </a:prstGeom>
            <a:solidFill>
              <a:srgbClr val="FAF6C7"/>
            </a:solidFill>
            <a:ln w="76200">
              <a:solidFill>
                <a:schemeClr val="accent4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 smtClean="0"/>
                <a:t>Số </a:t>
              </a:r>
              <a:r>
                <a:rPr lang="en-US" sz="9000" b="1" dirty="0" err="1" smtClean="0"/>
                <a:t>lớn</a:t>
              </a:r>
              <a:r>
                <a:rPr lang="en-US" sz="9000" b="1" dirty="0" smtClean="0"/>
                <a:t> = </a:t>
              </a:r>
              <a:r>
                <a:rPr lang="en-US" sz="9000" b="1" dirty="0" err="1" smtClean="0"/>
                <a:t>Tổng</a:t>
              </a:r>
              <a:r>
                <a:rPr lang="en-US" sz="9000" b="1" dirty="0" smtClean="0"/>
                <a:t> – Số </a:t>
              </a:r>
              <a:r>
                <a:rPr lang="en-US" sz="9000" b="1" dirty="0" err="1" smtClean="0"/>
                <a:t>bé</a:t>
              </a:r>
              <a:endParaRPr lang="en-US" sz="9000" b="1" dirty="0" smtClean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961" y="4337092"/>
              <a:ext cx="2878162" cy="2542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1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9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52" b="90741" l="3073" r="2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9" r="69221"/>
          <a:stretch/>
        </p:blipFill>
        <p:spPr>
          <a:xfrm>
            <a:off x="956470" y="344960"/>
            <a:ext cx="3529413" cy="595867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6831" y="1026243"/>
            <a:ext cx="4808474" cy="2197156"/>
            <a:chOff x="259915" y="77414"/>
            <a:chExt cx="4808474" cy="219715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2131082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3634" y="77414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 smtClean="0">
                  <a:latin typeface="+mn-lt"/>
                </a:rPr>
                <a:t>Các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em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đã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giúp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chị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đo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được</a:t>
              </a:r>
              <a:r>
                <a:rPr lang="en-US" sz="3200" b="0" dirty="0" smtClean="0">
                  <a:latin typeface="+mn-lt"/>
                </a:rPr>
                <a:t> số </a:t>
              </a:r>
              <a:r>
                <a:rPr lang="en-US" sz="3200" b="0" dirty="0" err="1" smtClean="0">
                  <a:latin typeface="+mn-lt"/>
                </a:rPr>
                <a:t>đo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cho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cô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bé</a:t>
              </a:r>
              <a:r>
                <a:rPr lang="en-US" sz="3200" b="0" dirty="0" smtClean="0">
                  <a:latin typeface="+mn-lt"/>
                </a:rPr>
                <a:t>. </a:t>
              </a:r>
              <a:r>
                <a:rPr lang="en-US" sz="3200" b="0" dirty="0" err="1" smtClean="0">
                  <a:latin typeface="+mn-lt"/>
                </a:rPr>
                <a:t>Cảm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ơn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các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em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nhiều</a:t>
              </a:r>
              <a:r>
                <a:rPr lang="en-US" sz="3200" b="0" dirty="0" smtClean="0">
                  <a:latin typeface="+mn-lt"/>
                </a:rPr>
                <a:t> </a:t>
              </a:r>
              <a:r>
                <a:rPr lang="en-US" sz="3200" b="0" dirty="0" err="1" smtClean="0">
                  <a:latin typeface="+mn-lt"/>
                </a:rPr>
                <a:t>nhé</a:t>
              </a:r>
              <a:r>
                <a:rPr lang="en-US" sz="3200" b="0" dirty="0" smtClean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3587427" y="1308419"/>
            <a:ext cx="3709851" cy="5277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48" y="1286684"/>
            <a:ext cx="3340898" cy="4426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0889" b="17142"/>
          <a:stretch/>
        </p:blipFill>
        <p:spPr>
          <a:xfrm>
            <a:off x="-2807887" y="1867288"/>
            <a:ext cx="3275161" cy="4344299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31106 -0.08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-4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55" b="83571" l="0" r="48571">
                        <a14:foregroundMark x1="18061" y1="37347" x2="25510" y2="38878"/>
                        <a14:foregroundMark x1="28878" y1="36429" x2="34082" y2="38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14" r="50889" b="17142"/>
          <a:stretch/>
        </p:blipFill>
        <p:spPr>
          <a:xfrm>
            <a:off x="1750472" y="2227166"/>
            <a:ext cx="3368040" cy="4467497"/>
          </a:xfrm>
          <a:prstGeom prst="rect">
            <a:avLst/>
          </a:prstGeom>
        </p:spPr>
      </p:pic>
      <p:pic>
        <p:nvPicPr>
          <p:cNvPr id="9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1634759" y="1414326"/>
            <a:ext cx="6368692" cy="504465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761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1715991" y="173326"/>
            <a:ext cx="6287460" cy="1917833"/>
            <a:chOff x="4743805" y="2513042"/>
            <a:chExt cx="6814013" cy="272552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 smtClean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5A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5A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36951" y="1830823"/>
            <a:ext cx="7043691" cy="1079314"/>
            <a:chOff x="413001" y="1667486"/>
            <a:chExt cx="7043691" cy="1079314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7831" y="1857722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</a:t>
              </a:r>
              <a:r>
                <a:rPr lang="en-US" sz="4000" b="1" dirty="0" smtClean="0">
                  <a:solidFill>
                    <a:srgbClr val="C00000"/>
                  </a:solidFill>
                  <a:latin typeface="UTM Duepuntozero" panose="02040603050506020204" pitchFamily="18" charset="0"/>
                </a:rPr>
                <a:t>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/>
            <a:stretch/>
          </p:blipFill>
          <p:spPr>
            <a:xfrm>
              <a:off x="413001" y="1667486"/>
              <a:ext cx="1703870" cy="107931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536951" y="2877789"/>
            <a:ext cx="7043691" cy="1079314"/>
            <a:chOff x="413001" y="1667486"/>
            <a:chExt cx="7043691" cy="107931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7831" y="1857722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</a:t>
              </a:r>
              <a:r>
                <a:rPr lang="en-US" sz="4000" b="1" dirty="0" smtClean="0">
                  <a:solidFill>
                    <a:srgbClr val="C00000"/>
                  </a:solidFill>
                  <a:latin typeface="UTM Duepuntozero" panose="02040603050506020204" pitchFamily="18" charset="0"/>
                </a:rPr>
                <a:t>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/>
            <a:stretch/>
          </p:blipFill>
          <p:spPr>
            <a:xfrm>
              <a:off x="413001" y="1667486"/>
              <a:ext cx="1703870" cy="107931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536951" y="4056650"/>
            <a:ext cx="7043691" cy="1079314"/>
            <a:chOff x="413001" y="1667486"/>
            <a:chExt cx="7043691" cy="1079314"/>
          </a:xfrm>
        </p:grpSpPr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7831" y="1857722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</a:t>
              </a:r>
              <a:r>
                <a:rPr lang="en-US" sz="4000" b="1" dirty="0" smtClean="0">
                  <a:solidFill>
                    <a:srgbClr val="C00000"/>
                  </a:solidFill>
                  <a:latin typeface="UTM Duepuntozero" panose="02040603050506020204" pitchFamily="18" charset="0"/>
                </a:rPr>
                <a:t>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/>
            <a:stretch/>
          </p:blipFill>
          <p:spPr>
            <a:xfrm>
              <a:off x="413001" y="1667486"/>
              <a:ext cx="1703870" cy="107931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536951" y="5174788"/>
            <a:ext cx="7043691" cy="1079314"/>
            <a:chOff x="413001" y="1667486"/>
            <a:chExt cx="7043691" cy="1079314"/>
          </a:xfrm>
        </p:grpSpPr>
        <p:sp>
          <p:nvSpPr>
            <p:cNvPr id="3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7831" y="1857722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</a:t>
              </a:r>
              <a:r>
                <a:rPr lang="en-US" sz="4000" b="1" dirty="0" smtClean="0">
                  <a:solidFill>
                    <a:srgbClr val="C00000"/>
                  </a:solidFill>
                  <a:latin typeface="UTM Duepuntozero" panose="02040603050506020204" pitchFamily="18" charset="0"/>
                </a:rPr>
                <a:t>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/>
            <a:stretch/>
          </p:blipFill>
          <p:spPr>
            <a:xfrm>
              <a:off x="413001" y="1667486"/>
              <a:ext cx="1703870" cy="1079314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7638197" y="120783"/>
            <a:ext cx="4736063" cy="67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30833 -0.133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36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36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36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36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061" b="97449" l="61443" r="97377">
                        <a14:foregroundMark x1="78426" y1="57959" x2="79475" y2="67857"/>
                        <a14:foregroundMark x1="70230" y1="55000" x2="70361" y2="55408"/>
                        <a14:foregroundMark x1="76984" y1="85714" x2="76984" y2="86939"/>
                        <a14:foregroundMark x1="69180" y1="53163" x2="68918" y2="52755"/>
                        <a14:foregroundMark x1="73377" y1="40816" x2="75410" y2="41837"/>
                        <a14:foregroundMark x1="79869" y1="41633" x2="82557" y2="44082"/>
                        <a14:foregroundMark x1="75803" y1="56837" x2="78033" y2="60612"/>
                        <a14:foregroundMark x1="79344" y1="58163" x2="80262" y2="58163"/>
                        <a14:foregroundMark x1="80131" y1="56633" x2="80393" y2="5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5" t="15965" r="2231" b="2389"/>
          <a:stretch/>
        </p:blipFill>
        <p:spPr>
          <a:xfrm>
            <a:off x="7638197" y="120783"/>
            <a:ext cx="4736063" cy="6737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445362" y="2092782"/>
            <a:ext cx="2278967" cy="2655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9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-354391" y="1105382"/>
            <a:ext cx="8493812" cy="3505173"/>
            <a:chOff x="4133327" y="8204395"/>
            <a:chExt cx="7210038" cy="350517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570" y="2060112"/>
            <a:ext cx="7021671" cy="45966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03645" y="1452235"/>
            <a:ext cx="4349403" cy="612934"/>
          </a:xfrm>
          <a:prstGeom prst="roundRect">
            <a:avLst/>
          </a:prstGeom>
          <a:solidFill>
            <a:srgbClr val="81D5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Bước</a:t>
            </a:r>
            <a:r>
              <a:rPr lang="en-US" sz="3000" b="1" dirty="0" smtClean="0"/>
              <a:t> 1: </a:t>
            </a:r>
            <a:r>
              <a:rPr lang="en-US" sz="3000" b="1" dirty="0" err="1"/>
              <a:t>T</a:t>
            </a:r>
            <a:r>
              <a:rPr lang="en-US" sz="3000" b="1" dirty="0" err="1" smtClean="0"/>
              <a:t>ìm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hiểu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vấn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đề</a:t>
            </a:r>
            <a:endParaRPr lang="en-US" sz="3000" b="1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1146" y="-22384"/>
            <a:ext cx="5974678" cy="152059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280097" y="2678091"/>
            <a:ext cx="2124538" cy="447064"/>
            <a:chOff x="1246608" y="2587364"/>
            <a:chExt cx="2124538" cy="44706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246608" y="2587364"/>
              <a:ext cx="2124538" cy="218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246608" y="3012578"/>
              <a:ext cx="2124538" cy="218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583541" y="3519727"/>
            <a:ext cx="2125894" cy="820180"/>
            <a:chOff x="1550052" y="3429000"/>
            <a:chExt cx="2125894" cy="82018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876550" y="3429000"/>
              <a:ext cx="4445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550052" y="4249180"/>
              <a:ext cx="151765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4377" y="3848100"/>
              <a:ext cx="56767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231446" y="3848100"/>
              <a:ext cx="4445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763806" y="2941320"/>
            <a:ext cx="1582018" cy="789946"/>
            <a:chOff x="7763806" y="2941320"/>
            <a:chExt cx="1582018" cy="789946"/>
          </a:xfrm>
        </p:grpSpPr>
        <p:grpSp>
          <p:nvGrpSpPr>
            <p:cNvPr id="48" name="Group 47"/>
            <p:cNvGrpSpPr/>
            <p:nvPr/>
          </p:nvGrpSpPr>
          <p:grpSpPr>
            <a:xfrm>
              <a:off x="7763806" y="2941320"/>
              <a:ext cx="1582018" cy="400869"/>
              <a:chOff x="1196397" y="2669728"/>
              <a:chExt cx="2174749" cy="442455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1196397" y="2669728"/>
                <a:ext cx="2174749" cy="850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196397" y="3112179"/>
                <a:ext cx="2174749" cy="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8005106" y="3731266"/>
              <a:ext cx="117064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53040" y="3125155"/>
            <a:ext cx="2311386" cy="2067622"/>
            <a:chOff x="653040" y="3125155"/>
            <a:chExt cx="2311386" cy="206762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53040" y="4494714"/>
              <a:ext cx="2311386" cy="698063"/>
            </a:xfrm>
            <a:prstGeom prst="roundRect">
              <a:avLst/>
            </a:prstGeom>
            <a:solidFill>
              <a:srgbClr val="F8F864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 dirty="0" err="1" smtClean="0"/>
                <a:t>Đề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bài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cho</a:t>
              </a:r>
              <a:endParaRPr lang="en-US" sz="3500" i="1" dirty="0"/>
            </a:p>
          </p:txBody>
        </p:sp>
        <p:sp>
          <p:nvSpPr>
            <p:cNvPr id="56" name="Bent Arrow 55"/>
            <p:cNvSpPr/>
            <p:nvPr/>
          </p:nvSpPr>
          <p:spPr>
            <a:xfrm>
              <a:off x="1504950" y="3125155"/>
              <a:ext cx="1228986" cy="1369559"/>
            </a:xfrm>
            <a:prstGeom prst="bent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987636" y="2739596"/>
            <a:ext cx="2922039" cy="2674722"/>
            <a:chOff x="8987636" y="2739596"/>
            <a:chExt cx="2922039" cy="267472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987636" y="4120347"/>
              <a:ext cx="2922039" cy="1293971"/>
            </a:xfrm>
            <a:prstGeom prst="roundRect">
              <a:avLst/>
            </a:prstGeom>
            <a:solidFill>
              <a:srgbClr val="BFFBA7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 dirty="0" err="1" smtClean="0"/>
                <a:t>Vấn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đề</a:t>
              </a:r>
              <a:r>
                <a:rPr lang="en-US" sz="3500" i="1" dirty="0" smtClean="0"/>
                <a:t> </a:t>
              </a:r>
            </a:p>
            <a:p>
              <a:pPr algn="ctr"/>
              <a:r>
                <a:rPr lang="en-US" sz="3500" i="1" dirty="0" err="1" smtClean="0"/>
                <a:t>cần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giải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quyết</a:t>
              </a:r>
              <a:endParaRPr lang="en-US" sz="3500" i="1" dirty="0"/>
            </a:p>
          </p:txBody>
        </p:sp>
        <p:sp>
          <p:nvSpPr>
            <p:cNvPr id="57" name="Bent Arrow 56"/>
            <p:cNvSpPr/>
            <p:nvPr/>
          </p:nvSpPr>
          <p:spPr>
            <a:xfrm flipH="1">
              <a:off x="9564448" y="2739596"/>
              <a:ext cx="1228986" cy="1369559"/>
            </a:xfrm>
            <a:prstGeom prst="ben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164011" y="4940730"/>
            <a:ext cx="1651834" cy="18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7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09" y="1969386"/>
            <a:ext cx="7021671" cy="4596661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03645" y="1452235"/>
            <a:ext cx="4349403" cy="612934"/>
          </a:xfrm>
          <a:prstGeom prst="roundRect">
            <a:avLst/>
          </a:prstGeom>
          <a:solidFill>
            <a:srgbClr val="F8F86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Bước</a:t>
            </a:r>
            <a:r>
              <a:rPr lang="en-US" sz="3000" b="1" dirty="0" smtClean="0"/>
              <a:t> 2: </a:t>
            </a:r>
            <a:r>
              <a:rPr lang="en-US" sz="3000" b="1" dirty="0" err="1" smtClean="0"/>
              <a:t>Lập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kế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hoạch</a:t>
            </a:r>
            <a:endParaRPr lang="en-US" sz="3000" b="1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146" y="-22384"/>
            <a:ext cx="5974678" cy="15205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482087" y="2109098"/>
            <a:ext cx="4246530" cy="1293971"/>
            <a:chOff x="7482087" y="2109098"/>
            <a:chExt cx="4246530" cy="1293971"/>
          </a:xfrm>
        </p:grpSpPr>
        <p:sp>
          <p:nvSpPr>
            <p:cNvPr id="36" name="Left Arrow 35"/>
            <p:cNvSpPr/>
            <p:nvPr/>
          </p:nvSpPr>
          <p:spPr>
            <a:xfrm>
              <a:off x="7482087" y="2323615"/>
              <a:ext cx="775775" cy="754729"/>
            </a:xfrm>
            <a:prstGeom prst="lef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125468" y="2109098"/>
              <a:ext cx="3603149" cy="1293971"/>
            </a:xfrm>
            <a:prstGeom prst="roundRect">
              <a:avLst/>
            </a:prstGeom>
            <a:solidFill>
              <a:srgbClr val="BFFBA7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 dirty="0" smtClean="0"/>
                <a:t>Cách </a:t>
              </a:r>
              <a:r>
                <a:rPr lang="en-US" sz="3500" i="1" dirty="0" err="1" smtClean="0"/>
                <a:t>thức</a:t>
              </a:r>
              <a:r>
                <a:rPr lang="en-US" sz="3500" i="1" dirty="0" smtClean="0"/>
                <a:t> </a:t>
              </a:r>
            </a:p>
            <a:p>
              <a:pPr algn="ctr"/>
              <a:r>
                <a:rPr lang="en-US" sz="3500" i="1" dirty="0" err="1"/>
                <a:t>g</a:t>
              </a:r>
              <a:r>
                <a:rPr lang="en-US" sz="3500" i="1" dirty="0" err="1" smtClean="0"/>
                <a:t>iải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quyết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vấn</a:t>
              </a:r>
              <a:r>
                <a:rPr lang="en-US" sz="3500" i="1" dirty="0" smtClean="0"/>
                <a:t> </a:t>
              </a:r>
              <a:r>
                <a:rPr lang="en-US" sz="3500" i="1" dirty="0" err="1" smtClean="0"/>
                <a:t>đề</a:t>
              </a:r>
              <a:endParaRPr lang="en-US" sz="3500" i="1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24151" y="3682689"/>
            <a:ext cx="3858643" cy="1464231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Dùng </a:t>
            </a:r>
          </a:p>
          <a:p>
            <a:pPr algn="ctr"/>
            <a:r>
              <a:rPr lang="en-US" sz="4000" dirty="0" err="1" smtClean="0"/>
              <a:t>đồ</a:t>
            </a:r>
            <a:r>
              <a:rPr lang="en-US" sz="4000" dirty="0" smtClean="0"/>
              <a:t> </a:t>
            </a:r>
            <a:r>
              <a:rPr lang="en-US" sz="4000" dirty="0" err="1" smtClean="0"/>
              <a:t>dùng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endParaRPr lang="en-US" sz="4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24150" y="5388940"/>
            <a:ext cx="3858643" cy="783193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endParaRPr lang="en-US" sz="4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164011" y="4940730"/>
            <a:ext cx="1651834" cy="18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04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93" y="1969386"/>
            <a:ext cx="7021671" cy="4596661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093297" y="1450677"/>
            <a:ext cx="4692134" cy="612934"/>
          </a:xfrm>
          <a:prstGeom prst="roundRect">
            <a:avLst/>
          </a:prstGeom>
          <a:solidFill>
            <a:srgbClr val="BFFB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Bước</a:t>
            </a:r>
            <a:r>
              <a:rPr lang="en-US" sz="3000" b="1" dirty="0" smtClean="0"/>
              <a:t> 3: </a:t>
            </a:r>
            <a:r>
              <a:rPr lang="en-US" sz="3000" b="1" dirty="0" err="1" smtClean="0"/>
              <a:t>Tiến</a:t>
            </a:r>
            <a:r>
              <a:rPr lang="en-US" sz="3000" b="1" dirty="0" smtClean="0"/>
              <a:t> hành </a:t>
            </a:r>
            <a:r>
              <a:rPr lang="en-US" sz="3000" b="1" dirty="0" err="1" smtClean="0"/>
              <a:t>kế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hoạch</a:t>
            </a:r>
            <a:endParaRPr lang="en-US" sz="3000" b="1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146" y="-22384"/>
            <a:ext cx="5974678" cy="1520590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BE89E148-2AC0-7696-E687-3EE5FC6D315E}"/>
              </a:ext>
            </a:extLst>
          </p:cNvPr>
          <p:cNvSpPr txBox="1"/>
          <p:nvPr/>
        </p:nvSpPr>
        <p:spPr>
          <a:xfrm>
            <a:off x="8134715" y="1850709"/>
            <a:ext cx="3299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CÙNG NHAU THỰC HIỆN</a:t>
            </a:r>
            <a:endParaRPr lang="en-US" sz="6000" dirty="0">
              <a:ln w="28575">
                <a:solidFill>
                  <a:schemeClr val="tx1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24151" y="3682689"/>
            <a:ext cx="3858643" cy="1464231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Dùng </a:t>
            </a:r>
          </a:p>
          <a:p>
            <a:pPr algn="ctr"/>
            <a:r>
              <a:rPr lang="en-US" sz="4000" dirty="0" err="1" smtClean="0"/>
              <a:t>đồ</a:t>
            </a:r>
            <a:r>
              <a:rPr lang="en-US" sz="4000" dirty="0" smtClean="0"/>
              <a:t> </a:t>
            </a:r>
            <a:r>
              <a:rPr lang="en-US" sz="4000" dirty="0" err="1" smtClean="0"/>
              <a:t>dùng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24150" y="5388940"/>
            <a:ext cx="3858643" cy="783193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endParaRPr lang="en-US" sz="4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164011" y="4940730"/>
            <a:ext cx="1651834" cy="18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6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163824" y="1490048"/>
            <a:ext cx="4692134" cy="612934"/>
          </a:xfrm>
          <a:prstGeom prst="roundRect">
            <a:avLst/>
          </a:prstGeom>
          <a:solidFill>
            <a:srgbClr val="BFFB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Bước</a:t>
            </a:r>
            <a:r>
              <a:rPr lang="en-US" sz="3000" b="1" dirty="0" smtClean="0"/>
              <a:t> 3: </a:t>
            </a:r>
            <a:r>
              <a:rPr lang="en-US" sz="3000" b="1" dirty="0" err="1" smtClean="0"/>
              <a:t>Tiến</a:t>
            </a:r>
            <a:r>
              <a:rPr lang="en-US" sz="3000" b="1" dirty="0" smtClean="0"/>
              <a:t> hành </a:t>
            </a:r>
            <a:r>
              <a:rPr lang="en-US" sz="3000" b="1" dirty="0" err="1" smtClean="0"/>
              <a:t>kế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hoạch</a:t>
            </a:r>
            <a:endParaRPr lang="en-US" sz="3000" b="1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146" y="-22384"/>
            <a:ext cx="5974678" cy="1520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960767" y="1487143"/>
            <a:ext cx="3774251" cy="612934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Dùng </a:t>
            </a:r>
            <a:r>
              <a:rPr lang="en-US" sz="3000" dirty="0" err="1" smtClean="0"/>
              <a:t>đồ</a:t>
            </a:r>
            <a:r>
              <a:rPr lang="en-US" sz="3000" dirty="0" smtClean="0"/>
              <a:t> </a:t>
            </a:r>
            <a:r>
              <a:rPr lang="en-US" sz="3000" dirty="0" err="1" smtClean="0"/>
              <a:t>dùng</a:t>
            </a:r>
            <a:r>
              <a:rPr lang="en-US" sz="3000" dirty="0" smtClean="0"/>
              <a:t> </a:t>
            </a:r>
            <a:r>
              <a:rPr lang="en-US" sz="3000" dirty="0" err="1" smtClean="0"/>
              <a:t>học</a:t>
            </a:r>
            <a:r>
              <a:rPr lang="en-US" sz="3000" dirty="0" smtClean="0"/>
              <a:t> </a:t>
            </a:r>
            <a:r>
              <a:rPr lang="en-US" sz="3000" dirty="0" err="1" smtClean="0"/>
              <a:t>tập</a:t>
            </a:r>
            <a:endParaRPr lang="en-US" sz="30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752439" y="2047313"/>
            <a:ext cx="8715227" cy="698063"/>
            <a:chOff x="752439" y="2047313"/>
            <a:chExt cx="8715227" cy="6980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52439" y="2047313"/>
              <a:ext cx="1581543" cy="698063"/>
            </a:xfrm>
            <a:prstGeom prst="roundRect">
              <a:avLst/>
            </a:prstGeom>
            <a:solidFill>
              <a:srgbClr val="F8F864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smtClean="0"/>
                <a:t>Cách 1</a:t>
              </a:r>
              <a:endParaRPr lang="en-US" sz="35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363617" y="2179696"/>
              <a:ext cx="71040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/>
                <a:t>Tách </a:t>
              </a:r>
              <a:r>
                <a:rPr lang="en-US" sz="3000" dirty="0" err="1" smtClean="0"/>
                <a:t>ngẫu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nhiên</a:t>
              </a:r>
              <a:r>
                <a:rPr lang="en-US" sz="3000" dirty="0" smtClean="0"/>
                <a:t> 15 que </a:t>
              </a:r>
              <a:r>
                <a:rPr lang="en-US" sz="3000" dirty="0" err="1" smtClean="0"/>
                <a:t>tính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thành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hai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phần</a:t>
              </a:r>
              <a:endParaRPr lang="en-US" sz="30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1272" y="2752631"/>
            <a:ext cx="1088872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9 que,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6 que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1272" y="3194518"/>
            <a:ext cx="1088872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9 		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6</a:t>
            </a:r>
            <a:endParaRPr lang="en-US" sz="3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52440" y="3822528"/>
            <a:ext cx="8685591" cy="698063"/>
            <a:chOff x="752440" y="3822528"/>
            <a:chExt cx="8685591" cy="69806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752440" y="3822528"/>
              <a:ext cx="1581543" cy="698063"/>
            </a:xfrm>
            <a:prstGeom prst="roundRect">
              <a:avLst/>
            </a:prstGeom>
            <a:solidFill>
              <a:srgbClr val="F8F864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smtClean="0"/>
                <a:t>Cách 2</a:t>
              </a:r>
              <a:endParaRPr lang="en-US" sz="35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333982" y="3934026"/>
              <a:ext cx="71040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/>
                <a:t>Tách 3 que </a:t>
              </a:r>
              <a:r>
                <a:rPr lang="en-US" sz="3000" dirty="0" err="1" smtClean="0"/>
                <a:t>tính</a:t>
              </a:r>
              <a:r>
                <a:rPr lang="en-US" sz="3000" dirty="0" smtClean="0"/>
                <a:t> sang </a:t>
              </a:r>
              <a:r>
                <a:rPr lang="en-US" sz="3000" dirty="0" err="1" smtClean="0"/>
                <a:t>một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bên</a:t>
              </a:r>
              <a:r>
                <a:rPr lang="en-US" sz="3000" dirty="0" smtClean="0"/>
                <a:t>.</a:t>
              </a:r>
              <a:endParaRPr lang="en-US" sz="30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1272" y="4542232"/>
            <a:ext cx="1136840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(12 que) chia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6 que</a:t>
            </a:r>
            <a:endParaRPr lang="en-US" sz="3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18343" y="4991450"/>
            <a:ext cx="709777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que (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3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9373" y="5517525"/>
            <a:ext cx="1088872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9 		</a:t>
            </a:r>
            <a:r>
              <a:rPr lang="en-US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6</a:t>
            </a:r>
            <a:endParaRPr lang="en-US" sz="3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971507" y="6070273"/>
            <a:ext cx="3019462" cy="493819"/>
            <a:chOff x="933430" y="6071523"/>
            <a:chExt cx="3019462" cy="493819"/>
          </a:xfrm>
        </p:grpSpPr>
        <p:grpSp>
          <p:nvGrpSpPr>
            <p:cNvPr id="8" name="Group 7"/>
            <p:cNvGrpSpPr/>
            <p:nvPr/>
          </p:nvGrpSpPr>
          <p:grpSpPr>
            <a:xfrm>
              <a:off x="933430" y="6071523"/>
              <a:ext cx="968228" cy="493819"/>
              <a:chOff x="933430" y="6071523"/>
              <a:chExt cx="968228" cy="49381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1962688" y="6071523"/>
              <a:ext cx="968228" cy="493819"/>
              <a:chOff x="933430" y="6071523"/>
              <a:chExt cx="968228" cy="493819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2984664" y="6071523"/>
              <a:ext cx="968228" cy="493819"/>
              <a:chOff x="933430" y="6071523"/>
              <a:chExt cx="968228" cy="49381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898297" y="6070274"/>
            <a:ext cx="3019462" cy="493819"/>
            <a:chOff x="4625232" y="6092254"/>
            <a:chExt cx="3019462" cy="493819"/>
          </a:xfrm>
        </p:grpSpPr>
        <p:grpSp>
          <p:nvGrpSpPr>
            <p:cNvPr id="39" name="Group 38"/>
            <p:cNvGrpSpPr/>
            <p:nvPr/>
          </p:nvGrpSpPr>
          <p:grpSpPr>
            <a:xfrm>
              <a:off x="4625232" y="6092254"/>
              <a:ext cx="968228" cy="493819"/>
              <a:chOff x="933430" y="6071523"/>
              <a:chExt cx="968228" cy="493819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5654490" y="6092254"/>
              <a:ext cx="968228" cy="493819"/>
              <a:chOff x="933430" y="6071523"/>
              <a:chExt cx="968228" cy="493819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676466" y="6092254"/>
              <a:ext cx="968228" cy="493819"/>
              <a:chOff x="933430" y="6071523"/>
              <a:chExt cx="968228" cy="49381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2325837" y="6070274"/>
            <a:ext cx="1479216" cy="493819"/>
            <a:chOff x="9438031" y="6092254"/>
            <a:chExt cx="1479216" cy="493819"/>
          </a:xfrm>
        </p:grpSpPr>
        <p:grpSp>
          <p:nvGrpSpPr>
            <p:cNvPr id="48" name="Group 47"/>
            <p:cNvGrpSpPr/>
            <p:nvPr/>
          </p:nvGrpSpPr>
          <p:grpSpPr>
            <a:xfrm>
              <a:off x="9438031" y="6092254"/>
              <a:ext cx="968228" cy="493819"/>
              <a:chOff x="933430" y="6071523"/>
              <a:chExt cx="968228" cy="493819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430" y="6071523"/>
                <a:ext cx="457240" cy="493819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4418" y="6071523"/>
                <a:ext cx="457240" cy="493819"/>
              </a:xfrm>
              <a:prstGeom prst="rect">
                <a:avLst/>
              </a:prstGeom>
            </p:spPr>
          </p:pic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0007" y="6092254"/>
              <a:ext cx="457240" cy="493819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59693" y="5934210"/>
            <a:ext cx="1021363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C00000"/>
                </a:solidFill>
              </a:rPr>
              <a:t>Em</a:t>
            </a:r>
            <a:r>
              <a:rPr lang="en-US" sz="3500" b="1" dirty="0" smtClean="0">
                <a:solidFill>
                  <a:srgbClr val="C00000"/>
                </a:solidFill>
              </a:rPr>
              <a:t>:</a:t>
            </a:r>
            <a:endParaRPr lang="en-US" sz="3500" b="1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489562" y="5969299"/>
            <a:ext cx="1113629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C00000"/>
                </a:solidFill>
              </a:rPr>
              <a:t>Chị</a:t>
            </a:r>
            <a:r>
              <a:rPr lang="en-US" sz="3500" b="1" dirty="0" smtClean="0">
                <a:solidFill>
                  <a:srgbClr val="C00000"/>
                </a:solidFill>
              </a:rPr>
              <a:t>:</a:t>
            </a:r>
            <a:endParaRPr lang="en-US" sz="3500" b="1" dirty="0">
              <a:solidFill>
                <a:srgbClr val="C00000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 b="32660"/>
          <a:stretch/>
        </p:blipFill>
        <p:spPr>
          <a:xfrm>
            <a:off x="10633410" y="5002006"/>
            <a:ext cx="1651834" cy="18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3099 0.0032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12383 0.00232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99 0.00325 L -2.29167E-6 3.7037E-7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6" grpId="0"/>
      <p:bldP spid="29" grpId="0"/>
      <p:bldP spid="30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23988" y="1509561"/>
            <a:ext cx="4692134" cy="612934"/>
          </a:xfrm>
          <a:prstGeom prst="roundRect">
            <a:avLst/>
          </a:prstGeom>
          <a:solidFill>
            <a:srgbClr val="BFFBA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Bước</a:t>
            </a:r>
            <a:r>
              <a:rPr lang="en-US" sz="3000" b="1" dirty="0" smtClean="0"/>
              <a:t> 3: </a:t>
            </a:r>
            <a:r>
              <a:rPr lang="en-US" sz="3000" b="1" dirty="0" err="1" smtClean="0"/>
              <a:t>Tiến</a:t>
            </a:r>
            <a:r>
              <a:rPr lang="en-US" sz="3000" b="1" dirty="0" smtClean="0"/>
              <a:t> hành </a:t>
            </a:r>
            <a:r>
              <a:rPr lang="en-US" sz="3000" b="1" dirty="0" err="1" smtClean="0"/>
              <a:t>kế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hoạch</a:t>
            </a:r>
            <a:endParaRPr lang="en-US" sz="3000" b="1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6855958" y="-633617"/>
            <a:ext cx="6185647" cy="20842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2" b="63161"/>
          <a:stretch/>
        </p:blipFill>
        <p:spPr>
          <a:xfrm>
            <a:off x="-510988" y="-726141"/>
            <a:ext cx="6185647" cy="208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146" y="-22384"/>
            <a:ext cx="5974678" cy="1520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720932" y="1506656"/>
            <a:ext cx="2008226" cy="612934"/>
          </a:xfrm>
          <a:prstGeom prst="roundRect">
            <a:avLst/>
          </a:prstGeom>
          <a:solidFill>
            <a:srgbClr val="A9F7F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toán</a:t>
            </a:r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3137" y="3308214"/>
            <a:ext cx="1329718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					</a:t>
            </a:r>
            <a:r>
              <a:rPr lang="en-US" sz="7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7 		</a:t>
            </a:r>
            <a:r>
              <a:rPr lang="en-US" sz="7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8</a:t>
            </a:r>
            <a:endParaRPr lang="en-US" sz="7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3137" y="4299317"/>
            <a:ext cx="1329718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7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7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6		</a:t>
            </a:r>
            <a:r>
              <a:rPr lang="en-US" sz="7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lang="en-US" sz="7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48060" y="2222103"/>
            <a:ext cx="10796692" cy="1038582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5500" dirty="0" err="1" smtClean="0"/>
              <a:t>Thực</a:t>
            </a:r>
            <a:r>
              <a:rPr lang="en-US" sz="5500" dirty="0" smtClean="0"/>
              <a:t> </a:t>
            </a:r>
            <a:r>
              <a:rPr lang="en-US" sz="5500" dirty="0" err="1" smtClean="0"/>
              <a:t>hiện</a:t>
            </a:r>
            <a:r>
              <a:rPr lang="en-US" sz="5500" dirty="0" smtClean="0"/>
              <a:t> </a:t>
            </a:r>
            <a:r>
              <a:rPr lang="en-US" sz="5500" dirty="0" err="1" smtClean="0"/>
              <a:t>phép</a:t>
            </a:r>
            <a:r>
              <a:rPr lang="en-US" sz="5500" dirty="0" smtClean="0"/>
              <a:t> chia </a:t>
            </a:r>
            <a:r>
              <a:rPr lang="en-US" sz="5500" b="1" dirty="0" smtClean="0"/>
              <a:t>15 : 2 = 7 (</a:t>
            </a:r>
            <a:r>
              <a:rPr lang="en-US" sz="5500" b="1" dirty="0" err="1" smtClean="0"/>
              <a:t>dư</a:t>
            </a:r>
            <a:r>
              <a:rPr lang="en-US" sz="5500" b="1" dirty="0" smtClean="0"/>
              <a:t> 1)</a:t>
            </a:r>
            <a:endParaRPr lang="en-US" sz="55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83137" y="4960557"/>
            <a:ext cx="2648527" cy="1854717"/>
            <a:chOff x="1671362" y="5676254"/>
            <a:chExt cx="1840605" cy="125843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7" t="23063" r="44517" b="31277"/>
            <a:stretch/>
          </p:blipFill>
          <p:spPr>
            <a:xfrm>
              <a:off x="1671362" y="5676254"/>
              <a:ext cx="1099358" cy="125843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7" t="23063" r="44517" b="31277"/>
            <a:stretch/>
          </p:blipFill>
          <p:spPr>
            <a:xfrm>
              <a:off x="2412609" y="5676254"/>
              <a:ext cx="1099358" cy="1258435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9644285" y="4960557"/>
            <a:ext cx="2648527" cy="1854717"/>
            <a:chOff x="1671362" y="5676254"/>
            <a:chExt cx="1840605" cy="125843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7" t="23063" r="44517" b="31277"/>
            <a:stretch/>
          </p:blipFill>
          <p:spPr>
            <a:xfrm>
              <a:off x="1671362" y="5676254"/>
              <a:ext cx="1099358" cy="125843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7" t="23063" r="44517" b="31277"/>
            <a:stretch/>
          </p:blipFill>
          <p:spPr>
            <a:xfrm>
              <a:off x="2412609" y="5676254"/>
              <a:ext cx="1099358" cy="1258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4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2129</Words>
  <Application>Microsoft Office PowerPoint</Application>
  <PresentationFormat>Widescreen</PresentationFormat>
  <Paragraphs>418</Paragraphs>
  <Slides>47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LNTH-LuoLuoNotangYuanTi 1</vt:lpstr>
      <vt:lpstr>微软雅黑</vt:lpstr>
      <vt:lpstr>Arial</vt:lpstr>
      <vt:lpstr>Calibri</vt:lpstr>
      <vt:lpstr>Calibri Light</vt:lpstr>
      <vt:lpstr>等线</vt:lpstr>
      <vt:lpstr>iCiel Pony</vt:lpstr>
      <vt:lpstr>Lato Regular</vt:lpstr>
      <vt:lpstr>LNTH-Hoa Nho LNTH</vt:lpstr>
      <vt:lpstr>SVN-ARCO Typography</vt:lpstr>
      <vt:lpstr>SVN-Gretoon</vt:lpstr>
      <vt:lpstr>SVN-Poky's</vt:lpstr>
      <vt:lpstr>UTM Cookies</vt:lpstr>
      <vt:lpstr>UTM Duepuntozero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BUI NGOC HONG HANH</cp:lastModifiedBy>
  <cp:revision>97</cp:revision>
  <dcterms:created xsi:type="dcterms:W3CDTF">2023-08-18T09:43:06Z</dcterms:created>
  <dcterms:modified xsi:type="dcterms:W3CDTF">2023-08-19T14:22:52Z</dcterms:modified>
</cp:coreProperties>
</file>