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85" r:id="rId6"/>
    <p:sldId id="262" r:id="rId7"/>
    <p:sldId id="260" r:id="rId8"/>
    <p:sldId id="263" r:id="rId9"/>
    <p:sldId id="265" r:id="rId10"/>
    <p:sldId id="264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iCiel Pony" panose="02000000000000000000" pitchFamily="2" charset="-93"/>
      <p:regular r:id="rId37"/>
    </p:embeddedFont>
    <p:embeddedFont>
      <p:font typeface="LNTH-LuoLuoNotangYuanTi 1" pitchFamily="2" charset="-128"/>
      <p:regular r:id="rId38"/>
    </p:embeddedFont>
    <p:embeddedFont>
      <p:font typeface="SVN-Apple" panose="02040603050506020204" pitchFamily="18" charset="0"/>
      <p:regular r:id="rId39"/>
    </p:embeddedFont>
    <p:embeddedFont>
      <p:font typeface="SVN-Gretoon" panose="02040603050506020204" pitchFamily="18" charset="0"/>
      <p:regular r:id="rId40"/>
    </p:embeddedFont>
    <p:embeddedFont>
      <p:font typeface="UTM Duepuntozero" panose="02040603050506020204" pitchFamily="18" charset="0"/>
      <p:regular r:id="rId41"/>
      <p:bold r:id="rId42"/>
    </p:embeddedFont>
    <p:embeddedFont>
      <p:font typeface="UTM Edwardian" panose="02040603050506020204" pitchFamily="18" charset="0"/>
      <p:regular r:id="rId43"/>
      <p:bold r:id="rId44"/>
    </p:embeddedFont>
    <p:embeddedFont>
      <p:font typeface="UTM Mother" panose="02040603050506020204" pitchFamily="18" charset="0"/>
      <p:regular r:id="rId45"/>
    </p:embeddedFont>
    <p:embeddedFont>
      <p:font typeface="UTM Showcard" panose="020406030505060202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5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0B5BFE-B368-27A9-1AEE-4A48C6016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513209B-9566-4DF9-F59C-99F6D2B92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F9B1C5-27BD-8876-81C2-1B35B54B7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9E41D9-4926-EBC7-1AAB-3A18C83D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4422D7-1F58-5012-1FCE-95E99FFE4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0BACFE-971A-A610-376C-ADE73AE03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DE9E-5372-E124-62B3-8E22F373D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3BD1DF-9269-EFBE-3EFB-97189B3A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C844A78-8122-E6D7-95F9-3D18C314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AD06D4-858F-35B2-D464-40FCCC1E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BB8CD42-E599-568C-1C0A-7B426952C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1749AE0-6E45-04EA-DF3C-A2BC79761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7F35BA-C52C-12D9-4C02-E47D1E02F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EA48D1-87F0-000F-9C84-F906BF46E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9E2866-28C4-8BD1-0F89-6E8C5FB6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6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4A2EB7-A08D-2D0F-EDF3-E5CFA8A06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A546F6-5476-8FC6-9CC6-5784D448B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F2845B-7915-4F24-388C-323ADBE4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070512-F266-7060-6E68-E94B83839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D1D7FBD-1A2E-CD14-3294-01E1B643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5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0F4AE4-DC0A-A477-75BF-401D8B3B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E6B52D9-C595-189D-3FCF-BE7228A35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91CD136-4E57-4C88-5E54-53686BE2F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BE3A5CE-2F85-F99F-F5F9-AF9CE2AD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4E114F1-CCD2-B776-E1DD-38A8FA39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44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F3425C-905D-7212-5801-7CFBD476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DB9CF3-C613-31E2-29B9-CD67C0BD7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B8969F6-4F99-D3F7-DD8C-B946BF071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4BB14B-A464-7A61-51B0-8FA739D50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DD18D38-51D9-6772-9EE5-5B1F493E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149E7B7-BB16-D5F7-7EB8-2040D658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5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22B2C6F-66AD-DA37-0CC7-1AC2EEF3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88BA958-B17D-2C3C-976C-843C5DD33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64856B-CE12-8F6D-4AF1-DAC17BEEE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C36FB1E-7177-B599-3C61-1849A8FDE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34D2086-6CBB-3C1D-F961-CAE96C4B0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F7C9F86-0B6E-4BE9-025B-7CC86DB6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337E4AB-2784-ACAD-C5E4-7088FC30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428B693-755A-192A-9777-B7839EED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3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EF5DC1-DA02-6662-CFE0-A5F663225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8C09D5-4F5A-9B93-8E41-8AA10135F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5644AA6-DD25-D1FA-B42A-D0A2237DD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20D304-E057-F05E-A398-2AD5C7E4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0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3EBFD3-7F2D-68F1-BA7B-AEDA87025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2FBB0AA-C7B2-0130-D549-401DE617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9247CC9-AFA7-AD23-9283-AD6566C9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3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1D014AD-671C-B719-CC58-EBE8D0C5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5B39BCC-8BD0-E76D-2BC4-FE8ABA2EA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491F29F-EDD8-781F-1B9F-5DD92D7E1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3EE4028-4C69-5A40-332C-EED66893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42F52-28B8-377C-270F-50451B15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1CDCF1D-45CD-427D-9AC4-D9B6E200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7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3D26C2-E44B-B202-9F05-EA183DB9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157C574-4A12-8A84-7254-BE5EBCD21F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B389093-5E32-9164-5934-32F83A273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F47454-9385-E340-A678-A8D4A9F3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76E4880-22DC-8AB8-88DE-86660B0C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889609-D5DE-1EB5-F4D8-11E43265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734C405-F734-E41E-E2F2-7F7490BE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1847110-956C-67A2-A6F5-17A61F225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8730DE-47CD-07A8-12B5-9F6A5941D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B0027-268E-4090-9319-1B0C8A2CEE7F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12324C-3B19-4BC4-2F59-AC223C910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0A474D-5547-F8F6-A95B-34D07DA29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22D9A-A6CD-470B-9A3C-596CE22E01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73" descr="Logo&#10;&#10;Description automatically generated">
            <a:extLst>
              <a:ext uri="{FF2B5EF4-FFF2-40B4-BE49-F238E27FC236}">
                <a16:creationId xmlns:a16="http://schemas.microsoft.com/office/drawing/2014/main" id="{084804EB-D613-7455-498F-8958737DB4C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682969" y="-217882"/>
            <a:ext cx="1797838" cy="179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audio" Target="../media/audio5.wav"/><Relationship Id="rId4" Type="http://schemas.openxmlformats.org/officeDocument/2006/relationships/image" Target="../media/image5.jpg"/><Relationship Id="rId9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12" Type="http://schemas.openxmlformats.org/officeDocument/2006/relationships/image" Target="../media/image34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Relationship Id="rId1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jp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10" Type="http://schemas.microsoft.com/office/2007/relationships/hdphoto" Target="../media/hdphoto8.wdp"/><Relationship Id="rId4" Type="http://schemas.openxmlformats.org/officeDocument/2006/relationships/image" Target="../media/image26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074A8D-3EF2-A740-96D9-784D3F6317FD}"/>
              </a:ext>
            </a:extLst>
          </p:cNvPr>
          <p:cNvGrpSpPr/>
          <p:nvPr/>
        </p:nvGrpSpPr>
        <p:grpSpPr>
          <a:xfrm>
            <a:off x="4484439" y="1842770"/>
            <a:ext cx="3785829" cy="990669"/>
            <a:chOff x="1067257" y="1686031"/>
            <a:chExt cx="16855915" cy="99066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23D1D6-9536-584D-08ED-273EF5401F6A}"/>
                </a:ext>
              </a:extLst>
            </p:cNvPr>
            <p:cNvSpPr txBox="1"/>
            <p:nvPr/>
          </p:nvSpPr>
          <p:spPr>
            <a:xfrm>
              <a:off x="1067258" y="1696560"/>
              <a:ext cx="16855914" cy="98014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6600" b="1" spc="600">
                  <a:ln w="2000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CHỦ ĐỀ:</a:t>
              </a:r>
              <a:endParaRPr lang="en-US" sz="6600" b="1" spc="600" dirty="0">
                <a:ln w="2000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7C3231-E4FB-0E9B-85C7-432A6255C0EC}"/>
                </a:ext>
              </a:extLst>
            </p:cNvPr>
            <p:cNvSpPr txBox="1"/>
            <p:nvPr/>
          </p:nvSpPr>
          <p:spPr>
            <a:xfrm>
              <a:off x="1067257" y="1686031"/>
              <a:ext cx="16855913" cy="98014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6600" b="1" spc="6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en-US" sz="6600" b="1" spc="6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lang="en-US" sz="6600" b="1" spc="6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Ủ </a:t>
              </a:r>
              <a:r>
                <a:rPr lang="en-US" sz="6600" b="1" spc="6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</a:t>
              </a:r>
              <a:r>
                <a:rPr lang="en-US" sz="6600" b="1" spc="6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Ề</a:t>
              </a:r>
              <a:r>
                <a:rPr lang="en-US" sz="6600" b="1" spc="6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:</a:t>
              </a:r>
              <a:endParaRPr lang="en-US" sz="6600" b="1" spc="60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7" name="Group 15">
            <a:extLst>
              <a:ext uri="{FF2B5EF4-FFF2-40B4-BE49-F238E27FC236}">
                <a16:creationId xmlns:a16="http://schemas.microsoft.com/office/drawing/2014/main" id="{C3E5B5F2-060B-E7AD-CDB3-76EF46E8A01C}"/>
              </a:ext>
            </a:extLst>
          </p:cNvPr>
          <p:cNvGrpSpPr/>
          <p:nvPr/>
        </p:nvGrpSpPr>
        <p:grpSpPr>
          <a:xfrm>
            <a:off x="-204551" y="2451417"/>
            <a:ext cx="12601102" cy="1238096"/>
            <a:chOff x="2303539" y="2690356"/>
            <a:chExt cx="11194694" cy="1238096"/>
          </a:xfrm>
        </p:grpSpPr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8CC3F1B8-9C10-79B2-7180-4929C330E4E0}"/>
                </a:ext>
              </a:extLst>
            </p:cNvPr>
            <p:cNvSpPr txBox="1"/>
            <p:nvPr/>
          </p:nvSpPr>
          <p:spPr>
            <a:xfrm>
              <a:off x="2303539" y="2690356"/>
              <a:ext cx="11194694" cy="1238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sv-SE" sz="630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536E79"/>
                    </a:outerShdw>
                  </a:effectLst>
                  <a:latin typeface="SVN-Gretoon" panose="02040603050506020204" pitchFamily="18" charset="0"/>
                  <a:cs typeface="Arial" panose="020B0604020202020204" pitchFamily="34" charset="0"/>
                </a:rPr>
                <a:t>DUYÊN HẢI MIỀN TRUNG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1BC2CB-5E4D-027E-C8A5-E4FC75385047}"/>
                </a:ext>
              </a:extLst>
            </p:cNvPr>
            <p:cNvSpPr txBox="1"/>
            <p:nvPr/>
          </p:nvSpPr>
          <p:spPr>
            <a:xfrm>
              <a:off x="2384328" y="2696351"/>
              <a:ext cx="11033115" cy="1225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sv-SE" sz="6300">
                  <a:ln>
                    <a:solidFill>
                      <a:srgbClr val="002060"/>
                    </a:solidFill>
                  </a:ln>
                  <a:solidFill>
                    <a:srgbClr val="F0FF42"/>
                  </a:solidFill>
                  <a:latin typeface="SVN-Gretoon" panose="02040603050506020204" pitchFamily="18" charset="0"/>
                  <a:cs typeface="Arial" panose="020B0604020202020204" pitchFamily="34" charset="0"/>
                </a:rPr>
                <a:t>DUYÊN</a:t>
              </a:r>
              <a:r>
                <a:rPr lang="sv-SE" sz="6300">
                  <a:ln>
                    <a:solidFill>
                      <a:srgbClr val="002060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SVN-Gretoon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sv-SE" sz="6300">
                  <a:ln>
                    <a:solidFill>
                      <a:srgbClr val="002060"/>
                    </a:solidFill>
                  </a:ln>
                  <a:solidFill>
                    <a:srgbClr val="A459D1"/>
                  </a:solidFill>
                  <a:latin typeface="SVN-Gretoon" panose="02040603050506020204" pitchFamily="18" charset="0"/>
                  <a:cs typeface="Arial" panose="020B0604020202020204" pitchFamily="34" charset="0"/>
                </a:rPr>
                <a:t>HẢI</a:t>
              </a:r>
              <a:r>
                <a:rPr lang="sv-SE" sz="6300">
                  <a:ln>
                    <a:solidFill>
                      <a:srgbClr val="002060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SVN-Gretoon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sv-SE" sz="6300">
                  <a:ln>
                    <a:solidFill>
                      <a:srgbClr val="002060"/>
                    </a:solidFill>
                  </a:ln>
                  <a:solidFill>
                    <a:srgbClr val="FFB84C"/>
                  </a:solidFill>
                  <a:latin typeface="SVN-Gretoon" panose="02040603050506020204" pitchFamily="18" charset="0"/>
                  <a:cs typeface="Arial" panose="020B0604020202020204" pitchFamily="34" charset="0"/>
                </a:rPr>
                <a:t>MIỀN</a:t>
              </a:r>
              <a:r>
                <a:rPr lang="sv-SE" sz="6300">
                  <a:ln>
                    <a:solidFill>
                      <a:srgbClr val="002060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SVN-Gretoon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sv-SE" sz="6300">
                  <a:ln>
                    <a:solidFill>
                      <a:srgbClr val="002060"/>
                    </a:solidFill>
                  </a:ln>
                  <a:solidFill>
                    <a:srgbClr val="00FF99"/>
                  </a:solidFill>
                  <a:latin typeface="SVN-Gretoon" panose="02040603050506020204" pitchFamily="18" charset="0"/>
                  <a:cs typeface="Arial" panose="020B0604020202020204" pitchFamily="34" charset="0"/>
                </a:rPr>
                <a:t>TRUNG</a:t>
              </a:r>
              <a:endParaRPr lang="vi-VN" sz="6300">
                <a:ln>
                  <a:solidFill>
                    <a:srgbClr val="002060"/>
                  </a:solidFill>
                </a:ln>
                <a:solidFill>
                  <a:srgbClr val="00FF99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373" descr="Logo&#10;&#10;Description automatically generated">
            <a:extLst>
              <a:ext uri="{FF2B5EF4-FFF2-40B4-BE49-F238E27FC236}">
                <a16:creationId xmlns:a16="http://schemas.microsoft.com/office/drawing/2014/main" id="{4DDFC574-1258-EBE0-1D2B-8C51D6096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105" y="3689513"/>
            <a:ext cx="1128496" cy="112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6" presetClass="emph" presetSubtype="0" fill="hold" nodeType="after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7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C18F306-66D1-53AD-A71C-387BCE263964}"/>
              </a:ext>
            </a:extLst>
          </p:cNvPr>
          <p:cNvSpPr/>
          <p:nvPr/>
        </p:nvSpPr>
        <p:spPr>
          <a:xfrm>
            <a:off x="652313" y="383854"/>
            <a:ext cx="10887374" cy="6090291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29">
            <a:extLst>
              <a:ext uri="{FF2B5EF4-FFF2-40B4-BE49-F238E27FC236}">
                <a16:creationId xmlns:a16="http://schemas.microsoft.com/office/drawing/2014/main" id="{09E8E96F-BCEB-2170-ED84-E73DFB8AA487}"/>
              </a:ext>
            </a:extLst>
          </p:cNvPr>
          <p:cNvGrpSpPr/>
          <p:nvPr/>
        </p:nvGrpSpPr>
        <p:grpSpPr>
          <a:xfrm>
            <a:off x="1347641" y="590925"/>
            <a:ext cx="2697418" cy="989230"/>
            <a:chOff x="762077" y="316448"/>
            <a:chExt cx="2697418" cy="989230"/>
          </a:xfrm>
        </p:grpSpPr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51A9D6BD-03E4-D2CA-7834-E53EA7DA7722}"/>
                </a:ext>
              </a:extLst>
            </p:cNvPr>
            <p:cNvSpPr txBox="1"/>
            <p:nvPr/>
          </p:nvSpPr>
          <p:spPr>
            <a:xfrm>
              <a:off x="1066967" y="316448"/>
              <a:ext cx="2392528" cy="955477"/>
            </a:xfrm>
            <a:prstGeom prst="roundRect">
              <a:avLst>
                <a:gd name="adj" fmla="val 34180"/>
              </a:avLst>
            </a:prstGeom>
            <a:solidFill>
              <a:srgbClr val="D7FFAF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ea typeface="Roboto" panose="02000000000000000000" pitchFamily="2" charset="0"/>
                </a:rPr>
                <a:t>   </a:t>
              </a:r>
              <a:r>
                <a:rPr lang="en-US" sz="4400" b="1">
                  <a:solidFill>
                    <a:srgbClr val="FF5050"/>
                  </a:solidFill>
                  <a:ea typeface="Roboto" panose="02000000000000000000" pitchFamily="2" charset="0"/>
                </a:rPr>
                <a:t>Dân cư</a:t>
              </a:r>
              <a:endParaRPr lang="en-US" sz="3200" b="1" dirty="0">
                <a:solidFill>
                  <a:srgbClr val="FF5050"/>
                </a:solidFill>
                <a:ea typeface="Roboto" panose="02000000000000000000" pitchFamily="2" charset="0"/>
              </a:endParaRPr>
            </a:p>
          </p:txBody>
        </p:sp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01021F63-AB3D-29E6-194E-CEFA62EB5E58}"/>
                </a:ext>
              </a:extLst>
            </p:cNvPr>
            <p:cNvGrpSpPr/>
            <p:nvPr/>
          </p:nvGrpSpPr>
          <p:grpSpPr>
            <a:xfrm>
              <a:off x="762077" y="382348"/>
              <a:ext cx="580131" cy="923330"/>
              <a:chOff x="5748902" y="4475541"/>
              <a:chExt cx="580131" cy="923330"/>
            </a:xfrm>
          </p:grpSpPr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053F46FF-886B-EFAE-9857-747D0C2B9F47}"/>
                  </a:ext>
                </a:extLst>
              </p:cNvPr>
              <p:cNvSpPr txBox="1"/>
              <p:nvPr/>
            </p:nvSpPr>
            <p:spPr>
              <a:xfrm rot="21418226">
                <a:off x="5748902" y="4475541"/>
                <a:ext cx="5504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>
                    <a:ln w="317500">
                      <a:solidFill>
                        <a:srgbClr val="FFFFCC"/>
                      </a:solidFill>
                    </a:ln>
                    <a:solidFill>
                      <a:srgbClr val="FF5050"/>
                    </a:solidFill>
                    <a:latin typeface="SVN-Gretoon" panose="02040603050506020204" pitchFamily="18" charset="0"/>
                  </a:rPr>
                  <a:t>1</a:t>
                </a:r>
                <a:endParaRPr lang="vi-VN" sz="5400" b="1" dirty="0">
                  <a:ln w="317500">
                    <a:solidFill>
                      <a:srgbClr val="FFFFCC"/>
                    </a:solidFill>
                  </a:ln>
                  <a:solidFill>
                    <a:srgbClr val="FF5050"/>
                  </a:solidFill>
                </a:endParaRPr>
              </a:p>
            </p:txBody>
          </p:sp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F9008746-BD04-CFDB-7EA9-5A27B015321F}"/>
                  </a:ext>
                </a:extLst>
              </p:cNvPr>
              <p:cNvSpPr txBox="1"/>
              <p:nvPr/>
            </p:nvSpPr>
            <p:spPr>
              <a:xfrm rot="21418226">
                <a:off x="5778552" y="4475541"/>
                <a:ext cx="5504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>
                    <a:solidFill>
                      <a:srgbClr val="FF5050"/>
                    </a:solidFill>
                    <a:latin typeface="SVN-Gretoon" panose="02040603050506020204" pitchFamily="18" charset="0"/>
                  </a:rPr>
                  <a:t>1</a:t>
                </a:r>
                <a:endParaRPr lang="vi-VN" sz="5400" b="1" dirty="0">
                  <a:solidFill>
                    <a:srgbClr val="FF5050"/>
                  </a:solidFill>
                </a:endParaRPr>
              </a:p>
            </p:txBody>
          </p:sp>
        </p:grp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AC3876E-587C-C438-76B0-E19F090F81D9}"/>
              </a:ext>
            </a:extLst>
          </p:cNvPr>
          <p:cNvSpPr txBox="1"/>
          <p:nvPr/>
        </p:nvSpPr>
        <p:spPr>
          <a:xfrm>
            <a:off x="1652531" y="3063329"/>
            <a:ext cx="96589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Phần lớn dân cư của vùng phân bố ở đồng bằng và ven biển. Ở miền núi, dân cư thưa thớt.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4FA56BC1-10AE-5F67-7F9F-380E6F350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76" y="3063329"/>
            <a:ext cx="772055" cy="772055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A38CA1D-96C1-FAC3-17FD-177A84693A43}"/>
              </a:ext>
            </a:extLst>
          </p:cNvPr>
          <p:cNvSpPr txBox="1"/>
          <p:nvPr/>
        </p:nvSpPr>
        <p:spPr>
          <a:xfrm>
            <a:off x="1652529" y="1853126"/>
            <a:ext cx="96589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latin typeface="Calibri" panose="020F0502020204030204" pitchFamily="34" charset="0"/>
                <a:cs typeface="Calibri" panose="020F0502020204030204" pitchFamily="34" charset="0"/>
              </a:rPr>
              <a:t>Cho biết người dân vùng Duyên hải miền Trung phân bố chủ yếu ở đâu.</a:t>
            </a:r>
            <a:endParaRPr 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31">
            <a:extLst>
              <a:ext uri="{FF2B5EF4-FFF2-40B4-BE49-F238E27FC236}">
                <a16:creationId xmlns:a16="http://schemas.microsoft.com/office/drawing/2014/main" id="{221F173B-885B-392B-D651-3A4D5642B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62777">
            <a:off x="833183" y="1806636"/>
            <a:ext cx="823965" cy="766434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6517EFF-BD78-C043-1ECC-81D9A912F9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84439" y="4294264"/>
            <a:ext cx="2356519" cy="2503605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A0C7E384-227C-687F-38D0-66E7EB13FF3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15268" y="4273532"/>
            <a:ext cx="2010604" cy="254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85ED7D9E-79D2-9F83-94F6-B694E20C9F11}"/>
              </a:ext>
            </a:extLst>
          </p:cNvPr>
          <p:cNvGrpSpPr/>
          <p:nvPr/>
        </p:nvGrpSpPr>
        <p:grpSpPr>
          <a:xfrm>
            <a:off x="1248482" y="2367327"/>
            <a:ext cx="9695029" cy="4256025"/>
            <a:chOff x="3921300" y="8184837"/>
            <a:chExt cx="6877793" cy="6464753"/>
          </a:xfrm>
        </p:grpSpPr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1582BDF4-E5AD-E7E9-2582-60DFF91F456E}"/>
                </a:ext>
              </a:extLst>
            </p:cNvPr>
            <p:cNvSpPr txBox="1"/>
            <p:nvPr/>
          </p:nvSpPr>
          <p:spPr>
            <a:xfrm>
              <a:off x="4091700" y="8204395"/>
              <a:ext cx="6536995" cy="6445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115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ĐI TÌM VẬT DỤNG</a:t>
              </a:r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485F721F-0D5F-4725-F7FD-A14169B66FA3}"/>
                </a:ext>
              </a:extLst>
            </p:cNvPr>
            <p:cNvSpPr txBox="1"/>
            <p:nvPr/>
          </p:nvSpPr>
          <p:spPr>
            <a:xfrm>
              <a:off x="3921300" y="8184837"/>
              <a:ext cx="6877793" cy="6445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Đ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I 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T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Ì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M </a:t>
              </a:r>
            </a:p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V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Ậ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T 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D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Ụ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N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G</a:t>
              </a:r>
              <a:endParaRPr lang="en-US" sz="115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</a:endParaRPr>
            </a:p>
          </p:txBody>
        </p:sp>
      </p:grpSp>
      <p:grpSp>
        <p:nvGrpSpPr>
          <p:cNvPr id="6" name="Nhóm 23">
            <a:extLst>
              <a:ext uri="{FF2B5EF4-FFF2-40B4-BE49-F238E27FC236}">
                <a16:creationId xmlns:a16="http://schemas.microsoft.com/office/drawing/2014/main" id="{7EC153EA-FC2A-8BFA-EBB5-B26470206249}"/>
              </a:ext>
            </a:extLst>
          </p:cNvPr>
          <p:cNvGrpSpPr/>
          <p:nvPr/>
        </p:nvGrpSpPr>
        <p:grpSpPr>
          <a:xfrm>
            <a:off x="4239396" y="1758322"/>
            <a:ext cx="3713203" cy="480388"/>
            <a:chOff x="3666356" y="4535152"/>
            <a:chExt cx="4280542" cy="1419521"/>
          </a:xfrm>
        </p:grpSpPr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B960CBE1-BD96-252E-EA1D-EAD229DF526E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13" name="TextBox 67">
              <a:extLst>
                <a:ext uri="{FF2B5EF4-FFF2-40B4-BE49-F238E27FC236}">
                  <a16:creationId xmlns:a16="http://schemas.microsoft.com/office/drawing/2014/main" id="{1CAC112F-16FC-9BAA-24C4-53A32AF68E17}"/>
                </a:ext>
              </a:extLst>
            </p:cNvPr>
            <p:cNvSpPr txBox="1"/>
            <p:nvPr/>
          </p:nvSpPr>
          <p:spPr>
            <a:xfrm>
              <a:off x="3666356" y="4535152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grpSp>
        <p:nvGrpSpPr>
          <p:cNvPr id="8" name="Group 29">
            <a:extLst>
              <a:ext uri="{FF2B5EF4-FFF2-40B4-BE49-F238E27FC236}">
                <a16:creationId xmlns:a16="http://schemas.microsoft.com/office/drawing/2014/main" id="{D09C8BEE-C008-BD03-7D78-BA8C7ECC5510}"/>
              </a:ext>
            </a:extLst>
          </p:cNvPr>
          <p:cNvGrpSpPr/>
          <p:nvPr/>
        </p:nvGrpSpPr>
        <p:grpSpPr>
          <a:xfrm>
            <a:off x="1203825" y="229957"/>
            <a:ext cx="9784339" cy="942789"/>
            <a:chOff x="860045" y="323115"/>
            <a:chExt cx="9137371" cy="942789"/>
          </a:xfrm>
        </p:grpSpPr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753E16DE-A361-DF74-57C9-3D4BB9C4AF6C}"/>
                </a:ext>
              </a:extLst>
            </p:cNvPr>
            <p:cNvSpPr txBox="1"/>
            <p:nvPr/>
          </p:nvSpPr>
          <p:spPr>
            <a:xfrm>
              <a:off x="1243883" y="400306"/>
              <a:ext cx="8753533" cy="726162"/>
            </a:xfrm>
            <a:prstGeom prst="roundRect">
              <a:avLst>
                <a:gd name="adj" fmla="val 34180"/>
              </a:avLst>
            </a:prstGeom>
            <a:solidFill>
              <a:srgbClr val="D7FFAF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ea typeface="Roboto" panose="02000000000000000000" pitchFamily="2" charset="0"/>
                </a:rPr>
                <a:t>   </a:t>
              </a:r>
              <a:r>
                <a:rPr lang="vi-VN" sz="3200" b="1">
                  <a:solidFill>
                    <a:srgbClr val="FF505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Một số vật dụng chủ yếu trong đời sống người dân</a:t>
              </a:r>
              <a:endParaRPr lang="en-US" sz="3200" b="1" dirty="0">
                <a:solidFill>
                  <a:srgbClr val="FF505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B7F48CF0-72C6-9BD0-3B3F-5EB8D155BBEE}"/>
                </a:ext>
              </a:extLst>
            </p:cNvPr>
            <p:cNvGrpSpPr/>
            <p:nvPr/>
          </p:nvGrpSpPr>
          <p:grpSpPr>
            <a:xfrm>
              <a:off x="860045" y="323115"/>
              <a:ext cx="550481" cy="942789"/>
              <a:chOff x="5846870" y="4416308"/>
              <a:chExt cx="550481" cy="942789"/>
            </a:xfrm>
          </p:grpSpPr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7A9E1E50-AD15-46BE-F5D9-866C6FD842CF}"/>
                  </a:ext>
                </a:extLst>
              </p:cNvPr>
              <p:cNvSpPr txBox="1"/>
              <p:nvPr/>
            </p:nvSpPr>
            <p:spPr>
              <a:xfrm rot="21418226">
                <a:off x="5846870" y="4416308"/>
                <a:ext cx="5504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>
                    <a:ln w="317500">
                      <a:solidFill>
                        <a:srgbClr val="FFFFCC"/>
                      </a:solidFill>
                    </a:ln>
                    <a:solidFill>
                      <a:srgbClr val="FF5050"/>
                    </a:solidFill>
                    <a:latin typeface="SVN-Gretoon" panose="02040603050506020204" pitchFamily="18" charset="0"/>
                  </a:rPr>
                  <a:t>2</a:t>
                </a:r>
                <a:endParaRPr lang="vi-VN" sz="5400" b="1" dirty="0">
                  <a:ln w="317500">
                    <a:solidFill>
                      <a:srgbClr val="FFFFCC"/>
                    </a:solidFill>
                  </a:ln>
                  <a:solidFill>
                    <a:srgbClr val="FF5050"/>
                  </a:solidFill>
                </a:endParaRPr>
              </a:p>
            </p:txBody>
          </p:sp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6FA07926-ABA6-AB76-8C49-CAE8E0A708E3}"/>
                  </a:ext>
                </a:extLst>
              </p:cNvPr>
              <p:cNvSpPr txBox="1"/>
              <p:nvPr/>
            </p:nvSpPr>
            <p:spPr>
              <a:xfrm rot="21418226">
                <a:off x="5846870" y="4435767"/>
                <a:ext cx="5504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>
                    <a:solidFill>
                      <a:srgbClr val="FF5050"/>
                    </a:solidFill>
                    <a:latin typeface="SVN-Gretoon" panose="02040603050506020204" pitchFamily="18" charset="0"/>
                  </a:rPr>
                  <a:t>2</a:t>
                </a:r>
                <a:endParaRPr lang="vi-VN" sz="5400" b="1" dirty="0">
                  <a:solidFill>
                    <a:srgbClr val="FF5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796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">
            <a:extLst>
              <a:ext uri="{FF2B5EF4-FFF2-40B4-BE49-F238E27FC236}">
                <a16:creationId xmlns:a16="http://schemas.microsoft.com/office/drawing/2014/main" id="{A267B8AB-B33B-6C43-62CE-58C4EC821E0C}"/>
              </a:ext>
            </a:extLst>
          </p:cNvPr>
          <p:cNvSpPr/>
          <p:nvPr/>
        </p:nvSpPr>
        <p:spPr>
          <a:xfrm>
            <a:off x="5007814" y="1273082"/>
            <a:ext cx="6833692" cy="52787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defRPr/>
            </a:pPr>
            <a:r>
              <a:rPr lang="en-US" sz="4800" b="1">
                <a:solidFill>
                  <a:srgbClr val="000066"/>
                </a:solidFill>
                <a:latin typeface="Calibri" panose="020F0502020204030204"/>
              </a:rPr>
              <a:t>Các nhóm thi đua sắp xếp các chữ cái thành các từ có nghĩa. Nhóm tìm được nhiều từ khoá nhanh và đúng nhất là nhóm chiến thắng.</a:t>
            </a:r>
            <a:endParaRPr lang="en-US" sz="6600" b="1" dirty="0">
              <a:solidFill>
                <a:srgbClr val="000066"/>
              </a:solidFill>
              <a:latin typeface="Calibri" panose="020F0502020204030204"/>
            </a:endParaRPr>
          </a:p>
        </p:txBody>
      </p:sp>
      <p:grpSp>
        <p:nvGrpSpPr>
          <p:cNvPr id="16" name="Nhóm 23">
            <a:extLst>
              <a:ext uri="{FF2B5EF4-FFF2-40B4-BE49-F238E27FC236}">
                <a16:creationId xmlns:a16="http://schemas.microsoft.com/office/drawing/2014/main" id="{F1237829-FC87-32E8-9BA3-3DEC4AE15238}"/>
              </a:ext>
            </a:extLst>
          </p:cNvPr>
          <p:cNvGrpSpPr/>
          <p:nvPr/>
        </p:nvGrpSpPr>
        <p:grpSpPr>
          <a:xfrm>
            <a:off x="6273089" y="1273082"/>
            <a:ext cx="4303142" cy="470294"/>
            <a:chOff x="3666356" y="4564979"/>
            <a:chExt cx="4280542" cy="1389694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44C1A5B3-2F65-2099-4B5F-9FF96FE58BE9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1500" b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LUẬT CHƠI</a:t>
              </a:r>
              <a:endParaRPr lang="en-US" sz="115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0" name="TextBox 67">
              <a:extLst>
                <a:ext uri="{FF2B5EF4-FFF2-40B4-BE49-F238E27FC236}">
                  <a16:creationId xmlns:a16="http://schemas.microsoft.com/office/drawing/2014/main" id="{099B0F7B-E2E1-E6E7-5369-0F6A5E445978}"/>
                </a:ext>
              </a:extLst>
            </p:cNvPr>
            <p:cNvSpPr txBox="1"/>
            <p:nvPr/>
          </p:nvSpPr>
          <p:spPr>
            <a:xfrm>
              <a:off x="3666356" y="456497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1500" b="1">
                  <a:ln w="9525">
                    <a:noFill/>
                    <a:prstDash val="solid"/>
                  </a:ln>
                  <a:solidFill>
                    <a:srgbClr val="92D05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LUẬT CHƠI</a:t>
              </a:r>
              <a:endParaRPr lang="en-US" sz="11500" b="1" dirty="0">
                <a:ln w="9525">
                  <a:noFill/>
                  <a:prstDash val="solid"/>
                </a:ln>
                <a:solidFill>
                  <a:srgbClr val="92D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35" name="Hình ảnh 3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C79E94DA-8256-A132-54B2-11EA1104BA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045" y1="75061" x2="55045" y2="75061"/>
                        <a14:foregroundMark x1="54884" y1="79992" x2="54884" y2="79992"/>
                        <a14:foregroundMark x1="53234" y1="88197" x2="53234" y2="88197"/>
                        <a14:foregroundMark x1="62419" y1="86580" x2="41915" y2="86136"/>
                        <a14:foregroundMark x1="41915" y1="86136" x2="41915" y2="8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8" r="16312"/>
          <a:stretch/>
        </p:blipFill>
        <p:spPr>
          <a:xfrm>
            <a:off x="580571" y="2020879"/>
            <a:ext cx="4238171" cy="5205798"/>
          </a:xfrm>
          <a:prstGeom prst="rect">
            <a:avLst/>
          </a:prstGeom>
        </p:spPr>
      </p:pic>
      <p:pic>
        <p:nvPicPr>
          <p:cNvPr id="2" name="Picture 373" descr="Logo&#10;&#10;Description automatically generated">
            <a:extLst>
              <a:ext uri="{FF2B5EF4-FFF2-40B4-BE49-F238E27FC236}">
                <a16:creationId xmlns:a16="http://schemas.microsoft.com/office/drawing/2014/main" id="{63079F6C-C062-FC75-7279-9AD775E78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012" y="612098"/>
            <a:ext cx="1128496" cy="112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97B2059-D6D7-F4A9-7A3B-110C3C6DAD04}"/>
              </a:ext>
            </a:extLst>
          </p:cNvPr>
          <p:cNvSpPr/>
          <p:nvPr/>
        </p:nvSpPr>
        <p:spPr>
          <a:xfrm>
            <a:off x="3901055" y="286657"/>
            <a:ext cx="7751458" cy="6284686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ong bóng Lời nói: Hình chữ nhật với Góc Tròn 36">
            <a:extLst>
              <a:ext uri="{FF2B5EF4-FFF2-40B4-BE49-F238E27FC236}">
                <a16:creationId xmlns:a16="http://schemas.microsoft.com/office/drawing/2014/main" id="{14A22677-4026-A482-A5E1-B838B031EFEA}"/>
              </a:ext>
            </a:extLst>
          </p:cNvPr>
          <p:cNvSpPr/>
          <p:nvPr/>
        </p:nvSpPr>
        <p:spPr>
          <a:xfrm>
            <a:off x="127610" y="254000"/>
            <a:ext cx="3628851" cy="2523328"/>
          </a:xfrm>
          <a:prstGeom prst="wedgeRoundRectCallout">
            <a:avLst>
              <a:gd name="adj1" fmla="val 17966"/>
              <a:gd name="adj2" fmla="val 65040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DDBB23A-92B9-4573-9649-0071106BC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045" y1="75061" x2="55045" y2="75061"/>
                        <a14:foregroundMark x1="54884" y1="79992" x2="54884" y2="79992"/>
                        <a14:foregroundMark x1="53234" y1="88197" x2="53234" y2="88197"/>
                        <a14:foregroundMark x1="62419" y1="86580" x2="41915" y2="86136"/>
                        <a14:foregroundMark x1="41915" y1="86136" x2="41915" y2="8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8" r="16312"/>
          <a:stretch/>
        </p:blipFill>
        <p:spPr>
          <a:xfrm>
            <a:off x="1" y="2641600"/>
            <a:ext cx="3756460" cy="4614106"/>
          </a:xfrm>
          <a:prstGeom prst="rect">
            <a:avLst/>
          </a:prstGeom>
        </p:spPr>
      </p:pic>
      <p:pic>
        <p:nvPicPr>
          <p:cNvPr id="11" name="Hình ảnh 10" descr="Ảnh có chứa ngoài trời, thuyền, nước, tàu thuyền&#10;&#10;Mô tả được tạo tự động">
            <a:extLst>
              <a:ext uri="{FF2B5EF4-FFF2-40B4-BE49-F238E27FC236}">
                <a16:creationId xmlns:a16="http://schemas.microsoft.com/office/drawing/2014/main" id="{EB3873B9-5016-CFFB-CBE4-CB8A670C8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4"/>
          <a:stretch/>
        </p:blipFill>
        <p:spPr>
          <a:xfrm>
            <a:off x="4304457" y="1722865"/>
            <a:ext cx="6980258" cy="3444752"/>
          </a:xfrm>
          <a:prstGeom prst="rect">
            <a:avLst/>
          </a:prstGeom>
        </p:spPr>
      </p:pic>
      <p:pic>
        <p:nvPicPr>
          <p:cNvPr id="19" name="Picture 31">
            <a:extLst>
              <a:ext uri="{FF2B5EF4-FFF2-40B4-BE49-F238E27FC236}">
                <a16:creationId xmlns:a16="http://schemas.microsoft.com/office/drawing/2014/main" id="{8867AA2F-9F3F-F390-4056-E1F0DBDC6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62777">
            <a:off x="4275175" y="595673"/>
            <a:ext cx="1076126" cy="1076126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F58E988-244B-3B1C-57BE-033B7C7F6BDB}"/>
              </a:ext>
            </a:extLst>
          </p:cNvPr>
          <p:cNvSpPr txBox="1"/>
          <p:nvPr/>
        </p:nvSpPr>
        <p:spPr>
          <a:xfrm>
            <a:off x="5188715" y="64598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/>
              <a:t>t/t/y/ề/g/h/ú/u/h/n/n</a:t>
            </a: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9758FB0-5732-1EF4-C322-70C573D03FE4}"/>
              </a:ext>
            </a:extLst>
          </p:cNvPr>
          <p:cNvGrpSpPr/>
          <p:nvPr/>
        </p:nvGrpSpPr>
        <p:grpSpPr>
          <a:xfrm>
            <a:off x="5174201" y="5357373"/>
            <a:ext cx="5150221" cy="953355"/>
            <a:chOff x="6381742" y="5803342"/>
            <a:chExt cx="5150221" cy="953355"/>
          </a:xfrm>
        </p:grpSpPr>
        <p:sp>
          <p:nvSpPr>
            <p:cNvPr id="30" name="Rectangle: Rounded Corners 27">
              <a:extLst>
                <a:ext uri="{FF2B5EF4-FFF2-40B4-BE49-F238E27FC236}">
                  <a16:creationId xmlns:a16="http://schemas.microsoft.com/office/drawing/2014/main" id="{5B86FBD2-1B92-7845-B69C-A6088E3A0AFE}"/>
                </a:ext>
              </a:extLst>
            </p:cNvPr>
            <p:cNvSpPr/>
            <p:nvPr/>
          </p:nvSpPr>
          <p:spPr>
            <a:xfrm>
              <a:off x="6797035" y="5803342"/>
              <a:ext cx="4319635" cy="953355"/>
            </a:xfrm>
            <a:prstGeom prst="roundRect">
              <a:avLst>
                <a:gd name="adj" fmla="val 50000"/>
              </a:avLst>
            </a:prstGeom>
            <a:solidFill>
              <a:srgbClr val="E8FFD1"/>
            </a:solidFill>
            <a:ln w="88900" cap="rnd" cmpd="thinThick">
              <a:solidFill>
                <a:srgbClr val="00B05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innerShdw blurRad="127000">
                <a:prstClr val="black"/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FF5050"/>
                  </a:solidFill>
                </a:rPr>
                <a:t>Thuyền thúng</a:t>
              </a:r>
            </a:p>
          </p:txBody>
        </p:sp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0DE9A802-B479-3B6F-52BA-237BAF0A2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1742" y="5852323"/>
              <a:ext cx="830585" cy="830585"/>
            </a:xfrm>
            <a:prstGeom prst="rect">
              <a:avLst/>
            </a:prstGeom>
          </p:spPr>
        </p:pic>
        <p:pic>
          <p:nvPicPr>
            <p:cNvPr id="36" name="Picture 18">
              <a:extLst>
                <a:ext uri="{FF2B5EF4-FFF2-40B4-BE49-F238E27FC236}">
                  <a16:creationId xmlns:a16="http://schemas.microsoft.com/office/drawing/2014/main" id="{D06353BD-9736-D58E-CA8C-EAA524E3E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01378" y="5907091"/>
              <a:ext cx="830585" cy="830585"/>
            </a:xfrm>
            <a:prstGeom prst="rect">
              <a:avLst/>
            </a:prstGeom>
          </p:spPr>
        </p:pic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44270146-CF87-BF0B-B733-30F41917DDD7}"/>
              </a:ext>
            </a:extLst>
          </p:cNvPr>
          <p:cNvSpPr txBox="1"/>
          <p:nvPr/>
        </p:nvSpPr>
        <p:spPr>
          <a:xfrm>
            <a:off x="144595" y="266664"/>
            <a:ext cx="36118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 dụng 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đời sống người dân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đây?</a:t>
            </a:r>
            <a:endParaRPr lang="pt-BR" sz="4000" b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97B2059-D6D7-F4A9-7A3B-110C3C6DAD04}"/>
              </a:ext>
            </a:extLst>
          </p:cNvPr>
          <p:cNvSpPr/>
          <p:nvPr/>
        </p:nvSpPr>
        <p:spPr>
          <a:xfrm>
            <a:off x="3901055" y="286657"/>
            <a:ext cx="7751458" cy="6284686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ong bóng Lời nói: Hình chữ nhật với Góc Tròn 36">
            <a:extLst>
              <a:ext uri="{FF2B5EF4-FFF2-40B4-BE49-F238E27FC236}">
                <a16:creationId xmlns:a16="http://schemas.microsoft.com/office/drawing/2014/main" id="{14A22677-4026-A482-A5E1-B838B031EFEA}"/>
              </a:ext>
            </a:extLst>
          </p:cNvPr>
          <p:cNvSpPr/>
          <p:nvPr/>
        </p:nvSpPr>
        <p:spPr>
          <a:xfrm>
            <a:off x="127610" y="254000"/>
            <a:ext cx="3628851" cy="2523328"/>
          </a:xfrm>
          <a:prstGeom prst="wedgeRoundRectCallout">
            <a:avLst>
              <a:gd name="adj1" fmla="val 17966"/>
              <a:gd name="adj2" fmla="val 65040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DDBB23A-92B9-4573-9649-0071106BC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045" y1="75061" x2="55045" y2="75061"/>
                        <a14:foregroundMark x1="54884" y1="79992" x2="54884" y2="79992"/>
                        <a14:foregroundMark x1="53234" y1="88197" x2="53234" y2="88197"/>
                        <a14:foregroundMark x1="62419" y1="86580" x2="41915" y2="86136"/>
                        <a14:foregroundMark x1="41915" y1="86136" x2="41915" y2="8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8" r="16312"/>
          <a:stretch/>
        </p:blipFill>
        <p:spPr>
          <a:xfrm>
            <a:off x="1" y="2641600"/>
            <a:ext cx="3756460" cy="4614106"/>
          </a:xfrm>
          <a:prstGeom prst="rect">
            <a:avLst/>
          </a:prstGeom>
        </p:spPr>
      </p:pic>
      <p:pic>
        <p:nvPicPr>
          <p:cNvPr id="19" name="Picture 31">
            <a:extLst>
              <a:ext uri="{FF2B5EF4-FFF2-40B4-BE49-F238E27FC236}">
                <a16:creationId xmlns:a16="http://schemas.microsoft.com/office/drawing/2014/main" id="{8867AA2F-9F3F-F390-4056-E1F0DBDC6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2777">
            <a:off x="5477878" y="439685"/>
            <a:ext cx="1076126" cy="1076126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F58E988-244B-3B1C-57BE-033B7C7F6BDB}"/>
              </a:ext>
            </a:extLst>
          </p:cNvPr>
          <p:cNvSpPr txBox="1"/>
          <p:nvPr/>
        </p:nvSpPr>
        <p:spPr>
          <a:xfrm>
            <a:off x="4864575" y="62910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/>
              <a:t>i/l/ớ/ư</a:t>
            </a: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9758FB0-5732-1EF4-C322-70C573D03FE4}"/>
              </a:ext>
            </a:extLst>
          </p:cNvPr>
          <p:cNvGrpSpPr/>
          <p:nvPr/>
        </p:nvGrpSpPr>
        <p:grpSpPr>
          <a:xfrm>
            <a:off x="6206993" y="5349331"/>
            <a:ext cx="3271908" cy="953355"/>
            <a:chOff x="6381742" y="5803342"/>
            <a:chExt cx="3271908" cy="953355"/>
          </a:xfrm>
        </p:grpSpPr>
        <p:sp>
          <p:nvSpPr>
            <p:cNvPr id="30" name="Rectangle: Rounded Corners 27">
              <a:extLst>
                <a:ext uri="{FF2B5EF4-FFF2-40B4-BE49-F238E27FC236}">
                  <a16:creationId xmlns:a16="http://schemas.microsoft.com/office/drawing/2014/main" id="{5B86FBD2-1B92-7845-B69C-A6088E3A0AFE}"/>
                </a:ext>
              </a:extLst>
            </p:cNvPr>
            <p:cNvSpPr/>
            <p:nvPr/>
          </p:nvSpPr>
          <p:spPr>
            <a:xfrm>
              <a:off x="6797035" y="5803342"/>
              <a:ext cx="2441323" cy="953355"/>
            </a:xfrm>
            <a:prstGeom prst="roundRect">
              <a:avLst>
                <a:gd name="adj" fmla="val 50000"/>
              </a:avLst>
            </a:prstGeom>
            <a:solidFill>
              <a:srgbClr val="E8FFD1"/>
            </a:solidFill>
            <a:ln w="88900" cap="rnd" cmpd="thinThick">
              <a:solidFill>
                <a:srgbClr val="00B05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innerShdw blurRad="127000">
                <a:prstClr val="black"/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FF5050"/>
                  </a:solidFill>
                </a:rPr>
                <a:t>Lưới</a:t>
              </a:r>
            </a:p>
          </p:txBody>
        </p:sp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0DE9A802-B479-3B6F-52BA-237BAF0A2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1742" y="5852323"/>
              <a:ext cx="830585" cy="830585"/>
            </a:xfrm>
            <a:prstGeom prst="rect">
              <a:avLst/>
            </a:prstGeom>
          </p:spPr>
        </p:pic>
        <p:pic>
          <p:nvPicPr>
            <p:cNvPr id="36" name="Picture 18">
              <a:extLst>
                <a:ext uri="{FF2B5EF4-FFF2-40B4-BE49-F238E27FC236}">
                  <a16:creationId xmlns:a16="http://schemas.microsoft.com/office/drawing/2014/main" id="{D06353BD-9736-D58E-CA8C-EAA524E3E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3065" y="5864726"/>
              <a:ext cx="830585" cy="830585"/>
            </a:xfrm>
            <a:prstGeom prst="rect">
              <a:avLst/>
            </a:prstGeom>
          </p:spPr>
        </p:pic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44270146-CF87-BF0B-B733-30F41917DDD7}"/>
              </a:ext>
            </a:extLst>
          </p:cNvPr>
          <p:cNvSpPr txBox="1"/>
          <p:nvPr/>
        </p:nvSpPr>
        <p:spPr>
          <a:xfrm>
            <a:off x="144595" y="266664"/>
            <a:ext cx="36118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 dụng 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đời sống người dân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đây?</a:t>
            </a:r>
            <a:endParaRPr lang="pt-BR" sz="4000" b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Hình ảnh 3" descr="Ảnh có chứa nước, bể cá, cá, ngoài trời&#10;&#10;Mô tả được tạo tự động">
            <a:extLst>
              <a:ext uri="{FF2B5EF4-FFF2-40B4-BE49-F238E27FC236}">
                <a16:creationId xmlns:a16="http://schemas.microsoft.com/office/drawing/2014/main" id="{D5BD9290-AE89-9B50-C7FB-1AD3C753C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86" y="1580728"/>
            <a:ext cx="4712123" cy="34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97B2059-D6D7-F4A9-7A3B-110C3C6DAD04}"/>
              </a:ext>
            </a:extLst>
          </p:cNvPr>
          <p:cNvSpPr/>
          <p:nvPr/>
        </p:nvSpPr>
        <p:spPr>
          <a:xfrm>
            <a:off x="3901055" y="286657"/>
            <a:ext cx="7751458" cy="6284686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ong bóng Lời nói: Hình chữ nhật với Góc Tròn 36">
            <a:extLst>
              <a:ext uri="{FF2B5EF4-FFF2-40B4-BE49-F238E27FC236}">
                <a16:creationId xmlns:a16="http://schemas.microsoft.com/office/drawing/2014/main" id="{14A22677-4026-A482-A5E1-B838B031EFEA}"/>
              </a:ext>
            </a:extLst>
          </p:cNvPr>
          <p:cNvSpPr/>
          <p:nvPr/>
        </p:nvSpPr>
        <p:spPr>
          <a:xfrm>
            <a:off x="127610" y="254000"/>
            <a:ext cx="3628851" cy="2523328"/>
          </a:xfrm>
          <a:prstGeom prst="wedgeRoundRectCallout">
            <a:avLst>
              <a:gd name="adj1" fmla="val 17966"/>
              <a:gd name="adj2" fmla="val 65040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DDBB23A-92B9-4573-9649-0071106BC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045" y1="75061" x2="55045" y2="75061"/>
                        <a14:foregroundMark x1="54884" y1="79992" x2="54884" y2="79992"/>
                        <a14:foregroundMark x1="53234" y1="88197" x2="53234" y2="88197"/>
                        <a14:foregroundMark x1="62419" y1="86580" x2="41915" y2="86136"/>
                        <a14:foregroundMark x1="41915" y1="86136" x2="41915" y2="8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8" r="16312"/>
          <a:stretch/>
        </p:blipFill>
        <p:spPr>
          <a:xfrm>
            <a:off x="1" y="2641600"/>
            <a:ext cx="3756460" cy="4614106"/>
          </a:xfrm>
          <a:prstGeom prst="rect">
            <a:avLst/>
          </a:prstGeom>
        </p:spPr>
      </p:pic>
      <p:pic>
        <p:nvPicPr>
          <p:cNvPr id="19" name="Picture 31">
            <a:extLst>
              <a:ext uri="{FF2B5EF4-FFF2-40B4-BE49-F238E27FC236}">
                <a16:creationId xmlns:a16="http://schemas.microsoft.com/office/drawing/2014/main" id="{8867AA2F-9F3F-F390-4056-E1F0DBDC6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2777">
            <a:off x="5477878" y="439685"/>
            <a:ext cx="1076126" cy="1076126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F58E988-244B-3B1C-57BE-033B7C7F6BDB}"/>
              </a:ext>
            </a:extLst>
          </p:cNvPr>
          <p:cNvSpPr txBox="1"/>
          <p:nvPr/>
        </p:nvSpPr>
        <p:spPr>
          <a:xfrm>
            <a:off x="4864575" y="62910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/>
              <a:t>h/m/u/c</a:t>
            </a: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9758FB0-5732-1EF4-C322-70C573D03FE4}"/>
              </a:ext>
            </a:extLst>
          </p:cNvPr>
          <p:cNvGrpSpPr/>
          <p:nvPr/>
        </p:nvGrpSpPr>
        <p:grpSpPr>
          <a:xfrm>
            <a:off x="6206993" y="5349331"/>
            <a:ext cx="3271908" cy="953355"/>
            <a:chOff x="6381742" y="5803342"/>
            <a:chExt cx="3271908" cy="953355"/>
          </a:xfrm>
        </p:grpSpPr>
        <p:sp>
          <p:nvSpPr>
            <p:cNvPr id="30" name="Rectangle: Rounded Corners 27">
              <a:extLst>
                <a:ext uri="{FF2B5EF4-FFF2-40B4-BE49-F238E27FC236}">
                  <a16:creationId xmlns:a16="http://schemas.microsoft.com/office/drawing/2014/main" id="{5B86FBD2-1B92-7845-B69C-A6088E3A0AFE}"/>
                </a:ext>
              </a:extLst>
            </p:cNvPr>
            <p:cNvSpPr/>
            <p:nvPr/>
          </p:nvSpPr>
          <p:spPr>
            <a:xfrm>
              <a:off x="6797035" y="5803342"/>
              <a:ext cx="2441323" cy="953355"/>
            </a:xfrm>
            <a:prstGeom prst="roundRect">
              <a:avLst>
                <a:gd name="adj" fmla="val 50000"/>
              </a:avLst>
            </a:prstGeom>
            <a:solidFill>
              <a:srgbClr val="E8FFD1"/>
            </a:solidFill>
            <a:ln w="88900" cap="rnd" cmpd="thinThick">
              <a:solidFill>
                <a:srgbClr val="00B05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innerShdw blurRad="127000">
                <a:prstClr val="black"/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FF5050"/>
                  </a:solidFill>
                </a:rPr>
                <a:t>Chum</a:t>
              </a:r>
            </a:p>
          </p:txBody>
        </p:sp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0DE9A802-B479-3B6F-52BA-237BAF0A2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1742" y="5852323"/>
              <a:ext cx="830585" cy="830585"/>
            </a:xfrm>
            <a:prstGeom prst="rect">
              <a:avLst/>
            </a:prstGeom>
          </p:spPr>
        </p:pic>
        <p:pic>
          <p:nvPicPr>
            <p:cNvPr id="36" name="Picture 18">
              <a:extLst>
                <a:ext uri="{FF2B5EF4-FFF2-40B4-BE49-F238E27FC236}">
                  <a16:creationId xmlns:a16="http://schemas.microsoft.com/office/drawing/2014/main" id="{D06353BD-9736-D58E-CA8C-EAA524E3E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3065" y="5864726"/>
              <a:ext cx="830585" cy="830585"/>
            </a:xfrm>
            <a:prstGeom prst="rect">
              <a:avLst/>
            </a:prstGeom>
          </p:spPr>
        </p:pic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44270146-CF87-BF0B-B733-30F41917DDD7}"/>
              </a:ext>
            </a:extLst>
          </p:cNvPr>
          <p:cNvSpPr txBox="1"/>
          <p:nvPr/>
        </p:nvSpPr>
        <p:spPr>
          <a:xfrm>
            <a:off x="144595" y="266664"/>
            <a:ext cx="36118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 dụng 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đời sống người dân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đây?</a:t>
            </a:r>
            <a:endParaRPr lang="pt-BR" sz="4000" b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Hình ảnh 4" descr="Ảnh có chứa ấm, đồ gốm sứ, ngoài trời, đồ bằng đất nung&#10;&#10;Mô tả được tạo tự động">
            <a:extLst>
              <a:ext uri="{FF2B5EF4-FFF2-40B4-BE49-F238E27FC236}">
                <a16:creationId xmlns:a16="http://schemas.microsoft.com/office/drawing/2014/main" id="{8F0C7FFE-2107-57E4-2C12-0D33D906E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75" y="1651396"/>
            <a:ext cx="6141355" cy="333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97B2059-D6D7-F4A9-7A3B-110C3C6DAD04}"/>
              </a:ext>
            </a:extLst>
          </p:cNvPr>
          <p:cNvSpPr/>
          <p:nvPr/>
        </p:nvSpPr>
        <p:spPr>
          <a:xfrm>
            <a:off x="3901055" y="286657"/>
            <a:ext cx="7751458" cy="6284686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ong bóng Lời nói: Hình chữ nhật với Góc Tròn 36">
            <a:extLst>
              <a:ext uri="{FF2B5EF4-FFF2-40B4-BE49-F238E27FC236}">
                <a16:creationId xmlns:a16="http://schemas.microsoft.com/office/drawing/2014/main" id="{14A22677-4026-A482-A5E1-B838B031EFEA}"/>
              </a:ext>
            </a:extLst>
          </p:cNvPr>
          <p:cNvSpPr/>
          <p:nvPr/>
        </p:nvSpPr>
        <p:spPr>
          <a:xfrm>
            <a:off x="127610" y="254000"/>
            <a:ext cx="3628851" cy="2523328"/>
          </a:xfrm>
          <a:prstGeom prst="wedgeRoundRectCallout">
            <a:avLst>
              <a:gd name="adj1" fmla="val 17966"/>
              <a:gd name="adj2" fmla="val 65040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DDBB23A-92B9-4573-9649-0071106BC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045" y1="75061" x2="55045" y2="75061"/>
                        <a14:foregroundMark x1="54884" y1="79992" x2="54884" y2="79992"/>
                        <a14:foregroundMark x1="53234" y1="88197" x2="53234" y2="88197"/>
                        <a14:foregroundMark x1="62419" y1="86580" x2="41915" y2="86136"/>
                        <a14:foregroundMark x1="41915" y1="86136" x2="41915" y2="8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8" r="16312"/>
          <a:stretch/>
        </p:blipFill>
        <p:spPr>
          <a:xfrm>
            <a:off x="1" y="2641600"/>
            <a:ext cx="3756460" cy="4614106"/>
          </a:xfrm>
          <a:prstGeom prst="rect">
            <a:avLst/>
          </a:prstGeom>
        </p:spPr>
      </p:pic>
      <p:pic>
        <p:nvPicPr>
          <p:cNvPr id="19" name="Picture 31">
            <a:extLst>
              <a:ext uri="{FF2B5EF4-FFF2-40B4-BE49-F238E27FC236}">
                <a16:creationId xmlns:a16="http://schemas.microsoft.com/office/drawing/2014/main" id="{8867AA2F-9F3F-F390-4056-E1F0DBDC6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2777">
            <a:off x="5477878" y="439685"/>
            <a:ext cx="1076126" cy="1076126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F58E988-244B-3B1C-57BE-033B7C7F6BDB}"/>
              </a:ext>
            </a:extLst>
          </p:cNvPr>
          <p:cNvSpPr txBox="1"/>
          <p:nvPr/>
        </p:nvSpPr>
        <p:spPr>
          <a:xfrm>
            <a:off x="4864574" y="48301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/>
              <a:t>ù/g/i</a:t>
            </a: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9758FB0-5732-1EF4-C322-70C573D03FE4}"/>
              </a:ext>
            </a:extLst>
          </p:cNvPr>
          <p:cNvGrpSpPr/>
          <p:nvPr/>
        </p:nvGrpSpPr>
        <p:grpSpPr>
          <a:xfrm>
            <a:off x="6206993" y="5349331"/>
            <a:ext cx="3271908" cy="953355"/>
            <a:chOff x="6381742" y="5803342"/>
            <a:chExt cx="3271908" cy="953355"/>
          </a:xfrm>
        </p:grpSpPr>
        <p:sp>
          <p:nvSpPr>
            <p:cNvPr id="30" name="Rectangle: Rounded Corners 27">
              <a:extLst>
                <a:ext uri="{FF2B5EF4-FFF2-40B4-BE49-F238E27FC236}">
                  <a16:creationId xmlns:a16="http://schemas.microsoft.com/office/drawing/2014/main" id="{5B86FBD2-1B92-7845-B69C-A6088E3A0AFE}"/>
                </a:ext>
              </a:extLst>
            </p:cNvPr>
            <p:cNvSpPr/>
            <p:nvPr/>
          </p:nvSpPr>
          <p:spPr>
            <a:xfrm>
              <a:off x="6797035" y="5803342"/>
              <a:ext cx="2441323" cy="953355"/>
            </a:xfrm>
            <a:prstGeom prst="roundRect">
              <a:avLst>
                <a:gd name="adj" fmla="val 50000"/>
              </a:avLst>
            </a:prstGeom>
            <a:solidFill>
              <a:srgbClr val="E8FFD1"/>
            </a:solidFill>
            <a:ln w="88900" cap="rnd" cmpd="thinThick">
              <a:solidFill>
                <a:srgbClr val="00B05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innerShdw blurRad="127000">
                <a:prstClr val="black"/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FF5050"/>
                  </a:solidFill>
                </a:rPr>
                <a:t>Gùi</a:t>
              </a:r>
            </a:p>
          </p:txBody>
        </p:sp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0DE9A802-B479-3B6F-52BA-237BAF0A2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1742" y="5852323"/>
              <a:ext cx="830585" cy="830585"/>
            </a:xfrm>
            <a:prstGeom prst="rect">
              <a:avLst/>
            </a:prstGeom>
          </p:spPr>
        </p:pic>
        <p:pic>
          <p:nvPicPr>
            <p:cNvPr id="36" name="Picture 18">
              <a:extLst>
                <a:ext uri="{FF2B5EF4-FFF2-40B4-BE49-F238E27FC236}">
                  <a16:creationId xmlns:a16="http://schemas.microsoft.com/office/drawing/2014/main" id="{D06353BD-9736-D58E-CA8C-EAA524E3E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3065" y="5864726"/>
              <a:ext cx="830585" cy="830585"/>
            </a:xfrm>
            <a:prstGeom prst="rect">
              <a:avLst/>
            </a:prstGeom>
          </p:spPr>
        </p:pic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44270146-CF87-BF0B-B733-30F41917DDD7}"/>
              </a:ext>
            </a:extLst>
          </p:cNvPr>
          <p:cNvSpPr txBox="1"/>
          <p:nvPr/>
        </p:nvSpPr>
        <p:spPr>
          <a:xfrm>
            <a:off x="144595" y="266664"/>
            <a:ext cx="36118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 dụng 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đời sống người dân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đây?</a:t>
            </a:r>
            <a:endParaRPr lang="pt-BR" sz="4000" b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Hình ảnh 3" descr="Ảnh có chứa côngtenơ, tường, Giỏ đựng, rổ&#10;&#10;Mô tả được tạo tự động">
            <a:extLst>
              <a:ext uri="{FF2B5EF4-FFF2-40B4-BE49-F238E27FC236}">
                <a16:creationId xmlns:a16="http://schemas.microsoft.com/office/drawing/2014/main" id="{6103E7AC-0D0E-A955-0C8F-008B6B9E3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06" y="1454127"/>
            <a:ext cx="4282737" cy="36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97B2059-D6D7-F4A9-7A3B-110C3C6DAD04}"/>
              </a:ext>
            </a:extLst>
          </p:cNvPr>
          <p:cNvSpPr/>
          <p:nvPr/>
        </p:nvSpPr>
        <p:spPr>
          <a:xfrm>
            <a:off x="689211" y="342505"/>
            <a:ext cx="11091971" cy="6284686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ong bóng Lời nói: Hình chữ nhật với Góc Tròn 36">
            <a:extLst>
              <a:ext uri="{FF2B5EF4-FFF2-40B4-BE49-F238E27FC236}">
                <a16:creationId xmlns:a16="http://schemas.microsoft.com/office/drawing/2014/main" id="{14A22677-4026-A482-A5E1-B838B031EFEA}"/>
              </a:ext>
            </a:extLst>
          </p:cNvPr>
          <p:cNvSpPr/>
          <p:nvPr/>
        </p:nvSpPr>
        <p:spPr>
          <a:xfrm>
            <a:off x="3286" y="342505"/>
            <a:ext cx="3304703" cy="2523328"/>
          </a:xfrm>
          <a:prstGeom prst="wedgeRoundRectCallout">
            <a:avLst>
              <a:gd name="adj1" fmla="val 17966"/>
              <a:gd name="adj2" fmla="val 65040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DDBB23A-92B9-4573-9649-0071106BC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045" y1="75061" x2="55045" y2="75061"/>
                        <a14:foregroundMark x1="54884" y1="79992" x2="54884" y2="79992"/>
                        <a14:foregroundMark x1="53234" y1="88197" x2="53234" y2="88197"/>
                        <a14:foregroundMark x1="62419" y1="86580" x2="41915" y2="86136"/>
                        <a14:foregroundMark x1="41915" y1="86136" x2="41915" y2="8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8" r="16312"/>
          <a:stretch/>
        </p:blipFill>
        <p:spPr>
          <a:xfrm>
            <a:off x="-324153" y="2622861"/>
            <a:ext cx="3756460" cy="4614106"/>
          </a:xfrm>
          <a:prstGeom prst="rect">
            <a:avLst/>
          </a:prstGeom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44270146-CF87-BF0B-B733-30F41917DDD7}"/>
              </a:ext>
            </a:extLst>
          </p:cNvPr>
          <p:cNvSpPr txBox="1"/>
          <p:nvPr/>
        </p:nvSpPr>
        <p:spPr>
          <a:xfrm>
            <a:off x="17785" y="450007"/>
            <a:ext cx="33079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vật dụng gắn liền với người dân </a:t>
            </a:r>
            <a:endParaRPr lang="en-US" sz="3600" b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 </a:t>
            </a: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vi-VN"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t-BR" sz="3600" b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Hình ảnh 5" descr="Ảnh có chứa ngoài trời, thuyền, nước, tàu thuyền&#10;&#10;Mô tả được tạo tự động">
            <a:extLst>
              <a:ext uri="{FF2B5EF4-FFF2-40B4-BE49-F238E27FC236}">
                <a16:creationId xmlns:a16="http://schemas.microsoft.com/office/drawing/2014/main" id="{65FD9FFB-7B05-C5C8-B268-B35422EE36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33"/>
          <a:stretch/>
        </p:blipFill>
        <p:spPr>
          <a:xfrm>
            <a:off x="3604167" y="922970"/>
            <a:ext cx="4518894" cy="2506030"/>
          </a:xfrm>
          <a:prstGeom prst="rect">
            <a:avLst/>
          </a:prstGeom>
        </p:spPr>
      </p:pic>
      <p:sp>
        <p:nvSpPr>
          <p:cNvPr id="9" name="Rectangle: Rounded Corners 27">
            <a:extLst>
              <a:ext uri="{FF2B5EF4-FFF2-40B4-BE49-F238E27FC236}">
                <a16:creationId xmlns:a16="http://schemas.microsoft.com/office/drawing/2014/main" id="{F12053F6-C755-D432-2C23-15D10434AE50}"/>
              </a:ext>
            </a:extLst>
          </p:cNvPr>
          <p:cNvSpPr/>
          <p:nvPr/>
        </p:nvSpPr>
        <p:spPr>
          <a:xfrm>
            <a:off x="4321353" y="653284"/>
            <a:ext cx="3073101" cy="834063"/>
          </a:xfrm>
          <a:prstGeom prst="roundRect">
            <a:avLst>
              <a:gd name="adj" fmla="val 50000"/>
            </a:avLst>
          </a:prstGeom>
          <a:solidFill>
            <a:srgbClr val="E8FFD1"/>
          </a:solidFill>
          <a:ln w="88900" cap="rnd" cmpd="thinThick">
            <a:solidFill>
              <a:srgbClr val="00B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innerShdw blurRad="127000">
              <a:prstClr val="black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5050"/>
                </a:solidFill>
              </a:rPr>
              <a:t>Thuyền thúng</a:t>
            </a:r>
          </a:p>
        </p:txBody>
      </p:sp>
      <p:pic>
        <p:nvPicPr>
          <p:cNvPr id="17" name="Hình ảnh 16" descr="Ảnh có chứa nước, bể cá, cá, ngoài trời&#10;&#10;Mô tả được tạo tự động">
            <a:extLst>
              <a:ext uri="{FF2B5EF4-FFF2-40B4-BE49-F238E27FC236}">
                <a16:creationId xmlns:a16="http://schemas.microsoft.com/office/drawing/2014/main" id="{BB73732B-B417-0A8F-28C6-2891E6B2E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39" y="2249366"/>
            <a:ext cx="3083550" cy="2539448"/>
          </a:xfrm>
          <a:prstGeom prst="rect">
            <a:avLst/>
          </a:prstGeom>
        </p:spPr>
      </p:pic>
      <p:sp>
        <p:nvSpPr>
          <p:cNvPr id="20" name="Rectangle: Rounded Corners 27">
            <a:extLst>
              <a:ext uri="{FF2B5EF4-FFF2-40B4-BE49-F238E27FC236}">
                <a16:creationId xmlns:a16="http://schemas.microsoft.com/office/drawing/2014/main" id="{1E2AD0F8-1238-6E90-A67D-83A931397583}"/>
              </a:ext>
            </a:extLst>
          </p:cNvPr>
          <p:cNvSpPr/>
          <p:nvPr/>
        </p:nvSpPr>
        <p:spPr>
          <a:xfrm>
            <a:off x="9033065" y="1908201"/>
            <a:ext cx="1926088" cy="682329"/>
          </a:xfrm>
          <a:prstGeom prst="roundRect">
            <a:avLst>
              <a:gd name="adj" fmla="val 50000"/>
            </a:avLst>
          </a:prstGeom>
          <a:solidFill>
            <a:srgbClr val="E8FFD1"/>
          </a:solidFill>
          <a:ln w="88900" cap="rnd" cmpd="thinThick">
            <a:solidFill>
              <a:srgbClr val="00B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innerShdw blurRad="127000">
              <a:prstClr val="black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5050"/>
                </a:solidFill>
              </a:rPr>
              <a:t>Lưới</a:t>
            </a:r>
          </a:p>
        </p:txBody>
      </p:sp>
      <p:pic>
        <p:nvPicPr>
          <p:cNvPr id="25" name="Hình ảnh 24" descr="Ảnh có chứa ấm, đồ gốm sứ, ngoài trời, đồ bằng đất nung&#10;&#10;Mô tả được tạo tự động">
            <a:extLst>
              <a:ext uri="{FF2B5EF4-FFF2-40B4-BE49-F238E27FC236}">
                <a16:creationId xmlns:a16="http://schemas.microsoft.com/office/drawing/2014/main" id="{AFCADE75-8341-C236-21AC-F1255D315F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75" y="3698686"/>
            <a:ext cx="4509455" cy="2451050"/>
          </a:xfrm>
          <a:prstGeom prst="rect">
            <a:avLst/>
          </a:prstGeom>
        </p:spPr>
      </p:pic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D188ED16-DBA0-4A03-0A98-2B49276BF6C4}"/>
              </a:ext>
            </a:extLst>
          </p:cNvPr>
          <p:cNvSpPr/>
          <p:nvPr/>
        </p:nvSpPr>
        <p:spPr>
          <a:xfrm>
            <a:off x="3358031" y="5754891"/>
            <a:ext cx="5007762" cy="723056"/>
          </a:xfrm>
          <a:prstGeom prst="roundRect">
            <a:avLst>
              <a:gd name="adj" fmla="val 50000"/>
            </a:avLst>
          </a:prstGeom>
          <a:solidFill>
            <a:srgbClr val="E8FFD1"/>
          </a:solidFill>
          <a:ln w="88900" cap="rnd" cmpd="thinThick">
            <a:solidFill>
              <a:srgbClr val="00B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innerShdw blurRad="127000">
              <a:prstClr val="black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5050"/>
                </a:solidFill>
              </a:rPr>
              <a:t>Khạp, lu, chum, vại,...</a:t>
            </a:r>
          </a:p>
        </p:txBody>
      </p:sp>
    </p:spTree>
    <p:extLst>
      <p:ext uri="{BB962C8B-B14F-4D97-AF65-F5344CB8AC3E}">
        <p14:creationId xmlns:p14="http://schemas.microsoft.com/office/powerpoint/2010/main" val="29261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9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97B2059-D6D7-F4A9-7A3B-110C3C6DAD04}"/>
              </a:ext>
            </a:extLst>
          </p:cNvPr>
          <p:cNvSpPr/>
          <p:nvPr/>
        </p:nvSpPr>
        <p:spPr>
          <a:xfrm>
            <a:off x="689211" y="342505"/>
            <a:ext cx="11091971" cy="6284686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ong bóng Lời nói: Hình chữ nhật với Góc Tròn 36">
            <a:extLst>
              <a:ext uri="{FF2B5EF4-FFF2-40B4-BE49-F238E27FC236}">
                <a16:creationId xmlns:a16="http://schemas.microsoft.com/office/drawing/2014/main" id="{14A22677-4026-A482-A5E1-B838B031EFEA}"/>
              </a:ext>
            </a:extLst>
          </p:cNvPr>
          <p:cNvSpPr/>
          <p:nvPr/>
        </p:nvSpPr>
        <p:spPr>
          <a:xfrm>
            <a:off x="618858" y="107192"/>
            <a:ext cx="3304703" cy="2523328"/>
          </a:xfrm>
          <a:prstGeom prst="wedgeRoundRectCallout">
            <a:avLst>
              <a:gd name="adj1" fmla="val 17966"/>
              <a:gd name="adj2" fmla="val 65040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DDBB23A-92B9-4573-9649-0071106BC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045" y1="75061" x2="55045" y2="75061"/>
                        <a14:foregroundMark x1="54884" y1="79992" x2="54884" y2="79992"/>
                        <a14:foregroundMark x1="53234" y1="88197" x2="53234" y2="88197"/>
                        <a14:foregroundMark x1="62419" y1="86580" x2="41915" y2="86136"/>
                        <a14:foregroundMark x1="41915" y1="86136" x2="41915" y2="8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8" r="16312"/>
          <a:stretch/>
        </p:blipFill>
        <p:spPr>
          <a:xfrm>
            <a:off x="1310040" y="2395207"/>
            <a:ext cx="3756460" cy="4614106"/>
          </a:xfrm>
          <a:prstGeom prst="rect">
            <a:avLst/>
          </a:prstGeom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44270146-CF87-BF0B-B733-30F41917DDD7}"/>
              </a:ext>
            </a:extLst>
          </p:cNvPr>
          <p:cNvSpPr txBox="1"/>
          <p:nvPr/>
        </p:nvSpPr>
        <p:spPr>
          <a:xfrm>
            <a:off x="615572" y="214694"/>
            <a:ext cx="33079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vật dụng gắn liền với người dân </a:t>
            </a:r>
            <a:endParaRPr lang="en-US" sz="3600" b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 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vi-VN"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t-BR" sz="3600" b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14D63C2A-438A-7BDA-7470-72F76CEB7CDE}"/>
              </a:ext>
            </a:extLst>
          </p:cNvPr>
          <p:cNvSpPr/>
          <p:nvPr/>
        </p:nvSpPr>
        <p:spPr>
          <a:xfrm>
            <a:off x="9217366" y="1717027"/>
            <a:ext cx="1791291" cy="805991"/>
          </a:xfrm>
          <a:prstGeom prst="roundRect">
            <a:avLst>
              <a:gd name="adj" fmla="val 50000"/>
            </a:avLst>
          </a:prstGeom>
          <a:solidFill>
            <a:srgbClr val="E8FFD1"/>
          </a:solidFill>
          <a:ln w="88900" cap="rnd" cmpd="thinThick">
            <a:solidFill>
              <a:schemeClr val="accent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innerShdw blurRad="127000">
              <a:prstClr val="black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5050"/>
                </a:solidFill>
              </a:rPr>
              <a:t>Gùi</a:t>
            </a:r>
          </a:p>
        </p:txBody>
      </p:sp>
      <p:pic>
        <p:nvPicPr>
          <p:cNvPr id="10" name="Hình ảnh 9" descr="Ảnh có chứa côngtenơ, tường, Giỏ đựng, rổ&#10;&#10;Mô tả được tạo tự động">
            <a:extLst>
              <a:ext uri="{FF2B5EF4-FFF2-40B4-BE49-F238E27FC236}">
                <a16:creationId xmlns:a16="http://schemas.microsoft.com/office/drawing/2014/main" id="{430717B6-9C6B-8C2A-5379-7F80CBBFE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53" y="687778"/>
            <a:ext cx="3307989" cy="2829562"/>
          </a:xfrm>
          <a:prstGeom prst="rect">
            <a:avLst/>
          </a:prstGeom>
        </p:spPr>
      </p:pic>
      <p:pic>
        <p:nvPicPr>
          <p:cNvPr id="18" name="Hình ảnh 17" descr="Ảnh có chứa công cụ, vũ khí, thực vật&#10;&#10;Mô tả được tạo tự động">
            <a:extLst>
              <a:ext uri="{FF2B5EF4-FFF2-40B4-BE49-F238E27FC236}">
                <a16:creationId xmlns:a16="http://schemas.microsoft.com/office/drawing/2014/main" id="{A8D69D72-2FB3-5DB2-DCAC-CFBFE036B6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1597" r="886" b="20511"/>
          <a:stretch/>
        </p:blipFill>
        <p:spPr>
          <a:xfrm>
            <a:off x="5136853" y="3692914"/>
            <a:ext cx="3322060" cy="2694238"/>
          </a:xfrm>
          <a:prstGeom prst="rect">
            <a:avLst/>
          </a:prstGeom>
        </p:spPr>
      </p:pic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39DC7B07-103C-D0FD-795C-5BF7D549BBEF}"/>
              </a:ext>
            </a:extLst>
          </p:cNvPr>
          <p:cNvSpPr/>
          <p:nvPr/>
        </p:nvSpPr>
        <p:spPr>
          <a:xfrm>
            <a:off x="8639032" y="4702260"/>
            <a:ext cx="3005357" cy="805991"/>
          </a:xfrm>
          <a:prstGeom prst="roundRect">
            <a:avLst>
              <a:gd name="adj" fmla="val 50000"/>
            </a:avLst>
          </a:prstGeom>
          <a:solidFill>
            <a:srgbClr val="E8FFD1"/>
          </a:solidFill>
          <a:ln w="88900" cap="rnd" cmpd="thinThick">
            <a:solidFill>
              <a:schemeClr val="accent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innerShdw blurRad="127000">
              <a:prstClr val="black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b="1">
                <a:solidFill>
                  <a:srgbClr val="FF5050"/>
                </a:solidFill>
              </a:rPr>
              <a:t>Dao phát cỏ</a:t>
            </a:r>
          </a:p>
        </p:txBody>
      </p:sp>
    </p:spTree>
    <p:extLst>
      <p:ext uri="{BB962C8B-B14F-4D97-AF65-F5344CB8AC3E}">
        <p14:creationId xmlns:p14="http://schemas.microsoft.com/office/powerpoint/2010/main" val="28848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8D2CF7D2-0A92-8132-ABEC-2FCEEDC77DD1}"/>
              </a:ext>
            </a:extLst>
          </p:cNvPr>
          <p:cNvGrpSpPr/>
          <p:nvPr/>
        </p:nvGrpSpPr>
        <p:grpSpPr>
          <a:xfrm>
            <a:off x="1075348" y="583713"/>
            <a:ext cx="10041302" cy="3154710"/>
            <a:chOff x="1575310" y="446027"/>
            <a:chExt cx="11171228" cy="3154710"/>
          </a:xfrm>
        </p:grpSpPr>
        <p:sp>
          <p:nvSpPr>
            <p:cNvPr id="3" name="TextBox 8">
              <a:extLst>
                <a:ext uri="{FF2B5EF4-FFF2-40B4-BE49-F238E27FC236}">
                  <a16:creationId xmlns:a16="http://schemas.microsoft.com/office/drawing/2014/main" id="{C0C58F07-F1AF-393E-A326-F49BF18DF6E6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9900" b="1">
                  <a:ln w="2317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CỦNG CỐ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495015ED-7715-BAF5-D3BF-1CFED068BF99}"/>
                </a:ext>
              </a:extLst>
            </p:cNvPr>
            <p:cNvSpPr txBox="1"/>
            <p:nvPr/>
          </p:nvSpPr>
          <p:spPr>
            <a:xfrm>
              <a:off x="1575310" y="446027"/>
              <a:ext cx="11171227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Ủ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Ố</a:t>
              </a:r>
              <a:endParaRPr lang="sv-SE" sz="199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32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9">
            <a:extLst>
              <a:ext uri="{FF2B5EF4-FFF2-40B4-BE49-F238E27FC236}">
                <a16:creationId xmlns:a16="http://schemas.microsoft.com/office/drawing/2014/main" id="{E03A538F-2DC6-B642-51C4-4ADCDABD7197}"/>
              </a:ext>
            </a:extLst>
          </p:cNvPr>
          <p:cNvSpPr txBox="1"/>
          <p:nvPr/>
        </p:nvSpPr>
        <p:spPr>
          <a:xfrm>
            <a:off x="2222733" y="-52059"/>
            <a:ext cx="77465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B425E"/>
                </a:solidFill>
                <a:latin typeface="UTM Edwardian" panose="02040603050506020204" pitchFamily="18" charset="0"/>
              </a:rPr>
              <a:t>Thứ … ngày … tháng … năm ...</a:t>
            </a:r>
            <a:endParaRPr lang="vi-VN" sz="4800" b="1">
              <a:solidFill>
                <a:srgbClr val="0B425E"/>
              </a:solidFill>
            </a:endParaRPr>
          </a:p>
        </p:txBody>
      </p:sp>
      <p:sp>
        <p:nvSpPr>
          <p:cNvPr id="3" name="TextBox 49">
            <a:extLst>
              <a:ext uri="{FF2B5EF4-FFF2-40B4-BE49-F238E27FC236}">
                <a16:creationId xmlns:a16="http://schemas.microsoft.com/office/drawing/2014/main" id="{A580855F-FAE9-8FBF-0BC3-2CC3941A7FBA}"/>
              </a:ext>
            </a:extLst>
          </p:cNvPr>
          <p:cNvSpPr txBox="1"/>
          <p:nvPr/>
        </p:nvSpPr>
        <p:spPr>
          <a:xfrm>
            <a:off x="3220158" y="755510"/>
            <a:ext cx="521615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Mother" panose="02040603050506020204" pitchFamily="18" charset="0"/>
              </a:rPr>
              <a:t>Lịch sử và địa lý</a:t>
            </a:r>
            <a:endParaRPr lang="vi-VN" sz="35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225140EA-EC69-B2E1-2709-340200A7AB50}"/>
              </a:ext>
            </a:extLst>
          </p:cNvPr>
          <p:cNvGrpSpPr/>
          <p:nvPr/>
        </p:nvGrpSpPr>
        <p:grpSpPr>
          <a:xfrm rot="20027704">
            <a:off x="1340424" y="1781177"/>
            <a:ext cx="2411632" cy="585987"/>
            <a:chOff x="5644038" y="1574248"/>
            <a:chExt cx="3378243" cy="585987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58388F4-4757-754F-C096-169E284E247C}"/>
                </a:ext>
              </a:extLst>
            </p:cNvPr>
            <p:cNvSpPr txBox="1"/>
            <p:nvPr/>
          </p:nvSpPr>
          <p:spPr>
            <a:xfrm>
              <a:off x="6029891" y="1574248"/>
              <a:ext cx="2548499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pple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 15</a:t>
              </a:r>
              <a:endParaRPr kumimoji="0" lang="en-US" sz="6000" b="1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pple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EF2E6FA4-1395-7526-CCDB-3B84F97DFD17}"/>
                </a:ext>
              </a:extLst>
            </p:cNvPr>
            <p:cNvSpPr txBox="1"/>
            <p:nvPr/>
          </p:nvSpPr>
          <p:spPr>
            <a:xfrm>
              <a:off x="5644038" y="1575460"/>
              <a:ext cx="3378243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SVN-Apple" panose="02040603050506020204" pitchFamily="18" charset="0"/>
                  <a:cs typeface="Calibri" panose="020F0502020204030204" pitchFamily="34" charset="0"/>
                </a:rPr>
                <a:t>Bài 15</a:t>
              </a:r>
              <a:endPara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SVN-Apple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8FB28843-2505-030A-7E0B-BFDBCB94CEF0}"/>
              </a:ext>
            </a:extLst>
          </p:cNvPr>
          <p:cNvGrpSpPr/>
          <p:nvPr/>
        </p:nvGrpSpPr>
        <p:grpSpPr>
          <a:xfrm>
            <a:off x="-269848" y="1559413"/>
            <a:ext cx="12731696" cy="3871957"/>
            <a:chOff x="208470" y="1586507"/>
            <a:chExt cx="11977164" cy="387195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337A76C5-AB19-483A-289D-908FF3E2AB5B}"/>
                </a:ext>
              </a:extLst>
            </p:cNvPr>
            <p:cNvSpPr txBox="1"/>
            <p:nvPr/>
          </p:nvSpPr>
          <p:spPr>
            <a:xfrm>
              <a:off x="208470" y="1586507"/>
              <a:ext cx="11977164" cy="3871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DÂ</a:t>
              </a:r>
              <a:r>
                <a:rPr lang="en-US" sz="66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 CƯ VÀ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HOẠT ĐỘNG SẢN</a:t>
              </a:r>
              <a:r>
                <a:rPr kumimoji="0" lang="en-US" sz="6600" b="1" i="0" u="none" strike="noStrike" kern="1200" cap="none" spc="0" normalizeH="0" baseline="0" noProof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lang="en-US" sz="66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XUẤT Ở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VÙNG DUYÊN HẢI MIỀN TRUNG</a:t>
              </a:r>
              <a:endParaRPr kumimoji="0" lang="en-US" sz="6600" b="1" i="0" u="none" strike="noStrike" kern="1200" cap="none" spc="0" normalizeH="0" baseline="0" noProof="0">
                <a:ln w="1905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</a:endParaRPr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C36C6338-AA05-C2E3-DEC3-8441AE6423B1}"/>
                </a:ext>
              </a:extLst>
            </p:cNvPr>
            <p:cNvSpPr txBox="1"/>
            <p:nvPr/>
          </p:nvSpPr>
          <p:spPr>
            <a:xfrm>
              <a:off x="208470" y="1586507"/>
              <a:ext cx="11977164" cy="3871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uLnTx/>
                  <a:uFillTx/>
                  <a:latin typeface="UTM Showcard" panose="02040603050506020204" pitchFamily="18" charset="0"/>
                </a:rPr>
                <a:t>D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uLnTx/>
                  <a:uFillTx/>
                  <a:latin typeface="UTM Showcard" panose="02040603050506020204" pitchFamily="18" charset="0"/>
                </a:rPr>
                <a:t>Â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latin typeface="UTM Showcard" panose="02040603050506020204" pitchFamily="18" charset="0"/>
                </a:rPr>
                <a:t>N 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latin typeface="UTM Showcard" panose="02040603050506020204" pitchFamily="18" charset="0"/>
                </a:rPr>
                <a:t>C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latin typeface="UTM Showcard" panose="02040603050506020204" pitchFamily="18" charset="0"/>
                </a:rPr>
                <a:t>Ư 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latin typeface="UTM Showcard" panose="02040603050506020204" pitchFamily="18" charset="0"/>
                </a:rPr>
                <a:t>V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latin typeface="UTM Showcard" panose="02040603050506020204" pitchFamily="18" charset="0"/>
                </a:rPr>
                <a:t>À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latin typeface="UTM Showcard" panose="02040603050506020204" pitchFamily="18" charset="0"/>
                </a:rPr>
                <a:t>H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latin typeface="UTM Showcard" panose="02040603050506020204" pitchFamily="18" charset="0"/>
                </a:rPr>
                <a:t>O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latin typeface="UTM Showcard" panose="02040603050506020204" pitchFamily="18" charset="0"/>
                </a:rPr>
                <a:t>Ạ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latin typeface="UTM Showcard" panose="02040603050506020204" pitchFamily="18" charset="0"/>
                </a:rPr>
                <a:t>T 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latin typeface="UTM Showcard" panose="02040603050506020204" pitchFamily="18" charset="0"/>
                </a:rPr>
                <a:t>Đ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latin typeface="UTM Showcard" panose="02040603050506020204" pitchFamily="18" charset="0"/>
                </a:rPr>
                <a:t>Ộ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latin typeface="UTM Showcard" panose="02040603050506020204" pitchFamily="18" charset="0"/>
                </a:rPr>
                <a:t>N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latin typeface="UTM Showcard" panose="02040603050506020204" pitchFamily="18" charset="0"/>
                </a:rPr>
                <a:t>G 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latin typeface="UTM Showcard" panose="02040603050506020204" pitchFamily="18" charset="0"/>
                </a:rPr>
                <a:t>S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latin typeface="UTM Showcard" panose="02040603050506020204" pitchFamily="18" charset="0"/>
                </a:rPr>
                <a:t>Ả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latin typeface="UTM Showcard" panose="02040603050506020204" pitchFamily="18" charset="0"/>
                </a:rPr>
                <a:t>N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latin typeface="UTM Showcard" panose="02040603050506020204" pitchFamily="18" charset="0"/>
                </a:rPr>
                <a:t>X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latin typeface="UTM Showcard" panose="02040603050506020204" pitchFamily="18" charset="0"/>
                </a:rPr>
                <a:t>U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latin typeface="UTM Showcard" panose="02040603050506020204" pitchFamily="18" charset="0"/>
                </a:rPr>
                <a:t>Ấ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latin typeface="UTM Showcard" panose="02040603050506020204" pitchFamily="18" charset="0"/>
                </a:rPr>
                <a:t>T 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latin typeface="UTM Showcard" panose="02040603050506020204" pitchFamily="18" charset="0"/>
                </a:rPr>
                <a:t>Ở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latin typeface="UTM Showcard" panose="02040603050506020204" pitchFamily="18" charset="0"/>
                </a:rPr>
                <a:t>V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latin typeface="UTM Showcard" panose="02040603050506020204" pitchFamily="18" charset="0"/>
                </a:rPr>
                <a:t>Ù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latin typeface="UTM Showcard" panose="02040603050506020204" pitchFamily="18" charset="0"/>
                </a:rPr>
                <a:t>N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latin typeface="UTM Showcard" panose="02040603050506020204" pitchFamily="18" charset="0"/>
                </a:rPr>
                <a:t>G 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latin typeface="UTM Showcard" panose="02040603050506020204" pitchFamily="18" charset="0"/>
                </a:rPr>
                <a:t>D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latin typeface="UTM Showcard" panose="02040603050506020204" pitchFamily="18" charset="0"/>
                </a:rPr>
                <a:t>U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latin typeface="UTM Showcard" panose="02040603050506020204" pitchFamily="18" charset="0"/>
                </a:rPr>
                <a:t>Y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latin typeface="UTM Showcard" panose="02040603050506020204" pitchFamily="18" charset="0"/>
                </a:rPr>
                <a:t>Ê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latin typeface="UTM Showcard" panose="02040603050506020204" pitchFamily="18" charset="0"/>
                </a:rPr>
                <a:t>N 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latin typeface="UTM Showcard" panose="02040603050506020204" pitchFamily="18" charset="0"/>
                </a:rPr>
                <a:t>H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latin typeface="UTM Showcard" panose="02040603050506020204" pitchFamily="18" charset="0"/>
                </a:rPr>
                <a:t>Ả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latin typeface="UTM Showcard" panose="02040603050506020204" pitchFamily="18" charset="0"/>
                </a:rPr>
                <a:t>I 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latin typeface="UTM Showcard" panose="02040603050506020204" pitchFamily="18" charset="0"/>
                </a:rPr>
                <a:t>M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latin typeface="UTM Showcard" panose="02040603050506020204" pitchFamily="18" charset="0"/>
                </a:rPr>
                <a:t>I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latin typeface="UTM Showcard" panose="02040603050506020204" pitchFamily="18" charset="0"/>
                </a:rPr>
                <a:t>Ề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latin typeface="UTM Showcard" panose="02040603050506020204" pitchFamily="18" charset="0"/>
                </a:rPr>
                <a:t>N 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latin typeface="UTM Showcard" panose="02040603050506020204" pitchFamily="18" charset="0"/>
                </a:rPr>
                <a:t>T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latin typeface="UTM Showcard" panose="02040603050506020204" pitchFamily="18" charset="0"/>
                </a:rPr>
                <a:t>R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latin typeface="UTM Showcard" panose="02040603050506020204" pitchFamily="18" charset="0"/>
                </a:rPr>
                <a:t>U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latin typeface="UTM Showcard" panose="02040603050506020204" pitchFamily="18" charset="0"/>
                </a:rPr>
                <a:t>N</a:t>
              </a:r>
              <a:r>
                <a:rPr lang="en-US" sz="66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latin typeface="UTM Showcard" panose="02040603050506020204" pitchFamily="18" charset="0"/>
                </a:rPr>
                <a:t>G</a:t>
              </a:r>
              <a:endParaRPr kumimoji="0" lang="en-US" sz="66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uLnTx/>
                <a:uFillTx/>
                <a:latin typeface="UTM Showcard" panose="02040603050506020204" pitchFamily="18" charset="0"/>
              </a:endParaRPr>
            </a:p>
          </p:txBody>
        </p:sp>
      </p:grpSp>
      <p:sp>
        <p:nvSpPr>
          <p:cNvPr id="20" name="TextBox 39">
            <a:extLst>
              <a:ext uri="{FF2B5EF4-FFF2-40B4-BE49-F238E27FC236}">
                <a16:creationId xmlns:a16="http://schemas.microsoft.com/office/drawing/2014/main" id="{2E1D4B35-DBCB-34DF-6DBE-9E9706148C05}"/>
              </a:ext>
            </a:extLst>
          </p:cNvPr>
          <p:cNvSpPr txBox="1"/>
          <p:nvPr/>
        </p:nvSpPr>
        <p:spPr>
          <a:xfrm>
            <a:off x="4522258" y="5448762"/>
            <a:ext cx="314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(3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200" b="1" i="0" u="none" strike="noStrike" kern="1200" cap="none" spc="0" normalizeH="0" baseline="0" noProof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1)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73" descr="Logo&#10;&#10;Description automatically generated">
            <a:extLst>
              <a:ext uri="{FF2B5EF4-FFF2-40B4-BE49-F238E27FC236}">
                <a16:creationId xmlns:a16="http://schemas.microsoft.com/office/drawing/2014/main" id="{1794F4DF-383B-BCD4-06CF-D4F8A3525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752" y="5784096"/>
            <a:ext cx="1128496" cy="112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0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85ED7D9E-79D2-9F83-94F6-B694E20C9F11}"/>
              </a:ext>
            </a:extLst>
          </p:cNvPr>
          <p:cNvGrpSpPr/>
          <p:nvPr/>
        </p:nvGrpSpPr>
        <p:grpSpPr>
          <a:xfrm>
            <a:off x="2931507" y="1297429"/>
            <a:ext cx="9695029" cy="4258770"/>
            <a:chOff x="3921300" y="8204395"/>
            <a:chExt cx="6877793" cy="6468923"/>
          </a:xfrm>
        </p:grpSpPr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1582BDF4-E5AD-E7E9-2582-60DFF91F456E}"/>
                </a:ext>
              </a:extLst>
            </p:cNvPr>
            <p:cNvSpPr txBox="1"/>
            <p:nvPr/>
          </p:nvSpPr>
          <p:spPr>
            <a:xfrm>
              <a:off x="4091700" y="8204395"/>
              <a:ext cx="6536995" cy="6445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vi-VN" sz="115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NGƯ DÂN RA KHƠI</a:t>
              </a:r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485F721F-0D5F-4725-F7FD-A14169B66FA3}"/>
                </a:ext>
              </a:extLst>
            </p:cNvPr>
            <p:cNvSpPr txBox="1"/>
            <p:nvPr/>
          </p:nvSpPr>
          <p:spPr>
            <a:xfrm>
              <a:off x="3921300" y="8228123"/>
              <a:ext cx="6877793" cy="6445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N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G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Ư 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D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Â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N 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R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A 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K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H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Ơ</a:t>
              </a:r>
              <a:r>
                <a:rPr lang="en-US" sz="11500" b="1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Gretoon" panose="02040603050506020204" pitchFamily="18" charset="0"/>
                </a:rPr>
                <a:t>I</a:t>
              </a:r>
              <a:endParaRPr lang="en-US" sz="115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</a:endParaRPr>
            </a:p>
          </p:txBody>
        </p:sp>
      </p:grpSp>
      <p:grpSp>
        <p:nvGrpSpPr>
          <p:cNvPr id="6" name="Nhóm 23">
            <a:extLst>
              <a:ext uri="{FF2B5EF4-FFF2-40B4-BE49-F238E27FC236}">
                <a16:creationId xmlns:a16="http://schemas.microsoft.com/office/drawing/2014/main" id="{7EC153EA-FC2A-8BFA-EBB5-B26470206249}"/>
              </a:ext>
            </a:extLst>
          </p:cNvPr>
          <p:cNvGrpSpPr/>
          <p:nvPr/>
        </p:nvGrpSpPr>
        <p:grpSpPr>
          <a:xfrm>
            <a:off x="5922419" y="710216"/>
            <a:ext cx="3713203" cy="480388"/>
            <a:chOff x="3666356" y="4535152"/>
            <a:chExt cx="4280542" cy="1419521"/>
          </a:xfrm>
        </p:grpSpPr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B960CBE1-BD96-252E-EA1D-EAD229DF526E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13" name="TextBox 67">
              <a:extLst>
                <a:ext uri="{FF2B5EF4-FFF2-40B4-BE49-F238E27FC236}">
                  <a16:creationId xmlns:a16="http://schemas.microsoft.com/office/drawing/2014/main" id="{1CAC112F-16FC-9BAA-24C4-53A32AF68E17}"/>
                </a:ext>
              </a:extLst>
            </p:cNvPr>
            <p:cNvSpPr txBox="1"/>
            <p:nvPr/>
          </p:nvSpPr>
          <p:spPr>
            <a:xfrm>
              <a:off x="3666356" y="4535152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pic>
        <p:nvPicPr>
          <p:cNvPr id="7" name="Hình ảnh 6" descr="Ảnh có chứa văn bản, minh họa, Phim hoạt hình, Hoạt hình&#10;&#10;Mô tả được tạo tự động">
            <a:extLst>
              <a:ext uri="{FF2B5EF4-FFF2-40B4-BE49-F238E27FC236}">
                <a16:creationId xmlns:a16="http://schemas.microsoft.com/office/drawing/2014/main" id="{40C26327-5E9B-4BB7-038D-A158138DE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7705" r="76091">
                        <a14:foregroundMark x1="59455" y1="67455" x2="59455" y2="67455"/>
                        <a14:foregroundMark x1="37727" y1="26136" x2="38909" y2="56364"/>
                        <a14:foregroundMark x1="38909" y1="56364" x2="39023" y2="56773"/>
                        <a14:foregroundMark x1="76091" y1="87636" x2="76091" y2="8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2" t="-2981" r="39131" b="-3526"/>
          <a:stretch/>
        </p:blipFill>
        <p:spPr>
          <a:xfrm>
            <a:off x="1190563" y="1072104"/>
            <a:ext cx="3074505" cy="64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minh họa, Phim hoạt hình, Hoạt hình&#10;&#10;Mô tả được tạo tự động">
            <a:extLst>
              <a:ext uri="{FF2B5EF4-FFF2-40B4-BE49-F238E27FC236}">
                <a16:creationId xmlns:a16="http://schemas.microsoft.com/office/drawing/2014/main" id="{40C26327-5E9B-4BB7-038D-A158138DE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7705" r="76091">
                        <a14:foregroundMark x1="59455" y1="67455" x2="59455" y2="67455"/>
                        <a14:foregroundMark x1="37727" y1="26136" x2="38909" y2="56364"/>
                        <a14:foregroundMark x1="38909" y1="56364" x2="39023" y2="56773"/>
                        <a14:foregroundMark x1="76091" y1="87636" x2="76091" y2="8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2" t="-2981" r="39131" b="-3526"/>
          <a:stretch/>
        </p:blipFill>
        <p:spPr>
          <a:xfrm>
            <a:off x="3762629" y="1072104"/>
            <a:ext cx="3074505" cy="6493565"/>
          </a:xfrm>
          <a:prstGeom prst="rect">
            <a:avLst/>
          </a:prstGeom>
        </p:spPr>
      </p:pic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CE0F2A0E-65BE-D26B-1B66-B2B3B5656CDD}"/>
              </a:ext>
            </a:extLst>
          </p:cNvPr>
          <p:cNvSpPr/>
          <p:nvPr/>
        </p:nvSpPr>
        <p:spPr>
          <a:xfrm>
            <a:off x="6892119" y="586854"/>
            <a:ext cx="4954138" cy="3166280"/>
          </a:xfrm>
          <a:prstGeom prst="wedgeRoundRectCallout">
            <a:avLst>
              <a:gd name="adj1" fmla="val -59752"/>
              <a:gd name="adj2" fmla="val 2211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AA493F1-094B-A5C8-42D4-BE0A018F58B7}"/>
              </a:ext>
            </a:extLst>
          </p:cNvPr>
          <p:cNvSpPr txBox="1"/>
          <p:nvPr/>
        </p:nvSpPr>
        <p:spPr>
          <a:xfrm>
            <a:off x="7205820" y="766129"/>
            <a:ext cx="44222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Các bạn hãy giúp chú chuẩn bị tươm tất một số dụng cụ cần thiết để ra khơi đánh bắt cá nhé!</a:t>
            </a:r>
          </a:p>
        </p:txBody>
      </p:sp>
      <p:grpSp>
        <p:nvGrpSpPr>
          <p:cNvPr id="9" name="Nhóm 23">
            <a:extLst>
              <a:ext uri="{FF2B5EF4-FFF2-40B4-BE49-F238E27FC236}">
                <a16:creationId xmlns:a16="http://schemas.microsoft.com/office/drawing/2014/main" id="{C468C9DE-88B6-AE86-1CF3-2B9C2E3824D7}"/>
              </a:ext>
            </a:extLst>
          </p:cNvPr>
          <p:cNvGrpSpPr/>
          <p:nvPr/>
        </p:nvGrpSpPr>
        <p:grpSpPr>
          <a:xfrm>
            <a:off x="751683" y="1256944"/>
            <a:ext cx="4926843" cy="1266198"/>
            <a:chOff x="3666356" y="4573200"/>
            <a:chExt cx="4288475" cy="1403505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3BC185C6-E43C-0D98-E9F1-71742A01B522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1500" b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BẮT ĐẦU</a:t>
              </a:r>
              <a:endParaRPr lang="en-US" sz="115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C956BDF-6BF8-E6EB-12DE-2896E20E5603}"/>
                </a:ext>
              </a:extLst>
            </p:cNvPr>
            <p:cNvSpPr txBox="1"/>
            <p:nvPr/>
          </p:nvSpPr>
          <p:spPr>
            <a:xfrm>
              <a:off x="3674289" y="4595232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1500" b="1">
                  <a:ln w="9525">
                    <a:noFill/>
                    <a:prstDash val="solid"/>
                  </a:ln>
                  <a:solidFill>
                    <a:srgbClr val="FF00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BẮT ĐẦU</a:t>
              </a:r>
              <a:endParaRPr lang="en-US" sz="11500" b="1" dirty="0">
                <a:ln w="9525">
                  <a:noFill/>
                  <a:prstDash val="solid"/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3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14">
            <a:extLst>
              <a:ext uri="{FF2B5EF4-FFF2-40B4-BE49-F238E27FC236}">
                <a16:creationId xmlns:a16="http://schemas.microsoft.com/office/drawing/2014/main" id="{53986689-0EB2-6CC8-E5A1-4AA00F561130}"/>
              </a:ext>
            </a:extLst>
          </p:cNvPr>
          <p:cNvSpPr/>
          <p:nvPr/>
        </p:nvSpPr>
        <p:spPr>
          <a:xfrm>
            <a:off x="510073" y="539637"/>
            <a:ext cx="11171853" cy="17780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      </a:t>
            </a:r>
            <a:r>
              <a:rPr lang="vi-VN" sz="4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 lớn dân cư của vùng</a:t>
            </a:r>
            <a:r>
              <a:rPr lang="en-US" sz="4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Duyên hải miền Trung</a:t>
            </a:r>
            <a:r>
              <a:rPr lang="vi-VN" sz="4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phân bố ở</a:t>
            </a:r>
            <a:r>
              <a:rPr lang="en-US" sz="4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đâu?</a:t>
            </a:r>
            <a:r>
              <a:rPr lang="vi-VN" sz="4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8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3EC41C13-6C0E-92DC-FD85-B1AECF2798D9}"/>
              </a:ext>
            </a:extLst>
          </p:cNvPr>
          <p:cNvGrpSpPr/>
          <p:nvPr/>
        </p:nvGrpSpPr>
        <p:grpSpPr>
          <a:xfrm>
            <a:off x="346578" y="2961441"/>
            <a:ext cx="5413796" cy="1380931"/>
            <a:chOff x="261306" y="4457700"/>
            <a:chExt cx="8120694" cy="2071397"/>
          </a:xfrm>
        </p:grpSpPr>
        <p:sp>
          <p:nvSpPr>
            <p:cNvPr id="5" name="a">
              <a:extLst>
                <a:ext uri="{FF2B5EF4-FFF2-40B4-BE49-F238E27FC236}">
                  <a16:creationId xmlns:a16="http://schemas.microsoft.com/office/drawing/2014/main" id="{F6B7138F-EDF0-A715-6EF0-29B9959C0427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000" b="1" dirty="0">
                  <a:solidFill>
                    <a:srgbClr val="009999"/>
                  </a:solidFill>
                  <a:latin typeface="Calibri" panose="020F0502020204030204"/>
                </a:rPr>
                <a:t>   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Đồng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bằng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phù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sa</a:t>
              </a:r>
              <a:endParaRPr lang="en-US" sz="4000" b="1" dirty="0">
                <a:solidFill>
                  <a:srgbClr val="C00000"/>
                </a:solidFill>
                <a:latin typeface="Calibri" panose="020F0502020204030204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0694098-4AB3-DC09-BBFF-C77E3E98C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1306" y="4590362"/>
              <a:ext cx="1635021" cy="1811658"/>
            </a:xfrm>
            <a:prstGeom prst="rect">
              <a:avLst/>
            </a:prstGeom>
          </p:spPr>
        </p:pic>
      </p:grpSp>
      <p:grpSp>
        <p:nvGrpSpPr>
          <p:cNvPr id="12" name="Group 19">
            <a:extLst>
              <a:ext uri="{FF2B5EF4-FFF2-40B4-BE49-F238E27FC236}">
                <a16:creationId xmlns:a16="http://schemas.microsoft.com/office/drawing/2014/main" id="{C65DDF73-6D79-CC40-C53E-C02B535FDA6E}"/>
              </a:ext>
            </a:extLst>
          </p:cNvPr>
          <p:cNvGrpSpPr/>
          <p:nvPr/>
        </p:nvGrpSpPr>
        <p:grpSpPr>
          <a:xfrm>
            <a:off x="6280832" y="2944734"/>
            <a:ext cx="5317213" cy="1380931"/>
            <a:chOff x="9092412" y="4457700"/>
            <a:chExt cx="7975819" cy="2071397"/>
          </a:xfrm>
        </p:grpSpPr>
        <p:sp>
          <p:nvSpPr>
            <p:cNvPr id="13" name="b">
              <a:extLst>
                <a:ext uri="{FF2B5EF4-FFF2-40B4-BE49-F238E27FC236}">
                  <a16:creationId xmlns:a16="http://schemas.microsoft.com/office/drawing/2014/main" id="{A1C3FEF3-9A48-9D84-5DB7-3CFB638B61BF}"/>
                </a:ext>
              </a:extLst>
            </p:cNvPr>
            <p:cNvSpPr/>
            <p:nvPr/>
          </p:nvSpPr>
          <p:spPr>
            <a:xfrm>
              <a:off x="9765046" y="4457700"/>
              <a:ext cx="730318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Cao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nguyên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</a:p>
            <a:p>
              <a:pPr algn="ctr" defTabSz="914446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và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đồng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bằng</a:t>
              </a:r>
              <a:endParaRPr lang="en-US" sz="5400" b="1" dirty="0">
                <a:solidFill>
                  <a:srgbClr val="C00000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33E5734C-BB38-647C-7502-B9716598B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092412" y="4674503"/>
              <a:ext cx="1510072" cy="1680192"/>
            </a:xfrm>
            <a:prstGeom prst="rect">
              <a:avLst/>
            </a:prstGeom>
          </p:spPr>
        </p:pic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AE6B8454-4E7F-01CB-A160-C6E9BF7F2AF2}"/>
              </a:ext>
            </a:extLst>
          </p:cNvPr>
          <p:cNvGrpSpPr/>
          <p:nvPr/>
        </p:nvGrpSpPr>
        <p:grpSpPr>
          <a:xfrm>
            <a:off x="346578" y="4953039"/>
            <a:ext cx="5394065" cy="1380931"/>
            <a:chOff x="290902" y="7429560"/>
            <a:chExt cx="8091098" cy="2071397"/>
          </a:xfrm>
        </p:grpSpPr>
        <p:sp>
          <p:nvSpPr>
            <p:cNvPr id="16" name="c">
              <a:extLst>
                <a:ext uri="{FF2B5EF4-FFF2-40B4-BE49-F238E27FC236}">
                  <a16:creationId xmlns:a16="http://schemas.microsoft.com/office/drawing/2014/main" id="{E6DF4145-FFE2-E27B-5102-4471A1C4B981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</a:rPr>
                <a:t>  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Đồng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bằng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</a:p>
            <a:p>
              <a:pPr algn="ctr" defTabSz="914446">
                <a:defRPr/>
              </a:pP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  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và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miền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núi</a:t>
              </a:r>
              <a:endParaRPr lang="en-US" sz="5400" b="1" dirty="0">
                <a:solidFill>
                  <a:srgbClr val="C00000"/>
                </a:solidFill>
                <a:latin typeface="Calibri" panose="020F0502020204030204"/>
              </a:endParaRPr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94EDAB1A-BBDD-60C7-3715-FBAF5FFD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90902" y="76119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18" name="Group 22">
            <a:extLst>
              <a:ext uri="{FF2B5EF4-FFF2-40B4-BE49-F238E27FC236}">
                <a16:creationId xmlns:a16="http://schemas.microsoft.com/office/drawing/2014/main" id="{4AE0FF15-2111-00F4-DA50-C36F6D086153}"/>
              </a:ext>
            </a:extLst>
          </p:cNvPr>
          <p:cNvGrpSpPr/>
          <p:nvPr/>
        </p:nvGrpSpPr>
        <p:grpSpPr>
          <a:xfrm>
            <a:off x="6289823" y="4920397"/>
            <a:ext cx="5363155" cy="1380931"/>
            <a:chOff x="9023496" y="7429559"/>
            <a:chExt cx="8044733" cy="2071397"/>
          </a:xfrm>
        </p:grpSpPr>
        <p:sp>
          <p:nvSpPr>
            <p:cNvPr id="19" name="d">
              <a:extLst>
                <a:ext uri="{FF2B5EF4-FFF2-40B4-BE49-F238E27FC236}">
                  <a16:creationId xmlns:a16="http://schemas.microsoft.com/office/drawing/2014/main" id="{6CE25BFF-6F5C-4BB4-BB9C-8627056D09F6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Đồng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bằng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</a:p>
            <a:p>
              <a:pPr algn="ctr" defTabSz="914446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và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ven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libri" panose="020F0502020204030204"/>
                </a:rPr>
                <a:t>biển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endParaRPr lang="en-US" sz="5400" b="1" dirty="0">
                <a:solidFill>
                  <a:srgbClr val="C00000"/>
                </a:solidFill>
                <a:latin typeface="Calibri" panose="020F0502020204030204"/>
              </a:endParaRPr>
            </a:p>
          </p:txBody>
        </p:sp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0EF6E154-AC12-C3B6-9675-AFDD5963C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023496" y="7719196"/>
              <a:ext cx="1357830" cy="1492121"/>
            </a:xfrm>
            <a:prstGeom prst="rect">
              <a:avLst/>
            </a:prstGeom>
          </p:spPr>
        </p:pic>
      </p:grpSp>
      <p:pic>
        <p:nvPicPr>
          <p:cNvPr id="35" name="Hình ảnh 34" descr="Ảnh có chứa hình vẽ, phim hoạt hình, Tác phẩm nghệ thuật của trẻ con, hình mẫu&#10;&#10;Mô tả được tạo tự động">
            <a:extLst>
              <a:ext uri="{FF2B5EF4-FFF2-40B4-BE49-F238E27FC236}">
                <a16:creationId xmlns:a16="http://schemas.microsoft.com/office/drawing/2014/main" id="{4C53E4DD-4EC1-8F7D-B1D6-FF346FFB42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22" b="51981" l="43250" r="63703">
                        <a14:foregroundMark x1="53072" y1="33064" x2="53072" y2="33064"/>
                        <a14:foregroundMark x1="53274" y1="51576" x2="53274" y2="51576"/>
                        <a14:foregroundMark x1="63703" y1="41350" x2="63703" y2="41350"/>
                        <a14:foregroundMark x1="53678" y1="30922" x2="53678" y2="3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66" t="29952" r="33975" b="45507"/>
          <a:stretch/>
        </p:blipFill>
        <p:spPr>
          <a:xfrm>
            <a:off x="0" y="454055"/>
            <a:ext cx="2006224" cy="1949163"/>
          </a:xfrm>
          <a:prstGeom prst="rect">
            <a:avLst/>
          </a:prstGeom>
        </p:spPr>
      </p:pic>
      <p:pic>
        <p:nvPicPr>
          <p:cNvPr id="21" name="Đúng">
            <a:extLst>
              <a:ext uri="{FF2B5EF4-FFF2-40B4-BE49-F238E27FC236}">
                <a16:creationId xmlns:a16="http://schemas.microsoft.com/office/drawing/2014/main" id="{EE3A62A2-FF9C-4764-9CBE-0607DFBDC6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81" y="492039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minh họa, Phim hoạt hình, Hoạt hình&#10;&#10;Mô tả được tạo tự động">
            <a:extLst>
              <a:ext uri="{FF2B5EF4-FFF2-40B4-BE49-F238E27FC236}">
                <a16:creationId xmlns:a16="http://schemas.microsoft.com/office/drawing/2014/main" id="{40C26327-5E9B-4BB7-038D-A158138DE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7705" r="76091">
                        <a14:foregroundMark x1="59455" y1="67455" x2="59455" y2="67455"/>
                        <a14:foregroundMark x1="37727" y1="26136" x2="38909" y2="56364"/>
                        <a14:foregroundMark x1="38909" y1="56364" x2="39023" y2="56773"/>
                        <a14:foregroundMark x1="76091" y1="87636" x2="76091" y2="8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2" t="-2981" r="39131" b="-3526"/>
          <a:stretch/>
        </p:blipFill>
        <p:spPr>
          <a:xfrm>
            <a:off x="3762629" y="1072104"/>
            <a:ext cx="3074505" cy="6493565"/>
          </a:xfrm>
          <a:prstGeom prst="rect">
            <a:avLst/>
          </a:prstGeom>
        </p:spPr>
      </p:pic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CE0F2A0E-65BE-D26B-1B66-B2B3B5656CDD}"/>
              </a:ext>
            </a:extLst>
          </p:cNvPr>
          <p:cNvSpPr/>
          <p:nvPr/>
        </p:nvSpPr>
        <p:spPr>
          <a:xfrm>
            <a:off x="6892119" y="586854"/>
            <a:ext cx="4954138" cy="3166280"/>
          </a:xfrm>
          <a:prstGeom prst="wedgeRoundRectCallout">
            <a:avLst>
              <a:gd name="adj1" fmla="val -59752"/>
              <a:gd name="adj2" fmla="val 2211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AA493F1-094B-A5C8-42D4-BE0A018F58B7}"/>
              </a:ext>
            </a:extLst>
          </p:cNvPr>
          <p:cNvSpPr txBox="1"/>
          <p:nvPr/>
        </p:nvSpPr>
        <p:spPr>
          <a:xfrm>
            <a:off x="7001203" y="748938"/>
            <a:ext cx="4735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Chúng ta đã nhận được:</a:t>
            </a:r>
          </a:p>
        </p:txBody>
      </p:sp>
      <p:pic>
        <p:nvPicPr>
          <p:cNvPr id="3" name="Hình ảnh 2" descr="Ảnh có chứa hình vẽ, phim hoạt hình, Tác phẩm nghệ thuật của trẻ con, hình mẫu&#10;&#10;Mô tả được tạo tự động">
            <a:extLst>
              <a:ext uri="{FF2B5EF4-FFF2-40B4-BE49-F238E27FC236}">
                <a16:creationId xmlns:a16="http://schemas.microsoft.com/office/drawing/2014/main" id="{60211BF4-06CF-D08A-313D-18C020E5A8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22" b="51981" l="43250" r="63703">
                        <a14:foregroundMark x1="53072" y1="33064" x2="53072" y2="33064"/>
                        <a14:foregroundMark x1="53274" y1="51576" x2="53274" y2="51576"/>
                        <a14:foregroundMark x1="63703" y1="41350" x2="63703" y2="41350"/>
                        <a14:foregroundMark x1="53678" y1="30922" x2="53678" y2="3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66" t="29952" r="33975" b="45507"/>
          <a:stretch/>
        </p:blipFill>
        <p:spPr>
          <a:xfrm>
            <a:off x="7964556" y="1282592"/>
            <a:ext cx="2597426" cy="252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2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4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4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4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4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C966113B-24E8-EDE1-30DF-D962EC5D8F8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vật dụng gắn liền với </a:t>
            </a:r>
            <a:endParaRPr lang="en-US" sz="54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dân miền biển là:</a:t>
            </a:r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6925AB25-5915-4F79-6450-0F0C1B152250}"/>
              </a:ext>
            </a:extLst>
          </p:cNvPr>
          <p:cNvGrpSpPr/>
          <p:nvPr/>
        </p:nvGrpSpPr>
        <p:grpSpPr>
          <a:xfrm>
            <a:off x="349875" y="2961443"/>
            <a:ext cx="5410499" cy="1380932"/>
            <a:chOff x="266252" y="4457700"/>
            <a:chExt cx="8115748" cy="2071397"/>
          </a:xfrm>
        </p:grpSpPr>
        <p:sp>
          <p:nvSpPr>
            <p:cNvPr id="8" name="a">
              <a:extLst>
                <a:ext uri="{FF2B5EF4-FFF2-40B4-BE49-F238E27FC236}">
                  <a16:creationId xmlns:a16="http://schemas.microsoft.com/office/drawing/2014/main" id="{943DD78B-D62F-19EA-2742-4C815372AC7C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400" b="1">
                  <a:solidFill>
                    <a:srgbClr val="C00000"/>
                  </a:solidFill>
                  <a:latin typeface="Calibri" panose="020F0502020204030204"/>
                </a:rPr>
                <a:t>Gùi, thuyền, lu</a:t>
              </a:r>
              <a:endParaRPr lang="en-US" sz="4400" b="1" dirty="0">
                <a:solidFill>
                  <a:srgbClr val="C00000"/>
                </a:solidFill>
                <a:latin typeface="Calibri" panose="020F0502020204030204"/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AF07B487-1ECA-512F-243C-415C00410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6252" y="4699902"/>
              <a:ext cx="1279612" cy="1417853"/>
            </a:xfrm>
            <a:prstGeom prst="rect">
              <a:avLst/>
            </a:prstGeom>
          </p:spPr>
        </p:pic>
      </p:grpSp>
      <p:grpSp>
        <p:nvGrpSpPr>
          <p:cNvPr id="10" name="Group 19">
            <a:extLst>
              <a:ext uri="{FF2B5EF4-FFF2-40B4-BE49-F238E27FC236}">
                <a16:creationId xmlns:a16="http://schemas.microsoft.com/office/drawing/2014/main" id="{087DCEAE-363F-8F6F-5FDF-EE7C0ECE1AE2}"/>
              </a:ext>
            </a:extLst>
          </p:cNvPr>
          <p:cNvGrpSpPr/>
          <p:nvPr/>
        </p:nvGrpSpPr>
        <p:grpSpPr>
          <a:xfrm>
            <a:off x="6289824" y="2944734"/>
            <a:ext cx="5308220" cy="1380931"/>
            <a:chOff x="9105901" y="4457700"/>
            <a:chExt cx="7962330" cy="2071397"/>
          </a:xfrm>
        </p:grpSpPr>
        <p:sp>
          <p:nvSpPr>
            <p:cNvPr id="11" name="b">
              <a:extLst>
                <a:ext uri="{FF2B5EF4-FFF2-40B4-BE49-F238E27FC236}">
                  <a16:creationId xmlns:a16="http://schemas.microsoft.com/office/drawing/2014/main" id="{446A5212-86A7-C0A7-10EF-E341B8C03642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  </a:t>
              </a:r>
              <a:r>
                <a:rPr lang="en-US" sz="4400" b="1" dirty="0" err="1">
                  <a:solidFill>
                    <a:srgbClr val="C00000"/>
                  </a:solidFill>
                  <a:latin typeface="Calibri" panose="020F0502020204030204"/>
                </a:rPr>
                <a:t>Thuyền</a:t>
              </a:r>
              <a:r>
                <a:rPr lang="en-US" sz="4400" b="1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Calibri" panose="020F0502020204030204"/>
                </a:rPr>
                <a:t>thúng</a:t>
              </a:r>
              <a:r>
                <a:rPr lang="en-US" sz="4400" b="1" dirty="0">
                  <a:solidFill>
                    <a:srgbClr val="C00000"/>
                  </a:solidFill>
                  <a:latin typeface="Calibri" panose="020F0502020204030204"/>
                </a:rPr>
                <a:t>, </a:t>
              </a:r>
              <a:r>
                <a:rPr lang="en-US" sz="4400" b="1" dirty="0" err="1">
                  <a:solidFill>
                    <a:srgbClr val="C00000"/>
                  </a:solidFill>
                  <a:latin typeface="Calibri" panose="020F0502020204030204"/>
                </a:rPr>
                <a:t>lưới</a:t>
              </a:r>
              <a:r>
                <a:rPr lang="en-US" sz="4400" b="1" dirty="0">
                  <a:solidFill>
                    <a:srgbClr val="C00000"/>
                  </a:solidFill>
                  <a:latin typeface="Calibri" panose="020F0502020204030204"/>
                </a:rPr>
                <a:t>, chum</a:t>
              </a:r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174866F6-8330-3076-C352-5B86B4F18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105901" y="4724966"/>
              <a:ext cx="1377585" cy="1532778"/>
            </a:xfrm>
            <a:prstGeom prst="rect">
              <a:avLst/>
            </a:prstGeom>
          </p:spPr>
        </p:pic>
      </p:grpSp>
      <p:pic>
        <p:nvPicPr>
          <p:cNvPr id="22" name="Đúng">
            <a:extLst>
              <a:ext uri="{FF2B5EF4-FFF2-40B4-BE49-F238E27FC236}">
                <a16:creationId xmlns:a16="http://schemas.microsoft.com/office/drawing/2014/main" id="{A0FFBF48-C712-1482-5697-9C9AB87E9A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258" y="3109539"/>
            <a:ext cx="1486303" cy="1189041"/>
          </a:xfrm>
          <a:prstGeom prst="rect">
            <a:avLst/>
          </a:prstGeom>
        </p:spPr>
      </p:pic>
      <p:grpSp>
        <p:nvGrpSpPr>
          <p:cNvPr id="23" name="Group 23">
            <a:extLst>
              <a:ext uri="{FF2B5EF4-FFF2-40B4-BE49-F238E27FC236}">
                <a16:creationId xmlns:a16="http://schemas.microsoft.com/office/drawing/2014/main" id="{74CB0C8D-DA87-11C0-420F-56B2AD9F5F73}"/>
              </a:ext>
            </a:extLst>
          </p:cNvPr>
          <p:cNvGrpSpPr/>
          <p:nvPr/>
        </p:nvGrpSpPr>
        <p:grpSpPr>
          <a:xfrm>
            <a:off x="363313" y="4953039"/>
            <a:ext cx="5377330" cy="1380931"/>
            <a:chOff x="316005" y="7429560"/>
            <a:chExt cx="8065995" cy="2071397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0B8151CB-0FA7-622C-A599-AFFA738D2F06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400" b="1">
                  <a:solidFill>
                    <a:srgbClr val="C00000"/>
                  </a:solidFill>
                  <a:latin typeface="Calibri" panose="020F0502020204030204"/>
                </a:rPr>
                <a:t>Gùi, dao phát cỏ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3243CDD-FD0F-E4D0-682A-BE9669C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6005" y="7807031"/>
              <a:ext cx="1299108" cy="1417854"/>
            </a:xfrm>
            <a:prstGeom prst="rect">
              <a:avLst/>
            </a:prstGeom>
          </p:spPr>
        </p:pic>
      </p:grpSp>
      <p:grpSp>
        <p:nvGrpSpPr>
          <p:cNvPr id="26" name="Group 22">
            <a:extLst>
              <a:ext uri="{FF2B5EF4-FFF2-40B4-BE49-F238E27FC236}">
                <a16:creationId xmlns:a16="http://schemas.microsoft.com/office/drawing/2014/main" id="{06ED8E01-06B6-A195-EE3C-5CADB79EEE16}"/>
              </a:ext>
            </a:extLst>
          </p:cNvPr>
          <p:cNvGrpSpPr/>
          <p:nvPr/>
        </p:nvGrpSpPr>
        <p:grpSpPr>
          <a:xfrm>
            <a:off x="6361297" y="4920397"/>
            <a:ext cx="5291681" cy="1380931"/>
            <a:chOff x="9130707" y="7429559"/>
            <a:chExt cx="7937522" cy="2071397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12DD26D-55F6-FEDA-A6D0-9ADE98B64629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000" b="1">
                  <a:solidFill>
                    <a:srgbClr val="C00000"/>
                  </a:solidFill>
                  <a:latin typeface="Calibri" panose="020F0502020204030204"/>
                </a:rPr>
                <a:t>Dao phát cỏ, vại, lu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94DD5583-92D5-8778-5B48-DFDD870F5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30707" y="7855990"/>
              <a:ext cx="1268676" cy="1394150"/>
            </a:xfrm>
            <a:prstGeom prst="rect">
              <a:avLst/>
            </a:prstGeom>
          </p:spPr>
        </p:pic>
      </p:grpSp>
      <p:pic>
        <p:nvPicPr>
          <p:cNvPr id="45" name="Hình ảnh 44" descr="Ảnh có chứa hình vẽ, phim hoạt hình, Tác phẩm nghệ thuật của trẻ con, hình mẫu&#10;&#10;Mô tả được tạo tự động">
            <a:extLst>
              <a:ext uri="{FF2B5EF4-FFF2-40B4-BE49-F238E27FC236}">
                <a16:creationId xmlns:a16="http://schemas.microsoft.com/office/drawing/2014/main" id="{E1B16558-FC7A-3B8B-7093-0C9FDB0C9A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538" b="76152" l="36985" r="54770">
                        <a14:foregroundMark x1="48262" y1="59499" x2="49394" y2="70857"/>
                        <a14:foregroundMark x1="49394" y1="70857" x2="41876" y2="75384"/>
                        <a14:foregroundMark x1="41876" y1="75384" x2="37833" y2="70331"/>
                        <a14:foregroundMark x1="37065" y1="72838" x2="37065" y2="72838"/>
                        <a14:foregroundMark x1="51536" y1="75546" x2="51536" y2="75546"/>
                        <a14:foregroundMark x1="43614" y1="76152" x2="43614" y2="76152"/>
                        <a14:foregroundMark x1="47858" y1="75950" x2="47858" y2="75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93" t="53333" r="43017" b="23469"/>
          <a:stretch/>
        </p:blipFill>
        <p:spPr>
          <a:xfrm rot="864431">
            <a:off x="173272" y="659079"/>
            <a:ext cx="1436625" cy="158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5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minh họa, Phim hoạt hình, Hoạt hình&#10;&#10;Mô tả được tạo tự động">
            <a:extLst>
              <a:ext uri="{FF2B5EF4-FFF2-40B4-BE49-F238E27FC236}">
                <a16:creationId xmlns:a16="http://schemas.microsoft.com/office/drawing/2014/main" id="{40C26327-5E9B-4BB7-038D-A158138DE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7705" r="76091">
                        <a14:foregroundMark x1="59455" y1="67455" x2="59455" y2="67455"/>
                        <a14:foregroundMark x1="37727" y1="26136" x2="38909" y2="56364"/>
                        <a14:foregroundMark x1="38909" y1="56364" x2="39023" y2="56773"/>
                        <a14:foregroundMark x1="76091" y1="87636" x2="76091" y2="8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2" t="-2981" r="39131" b="-3526"/>
          <a:stretch/>
        </p:blipFill>
        <p:spPr>
          <a:xfrm>
            <a:off x="3762629" y="1072104"/>
            <a:ext cx="3074505" cy="6493565"/>
          </a:xfrm>
          <a:prstGeom prst="rect">
            <a:avLst/>
          </a:prstGeom>
        </p:spPr>
      </p:pic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CE0F2A0E-65BE-D26B-1B66-B2B3B5656CDD}"/>
              </a:ext>
            </a:extLst>
          </p:cNvPr>
          <p:cNvSpPr/>
          <p:nvPr/>
        </p:nvSpPr>
        <p:spPr>
          <a:xfrm>
            <a:off x="6892119" y="586854"/>
            <a:ext cx="4954138" cy="3166280"/>
          </a:xfrm>
          <a:prstGeom prst="wedgeRoundRectCallout">
            <a:avLst>
              <a:gd name="adj1" fmla="val -59752"/>
              <a:gd name="adj2" fmla="val 2211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AA493F1-094B-A5C8-42D4-BE0A018F58B7}"/>
              </a:ext>
            </a:extLst>
          </p:cNvPr>
          <p:cNvSpPr txBox="1"/>
          <p:nvPr/>
        </p:nvSpPr>
        <p:spPr>
          <a:xfrm>
            <a:off x="7001203" y="748938"/>
            <a:ext cx="4735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Chúng ta đã nhận được:</a:t>
            </a:r>
          </a:p>
        </p:txBody>
      </p:sp>
      <p:pic>
        <p:nvPicPr>
          <p:cNvPr id="4" name="Hình ảnh 3" descr="Ảnh có chứa hình vẽ, phim hoạt hình, Tác phẩm nghệ thuật của trẻ con, hình mẫu&#10;&#10;Mô tả được tạo tự động">
            <a:extLst>
              <a:ext uri="{FF2B5EF4-FFF2-40B4-BE49-F238E27FC236}">
                <a16:creationId xmlns:a16="http://schemas.microsoft.com/office/drawing/2014/main" id="{4C6A1965-A21A-251C-05F0-AC63B706B1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38" b="76152" l="36985" r="54770">
                        <a14:foregroundMark x1="48262" y1="59499" x2="49394" y2="70857"/>
                        <a14:foregroundMark x1="49394" y1="70857" x2="41876" y2="75384"/>
                        <a14:foregroundMark x1="41876" y1="75384" x2="37833" y2="70331"/>
                        <a14:foregroundMark x1="37065" y1="72838" x2="37065" y2="72838"/>
                        <a14:foregroundMark x1="51536" y1="75546" x2="51536" y2="75546"/>
                        <a14:foregroundMark x1="43614" y1="76152" x2="43614" y2="76152"/>
                        <a14:foregroundMark x1="47858" y1="75950" x2="47858" y2="75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93" t="53333" r="43017" b="23469"/>
          <a:stretch/>
        </p:blipFill>
        <p:spPr>
          <a:xfrm rot="864431">
            <a:off x="8225349" y="1206692"/>
            <a:ext cx="2109621" cy="2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14">
            <a:extLst>
              <a:ext uri="{FF2B5EF4-FFF2-40B4-BE49-F238E27FC236}">
                <a16:creationId xmlns:a16="http://schemas.microsoft.com/office/drawing/2014/main" id="{DF7A8D42-B1A2-C189-1E3C-75FCFB7382A5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vật dụng gắn liền với </a:t>
            </a:r>
          </a:p>
          <a:p>
            <a:pPr algn="ctr"/>
            <a:r>
              <a:rPr lang="vi-VN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dân miền </a:t>
            </a:r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vi-VN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là:</a:t>
            </a:r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883F609F-8D85-2D2D-992C-62B3322F774A}"/>
              </a:ext>
            </a:extLst>
          </p:cNvPr>
          <p:cNvGrpSpPr/>
          <p:nvPr/>
        </p:nvGrpSpPr>
        <p:grpSpPr>
          <a:xfrm>
            <a:off x="407041" y="2944738"/>
            <a:ext cx="5333602" cy="1380931"/>
            <a:chOff x="352001" y="4432645"/>
            <a:chExt cx="8000403" cy="2071397"/>
          </a:xfrm>
        </p:grpSpPr>
        <p:sp>
          <p:nvSpPr>
            <p:cNvPr id="5" name="a">
              <a:extLst>
                <a:ext uri="{FF2B5EF4-FFF2-40B4-BE49-F238E27FC236}">
                  <a16:creationId xmlns:a16="http://schemas.microsoft.com/office/drawing/2014/main" id="{20E79E97-A2AD-F909-4E99-9AFB789B567E}"/>
                </a:ext>
              </a:extLst>
            </p:cNvPr>
            <p:cNvSpPr/>
            <p:nvPr/>
          </p:nvSpPr>
          <p:spPr>
            <a:xfrm>
              <a:off x="1049219" y="4432645"/>
              <a:ext cx="7303185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0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Gùi, thuyền, lu</a:t>
              </a: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FA219D8-FBD4-0D71-3113-7E3DC14A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52001" y="4739392"/>
              <a:ext cx="1394437" cy="1545083"/>
            </a:xfrm>
            <a:prstGeom prst="rect">
              <a:avLst/>
            </a:prstGeom>
          </p:spPr>
        </p:pic>
      </p:grpSp>
      <p:grpSp>
        <p:nvGrpSpPr>
          <p:cNvPr id="12" name="Group 19">
            <a:extLst>
              <a:ext uri="{FF2B5EF4-FFF2-40B4-BE49-F238E27FC236}">
                <a16:creationId xmlns:a16="http://schemas.microsoft.com/office/drawing/2014/main" id="{AECA5EA7-30F3-DE8A-D139-88F941D5F3D8}"/>
              </a:ext>
            </a:extLst>
          </p:cNvPr>
          <p:cNvGrpSpPr/>
          <p:nvPr/>
        </p:nvGrpSpPr>
        <p:grpSpPr>
          <a:xfrm>
            <a:off x="6257482" y="2944737"/>
            <a:ext cx="5549113" cy="1380932"/>
            <a:chOff x="9057387" y="4457701"/>
            <a:chExt cx="8323669" cy="2071397"/>
          </a:xfrm>
        </p:grpSpPr>
        <p:sp>
          <p:nvSpPr>
            <p:cNvPr id="13" name="b">
              <a:extLst>
                <a:ext uri="{FF2B5EF4-FFF2-40B4-BE49-F238E27FC236}">
                  <a16:creationId xmlns:a16="http://schemas.microsoft.com/office/drawing/2014/main" id="{5722FA01-EF77-88D8-DA1A-CBAB7EDEE2C1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0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  </a:t>
              </a:r>
              <a:r>
                <a:rPr lang="vi-VN" sz="40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Thuyền, lưới, chum</a:t>
              </a:r>
              <a:endPara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07EF2070-87BD-F893-A67F-5AB59DBEA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057387" y="4731072"/>
              <a:ext cx="1415319" cy="1574766"/>
            </a:xfrm>
            <a:prstGeom prst="rect">
              <a:avLst/>
            </a:prstGeom>
          </p:spPr>
        </p:pic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4542639D-AA8A-30BD-8FB3-4ED558C0838A}"/>
              </a:ext>
            </a:extLst>
          </p:cNvPr>
          <p:cNvGrpSpPr/>
          <p:nvPr/>
        </p:nvGrpSpPr>
        <p:grpSpPr>
          <a:xfrm>
            <a:off x="342993" y="4953039"/>
            <a:ext cx="5397650" cy="1380931"/>
            <a:chOff x="285524" y="7429560"/>
            <a:chExt cx="8096476" cy="2071397"/>
          </a:xfrm>
        </p:grpSpPr>
        <p:sp>
          <p:nvSpPr>
            <p:cNvPr id="16" name="c">
              <a:extLst>
                <a:ext uri="{FF2B5EF4-FFF2-40B4-BE49-F238E27FC236}">
                  <a16:creationId xmlns:a16="http://schemas.microsoft.com/office/drawing/2014/main" id="{551BA282-D862-AAC2-4995-9602E5E8A178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0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   Gùi, dao phát cỏ</a:t>
              </a:r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DC4AD7F3-068A-D0D7-3CFA-1C36DC1EA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85524" y="7690926"/>
              <a:ext cx="1406033" cy="1534551"/>
            </a:xfrm>
            <a:prstGeom prst="rect">
              <a:avLst/>
            </a:prstGeom>
          </p:spPr>
        </p:pic>
      </p:grpSp>
      <p:grpSp>
        <p:nvGrpSpPr>
          <p:cNvPr id="18" name="Group 22">
            <a:extLst>
              <a:ext uri="{FF2B5EF4-FFF2-40B4-BE49-F238E27FC236}">
                <a16:creationId xmlns:a16="http://schemas.microsoft.com/office/drawing/2014/main" id="{13C93DB6-7CF9-D71C-94CA-413C64EEE1A4}"/>
              </a:ext>
            </a:extLst>
          </p:cNvPr>
          <p:cNvGrpSpPr/>
          <p:nvPr/>
        </p:nvGrpSpPr>
        <p:grpSpPr>
          <a:xfrm>
            <a:off x="6328587" y="4920402"/>
            <a:ext cx="5532942" cy="1380932"/>
            <a:chOff x="9081642" y="7429560"/>
            <a:chExt cx="8299413" cy="2071397"/>
          </a:xfrm>
        </p:grpSpPr>
        <p:sp>
          <p:nvSpPr>
            <p:cNvPr id="19" name="d">
              <a:extLst>
                <a:ext uri="{FF2B5EF4-FFF2-40B4-BE49-F238E27FC236}">
                  <a16:creationId xmlns:a16="http://schemas.microsoft.com/office/drawing/2014/main" id="{C1135F5B-2E31-05CC-AD72-FD1912ABEBB1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0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Dao phát cỏ, vại, lu</a:t>
              </a:r>
            </a:p>
          </p:txBody>
        </p:sp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71DFE356-8FED-2762-D5B3-2055451B1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081642" y="7772452"/>
              <a:ext cx="1366804" cy="1501983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EFFAA3BC-483B-7D7C-C67E-4D66865B95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5002205"/>
            <a:ext cx="1486303" cy="1189041"/>
          </a:xfrm>
          <a:prstGeom prst="rect">
            <a:avLst/>
          </a:prstGeom>
        </p:spPr>
      </p:pic>
      <p:pic>
        <p:nvPicPr>
          <p:cNvPr id="46" name="Hình ảnh 45" descr="Ảnh có chứa hình vẽ, phim hoạt hình, Tác phẩm nghệ thuật của trẻ con, hình mẫu&#10;&#10;Mô tả được tạo tự động">
            <a:extLst>
              <a:ext uri="{FF2B5EF4-FFF2-40B4-BE49-F238E27FC236}">
                <a16:creationId xmlns:a16="http://schemas.microsoft.com/office/drawing/2014/main" id="{D69E3423-FE95-C507-0ADB-BD6075C1B6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34" b="29426" l="37591" r="58933">
                        <a14:foregroundMark x1="51253" y1="16734" x2="51253" y2="16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1" t="16120" r="38392" b="69066"/>
          <a:stretch/>
        </p:blipFill>
        <p:spPr>
          <a:xfrm>
            <a:off x="-341772" y="1237347"/>
            <a:ext cx="2809988" cy="15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6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minh họa, Phim hoạt hình, Hoạt hình&#10;&#10;Mô tả được tạo tự động">
            <a:extLst>
              <a:ext uri="{FF2B5EF4-FFF2-40B4-BE49-F238E27FC236}">
                <a16:creationId xmlns:a16="http://schemas.microsoft.com/office/drawing/2014/main" id="{40C26327-5E9B-4BB7-038D-A158138DE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7705" r="76091">
                        <a14:foregroundMark x1="59455" y1="67455" x2="59455" y2="67455"/>
                        <a14:foregroundMark x1="37727" y1="26136" x2="38909" y2="56364"/>
                        <a14:foregroundMark x1="38909" y1="56364" x2="39023" y2="56773"/>
                        <a14:foregroundMark x1="76091" y1="87636" x2="76091" y2="8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2" t="-2981" r="39131" b="-3526"/>
          <a:stretch/>
        </p:blipFill>
        <p:spPr>
          <a:xfrm>
            <a:off x="3762629" y="1072104"/>
            <a:ext cx="3074505" cy="6493565"/>
          </a:xfrm>
          <a:prstGeom prst="rect">
            <a:avLst/>
          </a:prstGeom>
        </p:spPr>
      </p:pic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CE0F2A0E-65BE-D26B-1B66-B2B3B5656CDD}"/>
              </a:ext>
            </a:extLst>
          </p:cNvPr>
          <p:cNvSpPr/>
          <p:nvPr/>
        </p:nvSpPr>
        <p:spPr>
          <a:xfrm>
            <a:off x="6892119" y="586854"/>
            <a:ext cx="4954138" cy="3166280"/>
          </a:xfrm>
          <a:prstGeom prst="wedgeRoundRectCallout">
            <a:avLst>
              <a:gd name="adj1" fmla="val -59752"/>
              <a:gd name="adj2" fmla="val 2211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AA493F1-094B-A5C8-42D4-BE0A018F58B7}"/>
              </a:ext>
            </a:extLst>
          </p:cNvPr>
          <p:cNvSpPr txBox="1"/>
          <p:nvPr/>
        </p:nvSpPr>
        <p:spPr>
          <a:xfrm>
            <a:off x="7001203" y="748938"/>
            <a:ext cx="4735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Chúng ta đã nhận được:</a:t>
            </a:r>
          </a:p>
        </p:txBody>
      </p:sp>
      <p:pic>
        <p:nvPicPr>
          <p:cNvPr id="3" name="Hình ảnh 2" descr="Ảnh có chứa hình vẽ, phim hoạt hình, Tác phẩm nghệ thuật của trẻ con, hình mẫu&#10;&#10;Mô tả được tạo tự động">
            <a:extLst>
              <a:ext uri="{FF2B5EF4-FFF2-40B4-BE49-F238E27FC236}">
                <a16:creationId xmlns:a16="http://schemas.microsoft.com/office/drawing/2014/main" id="{157519EC-B93B-F032-AAAA-1517BE6A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34" b="29426" l="37591" r="58933">
                        <a14:foregroundMark x1="51253" y1="16734" x2="51253" y2="16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1" t="16120" r="38392" b="69066"/>
          <a:stretch/>
        </p:blipFill>
        <p:spPr>
          <a:xfrm>
            <a:off x="7266900" y="1557353"/>
            <a:ext cx="4204575" cy="23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8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minh họa, Phim hoạt hình, Hoạt hình&#10;&#10;Mô tả được tạo tự động">
            <a:extLst>
              <a:ext uri="{FF2B5EF4-FFF2-40B4-BE49-F238E27FC236}">
                <a16:creationId xmlns:a16="http://schemas.microsoft.com/office/drawing/2014/main" id="{40C26327-5E9B-4BB7-038D-A158138DE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7705" r="76091">
                        <a14:foregroundMark x1="59455" y1="67455" x2="59455" y2="67455"/>
                        <a14:foregroundMark x1="37727" y1="26136" x2="38909" y2="56364"/>
                        <a14:foregroundMark x1="38909" y1="56364" x2="39023" y2="56773"/>
                        <a14:foregroundMark x1="76091" y1="87636" x2="76091" y2="8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2" t="-2981" r="39131" b="-3526"/>
          <a:stretch/>
        </p:blipFill>
        <p:spPr>
          <a:xfrm>
            <a:off x="3762629" y="1072104"/>
            <a:ext cx="3074505" cy="6493565"/>
          </a:xfrm>
          <a:prstGeom prst="rect">
            <a:avLst/>
          </a:prstGeom>
        </p:spPr>
      </p:pic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CE0F2A0E-65BE-D26B-1B66-B2B3B5656CDD}"/>
              </a:ext>
            </a:extLst>
          </p:cNvPr>
          <p:cNvSpPr/>
          <p:nvPr/>
        </p:nvSpPr>
        <p:spPr>
          <a:xfrm>
            <a:off x="6691951" y="586854"/>
            <a:ext cx="5154306" cy="3166280"/>
          </a:xfrm>
          <a:prstGeom prst="wedgeRoundRectCallout">
            <a:avLst>
              <a:gd name="adj1" fmla="val -59752"/>
              <a:gd name="adj2" fmla="val 2211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AA493F1-094B-A5C8-42D4-BE0A018F58B7}"/>
              </a:ext>
            </a:extLst>
          </p:cNvPr>
          <p:cNvSpPr txBox="1"/>
          <p:nvPr/>
        </p:nvSpPr>
        <p:spPr>
          <a:xfrm>
            <a:off x="6795943" y="879759"/>
            <a:ext cx="5190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Cảm ơn các bạn rất nhiều!</a:t>
            </a:r>
          </a:p>
        </p:txBody>
      </p:sp>
      <p:pic>
        <p:nvPicPr>
          <p:cNvPr id="3" name="Hình ảnh 2" descr="Ảnh có chứa hình vẽ, phim hoạt hình, Tác phẩm nghệ thuật của trẻ con, hình mẫu&#10;&#10;Mô tả được tạo tự động">
            <a:extLst>
              <a:ext uri="{FF2B5EF4-FFF2-40B4-BE49-F238E27FC236}">
                <a16:creationId xmlns:a16="http://schemas.microsoft.com/office/drawing/2014/main" id="{157519EC-B93B-F032-AAAA-1517BE6AE2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4" b="29426" l="37591" r="58933">
                        <a14:foregroundMark x1="51253" y1="16734" x2="51253" y2="16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1" t="16120" r="38392" b="69066"/>
          <a:stretch/>
        </p:blipFill>
        <p:spPr>
          <a:xfrm>
            <a:off x="6464602" y="1543919"/>
            <a:ext cx="2314422" cy="1285715"/>
          </a:xfrm>
          <a:prstGeom prst="rect">
            <a:avLst/>
          </a:prstGeom>
        </p:spPr>
      </p:pic>
      <p:grpSp>
        <p:nvGrpSpPr>
          <p:cNvPr id="4" name="Group 7">
            <a:extLst>
              <a:ext uri="{FF2B5EF4-FFF2-40B4-BE49-F238E27FC236}">
                <a16:creationId xmlns:a16="http://schemas.microsoft.com/office/drawing/2014/main" id="{B15F526C-DE19-1C6F-0FD6-D0D188E2A34B}"/>
              </a:ext>
            </a:extLst>
          </p:cNvPr>
          <p:cNvGrpSpPr/>
          <p:nvPr/>
        </p:nvGrpSpPr>
        <p:grpSpPr>
          <a:xfrm>
            <a:off x="-479227" y="-13648"/>
            <a:ext cx="5979278" cy="2419499"/>
            <a:chOff x="4358644" y="10836036"/>
            <a:chExt cx="6536997" cy="2419499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3CFAF99F-FD4A-FD6B-6EEC-4328B2232146}"/>
                </a:ext>
              </a:extLst>
            </p:cNvPr>
            <p:cNvSpPr txBox="1"/>
            <p:nvPr/>
          </p:nvSpPr>
          <p:spPr>
            <a:xfrm>
              <a:off x="4358644" y="10849684"/>
              <a:ext cx="6536995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6000" b="1" kern="120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HOÀN THÀNH </a:t>
              </a:r>
            </a:p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6000" b="1" kern="120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THỬ THÁCH</a:t>
              </a:r>
              <a:endParaRPr lang="en-US" sz="6000" b="1" kern="120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Pony" panose="02000000000000000000" pitchFamily="2" charset="-93"/>
              </a:endParaRP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0BADDEF4-B528-5C0C-BFB1-61F6FB832F8E}"/>
                </a:ext>
              </a:extLst>
            </p:cNvPr>
            <p:cNvSpPr txBox="1"/>
            <p:nvPr/>
          </p:nvSpPr>
          <p:spPr>
            <a:xfrm>
              <a:off x="4358644" y="10836036"/>
              <a:ext cx="6536997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60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O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À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N</a:t>
              </a:r>
              <a:r>
                <a:rPr lang="en-US" sz="60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 </a:t>
              </a:r>
              <a:r>
                <a:rPr lang="en-US" sz="60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T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À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N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 </a:t>
              </a:r>
            </a:p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T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Ử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 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T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Á</a:t>
              </a:r>
              <a:r>
                <a:rPr lang="en-US" sz="60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C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endParaRPr lang="en-US" sz="60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Pony" panose="02000000000000000000" pitchFamily="2" charset="-93"/>
              </a:endParaRPr>
            </a:p>
          </p:txBody>
        </p:sp>
      </p:grpSp>
      <p:pic>
        <p:nvPicPr>
          <p:cNvPr id="12" name="Hình ảnh 11" descr="Ảnh có chứa hình vẽ, phim hoạt hình, Tác phẩm nghệ thuật của trẻ con, hình mẫu&#10;&#10;Mô tả được tạo tự động">
            <a:extLst>
              <a:ext uri="{FF2B5EF4-FFF2-40B4-BE49-F238E27FC236}">
                <a16:creationId xmlns:a16="http://schemas.microsoft.com/office/drawing/2014/main" id="{0CE13AF5-A19B-126D-7F18-B02F2B6935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38" b="76152" l="36985" r="54770">
                        <a14:foregroundMark x1="48262" y1="59499" x2="49394" y2="70857"/>
                        <a14:foregroundMark x1="49394" y1="70857" x2="41876" y2="75384"/>
                        <a14:foregroundMark x1="41876" y1="75384" x2="37833" y2="70331"/>
                        <a14:foregroundMark x1="37065" y1="72838" x2="37065" y2="72838"/>
                        <a14:foregroundMark x1="51536" y1="75546" x2="51536" y2="75546"/>
                        <a14:foregroundMark x1="43614" y1="76152" x2="43614" y2="76152"/>
                        <a14:foregroundMark x1="47858" y1="75950" x2="47858" y2="75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93" t="53333" r="43017" b="23469"/>
          <a:stretch/>
        </p:blipFill>
        <p:spPr>
          <a:xfrm rot="864431">
            <a:off x="8458313" y="1915857"/>
            <a:ext cx="1461417" cy="1607487"/>
          </a:xfrm>
          <a:prstGeom prst="rect">
            <a:avLst/>
          </a:prstGeom>
        </p:spPr>
      </p:pic>
      <p:pic>
        <p:nvPicPr>
          <p:cNvPr id="14" name="Hình ảnh 13" descr="Ảnh có chứa hình vẽ, phim hoạt hình, Tác phẩm nghệ thuật của trẻ con, hình mẫu&#10;&#10;Mô tả được tạo tự động">
            <a:extLst>
              <a:ext uri="{FF2B5EF4-FFF2-40B4-BE49-F238E27FC236}">
                <a16:creationId xmlns:a16="http://schemas.microsoft.com/office/drawing/2014/main" id="{5631A312-33B1-4A65-308F-C71209E9A7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22" b="51981" l="43250" r="63703">
                        <a14:foregroundMark x1="53072" y1="33064" x2="53072" y2="33064"/>
                        <a14:foregroundMark x1="53274" y1="51576" x2="53274" y2="51576"/>
                        <a14:foregroundMark x1="63703" y1="41350" x2="63703" y2="41350"/>
                        <a14:foregroundMark x1="53678" y1="30922" x2="53678" y2="3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66" t="29952" r="33975" b="45507"/>
          <a:stretch/>
        </p:blipFill>
        <p:spPr>
          <a:xfrm>
            <a:off x="9956998" y="1474441"/>
            <a:ext cx="1889258" cy="18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F6BCDCE4-8802-D7B7-2B83-7960E69107A6}"/>
              </a:ext>
            </a:extLst>
          </p:cNvPr>
          <p:cNvGrpSpPr/>
          <p:nvPr/>
        </p:nvGrpSpPr>
        <p:grpSpPr>
          <a:xfrm>
            <a:off x="2427624" y="2091977"/>
            <a:ext cx="7336752" cy="3383729"/>
            <a:chOff x="4133327" y="8204395"/>
            <a:chExt cx="7210038" cy="3383729"/>
          </a:xfrm>
        </p:grpSpPr>
        <p:sp>
          <p:nvSpPr>
            <p:cNvPr id="3" name="TextBox 24">
              <a:extLst>
                <a:ext uri="{FF2B5EF4-FFF2-40B4-BE49-F238E27FC236}">
                  <a16:creationId xmlns:a16="http://schemas.microsoft.com/office/drawing/2014/main" id="{477BBA44-1330-DEBD-1D61-F3B807E1DEA8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TẠM BIỆT VÀ HẸN GẶP LẠI</a:t>
              </a:r>
            </a:p>
          </p:txBody>
        </p:sp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id="{4CA52B25-6841-1F63-41CE-45765DA51CA0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M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B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I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Ệ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V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À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H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Ẹ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N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G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Ặ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P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L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4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A76A2EED-D7A8-7857-8183-777B4854CD15}"/>
              </a:ext>
            </a:extLst>
          </p:cNvPr>
          <p:cNvGrpSpPr/>
          <p:nvPr/>
        </p:nvGrpSpPr>
        <p:grpSpPr>
          <a:xfrm>
            <a:off x="432167" y="640912"/>
            <a:ext cx="11327665" cy="3213636"/>
            <a:chOff x="1575311" y="446026"/>
            <a:chExt cx="11171227" cy="6217088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198E14EA-55DA-5DB2-768B-045BC4AE1729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6217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9900" b="1">
                  <a:ln w="2317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401E9EC9-8DA3-4EB9-4D01-375B353CE6A6}"/>
                </a:ext>
              </a:extLst>
            </p:cNvPr>
            <p:cNvSpPr txBox="1"/>
            <p:nvPr/>
          </p:nvSpPr>
          <p:spPr>
            <a:xfrm>
              <a:off x="1575311" y="446026"/>
              <a:ext cx="11171227" cy="6217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Ở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 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Ộ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endParaRPr lang="sv-SE" sz="199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" name="Picture 373" descr="Logo&#10;&#10;Description automatically generated">
            <a:extLst>
              <a:ext uri="{FF2B5EF4-FFF2-40B4-BE49-F238E27FC236}">
                <a16:creationId xmlns:a16="http://schemas.microsoft.com/office/drawing/2014/main" id="{0809DF73-BE27-3BBE-4E28-C109AB22D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503" y="3027798"/>
            <a:ext cx="1128496" cy="112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C18F306-66D1-53AD-A71C-387BCE263964}"/>
              </a:ext>
            </a:extLst>
          </p:cNvPr>
          <p:cNvSpPr/>
          <p:nvPr/>
        </p:nvSpPr>
        <p:spPr>
          <a:xfrm>
            <a:off x="652313" y="225288"/>
            <a:ext cx="10887374" cy="6400800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41">
            <a:extLst>
              <a:ext uri="{FF2B5EF4-FFF2-40B4-BE49-F238E27FC236}">
                <a16:creationId xmlns:a16="http://schemas.microsoft.com/office/drawing/2014/main" id="{0CF1CF75-4BE3-E542-CC20-2FC26E714F9B}"/>
              </a:ext>
            </a:extLst>
          </p:cNvPr>
          <p:cNvGrpSpPr/>
          <p:nvPr/>
        </p:nvGrpSpPr>
        <p:grpSpPr>
          <a:xfrm>
            <a:off x="1004841" y="468645"/>
            <a:ext cx="10182317" cy="1070453"/>
            <a:chOff x="472431" y="215007"/>
            <a:chExt cx="10941565" cy="1236615"/>
          </a:xfrm>
        </p:grpSpPr>
        <p:sp>
          <p:nvSpPr>
            <p:cNvPr id="4" name="a">
              <a:extLst>
                <a:ext uri="{FF2B5EF4-FFF2-40B4-BE49-F238E27FC236}">
                  <a16:creationId xmlns:a16="http://schemas.microsoft.com/office/drawing/2014/main" id="{C31DA10F-B4F2-D2AC-22BE-995BF256773D}"/>
                </a:ext>
              </a:extLst>
            </p:cNvPr>
            <p:cNvSpPr/>
            <p:nvPr/>
          </p:nvSpPr>
          <p:spPr>
            <a:xfrm>
              <a:off x="1830152" y="215007"/>
              <a:ext cx="8403706" cy="1236615"/>
            </a:xfrm>
            <a:prstGeom prst="roundRect">
              <a:avLst>
                <a:gd name="adj" fmla="val 9449"/>
              </a:avLst>
            </a:prstGeom>
            <a:solidFill>
              <a:srgbClr val="FFEFFF"/>
            </a:solidFill>
            <a:ln w="76200">
              <a:solidFill>
                <a:srgbClr val="FF0066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6000" b="1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  <p:pic>
          <p:nvPicPr>
            <p:cNvPr id="5" name="Picture 31">
              <a:extLst>
                <a:ext uri="{FF2B5EF4-FFF2-40B4-BE49-F238E27FC236}">
                  <a16:creationId xmlns:a16="http://schemas.microsoft.com/office/drawing/2014/main" id="{D3803E27-5B64-4E93-7B79-9CFBFA58A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562777">
              <a:off x="472431" y="231082"/>
              <a:ext cx="1076126" cy="1076126"/>
            </a:xfrm>
            <a:prstGeom prst="rect">
              <a:avLst/>
            </a:prstGeom>
          </p:spPr>
        </p:pic>
        <p:pic>
          <p:nvPicPr>
            <p:cNvPr id="6" name="Picture 34">
              <a:extLst>
                <a:ext uri="{FF2B5EF4-FFF2-40B4-BE49-F238E27FC236}">
                  <a16:creationId xmlns:a16="http://schemas.microsoft.com/office/drawing/2014/main" id="{BD37A1F2-6453-A702-E89B-B6544CA89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79868" y="254405"/>
              <a:ext cx="1034128" cy="1034128"/>
            </a:xfrm>
            <a:prstGeom prst="rect">
              <a:avLst/>
            </a:prstGeom>
          </p:spPr>
        </p:pic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6747F47-89A5-3B11-C879-DD64A2F9D137}"/>
              </a:ext>
            </a:extLst>
          </p:cNvPr>
          <p:cNvSpPr txBox="1"/>
          <p:nvPr/>
        </p:nvSpPr>
        <p:spPr>
          <a:xfrm>
            <a:off x="2305813" y="461880"/>
            <a:ext cx="77300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/>
              <a:t>Các hình 1, 2 gợi cho em điều gì về hoạt động sản xuất ở vùng Duyên hải miền Trung?</a:t>
            </a:r>
          </a:p>
        </p:txBody>
      </p:sp>
      <p:pic>
        <p:nvPicPr>
          <p:cNvPr id="14" name="Hình ảnh 13" descr="Ảnh có chứa con người, ngoài trời, người, tác phẩm nghệ thuật&#10;&#10;Mô tả được tạo tự động">
            <a:extLst>
              <a:ext uri="{FF2B5EF4-FFF2-40B4-BE49-F238E27FC236}">
                <a16:creationId xmlns:a16="http://schemas.microsoft.com/office/drawing/2014/main" id="{6DE0B4BF-59AD-CA76-9AF0-BEEB75CCC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60" y="1816559"/>
            <a:ext cx="4993080" cy="2501688"/>
          </a:xfrm>
          <a:prstGeom prst="rect">
            <a:avLst/>
          </a:prstGeom>
        </p:spPr>
      </p:pic>
      <p:pic>
        <p:nvPicPr>
          <p:cNvPr id="16" name="Hình ảnh 15" descr="Ảnh có chứa nước, bầu trời, cảng, ngoài trời&#10;&#10;Mô tả được tạo tự động">
            <a:extLst>
              <a:ext uri="{FF2B5EF4-FFF2-40B4-BE49-F238E27FC236}">
                <a16:creationId xmlns:a16="http://schemas.microsoft.com/office/drawing/2014/main" id="{B72F5F2C-0068-4FF4-D1DD-C0763C3E9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509" y="1816559"/>
            <a:ext cx="5140649" cy="2499681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3C6419E-139A-A2F0-3067-E0F733CF8608}"/>
              </a:ext>
            </a:extLst>
          </p:cNvPr>
          <p:cNvSpPr txBox="1"/>
          <p:nvPr/>
        </p:nvSpPr>
        <p:spPr>
          <a:xfrm>
            <a:off x="1719341" y="4342744"/>
            <a:ext cx="33661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i="1">
                <a:latin typeface="Calibri" panose="020F0502020204030204" pitchFamily="34" charset="0"/>
                <a:cs typeface="Calibri" panose="020F0502020204030204" pitchFamily="34" charset="0"/>
              </a:rPr>
              <a:t>Hình 1. Kéo lưới</a:t>
            </a:r>
            <a:endParaRPr lang="en-US" sz="28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CF994BE-0409-8712-7934-722BAFC49D45}"/>
              </a:ext>
            </a:extLst>
          </p:cNvPr>
          <p:cNvSpPr txBox="1"/>
          <p:nvPr/>
        </p:nvSpPr>
        <p:spPr>
          <a:xfrm>
            <a:off x="5810846" y="4316240"/>
            <a:ext cx="5611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i="1">
                <a:latin typeface="Calibri" panose="020F0502020204030204" pitchFamily="34" charset="0"/>
                <a:cs typeface="Calibri" panose="020F0502020204030204" pitchFamily="34" charset="0"/>
              </a:rPr>
              <a:t>Hình 2. Cảng Quy Nhơn (Bình Định)</a:t>
            </a:r>
            <a:endParaRPr lang="en-US" sz="28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BAA300E-9B6D-0C11-51E6-92753A7C629D}"/>
              </a:ext>
            </a:extLst>
          </p:cNvPr>
          <p:cNvSpPr txBox="1"/>
          <p:nvPr/>
        </p:nvSpPr>
        <p:spPr>
          <a:xfrm>
            <a:off x="1245704" y="4895344"/>
            <a:ext cx="101771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Vùng duyên hải miền Trung là </a:t>
            </a:r>
            <a:r>
              <a:rPr lang="vi-VN" sz="3200" b="1" i="1">
                <a:latin typeface="Calibri" panose="020F0502020204030204" pitchFamily="34" charset="0"/>
                <a:cs typeface="Calibri" panose="020F0502020204030204" pitchFamily="34" charset="0"/>
              </a:rPr>
              <a:t>vùng đánh bắt và nuôi trồng hải sản lớn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. Bên cạnh đó, vùng có đường bờ biển dài và vùng biển rộng lớn, thuận lợi </a:t>
            </a:r>
            <a:r>
              <a:rPr lang="vi-VN" sz="32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 triển kinh tế biển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BDAB82FA-FDD9-6B37-4D74-434C25D4C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999" y="4922330"/>
            <a:ext cx="619513" cy="6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6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7">
            <a:extLst>
              <a:ext uri="{FF2B5EF4-FFF2-40B4-BE49-F238E27FC236}">
                <a16:creationId xmlns:a16="http://schemas.microsoft.com/office/drawing/2014/main" id="{B9359D71-36D8-64B6-26C9-83A9B8EAEFE2}"/>
              </a:ext>
            </a:extLst>
          </p:cNvPr>
          <p:cNvGrpSpPr/>
          <p:nvPr/>
        </p:nvGrpSpPr>
        <p:grpSpPr>
          <a:xfrm>
            <a:off x="590938" y="2434198"/>
            <a:ext cx="11010124" cy="3052202"/>
            <a:chOff x="590938" y="1909991"/>
            <a:chExt cx="11010124" cy="3052202"/>
          </a:xfrm>
        </p:grpSpPr>
        <p:sp>
          <p:nvSpPr>
            <p:cNvPr id="10" name="Rectangle: Rounded Corners 16">
              <a:extLst>
                <a:ext uri="{FF2B5EF4-FFF2-40B4-BE49-F238E27FC236}">
                  <a16:creationId xmlns:a16="http://schemas.microsoft.com/office/drawing/2014/main" id="{D448D45D-9E08-83F0-89AF-1296D4D1EB14}"/>
                </a:ext>
              </a:extLst>
            </p:cNvPr>
            <p:cNvSpPr/>
            <p:nvPr/>
          </p:nvSpPr>
          <p:spPr>
            <a:xfrm>
              <a:off x="590938" y="1909991"/>
              <a:ext cx="11010124" cy="3052202"/>
            </a:xfrm>
            <a:prstGeom prst="roundRect">
              <a:avLst>
                <a:gd name="adj" fmla="val 9943"/>
              </a:avLst>
            </a:prstGeom>
            <a:solidFill>
              <a:schemeClr val="bg1">
                <a:alpha val="78000"/>
              </a:schemeClr>
            </a:solidFill>
            <a:ln w="5715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7545D2C0-8770-2BD7-94F0-3143224DFB41}"/>
                </a:ext>
              </a:extLst>
            </p:cNvPr>
            <p:cNvGrpSpPr/>
            <p:nvPr/>
          </p:nvGrpSpPr>
          <p:grpSpPr>
            <a:xfrm>
              <a:off x="910893" y="2141384"/>
              <a:ext cx="10389705" cy="2616101"/>
              <a:chOff x="887565" y="1486473"/>
              <a:chExt cx="10389705" cy="2616101"/>
            </a:xfrm>
          </p:grpSpPr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FAB7AC23-59AE-EA00-5DEE-BE16B67E19E5}"/>
                  </a:ext>
                </a:extLst>
              </p:cNvPr>
              <p:cNvSpPr txBox="1"/>
              <p:nvPr/>
            </p:nvSpPr>
            <p:spPr>
              <a:xfrm>
                <a:off x="887565" y="1486473"/>
                <a:ext cx="10389705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>
                    <a:latin typeface="UTM Duepuntozero" panose="02040603050506020204" pitchFamily="18" charset="0"/>
                  </a:rPr>
                  <a:t>    </a:t>
                </a:r>
                <a:r>
                  <a:rPr lang="en-US" sz="4400" b="1">
                    <a:solidFill>
                      <a:srgbClr val="FF0066"/>
                    </a:solidFill>
                    <a:latin typeface="UTM Duepuntozero" panose="02040603050506020204" pitchFamily="18" charset="0"/>
                  </a:rPr>
                  <a:t>Sau khi học xong bài này, em sẽ: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vi-VN" sz="4000">
                    <a:latin typeface="Calibri" panose="020F0502020204030204" pitchFamily="34" charset="0"/>
                    <a:cs typeface="Calibri" panose="020F0502020204030204" pitchFamily="34" charset="0"/>
                  </a:rPr>
                  <a:t>Kể được tên một số vật dụng chủ yếu có liên quan đến đời sống của người dân ở vùng Duyên hải miền Trung.</a:t>
                </a:r>
                <a:endParaRPr lang="en-US" sz="4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420876E2-CE00-EC60-8AFF-B50D528C4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3686" y="1632367"/>
                <a:ext cx="424070" cy="424070"/>
              </a:xfrm>
              <a:prstGeom prst="rect">
                <a:avLst/>
              </a:prstGeom>
            </p:spPr>
          </p:pic>
          <p:pic>
            <p:nvPicPr>
              <p:cNvPr id="19" name="Picture 10">
                <a:extLst>
                  <a:ext uri="{FF2B5EF4-FFF2-40B4-BE49-F238E27FC236}">
                    <a16:creationId xmlns:a16="http://schemas.microsoft.com/office/drawing/2014/main" id="{A95F21C5-1E0B-E7B6-EE8D-03517E8C61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4730" y="2268473"/>
                <a:ext cx="384566" cy="384566"/>
              </a:xfrm>
              <a:prstGeom prst="rect">
                <a:avLst/>
              </a:prstGeom>
            </p:spPr>
          </p:pic>
        </p:grpSp>
      </p:grpSp>
      <p:grpSp>
        <p:nvGrpSpPr>
          <p:cNvPr id="20" name="Group 14">
            <a:extLst>
              <a:ext uri="{FF2B5EF4-FFF2-40B4-BE49-F238E27FC236}">
                <a16:creationId xmlns:a16="http://schemas.microsoft.com/office/drawing/2014/main" id="{E3DB0E55-8084-8607-297C-1A36658877CB}"/>
              </a:ext>
            </a:extLst>
          </p:cNvPr>
          <p:cNvGrpSpPr/>
          <p:nvPr/>
        </p:nvGrpSpPr>
        <p:grpSpPr>
          <a:xfrm>
            <a:off x="3603999" y="1054716"/>
            <a:ext cx="5003491" cy="1978278"/>
            <a:chOff x="3637409" y="734890"/>
            <a:chExt cx="4890363" cy="1978278"/>
          </a:xfrm>
        </p:grpSpPr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25D8D8B5-4376-9AE2-04FD-2082531A6892}"/>
                </a:ext>
              </a:extLst>
            </p:cNvPr>
            <p:cNvGrpSpPr/>
            <p:nvPr/>
          </p:nvGrpSpPr>
          <p:grpSpPr>
            <a:xfrm>
              <a:off x="3637409" y="868416"/>
              <a:ext cx="4890363" cy="1844752"/>
              <a:chOff x="4091700" y="8189696"/>
              <a:chExt cx="6537454" cy="1844752"/>
            </a:xfrm>
          </p:grpSpPr>
          <p:sp>
            <p:nvSpPr>
              <p:cNvPr id="23" name="TextBox 5">
                <a:extLst>
                  <a:ext uri="{FF2B5EF4-FFF2-40B4-BE49-F238E27FC236}">
                    <a16:creationId xmlns:a16="http://schemas.microsoft.com/office/drawing/2014/main" id="{06AE9FE8-637E-3609-5054-85A9F9D4530B}"/>
                  </a:ext>
                </a:extLst>
              </p:cNvPr>
              <p:cNvSpPr txBox="1"/>
              <p:nvPr/>
            </p:nvSpPr>
            <p:spPr>
              <a:xfrm>
                <a:off x="4091700" y="8204395"/>
                <a:ext cx="6536995" cy="183005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9600" b="1" kern="120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MỤC TIÊU</a:t>
                </a:r>
                <a:endParaRPr lang="en-US" sz="9600" b="1" kern="120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24" name="TextBox 6">
                <a:extLst>
                  <a:ext uri="{FF2B5EF4-FFF2-40B4-BE49-F238E27FC236}">
                    <a16:creationId xmlns:a16="http://schemas.microsoft.com/office/drawing/2014/main" id="{376F5B0E-A0E1-8B46-54CB-A69C6D13F1D3}"/>
                  </a:ext>
                </a:extLst>
              </p:cNvPr>
              <p:cNvSpPr txBox="1"/>
              <p:nvPr/>
            </p:nvSpPr>
            <p:spPr>
              <a:xfrm>
                <a:off x="4092158" y="8189696"/>
                <a:ext cx="6536996" cy="183005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9600" b="1" kern="120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M</a:t>
                </a:r>
                <a:r>
                  <a:rPr lang="en-US" sz="9600" b="1" kern="120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Ụ</a:t>
                </a:r>
                <a:r>
                  <a:rPr lang="en-US" sz="9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</a:t>
                </a:r>
                <a:r>
                  <a:rPr lang="en-US" sz="9600" b="1" kern="120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CC66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9600" b="1" kern="120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T</a:t>
                </a:r>
                <a:r>
                  <a:rPr lang="en-US" sz="9600" b="1" kern="120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I</a:t>
                </a:r>
                <a:r>
                  <a:rPr lang="en-US" sz="9600" b="1" kern="120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Ê</a:t>
                </a:r>
                <a:r>
                  <a:rPr lang="en-US" sz="9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U</a:t>
                </a:r>
                <a:endParaRPr lang="en-US" sz="9600" b="1" kern="120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F4EEB94F-BE1C-376E-B557-733EEADDF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65319" y="734890"/>
              <a:ext cx="1424940" cy="1424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7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8D2CF7D2-0A92-8132-ABEC-2FCEEDC77DD1}"/>
              </a:ext>
            </a:extLst>
          </p:cNvPr>
          <p:cNvGrpSpPr/>
          <p:nvPr/>
        </p:nvGrpSpPr>
        <p:grpSpPr>
          <a:xfrm>
            <a:off x="1075349" y="583713"/>
            <a:ext cx="10041301" cy="3154710"/>
            <a:chOff x="1575311" y="446027"/>
            <a:chExt cx="11171227" cy="3154710"/>
          </a:xfrm>
        </p:grpSpPr>
        <p:sp>
          <p:nvSpPr>
            <p:cNvPr id="3" name="TextBox 8">
              <a:extLst>
                <a:ext uri="{FF2B5EF4-FFF2-40B4-BE49-F238E27FC236}">
                  <a16:creationId xmlns:a16="http://schemas.microsoft.com/office/drawing/2014/main" id="{C0C58F07-F1AF-393E-A326-F49BF18DF6E6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9900" b="1">
                  <a:ln w="2317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KHÁM PHÁ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495015ED-7715-BAF5-D3BF-1CFED068BF99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Á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 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P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lang="sv-SE" sz="199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Á</a:t>
              </a:r>
              <a:endParaRPr lang="sv-SE" sz="199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1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C18F306-66D1-53AD-A71C-387BCE263964}"/>
              </a:ext>
            </a:extLst>
          </p:cNvPr>
          <p:cNvSpPr/>
          <p:nvPr/>
        </p:nvSpPr>
        <p:spPr>
          <a:xfrm>
            <a:off x="652313" y="383854"/>
            <a:ext cx="10887374" cy="6090291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2A18388E-0357-5B66-D4CB-7366B46F4E7E}"/>
              </a:ext>
            </a:extLst>
          </p:cNvPr>
          <p:cNvSpPr/>
          <p:nvPr/>
        </p:nvSpPr>
        <p:spPr>
          <a:xfrm>
            <a:off x="1007164" y="1778316"/>
            <a:ext cx="10177669" cy="2103442"/>
          </a:xfrm>
          <a:prstGeom prst="roundRect">
            <a:avLst>
              <a:gd name="adj" fmla="val 9449"/>
            </a:avLst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6000" b="1" dirty="0">
              <a:solidFill>
                <a:schemeClr val="accent2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3C6419E-139A-A2F0-3067-E0F733CF8608}"/>
              </a:ext>
            </a:extLst>
          </p:cNvPr>
          <p:cNvSpPr txBox="1"/>
          <p:nvPr/>
        </p:nvSpPr>
        <p:spPr>
          <a:xfrm>
            <a:off x="1007165" y="1753473"/>
            <a:ext cx="1017766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Đọc thông tin, em hãy:</a:t>
            </a:r>
          </a:p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Nêu tên một số dân tộc ở vùng Duyên hải miền Trung.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Cho biết người dân vùng Duyên hải miền Trung phân bố chủ yếu ở đâu.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29">
            <a:extLst>
              <a:ext uri="{FF2B5EF4-FFF2-40B4-BE49-F238E27FC236}">
                <a16:creationId xmlns:a16="http://schemas.microsoft.com/office/drawing/2014/main" id="{09E8E96F-BCEB-2170-ED84-E73DFB8AA487}"/>
              </a:ext>
            </a:extLst>
          </p:cNvPr>
          <p:cNvGrpSpPr/>
          <p:nvPr/>
        </p:nvGrpSpPr>
        <p:grpSpPr>
          <a:xfrm>
            <a:off x="1347641" y="590925"/>
            <a:ext cx="2697418" cy="989230"/>
            <a:chOff x="762077" y="316448"/>
            <a:chExt cx="2697418" cy="989230"/>
          </a:xfrm>
        </p:grpSpPr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51A9D6BD-03E4-D2CA-7834-E53EA7DA7722}"/>
                </a:ext>
              </a:extLst>
            </p:cNvPr>
            <p:cNvSpPr txBox="1"/>
            <p:nvPr/>
          </p:nvSpPr>
          <p:spPr>
            <a:xfrm>
              <a:off x="1066967" y="316448"/>
              <a:ext cx="2392528" cy="955477"/>
            </a:xfrm>
            <a:prstGeom prst="roundRect">
              <a:avLst>
                <a:gd name="adj" fmla="val 34180"/>
              </a:avLst>
            </a:prstGeom>
            <a:solidFill>
              <a:srgbClr val="D7FFAF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ea typeface="Roboto" panose="02000000000000000000" pitchFamily="2" charset="0"/>
                </a:rPr>
                <a:t>   </a:t>
              </a:r>
              <a:r>
                <a:rPr lang="en-US" sz="4400" b="1">
                  <a:solidFill>
                    <a:srgbClr val="FF5050"/>
                  </a:solidFill>
                  <a:ea typeface="Roboto" panose="02000000000000000000" pitchFamily="2" charset="0"/>
                </a:rPr>
                <a:t>Dân cư</a:t>
              </a:r>
              <a:endParaRPr lang="en-US" sz="3200" b="1" dirty="0">
                <a:solidFill>
                  <a:srgbClr val="FF5050"/>
                </a:solidFill>
                <a:ea typeface="Roboto" panose="02000000000000000000" pitchFamily="2" charset="0"/>
              </a:endParaRPr>
            </a:p>
          </p:txBody>
        </p:sp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01021F63-AB3D-29E6-194E-CEFA62EB5E58}"/>
                </a:ext>
              </a:extLst>
            </p:cNvPr>
            <p:cNvGrpSpPr/>
            <p:nvPr/>
          </p:nvGrpSpPr>
          <p:grpSpPr>
            <a:xfrm>
              <a:off x="762077" y="382348"/>
              <a:ext cx="580131" cy="923330"/>
              <a:chOff x="5748902" y="4475541"/>
              <a:chExt cx="580131" cy="923330"/>
            </a:xfrm>
          </p:grpSpPr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053F46FF-886B-EFAE-9857-747D0C2B9F47}"/>
                  </a:ext>
                </a:extLst>
              </p:cNvPr>
              <p:cNvSpPr txBox="1"/>
              <p:nvPr/>
            </p:nvSpPr>
            <p:spPr>
              <a:xfrm rot="21418226">
                <a:off x="5748902" y="4475541"/>
                <a:ext cx="5504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>
                    <a:ln w="317500">
                      <a:solidFill>
                        <a:srgbClr val="FFFFCC"/>
                      </a:solidFill>
                    </a:ln>
                    <a:solidFill>
                      <a:srgbClr val="FF5050"/>
                    </a:solidFill>
                    <a:latin typeface="SVN-Gretoon" panose="02040603050506020204" pitchFamily="18" charset="0"/>
                  </a:rPr>
                  <a:t>1</a:t>
                </a:r>
                <a:endParaRPr lang="vi-VN" sz="5400" b="1" dirty="0">
                  <a:ln w="317500">
                    <a:solidFill>
                      <a:srgbClr val="FFFFCC"/>
                    </a:solidFill>
                  </a:ln>
                  <a:solidFill>
                    <a:srgbClr val="FF5050"/>
                  </a:solidFill>
                </a:endParaRPr>
              </a:p>
            </p:txBody>
          </p:sp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F9008746-BD04-CFDB-7EA9-5A27B015321F}"/>
                  </a:ext>
                </a:extLst>
              </p:cNvPr>
              <p:cNvSpPr txBox="1"/>
              <p:nvPr/>
            </p:nvSpPr>
            <p:spPr>
              <a:xfrm rot="21418226">
                <a:off x="5778552" y="4475541"/>
                <a:ext cx="5504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>
                    <a:solidFill>
                      <a:srgbClr val="FF5050"/>
                    </a:solidFill>
                    <a:latin typeface="SVN-Gretoon" panose="02040603050506020204" pitchFamily="18" charset="0"/>
                  </a:rPr>
                  <a:t>1</a:t>
                </a:r>
                <a:endParaRPr lang="vi-VN" sz="5400" b="1" dirty="0">
                  <a:solidFill>
                    <a:srgbClr val="FF5050"/>
                  </a:solidFill>
                </a:endParaRPr>
              </a:p>
            </p:txBody>
          </p:sp>
        </p:grpSp>
      </p:grpSp>
      <p:pic>
        <p:nvPicPr>
          <p:cNvPr id="19" name="Picture 31">
            <a:extLst>
              <a:ext uri="{FF2B5EF4-FFF2-40B4-BE49-F238E27FC236}">
                <a16:creationId xmlns:a16="http://schemas.microsoft.com/office/drawing/2014/main" id="{F700D7E3-C093-2FAC-3423-E7D25E68C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2777">
            <a:off x="10452098" y="1287708"/>
            <a:ext cx="1001452" cy="931529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F98EC585-75F9-B4DA-93E2-0AACF10A52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65169" y="4053345"/>
            <a:ext cx="2356519" cy="2503605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478B9926-4FBF-D496-BC13-59B6D08BB1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5998" y="4032613"/>
            <a:ext cx="2010604" cy="254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C18F306-66D1-53AD-A71C-387BCE263964}"/>
              </a:ext>
            </a:extLst>
          </p:cNvPr>
          <p:cNvSpPr/>
          <p:nvPr/>
        </p:nvSpPr>
        <p:spPr>
          <a:xfrm>
            <a:off x="652313" y="383854"/>
            <a:ext cx="10887374" cy="6090291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0AEBAA3-3953-40C4-396F-07D7BAEEE7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448" y="3179233"/>
            <a:ext cx="3282082" cy="3486939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EC6BD2A-0545-7366-4288-5ACF7F2DE0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23530" y="3011088"/>
            <a:ext cx="2800304" cy="3544688"/>
          </a:xfrm>
          <a:prstGeom prst="rect">
            <a:avLst/>
          </a:prstGeom>
        </p:spPr>
      </p:pic>
      <p:sp>
        <p:nvSpPr>
          <p:cNvPr id="12" name="TextBox 67">
            <a:extLst>
              <a:ext uri="{FF2B5EF4-FFF2-40B4-BE49-F238E27FC236}">
                <a16:creationId xmlns:a16="http://schemas.microsoft.com/office/drawing/2014/main" id="{B78D3589-B674-0F3D-0376-951D927F52A9}"/>
              </a:ext>
            </a:extLst>
          </p:cNvPr>
          <p:cNvSpPr txBox="1"/>
          <p:nvPr/>
        </p:nvSpPr>
        <p:spPr>
          <a:xfrm>
            <a:off x="597585" y="1219736"/>
            <a:ext cx="10996827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Ì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 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À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8633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Ư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Ớ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Ớ</a:t>
            </a:r>
            <a:r>
              <a:rPr lang="en-US" sz="96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chemeClr val="accent2">
                      <a:lumMod val="40000"/>
                      <a:lumOff val="6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P</a:t>
            </a:r>
            <a:endParaRPr lang="en-US" sz="9600" b="1" dirty="0">
              <a:ln w="19050">
                <a:solidFill>
                  <a:srgbClr val="002060"/>
                </a:solidFill>
                <a:prstDash val="solid"/>
              </a:ln>
              <a:solidFill>
                <a:srgbClr val="FFFF99"/>
              </a:solidFill>
              <a:effectLst>
                <a:outerShdw dist="38100" dir="2700000" algn="tl" rotWithShape="0">
                  <a:schemeClr val="accent2">
                    <a:lumMod val="40000"/>
                    <a:lumOff val="6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732D84AF-E2E4-47C2-2215-D10A5D3C6262}"/>
              </a:ext>
            </a:extLst>
          </p:cNvPr>
          <p:cNvGrpSpPr/>
          <p:nvPr/>
        </p:nvGrpSpPr>
        <p:grpSpPr>
          <a:xfrm>
            <a:off x="2302333" y="1755580"/>
            <a:ext cx="7587334" cy="4157308"/>
            <a:chOff x="2302333" y="1742761"/>
            <a:chExt cx="7587334" cy="4157308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096AE0A8-81F5-7C66-560A-4C78401D9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2333" y="1742761"/>
              <a:ext cx="7587334" cy="1999138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EF0501CD-A757-565F-CF01-65EFA332A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8826" y="3963591"/>
              <a:ext cx="3694347" cy="1936478"/>
            </a:xfrm>
            <a:prstGeom prst="rect">
              <a:avLst/>
            </a:prstGeom>
          </p:spPr>
        </p:pic>
      </p:grpSp>
      <p:pic>
        <p:nvPicPr>
          <p:cNvPr id="5" name="Picture 373" descr="Logo&#10;&#10;Description automatically generated">
            <a:extLst>
              <a:ext uri="{FF2B5EF4-FFF2-40B4-BE49-F238E27FC236}">
                <a16:creationId xmlns:a16="http://schemas.microsoft.com/office/drawing/2014/main" id="{5C23820E-DFC7-8029-5CAB-6541215F0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1085" y="3162066"/>
            <a:ext cx="1128496" cy="112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4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C18F306-66D1-53AD-A71C-387BCE263964}"/>
              </a:ext>
            </a:extLst>
          </p:cNvPr>
          <p:cNvSpPr/>
          <p:nvPr/>
        </p:nvSpPr>
        <p:spPr>
          <a:xfrm>
            <a:off x="652313" y="383854"/>
            <a:ext cx="10887374" cy="6090291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29">
            <a:extLst>
              <a:ext uri="{FF2B5EF4-FFF2-40B4-BE49-F238E27FC236}">
                <a16:creationId xmlns:a16="http://schemas.microsoft.com/office/drawing/2014/main" id="{09E8E96F-BCEB-2170-ED84-E73DFB8AA487}"/>
              </a:ext>
            </a:extLst>
          </p:cNvPr>
          <p:cNvGrpSpPr/>
          <p:nvPr/>
        </p:nvGrpSpPr>
        <p:grpSpPr>
          <a:xfrm>
            <a:off x="1347641" y="590925"/>
            <a:ext cx="2697418" cy="989230"/>
            <a:chOff x="762077" y="316448"/>
            <a:chExt cx="2697418" cy="989230"/>
          </a:xfrm>
        </p:grpSpPr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51A9D6BD-03E4-D2CA-7834-E53EA7DA7722}"/>
                </a:ext>
              </a:extLst>
            </p:cNvPr>
            <p:cNvSpPr txBox="1"/>
            <p:nvPr/>
          </p:nvSpPr>
          <p:spPr>
            <a:xfrm>
              <a:off x="1066967" y="316448"/>
              <a:ext cx="2392528" cy="955477"/>
            </a:xfrm>
            <a:prstGeom prst="roundRect">
              <a:avLst>
                <a:gd name="adj" fmla="val 34180"/>
              </a:avLst>
            </a:prstGeom>
            <a:solidFill>
              <a:srgbClr val="D7FFAF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ea typeface="Roboto" panose="02000000000000000000" pitchFamily="2" charset="0"/>
                </a:rPr>
                <a:t>   </a:t>
              </a:r>
              <a:r>
                <a:rPr lang="en-US" sz="4400" b="1">
                  <a:solidFill>
                    <a:srgbClr val="FF5050"/>
                  </a:solidFill>
                  <a:ea typeface="Roboto" panose="02000000000000000000" pitchFamily="2" charset="0"/>
                </a:rPr>
                <a:t>Dân cư</a:t>
              </a:r>
              <a:endParaRPr lang="en-US" sz="3200" b="1" dirty="0">
                <a:solidFill>
                  <a:srgbClr val="FF5050"/>
                </a:solidFill>
                <a:ea typeface="Roboto" panose="02000000000000000000" pitchFamily="2" charset="0"/>
              </a:endParaRPr>
            </a:p>
          </p:txBody>
        </p:sp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01021F63-AB3D-29E6-194E-CEFA62EB5E58}"/>
                </a:ext>
              </a:extLst>
            </p:cNvPr>
            <p:cNvGrpSpPr/>
            <p:nvPr/>
          </p:nvGrpSpPr>
          <p:grpSpPr>
            <a:xfrm>
              <a:off x="762077" y="382348"/>
              <a:ext cx="580131" cy="923330"/>
              <a:chOff x="5748902" y="4475541"/>
              <a:chExt cx="580131" cy="923330"/>
            </a:xfrm>
          </p:grpSpPr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053F46FF-886B-EFAE-9857-747D0C2B9F47}"/>
                  </a:ext>
                </a:extLst>
              </p:cNvPr>
              <p:cNvSpPr txBox="1"/>
              <p:nvPr/>
            </p:nvSpPr>
            <p:spPr>
              <a:xfrm rot="21418226">
                <a:off x="5748902" y="4475541"/>
                <a:ext cx="5504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>
                    <a:ln w="317500">
                      <a:solidFill>
                        <a:srgbClr val="FFFFCC"/>
                      </a:solidFill>
                    </a:ln>
                    <a:solidFill>
                      <a:srgbClr val="FF5050"/>
                    </a:solidFill>
                    <a:latin typeface="SVN-Gretoon" panose="02040603050506020204" pitchFamily="18" charset="0"/>
                  </a:rPr>
                  <a:t>1</a:t>
                </a:r>
                <a:endParaRPr lang="vi-VN" sz="5400" b="1" dirty="0">
                  <a:ln w="317500">
                    <a:solidFill>
                      <a:srgbClr val="FFFFCC"/>
                    </a:solidFill>
                  </a:ln>
                  <a:solidFill>
                    <a:srgbClr val="FF5050"/>
                  </a:solidFill>
                </a:endParaRPr>
              </a:p>
            </p:txBody>
          </p:sp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F9008746-BD04-CFDB-7EA9-5A27B015321F}"/>
                  </a:ext>
                </a:extLst>
              </p:cNvPr>
              <p:cNvSpPr txBox="1"/>
              <p:nvPr/>
            </p:nvSpPr>
            <p:spPr>
              <a:xfrm rot="21418226">
                <a:off x="5778552" y="4475541"/>
                <a:ext cx="5504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>
                    <a:solidFill>
                      <a:srgbClr val="FF5050"/>
                    </a:solidFill>
                    <a:latin typeface="SVN-Gretoon" panose="02040603050506020204" pitchFamily="18" charset="0"/>
                  </a:rPr>
                  <a:t>1</a:t>
                </a:r>
                <a:endParaRPr lang="vi-VN" sz="5400" b="1" dirty="0">
                  <a:solidFill>
                    <a:srgbClr val="FF5050"/>
                  </a:solidFill>
                </a:endParaRPr>
              </a:p>
            </p:txBody>
          </p:sp>
        </p:grp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AC3876E-587C-C438-76B0-E19F090F81D9}"/>
              </a:ext>
            </a:extLst>
          </p:cNvPr>
          <p:cNvSpPr txBox="1"/>
          <p:nvPr/>
        </p:nvSpPr>
        <p:spPr>
          <a:xfrm>
            <a:off x="1652531" y="1764547"/>
            <a:ext cx="96589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Vùng Duyên hải miền Trung có nhiều dân tộc cùng sinh sống như: </a:t>
            </a:r>
            <a:r>
              <a:rPr lang="vi-VN" sz="3600" b="1" i="1">
                <a:latin typeface="Calibri" panose="020F0502020204030204" pitchFamily="34" charset="0"/>
                <a:cs typeface="Calibri" panose="020F0502020204030204" pitchFamily="34" charset="0"/>
              </a:rPr>
              <a:t>Kinh, Chăm,</a:t>
            </a:r>
            <a:r>
              <a:rPr lang="en-US" sz="3600" b="1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1">
                <a:latin typeface="Calibri" panose="020F0502020204030204" pitchFamily="34" charset="0"/>
                <a:cs typeface="Calibri" panose="020F0502020204030204" pitchFamily="34" charset="0"/>
              </a:rPr>
              <a:t>Thái, Raglai,...</a:t>
            </a:r>
            <a:endParaRPr 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4FA56BC1-10AE-5F67-7F9F-380E6F350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76" y="1764547"/>
            <a:ext cx="772055" cy="772055"/>
          </a:xfrm>
          <a:prstGeom prst="rect">
            <a:avLst/>
          </a:prstGeom>
        </p:spPr>
      </p:pic>
      <p:pic>
        <p:nvPicPr>
          <p:cNvPr id="13" name="Hình ảnh 12" descr="Ảnh có chứa bầu trời, ngoài trời, Khiêu vũ, ảnh chụp màn hình&#10;&#10;Mô tả được tạo tự động">
            <a:extLst>
              <a:ext uri="{FF2B5EF4-FFF2-40B4-BE49-F238E27FC236}">
                <a16:creationId xmlns:a16="http://schemas.microsoft.com/office/drawing/2014/main" id="{7D5C455E-49A3-D64C-A5EF-3B2E40BDB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4" y="3051249"/>
            <a:ext cx="5088541" cy="2671484"/>
          </a:xfrm>
          <a:prstGeom prst="rect">
            <a:avLst/>
          </a:prstGeom>
        </p:spPr>
      </p:pic>
      <p:pic>
        <p:nvPicPr>
          <p:cNvPr id="16" name="Hình ảnh 15" descr="Ảnh có chứa ngoài trời, trang phục, người, cỏ&#10;&#10;Mô tả được tạo tự động">
            <a:extLst>
              <a:ext uri="{FF2B5EF4-FFF2-40B4-BE49-F238E27FC236}">
                <a16:creationId xmlns:a16="http://schemas.microsoft.com/office/drawing/2014/main" id="{ACE59819-6E65-F8CB-E932-23E1F5A13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25" y="3051249"/>
            <a:ext cx="3554970" cy="2666228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C1AB49-EE98-B611-A662-00E23DAF7F54}"/>
              </a:ext>
            </a:extLst>
          </p:cNvPr>
          <p:cNvSpPr txBox="1"/>
          <p:nvPr/>
        </p:nvSpPr>
        <p:spPr>
          <a:xfrm>
            <a:off x="2022576" y="5717477"/>
            <a:ext cx="3991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latin typeface="Calibri" panose="020F0502020204030204" pitchFamily="34" charset="0"/>
                <a:cs typeface="Calibri" panose="020F0502020204030204" pitchFamily="34" charset="0"/>
              </a:rPr>
              <a:t>Dân tộc </a:t>
            </a:r>
            <a:r>
              <a:rPr lang="vi-VN" sz="3600" i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endParaRPr lang="en-US" sz="36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20433AE-8A93-CB9C-7581-9CBE9A1E8DFB}"/>
              </a:ext>
            </a:extLst>
          </p:cNvPr>
          <p:cNvSpPr txBox="1"/>
          <p:nvPr/>
        </p:nvSpPr>
        <p:spPr>
          <a:xfrm>
            <a:off x="6873732" y="5717476"/>
            <a:ext cx="3991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latin typeface="Calibri" panose="020F0502020204030204" pitchFamily="34" charset="0"/>
                <a:cs typeface="Calibri" panose="020F0502020204030204" pitchFamily="34" charset="0"/>
              </a:rPr>
              <a:t>Dân tộc </a:t>
            </a:r>
            <a:r>
              <a:rPr lang="vi-VN" sz="3600" i="1">
                <a:latin typeface="Calibri" panose="020F0502020204030204" pitchFamily="34" charset="0"/>
                <a:cs typeface="Calibri" panose="020F0502020204030204" pitchFamily="34" charset="0"/>
              </a:rPr>
              <a:t>Raglai</a:t>
            </a:r>
            <a:endParaRPr lang="en-US" sz="36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3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717</Words>
  <Application>Microsoft Office PowerPoint</Application>
  <PresentationFormat>Màn hình rộng</PresentationFormat>
  <Paragraphs>116</Paragraphs>
  <Slides>29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42" baseType="lpstr">
      <vt:lpstr>Calibri Light</vt:lpstr>
      <vt:lpstr>SVN-Gretoon</vt:lpstr>
      <vt:lpstr>Times New Roman</vt:lpstr>
      <vt:lpstr>UTM Duepuntozero</vt:lpstr>
      <vt:lpstr>UTM Showcard</vt:lpstr>
      <vt:lpstr>Arial</vt:lpstr>
      <vt:lpstr>iCiel Pony</vt:lpstr>
      <vt:lpstr>UTM Edwardian</vt:lpstr>
      <vt:lpstr>UTM Mother</vt:lpstr>
      <vt:lpstr>SVN-Apple</vt:lpstr>
      <vt:lpstr>LNTH-LuoLuoNotangYuanTi 1</vt:lpstr>
      <vt:lpstr>Calibri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DO KHOA BAO NGOC</dc:creator>
  <cp:lastModifiedBy>pc</cp:lastModifiedBy>
  <cp:revision>4</cp:revision>
  <dcterms:created xsi:type="dcterms:W3CDTF">2023-08-08T09:02:34Z</dcterms:created>
  <dcterms:modified xsi:type="dcterms:W3CDTF">2023-12-26T16:02:59Z</dcterms:modified>
</cp:coreProperties>
</file>